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2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3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4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5.xml" ContentType="application/vnd.openxmlformats-officedocument.themeOverride+xml"/>
  <Override PartName="/ppt/notesSlides/notesSlide3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6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7.xml" ContentType="application/vnd.openxmlformats-officedocument.themeOverr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8.xml" ContentType="application/vnd.openxmlformats-officedocument.themeOverride+xml"/>
  <Override PartName="/ppt/notesSlides/notesSlide4.xml" ContentType="application/vnd.openxmlformats-officedocument.presentationml.notesSl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9.xml" ContentType="application/vnd.openxmlformats-officedocument.themeOverr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0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11.xml" ContentType="application/vnd.openxmlformats-officedocument.themeOverr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2.xml" ContentType="application/vnd.openxmlformats-officedocument.themeOverride+xml"/>
  <Override PartName="/ppt/charts/chart20.xml" ContentType="application/vnd.openxmlformats-officedocument.drawingml.chart+xml"/>
  <Override PartName="/ppt/theme/themeOverride13.xml" ContentType="application/vnd.openxmlformats-officedocument.themeOverride+xml"/>
  <Override PartName="/ppt/charts/chart21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14.xml" ContentType="application/vnd.openxmlformats-officedocument.themeOverride+xml"/>
  <Override PartName="/ppt/charts/chart22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15.xml" ContentType="application/vnd.openxmlformats-officedocument.themeOverride+xml"/>
  <Override PartName="/ppt/charts/chart23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16.xml" ContentType="application/vnd.openxmlformats-officedocument.themeOverride+xml"/>
  <Override PartName="/ppt/drawings/drawing2.xml" ContentType="application/vnd.openxmlformats-officedocument.drawingml.chartshap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notesMasterIdLst>
    <p:notesMasterId r:id="rId31"/>
  </p:notesMasterIdLst>
  <p:sldIdLst>
    <p:sldId id="256" r:id="rId6"/>
    <p:sldId id="257" r:id="rId7"/>
    <p:sldId id="351" r:id="rId8"/>
    <p:sldId id="323" r:id="rId9"/>
    <p:sldId id="347" r:id="rId10"/>
    <p:sldId id="346" r:id="rId11"/>
    <p:sldId id="352" r:id="rId12"/>
    <p:sldId id="335" r:id="rId13"/>
    <p:sldId id="318" r:id="rId14"/>
    <p:sldId id="353" r:id="rId15"/>
    <p:sldId id="291" r:id="rId16"/>
    <p:sldId id="317" r:id="rId17"/>
    <p:sldId id="278" r:id="rId18"/>
    <p:sldId id="354" r:id="rId19"/>
    <p:sldId id="284" r:id="rId20"/>
    <p:sldId id="349" r:id="rId21"/>
    <p:sldId id="350" r:id="rId22"/>
    <p:sldId id="328" r:id="rId23"/>
    <p:sldId id="355" r:id="rId24"/>
    <p:sldId id="321" r:id="rId25"/>
    <p:sldId id="356" r:id="rId26"/>
    <p:sldId id="322" r:id="rId27"/>
    <p:sldId id="348" r:id="rId28"/>
    <p:sldId id="326" r:id="rId29"/>
    <p:sldId id="325" r:id="rId30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GN 2025" id="{4D954F3F-0412-4AFD-8B1C-61EB24BA291B}">
          <p14:sldIdLst>
            <p14:sldId id="256"/>
            <p14:sldId id="257"/>
            <p14:sldId id="351"/>
          </p14:sldIdLst>
        </p14:section>
        <p14:section name="Contexto Internacional" id="{2EEB8261-D809-42D5-AF32-29979E33C65C}">
          <p14:sldIdLst>
            <p14:sldId id="323"/>
            <p14:sldId id="347"/>
            <p14:sldId id="346"/>
          </p14:sldIdLst>
        </p14:section>
        <p14:section name="Gasto Primario vs Deuda 2019-2025 (% PIB)" id="{1207F6B9-C1F7-499E-A74F-B92AC7912E45}">
          <p14:sldIdLst>
            <p14:sldId id="352"/>
            <p14:sldId id="335"/>
            <p14:sldId id="318"/>
          </p14:sldIdLst>
        </p14:section>
        <p14:section name="Presupuesto de Ingresos y Gastos 2025" id="{2BB77ED7-DD27-4CC9-969E-1AE0B91D8952}">
          <p14:sldIdLst>
            <p14:sldId id="353"/>
            <p14:sldId id="291"/>
            <p14:sldId id="317"/>
            <p14:sldId id="278"/>
          </p14:sldIdLst>
        </p14:section>
        <p14:section name="Comparativo Gastos 2024 vs 2025" id="{6B933E8F-EC05-4D95-AFD9-E05579631A9D}">
          <p14:sldIdLst>
            <p14:sldId id="354"/>
            <p14:sldId id="284"/>
            <p14:sldId id="349"/>
            <p14:sldId id="350"/>
            <p14:sldId id="328"/>
          </p14:sldIdLst>
        </p14:section>
        <p14:section name="Comparativo Inflexibilidades 2024 vs 2025" id="{4EF956E7-353E-49B7-A73C-8F9E07FA5F21}">
          <p14:sldIdLst>
            <p14:sldId id="355"/>
            <p14:sldId id="321"/>
          </p14:sldIdLst>
        </p14:section>
        <p14:section name="Total, PGN Sectorial 2024-2025" id="{AC5EEC4D-6C1E-4F54-A0DD-CA375F260F5F}">
          <p14:sldIdLst>
            <p14:sldId id="356"/>
            <p14:sldId id="322"/>
          </p14:sldIdLst>
        </p14:section>
        <p14:section name="Anexos" id="{9E8A4EF6-951C-4B6E-95EF-3A5B083DDF8A}">
          <p14:sldIdLst>
            <p14:sldId id="348"/>
            <p14:sldId id="326"/>
            <p14:sldId id="32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56ABDF"/>
    <a:srgbClr val="419E93"/>
    <a:srgbClr val="26325C"/>
    <a:srgbClr val="767676"/>
    <a:srgbClr val="ED6730"/>
    <a:srgbClr val="F59F3B"/>
    <a:srgbClr val="F9D0B6"/>
    <a:srgbClr val="E51E19"/>
    <a:srgbClr val="7754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A8A4F3-BA5A-4C76-821B-B745B042AA4B}" v="360" dt="2024-08-13T21:32:56.2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247" autoAdjust="0"/>
  </p:normalViewPr>
  <p:slideViewPr>
    <p:cSldViewPr snapToGrid="0">
      <p:cViewPr varScale="1">
        <p:scale>
          <a:sx n="63" d="100"/>
          <a:sy n="63" d="100"/>
        </p:scale>
        <p:origin x="780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2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3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Microsoft_Excel_Worksheet4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5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6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7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package" Target="../embeddings/Microsoft_Excel_Worksheet8.xlsx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package" Target="../embeddings/Microsoft_Excel_Worksheet9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package" Target="../embeddings/Microsoft_Excel_Worksheet10.xlsx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iguellaverde\Downloads\Gra&#769;ficas%20propuestas%20PGN%202025%20-12-08-24%2012m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13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oleObject" Target="file:///\\Users\miguellaverde\Downloads\Gra&#769;ficas%20propuestas%20PGN%202025%20-12-08-24%2012m.xlsx" TargetMode="Externa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package" Target="../embeddings/Microsoft_Excel_Worksheet13.xlsx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22.xml"/><Relationship Id="rId1" Type="http://schemas.microsoft.com/office/2011/relationships/chartStyle" Target="style22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14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\\Users\miguellaverde\Downloads\Gra&#769;ficas%20propuestas%20PGN%202025%20-12-08-24%2012m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iguellaverde\Downloads\Gra&#769;ficas%20propuestas%20PGN%202025%20-12-08-24%2012m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iguellaverde\Downloads\Gra&#769;ficas%20propuestas%20PGN%202025%20-12-08-24%2012m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iguellaverde\Downloads\Gra&#769;ficas%20propuestas%20PGN%202025%20-12-08-24%2012m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iguellaverde\Downloads\Gra&#769;ficas%20propuestas%20PGN%202025%20-12-08-24%2012m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iguellaverde\Downloads\Copy%20of%20Balance%20Fiscal%20GNC%202004-2024%20Abril%20(mensual%20y%20trimestral)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Hoja1!$B$4</c:f>
              <c:strCache>
                <c:ptCount val="1"/>
                <c:pt idx="0">
                  <c:v>PIB Mundial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Hoja1!$C$3:$H$3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Hoja1!$C$4:$H$4</c:f>
              <c:numCache>
                <c:formatCode>_-* #,##0.0_-;\-* #,##0.0_-;_-* "-"??_-;_-@_-</c:formatCode>
                <c:ptCount val="6"/>
                <c:pt idx="0" formatCode="General">
                  <c:v>3.6</c:v>
                </c:pt>
                <c:pt idx="1">
                  <c:v>3</c:v>
                </c:pt>
                <c:pt idx="2" formatCode="General">
                  <c:v>3.5</c:v>
                </c:pt>
                <c:pt idx="3" formatCode="General">
                  <c:v>3.3</c:v>
                </c:pt>
                <c:pt idx="4" formatCode="General">
                  <c:v>3.2</c:v>
                </c:pt>
                <c:pt idx="5" formatCode="General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E5-4FB3-A608-5AE37D42E943}"/>
            </c:ext>
          </c:extLst>
        </c:ser>
        <c:ser>
          <c:idx val="1"/>
          <c:order val="1"/>
          <c:tx>
            <c:strRef>
              <c:f>Hoja1!$B$5</c:f>
              <c:strCache>
                <c:ptCount val="1"/>
                <c:pt idx="0">
                  <c:v>PIB América Látina y el Caribe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Hoja1!$C$3:$H$3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Hoja1!$C$5:$H$5</c:f>
              <c:numCache>
                <c:formatCode>General</c:formatCode>
                <c:ptCount val="6"/>
                <c:pt idx="0">
                  <c:v>1.1000000000000001</c:v>
                </c:pt>
                <c:pt idx="1">
                  <c:v>0.1</c:v>
                </c:pt>
                <c:pt idx="2">
                  <c:v>4.2</c:v>
                </c:pt>
                <c:pt idx="3">
                  <c:v>2.2999999999999998</c:v>
                </c:pt>
                <c:pt idx="4">
                  <c:v>1.9</c:v>
                </c:pt>
                <c:pt idx="5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E5-4FB3-A608-5AE37D42E9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6824064"/>
        <c:axId val="336810144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Hoja1!$B$6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Hoja1!$C$3:$H$3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2018</c:v>
                      </c:pt>
                      <c:pt idx="1">
                        <c:v>2019</c:v>
                      </c:pt>
                      <c:pt idx="2">
                        <c:v>2022</c:v>
                      </c:pt>
                      <c:pt idx="3">
                        <c:v>2023</c:v>
                      </c:pt>
                      <c:pt idx="4">
                        <c:v>2024</c:v>
                      </c:pt>
                      <c:pt idx="5">
                        <c:v>2025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Hoja1!$C$6:$H$6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3DE5-4FB3-A608-5AE37D42E943}"/>
                  </c:ext>
                </c:extLst>
              </c15:ser>
            </c15:filteredBarSeries>
          </c:ext>
        </c:extLst>
      </c:barChart>
      <c:catAx>
        <c:axId val="336824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36810144"/>
        <c:crosses val="autoZero"/>
        <c:auto val="1"/>
        <c:lblAlgn val="ctr"/>
        <c:lblOffset val="100"/>
        <c:noMultiLvlLbl val="0"/>
      </c:catAx>
      <c:valAx>
        <c:axId val="336810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36824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  <c:userShapes r:id="rId5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r>
              <a:rPr lang="es-CO" b="1"/>
              <a:t>Composición Servicio Deuda (%PIB)</a:t>
            </a:r>
          </a:p>
        </c:rich>
      </c:tx>
      <c:layout>
        <c:manualLayout>
          <c:xMode val="edge"/>
          <c:yMode val="edge"/>
          <c:x val="0.19315302030245587"/>
          <c:y val="5.842561820744682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8.4122922134733158E-2"/>
          <c:y val="0.26893518518518517"/>
          <c:w val="0.88532152230971128"/>
          <c:h val="0.614984324876057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'Aprop Resumen 2000-2024'!$V$65</c:f>
              <c:strCache>
                <c:ptCount val="1"/>
                <c:pt idx="0">
                  <c:v>Principal</c:v>
                </c:pt>
              </c:strCache>
            </c:strRef>
          </c:tx>
          <c:spPr>
            <a:solidFill>
              <a:srgbClr val="346EB1">
                <a:lumMod val="75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'Aprop Resumen 2000-2024'!$W$45:$AC$46</c:f>
              <c:strCache>
                <c:ptCount val="7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2024*</c:v>
                </c:pt>
                <c:pt idx="6">
                  <c:v>2025 **</c:v>
                </c:pt>
              </c:strCache>
            </c:strRef>
          </c:cat>
          <c:val>
            <c:numRef>
              <c:f>'Aprop Resumen 2000-2024'!$W$65:$AC$65</c:f>
              <c:numCache>
                <c:formatCode>_-* #,##0.0_-;\-* #,##0.0_-;_-* "-"??_-;_-@_-</c:formatCode>
                <c:ptCount val="7"/>
                <c:pt idx="0">
                  <c:v>2.5169219354916876</c:v>
                </c:pt>
                <c:pt idx="1">
                  <c:v>2.4033864246173424</c:v>
                </c:pt>
                <c:pt idx="2">
                  <c:v>2.9870493986053597</c:v>
                </c:pt>
                <c:pt idx="3">
                  <c:v>2.2113653336713215</c:v>
                </c:pt>
                <c:pt idx="4">
                  <c:v>2.2349969096390652</c:v>
                </c:pt>
                <c:pt idx="5">
                  <c:v>2.486574890900159</c:v>
                </c:pt>
                <c:pt idx="6">
                  <c:v>2.9844447773092266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9E-4ECA-98E1-3BD32E47A00E}"/>
            </c:ext>
          </c:extLst>
        </c:ser>
        <c:ser>
          <c:idx val="1"/>
          <c:order val="1"/>
          <c:tx>
            <c:strRef>
              <c:f>'Aprop Resumen 2000-2024'!$V$66</c:f>
              <c:strCache>
                <c:ptCount val="1"/>
                <c:pt idx="0">
                  <c:v>Intereses</c:v>
                </c:pt>
              </c:strCache>
            </c:strRef>
          </c:tx>
          <c:spPr>
            <a:solidFill>
              <a:srgbClr val="2C2C2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'Aprop Resumen 2000-2024'!$W$45:$AC$46</c:f>
              <c:strCache>
                <c:ptCount val="7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2024*</c:v>
                </c:pt>
                <c:pt idx="6">
                  <c:v>2025 **</c:v>
                </c:pt>
              </c:strCache>
            </c:strRef>
          </c:cat>
          <c:val>
            <c:numRef>
              <c:f>'Aprop Resumen 2000-2024'!$W$66:$AC$66</c:f>
              <c:numCache>
                <c:formatCode>_-* #,##0.0_-;\-* #,##0.0_-;_-* "-"??_-;_-@_-</c:formatCode>
                <c:ptCount val="7"/>
                <c:pt idx="0">
                  <c:v>2.3822744992128833</c:v>
                </c:pt>
                <c:pt idx="1">
                  <c:v>2.9661937572058705</c:v>
                </c:pt>
                <c:pt idx="2">
                  <c:v>2.9258891401678166</c:v>
                </c:pt>
                <c:pt idx="3">
                  <c:v>2.6644693664778227</c:v>
                </c:pt>
                <c:pt idx="4">
                  <c:v>2.7570589682481335</c:v>
                </c:pt>
                <c:pt idx="5">
                  <c:v>3.1251192867847348</c:v>
                </c:pt>
                <c:pt idx="6">
                  <c:v>3.3419964170963135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9E-4ECA-98E1-3BD32E47A0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92542559"/>
        <c:axId val="1792555039"/>
      </c:barChart>
      <c:lineChart>
        <c:grouping val="standard"/>
        <c:varyColors val="0"/>
        <c:ser>
          <c:idx val="2"/>
          <c:order val="2"/>
          <c:tx>
            <c:strRef>
              <c:f>'Aprop Resumen 2000-2024'!$V$67</c:f>
              <c:strCache>
                <c:ptCount val="1"/>
                <c:pt idx="0">
                  <c:v>Total</c:v>
                </c:pt>
              </c:strCache>
            </c:strRef>
          </c:tx>
          <c:spPr>
            <a:ln w="0" cap="rnd">
              <a:solidFill>
                <a:schemeClr val="accent3">
                  <a:alpha val="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'Aprop Resumen 2000-2024'!$W$45:$AC$46</c:f>
              <c:strCache>
                <c:ptCount val="7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2024*</c:v>
                </c:pt>
                <c:pt idx="6">
                  <c:v>2025 **</c:v>
                </c:pt>
              </c:strCache>
            </c:strRef>
          </c:cat>
          <c:val>
            <c:numRef>
              <c:f>'Aprop Resumen 2000-2024'!$W$67:$AC$67</c:f>
              <c:numCache>
                <c:formatCode>_-* #,##0.0_-;\-* #,##0.0_-;_-* "-"??_-;_-@_-</c:formatCode>
                <c:ptCount val="7"/>
                <c:pt idx="0">
                  <c:v>4.89919643470457</c:v>
                </c:pt>
                <c:pt idx="1">
                  <c:v>5.3695801818232125</c:v>
                </c:pt>
                <c:pt idx="2">
                  <c:v>5.9129385387731759</c:v>
                </c:pt>
                <c:pt idx="3">
                  <c:v>4.8758347001491442</c:v>
                </c:pt>
                <c:pt idx="4">
                  <c:v>4.9920558778871982</c:v>
                </c:pt>
                <c:pt idx="5">
                  <c:v>5.6116941776848934</c:v>
                </c:pt>
                <c:pt idx="6">
                  <c:v>6.3264411944055414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99E-4ECA-98E1-3BD32E47A0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2542559"/>
        <c:axId val="1792555039"/>
      </c:lineChart>
      <c:catAx>
        <c:axId val="17925425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s-CO"/>
          </a:p>
        </c:txPr>
        <c:crossAx val="1792555039"/>
        <c:crosses val="autoZero"/>
        <c:auto val="1"/>
        <c:lblAlgn val="ctr"/>
        <c:lblOffset val="100"/>
        <c:noMultiLvlLbl val="0"/>
      </c:catAx>
      <c:valAx>
        <c:axId val="17925550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s-CO"/>
          </a:p>
        </c:txPr>
        <c:crossAx val="17925425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449737532808395"/>
          <c:y val="0.13483741615631378"/>
          <c:w val="0.37791644794400703"/>
          <c:h val="7.81255468066491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Verdana" panose="020B0604030504040204" pitchFamily="34" charset="0"/>
          <a:ea typeface="Verdana" panose="020B0604030504040204" pitchFamily="34" charset="0"/>
        </a:defRPr>
      </a:pPr>
      <a:endParaRPr lang="es-CO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r>
              <a:rPr lang="es-CO" b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Composición PGN por tipo Gasto (% PIB)</a:t>
            </a:r>
          </a:p>
        </c:rich>
      </c:tx>
      <c:layout>
        <c:manualLayout>
          <c:xMode val="edge"/>
          <c:yMode val="edge"/>
          <c:x val="9.5092472388498481E-2"/>
          <c:y val="0.206383276987267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9.6789588801399831E-2"/>
          <c:y val="0.29208333333333336"/>
          <c:w val="0.87265485564304457"/>
          <c:h val="0.61498432487605714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'Aprop Resumen 2000-2024'!$V$38</c:f>
              <c:strCache>
                <c:ptCount val="1"/>
                <c:pt idx="0">
                  <c:v>Func.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-7.68684341616301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43E-483E-82D8-485772346D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'Aprop Resumen 2000-2024'!$W$26:$AC$27</c:f>
              <c:strCache>
                <c:ptCount val="7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2024*</c:v>
                </c:pt>
                <c:pt idx="6">
                  <c:v>2025 **</c:v>
                </c:pt>
              </c:strCache>
            </c:strRef>
          </c:cat>
          <c:val>
            <c:numRef>
              <c:f>'Aprop Resumen 2000-2024'!$W$38:$AC$38</c:f>
              <c:numCache>
                <c:formatCode>_-* #,##0.0_-;\-* #,##0.0_-;_-* "-"??_-;_-@_-</c:formatCode>
                <c:ptCount val="7"/>
                <c:pt idx="0">
                  <c:v>14.780049836755996</c:v>
                </c:pt>
                <c:pt idx="1">
                  <c:v>21.216709289390497</c:v>
                </c:pt>
                <c:pt idx="2">
                  <c:v>17.933802818702322</c:v>
                </c:pt>
                <c:pt idx="3">
                  <c:v>14.376998021566081</c:v>
                </c:pt>
                <c:pt idx="4">
                  <c:v>16.619570495743314</c:v>
                </c:pt>
                <c:pt idx="5">
                  <c:v>18.33651146454217</c:v>
                </c:pt>
                <c:pt idx="6">
                  <c:v>18.424351241314785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3E-483E-82D8-485772346D95}"/>
            </c:ext>
          </c:extLst>
        </c:ser>
        <c:ser>
          <c:idx val="3"/>
          <c:order val="1"/>
          <c:tx>
            <c:strRef>
              <c:f>'Aprop Resumen 2000-2024'!$V$39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'Aprop Resumen 2000-2024'!$W$26:$AC$27</c:f>
              <c:strCache>
                <c:ptCount val="7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2024*</c:v>
                </c:pt>
                <c:pt idx="6">
                  <c:v>2025 **</c:v>
                </c:pt>
              </c:strCache>
            </c:strRef>
          </c:cat>
          <c:val>
            <c:numRef>
              <c:f>'Aprop Resumen 2000-2024'!$W$39:$AC$39</c:f>
              <c:numCache>
                <c:formatCode>_-* #,##0.0_-;\-* #,##0.0_-;_-* "-"??_-;_-@_-</c:formatCode>
                <c:ptCount val="7"/>
                <c:pt idx="0">
                  <c:v>3.9429386685422099</c:v>
                </c:pt>
                <c:pt idx="1">
                  <c:v>4.3831056970379745</c:v>
                </c:pt>
                <c:pt idx="2">
                  <c:v>4.9949761894954428</c:v>
                </c:pt>
                <c:pt idx="3">
                  <c:v>4.7409646033361277</c:v>
                </c:pt>
                <c:pt idx="4">
                  <c:v>5.2999082895046561</c:v>
                </c:pt>
                <c:pt idx="5">
                  <c:v>5.9290388022181393</c:v>
                </c:pt>
                <c:pt idx="6">
                  <c:v>4.6330470984470589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3E-483E-82D8-485772346D95}"/>
            </c:ext>
          </c:extLst>
        </c:ser>
        <c:ser>
          <c:idx val="0"/>
          <c:order val="2"/>
          <c:tx>
            <c:strRef>
              <c:f>'Aprop Resumen 2000-2024'!$V$36</c:f>
              <c:strCache>
                <c:ptCount val="1"/>
                <c:pt idx="0">
                  <c:v>Deuda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'Aprop Resumen 2000-2024'!$W$26:$AC$27</c:f>
              <c:strCache>
                <c:ptCount val="7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2024*</c:v>
                </c:pt>
                <c:pt idx="6">
                  <c:v>2025 **</c:v>
                </c:pt>
              </c:strCache>
            </c:strRef>
          </c:cat>
          <c:val>
            <c:numRef>
              <c:f>'Aprop Resumen 2000-2024'!$W$36:$AC$36</c:f>
              <c:numCache>
                <c:formatCode>_-* #,##0.0_-;\-* #,##0.0_-;_-* "-"??_-;_-@_-</c:formatCode>
                <c:ptCount val="7"/>
                <c:pt idx="0">
                  <c:v>4.8991964347045709</c:v>
                </c:pt>
                <c:pt idx="1">
                  <c:v>5.3695801818232125</c:v>
                </c:pt>
                <c:pt idx="2">
                  <c:v>5.9129385387731768</c:v>
                </c:pt>
                <c:pt idx="3">
                  <c:v>4.8758347001491442</c:v>
                </c:pt>
                <c:pt idx="4">
                  <c:v>4.9920558778871982</c:v>
                </c:pt>
                <c:pt idx="5">
                  <c:v>5.6116941776848934</c:v>
                </c:pt>
                <c:pt idx="6">
                  <c:v>6.3264411944055396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3E-483E-82D8-485772346D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34674272"/>
        <c:axId val="834677152"/>
      </c:barChart>
      <c:lineChart>
        <c:grouping val="standard"/>
        <c:varyColors val="0"/>
        <c:ser>
          <c:idx val="2"/>
          <c:order val="3"/>
          <c:tx>
            <c:strRef>
              <c:f>'Aprop Resumen 2000-2024'!$V$40</c:f>
              <c:strCache>
                <c:ptCount val="1"/>
                <c:pt idx="0">
                  <c:v>Total PGN</c:v>
                </c:pt>
              </c:strCache>
            </c:strRef>
          </c:tx>
          <c:spPr>
            <a:ln w="0" cap="rnd">
              <a:solidFill>
                <a:schemeClr val="accent3">
                  <a:alpha val="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'Aprop Resumen 2000-2024'!$W$26:$AC$27</c:f>
              <c:strCache>
                <c:ptCount val="7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2024*</c:v>
                </c:pt>
                <c:pt idx="6">
                  <c:v>2025 **</c:v>
                </c:pt>
              </c:strCache>
            </c:strRef>
          </c:cat>
          <c:val>
            <c:numRef>
              <c:f>'Aprop Resumen 2000-2024'!$W$40:$AC$40</c:f>
              <c:numCache>
                <c:formatCode>_-* #,##0.0_-;\-* #,##0.0_-;_-* "-"??_-;_-@_-</c:formatCode>
                <c:ptCount val="7"/>
                <c:pt idx="0">
                  <c:v>23.622184940002779</c:v>
                </c:pt>
                <c:pt idx="1">
                  <c:v>30.96939516825169</c:v>
                </c:pt>
                <c:pt idx="2">
                  <c:v>28.841717546970941</c:v>
                </c:pt>
                <c:pt idx="3">
                  <c:v>23.993797325051354</c:v>
                </c:pt>
                <c:pt idx="4">
                  <c:v>26.911534663135168</c:v>
                </c:pt>
                <c:pt idx="5">
                  <c:v>29.877244444445207</c:v>
                </c:pt>
                <c:pt idx="6">
                  <c:v>29.383839534167382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A43E-483E-82D8-485772346D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4674272"/>
        <c:axId val="834677152"/>
      </c:lineChart>
      <c:catAx>
        <c:axId val="83467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834677152"/>
        <c:crosses val="autoZero"/>
        <c:auto val="1"/>
        <c:lblAlgn val="ctr"/>
        <c:lblOffset val="100"/>
        <c:noMultiLvlLbl val="0"/>
      </c:catAx>
      <c:valAx>
        <c:axId val="834677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834674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166616027495098"/>
          <c:y val="0.24510198640316316"/>
          <c:w val="0.43939562195706966"/>
          <c:h val="3.10045378245842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08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r>
              <a:rPr lang="es-CO" b="1"/>
              <a:t>Gasto primario vs Deuda (Índice 2019=100)</a:t>
            </a:r>
          </a:p>
        </c:rich>
      </c:tx>
      <c:layout>
        <c:manualLayout>
          <c:xMode val="edge"/>
          <c:yMode val="edge"/>
          <c:x val="0.20964307267406945"/>
          <c:y val="6.53856947126892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8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10417781110694496"/>
          <c:y val="0.25041656083312169"/>
          <c:w val="0.87889107611548556"/>
          <c:h val="0.61498432487605714"/>
        </c:manualLayout>
      </c:layout>
      <c:lineChart>
        <c:grouping val="standard"/>
        <c:varyColors val="0"/>
        <c:ser>
          <c:idx val="1"/>
          <c:order val="0"/>
          <c:tx>
            <c:strRef>
              <c:f>'Aprop Resumen 2000-2024'!$V$43</c:f>
              <c:strCache>
                <c:ptCount val="1"/>
                <c:pt idx="0">
                  <c:v>Gastos primario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6350">
                <a:solidFill>
                  <a:schemeClr val="accent3"/>
                </a:solidFill>
              </a:ln>
              <a:effectLst/>
            </c:spPr>
          </c:marker>
          <c:cat>
            <c:strRef>
              <c:f>'Aprop Resumen 2000-2024'!$W$4:$AC$5</c:f>
              <c:strCache>
                <c:ptCount val="7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2024*</c:v>
                </c:pt>
                <c:pt idx="6">
                  <c:v>2025 **</c:v>
                </c:pt>
              </c:strCache>
            </c:strRef>
          </c:cat>
          <c:val>
            <c:numRef>
              <c:f>'Aprop Resumen 2000-2024'!$W$43:$AC$43</c:f>
              <c:numCache>
                <c:formatCode>_(* #,##0_);_(* \(#,##0\);_(* "-"??_);_(@_)</c:formatCode>
                <c:ptCount val="7"/>
                <c:pt idx="0">
                  <c:v>100</c:v>
                </c:pt>
                <c:pt idx="1">
                  <c:v>136.72932063801818</c:v>
                </c:pt>
                <c:pt idx="2">
                  <c:v>122.46324352391397</c:v>
                </c:pt>
                <c:pt idx="3">
                  <c:v>102.10956770866058</c:v>
                </c:pt>
                <c:pt idx="4">
                  <c:v>117.07254308811453</c:v>
                </c:pt>
                <c:pt idx="5">
                  <c:v>129.60297582778347</c:v>
                </c:pt>
                <c:pt idx="6">
                  <c:v>123.15020293494861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C93-443E-96FF-F0A5ABCBCB26}"/>
            </c:ext>
          </c:extLst>
        </c:ser>
        <c:ser>
          <c:idx val="0"/>
          <c:order val="1"/>
          <c:tx>
            <c:strRef>
              <c:f>'Aprop Resumen 2000-2024'!$V$42</c:f>
              <c:strCache>
                <c:ptCount val="1"/>
                <c:pt idx="0">
                  <c:v>deuda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6350">
                <a:solidFill>
                  <a:schemeClr val="accent1"/>
                </a:solidFill>
              </a:ln>
              <a:effectLst/>
            </c:spPr>
          </c:marker>
          <c:cat>
            <c:strRef>
              <c:f>'Aprop Resumen 2000-2024'!$W$4:$AC$5</c:f>
              <c:strCache>
                <c:ptCount val="7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2024*</c:v>
                </c:pt>
                <c:pt idx="6">
                  <c:v>2025 **</c:v>
                </c:pt>
              </c:strCache>
            </c:strRef>
          </c:cat>
          <c:val>
            <c:numRef>
              <c:f>'Aprop Resumen 2000-2024'!$W$42:$AC$42</c:f>
              <c:numCache>
                <c:formatCode>_(* #,##0_);_(* \(#,##0\);_(* "-"??_);_(@_)</c:formatCode>
                <c:ptCount val="7"/>
                <c:pt idx="0">
                  <c:v>100</c:v>
                </c:pt>
                <c:pt idx="1">
                  <c:v>109.60124284436876</c:v>
                </c:pt>
                <c:pt idx="2">
                  <c:v>120.69200771145925</c:v>
                </c:pt>
                <c:pt idx="3">
                  <c:v>99.523151707289415</c:v>
                </c:pt>
                <c:pt idx="4">
                  <c:v>101.89540150961976</c:v>
                </c:pt>
                <c:pt idx="5">
                  <c:v>114.54315523936094</c:v>
                </c:pt>
                <c:pt idx="6">
                  <c:v>129.13222155353387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C93-443E-96FF-F0A5ABCBCB26}"/>
            </c:ext>
          </c:extLst>
        </c:ser>
        <c:ser>
          <c:idx val="2"/>
          <c:order val="2"/>
          <c:tx>
            <c:strRef>
              <c:f>'Aprop Resumen 2000-2024'!$C$125</c:f>
              <c:strCache>
                <c:ptCount val="1"/>
                <c:pt idx="0">
                  <c:v>Inflexibilidades</c:v>
                </c:pt>
              </c:strCache>
            </c:strRef>
          </c:tx>
          <c:spPr>
            <a:ln w="22225" cap="rnd">
              <a:solidFill>
                <a:srgbClr val="FF99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9900"/>
              </a:solidFill>
              <a:ln w="6350">
                <a:solidFill>
                  <a:srgbClr val="FF9900"/>
                </a:solidFill>
              </a:ln>
              <a:effectLst/>
            </c:spPr>
          </c:marker>
          <c:cat>
            <c:strRef>
              <c:f>'Aprop Resumen 2000-2024'!$W$4:$AC$5</c:f>
              <c:strCache>
                <c:ptCount val="7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2024*</c:v>
                </c:pt>
                <c:pt idx="6">
                  <c:v>2025 **</c:v>
                </c:pt>
              </c:strCache>
            </c:strRef>
          </c:cat>
          <c:val>
            <c:numRef>
              <c:f>'Aprop Resumen 2000-2024'!$W$125:$AC$125</c:f>
              <c:numCache>
                <c:formatCode>_-* #,##0.0_-;\-* #,##0.0_-;_-* "-"??_-;_-@_-</c:formatCode>
                <c:ptCount val="7"/>
                <c:pt idx="0">
                  <c:v>100</c:v>
                </c:pt>
                <c:pt idx="1">
                  <c:v>106.57007645644443</c:v>
                </c:pt>
                <c:pt idx="2">
                  <c:v>116.86864377736971</c:v>
                </c:pt>
                <c:pt idx="3">
                  <c:v>108.85330387832737</c:v>
                </c:pt>
                <c:pt idx="4">
                  <c:v>114.20321409412611</c:v>
                </c:pt>
                <c:pt idx="5">
                  <c:v>128.458390105348</c:v>
                </c:pt>
                <c:pt idx="6">
                  <c:v>140.60356003942815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C93-443E-96FF-F0A5ABCBCB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00532911"/>
        <c:axId val="1700537711"/>
      </c:lineChart>
      <c:catAx>
        <c:axId val="17005329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s-CO"/>
          </a:p>
        </c:txPr>
        <c:crossAx val="1700537711"/>
        <c:crosses val="autoZero"/>
        <c:auto val="1"/>
        <c:lblAlgn val="ctr"/>
        <c:lblOffset val="100"/>
        <c:noMultiLvlLbl val="0"/>
      </c:catAx>
      <c:valAx>
        <c:axId val="1700537711"/>
        <c:scaling>
          <c:orientation val="minMax"/>
          <c:max val="150"/>
          <c:min val="9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s-CO"/>
          </a:p>
        </c:txPr>
        <c:crossAx val="1700532911"/>
        <c:crosses val="autoZero"/>
        <c:crossBetween val="between"/>
      </c:valAx>
      <c:spPr>
        <a:solidFill>
          <a:sysClr val="window" lastClr="FFFFFF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320147745691197"/>
          <c:y val="0.17676587596361773"/>
          <c:w val="0.66076323792859226"/>
          <c:h val="7.7765521245328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latin typeface="Verdana" panose="020B0604030504040204" pitchFamily="34" charset="0"/>
          <a:ea typeface="Verdana" panose="020B0604030504040204" pitchFamily="34" charset="0"/>
        </a:defRPr>
      </a:pPr>
      <a:endParaRPr lang="es-CO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154168671235529"/>
          <c:y val="8.8253584229390669E-2"/>
          <c:w val="0.59759651287379456"/>
          <c:h val="0.799570638384670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Miguel!$G$2</c:f>
              <c:strCache>
                <c:ptCount val="1"/>
                <c:pt idx="0">
                  <c:v>Transporte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lt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Miguel!$H$1</c:f>
              <c:strCache>
                <c:ptCount val="1"/>
                <c:pt idx="0">
                  <c:v>Inversión</c:v>
                </c:pt>
              </c:strCache>
            </c:strRef>
          </c:cat>
          <c:val>
            <c:numRef>
              <c:f>Miguel!$H$2</c:f>
              <c:numCache>
                <c:formatCode>_-* #,##0.0_-;\-* #,##0.0_-;_-* "-"??_-;_-@_-</c:formatCode>
                <c:ptCount val="1"/>
                <c:pt idx="0">
                  <c:v>13.48811358747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77-47E4-BD27-28A8E0CCB70F}"/>
            </c:ext>
          </c:extLst>
        </c:ser>
        <c:ser>
          <c:idx val="1"/>
          <c:order val="1"/>
          <c:tx>
            <c:strRef>
              <c:f>Miguel!$G$3</c:f>
              <c:strCache>
                <c:ptCount val="1"/>
                <c:pt idx="0">
                  <c:v>Igualdad_Y_Equidad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lt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Miguel!$H$1</c:f>
              <c:strCache>
                <c:ptCount val="1"/>
                <c:pt idx="0">
                  <c:v>Inversión</c:v>
                </c:pt>
              </c:strCache>
            </c:strRef>
          </c:cat>
          <c:val>
            <c:numRef>
              <c:f>Miguel!$H$3</c:f>
              <c:numCache>
                <c:formatCode>_-* #,##0.0_-;\-* #,##0.0_-;_-* "-"??_-;_-@_-</c:formatCode>
                <c:ptCount val="1"/>
                <c:pt idx="0">
                  <c:v>10.038656221050999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77-47E4-BD27-28A8E0CCB70F}"/>
            </c:ext>
          </c:extLst>
        </c:ser>
        <c:ser>
          <c:idx val="2"/>
          <c:order val="2"/>
          <c:tx>
            <c:strRef>
              <c:f>Miguel!$G$4</c:f>
              <c:strCache>
                <c:ptCount val="1"/>
                <c:pt idx="0">
                  <c:v>Educación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lt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Miguel!$H$1</c:f>
              <c:strCache>
                <c:ptCount val="1"/>
                <c:pt idx="0">
                  <c:v>Inversión</c:v>
                </c:pt>
              </c:strCache>
            </c:strRef>
          </c:cat>
          <c:val>
            <c:numRef>
              <c:f>Miguel!$H$4</c:f>
              <c:numCache>
                <c:formatCode>_-* #,##0.0_-;\-* #,##0.0_-;_-* "-"??_-;_-@_-</c:formatCode>
                <c:ptCount val="1"/>
                <c:pt idx="0">
                  <c:v>8.0130282366269991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77-47E4-BD27-28A8E0CCB70F}"/>
            </c:ext>
          </c:extLst>
        </c:ser>
        <c:ser>
          <c:idx val="3"/>
          <c:order val="3"/>
          <c:tx>
            <c:strRef>
              <c:f>Miguel!$G$5</c:f>
              <c:strCache>
                <c:ptCount val="1"/>
                <c:pt idx="0">
                  <c:v>Inclu Social y Recon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3887795275590552E-3"/>
                  <c:y val="8.791206762722223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376399825021869E-2"/>
                      <c:h val="8.545052973366104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977-47E4-BD27-28A8E0CCB7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lt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Miguel!$H$1</c:f>
              <c:strCache>
                <c:ptCount val="1"/>
                <c:pt idx="0">
                  <c:v>Inversión</c:v>
                </c:pt>
              </c:strCache>
            </c:strRef>
          </c:cat>
          <c:val>
            <c:numRef>
              <c:f>Miguel!$H$5</c:f>
              <c:numCache>
                <c:formatCode>_-* #,##0.0_-;\-* #,##0.0_-;_-* "-"??_-;_-@_-</c:formatCode>
                <c:ptCount val="1"/>
                <c:pt idx="0">
                  <c:v>7.4491793321789999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77-47E4-BD27-28A8E0CCB70F}"/>
            </c:ext>
          </c:extLst>
        </c:ser>
        <c:ser>
          <c:idx val="4"/>
          <c:order val="4"/>
          <c:tx>
            <c:strRef>
              <c:f>Miguel!$G$6</c:f>
              <c:strCache>
                <c:ptCount val="1"/>
                <c:pt idx="0">
                  <c:v>Minas y Energía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1665573053368326E-3"/>
                  <c:y val="5.860573768146520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119444444444443E-2"/>
                      <c:h val="9.945785250893195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8977-47E4-BD27-28A8E0CCB7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lt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Miguel!$H$1</c:f>
              <c:strCache>
                <c:ptCount val="1"/>
                <c:pt idx="0">
                  <c:v>Inversión</c:v>
                </c:pt>
              </c:strCache>
            </c:strRef>
          </c:cat>
          <c:val>
            <c:numRef>
              <c:f>Miguel!$H$6</c:f>
              <c:numCache>
                <c:formatCode>_-* #,##0.0_-;\-* #,##0.0_-;_-* "-"??_-;_-@_-</c:formatCode>
                <c:ptCount val="1"/>
                <c:pt idx="0">
                  <c:v>7.4194788758480001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977-47E4-BD27-28A8E0CCB70F}"/>
            </c:ext>
          </c:extLst>
        </c:ser>
        <c:ser>
          <c:idx val="5"/>
          <c:order val="5"/>
          <c:tx>
            <c:strRef>
              <c:f>Miguel!$G$7</c:f>
              <c:strCache>
                <c:ptCount val="1"/>
                <c:pt idx="0">
                  <c:v>Resto Sectores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5.860804508481499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327777777777776"/>
                      <c:h val="0.2099340174938092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8977-47E4-BD27-28A8E0CCB7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Miguel!$H$1</c:f>
              <c:strCache>
                <c:ptCount val="1"/>
                <c:pt idx="0">
                  <c:v>Inversión</c:v>
                </c:pt>
              </c:strCache>
            </c:strRef>
          </c:cat>
          <c:val>
            <c:numRef>
              <c:f>Miguel!$H$7</c:f>
              <c:numCache>
                <c:formatCode>_-* #,##0.0_-;\-* #,##0.0_-;_-* "-"??_-;_-@_-</c:formatCode>
                <c:ptCount val="1"/>
                <c:pt idx="0">
                  <c:v>36.055778545104999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977-47E4-BD27-28A8E0CCB70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360757840"/>
        <c:axId val="1360758800"/>
      </c:barChart>
      <c:catAx>
        <c:axId val="1360757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s-CO"/>
          </a:p>
        </c:txPr>
        <c:crossAx val="1360758800"/>
        <c:crosses val="autoZero"/>
        <c:auto val="1"/>
        <c:lblAlgn val="ctr"/>
        <c:lblOffset val="100"/>
        <c:noMultiLvlLbl val="0"/>
      </c:catAx>
      <c:valAx>
        <c:axId val="1360758800"/>
        <c:scaling>
          <c:orientation val="minMax"/>
        </c:scaling>
        <c:delete val="1"/>
        <c:axPos val="b"/>
        <c:numFmt formatCode="_-* #,##0.0_-;\-* #,##0.0_-;_-* &quot;-&quot;??_-;_-@_-" sourceLinked="1"/>
        <c:majorTickMark val="none"/>
        <c:minorTickMark val="none"/>
        <c:tickLblPos val="nextTo"/>
        <c:crossAx val="1360757840"/>
        <c:crosses val="autoZero"/>
        <c:crossBetween val="between"/>
      </c:valAx>
      <c:spPr>
        <a:noFill/>
        <a:ln w="0">
          <a:solidFill>
            <a:sysClr val="window" lastClr="FFFFFF"/>
          </a:solidFill>
          <a:prstDash val="sysDot"/>
        </a:ln>
        <a:effectLst/>
      </c:spPr>
    </c:plotArea>
    <c:legend>
      <c:legendPos val="b"/>
      <c:layout>
        <c:manualLayout>
          <c:xMode val="edge"/>
          <c:yMode val="edge"/>
          <c:x val="0.25950599803343166"/>
          <c:y val="0.81853449820788515"/>
          <c:w val="0.74049400196656834"/>
          <c:h val="9.89017683016311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Verdana" panose="020B0604030504040204" pitchFamily="34" charset="0"/>
          <a:ea typeface="Verdana" panose="020B0604030504040204" pitchFamily="34" charset="0"/>
        </a:defRPr>
      </a:pPr>
      <a:endParaRPr lang="es-CO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8013078106990524"/>
          <c:y val="6.4468849593297087E-2"/>
          <c:w val="0.71986921893009481"/>
          <c:h val="0.7369957054608853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Miguel!$D$2</c:f>
              <c:strCache>
                <c:ptCount val="1"/>
                <c:pt idx="0">
                  <c:v>Principal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lt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Miguel!$E$1</c:f>
              <c:strCache>
                <c:ptCount val="1"/>
                <c:pt idx="0">
                  <c:v>Serv deuda</c:v>
                </c:pt>
              </c:strCache>
            </c:strRef>
          </c:cat>
          <c:val>
            <c:numRef>
              <c:f>Miguel!$E$2</c:f>
              <c:numCache>
                <c:formatCode>_-* #,##0.0_-;\-* #,##0.0_-;_-* "-"??_-;_-@_-</c:formatCode>
                <c:ptCount val="1"/>
                <c:pt idx="0">
                  <c:v>50.766256775910001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F9-4810-9A80-776C6072511D}"/>
            </c:ext>
          </c:extLst>
        </c:ser>
        <c:ser>
          <c:idx val="1"/>
          <c:order val="1"/>
          <c:tx>
            <c:strRef>
              <c:f>Miguel!$D$3</c:f>
              <c:strCache>
                <c:ptCount val="1"/>
                <c:pt idx="0">
                  <c:v>Intereses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lt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Miguel!$E$1</c:f>
              <c:strCache>
                <c:ptCount val="1"/>
                <c:pt idx="0">
                  <c:v>Serv deuda</c:v>
                </c:pt>
              </c:strCache>
            </c:strRef>
          </c:cat>
          <c:val>
            <c:numRef>
              <c:f>Miguel!$E$3</c:f>
              <c:numCache>
                <c:formatCode>_-* #,##0.0_-;\-* #,##0.0_-;_-* "-"??_-;_-@_-</c:formatCode>
                <c:ptCount val="1"/>
                <c:pt idx="0">
                  <c:v>59.484648305607998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F9-4810-9A80-776C6072511D}"/>
            </c:ext>
          </c:extLst>
        </c:ser>
        <c:ser>
          <c:idx val="2"/>
          <c:order val="2"/>
          <c:tx>
            <c:strRef>
              <c:f>Miguel!$D$4</c:f>
              <c:strCache>
                <c:ptCount val="1"/>
                <c:pt idx="0">
                  <c:v>Comisiones y otros gastos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Miguel!$E$1</c:f>
              <c:strCache>
                <c:ptCount val="1"/>
                <c:pt idx="0">
                  <c:v>Serv deuda</c:v>
                </c:pt>
              </c:strCache>
            </c:strRef>
          </c:cat>
          <c:val>
            <c:numRef>
              <c:f>Miguel!$E$4</c:f>
              <c:numCache>
                <c:formatCode>_-* #,##0.0_-;\-* #,##0.0_-;_-* "-"??_-;_-@_-</c:formatCode>
                <c:ptCount val="1"/>
                <c:pt idx="0">
                  <c:v>0.44718369439200001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3F9-4810-9A80-776C6072511D}"/>
            </c:ext>
          </c:extLst>
        </c:ser>
        <c:ser>
          <c:idx val="3"/>
          <c:order val="3"/>
          <c:tx>
            <c:strRef>
              <c:f>Miguel!$D$5</c:f>
              <c:strCache>
                <c:ptCount val="1"/>
                <c:pt idx="0">
                  <c:v>Fondo de Contingencias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Miguel!$E$1</c:f>
              <c:strCache>
                <c:ptCount val="1"/>
                <c:pt idx="0">
                  <c:v>Serv deuda</c:v>
                </c:pt>
              </c:strCache>
            </c:strRef>
          </c:cat>
          <c:val>
            <c:numRef>
              <c:f>Miguel!$E$5</c:f>
              <c:numCache>
                <c:formatCode>_-* #,##0.0_-;\-* #,##0.0_-;_-* "-"??_-;_-@_-</c:formatCode>
                <c:ptCount val="1"/>
                <c:pt idx="0">
                  <c:v>1.907097618124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3F9-4810-9A80-776C6072511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360757840"/>
        <c:axId val="1360758800"/>
      </c:barChart>
      <c:catAx>
        <c:axId val="1360757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s-CO"/>
          </a:p>
        </c:txPr>
        <c:crossAx val="1360758800"/>
        <c:crosses val="autoZero"/>
        <c:auto val="1"/>
        <c:lblAlgn val="ctr"/>
        <c:lblOffset val="100"/>
        <c:noMultiLvlLbl val="0"/>
      </c:catAx>
      <c:valAx>
        <c:axId val="1360758800"/>
        <c:scaling>
          <c:orientation val="minMax"/>
        </c:scaling>
        <c:delete val="1"/>
        <c:axPos val="b"/>
        <c:numFmt formatCode="_-* #,##0.0_-;\-* #,##0.0_-;_-* &quot;-&quot;??_-;_-@_-" sourceLinked="1"/>
        <c:majorTickMark val="none"/>
        <c:minorTickMark val="none"/>
        <c:tickLblPos val="nextTo"/>
        <c:crossAx val="1360757840"/>
        <c:crosses val="autoZero"/>
        <c:crossBetween val="between"/>
      </c:valAx>
      <c:spPr>
        <a:noFill/>
        <a:ln>
          <a:solidFill>
            <a:sysClr val="window" lastClr="FFFFFF"/>
          </a:solidFill>
        </a:ln>
        <a:effectLst/>
      </c:spPr>
    </c:plotArea>
    <c:legend>
      <c:legendPos val="b"/>
      <c:layout>
        <c:manualLayout>
          <c:xMode val="edge"/>
          <c:yMode val="edge"/>
          <c:x val="0.27656689525675271"/>
          <c:y val="0.6783876603760699"/>
          <c:w val="0.55083649433466753"/>
          <c:h val="9.89017683016311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091201748810633"/>
          <c:y val="6.4468849593297087E-2"/>
          <c:w val="0.85908798251189344"/>
          <c:h val="0.7369957054608853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'[Gráficas PGN Proyecto 2025.xlsx]Hoja1'!$A$2</c:f>
              <c:strCache>
                <c:ptCount val="1"/>
                <c:pt idx="0">
                  <c:v>G. Personal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lt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[1]Hoja1!$B$1</c:f>
              <c:strCache>
                <c:ptCount val="1"/>
                <c:pt idx="0">
                  <c:v>Funcionamiento</c:v>
                </c:pt>
              </c:strCache>
            </c:strRef>
          </c:cat>
          <c:val>
            <c:numRef>
              <c:f>[1]Hoja1!$B$2</c:f>
              <c:numCache>
                <c:formatCode>_-* #,##0.0_-;\-* #,##0.0_-;_-* "-"??_-;_-@_-</c:formatCode>
                <c:ptCount val="1"/>
                <c:pt idx="0">
                  <c:v>60.156000903383998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28-4414-B4AB-A45F108EDB0D}"/>
            </c:ext>
          </c:extLst>
        </c:ser>
        <c:ser>
          <c:idx val="1"/>
          <c:order val="1"/>
          <c:tx>
            <c:strRef>
              <c:f>'[Gráficas PGN Proyecto 2025.xlsx]Hoja1'!$A$3</c:f>
              <c:strCache>
                <c:ptCount val="1"/>
                <c:pt idx="0">
                  <c:v>Adq B&amp;S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lt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[1]Hoja1!$B$1</c:f>
              <c:strCache>
                <c:ptCount val="1"/>
                <c:pt idx="0">
                  <c:v>Funcionamiento</c:v>
                </c:pt>
              </c:strCache>
            </c:strRef>
          </c:cat>
          <c:val>
            <c:numRef>
              <c:f>[1]Hoja1!$B$3</c:f>
              <c:numCache>
                <c:formatCode>_-* #,##0.0_-;\-* #,##0.0_-;_-* "-"??_-;_-@_-</c:formatCode>
                <c:ptCount val="1"/>
                <c:pt idx="0">
                  <c:v>15.476614989124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28-4414-B4AB-A45F108EDB0D}"/>
            </c:ext>
          </c:extLst>
        </c:ser>
        <c:ser>
          <c:idx val="2"/>
          <c:order val="2"/>
          <c:tx>
            <c:strRef>
              <c:f>'[Gráficas PGN Proyecto 2025.xlsx]Hoja1'!$A$4</c:f>
              <c:strCache>
                <c:ptCount val="1"/>
                <c:pt idx="0">
                  <c:v>Transferencias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0" i="0" u="none" strike="noStrike" kern="1200" baseline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defRPr>
                    </a:pPr>
                    <a:fld id="{3BB417CF-0353-4B98-932D-4671D24DA38D}" type="VALUE">
                      <a:rPr lang="en-US" sz="1100" b="0" i="0" u="none" strike="noStrike" kern="1200" baseline="0" smtClean="0">
                        <a:solidFill>
                          <a:prstClr val="white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>
                        <a:defRPr sz="1100">
                          <a:latin typeface="Verdana" panose="020B0604030504040204" pitchFamily="34" charset="0"/>
                          <a:ea typeface="Verdana" panose="020B0604030504040204" pitchFamily="34" charset="0"/>
                        </a:defRPr>
                      </a:pPr>
                      <a:t>[VALOR]</a:t>
                    </a:fld>
                    <a:endParaRPr lang="es-CO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0" i="0" u="none" strike="noStrike" kern="1200" baseline="0">
                      <a:solidFill>
                        <a:schemeClr val="lt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+mn-cs"/>
                    </a:defRPr>
                  </a:pPr>
                  <a:endParaRPr lang="es-CO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051344415912111"/>
                      <c:h val="0.1575384251879841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A728-4414-B4AB-A45F108EDB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lt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[1]Hoja1!$B$1</c:f>
              <c:strCache>
                <c:ptCount val="1"/>
                <c:pt idx="0">
                  <c:v>Funcionamiento</c:v>
                </c:pt>
              </c:strCache>
            </c:strRef>
          </c:cat>
          <c:val>
            <c:numRef>
              <c:f>[1]Hoja1!$B$4</c:f>
              <c:numCache>
                <c:formatCode>_-* #,##0.0_-;\-* #,##0.0_-;_-* "-"??_-;_-@_-</c:formatCode>
                <c:ptCount val="1"/>
                <c:pt idx="0">
                  <c:v>247.89180564534001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28-4414-B4AB-A45F108EDB0D}"/>
            </c:ext>
          </c:extLst>
        </c:ser>
        <c:ser>
          <c:idx val="3"/>
          <c:order val="3"/>
          <c:tx>
            <c:strRef>
              <c:f>'[Gráficas PGN Proyecto 2025.xlsx]Hoja1'!$A$5</c:f>
              <c:strCache>
                <c:ptCount val="1"/>
                <c:pt idx="0">
                  <c:v>G. Com y Prod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[1]Hoja1!$B$1</c:f>
              <c:strCache>
                <c:ptCount val="1"/>
                <c:pt idx="0">
                  <c:v>Funcionamiento</c:v>
                </c:pt>
              </c:strCache>
            </c:strRef>
          </c:cat>
          <c:val>
            <c:numRef>
              <c:f>[1]Hoja1!$B$5</c:f>
              <c:numCache>
                <c:formatCode>_-* #,##0.0_-;\-* #,##0.0_-;_-* "-"??_-;_-@_-</c:formatCode>
                <c:ptCount val="1"/>
                <c:pt idx="0">
                  <c:v>2.0468978319439999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28-4414-B4AB-A45F108EDB0D}"/>
            </c:ext>
          </c:extLst>
        </c:ser>
        <c:ser>
          <c:idx val="4"/>
          <c:order val="4"/>
          <c:tx>
            <c:strRef>
              <c:f>'[Gráficas PGN Proyecto 2025.xlsx]Hoja1'!$A$6</c:f>
              <c:strCache>
                <c:ptCount val="1"/>
                <c:pt idx="0">
                  <c:v>Adq. Act. Fin.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[1]Hoja1!$B$1</c:f>
              <c:strCache>
                <c:ptCount val="1"/>
                <c:pt idx="0">
                  <c:v>Funcionamiento</c:v>
                </c:pt>
              </c:strCache>
            </c:strRef>
          </c:cat>
          <c:val>
            <c:numRef>
              <c:f>[1]Hoja1!$B$6</c:f>
              <c:numCache>
                <c:formatCode>_-* #,##0.0_-;\-* #,##0.0_-;_-* "-"??_-;_-@_-</c:formatCode>
                <c:ptCount val="1"/>
                <c:pt idx="0">
                  <c:v>0.75853212673899995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728-4414-B4AB-A45F108EDB0D}"/>
            </c:ext>
          </c:extLst>
        </c:ser>
        <c:ser>
          <c:idx val="5"/>
          <c:order val="5"/>
          <c:tx>
            <c:strRef>
              <c:f>'[Gráficas PGN Proyecto 2025.xlsx]Hoja1'!$A$7</c:f>
              <c:strCache>
                <c:ptCount val="1"/>
                <c:pt idx="0">
                  <c:v>Dis. de Pasivos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[1]Hoja1!$B$1</c:f>
              <c:strCache>
                <c:ptCount val="1"/>
                <c:pt idx="0">
                  <c:v>Funcionamiento</c:v>
                </c:pt>
              </c:strCache>
            </c:strRef>
          </c:cat>
          <c:val>
            <c:numRef>
              <c:f>[1]Hoja1!$B$7</c:f>
              <c:numCache>
                <c:formatCode>_-* #,##0.0_-;\-* #,##0.0_-;_-* "-"??_-;_-@_-</c:formatCode>
                <c:ptCount val="1"/>
                <c:pt idx="0">
                  <c:v>0.33914596514700002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728-4414-B4AB-A45F108EDB0D}"/>
            </c:ext>
          </c:extLst>
        </c:ser>
        <c:ser>
          <c:idx val="6"/>
          <c:order val="6"/>
          <c:tx>
            <c:strRef>
              <c:f>'[Gráficas PGN Proyecto 2025.xlsx]Hoja1'!$A$8</c:f>
              <c:strCache>
                <c:ptCount val="1"/>
                <c:pt idx="0">
                  <c:v>G. Tributos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[1]Hoja1!$B$1</c:f>
              <c:strCache>
                <c:ptCount val="1"/>
                <c:pt idx="0">
                  <c:v>Funcionamiento</c:v>
                </c:pt>
              </c:strCache>
            </c:strRef>
          </c:cat>
          <c:val>
            <c:numRef>
              <c:f>[1]Hoja1!$B$8</c:f>
              <c:numCache>
                <c:formatCode>_-* #,##0.0_-;\-* #,##0.0_-;_-* "-"??_-;_-@_-</c:formatCode>
                <c:ptCount val="1"/>
                <c:pt idx="0">
                  <c:v>1.268713802712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728-4414-B4AB-A45F108EDB0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360757840"/>
        <c:axId val="1360758800"/>
      </c:barChart>
      <c:catAx>
        <c:axId val="1360757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s-CO"/>
          </a:p>
        </c:txPr>
        <c:crossAx val="1360758800"/>
        <c:crosses val="autoZero"/>
        <c:auto val="1"/>
        <c:lblAlgn val="ctr"/>
        <c:lblOffset val="100"/>
        <c:noMultiLvlLbl val="0"/>
      </c:catAx>
      <c:valAx>
        <c:axId val="1360758800"/>
        <c:scaling>
          <c:orientation val="minMax"/>
        </c:scaling>
        <c:delete val="1"/>
        <c:axPos val="b"/>
        <c:numFmt formatCode="_-* #,##0.0_-;\-* #,##0.0_-;_-* &quot;-&quot;??_-;_-@_-" sourceLinked="1"/>
        <c:majorTickMark val="none"/>
        <c:minorTickMark val="none"/>
        <c:tickLblPos val="nextTo"/>
        <c:crossAx val="1360757840"/>
        <c:crosses val="autoZero"/>
        <c:crossBetween val="between"/>
      </c:valAx>
      <c:spPr>
        <a:noFill/>
        <a:ln>
          <a:solidFill>
            <a:sysClr val="window" lastClr="FFFFFF"/>
          </a:solidFill>
        </a:ln>
        <a:effectLst/>
      </c:spPr>
    </c:plotArea>
    <c:legend>
      <c:legendPos val="b"/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14347383784957335"/>
          <c:y val="0.67252685586758831"/>
          <c:w val="0.79654550510358191"/>
          <c:h val="9.89017683016311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200" b="1" cap="none" dirty="0">
                <a:latin typeface="Verdana" panose="020B0604030504040204" pitchFamily="34" charset="0"/>
                <a:ea typeface="Verdana" panose="020B0604030504040204" pitchFamily="34" charset="0"/>
              </a:rPr>
              <a:t>Recursos de capital</a:t>
            </a:r>
          </a:p>
        </c:rich>
      </c:tx>
      <c:layout>
        <c:manualLayout>
          <c:xMode val="edge"/>
          <c:yMode val="edge"/>
          <c:x val="0.34575519198505378"/>
          <c:y val="2.9881815451932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1.6740482818162253E-3"/>
          <c:y val="0"/>
          <c:w val="0.94726213150406546"/>
          <c:h val="0.9714278858001474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'M presupuesto de rentas'!$D$2</c:f>
              <c:strCache>
                <c:ptCount val="1"/>
                <c:pt idx="0">
                  <c:v>Crédito Interno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rentas'!$E$1</c:f>
              <c:strCache>
                <c:ptCount val="1"/>
                <c:pt idx="0">
                  <c:v>Recursos de Capital</c:v>
                </c:pt>
              </c:strCache>
            </c:strRef>
          </c:cat>
          <c:val>
            <c:numRef>
              <c:f>'M presupuesto de rentas'!$E$2</c:f>
              <c:numCache>
                <c:formatCode>_-* #,##0.0_-;\-* #,##0.0_-;_-* "-"??_-;_-@_-</c:formatCode>
                <c:ptCount val="1"/>
                <c:pt idx="0">
                  <c:v>60.25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ED-42C5-8B1E-A426A7216C59}"/>
            </c:ext>
          </c:extLst>
        </c:ser>
        <c:ser>
          <c:idx val="1"/>
          <c:order val="1"/>
          <c:tx>
            <c:strRef>
              <c:f>'M presupuesto de rentas'!$D$3</c:f>
              <c:strCache>
                <c:ptCount val="1"/>
                <c:pt idx="0">
                  <c:v>Excedentes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rentas'!$E$1</c:f>
              <c:strCache>
                <c:ptCount val="1"/>
                <c:pt idx="0">
                  <c:v>Recursos de Capital</c:v>
                </c:pt>
              </c:strCache>
            </c:strRef>
          </c:cat>
          <c:val>
            <c:numRef>
              <c:f>'M presupuesto de rentas'!$E$3</c:f>
              <c:numCache>
                <c:formatCode>_-* #,##0.0_-;\-* #,##0.0_-;_-* "-"??_-;_-@_-</c:formatCode>
                <c:ptCount val="1"/>
                <c:pt idx="0">
                  <c:v>19.525981295283472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ED-42C5-8B1E-A426A7216C59}"/>
            </c:ext>
          </c:extLst>
        </c:ser>
        <c:ser>
          <c:idx val="2"/>
          <c:order val="2"/>
          <c:tx>
            <c:strRef>
              <c:f>'M presupuesto de rentas'!$D$4</c:f>
              <c:strCache>
                <c:ptCount val="1"/>
                <c:pt idx="0">
                  <c:v>Crédito Externo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rentas'!$E$1</c:f>
              <c:strCache>
                <c:ptCount val="1"/>
                <c:pt idx="0">
                  <c:v>Recursos de Capital</c:v>
                </c:pt>
              </c:strCache>
            </c:strRef>
          </c:cat>
          <c:val>
            <c:numRef>
              <c:f>'M presupuesto de rentas'!$E$4</c:f>
              <c:numCache>
                <c:formatCode>_-* #,##0.0_-;\-* #,##0.0_-;_-* "-"??_-;_-@_-</c:formatCode>
                <c:ptCount val="1"/>
                <c:pt idx="0">
                  <c:v>37.962000000000003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4ED-42C5-8B1E-A426A7216C59}"/>
            </c:ext>
          </c:extLst>
        </c:ser>
        <c:ser>
          <c:idx val="3"/>
          <c:order val="3"/>
          <c:tx>
            <c:strRef>
              <c:f>'M presupuesto de rentas'!$D$5</c:f>
              <c:strCache>
                <c:ptCount val="1"/>
                <c:pt idx="0">
                  <c:v>Rec. Balance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rentas'!$E$1</c:f>
              <c:strCache>
                <c:ptCount val="1"/>
                <c:pt idx="0">
                  <c:v>Recursos de Capital</c:v>
                </c:pt>
              </c:strCache>
            </c:strRef>
          </c:cat>
          <c:val>
            <c:numRef>
              <c:f>'M presupuesto de rentas'!$E$5</c:f>
              <c:numCache>
                <c:formatCode>_-* #,##0.0_-;\-* #,##0.0_-;_-* "-"??_-;_-@_-</c:formatCode>
                <c:ptCount val="1"/>
                <c:pt idx="0">
                  <c:v>8.6961070407489007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4ED-42C5-8B1E-A426A7216C59}"/>
            </c:ext>
          </c:extLst>
        </c:ser>
        <c:ser>
          <c:idx val="4"/>
          <c:order val="4"/>
          <c:tx>
            <c:strRef>
              <c:f>'M presupuesto de rentas'!$D$6</c:f>
              <c:strCache>
                <c:ptCount val="1"/>
                <c:pt idx="0">
                  <c:v>Tr. Capital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'M presupuesto de rentas'!$E$1</c:f>
              <c:strCache>
                <c:ptCount val="1"/>
                <c:pt idx="0">
                  <c:v>Recursos de Capital</c:v>
                </c:pt>
              </c:strCache>
            </c:strRef>
          </c:cat>
          <c:val>
            <c:numRef>
              <c:f>'M presupuesto de rentas'!$E$6</c:f>
              <c:numCache>
                <c:formatCode>_-* #,##0.0_-;\-* #,##0.0_-;_-* "-"??_-;_-@_-</c:formatCode>
                <c:ptCount val="1"/>
                <c:pt idx="0">
                  <c:v>5.5394526001000005E-2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4ED-42C5-8B1E-A426A7216C59}"/>
            </c:ext>
          </c:extLst>
        </c:ser>
        <c:ser>
          <c:idx val="5"/>
          <c:order val="5"/>
          <c:tx>
            <c:strRef>
              <c:f>'M presupuesto de rentas'!$D$7</c:f>
              <c:strCache>
                <c:ptCount val="1"/>
                <c:pt idx="0">
                  <c:v>Otr. Rec. De Capital 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rentas'!$E$1</c:f>
              <c:strCache>
                <c:ptCount val="1"/>
                <c:pt idx="0">
                  <c:v>Recursos de Capital</c:v>
                </c:pt>
              </c:strCache>
            </c:strRef>
          </c:cat>
          <c:val>
            <c:numRef>
              <c:f>'M presupuesto de rentas'!$E$7</c:f>
              <c:numCache>
                <c:formatCode>_-* #,##0.0_-;\-* #,##0.0_-;_-* "-"??_-;_-@_-</c:formatCode>
                <c:ptCount val="1"/>
                <c:pt idx="0">
                  <c:v>29.280097362505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4ED-42C5-8B1E-A426A7216C5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360757840"/>
        <c:axId val="1360758800"/>
      </c:barChart>
      <c:catAx>
        <c:axId val="136075784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360758800"/>
        <c:crosses val="autoZero"/>
        <c:auto val="1"/>
        <c:lblAlgn val="ctr"/>
        <c:lblOffset val="100"/>
        <c:noMultiLvlLbl val="0"/>
      </c:catAx>
      <c:valAx>
        <c:axId val="1360758800"/>
        <c:scaling>
          <c:orientation val="minMax"/>
        </c:scaling>
        <c:delete val="1"/>
        <c:axPos val="b"/>
        <c:numFmt formatCode="_-* #,##0.0_-;\-* #,##0.0_-;_-* &quot;-&quot;??_-;_-@_-" sourceLinked="1"/>
        <c:majorTickMark val="none"/>
        <c:minorTickMark val="none"/>
        <c:tickLblPos val="nextTo"/>
        <c:crossAx val="1360757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8033260406388971"/>
          <c:w val="0.97213724272786739"/>
          <c:h val="0.130682224414797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200" cap="none" dirty="0">
                <a:latin typeface="Verdana" panose="020B0604030504040204" pitchFamily="34" charset="0"/>
                <a:ea typeface="Verdana" panose="020B0604030504040204" pitchFamily="34" charset="0"/>
              </a:rPr>
              <a:t>Fondos especiales</a:t>
            </a:r>
          </a:p>
        </c:rich>
      </c:tx>
      <c:layout>
        <c:manualLayout>
          <c:xMode val="edge"/>
          <c:yMode val="edge"/>
          <c:x val="0.36734248659302743"/>
          <c:y val="7.10496061671455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3.6827274353127437E-2"/>
          <c:y val="5.0665534789479189E-2"/>
          <c:w val="0.84421033069167362"/>
          <c:h val="0.848538702424046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'M presupuesto de rentas'!$J$2</c:f>
              <c:strCache>
                <c:ptCount val="1"/>
                <c:pt idx="0">
                  <c:v>SOAT y FONSAT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rentas'!$K$1</c:f>
              <c:strCache>
                <c:ptCount val="1"/>
                <c:pt idx="0">
                  <c:v>Fondos Especiales</c:v>
                </c:pt>
              </c:strCache>
            </c:strRef>
          </c:cat>
          <c:val>
            <c:numRef>
              <c:f>'M presupuesto de rentas'!$K$2</c:f>
              <c:numCache>
                <c:formatCode>_-* #,##0.0_-;\-* #,##0.0_-;_-* "-"??_-;_-@_-</c:formatCode>
                <c:ptCount val="1"/>
                <c:pt idx="0">
                  <c:v>3.1193502880000001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EB-4717-A0AE-69BC04A1DCD9}"/>
            </c:ext>
          </c:extLst>
        </c:ser>
        <c:ser>
          <c:idx val="1"/>
          <c:order val="1"/>
          <c:tx>
            <c:strRef>
              <c:f>'M presupuesto de rentas'!$J$3</c:f>
              <c:strCache>
                <c:ptCount val="1"/>
                <c:pt idx="0">
                  <c:v>Salud Policía y FFMM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rentas'!$K$1</c:f>
              <c:strCache>
                <c:ptCount val="1"/>
                <c:pt idx="0">
                  <c:v>Fondos Especiales</c:v>
                </c:pt>
              </c:strCache>
            </c:strRef>
          </c:cat>
          <c:val>
            <c:numRef>
              <c:f>'M presupuesto de rentas'!$K$3</c:f>
              <c:numCache>
                <c:formatCode>_-* #,##0.0_-;\-* #,##0.0_-;_-* "-"??_-;_-@_-</c:formatCode>
                <c:ptCount val="1"/>
                <c:pt idx="0">
                  <c:v>3.2032349999999998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EEB-4717-A0AE-69BC04A1DCD9}"/>
            </c:ext>
          </c:extLst>
        </c:ser>
        <c:ser>
          <c:idx val="2"/>
          <c:order val="2"/>
          <c:tx>
            <c:strRef>
              <c:f>'M presupuesto de rentas'!$J$4</c:f>
              <c:strCache>
                <c:ptCount val="1"/>
                <c:pt idx="0">
                  <c:v>Solidaridad Pensional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rentas'!$K$1</c:f>
              <c:strCache>
                <c:ptCount val="1"/>
                <c:pt idx="0">
                  <c:v>Fondos Especiales</c:v>
                </c:pt>
              </c:strCache>
            </c:strRef>
          </c:cat>
          <c:val>
            <c:numRef>
              <c:f>'M presupuesto de rentas'!$K$4</c:f>
              <c:numCache>
                <c:formatCode>_-* #,##0.0_-;\-* #,##0.0_-;_-* "-"??_-;_-@_-</c:formatCode>
                <c:ptCount val="1"/>
                <c:pt idx="0">
                  <c:v>2.3492878641120001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EB-4717-A0AE-69BC04A1DCD9}"/>
            </c:ext>
          </c:extLst>
        </c:ser>
        <c:ser>
          <c:idx val="3"/>
          <c:order val="3"/>
          <c:tx>
            <c:strRef>
              <c:f>'M presupuesto de rentas'!$J$5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rentas'!$K$1</c:f>
              <c:strCache>
                <c:ptCount val="1"/>
                <c:pt idx="0">
                  <c:v>Fondos Especiales</c:v>
                </c:pt>
              </c:strCache>
            </c:strRef>
          </c:cat>
          <c:val>
            <c:numRef>
              <c:f>'M presupuesto de rentas'!$K$5</c:f>
              <c:numCache>
                <c:formatCode>_-* #,##0.0_-;\-* #,##0.0_-;_-* "-"??_-;_-@_-</c:formatCode>
                <c:ptCount val="1"/>
                <c:pt idx="0">
                  <c:v>9.4475987352989979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EEB-4717-A0AE-69BC04A1DCD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360757840"/>
        <c:axId val="1360758800"/>
      </c:barChart>
      <c:catAx>
        <c:axId val="136075784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360758800"/>
        <c:crosses val="autoZero"/>
        <c:auto val="1"/>
        <c:lblAlgn val="ctr"/>
        <c:lblOffset val="100"/>
        <c:noMultiLvlLbl val="0"/>
      </c:catAx>
      <c:valAx>
        <c:axId val="1360758800"/>
        <c:scaling>
          <c:orientation val="minMax"/>
        </c:scaling>
        <c:delete val="1"/>
        <c:axPos val="b"/>
        <c:numFmt formatCode="_-* #,##0.0_-;\-* #,##0.0_-;_-* &quot;-&quot;??_-;_-@_-" sourceLinked="1"/>
        <c:majorTickMark val="none"/>
        <c:minorTickMark val="none"/>
        <c:tickLblPos val="nextTo"/>
        <c:crossAx val="1360757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0570040365735273E-2"/>
          <c:y val="0.76308529500031164"/>
          <c:w val="0.89999992511635052"/>
          <c:h val="9.89017683016311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200" cap="none" dirty="0">
                <a:latin typeface="Verdana" panose="020B0604030504040204" pitchFamily="34" charset="0"/>
                <a:ea typeface="Verdana" panose="020B0604030504040204" pitchFamily="34" charset="0"/>
              </a:rPr>
              <a:t>Ingresos</a:t>
            </a:r>
            <a:r>
              <a:rPr lang="es-CO" sz="1200" cap="none" baseline="0" dirty="0">
                <a:latin typeface="Verdana" panose="020B0604030504040204" pitchFamily="34" charset="0"/>
                <a:ea typeface="Verdana" panose="020B0604030504040204" pitchFamily="34" charset="0"/>
              </a:rPr>
              <a:t> corrientes</a:t>
            </a:r>
            <a:endParaRPr lang="es-CO" sz="1200" cap="none" dirty="0">
              <a:latin typeface="Verdana" panose="020B0604030504040204" pitchFamily="34" charset="0"/>
              <a:ea typeface="Verdana" panose="020B0604030504040204" pitchFamily="34" charset="0"/>
            </a:endParaRPr>
          </a:p>
        </c:rich>
      </c:tx>
      <c:layout>
        <c:manualLayout>
          <c:xMode val="edge"/>
          <c:yMode val="edge"/>
          <c:x val="0.34206739307278955"/>
          <c:y val="9.639775992858975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2.0989594945441102E-3"/>
          <c:y val="0"/>
          <c:w val="0.94882621738747397"/>
          <c:h val="0.972813175068958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'M presupuesto de rentas'!$A$1</c:f>
              <c:strCache>
                <c:ptCount val="1"/>
                <c:pt idx="0">
                  <c:v>Ingresos Corrientes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'M presupuesto de rentas'!$B$1</c:f>
              <c:strCache>
                <c:ptCount val="1"/>
                <c:pt idx="0">
                  <c:v>Ingresos Corrientes</c:v>
                </c:pt>
              </c:strCache>
            </c:strRef>
          </c:cat>
          <c:val>
            <c:numRef>
              <c:f>'M presupuesto de rentas'!$B$1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DD-4C17-AD0B-6EFEDFD4FED2}"/>
            </c:ext>
          </c:extLst>
        </c:ser>
        <c:ser>
          <c:idx val="1"/>
          <c:order val="1"/>
          <c:tx>
            <c:strRef>
              <c:f>'M presupuesto de rentas'!$A$2</c:f>
              <c:strCache>
                <c:ptCount val="1"/>
                <c:pt idx="0">
                  <c:v>DIAN Internos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rentas'!$B$1</c:f>
              <c:strCache>
                <c:ptCount val="1"/>
                <c:pt idx="0">
                  <c:v>Ingresos Corrientes</c:v>
                </c:pt>
              </c:strCache>
            </c:strRef>
          </c:cat>
          <c:val>
            <c:numRef>
              <c:f>'M presupuesto de rentas'!$B$2</c:f>
              <c:numCache>
                <c:formatCode>_-* #,##0.0_-;\-* #,##0.0_-;_-* "-"??_-;_-@_-</c:formatCode>
                <c:ptCount val="1"/>
                <c:pt idx="0">
                  <c:v>266.589154408399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DD-4C17-AD0B-6EFEDFD4FED2}"/>
            </c:ext>
          </c:extLst>
        </c:ser>
        <c:ser>
          <c:idx val="2"/>
          <c:order val="2"/>
          <c:tx>
            <c:strRef>
              <c:f>'M presupuesto de rentas'!$A$3</c:f>
              <c:strCache>
                <c:ptCount val="1"/>
                <c:pt idx="0">
                  <c:v>DIAN Externos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rentas'!$B$1</c:f>
              <c:strCache>
                <c:ptCount val="1"/>
                <c:pt idx="0">
                  <c:v>Ingresos Corrientes</c:v>
                </c:pt>
              </c:strCache>
            </c:strRef>
          </c:cat>
          <c:val>
            <c:numRef>
              <c:f>'M presupuesto de rentas'!$B$3</c:f>
              <c:numCache>
                <c:formatCode>_-* #,##0.0_-;\-* #,##0.0_-;_-* "-"??_-;_-@_-</c:formatCode>
                <c:ptCount val="1"/>
                <c:pt idx="0">
                  <c:v>37.915613999999998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1DD-4C17-AD0B-6EFEDFD4FED2}"/>
            </c:ext>
          </c:extLst>
        </c:ser>
        <c:ser>
          <c:idx val="3"/>
          <c:order val="3"/>
          <c:tx>
            <c:strRef>
              <c:f>'M presupuesto de rentas'!$A$4</c:f>
              <c:strCache>
                <c:ptCount val="1"/>
                <c:pt idx="0">
                  <c:v>No Tributarios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'M presupuesto de rentas'!$B$1</c:f>
              <c:strCache>
                <c:ptCount val="1"/>
                <c:pt idx="0">
                  <c:v>Ingresos Corrientes</c:v>
                </c:pt>
              </c:strCache>
            </c:strRef>
          </c:cat>
          <c:val>
            <c:numRef>
              <c:f>'M presupuesto de rentas'!$B$4</c:f>
              <c:numCache>
                <c:formatCode>_-* #,##0.0_-;\-* #,##0.0_-;_-* "-"??_-;_-@_-</c:formatCode>
                <c:ptCount val="1"/>
                <c:pt idx="0">
                  <c:v>1.2731600000000001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1DD-4C17-AD0B-6EFEDFD4FED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360757840"/>
        <c:axId val="1360758800"/>
      </c:barChart>
      <c:catAx>
        <c:axId val="136075784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1360758800"/>
        <c:crosses val="autoZero"/>
        <c:auto val="1"/>
        <c:lblAlgn val="ctr"/>
        <c:lblOffset val="100"/>
        <c:noMultiLvlLbl val="0"/>
      </c:catAx>
      <c:valAx>
        <c:axId val="13607588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60757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>
        <c:manualLayout>
          <c:xMode val="edge"/>
          <c:yMode val="edge"/>
          <c:x val="2.960075474918894E-2"/>
          <c:y val="0.78001959434694457"/>
          <c:w val="0.90996699158972938"/>
          <c:h val="9.864057024243423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200" cap="none" dirty="0" err="1">
                <a:latin typeface="Verdana" panose="020B0604030504040204" pitchFamily="34" charset="0"/>
                <a:ea typeface="Verdana" panose="020B0604030504040204" pitchFamily="34" charset="0"/>
              </a:rPr>
              <a:t>Estapúblicos</a:t>
            </a:r>
            <a:endParaRPr lang="es-CO" sz="1200" cap="none">
              <a:latin typeface="Verdana" panose="020B0604030504040204" pitchFamily="34" charset="0"/>
              <a:ea typeface="Verdana" panose="020B0604030504040204" pitchFamily="34" charset="0"/>
            </a:endParaRPr>
          </a:p>
        </c:rich>
      </c:tx>
      <c:layout>
        <c:manualLayout>
          <c:xMode val="edge"/>
          <c:yMode val="edge"/>
          <c:x val="0.38667861739305359"/>
          <c:y val="7.782513672252611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2.2865912293431361E-2"/>
          <c:y val="5.5080893714455896E-2"/>
          <c:w val="0.95426817541313724"/>
          <c:h val="0.859797403398017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'M presupuesto de rentas'!$G$2</c:f>
              <c:strCache>
                <c:ptCount val="1"/>
                <c:pt idx="0">
                  <c:v>ANH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rentas'!$H$1</c:f>
              <c:strCache>
                <c:ptCount val="1"/>
                <c:pt idx="0">
                  <c:v>Estapúblicos</c:v>
                </c:pt>
              </c:strCache>
            </c:strRef>
          </c:cat>
          <c:val>
            <c:numRef>
              <c:f>'M presupuesto de rentas'!$H$2</c:f>
              <c:numCache>
                <c:formatCode>_-* #,##0.0_-;\-* #,##0.0_-;_-* "-"??_-;_-@_-</c:formatCode>
                <c:ptCount val="1"/>
                <c:pt idx="0">
                  <c:v>3.4501003610819998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40-4E47-8F38-975DBF64101F}"/>
            </c:ext>
          </c:extLst>
        </c:ser>
        <c:ser>
          <c:idx val="1"/>
          <c:order val="1"/>
          <c:tx>
            <c:strRef>
              <c:f>'M presupuesto de rentas'!$G$3</c:f>
              <c:strCache>
                <c:ptCount val="1"/>
                <c:pt idx="0">
                  <c:v>ICBF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040-4E47-8F38-975DBF6410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rentas'!$H$1</c:f>
              <c:strCache>
                <c:ptCount val="1"/>
                <c:pt idx="0">
                  <c:v>Estapúblicos</c:v>
                </c:pt>
              </c:strCache>
            </c:strRef>
          </c:cat>
          <c:val>
            <c:numRef>
              <c:f>'M presupuesto de rentas'!$H$3</c:f>
              <c:numCache>
                <c:formatCode>_-* #,##0.0_-;\-* #,##0.0_-;_-* "-"??_-;_-@_-</c:formatCode>
                <c:ptCount val="1"/>
                <c:pt idx="0">
                  <c:v>4.4200884605869994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040-4E47-8F38-975DBF64101F}"/>
            </c:ext>
          </c:extLst>
        </c:ser>
        <c:ser>
          <c:idx val="2"/>
          <c:order val="2"/>
          <c:tx>
            <c:strRef>
              <c:f>'M presupuesto de rentas'!$G$4</c:f>
              <c:strCache>
                <c:ptCount val="1"/>
                <c:pt idx="0">
                  <c:v>FUTIC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rentas'!$H$1</c:f>
              <c:strCache>
                <c:ptCount val="1"/>
                <c:pt idx="0">
                  <c:v>Estapúblicos</c:v>
                </c:pt>
              </c:strCache>
            </c:strRef>
          </c:cat>
          <c:val>
            <c:numRef>
              <c:f>'M presupuesto de rentas'!$H$4</c:f>
              <c:numCache>
                <c:formatCode>_-* #,##0.0_-;\-* #,##0.0_-;_-* "-"??_-;_-@_-</c:formatCode>
                <c:ptCount val="1"/>
                <c:pt idx="0">
                  <c:v>1.680930986918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040-4E47-8F38-975DBF64101F}"/>
            </c:ext>
          </c:extLst>
        </c:ser>
        <c:ser>
          <c:idx val="3"/>
          <c:order val="3"/>
          <c:tx>
            <c:strRef>
              <c:f>'M presupuesto de rentas'!$G$5</c:f>
              <c:strCache>
                <c:ptCount val="1"/>
                <c:pt idx="0">
                  <c:v>AEROCIVL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rentas'!$H$1</c:f>
              <c:strCache>
                <c:ptCount val="1"/>
                <c:pt idx="0">
                  <c:v>Estapúblicos</c:v>
                </c:pt>
              </c:strCache>
            </c:strRef>
          </c:cat>
          <c:val>
            <c:numRef>
              <c:f>'M presupuesto de rentas'!$H$5</c:f>
              <c:numCache>
                <c:formatCode>_-* #,##0.0_-;\-* #,##0.0_-;_-* "-"??_-;_-@_-</c:formatCode>
                <c:ptCount val="1"/>
                <c:pt idx="0">
                  <c:v>3.1213608347740003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040-4E47-8F38-975DBF64101F}"/>
            </c:ext>
          </c:extLst>
        </c:ser>
        <c:ser>
          <c:idx val="4"/>
          <c:order val="4"/>
          <c:tx>
            <c:strRef>
              <c:f>'M presupuesto de rentas'!$G$6</c:f>
              <c:strCache>
                <c:ptCount val="1"/>
                <c:pt idx="0">
                  <c:v>SENA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rentas'!$H$1</c:f>
              <c:strCache>
                <c:ptCount val="1"/>
                <c:pt idx="0">
                  <c:v>Estapúblicos</c:v>
                </c:pt>
              </c:strCache>
            </c:strRef>
          </c:cat>
          <c:val>
            <c:numRef>
              <c:f>'M presupuesto de rentas'!$H$6</c:f>
              <c:numCache>
                <c:formatCode>_-* #,##0.0_-;\-* #,##0.0_-;_-* "-"??_-;_-@_-</c:formatCode>
                <c:ptCount val="1"/>
                <c:pt idx="0">
                  <c:v>3.0704103288669997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040-4E47-8F38-975DBF64101F}"/>
            </c:ext>
          </c:extLst>
        </c:ser>
        <c:ser>
          <c:idx val="5"/>
          <c:order val="5"/>
          <c:tx>
            <c:strRef>
              <c:f>'M presupuesto de rentas'!$G$7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'M presupuesto de rentas'!$H$1</c:f>
              <c:strCache>
                <c:ptCount val="1"/>
                <c:pt idx="0">
                  <c:v>Estapúblicos</c:v>
                </c:pt>
              </c:strCache>
            </c:strRef>
          </c:cat>
          <c:val>
            <c:numRef>
              <c:f>'M presupuesto de rentas'!$H$7</c:f>
              <c:numCache>
                <c:formatCode>_-* #,##0.0_-;\-* #,##0.0_-;_-* "-"??_-;_-@_-</c:formatCode>
                <c:ptCount val="1"/>
                <c:pt idx="0">
                  <c:v>11.565572894167996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040-4E47-8F38-975DBF64101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360757840"/>
        <c:axId val="1360758800"/>
      </c:barChart>
      <c:catAx>
        <c:axId val="136075784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360758800"/>
        <c:crosses val="autoZero"/>
        <c:auto val="1"/>
        <c:lblAlgn val="ctr"/>
        <c:lblOffset val="100"/>
        <c:noMultiLvlLbl val="0"/>
      </c:catAx>
      <c:valAx>
        <c:axId val="1360758800"/>
        <c:scaling>
          <c:orientation val="minMax"/>
        </c:scaling>
        <c:delete val="1"/>
        <c:axPos val="b"/>
        <c:numFmt formatCode="_-* #,##0.0_-;\-* #,##0.0_-;_-* &quot;-&quot;??_-;_-@_-" sourceLinked="1"/>
        <c:majorTickMark val="none"/>
        <c:minorTickMark val="none"/>
        <c:tickLblPos val="nextTo"/>
        <c:crossAx val="1360757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108721111325893"/>
          <c:y val="0.73867820439638487"/>
          <c:w val="0.66248718600494871"/>
          <c:h val="9.8901768301631152E-2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'Hoja1 (4)'!$B$1</c:f>
              <c:strCache>
                <c:ptCount val="1"/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3"/>
              <c:layout>
                <c:manualLayout>
                  <c:x val="-2.030456852791878E-2"/>
                  <c:y val="-6.01851851851851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6E4-474D-B789-F1D167A5942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'Hoja1 (4)'!$A$2:$A$15</c:f>
              <c:numCache>
                <c:formatCode>General</c:formatCode>
                <c:ptCount val="14"/>
                <c:pt idx="0">
                  <c:v>2010</c:v>
                </c:pt>
                <c:pt idx="2">
                  <c:v>2012</c:v>
                </c:pt>
                <c:pt idx="4">
                  <c:v>2014</c:v>
                </c:pt>
                <c:pt idx="6">
                  <c:v>2016</c:v>
                </c:pt>
                <c:pt idx="8">
                  <c:v>2018</c:v>
                </c:pt>
                <c:pt idx="10">
                  <c:v>2020</c:v>
                </c:pt>
                <c:pt idx="12">
                  <c:v>2022</c:v>
                </c:pt>
              </c:numCache>
            </c:numRef>
          </c:cat>
          <c:val>
            <c:numRef>
              <c:f>'Hoja1 (4)'!$B$2:$B$15</c:f>
              <c:numCache>
                <c:formatCode>General</c:formatCode>
                <c:ptCount val="14"/>
                <c:pt idx="0">
                  <c:v>51</c:v>
                </c:pt>
                <c:pt idx="1">
                  <c:v>55</c:v>
                </c:pt>
                <c:pt idx="2">
                  <c:v>57</c:v>
                </c:pt>
                <c:pt idx="3">
                  <c:v>58</c:v>
                </c:pt>
                <c:pt idx="4">
                  <c:v>60</c:v>
                </c:pt>
                <c:pt idx="5">
                  <c:v>58</c:v>
                </c:pt>
                <c:pt idx="6">
                  <c:v>60</c:v>
                </c:pt>
                <c:pt idx="7">
                  <c:v>63</c:v>
                </c:pt>
                <c:pt idx="8">
                  <c:v>64</c:v>
                </c:pt>
                <c:pt idx="9">
                  <c:v>67</c:v>
                </c:pt>
                <c:pt idx="10">
                  <c:v>72</c:v>
                </c:pt>
                <c:pt idx="11">
                  <c:v>90</c:v>
                </c:pt>
                <c:pt idx="12">
                  <c:v>94</c:v>
                </c:pt>
                <c:pt idx="13">
                  <c:v>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6E4-474D-B789-F1D167A594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3317328"/>
        <c:axId val="393319056"/>
      </c:lineChart>
      <c:catAx>
        <c:axId val="39331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93319056"/>
        <c:crosses val="autoZero"/>
        <c:auto val="1"/>
        <c:lblAlgn val="ctr"/>
        <c:lblOffset val="100"/>
        <c:noMultiLvlLbl val="0"/>
      </c:catAx>
      <c:valAx>
        <c:axId val="393319056"/>
        <c:scaling>
          <c:orientation val="minMax"/>
          <c:max val="100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93317328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'Graficas n'!$A$164</c:f>
              <c:strCache>
                <c:ptCount val="1"/>
                <c:pt idx="0">
                  <c:v>Funcionamiento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7537072671376638E-3"/>
                  <c:y val="-5.347457232623045E-2"/>
                </c:manualLayout>
              </c:layout>
              <c:tx>
                <c:rich>
                  <a:bodyPr/>
                  <a:lstStyle/>
                  <a:p>
                    <a:fld id="{6838C6AD-BB79-42FA-8FF4-064CB69DE0EC}" type="SERIESNAME">
                      <a:rPr lang="en-US" sz="1200" b="1" i="0" u="none" strike="noStrike" kern="1200" baseline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/>
                      <a:t>[NOMBRE DE LA SERIE]</a:t>
                    </a:fld>
                    <a:r>
                      <a:rPr lang="en-US" sz="1200" b="1">
                        <a:solidFill>
                          <a:schemeClr val="bg1"/>
                        </a:solidFill>
                      </a:rPr>
                      <a:t> </a:t>
                    </a:r>
                    <a:fld id="{ABF3B34C-15A6-454C-836C-C5677075B520}" type="CELLRANGE">
                      <a:rPr lang="en-US" sz="1200" b="1">
                        <a:solidFill>
                          <a:schemeClr val="bg1"/>
                        </a:solidFill>
                      </a:rPr>
                      <a:pPr/>
                      <a:t>[CELLRANGE]</a:t>
                    </a:fld>
                    <a:r>
                      <a:rPr lang="en-US" sz="1200" b="1" baseline="0">
                        <a:solidFill>
                          <a:schemeClr val="bg1"/>
                        </a:solidFill>
                      </a:rPr>
                      <a:t>; $</a:t>
                    </a:r>
                    <a:fld id="{72C53D99-E28C-4C4B-96D1-BBCCD6874D52}" type="VALUE">
                      <a:rPr lang="en-US" sz="1200" b="1" baseline="0" smtClean="0">
                        <a:solidFill>
                          <a:schemeClr val="bg1"/>
                        </a:solidFill>
                      </a:rPr>
                      <a:pPr/>
                      <a:t>[VALOR]</a:t>
                    </a:fld>
                    <a:endParaRPr lang="en-US" sz="1200" b="1" baseline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019156682716155"/>
                      <c:h val="0.13890031857839041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1523-4381-9F62-217341912466}"/>
                </c:ext>
              </c:extLst>
            </c:dLbl>
            <c:dLbl>
              <c:idx val="1"/>
              <c:layout>
                <c:manualLayout>
                  <c:x val="0"/>
                  <c:y val="-3.862052445783310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defRPr>
                    </a:pPr>
                    <a:fld id="{13BDE6CA-44C8-49F1-A3E9-DAFB6D32CB17}" type="SERIESNAME">
                      <a:rPr lang="en-US" sz="1200" b="1" i="0" u="none" strike="noStrike" kern="1200" baseline="0">
                        <a:solidFill>
                          <a:sysClr val="window" lastClr="FFFFF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>
                        <a:defRPr sz="1200" b="1" i="0" u="none" strike="noStrike" kern="1200" baseline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defRPr>
                      </a:pPr>
                      <a:t>[NOMBRE DE LA SERIE]</a:t>
                    </a:fld>
                    <a:r>
                      <a:rPr lang="en-US" sz="1200" b="1" i="0" u="none" strike="noStrike" kern="1200" baseline="0">
                        <a:solidFill>
                          <a:sysClr val="window" lastClr="FFFFF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 </a:t>
                    </a:r>
                    <a:fld id="{3DED5A40-E8DB-4D01-9309-DC1C36C8AABD}" type="CELLRANGE">
                      <a:rPr lang="en-US" sz="120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>
                        <a:defRPr sz="1200" b="1" i="0" u="none" strike="noStrike" kern="1200" baseline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defRPr>
                      </a:pPr>
                      <a:t>[CELLRANGE]</a:t>
                    </a:fld>
                    <a:r>
                      <a:rPr lang="en-US" sz="1200" baseline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; $</a:t>
                    </a:r>
                    <a:fld id="{4DD3560B-B46F-4561-8BBB-98B8A9BA734C}" type="VALUE">
                      <a:rPr lang="en-US" sz="1200" baseline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>
                        <a:defRPr sz="1200" b="1" i="0" u="none" strike="noStrike" kern="1200" baseline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defRPr>
                      </a:pPr>
                      <a:t>[VALOR]</a:t>
                    </a:fld>
                    <a:endParaRPr lang="en-US" sz="1200" baseline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23582201689223689"/>
                      <c:h val="0.17455003346254405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1523-4381-9F62-2173419124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'Graficas n'!$B$163:$C$163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'Graficas n'!$B$164:$C$164</c:f>
              <c:numCache>
                <c:formatCode>_-* #,##0.0_-;\-* #,##0.0_-;_-* "-"??_-;_-@_-</c:formatCode>
                <c:ptCount val="2"/>
                <c:pt idx="0">
                  <c:v>308.85520162327305</c:v>
                </c:pt>
                <c:pt idx="1">
                  <c:v>327.93771126438997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'Graficas n'!$D$164:$E$164</c15:f>
                <c15:dlblRangeCache>
                  <c:ptCount val="2"/>
                  <c:pt idx="0">
                    <c:v>61,4%</c:v>
                  </c:pt>
                  <c:pt idx="1">
                    <c:v>62,7%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2-1523-4381-9F62-217341912466}"/>
            </c:ext>
          </c:extLst>
        </c:ser>
        <c:ser>
          <c:idx val="1"/>
          <c:order val="1"/>
          <c:tx>
            <c:strRef>
              <c:f>'Graficas n'!$A$165</c:f>
              <c:strCache>
                <c:ptCount val="1"/>
                <c:pt idx="0">
                  <c:v>Servicio de la Deuda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CD30F914-2E12-406B-B9EC-67A615358ED0}" type="SERIESNAME">
                      <a:rPr lang="es-ES" sz="1050" b="1" i="0" u="none" strike="noStrike" kern="1200" baseline="0">
                        <a:solidFill>
                          <a:sysClr val="window" lastClr="FFFFF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/>
                      <a:t>[NOMBRE DE LA SERIE]</a:t>
                    </a:fld>
                    <a:r>
                      <a:rPr lang="es-ES" sz="1050" b="1" i="0" u="none" strike="noStrike" kern="1200" baseline="0">
                        <a:solidFill>
                          <a:sysClr val="window" lastClr="FFFFF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                  </a:t>
                    </a:r>
                    <a:fld id="{E726BF3E-6F33-401B-99A9-104E6AF90AE4}" type="CELLRANGE">
                      <a:rPr lang="es-ES" sz="105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/>
                      <a:t>[CELLRANGE]</a:t>
                    </a:fld>
                    <a:r>
                      <a:rPr lang="es-ES" sz="1050" baseline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; $</a:t>
                    </a:r>
                    <a:fld id="{164FCC4B-C706-459E-BEB3-801CDC1B5CCF}" type="VALUE">
                      <a:rPr lang="es-ES" sz="1050" baseline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/>
                      <a:t>[VALOR]</a:t>
                    </a:fld>
                    <a:endParaRPr lang="es-ES" sz="1050" baseline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634813422233866"/>
                      <c:h val="0.16563307666192903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1523-4381-9F62-217341912466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defRPr>
                    </a:pPr>
                    <a:fld id="{401BB489-3D40-4C79-85AC-A6A07F1CCF81}" type="SERIESNAME">
                      <a:rPr lang="es-ES" sz="1100" b="1" i="0" u="none" strike="noStrike" kern="1200" baseline="0">
                        <a:solidFill>
                          <a:sysClr val="window" lastClr="FFFFF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>
                        <a:defRPr sz="1100" b="1" i="0" u="none" strike="noStrike" kern="1200" baseline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defRPr>
                      </a:pPr>
                      <a:t>[NOMBRE DE LA SERIE]</a:t>
                    </a:fld>
                    <a:r>
                      <a:rPr lang="es-ES" sz="1100" b="1" i="0" u="none" strike="noStrike" kern="1200" baseline="0">
                        <a:solidFill>
                          <a:sysClr val="window" lastClr="FFFFF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                    </a:t>
                    </a:r>
                    <a:fld id="{535E4B83-082E-424C-9B29-A0D98FB8D8B9}" type="CELLRANGE">
                      <a:rPr lang="es-ES" sz="110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>
                        <a:defRPr sz="1100" b="1" i="0" u="none" strike="noStrike" kern="1200" baseline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defRPr>
                      </a:pPr>
                      <a:t>[CELLRANGE]</a:t>
                    </a:fld>
                    <a:r>
                      <a:rPr lang="es-ES" sz="1100" baseline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; $</a:t>
                    </a:r>
                    <a:fld id="{FF916707-C3FD-48B0-B17F-FCC364C7ACB8}" type="VALUE">
                      <a:rPr lang="es-ES" sz="1100" baseline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>
                        <a:defRPr sz="1100" b="1" i="0" u="none" strike="noStrike" kern="1200" baseline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defRPr>
                      </a:pPr>
                      <a:t>[VALOR]</a:t>
                    </a:fld>
                    <a:endParaRPr lang="es-ES" sz="1100" baseline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457378010240322"/>
                      <c:h val="0.16773424775007958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1523-4381-9F62-2173419124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'Graficas n'!$B$163:$C$163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'Graficas n'!$B$165:$C$165</c:f>
              <c:numCache>
                <c:formatCode>_-* #,##0.0_-;\-* #,##0.0_-;_-* "-"??_-;_-@_-</c:formatCode>
                <c:ptCount val="2"/>
                <c:pt idx="0">
                  <c:v>94.521847301682996</c:v>
                </c:pt>
                <c:pt idx="1">
                  <c:v>112.60518639403399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'Graficas n'!$D$165:$E$165</c15:f>
                <c15:dlblRangeCache>
                  <c:ptCount val="2"/>
                  <c:pt idx="0">
                    <c:v>18,8%</c:v>
                  </c:pt>
                  <c:pt idx="1">
                    <c:v>21,5%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5-1523-4381-9F62-217341912466}"/>
            </c:ext>
          </c:extLst>
        </c:ser>
        <c:ser>
          <c:idx val="2"/>
          <c:order val="2"/>
          <c:tx>
            <c:strRef>
              <c:f>'Graficas n'!$A$166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rgbClr val="56ABDF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0E88CAB2-F2A3-4249-A46C-6C0B914F683A}" type="SERIESNAME">
                      <a:rPr lang="en-US" sz="1050" b="1" i="0" u="none" strike="noStrike" kern="1200" baseline="0">
                        <a:solidFill>
                          <a:sysClr val="window" lastClr="FFFFF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/>
                      <a:t>[NOMBRE DE LA SERIE]</a:t>
                    </a:fld>
                    <a:r>
                      <a:rPr lang="en-US" sz="1050" b="1" i="0" u="none" strike="noStrike" kern="1200" baseline="0">
                        <a:solidFill>
                          <a:sysClr val="window" lastClr="FFFFFF"/>
                        </a:solidFill>
                        <a:latin typeface="Century Gothic" panose="020B0502020202020204" pitchFamily="34" charset="0"/>
                      </a:rPr>
                      <a:t>                    </a:t>
                    </a:r>
                    <a:fld id="{6876E8C5-242B-4565-BB84-150C9A317D40}" type="CELLRANGE">
                      <a:rPr lang="en-US" sz="1050"/>
                      <a:pPr/>
                      <a:t>[CELLRANGE]</a:t>
                    </a:fld>
                    <a:r>
                      <a:rPr lang="en-US" sz="1050" baseline="0"/>
                      <a:t>; $</a:t>
                    </a:r>
                    <a:fld id="{E70D136A-3EE8-40FB-A868-2F2629507370}" type="VALUE">
                      <a:rPr lang="en-US" sz="1050" baseline="0" smtClean="0"/>
                      <a:pPr/>
                      <a:t>[VALOR]</a:t>
                    </a:fld>
                    <a:endParaRPr lang="en-US" sz="1050" baseline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1523-4381-9F62-2173419124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2E024181-C726-4F91-9CD7-14125D6692B1}" type="SERIESNAME">
                      <a:rPr lang="en-US" sz="1050" b="1" i="0" u="none" strike="noStrike" kern="1200" baseline="0">
                        <a:solidFill>
                          <a:sysClr val="window" lastClr="FFFFF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/>
                      <a:t>[NOMBRE DE LA SERIE]</a:t>
                    </a:fld>
                    <a:r>
                      <a:rPr lang="en-US" sz="1050" b="1" i="0" u="none" strike="noStrike" kern="1200" baseline="0">
                        <a:solidFill>
                          <a:sysClr val="window" lastClr="FFFFFF"/>
                        </a:solidFill>
                        <a:latin typeface="Century Gothic" panose="020B0502020202020204" pitchFamily="34" charset="0"/>
                      </a:rPr>
                      <a:t>                </a:t>
                    </a:r>
                    <a:fld id="{CCC4927D-0D24-48F3-884F-BC870DFF6112}" type="CELLRANGE">
                      <a:rPr lang="en-US" sz="1050"/>
                      <a:pPr/>
                      <a:t>[CELLRANGE]</a:t>
                    </a:fld>
                    <a:r>
                      <a:rPr lang="en-US" sz="1050" baseline="0"/>
                      <a:t>; $</a:t>
                    </a:r>
                    <a:fld id="{BCE801C2-534C-46B5-8DFC-A95CA8804330}" type="VALUE">
                      <a:rPr lang="en-US" sz="1050" baseline="0" smtClean="0"/>
                      <a:pPr/>
                      <a:t>[VALOR]</a:t>
                    </a:fld>
                    <a:endParaRPr lang="en-US" sz="1050" baseline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1523-4381-9F62-2173419124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'Graficas n'!$B$163:$C$163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'Graficas n'!$B$166:$C$166</c:f>
              <c:numCache>
                <c:formatCode>_-* #,##0.0_-;\-* #,##0.0_-;_-* "-"??_-;_-@_-</c:formatCode>
                <c:ptCount val="2"/>
                <c:pt idx="0">
                  <c:v>99.867113667306</c:v>
                </c:pt>
                <c:pt idx="1">
                  <c:v>82.464234798280003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'Graficas n'!$D$166:$E$166</c15:f>
                <c15:dlblRangeCache>
                  <c:ptCount val="2"/>
                  <c:pt idx="0">
                    <c:v>19,8%</c:v>
                  </c:pt>
                  <c:pt idx="1">
                    <c:v>15,8%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8-1523-4381-9F62-21734191246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6"/>
        <c:overlap val="100"/>
        <c:axId val="1343774079"/>
        <c:axId val="1343774495"/>
      </c:barChart>
      <c:catAx>
        <c:axId val="13437740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s-CO"/>
          </a:p>
        </c:txPr>
        <c:crossAx val="1343774495"/>
        <c:crosses val="autoZero"/>
        <c:auto val="1"/>
        <c:lblAlgn val="ctr"/>
        <c:lblOffset val="100"/>
        <c:noMultiLvlLbl val="0"/>
      </c:catAx>
      <c:valAx>
        <c:axId val="1343774495"/>
        <c:scaling>
          <c:orientation val="minMax"/>
        </c:scaling>
        <c:delete val="1"/>
        <c:axPos val="l"/>
        <c:numFmt formatCode="_-* #,##0.0_-;\-* #,##0.0_-;_-* &quot;-&quot;??_-;_-@_-" sourceLinked="1"/>
        <c:majorTickMark val="none"/>
        <c:minorTickMark val="none"/>
        <c:tickLblPos val="nextTo"/>
        <c:crossAx val="13437740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50">
          <a:latin typeface="Century Gothic" panose="020B0502020202020204" pitchFamily="34" charset="0"/>
        </a:defRPr>
      </a:pPr>
      <a:endParaRPr lang="es-CO"/>
    </a:p>
  </c:txPr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3181799510381586E-2"/>
          <c:y val="5.390410577701036E-2"/>
          <c:w val="0.8887243918335711"/>
          <c:h val="0.81903020149727923"/>
        </c:manualLayout>
      </c:layout>
      <c:barChart>
        <c:barDir val="col"/>
        <c:grouping val="clustered"/>
        <c:varyColors val="0"/>
        <c:ser>
          <c:idx val="6"/>
          <c:order val="0"/>
          <c:tx>
            <c:strRef>
              <c:f>'[Libro1.xlsx]Monto PGN Hist'!$C$9</c:f>
              <c:strCache>
                <c:ptCount val="1"/>
                <c:pt idx="0">
                  <c:v>Apropiaciones PGN / PIB %</c:v>
                </c:pt>
              </c:strCache>
            </c:strRef>
          </c:tx>
          <c:spPr>
            <a:solidFill>
              <a:srgbClr val="56ABDF"/>
            </a:solidFill>
            <a:ln>
              <a:noFill/>
            </a:ln>
            <a:effectLst>
              <a:outerShdw blurRad="57150" dist="19050" dir="5400000" algn="ctr" rotWithShape="0">
                <a:sysClr val="window" lastClr="FFFFFF">
                  <a:alpha val="63000"/>
                </a:sysClr>
              </a:outerShdw>
            </a:effectLst>
          </c:spPr>
          <c:invertIfNegative val="0"/>
          <c:dPt>
            <c:idx val="25"/>
            <c:invertIfNegative val="0"/>
            <c:bubble3D val="0"/>
            <c:spPr>
              <a:solidFill>
                <a:srgbClr val="346EB1"/>
              </a:solidFill>
              <a:ln>
                <a:noFill/>
              </a:ln>
              <a:effectLst>
                <a:outerShdw blurRad="57150" dist="19050" dir="5400000" algn="ctr" rotWithShape="0">
                  <a:sysClr val="window" lastClr="FFFFFF">
                    <a:alpha val="63000"/>
                  </a:sys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0EE-6140-92F8-069E5C7D2A59}"/>
              </c:ext>
            </c:extLst>
          </c:dPt>
          <c:dLbls>
            <c:dLbl>
              <c:idx val="0"/>
              <c:layout>
                <c:manualLayout>
                  <c:x val="0"/>
                  <c:y val="-3.14565821762960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0EE-6140-92F8-069E5C7D2A59}"/>
                </c:ext>
              </c:extLst>
            </c:dLbl>
            <c:dLbl>
              <c:idx val="1"/>
              <c:layout>
                <c:manualLayout>
                  <c:x val="0"/>
                  <c:y val="-2.097105478419732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14C-644A-AECB-7F1F99953BAD}"/>
                </c:ext>
              </c:extLst>
            </c:dLbl>
            <c:dLbl>
              <c:idx val="3"/>
              <c:layout>
                <c:manualLayout>
                  <c:x val="-2.190023700539953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614C-644A-AECB-7F1F99953BAD}"/>
                </c:ext>
              </c:extLst>
            </c:dLbl>
            <c:dLbl>
              <c:idx val="6"/>
              <c:layout>
                <c:manualLayout>
                  <c:x val="4.3278219486342058E-3"/>
                  <c:y val="-1.310690924012332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14C-644A-AECB-7F1F99953BAD}"/>
                </c:ext>
              </c:extLst>
            </c:dLbl>
            <c:dLbl>
              <c:idx val="12"/>
              <c:layout>
                <c:manualLayout>
                  <c:x val="5.4750592513498827E-3"/>
                  <c:y val="2.62138184802461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14C-644A-AECB-7F1F99953BAD}"/>
                </c:ext>
              </c:extLst>
            </c:dLbl>
            <c:dLbl>
              <c:idx val="14"/>
              <c:layout>
                <c:manualLayout>
                  <c:x val="0"/>
                  <c:y val="-3.407796402432064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3690972825772063E-2"/>
                      <c:h val="5.224414023113156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614C-644A-AECB-7F1F99953BAD}"/>
                </c:ext>
              </c:extLst>
            </c:dLbl>
            <c:dLbl>
              <c:idx val="15"/>
              <c:layout>
                <c:manualLayout>
                  <c:x val="-8.0299941388023102E-17"/>
                  <c:y val="-1.572829108814801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14C-644A-AECB-7F1F99953BAD}"/>
                </c:ext>
              </c:extLst>
            </c:dLbl>
            <c:dLbl>
              <c:idx val="17"/>
              <c:layout>
                <c:manualLayout>
                  <c:x val="2.1639109743169442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E68-4C0C-A149-37A32741B5A4}"/>
                </c:ext>
              </c:extLst>
            </c:dLbl>
            <c:dLbl>
              <c:idx val="18"/>
              <c:layout>
                <c:manualLayout>
                  <c:x val="-4.3800474010799858E-3"/>
                  <c:y val="2.621381848024665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14C-644A-AECB-7F1F99953BAD}"/>
                </c:ext>
              </c:extLst>
            </c:dLbl>
            <c:dLbl>
              <c:idx val="19"/>
              <c:layout>
                <c:manualLayout>
                  <c:x val="6.5700711016197788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14C-644A-AECB-7F1F99953BAD}"/>
                </c:ext>
              </c:extLst>
            </c:dLbl>
            <c:dLbl>
              <c:idx val="2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overflow" horzOverflow="overflow" vert="horz" wrap="square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4472C4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pPr>
                  <a:endParaRPr lang="es-CO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60EE-6140-92F8-069E5C7D2A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rgbClr val="4472C4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'[22]Monto PGN Hist'!$D$4:$AC$5</c:f>
              <c:strCach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strCache>
            </c:strRef>
          </c:cat>
          <c:val>
            <c:numRef>
              <c:f>'[22]Monto PGN Hist'!$D$9:$AC$9</c:f>
              <c:numCache>
                <c:formatCode>0.0%</c:formatCode>
                <c:ptCount val="26"/>
                <c:pt idx="0">
                  <c:v>0.25201149372332871</c:v>
                </c:pt>
                <c:pt idx="1">
                  <c:v>0.2864565803680828</c:v>
                </c:pt>
                <c:pt idx="2">
                  <c:v>0.28107981669942794</c:v>
                </c:pt>
                <c:pt idx="3">
                  <c:v>0.26755800302050942</c:v>
                </c:pt>
                <c:pt idx="4">
                  <c:v>0.27009315471098727</c:v>
                </c:pt>
                <c:pt idx="5">
                  <c:v>0.27658812037867569</c:v>
                </c:pt>
                <c:pt idx="6">
                  <c:v>0.27757311724026268</c:v>
                </c:pt>
                <c:pt idx="7">
                  <c:v>0.27345976852987991</c:v>
                </c:pt>
                <c:pt idx="8">
                  <c:v>0.26291077578927369</c:v>
                </c:pt>
                <c:pt idx="9">
                  <c:v>0.28319941891136435</c:v>
                </c:pt>
                <c:pt idx="10">
                  <c:v>0.27526244524177612</c:v>
                </c:pt>
                <c:pt idx="11">
                  <c:v>0.24443703568675246</c:v>
                </c:pt>
                <c:pt idx="12">
                  <c:v>0.24848834492654975</c:v>
                </c:pt>
                <c:pt idx="13">
                  <c:v>0.26461610711916295</c:v>
                </c:pt>
                <c:pt idx="14">
                  <c:v>0.25817341921971459</c:v>
                </c:pt>
                <c:pt idx="15">
                  <c:v>0.2579806397487252</c:v>
                </c:pt>
                <c:pt idx="16">
                  <c:v>0.24361023737493187</c:v>
                </c:pt>
                <c:pt idx="17">
                  <c:v>0.2491290680635348</c:v>
                </c:pt>
                <c:pt idx="18">
                  <c:v>0.23614329375291918</c:v>
                </c:pt>
                <c:pt idx="19">
                  <c:v>0.23622184940002774</c:v>
                </c:pt>
                <c:pt idx="20">
                  <c:v>0.3096939516825169</c:v>
                </c:pt>
                <c:pt idx="21">
                  <c:v>0.28841717546970941</c:v>
                </c:pt>
                <c:pt idx="22">
                  <c:v>0.23993797325051353</c:v>
                </c:pt>
                <c:pt idx="23">
                  <c:v>0.26911534663135173</c:v>
                </c:pt>
                <c:pt idx="24">
                  <c:v>0.29877244444445206</c:v>
                </c:pt>
                <c:pt idx="25">
                  <c:v>0.26603718325537729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0EE-6140-92F8-069E5C7D2A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axId val="1335870031"/>
        <c:axId val="1123517359"/>
      </c:barChart>
      <c:lineChart>
        <c:grouping val="standard"/>
        <c:varyColors val="0"/>
        <c:ser>
          <c:idx val="0"/>
          <c:order val="1"/>
          <c:tx>
            <c:v>Promedio</c:v>
          </c:tx>
          <c:spPr>
            <a:ln w="34925" cap="rnd">
              <a:solidFill>
                <a:sysClr val="windowText" lastClr="000000"/>
              </a:solidFill>
              <a:round/>
            </a:ln>
            <a:effectLst>
              <a:outerShdw dist="19050" dir="5400000" sx="1000" sy="1000" algn="ctr" rotWithShape="0">
                <a:sysClr val="window" lastClr="FFFFFF">
                  <a:alpha val="0"/>
                </a:sysClr>
              </a:outerShdw>
            </a:effectLst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3-60EE-6140-92F8-069E5C7D2A59}"/>
              </c:ext>
            </c:extLst>
          </c:dPt>
          <c:dPt>
            <c:idx val="3"/>
            <c:marker>
              <c:symbol val="none"/>
            </c:marker>
            <c:bubble3D val="0"/>
            <c:spPr>
              <a:ln w="34925" cap="rnd">
                <a:solidFill>
                  <a:sysClr val="windowText" lastClr="000000"/>
                </a:solidFill>
                <a:round/>
              </a:ln>
              <a:effectLst>
                <a:outerShdw dist="19050" dir="5400000" sx="1000" sy="1000" algn="ctr" rotWithShape="0">
                  <a:sysClr val="window" lastClr="FFFFFF">
                    <a:alpha val="0"/>
                  </a:sys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0EE-6140-92F8-069E5C7D2A59}"/>
              </c:ext>
            </c:extLst>
          </c:dPt>
          <c:dPt>
            <c:idx val="18"/>
            <c:marker>
              <c:symbol val="none"/>
            </c:marker>
            <c:bubble3D val="0"/>
            <c:spPr>
              <a:ln w="34925" cap="rnd">
                <a:solidFill>
                  <a:sysClr val="windowText" lastClr="000000"/>
                </a:solidFill>
                <a:round/>
              </a:ln>
              <a:effectLst>
                <a:outerShdw dist="19050" dir="5400000" sx="1000" sy="1000" algn="ctr" rotWithShape="0">
                  <a:sysClr val="window" lastClr="FFFFFF">
                    <a:alpha val="0"/>
                  </a:sys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60EE-6140-92F8-069E5C7D2A59}"/>
              </c:ext>
            </c:extLst>
          </c:dPt>
          <c:dLbls>
            <c:dLbl>
              <c:idx val="25"/>
              <c:layout>
                <c:manualLayout>
                  <c:x val="1.2258214896124605E-2"/>
                  <c:y val="4.5878310500822228E-3"/>
                </c:manualLayout>
              </c:layout>
              <c:tx>
                <c:rich>
                  <a:bodyPr rot="0" spcFirstLastPara="1" vertOverflow="overflow" horzOverflow="overflow" vert="horz" wrap="square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defRPr>
                    </a:pPr>
                    <a:r>
                      <a:rPr lang="en-US" sz="1000" b="1" dirty="0">
                        <a:solidFill>
                          <a:schemeClr val="tx1"/>
                        </a:solidFill>
                      </a:rPr>
                      <a:t>Prom</a:t>
                    </a:r>
                  </a:p>
                  <a:p>
                    <a:pPr>
                      <a:defRPr sz="1000" b="1">
                        <a:solidFill>
                          <a:schemeClr val="tx1"/>
                        </a:solidFill>
                      </a:defRPr>
                    </a:pPr>
                    <a:fld id="{E83FCC1F-17D7-47F4-B676-89D74C17F3BD}" type="VALUE">
                      <a:rPr lang="en-US" sz="1000" b="1" smtClean="0">
                        <a:solidFill>
                          <a:schemeClr val="tx1"/>
                        </a:solidFill>
                      </a:rPr>
                      <a:pPr>
                        <a:defRPr sz="1000" b="1">
                          <a:solidFill>
                            <a:schemeClr val="tx1"/>
                          </a:solidFill>
                        </a:defRPr>
                      </a:pPr>
                      <a:t>[VALOR]</a:t>
                    </a:fld>
                    <a:endParaRPr lang="es-CO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overflow" horzOverflow="overflow" vert="horz" wrap="square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60EE-6140-92F8-069E5C7D2A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'[22]Monto PGN Hist'!$D$10:$AC$10</c:f>
              <c:numCache>
                <c:formatCode>0.0%</c:formatCode>
                <c:ptCount val="26"/>
                <c:pt idx="0">
                  <c:v>0.26603718325537729</c:v>
                </c:pt>
                <c:pt idx="1">
                  <c:v>0.26603718325537729</c:v>
                </c:pt>
                <c:pt idx="2">
                  <c:v>0.26603718325537729</c:v>
                </c:pt>
                <c:pt idx="3">
                  <c:v>0.26603718325537729</c:v>
                </c:pt>
                <c:pt idx="4">
                  <c:v>0.26603718325537729</c:v>
                </c:pt>
                <c:pt idx="5">
                  <c:v>0.26603718325537729</c:v>
                </c:pt>
                <c:pt idx="6">
                  <c:v>0.26603718325537729</c:v>
                </c:pt>
                <c:pt idx="7">
                  <c:v>0.26603718325537729</c:v>
                </c:pt>
                <c:pt idx="8">
                  <c:v>0.26603718325537729</c:v>
                </c:pt>
                <c:pt idx="9">
                  <c:v>0.26603718325537729</c:v>
                </c:pt>
                <c:pt idx="10">
                  <c:v>0.26603718325537729</c:v>
                </c:pt>
                <c:pt idx="11">
                  <c:v>0.26603718325537729</c:v>
                </c:pt>
                <c:pt idx="12">
                  <c:v>0.26603718325537729</c:v>
                </c:pt>
                <c:pt idx="13">
                  <c:v>0.26603718325537729</c:v>
                </c:pt>
                <c:pt idx="14">
                  <c:v>0.26603718325537729</c:v>
                </c:pt>
                <c:pt idx="15">
                  <c:v>0.26603718325537729</c:v>
                </c:pt>
                <c:pt idx="16">
                  <c:v>0.26603718325537729</c:v>
                </c:pt>
                <c:pt idx="17">
                  <c:v>0.26603718325537729</c:v>
                </c:pt>
                <c:pt idx="18">
                  <c:v>0.26603718325537729</c:v>
                </c:pt>
                <c:pt idx="19">
                  <c:v>0.26603718325537729</c:v>
                </c:pt>
                <c:pt idx="20">
                  <c:v>0.26603718325537729</c:v>
                </c:pt>
                <c:pt idx="21">
                  <c:v>0.26603718325537729</c:v>
                </c:pt>
                <c:pt idx="22">
                  <c:v>0.26603718325537729</c:v>
                </c:pt>
                <c:pt idx="23">
                  <c:v>0.26603718325537729</c:v>
                </c:pt>
                <c:pt idx="24">
                  <c:v>0.26603718325537729</c:v>
                </c:pt>
                <c:pt idx="25">
                  <c:v>0.26603718325537729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60EE-6140-92F8-069E5C7D2A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5870031"/>
        <c:axId val="1123517359"/>
      </c:lineChart>
      <c:catAx>
        <c:axId val="1335870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es-CO"/>
          </a:p>
        </c:txPr>
        <c:crossAx val="1123517359"/>
        <c:crosses val="autoZero"/>
        <c:auto val="1"/>
        <c:lblAlgn val="ctr"/>
        <c:lblOffset val="100"/>
        <c:noMultiLvlLbl val="0"/>
      </c:catAx>
      <c:valAx>
        <c:axId val="11235173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es-CO"/>
          </a:p>
        </c:txPr>
        <c:crossAx val="1335870031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7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es-CO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8842310497467701E-2"/>
          <c:y val="5.390410577701036E-2"/>
          <c:w val="0.86992917831277228"/>
          <c:h val="0.81903020149727923"/>
        </c:manualLayout>
      </c:layout>
      <c:barChart>
        <c:barDir val="col"/>
        <c:grouping val="clustered"/>
        <c:varyColors val="0"/>
        <c:ser>
          <c:idx val="6"/>
          <c:order val="0"/>
          <c:tx>
            <c:strRef>
              <c:f>'Monto PGN Hist'!$C$11</c:f>
              <c:strCache>
                <c:ptCount val="1"/>
                <c:pt idx="0">
                  <c:v>Apropiaciones 2025 = 100</c:v>
                </c:pt>
              </c:strCache>
            </c:strRef>
          </c:tx>
          <c:spPr>
            <a:solidFill>
              <a:srgbClr val="56ABDF"/>
            </a:solidFill>
            <a:ln>
              <a:noFill/>
            </a:ln>
            <a:effectLst>
              <a:outerShdw blurRad="57150" dist="19050" dir="5400000" algn="ctr" rotWithShape="0">
                <a:sysClr val="window" lastClr="FFFFFF">
                  <a:alpha val="63000"/>
                </a:sysClr>
              </a:outerShdw>
            </a:effectLst>
          </c:spPr>
          <c:invertIfNegative val="0"/>
          <c:dPt>
            <c:idx val="25"/>
            <c:invertIfNegative val="0"/>
            <c:bubble3D val="0"/>
            <c:spPr>
              <a:solidFill>
                <a:srgbClr val="346EB1"/>
              </a:solidFill>
              <a:ln>
                <a:noFill/>
              </a:ln>
              <a:effectLst>
                <a:outerShdw blurRad="57150" dist="19050" dir="5400000" algn="ctr" rotWithShape="0">
                  <a:sysClr val="window" lastClr="FFFFFF">
                    <a:alpha val="63000"/>
                  </a:sys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8-CC37-4C94-A084-D661AA156EA1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C37-4C94-A084-D661AA156EA1}"/>
                </c:ext>
              </c:extLst>
            </c:dLbl>
            <c:dLbl>
              <c:idx val="6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C37-4C94-A084-D661AA156EA1}"/>
                </c:ext>
              </c:extLst>
            </c:dLbl>
            <c:dLbl>
              <c:idx val="15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C37-4C94-A084-D661AA156EA1}"/>
                </c:ext>
              </c:extLst>
            </c:dLbl>
            <c:dLbl>
              <c:idx val="17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C37-4C94-A084-D661AA156EA1}"/>
                </c:ext>
              </c:extLst>
            </c:dLbl>
            <c:dLbl>
              <c:idx val="2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C37-4C94-A084-D661AA156EA1}"/>
                </c:ext>
              </c:extLst>
            </c:dLbl>
            <c:dLbl>
              <c:idx val="2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C37-4C94-A084-D661AA156EA1}"/>
                </c:ext>
              </c:extLst>
            </c:dLbl>
            <c:dLbl>
              <c:idx val="2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C37-4C94-A084-D661AA156EA1}"/>
                </c:ext>
              </c:extLst>
            </c:dLbl>
            <c:dLbl>
              <c:idx val="24"/>
              <c:layout>
                <c:manualLayout>
                  <c:x val="-4.447311657007916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C37-4C94-A084-D661AA156EA1}"/>
                </c:ext>
              </c:extLst>
            </c:dLbl>
            <c:dLbl>
              <c:idx val="25"/>
              <c:layout>
                <c:manualLayout>
                  <c:x val="2.223655828503958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C37-4C94-A084-D661AA156E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rgbClr val="4472C4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'Monto PGN Hist'!$D$4:$AC$5</c:f>
              <c:strCach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strCache>
            </c:strRef>
          </c:cat>
          <c:val>
            <c:numRef>
              <c:f>'Monto PGN Hist'!$D$11:$AC$11</c:f>
              <c:numCache>
                <c:formatCode>_-* #,##0.0_-;\-* #,##0.0_-;_-* "-"??_-;_-@_-</c:formatCode>
                <c:ptCount val="26"/>
                <c:pt idx="0">
                  <c:v>175.07455015868828</c:v>
                </c:pt>
                <c:pt idx="1">
                  <c:v>201.72119782162571</c:v>
                </c:pt>
                <c:pt idx="2">
                  <c:v>200.5752199143121</c:v>
                </c:pt>
                <c:pt idx="3">
                  <c:v>202.41750834104175</c:v>
                </c:pt>
                <c:pt idx="4">
                  <c:v>218.51323925950234</c:v>
                </c:pt>
                <c:pt idx="5">
                  <c:v>238.40809829248795</c:v>
                </c:pt>
                <c:pt idx="6">
                  <c:v>258.57792616875588</c:v>
                </c:pt>
                <c:pt idx="7">
                  <c:v>270.6559496063735</c:v>
                </c:pt>
                <c:pt idx="8">
                  <c:v>268.77756918377969</c:v>
                </c:pt>
                <c:pt idx="9">
                  <c:v>298.74436215335595</c:v>
                </c:pt>
                <c:pt idx="10">
                  <c:v>305.29006714888345</c:v>
                </c:pt>
                <c:pt idx="11">
                  <c:v>297.36395876387206</c:v>
                </c:pt>
                <c:pt idx="12">
                  <c:v>317.72815758261038</c:v>
                </c:pt>
                <c:pt idx="13">
                  <c:v>355.60789034845067</c:v>
                </c:pt>
                <c:pt idx="14">
                  <c:v>357.5773335228003</c:v>
                </c:pt>
                <c:pt idx="15">
                  <c:v>352.98535607944052</c:v>
                </c:pt>
                <c:pt idx="16">
                  <c:v>338.34455999627028</c:v>
                </c:pt>
                <c:pt idx="17">
                  <c:v>354.22973865371688</c:v>
                </c:pt>
                <c:pt idx="18">
                  <c:v>349.21722971614656</c:v>
                </c:pt>
                <c:pt idx="19">
                  <c:v>361.16979110632775</c:v>
                </c:pt>
                <c:pt idx="20">
                  <c:v>438.9240277111179</c:v>
                </c:pt>
                <c:pt idx="21">
                  <c:v>462.27809930845325</c:v>
                </c:pt>
                <c:pt idx="22">
                  <c:v>418.97700381946663</c:v>
                </c:pt>
                <c:pt idx="23">
                  <c:v>460.05795349652334</c:v>
                </c:pt>
                <c:pt idx="24">
                  <c:v>519.52214427574188</c:v>
                </c:pt>
                <c:pt idx="25">
                  <c:v>523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C37-4C94-A084-D661AA156E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5870031"/>
        <c:axId val="1123517359"/>
      </c:barChart>
      <c:lineChart>
        <c:grouping val="standard"/>
        <c:varyColors val="0"/>
        <c:ser>
          <c:idx val="0"/>
          <c:order val="1"/>
          <c:tx>
            <c:strRef>
              <c:f>'Monto PGN Hist'!$C$12</c:f>
              <c:strCache>
                <c:ptCount val="1"/>
                <c:pt idx="0">
                  <c:v>Varación Real Aproiaciones PGN</c:v>
                </c:pt>
              </c:strCache>
            </c:strRef>
          </c:tx>
          <c:spPr>
            <a:ln w="34925" cap="rnd">
              <a:solidFill>
                <a:schemeClr val="accent4">
                  <a:lumMod val="75000"/>
                </a:schemeClr>
              </a:solidFill>
              <a:round/>
            </a:ln>
            <a:effectLst>
              <a:outerShdw blurRad="57150" dist="19050" dir="5400000" algn="ctr" rotWithShape="0">
                <a:sysClr val="window" lastClr="FFFFFF">
                  <a:alpha val="0"/>
                </a:sysClr>
              </a:outerShdw>
            </a:effectLst>
          </c:spPr>
          <c:marker>
            <c:symbol val="none"/>
          </c:marker>
          <c:dLbls>
            <c:dLbl>
              <c:idx val="2"/>
              <c:layout>
                <c:manualLayout>
                  <c:x val="-2.3804235644134877E-2"/>
                  <c:y val="2.2906785699937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8C7-4DEE-90D0-EC307F567818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78C7-4DEE-90D0-EC307F567818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8C7-4DEE-90D0-EC307F567818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8C7-4DEE-90D0-EC307F567818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C37-4C94-A084-D661AA156EA1}"/>
                </c:ext>
              </c:extLst>
            </c:dLbl>
            <c:dLbl>
              <c:idx val="8"/>
              <c:layout>
                <c:manualLayout>
                  <c:x val="-2.7139719386890814E-2"/>
                  <c:y val="2.29067856999371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8C7-4DEE-90D0-EC307F567818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8C7-4DEE-90D0-EC307F567818}"/>
                </c:ext>
              </c:extLst>
            </c:dLbl>
            <c:dLbl>
              <c:idx val="11"/>
              <c:layout>
                <c:manualLayout>
                  <c:x val="-3.0475203129646751E-2"/>
                  <c:y val="2.022134775152720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8C7-4DEE-90D0-EC307F567818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8C7-4DEE-90D0-EC307F567818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8C7-4DEE-90D0-EC307F567818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8C7-4DEE-90D0-EC307F567818}"/>
                </c:ext>
              </c:extLst>
            </c:dLbl>
            <c:dLbl>
              <c:idx val="16"/>
              <c:layout>
                <c:manualLayout>
                  <c:x val="-2.7139719386890814E-2"/>
                  <c:y val="2.02213477515271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8C7-4DEE-90D0-EC307F567818}"/>
                </c:ext>
              </c:extLst>
            </c:dLbl>
            <c:dLbl>
              <c:idx val="18"/>
              <c:layout>
                <c:manualLayout>
                  <c:x val="-2.7139719386890894E-2"/>
                  <c:y val="2.29067856999371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8C7-4DEE-90D0-EC307F567818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8C7-4DEE-90D0-EC307F567818}"/>
                </c:ext>
              </c:extLst>
            </c:dLbl>
            <c:dLbl>
              <c:idx val="2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8C7-4DEE-90D0-EC307F567818}"/>
                </c:ext>
              </c:extLst>
            </c:dLbl>
            <c:dLbl>
              <c:idx val="22"/>
              <c:layout>
                <c:manualLayout>
                  <c:x val="-2.4739988865016944E-2"/>
                  <c:y val="2.02213477515271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8C7-4DEE-90D0-EC307F567818}"/>
                </c:ext>
              </c:extLst>
            </c:dLbl>
            <c:dLbl>
              <c:idx val="25"/>
              <c:layout>
                <c:manualLayout>
                  <c:x val="-2.1402687349350601E-2"/>
                  <c:y val="2.2906785699937197E-2"/>
                </c:manualLayout>
              </c:layout>
              <c:spPr>
                <a:solidFill>
                  <a:srgbClr val="2C2C2C">
                    <a:lumMod val="25000"/>
                    <a:lumOff val="75000"/>
                  </a:srgb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+mn-cs"/>
                    </a:defRPr>
                  </a:pPr>
                  <a:endParaRPr lang="es-CO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8C7-4DEE-90D0-EC307F5678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'Monto PGN Hist'!$D$4:$AC$5</c:f>
              <c:strCach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strCache>
            </c:strRef>
          </c:cat>
          <c:val>
            <c:numRef>
              <c:f>'Monto PGN Hist'!$D$12:$AC$12</c:f>
              <c:numCache>
                <c:formatCode>0.0%</c:formatCode>
                <c:ptCount val="26"/>
                <c:pt idx="1">
                  <c:v>0.15220172000319176</c:v>
                </c:pt>
                <c:pt idx="2">
                  <c:v>-5.6809989217243562E-3</c:v>
                </c:pt>
                <c:pt idx="3">
                  <c:v>9.1850250869309757E-3</c:v>
                </c:pt>
                <c:pt idx="4">
                  <c:v>7.9517483691883939E-2</c:v>
                </c:pt>
                <c:pt idx="5">
                  <c:v>9.1046469771833172E-2</c:v>
                </c:pt>
                <c:pt idx="6">
                  <c:v>8.4602108824016753E-2</c:v>
                </c:pt>
                <c:pt idx="7">
                  <c:v>4.6709414127388049E-2</c:v>
                </c:pt>
                <c:pt idx="8">
                  <c:v>-6.9401039412789745E-3</c:v>
                </c:pt>
                <c:pt idx="9">
                  <c:v>0.111492908655209</c:v>
                </c:pt>
                <c:pt idx="10">
                  <c:v>2.1910723095645679E-2</c:v>
                </c:pt>
                <c:pt idx="11">
                  <c:v>-2.5962549188165984E-2</c:v>
                </c:pt>
                <c:pt idx="12">
                  <c:v>6.8482404200533642E-2</c:v>
                </c:pt>
                <c:pt idx="13">
                  <c:v>0.11922057224654825</c:v>
                </c:pt>
                <c:pt idx="14">
                  <c:v>5.5382437448725508E-3</c:v>
                </c:pt>
                <c:pt idx="15">
                  <c:v>-1.2841914217884831E-2</c:v>
                </c:pt>
                <c:pt idx="16">
                  <c:v>-4.1477063654377977E-2</c:v>
                </c:pt>
                <c:pt idx="17">
                  <c:v>4.6949709070604584E-2</c:v>
                </c:pt>
                <c:pt idx="18">
                  <c:v>-1.4150446421073548E-2</c:v>
                </c:pt>
                <c:pt idx="19">
                  <c:v>3.4226723005324144E-2</c:v>
                </c:pt>
                <c:pt idx="20">
                  <c:v>0.21528444105642119</c:v>
                </c:pt>
                <c:pt idx="21">
                  <c:v>5.3207548739405253E-2</c:v>
                </c:pt>
                <c:pt idx="22">
                  <c:v>-9.3668931220758811E-2</c:v>
                </c:pt>
                <c:pt idx="23">
                  <c:v>9.80506073186731E-2</c:v>
                </c:pt>
                <c:pt idx="24">
                  <c:v>0.12925369581653778</c:v>
                </c:pt>
                <c:pt idx="25">
                  <c:v>6.6943358672546527E-3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CC37-4C94-A084-D661AA156EA1}"/>
            </c:ext>
          </c:extLst>
        </c:ser>
        <c:ser>
          <c:idx val="1"/>
          <c:order val="2"/>
          <c:tx>
            <c:strRef>
              <c:f>'Monto PGN Hist'!$C$13</c:f>
              <c:strCache>
                <c:ptCount val="1"/>
                <c:pt idx="0">
                  <c:v>Promedio Interanual</c:v>
                </c:pt>
              </c:strCache>
            </c:strRef>
          </c:tx>
          <c:spPr>
            <a:ln w="34925" cap="rnd">
              <a:solidFill>
                <a:schemeClr val="tx2"/>
              </a:solidFill>
              <a:round/>
            </a:ln>
            <a:effectLst>
              <a:outerShdw blurRad="57150" dist="19050" dir="5400000" sx="1000" sy="1000" algn="ctr" rotWithShape="0">
                <a:sysClr val="window" lastClr="FFFFFF">
                  <a:alpha val="0"/>
                </a:sysClr>
              </a:outerShdw>
            </a:effectLst>
          </c:spPr>
          <c:marker>
            <c:symbol val="none"/>
          </c:marker>
          <c:dLbls>
            <c:dLbl>
              <c:idx val="1"/>
              <c:layout>
                <c:manualLayout>
                  <c:x val="-5.0962076950572956E-2"/>
                  <c:y val="-2.316877448876337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+mn-cs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C37-4C94-A084-D661AA156E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'Monto PGN Hist'!$D$4:$AC$5</c:f>
              <c:strCach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strCache>
            </c:strRef>
          </c:cat>
          <c:val>
            <c:numRef>
              <c:f>'Monto PGN Hist'!$D$13:$AC$13</c:f>
              <c:numCache>
                <c:formatCode>0.0%</c:formatCode>
                <c:ptCount val="26"/>
                <c:pt idx="1">
                  <c:v>4.665433830982435E-2</c:v>
                </c:pt>
                <c:pt idx="2">
                  <c:v>4.665433830982435E-2</c:v>
                </c:pt>
                <c:pt idx="3">
                  <c:v>4.665433830982435E-2</c:v>
                </c:pt>
                <c:pt idx="4">
                  <c:v>4.665433830982435E-2</c:v>
                </c:pt>
                <c:pt idx="5">
                  <c:v>4.665433830982435E-2</c:v>
                </c:pt>
                <c:pt idx="6">
                  <c:v>4.665433830982435E-2</c:v>
                </c:pt>
                <c:pt idx="7">
                  <c:v>4.665433830982435E-2</c:v>
                </c:pt>
                <c:pt idx="8">
                  <c:v>4.665433830982435E-2</c:v>
                </c:pt>
                <c:pt idx="9">
                  <c:v>4.665433830982435E-2</c:v>
                </c:pt>
                <c:pt idx="10">
                  <c:v>4.665433830982435E-2</c:v>
                </c:pt>
                <c:pt idx="11">
                  <c:v>4.665433830982435E-2</c:v>
                </c:pt>
                <c:pt idx="12">
                  <c:v>4.665433830982435E-2</c:v>
                </c:pt>
                <c:pt idx="13">
                  <c:v>4.665433830982435E-2</c:v>
                </c:pt>
                <c:pt idx="14">
                  <c:v>4.665433830982435E-2</c:v>
                </c:pt>
                <c:pt idx="15">
                  <c:v>4.665433830982435E-2</c:v>
                </c:pt>
                <c:pt idx="16">
                  <c:v>4.665433830982435E-2</c:v>
                </c:pt>
                <c:pt idx="17">
                  <c:v>4.665433830982435E-2</c:v>
                </c:pt>
                <c:pt idx="18">
                  <c:v>4.665433830982435E-2</c:v>
                </c:pt>
                <c:pt idx="19">
                  <c:v>4.665433830982435E-2</c:v>
                </c:pt>
                <c:pt idx="20">
                  <c:v>4.665433830982435E-2</c:v>
                </c:pt>
                <c:pt idx="21">
                  <c:v>4.665433830982435E-2</c:v>
                </c:pt>
                <c:pt idx="22">
                  <c:v>4.665433830982435E-2</c:v>
                </c:pt>
                <c:pt idx="23">
                  <c:v>4.665433830982435E-2</c:v>
                </c:pt>
                <c:pt idx="24">
                  <c:v>4.665433830982435E-2</c:v>
                </c:pt>
                <c:pt idx="25">
                  <c:v>4.665433830982435E-2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CC37-4C94-A084-D661AA156E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90487071"/>
        <c:axId val="1690481791"/>
      </c:lineChart>
      <c:catAx>
        <c:axId val="1335870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s-CO"/>
          </a:p>
        </c:txPr>
        <c:crossAx val="1123517359"/>
        <c:crosses val="autoZero"/>
        <c:auto val="1"/>
        <c:lblAlgn val="ctr"/>
        <c:lblOffset val="100"/>
        <c:noMultiLvlLbl val="0"/>
      </c:catAx>
      <c:valAx>
        <c:axId val="11235173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r>
                  <a:rPr lang="es-CO"/>
                  <a:t>Billones de pesos constantes de 2025</a:t>
                </a:r>
              </a:p>
            </c:rich>
          </c:tx>
          <c:layout>
            <c:manualLayout>
              <c:xMode val="edge"/>
              <c:yMode val="edge"/>
              <c:x val="8.3289454876250019E-3"/>
              <c:y val="0.229786158787619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n-cs"/>
                </a:defRPr>
              </a:pPr>
              <a:endParaRPr lang="es-CO"/>
            </a:p>
          </c:txPr>
        </c:title>
        <c:numFmt formatCode="#,##0_ ;\-#,##0\ 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s-CO"/>
          </a:p>
        </c:txPr>
        <c:crossAx val="1335870031"/>
        <c:crosses val="autoZero"/>
        <c:crossBetween val="between"/>
      </c:valAx>
      <c:valAx>
        <c:axId val="1690481791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r>
                  <a:rPr lang="es-CO" dirty="0"/>
                  <a:t>Variación</a:t>
                </a:r>
                <a:r>
                  <a:rPr lang="es-CO" baseline="0" dirty="0"/>
                  <a:t> % real</a:t>
                </a:r>
                <a:endParaRPr lang="es-CO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n-cs"/>
                </a:defRPr>
              </a:pPr>
              <a:endParaRPr lang="es-CO"/>
            </a:p>
          </c:txPr>
        </c:title>
        <c:numFmt formatCode="0.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s-CO"/>
          </a:p>
        </c:txPr>
        <c:crossAx val="1690487071"/>
        <c:crosses val="max"/>
        <c:crossBetween val="between"/>
      </c:valAx>
      <c:catAx>
        <c:axId val="1690487071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90481791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Verdana" panose="020B0604030504040204" pitchFamily="34" charset="0"/>
          <a:ea typeface="Verdana" panose="020B0604030504040204" pitchFamily="34" charset="0"/>
        </a:defRPr>
      </a:pPr>
      <a:endParaRPr lang="es-CO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1941066350372262E-2"/>
          <c:y val="3.9292701594724096E-2"/>
          <c:w val="0.88013390113894563"/>
          <c:h val="0.86562566712559752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Graf_Inflex!$B$3</c:f>
              <c:strCache>
                <c:ptCount val="1"/>
                <c:pt idx="0">
                  <c:v>Servicio Deuda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0617202795204307E-3"/>
                  <c:y val="-7.8585461689588861E-3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593-40E8-B4CA-E363E28E4164}"/>
                </c:ext>
              </c:extLst>
            </c:dLbl>
            <c:dLbl>
              <c:idx val="1"/>
              <c:layout>
                <c:manualLayout>
                  <c:x val="2.3829258184831495E-3"/>
                  <c:y val="-7.8585461689588861E-3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593-40E8-B4CA-E363E28E41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Graf_Inflex!$C$3:$D$3</c:f>
              <c:numCache>
                <c:formatCode>_-* #,##0.0_-;\-* #,##0.0_-;_-* "-"??_-;_-@_-</c:formatCode>
                <c:ptCount val="2"/>
                <c:pt idx="0">
                  <c:v>94.521847301682996</c:v>
                </c:pt>
                <c:pt idx="1">
                  <c:v>112.60518639403401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593-40E8-B4CA-E363E28E4164}"/>
            </c:ext>
          </c:extLst>
        </c:ser>
        <c:ser>
          <c:idx val="0"/>
          <c:order val="1"/>
          <c:tx>
            <c:strRef>
              <c:f>Graf_Inflex!$B$4</c:f>
              <c:strCache>
                <c:ptCount val="1"/>
                <c:pt idx="0">
                  <c:v>SGP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8.0489303628334691E-3"/>
                  <c:y val="-1.4407168210254452E-16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593-40E8-B4CA-E363E28E4164}"/>
                </c:ext>
              </c:extLst>
            </c:dLbl>
            <c:dLbl>
              <c:idx val="1"/>
              <c:layout>
                <c:manualLayout>
                  <c:x val="3.4748560241222117E-3"/>
                  <c:y val="0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593-40E8-B4CA-E363E28E41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Graf_Inflex!$C$4:$D$4</c:f>
              <c:numCache>
                <c:formatCode>_-* #,##0.0_-;\-* #,##0.0_-;_-* "-"??_-;_-@_-</c:formatCode>
                <c:ptCount val="2"/>
                <c:pt idx="0">
                  <c:v>70.540879911188995</c:v>
                </c:pt>
                <c:pt idx="1">
                  <c:v>81.984182627562006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593-40E8-B4CA-E363E28E4164}"/>
            </c:ext>
          </c:extLst>
        </c:ser>
        <c:ser>
          <c:idx val="2"/>
          <c:order val="2"/>
          <c:tx>
            <c:strRef>
              <c:f>Graf_Inflex!$B$5</c:f>
              <c:strCache>
                <c:ptCount val="1"/>
                <c:pt idx="0">
                  <c:v>Pensiones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4011175100390127E-3"/>
                  <c:y val="0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593-40E8-B4CA-E363E28E4164}"/>
                </c:ext>
              </c:extLst>
            </c:dLbl>
            <c:dLbl>
              <c:idx val="1"/>
              <c:layout>
                <c:manualLayout>
                  <c:x val="6.7430727238948608E-3"/>
                  <c:y val="3.929273084479371E-3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593-40E8-B4CA-E363E28E41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Graf_Inflex!$C$5:$D$5</c:f>
              <c:numCache>
                <c:formatCode>_-* #,##0.0_-;\-* #,##0.0_-;_-* "-"??_-;_-@_-</c:formatCode>
                <c:ptCount val="2"/>
                <c:pt idx="0">
                  <c:v>54.864175212104001</c:v>
                </c:pt>
                <c:pt idx="1">
                  <c:v>66.053240573115005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593-40E8-B4CA-E363E28E4164}"/>
            </c:ext>
          </c:extLst>
        </c:ser>
        <c:ser>
          <c:idx val="3"/>
          <c:order val="3"/>
          <c:tx>
            <c:strRef>
              <c:f>Graf_Inflex!$B$6</c:f>
              <c:strCache>
                <c:ptCount val="1"/>
                <c:pt idx="0">
                  <c:v>Gastos de Personal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0915443645769323E-3"/>
                  <c:y val="0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593-40E8-B4CA-E363E28E4164}"/>
                </c:ext>
              </c:extLst>
            </c:dLbl>
            <c:dLbl>
              <c:idx val="1"/>
              <c:layout>
                <c:manualLayout>
                  <c:x val="1.080783686068213E-3"/>
                  <c:y val="-3.929273084479443E-3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593-40E8-B4CA-E363E28E41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Graf_Inflex!$C$6:$D$6</c:f>
              <c:numCache>
                <c:formatCode>_-* #,##0.0_-;\-* #,##0.0_-;_-* "-"??_-;_-@_-</c:formatCode>
                <c:ptCount val="2"/>
                <c:pt idx="0">
                  <c:v>55.051073034592001</c:v>
                </c:pt>
                <c:pt idx="1">
                  <c:v>60.156000903384005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0593-40E8-B4CA-E363E28E4164}"/>
            </c:ext>
          </c:extLst>
        </c:ser>
        <c:ser>
          <c:idx val="4"/>
          <c:order val="4"/>
          <c:tx>
            <c:strRef>
              <c:f>Graf_Inflex!$B$7</c:f>
              <c:strCache>
                <c:ptCount val="1"/>
                <c:pt idx="0">
                  <c:v>Aseguram. Salud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5618417480028988E-3"/>
                  <c:y val="3.929273084479371E-3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932806493562172"/>
                      <c:h val="9.811394891944989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0593-40E8-B4CA-E363E28E4164}"/>
                </c:ext>
              </c:extLst>
            </c:dLbl>
            <c:dLbl>
              <c:idx val="1"/>
              <c:layout>
                <c:manualLayout>
                  <c:x val="-5.1638395472798203E-4"/>
                  <c:y val="-7.8585461689588149E-3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326678765880214"/>
                      <c:h val="9.811394891944989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0593-40E8-B4CA-E363E28E41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Graf_Inflex!$C$7:$D$7</c:f>
              <c:numCache>
                <c:formatCode>_-* #,##0.0_-;\-* #,##0.0_-;_-* "-"??_-;_-@_-</c:formatCode>
                <c:ptCount val="2"/>
                <c:pt idx="0">
                  <c:v>36.152943563999997</c:v>
                </c:pt>
                <c:pt idx="1">
                  <c:v>42.433197427000003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0593-40E8-B4CA-E363E28E4164}"/>
            </c:ext>
          </c:extLst>
        </c:ser>
        <c:ser>
          <c:idx val="6"/>
          <c:order val="5"/>
          <c:tx>
            <c:strRef>
              <c:f>Graf_Inflex!$B$8</c:f>
              <c:strCache>
                <c:ptCount val="1"/>
                <c:pt idx="0">
                  <c:v>Vig. Fut. (Inv.)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7223555816954415E-3"/>
                  <c:y val="7.8043883138962445E-8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Vigencias</a:t>
                    </a:r>
                    <a:r>
                      <a:rPr lang="en-US" baseline="0"/>
                      <a:t> </a:t>
                    </a:r>
                    <a:r>
                      <a:rPr lang="en-US" baseline="0" err="1"/>
                      <a:t>Futuras</a:t>
                    </a:r>
                    <a:r>
                      <a:rPr lang="en-US" baseline="0"/>
                      <a:t>; </a:t>
                    </a:r>
                    <a:fld id="{1EC6CDEA-FA14-4229-BCA1-89BE19230538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410163339382939"/>
                      <c:h val="3.9866844207723032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0593-40E8-B4CA-E363E28E416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baseline="0"/>
                      <a:t>Vigencias Futuras; </a:t>
                    </a:r>
                    <a:fld id="{ADBE85E3-5544-4E18-A05C-D8FF6097ADA7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AC16-43CB-B252-F61E6468C2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Graf_Inflex!$C$8:$D$8</c:f>
              <c:numCache>
                <c:formatCode>_-* #,##0.0_-;\-* #,##0.0_-;_-* "-"??_-;_-@_-</c:formatCode>
                <c:ptCount val="2"/>
                <c:pt idx="0">
                  <c:v>23.442457077224951</c:v>
                </c:pt>
                <c:pt idx="1">
                  <c:v>21.814116581324999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593-40E8-B4CA-E363E28E4164}"/>
            </c:ext>
          </c:extLst>
        </c:ser>
        <c:ser>
          <c:idx val="7"/>
          <c:order val="6"/>
          <c:tx>
            <c:strRef>
              <c:f>Graf_Inflex!$B$9</c:f>
              <c:strCache>
                <c:ptCount val="1"/>
                <c:pt idx="0">
                  <c:v>RDE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Graf_Inflex!$C$9:$D$9</c:f>
              <c:numCache>
                <c:formatCode>_-* #,##0.0_-;\-* #,##0.0_-;_-* "-"??_-;_-@_-</c:formatCode>
                <c:ptCount val="2"/>
                <c:pt idx="0">
                  <c:v>18.632409528276842</c:v>
                </c:pt>
                <c:pt idx="1">
                  <c:v>18.407341279496592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0593-40E8-B4CA-E363E28E4164}"/>
            </c:ext>
          </c:extLst>
        </c:ser>
        <c:ser>
          <c:idx val="8"/>
          <c:order val="7"/>
          <c:tx>
            <c:strRef>
              <c:f>Graf_Inflex!$B$10</c:f>
              <c:strCache>
                <c:ptCount val="1"/>
                <c:pt idx="0">
                  <c:v>Fnds. Esp. Paraf.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Graf_Inflex!$C$10:$D$10</c:f>
              <c:numCache>
                <c:formatCode>_-* #,##0.0_-;\-* #,##0.0_-;_-* "-"??_-;_-@_-</c:formatCode>
                <c:ptCount val="2"/>
                <c:pt idx="0">
                  <c:v>18.468659075946395</c:v>
                </c:pt>
                <c:pt idx="1">
                  <c:v>18.119471887410999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0593-40E8-B4CA-E363E28E4164}"/>
            </c:ext>
          </c:extLst>
        </c:ser>
        <c:ser>
          <c:idx val="9"/>
          <c:order val="8"/>
          <c:tx>
            <c:strRef>
              <c:f>Graf_Inflex!$B$11</c:f>
              <c:strCache>
                <c:ptCount val="1"/>
                <c:pt idx="0">
                  <c:v>FOMAG</c:v>
                </c:pt>
              </c:strCache>
            </c:strRef>
          </c:tx>
          <c:spPr>
            <a:solidFill>
              <a:srgbClr val="00009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Graf_Inflex!$C$11:$D$11</c:f>
              <c:numCache>
                <c:formatCode>_-* #,##0.0_-;\-* #,##0.0_-;_-* "-"??_-;_-@_-</c:formatCode>
                <c:ptCount val="2"/>
                <c:pt idx="0">
                  <c:v>15.019847393553</c:v>
                </c:pt>
                <c:pt idx="1">
                  <c:v>17.313024607978999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0593-40E8-B4CA-E363E28E4164}"/>
            </c:ext>
          </c:extLst>
        </c:ser>
        <c:ser>
          <c:idx val="10"/>
          <c:order val="9"/>
          <c:tx>
            <c:strRef>
              <c:f>Graf_Inflex!$B$12</c:f>
              <c:strCache>
                <c:ptCount val="1"/>
                <c:pt idx="0">
                  <c:v>Adq. Bienes y Servicios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Graf_Inflex!$C$12:$D$12</c:f>
              <c:numCache>
                <c:formatCode>_-* #,##0.0_-;\-* #,##0.0_-;_-* "-"??_-;_-@_-</c:formatCode>
                <c:ptCount val="2"/>
                <c:pt idx="0">
                  <c:v>15.265673897582001</c:v>
                </c:pt>
                <c:pt idx="1">
                  <c:v>15.476614989124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0593-40E8-B4CA-E363E28E4164}"/>
            </c:ext>
          </c:extLst>
        </c:ser>
        <c:ser>
          <c:idx val="5"/>
          <c:order val="10"/>
          <c:tx>
            <c:strRef>
              <c:f>Graf_Inflex!$B$13</c:f>
              <c:strCache>
                <c:ptCount val="1"/>
                <c:pt idx="0">
                  <c:v>Est. Públicos (Inversión)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9883676064992783E-3"/>
                  <c:y val="-2.5975864202061293E-3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572588136101863"/>
                      <c:h val="3.686234626796815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5-0593-40E8-B4CA-E363E28E4164}"/>
                </c:ext>
              </c:extLst>
            </c:dLbl>
            <c:dLbl>
              <c:idx val="1"/>
              <c:layout>
                <c:manualLayout>
                  <c:x val="-3.2387070037298636E-3"/>
                  <c:y val="-2.6630109984587479E-3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846635323034709"/>
                      <c:h val="2.887299873135031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6-0593-40E8-B4CA-E363E28E41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ysClr val="windowText" lastClr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Graf_Inflex!$C$13:$D$13</c:f>
              <c:numCache>
                <c:formatCode>_-* #,##0.0_-;\-* #,##0.0_-;_-* "-"??_-;_-@_-</c:formatCode>
                <c:ptCount val="2"/>
                <c:pt idx="0">
                  <c:v>13.503087452959999</c:v>
                </c:pt>
                <c:pt idx="1">
                  <c:v>14.176857079117999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0593-40E8-B4CA-E363E28E4164}"/>
            </c:ext>
          </c:extLst>
        </c:ser>
        <c:ser>
          <c:idx val="11"/>
          <c:order val="11"/>
          <c:tx>
            <c:strRef>
              <c:f>Graf_Inflex!$B$14</c:f>
              <c:strCache>
                <c:ptCount val="1"/>
                <c:pt idx="0">
                  <c:v>IESP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Graf_Inflex!$C$14:$D$14</c:f>
              <c:numCache>
                <c:formatCode>_-* #,##0.0_-;\-* #,##0.0_-;_-* "-"??_-;_-@_-</c:formatCode>
                <c:ptCount val="2"/>
                <c:pt idx="0">
                  <c:v>6.4115619040159997</c:v>
                </c:pt>
                <c:pt idx="1">
                  <c:v>6.7631846227269996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0593-40E8-B4CA-E363E28E4164}"/>
            </c:ext>
          </c:extLst>
        </c:ser>
        <c:ser>
          <c:idx val="12"/>
          <c:order val="12"/>
          <c:tx>
            <c:strRef>
              <c:f>Graf_Inflex!$B$15</c:f>
              <c:strCache>
                <c:ptCount val="1"/>
                <c:pt idx="0">
                  <c:v>Votaciones 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Graf_Inflex!$C$15:$D$15</c:f>
              <c:numCache>
                <c:formatCode>_-* #,##0.0_-;\-* #,##0.0_-;_-* "-"??_-;_-@_-</c:formatCode>
                <c:ptCount val="2"/>
                <c:pt idx="0">
                  <c:v>0.42752848152200001</c:v>
                </c:pt>
                <c:pt idx="1">
                  <c:v>2.5446133354759999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0593-40E8-B4CA-E363E28E4164}"/>
            </c:ext>
          </c:extLst>
        </c:ser>
        <c:ser>
          <c:idx val="13"/>
          <c:order val="13"/>
          <c:tx>
            <c:strRef>
              <c:f>Graf_Inflex!$B$16</c:f>
              <c:strCache>
                <c:ptCount val="1"/>
                <c:pt idx="0">
                  <c:v>Sentencias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Graf_Inflex!$C$16:$D$16</c:f>
              <c:numCache>
                <c:formatCode>_-* #,##0.0_-;\-* #,##0.0_-;_-* "-"??_-;_-@_-</c:formatCode>
                <c:ptCount val="2"/>
                <c:pt idx="0">
                  <c:v>1.783710496309</c:v>
                </c:pt>
                <c:pt idx="1">
                  <c:v>1.863546429791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0593-40E8-B4CA-E363E28E4164}"/>
            </c:ext>
          </c:extLst>
        </c:ser>
        <c:ser>
          <c:idx val="14"/>
          <c:order val="14"/>
          <c:tx>
            <c:strRef>
              <c:f>Graf_Inflex!$B$17</c:f>
              <c:strCache>
                <c:ptCount val="1"/>
                <c:pt idx="0">
                  <c:v>Víctimas*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Graf_Inflex!$C$17:$D$17</c:f>
              <c:numCache>
                <c:formatCode>_-* #,##0.0_-;\-* #,##0.0_-;_-* "-"??_-;_-@_-</c:formatCode>
                <c:ptCount val="2"/>
                <c:pt idx="0">
                  <c:v>1.8457435088</c:v>
                </c:pt>
                <c:pt idx="1">
                  <c:v>1.5661874720340001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0593-40E8-B4CA-E363E28E4164}"/>
            </c:ext>
          </c:extLst>
        </c:ser>
        <c:ser>
          <c:idx val="15"/>
          <c:order val="15"/>
          <c:tx>
            <c:strRef>
              <c:f>Graf_Inflex!$B$18</c:f>
              <c:strCache>
                <c:ptCount val="1"/>
                <c:pt idx="0">
                  <c:v>Residuo</c:v>
                </c:pt>
              </c:strCache>
            </c:strRef>
          </c:tx>
          <c:spPr>
            <a:solidFill>
              <a:schemeClr val="lt1"/>
            </a:solidFill>
            <a:ln w="12700" cap="flat" cmpd="sng" algn="ctr">
              <a:solidFill>
                <a:srgbClr val="2C2C2C">
                  <a:alpha val="68000"/>
                </a:srgbClr>
              </a:solidFill>
              <a:prstDash val="sysDash"/>
              <a:miter lim="800000"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Otros Gastos</a:t>
                    </a:r>
                    <a:r>
                      <a:rPr lang="en-US" baseline="0"/>
                      <a:t>; </a:t>
                    </a:r>
                    <a:fld id="{B9906F29-9C9C-417D-ACED-F1C30D397A21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AC16-43CB-B252-F61E6468C20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Otros Gastos</a:t>
                    </a:r>
                    <a:r>
                      <a:rPr lang="en-US" baseline="0"/>
                      <a:t>; </a:t>
                    </a:r>
                    <a:fld id="{D3F51C62-BA50-4BA1-AF6E-743510A5530E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C16-43CB-B252-F61E6468C2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Graf_Inflex!$C$18:$D$18</c:f>
              <c:numCache>
                <c:formatCode>_-* #,##0.0_-;\-* #,##0.0_-;_-* "-"??_-;_-@_-</c:formatCode>
                <c:ptCount val="2"/>
                <c:pt idx="0">
                  <c:v>77.445564034547715</c:v>
                </c:pt>
                <c:pt idx="1">
                  <c:v>41.730366247127392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0593-40E8-B4CA-E363E28E41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974675935"/>
        <c:axId val="974672575"/>
      </c:barChart>
      <c:lineChart>
        <c:grouping val="standard"/>
        <c:varyColors val="0"/>
        <c:ser>
          <c:idx val="16"/>
          <c:order val="16"/>
          <c:tx>
            <c:strRef>
              <c:f>Graf_Inflex!$B$20</c:f>
              <c:strCache>
                <c:ptCount val="1"/>
                <c:pt idx="0">
                  <c:v>Total PGN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0">
                <a:solidFill>
                  <a:schemeClr val="accent5">
                    <a:lumMod val="80000"/>
                    <a:lumOff val="20000"/>
                    <a:alpha val="0"/>
                  </a:schemeClr>
                </a:solidFill>
              </a:ln>
              <a:effectLst/>
            </c:spPr>
          </c:marker>
          <c:dPt>
            <c:idx val="0"/>
            <c:marker>
              <c:symbol val="circle"/>
              <c:size val="5"/>
              <c:spPr>
                <a:solidFill>
                  <a:schemeClr val="tx1"/>
                </a:solidFill>
                <a:ln w="0">
                  <a:solidFill>
                    <a:schemeClr val="accent5">
                      <a:lumMod val="80000"/>
                      <a:lumOff val="20000"/>
                      <a:alpha val="0"/>
                    </a:schemeClr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E-0593-40E8-B4CA-E363E28E416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Graf_Inflex!$C$2:$D$2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Graf_Inflex!$C$20:$D$20</c:f>
              <c:numCache>
                <c:formatCode>_-* #,##0.0_-;\-* #,##0.0_-;_-* "-"??_-;_-@_-</c:formatCode>
                <c:ptCount val="2"/>
                <c:pt idx="0">
                  <c:v>503.37716187430601</c:v>
                </c:pt>
                <c:pt idx="1">
                  <c:v>523.00713245670397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F-0593-40E8-B4CA-E363E28E41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74675935"/>
        <c:axId val="974672575"/>
      </c:lineChart>
      <c:catAx>
        <c:axId val="9746759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s-CO"/>
          </a:p>
        </c:txPr>
        <c:crossAx val="974672575"/>
        <c:crosses val="autoZero"/>
        <c:auto val="1"/>
        <c:lblAlgn val="ctr"/>
        <c:lblOffset val="100"/>
        <c:noMultiLvlLbl val="0"/>
      </c:catAx>
      <c:valAx>
        <c:axId val="974672575"/>
        <c:scaling>
          <c:orientation val="minMax"/>
        </c:scaling>
        <c:delete val="1"/>
        <c:axPos val="l"/>
        <c:numFmt formatCode="_-* #,##0.0_-;\-* #,##0.0_-;_-* &quot;-&quot;??_-;_-@_-" sourceLinked="1"/>
        <c:majorTickMark val="none"/>
        <c:minorTickMark val="none"/>
        <c:tickLblPos val="nextTo"/>
        <c:crossAx val="974675935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700">
          <a:latin typeface="Verdana" panose="020B0604030504040204" pitchFamily="34" charset="0"/>
          <a:ea typeface="Verdana" panose="020B0604030504040204" pitchFamily="34" charset="0"/>
        </a:defRPr>
      </a:pPr>
      <a:endParaRPr lang="es-CO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374-0C47-9980-FCA1D77D63A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374-0C47-9980-FCA1D77D63A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'Educaci+on'!$A$1:$A$3</c:f>
              <c:strCache>
                <c:ptCount val="3"/>
                <c:pt idx="0">
                  <c:v>Educación</c:v>
                </c:pt>
                <c:pt idx="1">
                  <c:v>Salud</c:v>
                </c:pt>
                <c:pt idx="2">
                  <c:v>Interes</c:v>
                </c:pt>
              </c:strCache>
            </c:strRef>
          </c:cat>
          <c:val>
            <c:numRef>
              <c:f>'Educaci+on'!$B$1:$B$3</c:f>
              <c:numCache>
                <c:formatCode>0%</c:formatCode>
                <c:ptCount val="3"/>
                <c:pt idx="0">
                  <c:v>0.38</c:v>
                </c:pt>
                <c:pt idx="1">
                  <c:v>0.57999999999999996</c:v>
                </c:pt>
                <c:pt idx="2">
                  <c:v>0.73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374-0C47-9980-FCA1D77D63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axId val="395244480"/>
        <c:axId val="395246208"/>
      </c:barChart>
      <c:catAx>
        <c:axId val="395244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es-CO"/>
          </a:p>
        </c:txPr>
        <c:crossAx val="395246208"/>
        <c:crosses val="autoZero"/>
        <c:auto val="1"/>
        <c:lblAlgn val="ctr"/>
        <c:lblOffset val="100"/>
        <c:noMultiLvlLbl val="0"/>
      </c:catAx>
      <c:valAx>
        <c:axId val="395246208"/>
        <c:scaling>
          <c:orientation val="minMax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395244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es-CO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s-CO" sz="1400" b="1" i="0" u="none" strike="noStrike" kern="1200" spc="0" baseline="0" noProof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es-CO" sz="1400" b="1" noProof="0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Países en desarrollo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CO" sz="1400" b="1" i="0" u="none" strike="noStrike" kern="1200" spc="0" baseline="0" noProof="0">
              <a:solidFill>
                <a:srgbClr val="419E9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'Hoja1 (2)'!$B$1</c:f>
              <c:strCache>
                <c:ptCount val="1"/>
                <c:pt idx="0">
                  <c:v>Paises en desarrollo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4.0609137055837588E-2"/>
                  <c:y val="9.7222222222222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A17-4749-802F-3A65B754DA2B}"/>
                </c:ext>
              </c:extLst>
            </c:dLbl>
            <c:dLbl>
              <c:idx val="13"/>
              <c:layout>
                <c:manualLayout>
                  <c:x val="-2.030456852791878E-2"/>
                  <c:y val="-6.01851851851851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A17-4749-802F-3A65B754DA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'Hoja1 (2)'!$A$2:$A$15</c:f>
              <c:numCache>
                <c:formatCode>General</c:formatCode>
                <c:ptCount val="14"/>
                <c:pt idx="0">
                  <c:v>2010</c:v>
                </c:pt>
                <c:pt idx="13">
                  <c:v>2023</c:v>
                </c:pt>
              </c:numCache>
            </c:numRef>
          </c:cat>
          <c:val>
            <c:numRef>
              <c:f>'Hoja1 (2)'!$B$2:$B$15</c:f>
              <c:numCache>
                <c:formatCode>General</c:formatCode>
                <c:ptCount val="14"/>
                <c:pt idx="0">
                  <c:v>4.2</c:v>
                </c:pt>
                <c:pt idx="1">
                  <c:v>4.5999999999999996</c:v>
                </c:pt>
                <c:pt idx="2">
                  <c:v>4.2</c:v>
                </c:pt>
                <c:pt idx="3">
                  <c:v>4.5999999999999996</c:v>
                </c:pt>
                <c:pt idx="4">
                  <c:v>4.2</c:v>
                </c:pt>
                <c:pt idx="5">
                  <c:v>5.5</c:v>
                </c:pt>
                <c:pt idx="6">
                  <c:v>5.6</c:v>
                </c:pt>
                <c:pt idx="7">
                  <c:v>5.7</c:v>
                </c:pt>
                <c:pt idx="8">
                  <c:v>5.5</c:v>
                </c:pt>
                <c:pt idx="9">
                  <c:v>5.6</c:v>
                </c:pt>
                <c:pt idx="10">
                  <c:v>5.7</c:v>
                </c:pt>
                <c:pt idx="11">
                  <c:v>7</c:v>
                </c:pt>
                <c:pt idx="12">
                  <c:v>6</c:v>
                </c:pt>
                <c:pt idx="13">
                  <c:v>7.8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A17-4749-802F-3A65B754DA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3317328"/>
        <c:axId val="393319056"/>
      </c:lineChart>
      <c:catAx>
        <c:axId val="39331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93319056"/>
        <c:crosses val="autoZero"/>
        <c:auto val="1"/>
        <c:lblAlgn val="ctr"/>
        <c:lblOffset val="100"/>
        <c:noMultiLvlLbl val="0"/>
      </c:catAx>
      <c:valAx>
        <c:axId val="393319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9331732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s-CO" sz="1400" b="1" i="0" u="none" strike="noStrike" kern="1200" spc="0" baseline="0" noProof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es-CO" sz="1400" b="1" noProof="0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Asia y Oceanía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CO" sz="1400" b="1" i="0" u="none" strike="noStrike" kern="1200" spc="0" baseline="0" noProof="0">
              <a:solidFill>
                <a:srgbClr val="419E9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'Hoja1 (2)'!$J$1</c:f>
              <c:strCache>
                <c:ptCount val="1"/>
                <c:pt idx="0">
                  <c:v>Asia y oceania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9C6-284E-8C89-0DF74F0006FC}"/>
                </c:ext>
              </c:extLst>
            </c:dLbl>
            <c:dLbl>
              <c:idx val="1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9C6-284E-8C89-0DF74F0006F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'Hoja1 (2)'!$A$2:$A$15</c:f>
              <c:numCache>
                <c:formatCode>General</c:formatCode>
                <c:ptCount val="14"/>
                <c:pt idx="0">
                  <c:v>2010</c:v>
                </c:pt>
                <c:pt idx="13">
                  <c:v>2023</c:v>
                </c:pt>
              </c:numCache>
            </c:numRef>
          </c:cat>
          <c:val>
            <c:numRef>
              <c:f>'Hoja1 (2)'!$J$2:$J$15</c:f>
              <c:numCache>
                <c:formatCode>General</c:formatCode>
                <c:ptCount val="14"/>
                <c:pt idx="0">
                  <c:v>2.6</c:v>
                </c:pt>
                <c:pt idx="1">
                  <c:v>3</c:v>
                </c:pt>
                <c:pt idx="2">
                  <c:v>2.7</c:v>
                </c:pt>
                <c:pt idx="3">
                  <c:v>3</c:v>
                </c:pt>
                <c:pt idx="4">
                  <c:v>2.5</c:v>
                </c:pt>
                <c:pt idx="5">
                  <c:v>2.7</c:v>
                </c:pt>
                <c:pt idx="6">
                  <c:v>3.2</c:v>
                </c:pt>
                <c:pt idx="7">
                  <c:v>4.2</c:v>
                </c:pt>
                <c:pt idx="8">
                  <c:v>4.3</c:v>
                </c:pt>
                <c:pt idx="9">
                  <c:v>4</c:v>
                </c:pt>
                <c:pt idx="10">
                  <c:v>3.2</c:v>
                </c:pt>
                <c:pt idx="11">
                  <c:v>6.2</c:v>
                </c:pt>
                <c:pt idx="12">
                  <c:v>4</c:v>
                </c:pt>
                <c:pt idx="13">
                  <c:v>5.2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9C6-284E-8C89-0DF74F0006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3317328"/>
        <c:axId val="393319056"/>
      </c:lineChart>
      <c:catAx>
        <c:axId val="39331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93319056"/>
        <c:crosses val="autoZero"/>
        <c:auto val="1"/>
        <c:lblAlgn val="ctr"/>
        <c:lblOffset val="100"/>
        <c:noMultiLvlLbl val="0"/>
      </c:catAx>
      <c:valAx>
        <c:axId val="393319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9331732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s-CO" sz="1400" b="1" i="0" u="none" strike="noStrike" kern="1200" spc="0" baseline="0" noProof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es-CO" sz="1400" b="1" noProof="0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África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CO" sz="1400" b="1" i="0" u="none" strike="noStrike" kern="1200" spc="0" baseline="0" noProof="0">
              <a:solidFill>
                <a:srgbClr val="419E9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'Hoja1 (3)'!$B$1</c:f>
              <c:strCache>
                <c:ptCount val="1"/>
                <c:pt idx="0">
                  <c:v>Africa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4.0609137055837588E-2"/>
                  <c:y val="9.7222222222222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49A-0D41-B3FD-1325CFBC5DEE}"/>
                </c:ext>
              </c:extLst>
            </c:dLbl>
            <c:dLbl>
              <c:idx val="13"/>
              <c:layout>
                <c:manualLayout>
                  <c:x val="-2.030456852791878E-2"/>
                  <c:y val="-6.01851851851851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49A-0D41-B3FD-1325CFBC5DE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'Hoja1 (3)'!$A$2:$A$15</c:f>
              <c:numCache>
                <c:formatCode>General</c:formatCode>
                <c:ptCount val="14"/>
                <c:pt idx="0">
                  <c:v>2010</c:v>
                </c:pt>
                <c:pt idx="13">
                  <c:v>2023</c:v>
                </c:pt>
              </c:numCache>
            </c:numRef>
          </c:cat>
          <c:val>
            <c:numRef>
              <c:f>'Hoja1 (3)'!$B$2:$B$15</c:f>
              <c:numCache>
                <c:formatCode>General</c:formatCode>
                <c:ptCount val="14"/>
                <c:pt idx="0">
                  <c:v>4.4000000000000004</c:v>
                </c:pt>
                <c:pt idx="1">
                  <c:v>4.5</c:v>
                </c:pt>
                <c:pt idx="2">
                  <c:v>3.8</c:v>
                </c:pt>
                <c:pt idx="3">
                  <c:v>4</c:v>
                </c:pt>
                <c:pt idx="4">
                  <c:v>3.8</c:v>
                </c:pt>
                <c:pt idx="5">
                  <c:v>5</c:v>
                </c:pt>
                <c:pt idx="6">
                  <c:v>6.2</c:v>
                </c:pt>
                <c:pt idx="7">
                  <c:v>6</c:v>
                </c:pt>
                <c:pt idx="8">
                  <c:v>6.2</c:v>
                </c:pt>
                <c:pt idx="9">
                  <c:v>8</c:v>
                </c:pt>
                <c:pt idx="10">
                  <c:v>7.5</c:v>
                </c:pt>
                <c:pt idx="11">
                  <c:v>7.7</c:v>
                </c:pt>
                <c:pt idx="12">
                  <c:v>7.6</c:v>
                </c:pt>
                <c:pt idx="13">
                  <c:v>9.1999999999999993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49A-0D41-B3FD-1325CFBC5D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3317328"/>
        <c:axId val="393319056"/>
      </c:lineChart>
      <c:catAx>
        <c:axId val="39331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93319056"/>
        <c:crosses val="autoZero"/>
        <c:auto val="1"/>
        <c:lblAlgn val="ctr"/>
        <c:lblOffset val="100"/>
        <c:noMultiLvlLbl val="0"/>
      </c:catAx>
      <c:valAx>
        <c:axId val="393319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9331732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en-US" sz="14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América Latina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rgbClr val="419E9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'Hoja1 (3)'!$J$1</c:f>
              <c:strCache>
                <c:ptCount val="1"/>
                <c:pt idx="0">
                  <c:v>America Latina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7.7981651376146807E-2"/>
                  <c:y val="9.72222222222222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F93-2645-9A4F-687413E69629}"/>
                </c:ext>
              </c:extLst>
            </c:dLbl>
            <c:dLbl>
              <c:idx val="1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F93-2645-9A4F-687413E6962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'Hoja1 (3)'!$A$2:$A$15</c:f>
              <c:numCache>
                <c:formatCode>General</c:formatCode>
                <c:ptCount val="14"/>
                <c:pt idx="0">
                  <c:v>2010</c:v>
                </c:pt>
                <c:pt idx="13">
                  <c:v>2023</c:v>
                </c:pt>
              </c:numCache>
            </c:numRef>
          </c:cat>
          <c:val>
            <c:numRef>
              <c:f>'Hoja1 (3)'!$J$2:$J$15</c:f>
              <c:numCache>
                <c:formatCode>General</c:formatCode>
                <c:ptCount val="14"/>
                <c:pt idx="0">
                  <c:v>8.1</c:v>
                </c:pt>
                <c:pt idx="1">
                  <c:v>8.3000000000000007</c:v>
                </c:pt>
                <c:pt idx="2">
                  <c:v>6.5</c:v>
                </c:pt>
                <c:pt idx="3">
                  <c:v>7.9</c:v>
                </c:pt>
                <c:pt idx="4">
                  <c:v>5.5</c:v>
                </c:pt>
                <c:pt idx="5">
                  <c:v>8.3000000000000007</c:v>
                </c:pt>
                <c:pt idx="6">
                  <c:v>8</c:v>
                </c:pt>
                <c:pt idx="7">
                  <c:v>7.6</c:v>
                </c:pt>
                <c:pt idx="8">
                  <c:v>7.8</c:v>
                </c:pt>
                <c:pt idx="9">
                  <c:v>7.5</c:v>
                </c:pt>
                <c:pt idx="10">
                  <c:v>9</c:v>
                </c:pt>
                <c:pt idx="11">
                  <c:v>6.5</c:v>
                </c:pt>
                <c:pt idx="12">
                  <c:v>7</c:v>
                </c:pt>
                <c:pt idx="13">
                  <c:v>9.1999999999999993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F93-2645-9A4F-687413E696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3317328"/>
        <c:axId val="393319056"/>
      </c:lineChart>
      <c:catAx>
        <c:axId val="39331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93319056"/>
        <c:crosses val="autoZero"/>
        <c:auto val="1"/>
        <c:lblAlgn val="ctr"/>
        <c:lblOffset val="100"/>
        <c:noMultiLvlLbl val="0"/>
      </c:catAx>
      <c:valAx>
        <c:axId val="393319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9331732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570826602073588E-2"/>
          <c:y val="4.7623211963328249E-2"/>
          <c:w val="0.90470414467594107"/>
          <c:h val="0.78857849496700794"/>
        </c:manualLayout>
      </c:layout>
      <c:lineChart>
        <c:grouping val="standard"/>
        <c:varyColors val="0"/>
        <c:ser>
          <c:idx val="0"/>
          <c:order val="0"/>
          <c:spPr>
            <a:ln w="38100" cap="rnd" cmpd="sng" algn="ctr">
              <a:solidFill>
                <a:srgbClr val="4472C4"/>
              </a:solidFill>
              <a:round/>
            </a:ln>
            <a:effectLst/>
          </c:spPr>
          <c:marker>
            <c:symbol val="none"/>
          </c:marker>
          <c:dLbls>
            <c:dLbl>
              <c:idx val="40"/>
              <c:layout>
                <c:manualLayout>
                  <c:x val="-9.3545558989037589E-2"/>
                  <c:y val="-2.0378543479708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4F7-4046-ACE8-781E8E69E999}"/>
                </c:ext>
              </c:extLst>
            </c:dLbl>
            <c:dLbl>
              <c:idx val="42"/>
              <c:layout>
                <c:manualLayout>
                  <c:x val="-9.596311203548033E-2"/>
                  <c:y val="-2.68733806387302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EC3-4D7B-A825-59A0DD6283D1}"/>
                </c:ext>
              </c:extLst>
            </c:dLbl>
            <c:dLbl>
              <c:idx val="44"/>
              <c:layout>
                <c:manualLayout>
                  <c:x val="-3.1840746570924429E-2"/>
                  <c:y val="-3.51421131429549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EC3-4D7B-A825-59A0DD6283D1}"/>
                </c:ext>
              </c:extLst>
            </c:dLbl>
            <c:dLbl>
              <c:idx val="56"/>
              <c:layout>
                <c:manualLayout>
                  <c:x val="0"/>
                  <c:y val="-3.51421131429549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EC3-4D7B-A825-59A0DD6283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'Deuda trimestral GNC'!$M$4:$BQ$4</c:f>
              <c:strCache>
                <c:ptCount val="57"/>
                <c:pt idx="0">
                  <c:v>2010-I</c:v>
                </c:pt>
                <c:pt idx="1">
                  <c:v>2010-II</c:v>
                </c:pt>
                <c:pt idx="2">
                  <c:v>2010-III</c:v>
                </c:pt>
                <c:pt idx="3">
                  <c:v>2010-IV</c:v>
                </c:pt>
                <c:pt idx="4">
                  <c:v>2011-I</c:v>
                </c:pt>
                <c:pt idx="5">
                  <c:v>2011-II</c:v>
                </c:pt>
                <c:pt idx="6">
                  <c:v>2011-III</c:v>
                </c:pt>
                <c:pt idx="7">
                  <c:v>2011-IV</c:v>
                </c:pt>
                <c:pt idx="8">
                  <c:v>2012-I</c:v>
                </c:pt>
                <c:pt idx="9">
                  <c:v>2012-II</c:v>
                </c:pt>
                <c:pt idx="10">
                  <c:v>2012-III</c:v>
                </c:pt>
                <c:pt idx="11">
                  <c:v>2012-IV</c:v>
                </c:pt>
                <c:pt idx="12">
                  <c:v>2013-I</c:v>
                </c:pt>
                <c:pt idx="13">
                  <c:v>2013-II</c:v>
                </c:pt>
                <c:pt idx="14">
                  <c:v>2013-III</c:v>
                </c:pt>
                <c:pt idx="15">
                  <c:v>2013-IV</c:v>
                </c:pt>
                <c:pt idx="16">
                  <c:v>2014-I</c:v>
                </c:pt>
                <c:pt idx="17">
                  <c:v>2014-II</c:v>
                </c:pt>
                <c:pt idx="18">
                  <c:v>2014-III</c:v>
                </c:pt>
                <c:pt idx="19">
                  <c:v>2014-IV</c:v>
                </c:pt>
                <c:pt idx="20">
                  <c:v>2015-I</c:v>
                </c:pt>
                <c:pt idx="21">
                  <c:v>2015-II</c:v>
                </c:pt>
                <c:pt idx="22">
                  <c:v>2015-III</c:v>
                </c:pt>
                <c:pt idx="23">
                  <c:v>2015-IV</c:v>
                </c:pt>
                <c:pt idx="24">
                  <c:v>2016-I</c:v>
                </c:pt>
                <c:pt idx="25">
                  <c:v>2016-II</c:v>
                </c:pt>
                <c:pt idx="26">
                  <c:v>2016-III</c:v>
                </c:pt>
                <c:pt idx="27">
                  <c:v>2016-IV</c:v>
                </c:pt>
                <c:pt idx="28">
                  <c:v>2017-I</c:v>
                </c:pt>
                <c:pt idx="29">
                  <c:v>2017-II</c:v>
                </c:pt>
                <c:pt idx="30">
                  <c:v>2017-III</c:v>
                </c:pt>
                <c:pt idx="31">
                  <c:v>2017-IV</c:v>
                </c:pt>
                <c:pt idx="32">
                  <c:v>2018-I</c:v>
                </c:pt>
                <c:pt idx="33">
                  <c:v>2018-II</c:v>
                </c:pt>
                <c:pt idx="34">
                  <c:v>2018-III</c:v>
                </c:pt>
                <c:pt idx="35">
                  <c:v>2018-IV</c:v>
                </c:pt>
                <c:pt idx="36">
                  <c:v>2019-I</c:v>
                </c:pt>
                <c:pt idx="37">
                  <c:v>2019-II</c:v>
                </c:pt>
                <c:pt idx="38">
                  <c:v>2019-III</c:v>
                </c:pt>
                <c:pt idx="39">
                  <c:v>2019-IV</c:v>
                </c:pt>
                <c:pt idx="40">
                  <c:v>2020-I</c:v>
                </c:pt>
                <c:pt idx="41">
                  <c:v>2020-II</c:v>
                </c:pt>
                <c:pt idx="42">
                  <c:v>2020-III</c:v>
                </c:pt>
                <c:pt idx="43">
                  <c:v>2020-IV</c:v>
                </c:pt>
                <c:pt idx="44">
                  <c:v>2021-I</c:v>
                </c:pt>
                <c:pt idx="45">
                  <c:v>2021-II</c:v>
                </c:pt>
                <c:pt idx="46">
                  <c:v>2021-III</c:v>
                </c:pt>
                <c:pt idx="47">
                  <c:v>2021-IV</c:v>
                </c:pt>
                <c:pt idx="48">
                  <c:v>2022-I</c:v>
                </c:pt>
                <c:pt idx="49">
                  <c:v>2022-II</c:v>
                </c:pt>
                <c:pt idx="50">
                  <c:v>2022-III</c:v>
                </c:pt>
                <c:pt idx="51">
                  <c:v>2022-IV</c:v>
                </c:pt>
                <c:pt idx="52">
                  <c:v>2023-I</c:v>
                </c:pt>
                <c:pt idx="53">
                  <c:v>2023-II</c:v>
                </c:pt>
                <c:pt idx="54">
                  <c:v>2023-III</c:v>
                </c:pt>
                <c:pt idx="55">
                  <c:v>2023-IV</c:v>
                </c:pt>
                <c:pt idx="56">
                  <c:v>2024-I</c:v>
                </c:pt>
              </c:strCache>
            </c:strRef>
          </c:cat>
          <c:val>
            <c:numRef>
              <c:f>'Deuda trimestral GNC'!$M$45:$BQ$45</c:f>
              <c:numCache>
                <c:formatCode>#,##0.0</c:formatCode>
                <c:ptCount val="57"/>
                <c:pt idx="0">
                  <c:v>34.983116075661044</c:v>
                </c:pt>
                <c:pt idx="1">
                  <c:v>34.788396785654029</c:v>
                </c:pt>
                <c:pt idx="2">
                  <c:v>33.675582762224522</c:v>
                </c:pt>
                <c:pt idx="3">
                  <c:v>35.838051541705262</c:v>
                </c:pt>
                <c:pt idx="4">
                  <c:v>33.774640382478722</c:v>
                </c:pt>
                <c:pt idx="5">
                  <c:v>31.749467370637415</c:v>
                </c:pt>
                <c:pt idx="6">
                  <c:v>31.652865275367692</c:v>
                </c:pt>
                <c:pt idx="7">
                  <c:v>32.792793082856825</c:v>
                </c:pt>
                <c:pt idx="8">
                  <c:v>31.358624768937155</c:v>
                </c:pt>
                <c:pt idx="9">
                  <c:v>29.003711648102193</c:v>
                </c:pt>
                <c:pt idx="10">
                  <c:v>28.94160419957263</c:v>
                </c:pt>
                <c:pt idx="11">
                  <c:v>31.421290300055293</c:v>
                </c:pt>
                <c:pt idx="12">
                  <c:v>31.331636335840617</c:v>
                </c:pt>
                <c:pt idx="13">
                  <c:v>30.452663318814547</c:v>
                </c:pt>
                <c:pt idx="14">
                  <c:v>30.409378613771949</c:v>
                </c:pt>
                <c:pt idx="15">
                  <c:v>32.461761719662867</c:v>
                </c:pt>
                <c:pt idx="16">
                  <c:v>32.734731075347973</c:v>
                </c:pt>
                <c:pt idx="17">
                  <c:v>32.59800293534601</c:v>
                </c:pt>
                <c:pt idx="18">
                  <c:v>33.096067551131199</c:v>
                </c:pt>
                <c:pt idx="19">
                  <c:v>35.365193457176801</c:v>
                </c:pt>
                <c:pt idx="20">
                  <c:v>36.694742327498233</c:v>
                </c:pt>
                <c:pt idx="21">
                  <c:v>36.058258500557933</c:v>
                </c:pt>
                <c:pt idx="22">
                  <c:v>39.205148885997964</c:v>
                </c:pt>
                <c:pt idx="23">
                  <c:v>40.787135563589899</c:v>
                </c:pt>
                <c:pt idx="24">
                  <c:v>40.45571824624222</c:v>
                </c:pt>
                <c:pt idx="25">
                  <c:v>39.851071756438571</c:v>
                </c:pt>
                <c:pt idx="26">
                  <c:v>41.0512366486685</c:v>
                </c:pt>
                <c:pt idx="27">
                  <c:v>42.520758160683876</c:v>
                </c:pt>
                <c:pt idx="28">
                  <c:v>42.373543406804686</c:v>
                </c:pt>
                <c:pt idx="29">
                  <c:v>42.399930884477982</c:v>
                </c:pt>
                <c:pt idx="30">
                  <c:v>42.134633605593372</c:v>
                </c:pt>
                <c:pt idx="31">
                  <c:v>43.372262608382229</c:v>
                </c:pt>
                <c:pt idx="32">
                  <c:v>42.651117017398519</c:v>
                </c:pt>
                <c:pt idx="33">
                  <c:v>43.354845304857335</c:v>
                </c:pt>
                <c:pt idx="34">
                  <c:v>44.500916233293275</c:v>
                </c:pt>
                <c:pt idx="35">
                  <c:v>46.259012318115801</c:v>
                </c:pt>
                <c:pt idx="36">
                  <c:v>45.274566225584827</c:v>
                </c:pt>
                <c:pt idx="37">
                  <c:v>44.992190500302755</c:v>
                </c:pt>
                <c:pt idx="38">
                  <c:v>46.583591278659682</c:v>
                </c:pt>
                <c:pt idx="39">
                  <c:v>46.684563798385916</c:v>
                </c:pt>
                <c:pt idx="40">
                  <c:v>49.593991813271955</c:v>
                </c:pt>
                <c:pt idx="41">
                  <c:v>53.284544874115781</c:v>
                </c:pt>
                <c:pt idx="42">
                  <c:v>57.970226838422718</c:v>
                </c:pt>
                <c:pt idx="43">
                  <c:v>59.08056220641933</c:v>
                </c:pt>
                <c:pt idx="44">
                  <c:v>61.083982511152904</c:v>
                </c:pt>
                <c:pt idx="45">
                  <c:v>59.89000142817261</c:v>
                </c:pt>
                <c:pt idx="46">
                  <c:v>57.696415603235728</c:v>
                </c:pt>
                <c:pt idx="47">
                  <c:v>59.008478185380923</c:v>
                </c:pt>
                <c:pt idx="48">
                  <c:v>56.060419932446543</c:v>
                </c:pt>
                <c:pt idx="49">
                  <c:v>55.589594931514064</c:v>
                </c:pt>
                <c:pt idx="50">
                  <c:v>56.110179282650087</c:v>
                </c:pt>
                <c:pt idx="51">
                  <c:v>57.366945804624088</c:v>
                </c:pt>
                <c:pt idx="52">
                  <c:v>55.625847992739196</c:v>
                </c:pt>
                <c:pt idx="53">
                  <c:v>52.771858710330115</c:v>
                </c:pt>
                <c:pt idx="54">
                  <c:v>52.323927356338992</c:v>
                </c:pt>
                <c:pt idx="55">
                  <c:v>53.61705778556783</c:v>
                </c:pt>
                <c:pt idx="56">
                  <c:v>54.00292931481755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8EC3-4D7B-A825-59A0DD6283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623978655"/>
        <c:axId val="1623977215"/>
      </c:lineChart>
      <c:catAx>
        <c:axId val="16239786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623977215"/>
        <c:crosses val="autoZero"/>
        <c:auto val="1"/>
        <c:lblAlgn val="ctr"/>
        <c:lblOffset val="100"/>
        <c:noMultiLvlLbl val="0"/>
      </c:catAx>
      <c:valAx>
        <c:axId val="1623977215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623978655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8100" cap="rnd" cmpd="sng" algn="ctr">
              <a:solidFill>
                <a:srgbClr val="4472C4"/>
              </a:solidFill>
              <a:round/>
            </a:ln>
            <a:effectLst/>
          </c:spPr>
          <c:marker>
            <c:symbol val="none"/>
          </c:marker>
          <c:dLbls>
            <c:dLbl>
              <c:idx val="14"/>
              <c:layout>
                <c:manualLayout>
                  <c:x val="-7.8629068144934422E-2"/>
                  <c:y val="-4.75499347859865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5D6-48E5-9350-1CE90375D24C}"/>
                </c:ext>
              </c:extLst>
            </c:dLbl>
            <c:dLbl>
              <c:idx val="15"/>
              <c:layout>
                <c:manualLayout>
                  <c:x val="0"/>
                  <c:y val="-6.28017502013116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37D-EF4A-B2CF-F7A2F0D950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'Anual ($MM)'!$H$5:$W$5</c:f>
              <c:numCache>
                <c:formatCode>General</c:formatCode>
                <c:ptCount val="1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</c:numCache>
            </c:numRef>
          </c:cat>
          <c:val>
            <c:numRef>
              <c:f>'Anual ($MM)'!$H$74:$W$74</c:f>
              <c:numCache>
                <c:formatCode>0.0%</c:formatCode>
                <c:ptCount val="16"/>
                <c:pt idx="0">
                  <c:v>0.19807380308944431</c:v>
                </c:pt>
                <c:pt idx="1">
                  <c:v>0.17823649782870285</c:v>
                </c:pt>
                <c:pt idx="2">
                  <c:v>0.15926921836482563</c:v>
                </c:pt>
                <c:pt idx="3">
                  <c:v>0.13665353585502821</c:v>
                </c:pt>
                <c:pt idx="4">
                  <c:v>0.13486063675297616</c:v>
                </c:pt>
                <c:pt idx="5">
                  <c:v>0.15964772538193719</c:v>
                </c:pt>
                <c:pt idx="6">
                  <c:v>0.19772756520450765</c:v>
                </c:pt>
                <c:pt idx="7">
                  <c:v>0.18475978366112741</c:v>
                </c:pt>
                <c:pt idx="8">
                  <c:v>0.18402835998965386</c:v>
                </c:pt>
                <c:pt idx="9">
                  <c:v>0.17921660908979375</c:v>
                </c:pt>
                <c:pt idx="10">
                  <c:v>0.18573036673667434</c:v>
                </c:pt>
                <c:pt idx="11">
                  <c:v>0.20659101350544812</c:v>
                </c:pt>
                <c:pt idx="12">
                  <c:v>0.26510519491693652</c:v>
                </c:pt>
                <c:pt idx="13">
                  <c:v>0.20740653869124295</c:v>
                </c:pt>
                <c:pt idx="14">
                  <c:v>0.25132255894340128</c:v>
                </c:pt>
                <c:pt idx="15">
                  <c:v>0.27147981030575863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37D-EF4A-B2CF-F7A2F0D950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619751791"/>
        <c:axId val="313414959"/>
      </c:lineChart>
      <c:catAx>
        <c:axId val="16197517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13414959"/>
        <c:crosses val="autoZero"/>
        <c:auto val="1"/>
        <c:lblAlgn val="ctr"/>
        <c:lblOffset val="100"/>
        <c:noMultiLvlLbl val="0"/>
      </c:catAx>
      <c:valAx>
        <c:axId val="313414959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619751791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9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3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1.xml><?xml version="1.0" encoding="utf-8"?>
<cs:chartStyle xmlns:cs="http://schemas.microsoft.com/office/drawing/2012/chartStyle" xmlns:a="http://schemas.openxmlformats.org/drawingml/2006/main" id="3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739D93-B895-45FC-B22E-86C09E3BA55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4687DFC0-15E7-40D0-B5FF-1C670847E38E}">
      <dgm:prSet custT="1"/>
      <dgm:spPr/>
      <dgm:t>
        <a:bodyPr/>
        <a:lstStyle/>
        <a:p>
          <a:r>
            <a:rPr lang="es-CO" sz="1200" dirty="0"/>
            <a:t>La economía mundial está “contra las cuerdas” (FMI Julio 2024) </a:t>
          </a:r>
        </a:p>
      </dgm:t>
    </dgm:pt>
    <dgm:pt modelId="{2181D694-7F28-4472-A5F8-29E662FE83BD}" type="parTrans" cxnId="{69C1FEF6-C797-40D7-B647-50099F5E2C21}">
      <dgm:prSet/>
      <dgm:spPr/>
      <dgm:t>
        <a:bodyPr/>
        <a:lstStyle/>
        <a:p>
          <a:endParaRPr lang="es-CO" sz="1200"/>
        </a:p>
      </dgm:t>
    </dgm:pt>
    <dgm:pt modelId="{572E84AD-9609-42F8-A4BC-4F2A8CC87841}" type="sibTrans" cxnId="{69C1FEF6-C797-40D7-B647-50099F5E2C21}">
      <dgm:prSet/>
      <dgm:spPr/>
      <dgm:t>
        <a:bodyPr/>
        <a:lstStyle/>
        <a:p>
          <a:endParaRPr lang="es-CO" sz="1200"/>
        </a:p>
      </dgm:t>
    </dgm:pt>
    <dgm:pt modelId="{50A9196A-0A96-400E-A56B-DD4CECC33A20}">
      <dgm:prSet custT="1"/>
      <dgm:spPr/>
      <dgm:t>
        <a:bodyPr/>
        <a:lstStyle/>
        <a:p>
          <a:r>
            <a:rPr lang="es-CO" sz="1200" dirty="0"/>
            <a:t>Los riesgos de recesión en EEUU y China vienen en aumento luego del “lunes negro” en las bolsas mundiales del pasado 5 de agosto</a:t>
          </a:r>
        </a:p>
      </dgm:t>
    </dgm:pt>
    <dgm:pt modelId="{B2AA13C2-F9DF-46EC-B1C4-928C8A0AC88D}" type="parTrans" cxnId="{662F9C44-DA10-49E5-BCB1-7EA73409B6BD}">
      <dgm:prSet/>
      <dgm:spPr/>
      <dgm:t>
        <a:bodyPr/>
        <a:lstStyle/>
        <a:p>
          <a:endParaRPr lang="es-CO" sz="1200"/>
        </a:p>
      </dgm:t>
    </dgm:pt>
    <dgm:pt modelId="{179E153E-DC2F-4771-80A8-769E14B0F0A0}" type="sibTrans" cxnId="{662F9C44-DA10-49E5-BCB1-7EA73409B6BD}">
      <dgm:prSet/>
      <dgm:spPr/>
      <dgm:t>
        <a:bodyPr/>
        <a:lstStyle/>
        <a:p>
          <a:endParaRPr lang="es-CO" sz="1200"/>
        </a:p>
      </dgm:t>
    </dgm:pt>
    <dgm:pt modelId="{CFDF70CA-906B-4191-8A68-7842B7C0F177}">
      <dgm:prSet custT="1"/>
      <dgm:spPr/>
      <dgm:t>
        <a:bodyPr/>
        <a:lstStyle/>
        <a:p>
          <a:r>
            <a:rPr lang="es-CO" sz="1200" dirty="0"/>
            <a:t>Las tensiones geopolíticas y las “burbujas financieras”  atentan contra el comercio internacional y elevan la incertidumbre</a:t>
          </a:r>
        </a:p>
      </dgm:t>
    </dgm:pt>
    <dgm:pt modelId="{FF106383-07EF-4723-AE65-96B6717A26FE}" type="parTrans" cxnId="{D7DDAA7D-2C2E-4ABA-92F5-510815E73A51}">
      <dgm:prSet/>
      <dgm:spPr/>
      <dgm:t>
        <a:bodyPr/>
        <a:lstStyle/>
        <a:p>
          <a:endParaRPr lang="es-CO" sz="1200"/>
        </a:p>
      </dgm:t>
    </dgm:pt>
    <dgm:pt modelId="{3D7E61C8-55FC-4FA2-8883-F9DE89A5B010}" type="sibTrans" cxnId="{D7DDAA7D-2C2E-4ABA-92F5-510815E73A51}">
      <dgm:prSet/>
      <dgm:spPr/>
      <dgm:t>
        <a:bodyPr/>
        <a:lstStyle/>
        <a:p>
          <a:endParaRPr lang="es-CO" sz="1200"/>
        </a:p>
      </dgm:t>
    </dgm:pt>
    <dgm:pt modelId="{A660DED5-380D-4B7A-9D97-DB59EBA59168}">
      <dgm:prSet custT="1"/>
      <dgm:spPr/>
      <dgm:t>
        <a:bodyPr/>
        <a:lstStyle/>
        <a:p>
          <a:r>
            <a:rPr lang="es-CO" sz="1200" dirty="0"/>
            <a:t>La elevada deuda </a:t>
          </a:r>
          <a:r>
            <a:rPr lang="es-ES" sz="1200" dirty="0"/>
            <a:t>amenaza el crecimiento potencial: en las economías avanzadas la deuda total (pública y privada) asciende, en promedio, a 250% del PIB</a:t>
          </a:r>
          <a:endParaRPr lang="es-CO" sz="1200" dirty="0"/>
        </a:p>
      </dgm:t>
    </dgm:pt>
    <dgm:pt modelId="{A26E2344-5873-4121-A6F6-6455EDE7097A}" type="parTrans" cxnId="{8F5EFD7A-0AD0-480E-9B8C-51CBBF823F5B}">
      <dgm:prSet/>
      <dgm:spPr/>
      <dgm:t>
        <a:bodyPr/>
        <a:lstStyle/>
        <a:p>
          <a:endParaRPr lang="es-CO" sz="1200"/>
        </a:p>
      </dgm:t>
    </dgm:pt>
    <dgm:pt modelId="{321FC70A-38B0-4426-8DCE-1453B423BDFA}" type="sibTrans" cxnId="{8F5EFD7A-0AD0-480E-9B8C-51CBBF823F5B}">
      <dgm:prSet/>
      <dgm:spPr/>
      <dgm:t>
        <a:bodyPr/>
        <a:lstStyle/>
        <a:p>
          <a:endParaRPr lang="es-CO" sz="1200"/>
        </a:p>
      </dgm:t>
    </dgm:pt>
    <dgm:pt modelId="{461CD40E-0BED-4C3C-98B0-3D98E3132AB1}">
      <dgm:prSet custT="1"/>
      <dgm:spPr/>
      <dgm:t>
        <a:bodyPr/>
        <a:lstStyle/>
        <a:p>
          <a:r>
            <a:rPr lang="es-ES" sz="1200" dirty="0"/>
            <a:t>Es necesario combinar medidas de política fiscal,  política monetaria y regulación financiera para elevar el crecimiento y reducir la relación deuda/PIB.</a:t>
          </a:r>
          <a:endParaRPr lang="es-CO" sz="1200" dirty="0"/>
        </a:p>
      </dgm:t>
    </dgm:pt>
    <dgm:pt modelId="{5DCD26BA-DF7B-4B97-B32B-9CF076180140}" type="parTrans" cxnId="{B77EB476-EC1D-4676-8E09-C978097EC77E}">
      <dgm:prSet/>
      <dgm:spPr/>
      <dgm:t>
        <a:bodyPr/>
        <a:lstStyle/>
        <a:p>
          <a:endParaRPr lang="es-CO" sz="1200"/>
        </a:p>
      </dgm:t>
    </dgm:pt>
    <dgm:pt modelId="{229B4926-30ED-42DE-8D69-3EA6D3377E6A}" type="sibTrans" cxnId="{B77EB476-EC1D-4676-8E09-C978097EC77E}">
      <dgm:prSet/>
      <dgm:spPr/>
      <dgm:t>
        <a:bodyPr/>
        <a:lstStyle/>
        <a:p>
          <a:endParaRPr lang="es-CO" sz="1200"/>
        </a:p>
      </dgm:t>
    </dgm:pt>
    <dgm:pt modelId="{1D8B505F-E0B6-4F45-8E8A-CD15ED808B91}">
      <dgm:prSet custT="1"/>
      <dgm:spPr/>
      <dgm:t>
        <a:bodyPr/>
        <a:lstStyle/>
        <a:p>
          <a:r>
            <a:rPr lang="es-CO" sz="1200" dirty="0"/>
            <a:t>La inflación de servicios complica la flexibilización de la política monetaria </a:t>
          </a:r>
        </a:p>
      </dgm:t>
    </dgm:pt>
    <dgm:pt modelId="{C467241F-640F-44D0-BE01-CB6952869443}" type="parTrans" cxnId="{DA3D40E4-0732-4CBB-B8D4-7ED3079621D3}">
      <dgm:prSet/>
      <dgm:spPr/>
      <dgm:t>
        <a:bodyPr/>
        <a:lstStyle/>
        <a:p>
          <a:endParaRPr lang="es-CO"/>
        </a:p>
      </dgm:t>
    </dgm:pt>
    <dgm:pt modelId="{AFAA2D52-718B-4E64-8306-5247002C41BE}" type="sibTrans" cxnId="{DA3D40E4-0732-4CBB-B8D4-7ED3079621D3}">
      <dgm:prSet/>
      <dgm:spPr/>
      <dgm:t>
        <a:bodyPr/>
        <a:lstStyle/>
        <a:p>
          <a:endParaRPr lang="es-CO"/>
        </a:p>
      </dgm:t>
    </dgm:pt>
    <dgm:pt modelId="{DEC56588-56C1-4024-8922-276DA201BF4D}" type="pres">
      <dgm:prSet presAssocID="{1D739D93-B895-45FC-B22E-86C09E3BA557}" presName="compositeShape" presStyleCnt="0">
        <dgm:presLayoutVars>
          <dgm:chMax val="7"/>
          <dgm:dir/>
          <dgm:resizeHandles val="exact"/>
        </dgm:presLayoutVars>
      </dgm:prSet>
      <dgm:spPr/>
    </dgm:pt>
    <dgm:pt modelId="{DC5B6111-89E6-4AAE-BD45-3FDA1502756F}" type="pres">
      <dgm:prSet presAssocID="{4687DFC0-15E7-40D0-B5FF-1C670847E38E}" presName="circ1" presStyleLbl="vennNode1" presStyleIdx="0" presStyleCnt="6"/>
      <dgm:spPr/>
    </dgm:pt>
    <dgm:pt modelId="{3A2A2C13-4C72-41C1-B9E0-1825589C4AB0}" type="pres">
      <dgm:prSet presAssocID="{4687DFC0-15E7-40D0-B5FF-1C670847E38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4038E04-72A0-478F-A682-5B867858281A}" type="pres">
      <dgm:prSet presAssocID="{50A9196A-0A96-400E-A56B-DD4CECC33A20}" presName="circ2" presStyleLbl="vennNode1" presStyleIdx="1" presStyleCnt="6"/>
      <dgm:spPr/>
    </dgm:pt>
    <dgm:pt modelId="{8B4743D1-2E7C-4D43-9E34-67D85BB3FFE8}" type="pres">
      <dgm:prSet presAssocID="{50A9196A-0A96-400E-A56B-DD4CECC33A2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45B0687-62E4-481D-BDB6-252E0ACCCDDF}" type="pres">
      <dgm:prSet presAssocID="{1D8B505F-E0B6-4F45-8E8A-CD15ED808B91}" presName="circ3" presStyleLbl="vennNode1" presStyleIdx="2" presStyleCnt="6"/>
      <dgm:spPr/>
    </dgm:pt>
    <dgm:pt modelId="{79FC83C2-0836-482A-A216-B40914EB9D27}" type="pres">
      <dgm:prSet presAssocID="{1D8B505F-E0B6-4F45-8E8A-CD15ED808B9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82964CF-E3FC-4047-B32D-E3AE34A80BCD}" type="pres">
      <dgm:prSet presAssocID="{CFDF70CA-906B-4191-8A68-7842B7C0F177}" presName="circ4" presStyleLbl="vennNode1" presStyleIdx="3" presStyleCnt="6"/>
      <dgm:spPr/>
    </dgm:pt>
    <dgm:pt modelId="{32ECFFA0-F498-42D6-8FEB-36DD1D90CA5E}" type="pres">
      <dgm:prSet presAssocID="{CFDF70CA-906B-4191-8A68-7842B7C0F177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8A87C7F-5661-4769-85D0-B252D44DBC9C}" type="pres">
      <dgm:prSet presAssocID="{A660DED5-380D-4B7A-9D97-DB59EBA59168}" presName="circ5" presStyleLbl="vennNode1" presStyleIdx="4" presStyleCnt="6"/>
      <dgm:spPr/>
    </dgm:pt>
    <dgm:pt modelId="{BD749B92-6143-4C90-9DAB-F10F8CCDC7CB}" type="pres">
      <dgm:prSet presAssocID="{A660DED5-380D-4B7A-9D97-DB59EBA59168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BAE7E48-B29D-4EDF-BA34-3FA55D0F563F}" type="pres">
      <dgm:prSet presAssocID="{461CD40E-0BED-4C3C-98B0-3D98E3132AB1}" presName="circ6" presStyleLbl="vennNode1" presStyleIdx="5" presStyleCnt="6"/>
      <dgm:spPr/>
    </dgm:pt>
    <dgm:pt modelId="{E8867E6C-B87C-4BBA-9E06-A661D9D2A2F9}" type="pres">
      <dgm:prSet presAssocID="{461CD40E-0BED-4C3C-98B0-3D98E3132AB1}" presName="circ6Tx" presStyleLbl="revTx" presStyleIdx="0" presStyleCnt="0" custLinFactNeighborX="-6671" custLinFactNeighborY="-25456">
        <dgm:presLayoutVars>
          <dgm:chMax val="0"/>
          <dgm:chPref val="0"/>
          <dgm:bulletEnabled val="1"/>
        </dgm:presLayoutVars>
      </dgm:prSet>
      <dgm:spPr/>
    </dgm:pt>
  </dgm:ptLst>
  <dgm:cxnLst>
    <dgm:cxn modelId="{662F9C44-DA10-49E5-BCB1-7EA73409B6BD}" srcId="{1D739D93-B895-45FC-B22E-86C09E3BA557}" destId="{50A9196A-0A96-400E-A56B-DD4CECC33A20}" srcOrd="1" destOrd="0" parTransId="{B2AA13C2-F9DF-46EC-B1C4-928C8A0AC88D}" sibTransId="{179E153E-DC2F-4771-80A8-769E14B0F0A0}"/>
    <dgm:cxn modelId="{B77EB476-EC1D-4676-8E09-C978097EC77E}" srcId="{1D739D93-B895-45FC-B22E-86C09E3BA557}" destId="{461CD40E-0BED-4C3C-98B0-3D98E3132AB1}" srcOrd="5" destOrd="0" parTransId="{5DCD26BA-DF7B-4B97-B32B-9CF076180140}" sibTransId="{229B4926-30ED-42DE-8D69-3EA6D3377E6A}"/>
    <dgm:cxn modelId="{8F5EFD7A-0AD0-480E-9B8C-51CBBF823F5B}" srcId="{1D739D93-B895-45FC-B22E-86C09E3BA557}" destId="{A660DED5-380D-4B7A-9D97-DB59EBA59168}" srcOrd="4" destOrd="0" parTransId="{A26E2344-5873-4121-A6F6-6455EDE7097A}" sibTransId="{321FC70A-38B0-4426-8DCE-1453B423BDFA}"/>
    <dgm:cxn modelId="{D7DDAA7D-2C2E-4ABA-92F5-510815E73A51}" srcId="{1D739D93-B895-45FC-B22E-86C09E3BA557}" destId="{CFDF70CA-906B-4191-8A68-7842B7C0F177}" srcOrd="3" destOrd="0" parTransId="{FF106383-07EF-4723-AE65-96B6717A26FE}" sibTransId="{3D7E61C8-55FC-4FA2-8883-F9DE89A5B010}"/>
    <dgm:cxn modelId="{77A38394-0571-4EE9-B61C-D6E61110E399}" type="presOf" srcId="{4687DFC0-15E7-40D0-B5FF-1C670847E38E}" destId="{3A2A2C13-4C72-41C1-B9E0-1825589C4AB0}" srcOrd="0" destOrd="0" presId="urn:microsoft.com/office/officeart/2005/8/layout/venn1"/>
    <dgm:cxn modelId="{A4ADA9A4-9967-4936-85AE-ABC9D92FB2E6}" type="presOf" srcId="{461CD40E-0BED-4C3C-98B0-3D98E3132AB1}" destId="{E8867E6C-B87C-4BBA-9E06-A661D9D2A2F9}" srcOrd="0" destOrd="0" presId="urn:microsoft.com/office/officeart/2005/8/layout/venn1"/>
    <dgm:cxn modelId="{2DAE44C6-7EE6-4616-B50C-5413D7766640}" type="presOf" srcId="{A660DED5-380D-4B7A-9D97-DB59EBA59168}" destId="{BD749B92-6143-4C90-9DAB-F10F8CCDC7CB}" srcOrd="0" destOrd="0" presId="urn:microsoft.com/office/officeart/2005/8/layout/venn1"/>
    <dgm:cxn modelId="{B1EEDCCF-57DF-493B-9FD8-105C0F32C7D2}" type="presOf" srcId="{CFDF70CA-906B-4191-8A68-7842B7C0F177}" destId="{32ECFFA0-F498-42D6-8FEB-36DD1D90CA5E}" srcOrd="0" destOrd="0" presId="urn:microsoft.com/office/officeart/2005/8/layout/venn1"/>
    <dgm:cxn modelId="{BF5A8DD4-8106-4240-86E8-EB0C1E4408D9}" type="presOf" srcId="{1D739D93-B895-45FC-B22E-86C09E3BA557}" destId="{DEC56588-56C1-4024-8922-276DA201BF4D}" srcOrd="0" destOrd="0" presId="urn:microsoft.com/office/officeart/2005/8/layout/venn1"/>
    <dgm:cxn modelId="{82615ADD-A60E-42E2-80DD-0D16038CD27D}" type="presOf" srcId="{1D8B505F-E0B6-4F45-8E8A-CD15ED808B91}" destId="{79FC83C2-0836-482A-A216-B40914EB9D27}" srcOrd="0" destOrd="0" presId="urn:microsoft.com/office/officeart/2005/8/layout/venn1"/>
    <dgm:cxn modelId="{DA3D40E4-0732-4CBB-B8D4-7ED3079621D3}" srcId="{1D739D93-B895-45FC-B22E-86C09E3BA557}" destId="{1D8B505F-E0B6-4F45-8E8A-CD15ED808B91}" srcOrd="2" destOrd="0" parTransId="{C467241F-640F-44D0-BE01-CB6952869443}" sibTransId="{AFAA2D52-718B-4E64-8306-5247002C41BE}"/>
    <dgm:cxn modelId="{B242FBF1-EEDC-4F90-86B1-7B06CF54F31F}" type="presOf" srcId="{50A9196A-0A96-400E-A56B-DD4CECC33A20}" destId="{8B4743D1-2E7C-4D43-9E34-67D85BB3FFE8}" srcOrd="0" destOrd="0" presId="urn:microsoft.com/office/officeart/2005/8/layout/venn1"/>
    <dgm:cxn modelId="{69C1FEF6-C797-40D7-B647-50099F5E2C21}" srcId="{1D739D93-B895-45FC-B22E-86C09E3BA557}" destId="{4687DFC0-15E7-40D0-B5FF-1C670847E38E}" srcOrd="0" destOrd="0" parTransId="{2181D694-7F28-4472-A5F8-29E662FE83BD}" sibTransId="{572E84AD-9609-42F8-A4BC-4F2A8CC87841}"/>
    <dgm:cxn modelId="{D7926E42-7B82-49EC-A26D-F95AA0827F50}" type="presParOf" srcId="{DEC56588-56C1-4024-8922-276DA201BF4D}" destId="{DC5B6111-89E6-4AAE-BD45-3FDA1502756F}" srcOrd="0" destOrd="0" presId="urn:microsoft.com/office/officeart/2005/8/layout/venn1"/>
    <dgm:cxn modelId="{419BAAFE-CBD4-478E-88CF-71C9B64AE5FE}" type="presParOf" srcId="{DEC56588-56C1-4024-8922-276DA201BF4D}" destId="{3A2A2C13-4C72-41C1-B9E0-1825589C4AB0}" srcOrd="1" destOrd="0" presId="urn:microsoft.com/office/officeart/2005/8/layout/venn1"/>
    <dgm:cxn modelId="{98A02216-7CE4-40A7-B2F1-66A1CE768479}" type="presParOf" srcId="{DEC56588-56C1-4024-8922-276DA201BF4D}" destId="{94038E04-72A0-478F-A682-5B867858281A}" srcOrd="2" destOrd="0" presId="urn:microsoft.com/office/officeart/2005/8/layout/venn1"/>
    <dgm:cxn modelId="{4070C25B-D3B5-4783-B7A1-03F774187925}" type="presParOf" srcId="{DEC56588-56C1-4024-8922-276DA201BF4D}" destId="{8B4743D1-2E7C-4D43-9E34-67D85BB3FFE8}" srcOrd="3" destOrd="0" presId="urn:microsoft.com/office/officeart/2005/8/layout/venn1"/>
    <dgm:cxn modelId="{141C5561-90D3-4A8A-A1BC-0155084049BF}" type="presParOf" srcId="{DEC56588-56C1-4024-8922-276DA201BF4D}" destId="{845B0687-62E4-481D-BDB6-252E0ACCCDDF}" srcOrd="4" destOrd="0" presId="urn:microsoft.com/office/officeart/2005/8/layout/venn1"/>
    <dgm:cxn modelId="{5AFD4A30-AE6E-488B-BF87-52B568B27189}" type="presParOf" srcId="{DEC56588-56C1-4024-8922-276DA201BF4D}" destId="{79FC83C2-0836-482A-A216-B40914EB9D27}" srcOrd="5" destOrd="0" presId="urn:microsoft.com/office/officeart/2005/8/layout/venn1"/>
    <dgm:cxn modelId="{3C540532-4CE2-4D5E-95A9-05255E5DCD57}" type="presParOf" srcId="{DEC56588-56C1-4024-8922-276DA201BF4D}" destId="{882964CF-E3FC-4047-B32D-E3AE34A80BCD}" srcOrd="6" destOrd="0" presId="urn:microsoft.com/office/officeart/2005/8/layout/venn1"/>
    <dgm:cxn modelId="{01EFCA31-0074-4373-AEB5-DB43D4000D78}" type="presParOf" srcId="{DEC56588-56C1-4024-8922-276DA201BF4D}" destId="{32ECFFA0-F498-42D6-8FEB-36DD1D90CA5E}" srcOrd="7" destOrd="0" presId="urn:microsoft.com/office/officeart/2005/8/layout/venn1"/>
    <dgm:cxn modelId="{87AC549C-8784-44E6-BAB8-F89BA50BB1A1}" type="presParOf" srcId="{DEC56588-56C1-4024-8922-276DA201BF4D}" destId="{28A87C7F-5661-4769-85D0-B252D44DBC9C}" srcOrd="8" destOrd="0" presId="urn:microsoft.com/office/officeart/2005/8/layout/venn1"/>
    <dgm:cxn modelId="{A8B1A606-7DB8-47E5-9042-7F8467A9F985}" type="presParOf" srcId="{DEC56588-56C1-4024-8922-276DA201BF4D}" destId="{BD749B92-6143-4C90-9DAB-F10F8CCDC7CB}" srcOrd="9" destOrd="0" presId="urn:microsoft.com/office/officeart/2005/8/layout/venn1"/>
    <dgm:cxn modelId="{4BB79A91-9681-4F5D-8CBC-6E29D60418B6}" type="presParOf" srcId="{DEC56588-56C1-4024-8922-276DA201BF4D}" destId="{EBAE7E48-B29D-4EDF-BA34-3FA55D0F563F}" srcOrd="10" destOrd="0" presId="urn:microsoft.com/office/officeart/2005/8/layout/venn1"/>
    <dgm:cxn modelId="{E1B7D634-8C8B-41DA-9C20-635A368108DE}" type="presParOf" srcId="{DEC56588-56C1-4024-8922-276DA201BF4D}" destId="{E8867E6C-B87C-4BBA-9E06-A661D9D2A2F9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5B6111-89E6-4AAE-BD45-3FDA1502756F}">
      <dsp:nvSpPr>
        <dsp:cNvPr id="0" name=""/>
        <dsp:cNvSpPr/>
      </dsp:nvSpPr>
      <dsp:spPr>
        <a:xfrm>
          <a:off x="2570782" y="1023643"/>
          <a:ext cx="1371379" cy="13713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A2A2C13-4C72-41C1-B9E0-1825589C4AB0}">
      <dsp:nvSpPr>
        <dsp:cNvPr id="0" name=""/>
        <dsp:cNvSpPr/>
      </dsp:nvSpPr>
      <dsp:spPr>
        <a:xfrm>
          <a:off x="2399359" y="0"/>
          <a:ext cx="1714224" cy="93381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La economía mundial está “contra las cuerdas” (FMI Julio 2024) </a:t>
          </a:r>
        </a:p>
      </dsp:txBody>
      <dsp:txXfrm>
        <a:off x="2399359" y="0"/>
        <a:ext cx="1714224" cy="933818"/>
      </dsp:txXfrm>
    </dsp:sp>
    <dsp:sp modelId="{94038E04-72A0-478F-A682-5B867858281A}">
      <dsp:nvSpPr>
        <dsp:cNvPr id="0" name=""/>
        <dsp:cNvSpPr/>
      </dsp:nvSpPr>
      <dsp:spPr>
        <a:xfrm>
          <a:off x="3015909" y="1280665"/>
          <a:ext cx="1371379" cy="13713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B4743D1-2E7C-4D43-9E34-67D85BB3FFE8}">
      <dsp:nvSpPr>
        <dsp:cNvPr id="0" name=""/>
        <dsp:cNvSpPr/>
      </dsp:nvSpPr>
      <dsp:spPr>
        <a:xfrm>
          <a:off x="4488999" y="889351"/>
          <a:ext cx="1624512" cy="10227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Los riesgos de recesión en EEUU y China vienen en aumento luego del “lunes negro” en las bolsas mundiales del pasado 5 de agosto</a:t>
          </a:r>
        </a:p>
      </dsp:txBody>
      <dsp:txXfrm>
        <a:off x="4488999" y="889351"/>
        <a:ext cx="1624512" cy="1022753"/>
      </dsp:txXfrm>
    </dsp:sp>
    <dsp:sp modelId="{845B0687-62E4-481D-BDB6-252E0ACCCDDF}">
      <dsp:nvSpPr>
        <dsp:cNvPr id="0" name=""/>
        <dsp:cNvSpPr/>
      </dsp:nvSpPr>
      <dsp:spPr>
        <a:xfrm>
          <a:off x="3015909" y="1794710"/>
          <a:ext cx="1371379" cy="13713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9FC83C2-0836-482A-A216-B40914EB9D27}">
      <dsp:nvSpPr>
        <dsp:cNvPr id="0" name=""/>
        <dsp:cNvSpPr/>
      </dsp:nvSpPr>
      <dsp:spPr>
        <a:xfrm>
          <a:off x="4488999" y="2414587"/>
          <a:ext cx="1624512" cy="114281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La inflación de servicios complica la flexibilización de la política monetaria </a:t>
          </a:r>
        </a:p>
      </dsp:txBody>
      <dsp:txXfrm>
        <a:off x="4488999" y="2414587"/>
        <a:ext cx="1624512" cy="1142816"/>
      </dsp:txXfrm>
    </dsp:sp>
    <dsp:sp modelId="{882964CF-E3FC-4047-B32D-E3AE34A80BCD}">
      <dsp:nvSpPr>
        <dsp:cNvPr id="0" name=""/>
        <dsp:cNvSpPr/>
      </dsp:nvSpPr>
      <dsp:spPr>
        <a:xfrm>
          <a:off x="2570782" y="2052177"/>
          <a:ext cx="1371379" cy="13713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2ECFFA0-F498-42D6-8FEB-36DD1D90CA5E}">
      <dsp:nvSpPr>
        <dsp:cNvPr id="0" name=""/>
        <dsp:cNvSpPr/>
      </dsp:nvSpPr>
      <dsp:spPr>
        <a:xfrm>
          <a:off x="2399359" y="3512936"/>
          <a:ext cx="1714224" cy="93381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Las tensiones geopolíticas y las “burbujas financieras”  atentan contra el comercio internacional y elevan la incertidumbre</a:t>
          </a:r>
        </a:p>
      </dsp:txBody>
      <dsp:txXfrm>
        <a:off x="2399359" y="3512936"/>
        <a:ext cx="1714224" cy="933818"/>
      </dsp:txXfrm>
    </dsp:sp>
    <dsp:sp modelId="{28A87C7F-5661-4769-85D0-B252D44DBC9C}">
      <dsp:nvSpPr>
        <dsp:cNvPr id="0" name=""/>
        <dsp:cNvSpPr/>
      </dsp:nvSpPr>
      <dsp:spPr>
        <a:xfrm>
          <a:off x="2125655" y="1794710"/>
          <a:ext cx="1371379" cy="13713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D749B92-6143-4C90-9DAB-F10F8CCDC7CB}">
      <dsp:nvSpPr>
        <dsp:cNvPr id="0" name=""/>
        <dsp:cNvSpPr/>
      </dsp:nvSpPr>
      <dsp:spPr>
        <a:xfrm>
          <a:off x="399431" y="2414587"/>
          <a:ext cx="1624512" cy="114281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La elevada deuda </a:t>
          </a:r>
          <a:r>
            <a:rPr lang="es-ES" sz="1200" kern="1200" dirty="0"/>
            <a:t>amenaza el crecimiento potencial: en las economías avanzadas la deuda total (pública y privada) asciende, en promedio, a 250% del PIB</a:t>
          </a:r>
          <a:endParaRPr lang="es-CO" sz="1200" kern="1200" dirty="0"/>
        </a:p>
      </dsp:txBody>
      <dsp:txXfrm>
        <a:off x="399431" y="2414587"/>
        <a:ext cx="1624512" cy="1142816"/>
      </dsp:txXfrm>
    </dsp:sp>
    <dsp:sp modelId="{EBAE7E48-B29D-4EDF-BA34-3FA55D0F563F}">
      <dsp:nvSpPr>
        <dsp:cNvPr id="0" name=""/>
        <dsp:cNvSpPr/>
      </dsp:nvSpPr>
      <dsp:spPr>
        <a:xfrm>
          <a:off x="2125655" y="1280665"/>
          <a:ext cx="1371379" cy="13713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8867E6C-B87C-4BBA-9E06-A661D9D2A2F9}">
      <dsp:nvSpPr>
        <dsp:cNvPr id="0" name=""/>
        <dsp:cNvSpPr/>
      </dsp:nvSpPr>
      <dsp:spPr>
        <a:xfrm>
          <a:off x="291060" y="598435"/>
          <a:ext cx="1624512" cy="114281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Es necesario combinar medidas de política fiscal,  política monetaria y regulación financiera para elevar el crecimiento y reducir la relación deuda/PIB.</a:t>
          </a:r>
          <a:endParaRPr lang="es-CO" sz="1200" kern="1200" dirty="0"/>
        </a:p>
      </dsp:txBody>
      <dsp:txXfrm>
        <a:off x="291060" y="598435"/>
        <a:ext cx="1624512" cy="11428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0.78111</cdr:x>
      <cdr:y>0.11459</cdr:y>
    </cdr:from>
    <cdr:to>
      <cdr:x>0.97568</cdr:x>
      <cdr:y>0.47007</cdr:y>
    </cdr:to>
    <cdr:sp macro="" textlink="">
      <cdr:nvSpPr>
        <cdr:cNvPr id="2" name="Elipse 1">
          <a:extLst xmlns:a="http://schemas.openxmlformats.org/drawingml/2006/main">
            <a:ext uri="{FF2B5EF4-FFF2-40B4-BE49-F238E27FC236}">
              <a16:creationId xmlns:a16="http://schemas.microsoft.com/office/drawing/2014/main" id="{014DBB5B-0C58-3D29-BF2C-641549BF3DD6}"/>
            </a:ext>
          </a:extLst>
        </cdr:cNvPr>
        <cdr:cNvSpPr/>
      </cdr:nvSpPr>
      <cdr:spPr>
        <a:xfrm xmlns:a="http://schemas.openxmlformats.org/drawingml/2006/main">
          <a:off x="3091313" y="294773"/>
          <a:ext cx="770021" cy="9144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15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CO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0.40942</cdr:x>
      <cdr:y>0.29082</cdr:y>
    </cdr:from>
    <cdr:to>
      <cdr:x>0.42574</cdr:x>
      <cdr:y>0.90467</cdr:y>
    </cdr:to>
    <cdr:sp macro="" textlink="">
      <cdr:nvSpPr>
        <cdr:cNvPr id="2" name="Cerrar llave 1">
          <a:extLst xmlns:a="http://schemas.openxmlformats.org/drawingml/2006/main">
            <a:ext uri="{FF2B5EF4-FFF2-40B4-BE49-F238E27FC236}">
              <a16:creationId xmlns:a16="http://schemas.microsoft.com/office/drawing/2014/main" id="{C3CBCF0D-0AFB-AE3F-8928-B019EA4A9D1B}"/>
            </a:ext>
          </a:extLst>
        </cdr:cNvPr>
        <cdr:cNvSpPr/>
      </cdr:nvSpPr>
      <cdr:spPr>
        <a:xfrm xmlns:a="http://schemas.openxmlformats.org/drawingml/2006/main">
          <a:off x="3437409" y="1863195"/>
          <a:ext cx="137063" cy="3932723"/>
        </a:xfrm>
        <a:prstGeom xmlns:a="http://schemas.openxmlformats.org/drawingml/2006/main" prst="rightBrac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CO"/>
        </a:p>
      </cdr:txBody>
    </cdr:sp>
  </cdr:relSizeAnchor>
  <cdr:relSizeAnchor xmlns:cdr="http://schemas.openxmlformats.org/drawingml/2006/chartDrawing">
    <cdr:from>
      <cdr:x>0.85126</cdr:x>
      <cdr:y>0.21279</cdr:y>
    </cdr:from>
    <cdr:to>
      <cdr:x>0.87667</cdr:x>
      <cdr:y>0.90654</cdr:y>
    </cdr:to>
    <cdr:sp macro="" textlink="">
      <cdr:nvSpPr>
        <cdr:cNvPr id="3" name="Cerrar llave 2">
          <a:extLst xmlns:a="http://schemas.openxmlformats.org/drawingml/2006/main">
            <a:ext uri="{FF2B5EF4-FFF2-40B4-BE49-F238E27FC236}">
              <a16:creationId xmlns:a16="http://schemas.microsoft.com/office/drawing/2014/main" id="{D4392133-31FE-25B3-ECD6-E9D851AB8F69}"/>
            </a:ext>
          </a:extLst>
        </cdr:cNvPr>
        <cdr:cNvSpPr/>
      </cdr:nvSpPr>
      <cdr:spPr>
        <a:xfrm xmlns:a="http://schemas.openxmlformats.org/drawingml/2006/main">
          <a:off x="5956844" y="1049915"/>
          <a:ext cx="177812" cy="3422928"/>
        </a:xfrm>
        <a:prstGeom xmlns:a="http://schemas.openxmlformats.org/drawingml/2006/main" prst="rightBrac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CO"/>
        </a:p>
      </cdr:txBody>
    </cdr:sp>
  </cdr:relSizeAnchor>
  <cdr:relSizeAnchor xmlns:cdr="http://schemas.openxmlformats.org/drawingml/2006/chartDrawing">
    <cdr:from>
      <cdr:x>0.42832</cdr:x>
      <cdr:y>0.58051</cdr:y>
    </cdr:from>
    <cdr:to>
      <cdr:x>0.5</cdr:x>
      <cdr:y>0.63644</cdr:y>
    </cdr:to>
    <cdr:sp macro="" textlink="">
      <cdr:nvSpPr>
        <cdr:cNvPr id="4" name="CuadroTexto 3">
          <a:extLst xmlns:a="http://schemas.openxmlformats.org/drawingml/2006/main">
            <a:ext uri="{FF2B5EF4-FFF2-40B4-BE49-F238E27FC236}">
              <a16:creationId xmlns:a16="http://schemas.microsoft.com/office/drawing/2014/main" id="{BF3336D8-48FE-DD9C-848E-6FC544740CE2}"/>
            </a:ext>
          </a:extLst>
        </cdr:cNvPr>
        <cdr:cNvSpPr txBox="1"/>
      </cdr:nvSpPr>
      <cdr:spPr>
        <a:xfrm xmlns:a="http://schemas.openxmlformats.org/drawingml/2006/main">
          <a:off x="3596112" y="3719153"/>
          <a:ext cx="601815" cy="3583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CO" sz="1000" b="1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rPr>
            <a:t>84,6%</a:t>
          </a:r>
          <a:r>
            <a:rPr lang="es-CO" sz="1000" b="1" baseline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rPr>
            <a:t> </a:t>
          </a:r>
          <a:endParaRPr lang="es-CO" sz="1000" b="1">
            <a:solidFill>
              <a:schemeClr val="accent2"/>
            </a:solidFill>
            <a:latin typeface="Verdana" panose="020B0604030504040204" pitchFamily="34" charset="0"/>
            <a:ea typeface="Verdana" panose="020B0604030504040204" pitchFamily="34" charset="0"/>
          </a:endParaRPr>
        </a:p>
      </cdr:txBody>
    </cdr:sp>
  </cdr:relSizeAnchor>
  <cdr:relSizeAnchor xmlns:cdr="http://schemas.openxmlformats.org/drawingml/2006/chartDrawing">
    <cdr:from>
      <cdr:x>0.88935</cdr:x>
      <cdr:y>0.53642</cdr:y>
    </cdr:from>
    <cdr:to>
      <cdr:x>0.96104</cdr:x>
      <cdr:y>0.59234</cdr:y>
    </cdr:to>
    <cdr:sp macro="" textlink="">
      <cdr:nvSpPr>
        <cdr:cNvPr id="6" name="CuadroTexto 1">
          <a:extLst xmlns:a="http://schemas.openxmlformats.org/drawingml/2006/main">
            <a:ext uri="{FF2B5EF4-FFF2-40B4-BE49-F238E27FC236}">
              <a16:creationId xmlns:a16="http://schemas.microsoft.com/office/drawing/2014/main" id="{F8388E5F-3022-A365-7828-5D59352EA26A}"/>
            </a:ext>
          </a:extLst>
        </cdr:cNvPr>
        <cdr:cNvSpPr txBox="1"/>
      </cdr:nvSpPr>
      <cdr:spPr>
        <a:xfrm xmlns:a="http://schemas.openxmlformats.org/drawingml/2006/main">
          <a:off x="7466851" y="3436652"/>
          <a:ext cx="601899" cy="3582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CO" sz="1000" b="1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rPr>
            <a:t>92,0%</a:t>
          </a:r>
          <a:r>
            <a:rPr lang="es-CO" sz="1000" b="1" baseline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rPr>
            <a:t> </a:t>
          </a:r>
          <a:endParaRPr lang="es-CO" sz="1000" b="1">
            <a:solidFill>
              <a:schemeClr val="accent2"/>
            </a:solidFill>
            <a:latin typeface="Verdana" panose="020B0604030504040204" pitchFamily="34" charset="0"/>
            <a:ea typeface="Verdana" panose="020B060403050404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8C5B2-13C0-447F-8ED0-F66651A02581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50278-C8FE-47E3-9A9D-CEF013FB32F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60305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* La disminución del 2022 y 2023 se da debido a la disminución del pago de la deuda. </a:t>
            </a:r>
          </a:p>
          <a:p>
            <a:r>
              <a:rPr lang="es-CO" dirty="0"/>
              <a:t>* El aumento del 2024 y 2025 está dado debido a que se está pagando la deuda de 2019 al 2021.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150278-C8FE-47E3-9A9D-CEF013FB32F9}" type="slidenum">
              <a:rPr lang="es-CO" smtClean="0"/>
              <a:t>8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8717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/>
              <a:t>* La disminución del 2022 y 2023 se da debido a la disminución del pago de la deuda. </a:t>
            </a:r>
          </a:p>
          <a:p>
            <a:r>
              <a:rPr lang="es-CO"/>
              <a:t>* El aumento del 2024 y 2025 está dado debido a que se está pagando la deuda de 2019 al 2021.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150278-C8FE-47E3-9A9D-CEF013FB32F9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4898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/>
              <a:t>Composición del gasto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150278-C8FE-47E3-9A9D-CEF013FB32F9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30827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/>
              <a:t>Composición del gasto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150278-C8FE-47E3-9A9D-CEF013FB32F9}" type="slidenum">
              <a:rPr lang="es-CO" smtClean="0"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8221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1C382D-8D5D-93A4-67F4-F7B63A9D1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238957E-D076-DE18-D2F7-4DCC395A0F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510EBB-0ED3-57D2-7B32-B972230F4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A69164-F1CB-9507-C995-9A355DBA2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E56E8C-B72B-685B-4F23-63719B6E8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82311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C3D39E-C6D3-8C86-3318-47066964B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3DEF1E0-3EF4-0AEC-D54E-AB8648332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109480-2F5A-6DE0-DAA4-A7AC60BA3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09D06F-B005-3088-2799-0EB3EF822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CC5670D-003A-39C3-BA60-D7628EF2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7463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DA6691F-2F39-162D-7CF8-C9CC2DE3CE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110B8D3-A3E0-C1D6-CEE0-C8996E3FD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F141F4-B488-30AA-E7C3-29186F8E8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38FAAC0-BFC4-0D2D-64DA-298B4A978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319B0F-D728-C5C4-93E9-56D5A7651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1231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1C382D-8D5D-93A4-67F4-F7B63A9D1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238957E-D076-DE18-D2F7-4DCC395A0F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510EBB-0ED3-57D2-7B32-B972230F4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A69164-F1CB-9507-C995-9A355DBA2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E56E8C-B72B-685B-4F23-63719B6E8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93064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E6F83E-5ECC-8069-11AA-2BF893574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048798-2292-81DC-CA28-437D5E457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8B062F-EDE3-9AAC-187E-36E2C241B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413BD0-4B03-5E62-9848-C46060154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5B7748F-DB2E-836D-6CF2-4E8645FB6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37927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653360-F6B2-9482-FC7A-D07F9CE2D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7542B22-64AD-A6B7-D0A6-50BC25ED9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A763F2-399D-E739-2623-021E85674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7280BC-29F1-C6BB-3129-4221E89E7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A96131-9691-54CF-0DCD-E62D6DA3B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6708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C1CA40-D362-7C25-D68B-7F953D9C8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686664F-4B4F-D0D2-3B69-79DFAC0476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24B3E55-7B93-B3A5-F1A5-E848A4166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1F4D2A7-63DC-A882-4F4D-110ACD079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62A0127-57F9-7664-F025-8A9F4B759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B56E33D-F4DF-7101-E421-EE80C1343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021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D7435E-B49C-D2B5-F1A7-A1AC530C5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7FC1CF6-73E1-2602-AF1F-FE4D6EF57D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A8A0C72-B28D-8028-967D-ACF88EF242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F6D2C7D-4D2E-1572-7E2D-EB1CE2808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AD12B75-01DF-6811-8C0A-20BB119249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A36A424-0547-A1D2-2093-A1C116ED4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FA52DBB-7585-4664-C335-C07EE366A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9510549-166F-76F0-B365-57C3956A7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22935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CA7E5F-94CA-5F4B-D325-696A8CAAE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8959F80-28FA-CD2C-9731-AFBD518B2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2C8F71E-73DE-47EB-0EFA-AC220834B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778B300-613D-81D8-1197-801DAB0FC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17714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6439288-3FFC-E246-3585-F356D6A3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2C44E97-0B08-6AA6-92A2-0B585F670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83DFE74-F577-FAE1-8489-FCDD5208E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28985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3F8277-53B7-E54E-E1DE-6E8180725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0C6E34-B7B8-8250-D5FF-32F61A175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D79B95E-8A71-6D9D-4C37-F554B96249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D875476-17F6-7A42-B712-3AC74E58E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D9D217-789D-C75E-ED6B-C27243D9E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E50E143-54EA-C3A7-9B45-5E4D51538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3707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E6F83E-5ECC-8069-11AA-2BF893574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048798-2292-81DC-CA28-437D5E457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8B062F-EDE3-9AAC-187E-36E2C241B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413BD0-4B03-5E62-9848-C46060154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5B7748F-DB2E-836D-6CF2-4E8645FB6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373621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20100A-E205-A8C3-5321-FB203690C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82D54A7-B1B9-6E21-CFC5-06787AD447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E47AE44-DD98-FF89-B9EF-CED4FAFF89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3EC4D8-314B-9B99-5AF4-829C93145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626C601-2386-9E40-4BFC-E2118B65C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771D9E-FC7E-E060-A0FD-18E034C06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14261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C3D39E-C6D3-8C86-3318-47066964B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3DEF1E0-3EF4-0AEC-D54E-AB8648332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109480-2F5A-6DE0-DAA4-A7AC60BA3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09D06F-B005-3088-2799-0EB3EF822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CC5670D-003A-39C3-BA60-D7628EF2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00390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DA6691F-2F39-162D-7CF8-C9CC2DE3CE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110B8D3-A3E0-C1D6-CEE0-C8996E3FD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F141F4-B488-30AA-E7C3-29186F8E8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38FAAC0-BFC4-0D2D-64DA-298B4A978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319B0F-D728-C5C4-93E9-56D5A7651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2277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653360-F6B2-9482-FC7A-D07F9CE2D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7542B22-64AD-A6B7-D0A6-50BC25ED9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A763F2-399D-E739-2623-021E85674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7280BC-29F1-C6BB-3129-4221E89E7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A96131-9691-54CF-0DCD-E62D6DA3B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9398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C1CA40-D362-7C25-D68B-7F953D9C8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686664F-4B4F-D0D2-3B69-79DFAC0476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24B3E55-7B93-B3A5-F1A5-E848A4166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1F4D2A7-63DC-A882-4F4D-110ACD079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62A0127-57F9-7664-F025-8A9F4B759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B56E33D-F4DF-7101-E421-EE80C1343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9770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D7435E-B49C-D2B5-F1A7-A1AC530C5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7FC1CF6-73E1-2602-AF1F-FE4D6EF57D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A8A0C72-B28D-8028-967D-ACF88EF242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F6D2C7D-4D2E-1572-7E2D-EB1CE2808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AD12B75-01DF-6811-8C0A-20BB119249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A36A424-0547-A1D2-2093-A1C116ED4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FA52DBB-7585-4664-C335-C07EE366A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9510549-166F-76F0-B365-57C3956A7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14225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CA7E5F-94CA-5F4B-D325-696A8CAAE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8959F80-28FA-CD2C-9731-AFBD518B2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2C8F71E-73DE-47EB-0EFA-AC220834B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778B300-613D-81D8-1197-801DAB0FC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2617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6439288-3FFC-E246-3585-F356D6A3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2C44E97-0B08-6AA6-92A2-0B585F670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83DFE74-F577-FAE1-8489-FCDD5208E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04077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3F8277-53B7-E54E-E1DE-6E8180725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0C6E34-B7B8-8250-D5FF-32F61A175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D79B95E-8A71-6D9D-4C37-F554B96249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D875476-17F6-7A42-B712-3AC74E58E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D9D217-789D-C75E-ED6B-C27243D9E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E50E143-54EA-C3A7-9B45-5E4D51538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32634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20100A-E205-A8C3-5321-FB203690C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82D54A7-B1B9-6E21-CFC5-06787AD447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E47AE44-DD98-FF89-B9EF-CED4FAFF89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3EC4D8-314B-9B99-5AF4-829C93145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626C601-2386-9E40-4BFC-E2118B65C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771D9E-FC7E-E060-A0FD-18E034C06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1158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8F55B05-5A18-9201-B5F0-9188C0B17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71E6D64-FEBC-8E64-D18F-8FCEB3E605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CD2F509-B85A-0A75-AE80-302D127165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CC75622-A1E4-D06E-9A8D-F793996D14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6DFD92-DB30-9339-BFE4-DA7D85C0FB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4206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8F55B05-5A18-9201-B5F0-9188C0B17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71E6D64-FEBC-8E64-D18F-8FCEB3E605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CD2F509-B85A-0A75-AE80-302D127165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6DEFA-822C-074B-9AA5-CD58110DA059}" type="datetimeFigureOut">
              <a:rPr lang="es-CO" smtClean="0"/>
              <a:t>14/08/2024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CC75622-A1E4-D06E-9A8D-F793996D14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6DFD92-DB30-9339-BFE4-DA7D85C0FB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950E2-92E5-364B-8823-C7DC5F9967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6446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9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package" Target="../embeddings/Microsoft_Excel_Worksheet15.xlsx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package" Target="../embeddings/Microsoft_Excel_Worksheet16.xlsx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package" Target="../embeddings/Microsoft_Excel_Worksheet17.xlsx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hart" Target="../charts/char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3BA5473B-CCEB-326E-6712-386C2996F57E}"/>
              </a:ext>
            </a:extLst>
          </p:cNvPr>
          <p:cNvSpPr txBox="1"/>
          <p:nvPr/>
        </p:nvSpPr>
        <p:spPr>
          <a:xfrm>
            <a:off x="1529148" y="4152951"/>
            <a:ext cx="4154960" cy="47974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31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s-ES" sz="1200" b="1" dirty="0"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DIRECCIÓN GENERAL DEL PRESUPUESTO PÚBLICO NACIONAL</a:t>
            </a:r>
            <a:endParaRPr lang="es-CO" sz="1050" dirty="0"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911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5E6B40E-1468-90E0-EBAE-380B212DF0E3}"/>
              </a:ext>
            </a:extLst>
          </p:cNvPr>
          <p:cNvSpPr txBox="1"/>
          <p:nvPr/>
        </p:nvSpPr>
        <p:spPr>
          <a:xfrm>
            <a:off x="940258" y="1101673"/>
            <a:ext cx="5599031" cy="438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51" b="1" dirty="0">
                <a:solidFill>
                  <a:srgbClr val="16ADB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TABLA DE CONTENIDO</a:t>
            </a:r>
          </a:p>
        </p:txBody>
      </p:sp>
      <p:sp>
        <p:nvSpPr>
          <p:cNvPr id="4" name="Rectángulo: esquinas redondeadas 9">
            <a:extLst>
              <a:ext uri="{FF2B5EF4-FFF2-40B4-BE49-F238E27FC236}">
                <a16:creationId xmlns:a16="http://schemas.microsoft.com/office/drawing/2014/main" id="{1E26DB44-2242-E610-B1CF-C43E62BB13E4}"/>
              </a:ext>
            </a:extLst>
          </p:cNvPr>
          <p:cNvSpPr/>
          <p:nvPr/>
        </p:nvSpPr>
        <p:spPr>
          <a:xfrm>
            <a:off x="1486022" y="1890006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5" name="Rectángulo: esquinas redondeadas 10">
            <a:extLst>
              <a:ext uri="{FF2B5EF4-FFF2-40B4-BE49-F238E27FC236}">
                <a16:creationId xmlns:a16="http://schemas.microsoft.com/office/drawing/2014/main" id="{9BEEA5FF-CA62-6D0E-87D2-CC7BB61959E0}"/>
              </a:ext>
            </a:extLst>
          </p:cNvPr>
          <p:cNvSpPr/>
          <p:nvPr/>
        </p:nvSpPr>
        <p:spPr>
          <a:xfrm>
            <a:off x="1486022" y="2512773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7" name="Rectángulo: esquinas redondeadas 11">
            <a:extLst>
              <a:ext uri="{FF2B5EF4-FFF2-40B4-BE49-F238E27FC236}">
                <a16:creationId xmlns:a16="http://schemas.microsoft.com/office/drawing/2014/main" id="{928B38BD-A001-8FC8-CF30-090C47C01985}"/>
              </a:ext>
            </a:extLst>
          </p:cNvPr>
          <p:cNvSpPr/>
          <p:nvPr/>
        </p:nvSpPr>
        <p:spPr>
          <a:xfrm>
            <a:off x="1486022" y="3135540"/>
            <a:ext cx="490797" cy="331255"/>
          </a:xfrm>
          <a:prstGeom prst="roundRect">
            <a:avLst/>
          </a:prstGeom>
          <a:solidFill>
            <a:srgbClr val="0B78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65C06C7-0D2F-1151-14C5-4BE79D2B3251}"/>
              </a:ext>
            </a:extLst>
          </p:cNvPr>
          <p:cNvSpPr txBox="1"/>
          <p:nvPr/>
        </p:nvSpPr>
        <p:spPr>
          <a:xfrm>
            <a:off x="2105752" y="1863232"/>
            <a:ext cx="8260558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Contexto Internacional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3665757-5226-E6E2-1B56-2CF6DBDE2730}"/>
              </a:ext>
            </a:extLst>
          </p:cNvPr>
          <p:cNvSpPr txBox="1"/>
          <p:nvPr/>
        </p:nvSpPr>
        <p:spPr>
          <a:xfrm>
            <a:off x="2105751" y="3104556"/>
            <a:ext cx="6591193" cy="382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Presupuesto de Ingresos y Gastos 2025</a:t>
            </a:r>
            <a:endParaRPr lang="es-CO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FEE4A8B-21A6-6F76-1DD7-1051D0890B43}"/>
              </a:ext>
            </a:extLst>
          </p:cNvPr>
          <p:cNvSpPr txBox="1"/>
          <p:nvPr/>
        </p:nvSpPr>
        <p:spPr>
          <a:xfrm>
            <a:off x="2105751" y="3710615"/>
            <a:ext cx="4248395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Comparativo Gastos 2024 vs 2025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ángulo: esquinas redondeadas 16">
            <a:extLst>
              <a:ext uri="{FF2B5EF4-FFF2-40B4-BE49-F238E27FC236}">
                <a16:creationId xmlns:a16="http://schemas.microsoft.com/office/drawing/2014/main" id="{581FBE41-CB65-A31B-A975-AA72EA4860E6}"/>
              </a:ext>
            </a:extLst>
          </p:cNvPr>
          <p:cNvSpPr/>
          <p:nvPr/>
        </p:nvSpPr>
        <p:spPr>
          <a:xfrm>
            <a:off x="1486021" y="4381074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BC208AF-2C71-154E-41B1-2A92E7E90E0B}"/>
              </a:ext>
            </a:extLst>
          </p:cNvPr>
          <p:cNvSpPr txBox="1"/>
          <p:nvPr/>
        </p:nvSpPr>
        <p:spPr>
          <a:xfrm>
            <a:off x="2105752" y="4355559"/>
            <a:ext cx="4650459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Comparativo Inflexibilidades 2024 vs 2025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F35B395-D509-C981-C8D8-F2BF7F29747A}"/>
              </a:ext>
            </a:extLst>
          </p:cNvPr>
          <p:cNvSpPr txBox="1"/>
          <p:nvPr/>
        </p:nvSpPr>
        <p:spPr>
          <a:xfrm>
            <a:off x="2105752" y="2483894"/>
            <a:ext cx="6591193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Gasto Primario vs Deuda 2019-2025 (% PIB)</a:t>
            </a:r>
          </a:p>
        </p:txBody>
      </p:sp>
      <p:sp>
        <p:nvSpPr>
          <p:cNvPr id="6" name="Rectángulo: esquinas redondeadas 16">
            <a:extLst>
              <a:ext uri="{FF2B5EF4-FFF2-40B4-BE49-F238E27FC236}">
                <a16:creationId xmlns:a16="http://schemas.microsoft.com/office/drawing/2014/main" id="{2D63CE6A-A1A7-C89F-ED2F-F31ABF921F61}"/>
              </a:ext>
            </a:extLst>
          </p:cNvPr>
          <p:cNvSpPr/>
          <p:nvPr/>
        </p:nvSpPr>
        <p:spPr>
          <a:xfrm>
            <a:off x="1486022" y="3758307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DE655E3-E9A0-5C22-5231-55A6B07357C3}"/>
              </a:ext>
            </a:extLst>
          </p:cNvPr>
          <p:cNvSpPr txBox="1"/>
          <p:nvPr/>
        </p:nvSpPr>
        <p:spPr>
          <a:xfrm>
            <a:off x="2134837" y="4948947"/>
            <a:ext cx="4650459" cy="3822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Total, PGN Sectorial 2024-2025</a:t>
            </a:r>
          </a:p>
        </p:txBody>
      </p:sp>
      <p:sp>
        <p:nvSpPr>
          <p:cNvPr id="16" name="Rectángulo: esquinas redondeadas 16">
            <a:extLst>
              <a:ext uri="{FF2B5EF4-FFF2-40B4-BE49-F238E27FC236}">
                <a16:creationId xmlns:a16="http://schemas.microsoft.com/office/drawing/2014/main" id="{2DBAE80F-422F-AAA2-D23B-25B4CEF1B08E}"/>
              </a:ext>
            </a:extLst>
          </p:cNvPr>
          <p:cNvSpPr/>
          <p:nvPr/>
        </p:nvSpPr>
        <p:spPr>
          <a:xfrm>
            <a:off x="1486021" y="4999976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64779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561341B4-20DD-3F08-517D-6F807EB35DFE}"/>
              </a:ext>
            </a:extLst>
          </p:cNvPr>
          <p:cNvSpPr txBox="1"/>
          <p:nvPr/>
        </p:nvSpPr>
        <p:spPr>
          <a:xfrm>
            <a:off x="2253520" y="615167"/>
            <a:ext cx="7684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Supuestos Macroeconómicos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F758A638-4329-1772-B337-E67C9FF58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964555"/>
              </p:ext>
            </p:extLst>
          </p:nvPr>
        </p:nvGraphicFramePr>
        <p:xfrm>
          <a:off x="1931437" y="1274099"/>
          <a:ext cx="8007043" cy="4488522"/>
        </p:xfrm>
        <a:graphic>
          <a:graphicData uri="http://schemas.openxmlformats.org/drawingml/2006/table">
            <a:tbl>
              <a:tblPr/>
              <a:tblGrid>
                <a:gridCol w="5091677">
                  <a:extLst>
                    <a:ext uri="{9D8B030D-6E8A-4147-A177-3AD203B41FA5}">
                      <a16:colId xmlns:a16="http://schemas.microsoft.com/office/drawing/2014/main" val="2683232395"/>
                    </a:ext>
                  </a:extLst>
                </a:gridCol>
                <a:gridCol w="1457683">
                  <a:extLst>
                    <a:ext uri="{9D8B030D-6E8A-4147-A177-3AD203B41FA5}">
                      <a16:colId xmlns:a16="http://schemas.microsoft.com/office/drawing/2014/main" val="2494815934"/>
                    </a:ext>
                  </a:extLst>
                </a:gridCol>
                <a:gridCol w="1457683">
                  <a:extLst>
                    <a:ext uri="{9D8B030D-6E8A-4147-A177-3AD203B41FA5}">
                      <a16:colId xmlns:a16="http://schemas.microsoft.com/office/drawing/2014/main" val="817568555"/>
                    </a:ext>
                  </a:extLst>
                </a:gridCol>
              </a:tblGrid>
              <a:tr h="41785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14F70"/>
                          </a:highlight>
                          <a:latin typeface="Verdana" panose="020B0604030504040204" pitchFamily="34" charset="0"/>
                        </a:rPr>
                        <a:t>Supuestos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14F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14F70"/>
                          </a:highlight>
                          <a:latin typeface="Verdana" panose="020B0604030504040204" pitchFamily="34" charset="0"/>
                        </a:rPr>
                        <a:t>2024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14F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14F70"/>
                          </a:highlight>
                          <a:latin typeface="Verdana" panose="020B0604030504040204" pitchFamily="34" charset="0"/>
                        </a:rPr>
                        <a:t>2025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14F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5133"/>
                  </a:ext>
                </a:extLst>
              </a:tr>
              <a:tr h="263358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Verdana" panose="020B0604030504040204" pitchFamily="34" charset="0"/>
                        </a:rPr>
                        <a:t>Inflación Doméstica fin de período, IPC %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Verdana" panose="020B0604030504040204" pitchFamily="34" charset="0"/>
                        </a:rPr>
                        <a:t>           5,3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Verdana" panose="020B0604030504040204" pitchFamily="34" charset="0"/>
                        </a:rPr>
                        <a:t>           3,2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448658"/>
                  </a:ext>
                </a:extLst>
              </a:tr>
              <a:tr h="393411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Tasa de cambio promedio periodo $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       3.997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       4.179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771840"/>
                  </a:ext>
                </a:extLst>
              </a:tr>
              <a:tr h="263358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Devaluación Nominal Promedio,%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-7,6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4,5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207246"/>
                  </a:ext>
                </a:extLst>
              </a:tr>
              <a:tr h="52346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Verdana" panose="020B0604030504040204" pitchFamily="34" charset="0"/>
                        </a:rPr>
                        <a:t>PIB nominal (miles de millones $)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Verdana" panose="020B0604030504040204" pitchFamily="34" charset="0"/>
                        </a:rPr>
                        <a:t> 1.684.373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Verdana" panose="020B0604030504040204" pitchFamily="34" charset="0"/>
                        </a:rPr>
                        <a:t> 1.779.914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7320950"/>
                  </a:ext>
                </a:extLst>
              </a:tr>
              <a:tr h="263358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Verdana" panose="020B0604030504040204" pitchFamily="34" charset="0"/>
                        </a:rPr>
                        <a:t>PIB nominal (variación %)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Verdana" panose="020B0604030504040204" pitchFamily="34" charset="0"/>
                        </a:rPr>
                        <a:t>           7,1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Verdana" panose="020B0604030504040204" pitchFamily="34" charset="0"/>
                        </a:rPr>
                        <a:t>           5,7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372459"/>
                  </a:ext>
                </a:extLst>
              </a:tr>
              <a:tr h="263358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PIB real (variación %)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           1,7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           3,0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684003"/>
                  </a:ext>
                </a:extLst>
              </a:tr>
              <a:tr h="263358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Deflactor Implícito (Variación)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5,3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2,6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305140"/>
                  </a:ext>
                </a:extLst>
              </a:tr>
              <a:tr h="393411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Petróleo Brent (Precio promedio US$ por barril)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83,0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80,0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9944264"/>
                  </a:ext>
                </a:extLst>
              </a:tr>
              <a:tr h="26335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Miles de barriles por día (KBPD)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744,8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763,5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0153128"/>
                  </a:ext>
                </a:extLst>
              </a:tr>
              <a:tr h="393411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Importaciones (millones US$)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      59.017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      60.521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0886121"/>
                  </a:ext>
                </a:extLst>
              </a:tr>
              <a:tr h="393411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Crecimiento importaciones totales, %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-0,6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Verdana" panose="020B0604030504040204" pitchFamily="34" charset="0"/>
                        </a:rPr>
                        <a:t>2,5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3014403"/>
                  </a:ext>
                </a:extLst>
              </a:tr>
              <a:tr h="39341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Verdana" panose="020B0604030504040204" pitchFamily="34" charset="0"/>
                        </a:rPr>
                        <a:t>Déficit Cuenta Corriente Balanza de pagos (% del PIB)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1048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Verdana" panose="020B0604030504040204" pitchFamily="34" charset="0"/>
                        </a:rPr>
                        <a:t>-2,6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1048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Verdana" panose="020B0604030504040204" pitchFamily="34" charset="0"/>
                        </a:rPr>
                        <a:t>-2,5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1048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957363"/>
                  </a:ext>
                </a:extLst>
              </a:tr>
            </a:tbl>
          </a:graphicData>
        </a:graphic>
      </p:graphicFrame>
      <p:sp>
        <p:nvSpPr>
          <p:cNvPr id="14" name="CuadroTexto 13">
            <a:extLst>
              <a:ext uri="{FF2B5EF4-FFF2-40B4-BE49-F238E27FC236}">
                <a16:creationId xmlns:a16="http://schemas.microsoft.com/office/drawing/2014/main" id="{A8E5E929-4BBD-EC10-DD87-CA4E2EB65CE3}"/>
              </a:ext>
            </a:extLst>
          </p:cNvPr>
          <p:cNvSpPr txBox="1"/>
          <p:nvPr/>
        </p:nvSpPr>
        <p:spPr>
          <a:xfrm>
            <a:off x="-1555" y="6627168"/>
            <a:ext cx="609755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900" b="1" i="0" u="none" strike="noStrike" dirty="0"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Ministerio de Hacienda y Crédito Público - DGPM  MFMP Junio 2024</a:t>
            </a:r>
            <a:r>
              <a:rPr lang="es-ES" sz="9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s-CO" sz="9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186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25">
            <a:extLst>
              <a:ext uri="{FF2B5EF4-FFF2-40B4-BE49-F238E27FC236}">
                <a16:creationId xmlns:a16="http://schemas.microsoft.com/office/drawing/2014/main" id="{02F7ABC8-A071-584C-9799-522852A1F18D}"/>
              </a:ext>
            </a:extLst>
          </p:cNvPr>
          <p:cNvSpPr txBox="1"/>
          <p:nvPr/>
        </p:nvSpPr>
        <p:spPr>
          <a:xfrm>
            <a:off x="1885603" y="616072"/>
            <a:ext cx="842079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indent="0" algn="ctr" defTabSz="9143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21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Presupuesto de Gastos 2025 </a:t>
            </a:r>
          </a:p>
          <a:p>
            <a:pPr marR="0" lvl="0" indent="0" algn="ctr" defTabSz="9143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4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(Cifras en Billones de $)</a:t>
            </a:r>
            <a:endParaRPr lang="es-CO" sz="2100" b="1" dirty="0">
              <a:solidFill>
                <a:srgbClr val="419E93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E8B0D67-0DB9-9E35-8398-CD17D1984A8D}"/>
              </a:ext>
            </a:extLst>
          </p:cNvPr>
          <p:cNvSpPr txBox="1"/>
          <p:nvPr/>
        </p:nvSpPr>
        <p:spPr>
          <a:xfrm>
            <a:off x="1241888" y="2447698"/>
            <a:ext cx="1083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9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Resto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9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24.4%; 80,0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EC67720-FAC9-83D3-1E59-AC6CB90A01B1}"/>
              </a:ext>
            </a:extLst>
          </p:cNvPr>
          <p:cNvSpPr txBox="1"/>
          <p:nvPr/>
        </p:nvSpPr>
        <p:spPr>
          <a:xfrm>
            <a:off x="1195233" y="3954080"/>
            <a:ext cx="1269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9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Transferencias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9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75.6%; 247.9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FA156C7B-A2F0-4231-9C83-AC778C29951D}"/>
              </a:ext>
            </a:extLst>
          </p:cNvPr>
          <p:cNvGraphicFramePr>
            <a:graphicFrameLocks/>
          </p:cNvGraphicFramePr>
          <p:nvPr/>
        </p:nvGraphicFramePr>
        <p:xfrm>
          <a:off x="-1613040" y="4426055"/>
          <a:ext cx="10937514" cy="22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D871BEDF-AD4E-4363-9FD7-300136DCF6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4510732"/>
              </p:ext>
            </p:extLst>
          </p:nvPr>
        </p:nvGraphicFramePr>
        <p:xfrm>
          <a:off x="-1493737" y="2784581"/>
          <a:ext cx="10170000" cy="2166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0C99EB0B-8F38-4AAA-9697-E40DAA9DC1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7668644"/>
              </p:ext>
            </p:extLst>
          </p:nvPr>
        </p:nvGraphicFramePr>
        <p:xfrm>
          <a:off x="-92719" y="1078045"/>
          <a:ext cx="10170112" cy="2166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CuadroTexto 16">
            <a:extLst>
              <a:ext uri="{FF2B5EF4-FFF2-40B4-BE49-F238E27FC236}">
                <a16:creationId xmlns:a16="http://schemas.microsoft.com/office/drawing/2014/main" id="{6939EBDC-739E-D66F-218D-8142B8C1AB0B}"/>
              </a:ext>
            </a:extLst>
          </p:cNvPr>
          <p:cNvSpPr txBox="1"/>
          <p:nvPr/>
        </p:nvSpPr>
        <p:spPr>
          <a:xfrm>
            <a:off x="9694768" y="1831259"/>
            <a:ext cx="19157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100" b="1">
                <a:latin typeface="Verdana" panose="020B0604030504040204" pitchFamily="34" charset="0"/>
                <a:ea typeface="Verdana" panose="020B0604030504040204" pitchFamily="34" charset="0"/>
              </a:rPr>
              <a:t>$327,9 – 62,7%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8017710-9C15-9074-0403-6D15AE69177B}"/>
              </a:ext>
            </a:extLst>
          </p:cNvPr>
          <p:cNvSpPr txBox="1"/>
          <p:nvPr/>
        </p:nvSpPr>
        <p:spPr>
          <a:xfrm>
            <a:off x="8263000" y="3559430"/>
            <a:ext cx="19157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100" b="1">
                <a:latin typeface="Verdana" panose="020B0604030504040204" pitchFamily="34" charset="0"/>
                <a:ea typeface="Verdana" panose="020B0604030504040204" pitchFamily="34" charset="0"/>
              </a:rPr>
              <a:t>$112,6 – 21,5%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4EC976D-1DAC-E23E-01F0-0B5019E4F679}"/>
              </a:ext>
            </a:extLst>
          </p:cNvPr>
          <p:cNvSpPr txBox="1"/>
          <p:nvPr/>
        </p:nvSpPr>
        <p:spPr>
          <a:xfrm>
            <a:off x="7408769" y="5411250"/>
            <a:ext cx="19157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100" b="1">
                <a:latin typeface="Verdana" panose="020B0604030504040204" pitchFamily="34" charset="0"/>
                <a:ea typeface="Verdana" panose="020B0604030504040204" pitchFamily="34" charset="0"/>
              </a:rPr>
              <a:t>$82,5 – 15,8%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6E20674-3750-07B7-07FE-F3CBA3A009E4}"/>
              </a:ext>
            </a:extLst>
          </p:cNvPr>
          <p:cNvSpPr txBox="1"/>
          <p:nvPr/>
        </p:nvSpPr>
        <p:spPr>
          <a:xfrm>
            <a:off x="0" y="6639078"/>
            <a:ext cx="609750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</a:t>
            </a:r>
            <a:endParaRPr kumimoji="0" lang="es-CO" sz="100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658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0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Chart bld="series"/>
        </p:bldSub>
      </p:bldGraphic>
      <p:bldGraphic spid="10" grpId="0" uiExpand="1">
        <p:bldSub>
          <a:bldChart bld="series"/>
        </p:bldSub>
      </p:bldGraphic>
      <p:bldGraphic spid="15" grpId="0" uiExpand="1">
        <p:bldSub>
          <a:bldChart bld="series"/>
        </p:bldSub>
      </p:bldGraphic>
      <p:bldP spid="17" grpId="0"/>
      <p:bldP spid="24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25">
            <a:extLst>
              <a:ext uri="{FF2B5EF4-FFF2-40B4-BE49-F238E27FC236}">
                <a16:creationId xmlns:a16="http://schemas.microsoft.com/office/drawing/2014/main" id="{02F7ABC8-A071-584C-9799-522852A1F18D}"/>
              </a:ext>
            </a:extLst>
          </p:cNvPr>
          <p:cNvSpPr txBox="1"/>
          <p:nvPr/>
        </p:nvSpPr>
        <p:spPr>
          <a:xfrm>
            <a:off x="1445652" y="162848"/>
            <a:ext cx="90255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indent="0" algn="ctr" defTabSz="9143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1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Presupuesto de Rentas y Recursos de Capital 2025</a:t>
            </a:r>
          </a:p>
          <a:p>
            <a:pPr marR="0" lvl="0" indent="0" algn="ctr" defTabSz="9143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21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r>
              <a:rPr lang="es-CO" sz="14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(Cifras en Billones de $)</a:t>
            </a:r>
            <a:endParaRPr lang="es-CO" sz="2100" b="1" dirty="0">
              <a:solidFill>
                <a:srgbClr val="419E93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E8B0D67-0DB9-9E35-8398-CD17D1984A8D}"/>
              </a:ext>
            </a:extLst>
          </p:cNvPr>
          <p:cNvSpPr txBox="1"/>
          <p:nvPr/>
        </p:nvSpPr>
        <p:spPr>
          <a:xfrm>
            <a:off x="1241888" y="2447698"/>
            <a:ext cx="1083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Resto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24.4%; 80,0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EC67720-FAC9-83D3-1E59-AC6CB90A01B1}"/>
              </a:ext>
            </a:extLst>
          </p:cNvPr>
          <p:cNvSpPr txBox="1"/>
          <p:nvPr/>
        </p:nvSpPr>
        <p:spPr>
          <a:xfrm>
            <a:off x="1195233" y="3954080"/>
            <a:ext cx="1269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Transferencias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75.6%; 247.9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4EC976D-1DAC-E23E-01F0-0B5019E4F679}"/>
              </a:ext>
            </a:extLst>
          </p:cNvPr>
          <p:cNvSpPr txBox="1"/>
          <p:nvPr/>
        </p:nvSpPr>
        <p:spPr>
          <a:xfrm>
            <a:off x="2442138" y="1284143"/>
            <a:ext cx="1083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100" b="1" dirty="0">
                <a:latin typeface="Verdana" panose="020B0604030504040204" pitchFamily="34" charset="0"/>
                <a:ea typeface="Verdana" panose="020B0604030504040204" pitchFamily="34" charset="0"/>
              </a:rPr>
              <a:t>305,8 B</a:t>
            </a:r>
          </a:p>
        </p:txBody>
      </p:sp>
      <p:graphicFrame>
        <p:nvGraphicFramePr>
          <p:cNvPr id="31" name="Gráfico 30">
            <a:extLst>
              <a:ext uri="{FF2B5EF4-FFF2-40B4-BE49-F238E27FC236}">
                <a16:creationId xmlns:a16="http://schemas.microsoft.com/office/drawing/2014/main" id="{EAE3D32E-23BD-417D-ABA3-F75293317E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2032462"/>
              </p:ext>
            </p:extLst>
          </p:nvPr>
        </p:nvGraphicFramePr>
        <p:xfrm>
          <a:off x="6125457" y="898505"/>
          <a:ext cx="6381278" cy="2797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3" name="Gráfico 32">
            <a:extLst>
              <a:ext uri="{FF2B5EF4-FFF2-40B4-BE49-F238E27FC236}">
                <a16:creationId xmlns:a16="http://schemas.microsoft.com/office/drawing/2014/main" id="{9FFA53DE-2327-4DCC-B254-A13CDB893B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9972408"/>
              </p:ext>
            </p:extLst>
          </p:nvPr>
        </p:nvGraphicFramePr>
        <p:xfrm>
          <a:off x="5958421" y="3583954"/>
          <a:ext cx="6715349" cy="3112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4" name="Gráfico 33">
            <a:extLst>
              <a:ext uri="{FF2B5EF4-FFF2-40B4-BE49-F238E27FC236}">
                <a16:creationId xmlns:a16="http://schemas.microsoft.com/office/drawing/2014/main" id="{BCBC603F-DFB0-49B3-A2C6-F5E888DACA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8350797"/>
              </p:ext>
            </p:extLst>
          </p:nvPr>
        </p:nvGraphicFramePr>
        <p:xfrm>
          <a:off x="197913" y="1007260"/>
          <a:ext cx="6050617" cy="2634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5" name="Gráfico 34">
            <a:extLst>
              <a:ext uri="{FF2B5EF4-FFF2-40B4-BE49-F238E27FC236}">
                <a16:creationId xmlns:a16="http://schemas.microsoft.com/office/drawing/2014/main" id="{6BC18AD9-A0F5-432E-A0ED-AD2386D4E5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5556931"/>
              </p:ext>
            </p:extLst>
          </p:nvPr>
        </p:nvGraphicFramePr>
        <p:xfrm>
          <a:off x="0" y="3468012"/>
          <a:ext cx="6109531" cy="3263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6" name="CuadroTexto 35">
            <a:extLst>
              <a:ext uri="{FF2B5EF4-FFF2-40B4-BE49-F238E27FC236}">
                <a16:creationId xmlns:a16="http://schemas.microsoft.com/office/drawing/2014/main" id="{F0B7EC7C-2C65-9003-50A3-6F8191585DAA}"/>
              </a:ext>
            </a:extLst>
          </p:cNvPr>
          <p:cNvSpPr txBox="1"/>
          <p:nvPr/>
        </p:nvSpPr>
        <p:spPr>
          <a:xfrm>
            <a:off x="8968779" y="1195685"/>
            <a:ext cx="781083" cy="272415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000" b="1">
                <a:latin typeface="Verdana" panose="020B0604030504040204" pitchFamily="34" charset="0"/>
                <a:ea typeface="Verdana" panose="020B0604030504040204" pitchFamily="34" charset="0"/>
              </a:rPr>
              <a:t>155,8 B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81B2B404-5473-B1AB-8B0A-4BFF20EFCB64}"/>
              </a:ext>
            </a:extLst>
          </p:cNvPr>
          <p:cNvSpPr txBox="1"/>
          <p:nvPr/>
        </p:nvSpPr>
        <p:spPr>
          <a:xfrm>
            <a:off x="2507654" y="3973326"/>
            <a:ext cx="10454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100" b="1">
                <a:latin typeface="Verdana" panose="020B0604030504040204" pitchFamily="34" charset="0"/>
                <a:ea typeface="Verdana" panose="020B0604030504040204" pitchFamily="34" charset="0"/>
              </a:rPr>
              <a:t>27,3 B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B955DFB3-1956-7757-FD13-0E1667ED2D5E}"/>
              </a:ext>
            </a:extLst>
          </p:cNvPr>
          <p:cNvSpPr txBox="1"/>
          <p:nvPr/>
        </p:nvSpPr>
        <p:spPr>
          <a:xfrm>
            <a:off x="8968778" y="4008828"/>
            <a:ext cx="781084" cy="289441"/>
          </a:xfrm>
          <a:prstGeom prst="round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100" b="1">
                <a:latin typeface="Verdana" panose="020B0604030504040204" pitchFamily="34" charset="0"/>
                <a:ea typeface="Verdana" panose="020B0604030504040204" pitchFamily="34" charset="0"/>
              </a:rPr>
              <a:t>18,1 B</a:t>
            </a:r>
          </a:p>
        </p:txBody>
      </p:sp>
      <p:sp>
        <p:nvSpPr>
          <p:cNvPr id="40" name="CuadroTexto 10">
            <a:extLst>
              <a:ext uri="{FF2B5EF4-FFF2-40B4-BE49-F238E27FC236}">
                <a16:creationId xmlns:a16="http://schemas.microsoft.com/office/drawing/2014/main" id="{FAFF7033-0D4C-2174-87C2-F1A0C240CC59}"/>
              </a:ext>
            </a:extLst>
          </p:cNvPr>
          <p:cNvSpPr txBox="1"/>
          <p:nvPr/>
        </p:nvSpPr>
        <p:spPr>
          <a:xfrm>
            <a:off x="2975372" y="6163504"/>
            <a:ext cx="5040598" cy="374571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1600">
                <a:solidFill>
                  <a:srgbClr val="76767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Ingresos $511 B   Ley de financiamiento $12B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1F733B0-15DA-0ECC-F247-9827CAF6F9D2}"/>
              </a:ext>
            </a:extLst>
          </p:cNvPr>
          <p:cNvSpPr txBox="1"/>
          <p:nvPr/>
        </p:nvSpPr>
        <p:spPr>
          <a:xfrm>
            <a:off x="0" y="6639078"/>
            <a:ext cx="609750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</a:t>
            </a:r>
            <a:endParaRPr kumimoji="0" lang="es-CO" sz="100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221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1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5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5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3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Graphic spid="31" grpId="0" uiExpand="1">
        <p:bldSub>
          <a:bldChart bld="series"/>
        </p:bldSub>
      </p:bldGraphic>
      <p:bldGraphic spid="33" grpId="0" uiExpand="1">
        <p:bldSub>
          <a:bldChart bld="series"/>
        </p:bldSub>
      </p:bldGraphic>
      <p:bldGraphic spid="34" grpId="0" uiExpand="1">
        <p:bldSub>
          <a:bldChart bld="series"/>
        </p:bldSub>
      </p:bldGraphic>
      <p:bldGraphic spid="35" grpId="0" uiExpand="1">
        <p:bldSub>
          <a:bldChart bld="series"/>
        </p:bldSub>
      </p:bldGraphic>
      <p:bldP spid="36" grpId="0" animBg="1"/>
      <p:bldP spid="37" grpId="0"/>
      <p:bldP spid="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5E6B40E-1468-90E0-EBAE-380B212DF0E3}"/>
              </a:ext>
            </a:extLst>
          </p:cNvPr>
          <p:cNvSpPr txBox="1"/>
          <p:nvPr/>
        </p:nvSpPr>
        <p:spPr>
          <a:xfrm>
            <a:off x="940258" y="1101673"/>
            <a:ext cx="5599031" cy="438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51" b="1" dirty="0">
                <a:solidFill>
                  <a:srgbClr val="16ADB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TABLA DE CONTENIDO</a:t>
            </a:r>
          </a:p>
        </p:txBody>
      </p:sp>
      <p:sp>
        <p:nvSpPr>
          <p:cNvPr id="4" name="Rectángulo: esquinas redondeadas 9">
            <a:extLst>
              <a:ext uri="{FF2B5EF4-FFF2-40B4-BE49-F238E27FC236}">
                <a16:creationId xmlns:a16="http://schemas.microsoft.com/office/drawing/2014/main" id="{1E26DB44-2242-E610-B1CF-C43E62BB13E4}"/>
              </a:ext>
            </a:extLst>
          </p:cNvPr>
          <p:cNvSpPr/>
          <p:nvPr/>
        </p:nvSpPr>
        <p:spPr>
          <a:xfrm>
            <a:off x="1486022" y="1890006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5" name="Rectángulo: esquinas redondeadas 10">
            <a:extLst>
              <a:ext uri="{FF2B5EF4-FFF2-40B4-BE49-F238E27FC236}">
                <a16:creationId xmlns:a16="http://schemas.microsoft.com/office/drawing/2014/main" id="{9BEEA5FF-CA62-6D0E-87D2-CC7BB61959E0}"/>
              </a:ext>
            </a:extLst>
          </p:cNvPr>
          <p:cNvSpPr/>
          <p:nvPr/>
        </p:nvSpPr>
        <p:spPr>
          <a:xfrm>
            <a:off x="1486022" y="2512773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7" name="Rectángulo: esquinas redondeadas 11">
            <a:extLst>
              <a:ext uri="{FF2B5EF4-FFF2-40B4-BE49-F238E27FC236}">
                <a16:creationId xmlns:a16="http://schemas.microsoft.com/office/drawing/2014/main" id="{928B38BD-A001-8FC8-CF30-090C47C01985}"/>
              </a:ext>
            </a:extLst>
          </p:cNvPr>
          <p:cNvSpPr/>
          <p:nvPr/>
        </p:nvSpPr>
        <p:spPr>
          <a:xfrm>
            <a:off x="1486022" y="3135540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65C06C7-0D2F-1151-14C5-4BE79D2B3251}"/>
              </a:ext>
            </a:extLst>
          </p:cNvPr>
          <p:cNvSpPr txBox="1"/>
          <p:nvPr/>
        </p:nvSpPr>
        <p:spPr>
          <a:xfrm>
            <a:off x="2105752" y="1863232"/>
            <a:ext cx="8260558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Contexto Internacional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3665757-5226-E6E2-1B56-2CF6DBDE2730}"/>
              </a:ext>
            </a:extLst>
          </p:cNvPr>
          <p:cNvSpPr txBox="1"/>
          <p:nvPr/>
        </p:nvSpPr>
        <p:spPr>
          <a:xfrm>
            <a:off x="2105751" y="3104556"/>
            <a:ext cx="6591193" cy="382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Presupuesto de Ingresos y Gastos 2025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FEE4A8B-21A6-6F76-1DD7-1051D0890B43}"/>
              </a:ext>
            </a:extLst>
          </p:cNvPr>
          <p:cNvSpPr txBox="1"/>
          <p:nvPr/>
        </p:nvSpPr>
        <p:spPr>
          <a:xfrm>
            <a:off x="2105751" y="3710615"/>
            <a:ext cx="4248395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Comparativo Gastos 2024 vs 2025</a:t>
            </a:r>
            <a:endParaRPr lang="es-CO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ángulo: esquinas redondeadas 16">
            <a:extLst>
              <a:ext uri="{FF2B5EF4-FFF2-40B4-BE49-F238E27FC236}">
                <a16:creationId xmlns:a16="http://schemas.microsoft.com/office/drawing/2014/main" id="{581FBE41-CB65-A31B-A975-AA72EA4860E6}"/>
              </a:ext>
            </a:extLst>
          </p:cNvPr>
          <p:cNvSpPr/>
          <p:nvPr/>
        </p:nvSpPr>
        <p:spPr>
          <a:xfrm>
            <a:off x="1486021" y="4381074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BC208AF-2C71-154E-41B1-2A92E7E90E0B}"/>
              </a:ext>
            </a:extLst>
          </p:cNvPr>
          <p:cNvSpPr txBox="1"/>
          <p:nvPr/>
        </p:nvSpPr>
        <p:spPr>
          <a:xfrm>
            <a:off x="2105752" y="4355559"/>
            <a:ext cx="4650459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Comparativo Inflexibilidades 2024 vs 2025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F35B395-D509-C981-C8D8-F2BF7F29747A}"/>
              </a:ext>
            </a:extLst>
          </p:cNvPr>
          <p:cNvSpPr txBox="1"/>
          <p:nvPr/>
        </p:nvSpPr>
        <p:spPr>
          <a:xfrm>
            <a:off x="2105752" y="2483894"/>
            <a:ext cx="6591193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Gasto Primario vs Deuda 2019-2025 (% PIB)</a:t>
            </a:r>
          </a:p>
        </p:txBody>
      </p:sp>
      <p:sp>
        <p:nvSpPr>
          <p:cNvPr id="6" name="Rectángulo: esquinas redondeadas 16">
            <a:extLst>
              <a:ext uri="{FF2B5EF4-FFF2-40B4-BE49-F238E27FC236}">
                <a16:creationId xmlns:a16="http://schemas.microsoft.com/office/drawing/2014/main" id="{2D63CE6A-A1A7-C89F-ED2F-F31ABF921F61}"/>
              </a:ext>
            </a:extLst>
          </p:cNvPr>
          <p:cNvSpPr/>
          <p:nvPr/>
        </p:nvSpPr>
        <p:spPr>
          <a:xfrm>
            <a:off x="1486022" y="3758307"/>
            <a:ext cx="490797" cy="331255"/>
          </a:xfrm>
          <a:prstGeom prst="roundRect">
            <a:avLst/>
          </a:prstGeom>
          <a:solidFill>
            <a:srgbClr val="0B78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DE655E3-E9A0-5C22-5231-55A6B07357C3}"/>
              </a:ext>
            </a:extLst>
          </p:cNvPr>
          <p:cNvSpPr txBox="1"/>
          <p:nvPr/>
        </p:nvSpPr>
        <p:spPr>
          <a:xfrm>
            <a:off x="2134837" y="4948947"/>
            <a:ext cx="4650459" cy="3822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Total, PGN Sectorial 2024-2025</a:t>
            </a:r>
          </a:p>
        </p:txBody>
      </p:sp>
      <p:sp>
        <p:nvSpPr>
          <p:cNvPr id="16" name="Rectángulo: esquinas redondeadas 16">
            <a:extLst>
              <a:ext uri="{FF2B5EF4-FFF2-40B4-BE49-F238E27FC236}">
                <a16:creationId xmlns:a16="http://schemas.microsoft.com/office/drawing/2014/main" id="{2DBAE80F-422F-AAA2-D23B-25B4CEF1B08E}"/>
              </a:ext>
            </a:extLst>
          </p:cNvPr>
          <p:cNvSpPr/>
          <p:nvPr/>
        </p:nvSpPr>
        <p:spPr>
          <a:xfrm>
            <a:off x="1486021" y="4999976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010911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00000000-0008-0000-04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2637222"/>
              </p:ext>
            </p:extLst>
          </p:nvPr>
        </p:nvGraphicFramePr>
        <p:xfrm>
          <a:off x="1878737" y="1666858"/>
          <a:ext cx="6766777" cy="4274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7E3F14F7-17F0-5C0D-36BA-349B81823AF6}"/>
              </a:ext>
            </a:extLst>
          </p:cNvPr>
          <p:cNvSpPr txBox="1"/>
          <p:nvPr/>
        </p:nvSpPr>
        <p:spPr>
          <a:xfrm>
            <a:off x="2064598" y="788436"/>
            <a:ext cx="722499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5">
              <a:defRPr/>
            </a:pPr>
            <a:r>
              <a:rPr lang="es-CO" sz="21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Comparativo Gastos 2024 vs 2025 </a:t>
            </a:r>
          </a:p>
          <a:p>
            <a:pPr algn="ctr" defTabSz="914365">
              <a:defRPr/>
            </a:pPr>
            <a:r>
              <a:rPr lang="es-CO" sz="12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(Cifras en billones $)</a:t>
            </a:r>
            <a:endParaRPr lang="es-CO" sz="2100" b="1" dirty="0">
              <a:solidFill>
                <a:srgbClr val="419E93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45" name="Triángulo isósceles 44">
            <a:extLst>
              <a:ext uri="{FF2B5EF4-FFF2-40B4-BE49-F238E27FC236}">
                <a16:creationId xmlns:a16="http://schemas.microsoft.com/office/drawing/2014/main" id="{7AA62AF0-A21F-3345-C2FA-0D740EEB8F89}"/>
              </a:ext>
            </a:extLst>
          </p:cNvPr>
          <p:cNvSpPr/>
          <p:nvPr/>
        </p:nvSpPr>
        <p:spPr>
          <a:xfrm>
            <a:off x="8569101" y="4435048"/>
            <a:ext cx="217533" cy="261610"/>
          </a:xfrm>
          <a:prstGeom prst="triangl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11B4D7EB-BF88-CBBD-2837-72CE2BD4C382}"/>
              </a:ext>
            </a:extLst>
          </p:cNvPr>
          <p:cNvSpPr txBox="1"/>
          <p:nvPr/>
        </p:nvSpPr>
        <p:spPr>
          <a:xfrm>
            <a:off x="9046159" y="4463029"/>
            <a:ext cx="696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>
                <a:solidFill>
                  <a:srgbClr val="26325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6,2%</a:t>
            </a:r>
          </a:p>
        </p:txBody>
      </p:sp>
      <p:sp>
        <p:nvSpPr>
          <p:cNvPr id="47" name="Triángulo isósceles 46">
            <a:extLst>
              <a:ext uri="{FF2B5EF4-FFF2-40B4-BE49-F238E27FC236}">
                <a16:creationId xmlns:a16="http://schemas.microsoft.com/office/drawing/2014/main" id="{5C7026A6-EA34-16DC-C4FC-737666ADD77E}"/>
              </a:ext>
            </a:extLst>
          </p:cNvPr>
          <p:cNvSpPr/>
          <p:nvPr/>
        </p:nvSpPr>
        <p:spPr>
          <a:xfrm>
            <a:off x="8546376" y="3288100"/>
            <a:ext cx="217533" cy="261610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E1F2909B-D1FE-8B4D-1754-94DD6A14D8D8}"/>
              </a:ext>
            </a:extLst>
          </p:cNvPr>
          <p:cNvSpPr txBox="1"/>
          <p:nvPr/>
        </p:nvSpPr>
        <p:spPr>
          <a:xfrm>
            <a:off x="9028645" y="3310252"/>
            <a:ext cx="8226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100" b="1">
                <a:latin typeface="Verdana" panose="020B0604030504040204" pitchFamily="34" charset="0"/>
                <a:ea typeface="Verdana" panose="020B0604030504040204" pitchFamily="34" charset="0"/>
              </a:rPr>
              <a:t>19,1%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3475A0EF-5CC6-3C29-F494-F650E3FFAF8D}"/>
              </a:ext>
            </a:extLst>
          </p:cNvPr>
          <p:cNvSpPr txBox="1"/>
          <p:nvPr/>
        </p:nvSpPr>
        <p:spPr>
          <a:xfrm>
            <a:off x="9000070" y="2421149"/>
            <a:ext cx="8226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100" b="1">
                <a:latin typeface="Verdana" panose="020B0604030504040204" pitchFamily="34" charset="0"/>
                <a:ea typeface="Verdana" panose="020B0604030504040204" pitchFamily="34" charset="0"/>
              </a:rPr>
              <a:t>-17.4%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E98C0CB3-C1C0-B0B3-5D9A-FE2E7EADAD21}"/>
              </a:ext>
            </a:extLst>
          </p:cNvPr>
          <p:cNvSpPr txBox="1"/>
          <p:nvPr/>
        </p:nvSpPr>
        <p:spPr>
          <a:xfrm>
            <a:off x="8441300" y="5581996"/>
            <a:ext cx="1536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>
                <a:latin typeface="Verdana" panose="020B0604030504040204" pitchFamily="34" charset="0"/>
                <a:ea typeface="Verdana" panose="020B0604030504040204" pitchFamily="34" charset="0"/>
              </a:rPr>
              <a:t>Variaciones</a:t>
            </a:r>
          </a:p>
        </p:txBody>
      </p:sp>
      <p:sp>
        <p:nvSpPr>
          <p:cNvPr id="54" name="Triángulo isósceles 53">
            <a:extLst>
              <a:ext uri="{FF2B5EF4-FFF2-40B4-BE49-F238E27FC236}">
                <a16:creationId xmlns:a16="http://schemas.microsoft.com/office/drawing/2014/main" id="{4AC013CE-F06A-F2D1-7D8D-B2BAE582679C}"/>
              </a:ext>
            </a:extLst>
          </p:cNvPr>
          <p:cNvSpPr/>
          <p:nvPr/>
        </p:nvSpPr>
        <p:spPr>
          <a:xfrm>
            <a:off x="8569996" y="1677160"/>
            <a:ext cx="216000" cy="262800"/>
          </a:xfrm>
          <a:prstGeom prst="triangle">
            <a:avLst/>
          </a:prstGeom>
          <a:solidFill>
            <a:srgbClr val="419E93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03FCECA7-CBFD-B757-91C9-E94F9849ED00}"/>
              </a:ext>
            </a:extLst>
          </p:cNvPr>
          <p:cNvSpPr txBox="1"/>
          <p:nvPr/>
        </p:nvSpPr>
        <p:spPr>
          <a:xfrm>
            <a:off x="8923683" y="1627912"/>
            <a:ext cx="11256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100" b="1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3.9%</a:t>
            </a:r>
          </a:p>
        </p:txBody>
      </p:sp>
      <p:sp>
        <p:nvSpPr>
          <p:cNvPr id="56" name="Triángulo isósceles 55">
            <a:extLst>
              <a:ext uri="{FF2B5EF4-FFF2-40B4-BE49-F238E27FC236}">
                <a16:creationId xmlns:a16="http://schemas.microsoft.com/office/drawing/2014/main" id="{024B877C-5B9D-79FF-B3D6-7240BB41D537}"/>
              </a:ext>
            </a:extLst>
          </p:cNvPr>
          <p:cNvSpPr/>
          <p:nvPr/>
        </p:nvSpPr>
        <p:spPr>
          <a:xfrm rot="10800000">
            <a:off x="8554209" y="2448180"/>
            <a:ext cx="216000" cy="262800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816DC222-95B3-2010-5D08-844C622A6791}"/>
              </a:ext>
            </a:extLst>
          </p:cNvPr>
          <p:cNvGrpSpPr/>
          <p:nvPr/>
        </p:nvGrpSpPr>
        <p:grpSpPr>
          <a:xfrm>
            <a:off x="2064598" y="1627912"/>
            <a:ext cx="6395054" cy="415498"/>
            <a:chOff x="2122731" y="6276513"/>
            <a:chExt cx="6395054" cy="415498"/>
          </a:xfrm>
        </p:grpSpPr>
        <p:sp>
          <p:nvSpPr>
            <p:cNvPr id="5" name="CuadroTexto 10">
              <a:extLst>
                <a:ext uri="{FF2B5EF4-FFF2-40B4-BE49-F238E27FC236}">
                  <a16:creationId xmlns:a16="http://schemas.microsoft.com/office/drawing/2014/main" id="{32CA3C7C-87E1-0285-E87F-35E3C4431A54}"/>
                </a:ext>
              </a:extLst>
            </p:cNvPr>
            <p:cNvSpPr txBox="1"/>
            <p:nvPr/>
          </p:nvSpPr>
          <p:spPr>
            <a:xfrm>
              <a:off x="2122731" y="6276513"/>
              <a:ext cx="292541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CO" sz="2100" b="1">
                  <a:solidFill>
                    <a:srgbClr val="419E9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j-cs"/>
                </a:rPr>
                <a:t>Total $503,2</a:t>
              </a:r>
            </a:p>
          </p:txBody>
        </p:sp>
        <p:sp>
          <p:nvSpPr>
            <p:cNvPr id="6" name="CuadroTexto 10">
              <a:extLst>
                <a:ext uri="{FF2B5EF4-FFF2-40B4-BE49-F238E27FC236}">
                  <a16:creationId xmlns:a16="http://schemas.microsoft.com/office/drawing/2014/main" id="{31D80584-4D58-4A69-D2BC-EFAD67B4C16D}"/>
                </a:ext>
              </a:extLst>
            </p:cNvPr>
            <p:cNvSpPr txBox="1"/>
            <p:nvPr/>
          </p:nvSpPr>
          <p:spPr>
            <a:xfrm>
              <a:off x="5592369" y="6276513"/>
              <a:ext cx="292541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CO" sz="2100" b="1">
                  <a:solidFill>
                    <a:srgbClr val="419E9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j-cs"/>
                </a:rPr>
                <a:t>Total $523</a:t>
              </a: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9FA5DE14-7044-40F1-C486-44FBD1FA09ED}"/>
              </a:ext>
            </a:extLst>
          </p:cNvPr>
          <p:cNvSpPr txBox="1"/>
          <p:nvPr/>
        </p:nvSpPr>
        <p:spPr>
          <a:xfrm>
            <a:off x="0" y="6639078"/>
            <a:ext cx="609750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</a:t>
            </a:r>
            <a:endParaRPr kumimoji="0" lang="es-CO" sz="100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6513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Chart bld="seriesEl"/>
        </p:bldSub>
      </p:bldGraphic>
      <p:bldP spid="45" grpId="0" animBg="1"/>
      <p:bldP spid="46" grpId="0"/>
      <p:bldP spid="47" grpId="0" animBg="1"/>
      <p:bldP spid="48" grpId="0"/>
      <p:bldP spid="50" grpId="0"/>
      <p:bldP spid="52" grpId="0"/>
      <p:bldP spid="54" grpId="0" animBg="1"/>
      <p:bldP spid="55" grpId="0"/>
      <p:bldP spid="5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A71B6D36-ECEB-C4D1-15C5-A5A97F77B7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3583152"/>
              </p:ext>
            </p:extLst>
          </p:nvPr>
        </p:nvGraphicFramePr>
        <p:xfrm>
          <a:off x="44405" y="1088516"/>
          <a:ext cx="11738006" cy="4844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ítulo 1">
            <a:extLst>
              <a:ext uri="{FF2B5EF4-FFF2-40B4-BE49-F238E27FC236}">
                <a16:creationId xmlns:a16="http://schemas.microsoft.com/office/drawing/2014/main" id="{16C16F98-551F-9729-F5E4-84A09E41BAD6}"/>
              </a:ext>
            </a:extLst>
          </p:cNvPr>
          <p:cNvSpPr txBox="1">
            <a:spLocks/>
          </p:cNvSpPr>
          <p:nvPr/>
        </p:nvSpPr>
        <p:spPr>
          <a:xfrm>
            <a:off x="3735239" y="402539"/>
            <a:ext cx="4356339" cy="9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100" b="1" u="none" strike="noStrike" kern="1200" cap="none" spc="0" normalizeH="0" baseline="0" noProof="0" dirty="0">
                <a:ln>
                  <a:noFill/>
                </a:ln>
                <a:solidFill>
                  <a:srgbClr val="4CA9A9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MONTO PGN % PIB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09CCFB2-E29C-8409-FBB1-9C0693A3D30A}"/>
              </a:ext>
            </a:extLst>
          </p:cNvPr>
          <p:cNvSpPr txBox="1"/>
          <p:nvPr/>
        </p:nvSpPr>
        <p:spPr>
          <a:xfrm>
            <a:off x="1909597" y="6144734"/>
            <a:ext cx="837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>
                <a:latin typeface="Verdana" panose="020B0604030504040204" pitchFamily="34" charset="0"/>
                <a:ea typeface="Verdana" panose="020B0604030504040204" pitchFamily="34" charset="0"/>
              </a:rPr>
              <a:t>Como porcentaje del PIB, el monto del PGN 2025 es similar al promedio del Siglo XXI (26,6%)</a:t>
            </a:r>
            <a:endParaRPr lang="es-CO" sz="12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1913EE3-D553-A175-881E-52041B2A0F8E}"/>
              </a:ext>
            </a:extLst>
          </p:cNvPr>
          <p:cNvSpPr txBox="1"/>
          <p:nvPr/>
        </p:nvSpPr>
        <p:spPr>
          <a:xfrm>
            <a:off x="0" y="6639078"/>
            <a:ext cx="609750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</a:t>
            </a:r>
            <a:endParaRPr kumimoji="0" lang="es-CO" sz="100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779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7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7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7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7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7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7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7">
                                            <p:graphicEl>
                                              <a:chart seriesIdx="-4" categoryIdx="2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7">
                                            <p:graphicEl>
                                              <a:chart seriesIdx="-4" categoryIdx="2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Chart bld="category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16C16F98-551F-9729-F5E4-84A09E41BAD6}"/>
              </a:ext>
            </a:extLst>
          </p:cNvPr>
          <p:cNvSpPr txBox="1">
            <a:spLocks/>
          </p:cNvSpPr>
          <p:nvPr/>
        </p:nvSpPr>
        <p:spPr>
          <a:xfrm>
            <a:off x="2398772" y="619420"/>
            <a:ext cx="6849374" cy="6569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100" b="1" u="none" strike="noStrike" kern="1200" cap="none" spc="0" normalizeH="0" baseline="0" noProof="0" dirty="0">
                <a:ln>
                  <a:noFill/>
                </a:ln>
                <a:solidFill>
                  <a:srgbClr val="4CA9A9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Dinámica Real Anual del PGN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2100" b="1" u="none" strike="noStrike" kern="1200" cap="none" spc="0" normalizeH="0" baseline="0" noProof="0" dirty="0">
              <a:ln>
                <a:noFill/>
              </a:ln>
              <a:solidFill>
                <a:srgbClr val="4CA9A9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b="1" dirty="0">
                <a:solidFill>
                  <a:srgbClr val="4CA9A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billones de $ constantes de 2025 y variación porcentual anual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09CCFB2-E29C-8409-FBB1-9C0693A3D30A}"/>
              </a:ext>
            </a:extLst>
          </p:cNvPr>
          <p:cNvSpPr txBox="1"/>
          <p:nvPr/>
        </p:nvSpPr>
        <p:spPr>
          <a:xfrm>
            <a:off x="112144" y="6221092"/>
            <a:ext cx="11533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>
                <a:latin typeface="Verdana" panose="020B0604030504040204" pitchFamily="34" charset="0"/>
                <a:ea typeface="Verdana" panose="020B0604030504040204" pitchFamily="34" charset="0"/>
              </a:rPr>
              <a:t>El crecimiento real del PGN 2025 respecto a 2024 es inferior a su variación interanual real promedio del Siglo XXI (4,7%)</a:t>
            </a:r>
            <a:endParaRPr lang="es-CO" sz="12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484221DA-4772-4267-AABE-A6CD795513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351572"/>
              </p:ext>
            </p:extLst>
          </p:nvPr>
        </p:nvGraphicFramePr>
        <p:xfrm>
          <a:off x="112144" y="1135811"/>
          <a:ext cx="11422631" cy="4729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4C3ED7D4-9181-5ED2-4434-95B16753004C}"/>
              </a:ext>
            </a:extLst>
          </p:cNvPr>
          <p:cNvSpPr txBox="1"/>
          <p:nvPr/>
        </p:nvSpPr>
        <p:spPr>
          <a:xfrm>
            <a:off x="0" y="6639078"/>
            <a:ext cx="609750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</a:t>
            </a:r>
            <a:endParaRPr kumimoji="0" lang="es-CO" sz="100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07986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grama&#10;&#10;Descripción generada automáticamente">
            <a:extLst>
              <a:ext uri="{FF2B5EF4-FFF2-40B4-BE49-F238E27FC236}">
                <a16:creationId xmlns:a16="http://schemas.microsoft.com/office/drawing/2014/main" id="{6533807F-4960-6D1D-7670-F29A936C59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00" b="20252"/>
          <a:stretch/>
        </p:blipFill>
        <p:spPr>
          <a:xfrm>
            <a:off x="718527" y="966158"/>
            <a:ext cx="10754946" cy="5655301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2D4F77D4-CBB0-D981-45CE-E06C20DCD857}"/>
              </a:ext>
            </a:extLst>
          </p:cNvPr>
          <p:cNvSpPr/>
          <p:nvPr/>
        </p:nvSpPr>
        <p:spPr>
          <a:xfrm>
            <a:off x="4771176" y="6310265"/>
            <a:ext cx="2471596" cy="2442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6D6C786-D7A9-1E08-037F-D53D2E1FDC4E}"/>
              </a:ext>
            </a:extLst>
          </p:cNvPr>
          <p:cNvSpPr txBox="1"/>
          <p:nvPr/>
        </p:nvSpPr>
        <p:spPr>
          <a:xfrm>
            <a:off x="0" y="6639078"/>
            <a:ext cx="609750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</a:t>
            </a:r>
            <a:endParaRPr kumimoji="0" lang="es-CO" sz="100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5CDDC8-EC7E-F553-7EE9-A88DE5D74398}"/>
              </a:ext>
            </a:extLst>
          </p:cNvPr>
          <p:cNvSpPr txBox="1"/>
          <p:nvPr/>
        </p:nvSpPr>
        <p:spPr>
          <a:xfrm>
            <a:off x="2522687" y="271438"/>
            <a:ext cx="6968574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419E9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Composición PGN 2025 y variación contra PGN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050" dirty="0">
                <a:latin typeface="Verdana" panose="020B0604030504040204" pitchFamily="34" charset="0"/>
                <a:ea typeface="Verdana" panose="020B0604030504040204" pitchFamily="34" charset="0"/>
              </a:rPr>
              <a:t>Cifras en billones de pesos</a:t>
            </a:r>
            <a:endParaRPr kumimoji="0" lang="es-CO" sz="1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29DE95DF-F3C5-83E3-C668-BD1F40FB4C63}"/>
              </a:ext>
            </a:extLst>
          </p:cNvPr>
          <p:cNvSpPr/>
          <p:nvPr/>
        </p:nvSpPr>
        <p:spPr>
          <a:xfrm>
            <a:off x="5118453" y="6289414"/>
            <a:ext cx="1777041" cy="349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1B47449-0368-35FC-FA1D-DB4229BE21E4}"/>
              </a:ext>
            </a:extLst>
          </p:cNvPr>
          <p:cNvSpPr txBox="1"/>
          <p:nvPr/>
        </p:nvSpPr>
        <p:spPr>
          <a:xfrm>
            <a:off x="2086227" y="886927"/>
            <a:ext cx="13018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Ingresos</a:t>
            </a:r>
            <a:r>
              <a:rPr lang="es-CO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84B17E9-F2F8-3E9A-B32A-102EF579494A}"/>
              </a:ext>
            </a:extLst>
          </p:cNvPr>
          <p:cNvSpPr txBox="1"/>
          <p:nvPr/>
        </p:nvSpPr>
        <p:spPr>
          <a:xfrm>
            <a:off x="7409850" y="832364"/>
            <a:ext cx="9625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Gastos</a:t>
            </a:r>
            <a:r>
              <a:rPr lang="es-CO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0E8D8D7-A6E4-38DC-3795-66E8B62FF3A7}"/>
              </a:ext>
            </a:extLst>
          </p:cNvPr>
          <p:cNvSpPr/>
          <p:nvPr/>
        </p:nvSpPr>
        <p:spPr>
          <a:xfrm>
            <a:off x="2725947" y="5443268"/>
            <a:ext cx="1552755" cy="44857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901069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5E6B40E-1468-90E0-EBAE-380B212DF0E3}"/>
              </a:ext>
            </a:extLst>
          </p:cNvPr>
          <p:cNvSpPr txBox="1"/>
          <p:nvPr/>
        </p:nvSpPr>
        <p:spPr>
          <a:xfrm>
            <a:off x="940258" y="1101673"/>
            <a:ext cx="5599031" cy="438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51" b="1" dirty="0">
                <a:solidFill>
                  <a:srgbClr val="16ADB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TABLA DE CONTENIDO</a:t>
            </a:r>
          </a:p>
        </p:txBody>
      </p:sp>
      <p:sp>
        <p:nvSpPr>
          <p:cNvPr id="4" name="Rectángulo: esquinas redondeadas 9">
            <a:extLst>
              <a:ext uri="{FF2B5EF4-FFF2-40B4-BE49-F238E27FC236}">
                <a16:creationId xmlns:a16="http://schemas.microsoft.com/office/drawing/2014/main" id="{1E26DB44-2242-E610-B1CF-C43E62BB13E4}"/>
              </a:ext>
            </a:extLst>
          </p:cNvPr>
          <p:cNvSpPr/>
          <p:nvPr/>
        </p:nvSpPr>
        <p:spPr>
          <a:xfrm>
            <a:off x="1486022" y="1890006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5" name="Rectángulo: esquinas redondeadas 10">
            <a:extLst>
              <a:ext uri="{FF2B5EF4-FFF2-40B4-BE49-F238E27FC236}">
                <a16:creationId xmlns:a16="http://schemas.microsoft.com/office/drawing/2014/main" id="{9BEEA5FF-CA62-6D0E-87D2-CC7BB61959E0}"/>
              </a:ext>
            </a:extLst>
          </p:cNvPr>
          <p:cNvSpPr/>
          <p:nvPr/>
        </p:nvSpPr>
        <p:spPr>
          <a:xfrm>
            <a:off x="1486022" y="2512773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7" name="Rectángulo: esquinas redondeadas 11">
            <a:extLst>
              <a:ext uri="{FF2B5EF4-FFF2-40B4-BE49-F238E27FC236}">
                <a16:creationId xmlns:a16="http://schemas.microsoft.com/office/drawing/2014/main" id="{928B38BD-A001-8FC8-CF30-090C47C01985}"/>
              </a:ext>
            </a:extLst>
          </p:cNvPr>
          <p:cNvSpPr/>
          <p:nvPr/>
        </p:nvSpPr>
        <p:spPr>
          <a:xfrm>
            <a:off x="1486022" y="3135540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65C06C7-0D2F-1151-14C5-4BE79D2B3251}"/>
              </a:ext>
            </a:extLst>
          </p:cNvPr>
          <p:cNvSpPr txBox="1"/>
          <p:nvPr/>
        </p:nvSpPr>
        <p:spPr>
          <a:xfrm>
            <a:off x="2105752" y="1863232"/>
            <a:ext cx="8260558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Contexto Internacional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3665757-5226-E6E2-1B56-2CF6DBDE2730}"/>
              </a:ext>
            </a:extLst>
          </p:cNvPr>
          <p:cNvSpPr txBox="1"/>
          <p:nvPr/>
        </p:nvSpPr>
        <p:spPr>
          <a:xfrm>
            <a:off x="2105751" y="3104556"/>
            <a:ext cx="6591193" cy="382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Presupuesto de Ingresos y Gastos 2025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FEE4A8B-21A6-6F76-1DD7-1051D0890B43}"/>
              </a:ext>
            </a:extLst>
          </p:cNvPr>
          <p:cNvSpPr txBox="1"/>
          <p:nvPr/>
        </p:nvSpPr>
        <p:spPr>
          <a:xfrm>
            <a:off x="2105751" y="3710615"/>
            <a:ext cx="4248395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Comparativo Gastos 2024 vs 2025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ángulo: esquinas redondeadas 16">
            <a:extLst>
              <a:ext uri="{FF2B5EF4-FFF2-40B4-BE49-F238E27FC236}">
                <a16:creationId xmlns:a16="http://schemas.microsoft.com/office/drawing/2014/main" id="{581FBE41-CB65-A31B-A975-AA72EA4860E6}"/>
              </a:ext>
            </a:extLst>
          </p:cNvPr>
          <p:cNvSpPr/>
          <p:nvPr/>
        </p:nvSpPr>
        <p:spPr>
          <a:xfrm>
            <a:off x="1486021" y="4381074"/>
            <a:ext cx="490797" cy="331255"/>
          </a:xfrm>
          <a:prstGeom prst="roundRect">
            <a:avLst/>
          </a:prstGeom>
          <a:solidFill>
            <a:srgbClr val="0B78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BC208AF-2C71-154E-41B1-2A92E7E90E0B}"/>
              </a:ext>
            </a:extLst>
          </p:cNvPr>
          <p:cNvSpPr txBox="1"/>
          <p:nvPr/>
        </p:nvSpPr>
        <p:spPr>
          <a:xfrm>
            <a:off x="2105752" y="4355559"/>
            <a:ext cx="4650459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Comparativo Inflexibilidades 2024 vs 2025</a:t>
            </a:r>
            <a:endParaRPr lang="es-CO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F35B395-D509-C981-C8D8-F2BF7F29747A}"/>
              </a:ext>
            </a:extLst>
          </p:cNvPr>
          <p:cNvSpPr txBox="1"/>
          <p:nvPr/>
        </p:nvSpPr>
        <p:spPr>
          <a:xfrm>
            <a:off x="2105752" y="2483894"/>
            <a:ext cx="6591193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Gasto Primario vs Deuda 2019-2025 (% PIB)</a:t>
            </a:r>
          </a:p>
        </p:txBody>
      </p:sp>
      <p:sp>
        <p:nvSpPr>
          <p:cNvPr id="6" name="Rectángulo: esquinas redondeadas 16">
            <a:extLst>
              <a:ext uri="{FF2B5EF4-FFF2-40B4-BE49-F238E27FC236}">
                <a16:creationId xmlns:a16="http://schemas.microsoft.com/office/drawing/2014/main" id="{2D63CE6A-A1A7-C89F-ED2F-F31ABF921F61}"/>
              </a:ext>
            </a:extLst>
          </p:cNvPr>
          <p:cNvSpPr/>
          <p:nvPr/>
        </p:nvSpPr>
        <p:spPr>
          <a:xfrm>
            <a:off x="1486022" y="3758307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DE655E3-E9A0-5C22-5231-55A6B07357C3}"/>
              </a:ext>
            </a:extLst>
          </p:cNvPr>
          <p:cNvSpPr txBox="1"/>
          <p:nvPr/>
        </p:nvSpPr>
        <p:spPr>
          <a:xfrm>
            <a:off x="2134837" y="4948947"/>
            <a:ext cx="4650459" cy="3822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Total, PGN Sectorial 2024-2025</a:t>
            </a:r>
          </a:p>
        </p:txBody>
      </p:sp>
      <p:sp>
        <p:nvSpPr>
          <p:cNvPr id="16" name="Rectángulo: esquinas redondeadas 16">
            <a:extLst>
              <a:ext uri="{FF2B5EF4-FFF2-40B4-BE49-F238E27FC236}">
                <a16:creationId xmlns:a16="http://schemas.microsoft.com/office/drawing/2014/main" id="{2DBAE80F-422F-AAA2-D23B-25B4CEF1B08E}"/>
              </a:ext>
            </a:extLst>
          </p:cNvPr>
          <p:cNvSpPr/>
          <p:nvPr/>
        </p:nvSpPr>
        <p:spPr>
          <a:xfrm>
            <a:off x="1486021" y="4999976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736869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5E6B40E-1468-90E0-EBAE-380B212DF0E3}"/>
              </a:ext>
            </a:extLst>
          </p:cNvPr>
          <p:cNvSpPr txBox="1"/>
          <p:nvPr/>
        </p:nvSpPr>
        <p:spPr>
          <a:xfrm>
            <a:off x="940258" y="1101673"/>
            <a:ext cx="5599031" cy="438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51" b="1" dirty="0">
                <a:solidFill>
                  <a:srgbClr val="16ADB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TABLA DE CONTENIDO</a:t>
            </a:r>
          </a:p>
        </p:txBody>
      </p:sp>
      <p:sp>
        <p:nvSpPr>
          <p:cNvPr id="4" name="Rectángulo: esquinas redondeadas 9">
            <a:extLst>
              <a:ext uri="{FF2B5EF4-FFF2-40B4-BE49-F238E27FC236}">
                <a16:creationId xmlns:a16="http://schemas.microsoft.com/office/drawing/2014/main" id="{1E26DB44-2242-E610-B1CF-C43E62BB13E4}"/>
              </a:ext>
            </a:extLst>
          </p:cNvPr>
          <p:cNvSpPr/>
          <p:nvPr/>
        </p:nvSpPr>
        <p:spPr>
          <a:xfrm>
            <a:off x="1486022" y="1890006"/>
            <a:ext cx="490797" cy="331255"/>
          </a:xfrm>
          <a:prstGeom prst="roundRect">
            <a:avLst/>
          </a:prstGeom>
          <a:solidFill>
            <a:srgbClr val="0B78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5" name="Rectángulo: esquinas redondeadas 10">
            <a:extLst>
              <a:ext uri="{FF2B5EF4-FFF2-40B4-BE49-F238E27FC236}">
                <a16:creationId xmlns:a16="http://schemas.microsoft.com/office/drawing/2014/main" id="{9BEEA5FF-CA62-6D0E-87D2-CC7BB61959E0}"/>
              </a:ext>
            </a:extLst>
          </p:cNvPr>
          <p:cNvSpPr/>
          <p:nvPr/>
        </p:nvSpPr>
        <p:spPr>
          <a:xfrm>
            <a:off x="1486022" y="2512773"/>
            <a:ext cx="490797" cy="331255"/>
          </a:xfrm>
          <a:prstGeom prst="roundRect">
            <a:avLst/>
          </a:prstGeom>
          <a:solidFill>
            <a:srgbClr val="0B78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7" name="Rectángulo: esquinas redondeadas 11">
            <a:extLst>
              <a:ext uri="{FF2B5EF4-FFF2-40B4-BE49-F238E27FC236}">
                <a16:creationId xmlns:a16="http://schemas.microsoft.com/office/drawing/2014/main" id="{928B38BD-A001-8FC8-CF30-090C47C01985}"/>
              </a:ext>
            </a:extLst>
          </p:cNvPr>
          <p:cNvSpPr/>
          <p:nvPr/>
        </p:nvSpPr>
        <p:spPr>
          <a:xfrm>
            <a:off x="1486022" y="3135540"/>
            <a:ext cx="490797" cy="331255"/>
          </a:xfrm>
          <a:prstGeom prst="roundRect">
            <a:avLst/>
          </a:prstGeom>
          <a:solidFill>
            <a:srgbClr val="0B78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65C06C7-0D2F-1151-14C5-4BE79D2B3251}"/>
              </a:ext>
            </a:extLst>
          </p:cNvPr>
          <p:cNvSpPr txBox="1"/>
          <p:nvPr/>
        </p:nvSpPr>
        <p:spPr>
          <a:xfrm>
            <a:off x="2105752" y="1863232"/>
            <a:ext cx="8260558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Contexto Internacional</a:t>
            </a:r>
            <a:endParaRPr lang="es-CO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3665757-5226-E6E2-1B56-2CF6DBDE2730}"/>
              </a:ext>
            </a:extLst>
          </p:cNvPr>
          <p:cNvSpPr txBox="1"/>
          <p:nvPr/>
        </p:nvSpPr>
        <p:spPr>
          <a:xfrm>
            <a:off x="2105751" y="3104556"/>
            <a:ext cx="6591193" cy="382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Presupuesto de Ingresos y Gastos 2025</a:t>
            </a:r>
            <a:endParaRPr lang="es-CO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FEE4A8B-21A6-6F76-1DD7-1051D0890B43}"/>
              </a:ext>
            </a:extLst>
          </p:cNvPr>
          <p:cNvSpPr txBox="1"/>
          <p:nvPr/>
        </p:nvSpPr>
        <p:spPr>
          <a:xfrm>
            <a:off x="2105751" y="3710615"/>
            <a:ext cx="4248395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Comparativo Gastos 2024 vs 2025</a:t>
            </a:r>
            <a:endParaRPr lang="es-CO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ángulo: esquinas redondeadas 16">
            <a:extLst>
              <a:ext uri="{FF2B5EF4-FFF2-40B4-BE49-F238E27FC236}">
                <a16:creationId xmlns:a16="http://schemas.microsoft.com/office/drawing/2014/main" id="{581FBE41-CB65-A31B-A975-AA72EA4860E6}"/>
              </a:ext>
            </a:extLst>
          </p:cNvPr>
          <p:cNvSpPr/>
          <p:nvPr/>
        </p:nvSpPr>
        <p:spPr>
          <a:xfrm>
            <a:off x="1486021" y="4381074"/>
            <a:ext cx="490797" cy="331255"/>
          </a:xfrm>
          <a:prstGeom prst="roundRect">
            <a:avLst/>
          </a:prstGeom>
          <a:solidFill>
            <a:srgbClr val="0B78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BC208AF-2C71-154E-41B1-2A92E7E90E0B}"/>
              </a:ext>
            </a:extLst>
          </p:cNvPr>
          <p:cNvSpPr txBox="1"/>
          <p:nvPr/>
        </p:nvSpPr>
        <p:spPr>
          <a:xfrm>
            <a:off x="2105752" y="4355559"/>
            <a:ext cx="4650459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Comparativo Inflexibilidades 2024 vs 2025</a:t>
            </a:r>
            <a:endParaRPr lang="es-CO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F35B395-D509-C981-C8D8-F2BF7F29747A}"/>
              </a:ext>
            </a:extLst>
          </p:cNvPr>
          <p:cNvSpPr txBox="1"/>
          <p:nvPr/>
        </p:nvSpPr>
        <p:spPr>
          <a:xfrm>
            <a:off x="2105752" y="2483894"/>
            <a:ext cx="6591193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Gasto Primario vs Deuda 2019-2025 (% PIB)</a:t>
            </a:r>
          </a:p>
        </p:txBody>
      </p:sp>
      <p:sp>
        <p:nvSpPr>
          <p:cNvPr id="6" name="Rectángulo: esquinas redondeadas 16">
            <a:extLst>
              <a:ext uri="{FF2B5EF4-FFF2-40B4-BE49-F238E27FC236}">
                <a16:creationId xmlns:a16="http://schemas.microsoft.com/office/drawing/2014/main" id="{2D63CE6A-A1A7-C89F-ED2F-F31ABF921F61}"/>
              </a:ext>
            </a:extLst>
          </p:cNvPr>
          <p:cNvSpPr/>
          <p:nvPr/>
        </p:nvSpPr>
        <p:spPr>
          <a:xfrm>
            <a:off x="1486022" y="3758307"/>
            <a:ext cx="490797" cy="331255"/>
          </a:xfrm>
          <a:prstGeom prst="roundRect">
            <a:avLst/>
          </a:prstGeom>
          <a:solidFill>
            <a:srgbClr val="0B78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DE655E3-E9A0-5C22-5231-55A6B07357C3}"/>
              </a:ext>
            </a:extLst>
          </p:cNvPr>
          <p:cNvSpPr txBox="1"/>
          <p:nvPr/>
        </p:nvSpPr>
        <p:spPr>
          <a:xfrm>
            <a:off x="2134837" y="4948947"/>
            <a:ext cx="4650459" cy="3822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Total, PGN Sectorial 2024-2025</a:t>
            </a:r>
          </a:p>
        </p:txBody>
      </p:sp>
      <p:sp>
        <p:nvSpPr>
          <p:cNvPr id="16" name="Rectángulo: esquinas redondeadas 16">
            <a:extLst>
              <a:ext uri="{FF2B5EF4-FFF2-40B4-BE49-F238E27FC236}">
                <a16:creationId xmlns:a16="http://schemas.microsoft.com/office/drawing/2014/main" id="{2DBAE80F-422F-AAA2-D23B-25B4CEF1B08E}"/>
              </a:ext>
            </a:extLst>
          </p:cNvPr>
          <p:cNvSpPr/>
          <p:nvPr/>
        </p:nvSpPr>
        <p:spPr>
          <a:xfrm>
            <a:off x="1486021" y="4999976"/>
            <a:ext cx="490797" cy="331255"/>
          </a:xfrm>
          <a:prstGeom prst="roundRect">
            <a:avLst/>
          </a:prstGeom>
          <a:solidFill>
            <a:srgbClr val="0B78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708897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F5E3E5CF-1ADD-4232-8E34-549E858B20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5949355"/>
              </p:ext>
            </p:extLst>
          </p:nvPr>
        </p:nvGraphicFramePr>
        <p:xfrm>
          <a:off x="1653309" y="225674"/>
          <a:ext cx="8395854" cy="6406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395287C7-894D-C260-EFAA-7BC1E0EFBDC7}"/>
              </a:ext>
            </a:extLst>
          </p:cNvPr>
          <p:cNvSpPr txBox="1"/>
          <p:nvPr/>
        </p:nvSpPr>
        <p:spPr>
          <a:xfrm>
            <a:off x="2238737" y="333105"/>
            <a:ext cx="722499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5">
              <a:defRPr/>
            </a:pPr>
            <a:r>
              <a:rPr lang="es-CO" sz="2100" b="1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Inflexibilidades PGN 2024-2025 </a:t>
            </a:r>
          </a:p>
          <a:p>
            <a:pPr algn="ctr" defTabSz="914365">
              <a:defRPr/>
            </a:pPr>
            <a:r>
              <a:rPr lang="es-CO" sz="1200" b="1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(Cifras en Billones de $)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D8300EE-83FD-1A1B-25A4-021E95C58087}"/>
              </a:ext>
            </a:extLst>
          </p:cNvPr>
          <p:cNvSpPr txBox="1"/>
          <p:nvPr/>
        </p:nvSpPr>
        <p:spPr>
          <a:xfrm>
            <a:off x="0" y="6639078"/>
            <a:ext cx="609750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</a:t>
            </a:r>
            <a:endParaRPr kumimoji="0" lang="es-CO" sz="100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41BE616-FE82-3015-1E1B-641C3E70099F}"/>
              </a:ext>
            </a:extLst>
          </p:cNvPr>
          <p:cNvSpPr txBox="1"/>
          <p:nvPr/>
        </p:nvSpPr>
        <p:spPr>
          <a:xfrm>
            <a:off x="73086" y="6386105"/>
            <a:ext cx="10490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000" dirty="0">
                <a:latin typeface="Verdana" panose="020B0604030504040204" pitchFamily="34" charset="0"/>
                <a:ea typeface="Verdana" panose="020B0604030504040204" pitchFamily="34" charset="0"/>
              </a:rPr>
              <a:t>Nota: Otros Gastos corresponden principalmente a transferencias corrientes y gastos de inversión orientados al cumplimiento del Plan Nacional de Desarrollo.</a:t>
            </a:r>
          </a:p>
        </p:txBody>
      </p:sp>
    </p:spTree>
    <p:extLst>
      <p:ext uri="{BB962C8B-B14F-4D97-AF65-F5344CB8AC3E}">
        <p14:creationId xmlns:p14="http://schemas.microsoft.com/office/powerpoint/2010/main" val="424528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7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graphicEl>
                                              <a:chart seriesIdx="7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8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graphicEl>
                                              <a:chart seriesIdx="8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9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graphicEl>
                                              <a:chart seriesIdx="9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>
                                            <p:graphicEl>
                                              <a:chart seriesIdx="1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">
                                            <p:graphicEl>
                                              <a:chart seriesIdx="1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">
                                            <p:graphicEl>
                                              <a:chart seriesIdx="1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">
                                            <p:graphicEl>
                                              <a:chart seriesIdx="1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graphicEl>
                                              <a:chart seriesIdx="1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">
                                            <p:graphicEl>
                                              <a:chart seriesIdx="1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">
                                            <p:graphicEl>
                                              <a:chart seriesIdx="1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5E6B40E-1468-90E0-EBAE-380B212DF0E3}"/>
              </a:ext>
            </a:extLst>
          </p:cNvPr>
          <p:cNvSpPr txBox="1"/>
          <p:nvPr/>
        </p:nvSpPr>
        <p:spPr>
          <a:xfrm>
            <a:off x="940258" y="1101673"/>
            <a:ext cx="5599031" cy="438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51" b="1" dirty="0">
                <a:solidFill>
                  <a:srgbClr val="16ADB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TABLA DE CONTENIDO</a:t>
            </a:r>
          </a:p>
        </p:txBody>
      </p:sp>
      <p:sp>
        <p:nvSpPr>
          <p:cNvPr id="4" name="Rectángulo: esquinas redondeadas 9">
            <a:extLst>
              <a:ext uri="{FF2B5EF4-FFF2-40B4-BE49-F238E27FC236}">
                <a16:creationId xmlns:a16="http://schemas.microsoft.com/office/drawing/2014/main" id="{1E26DB44-2242-E610-B1CF-C43E62BB13E4}"/>
              </a:ext>
            </a:extLst>
          </p:cNvPr>
          <p:cNvSpPr/>
          <p:nvPr/>
        </p:nvSpPr>
        <p:spPr>
          <a:xfrm>
            <a:off x="1486022" y="1890006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5" name="Rectángulo: esquinas redondeadas 10">
            <a:extLst>
              <a:ext uri="{FF2B5EF4-FFF2-40B4-BE49-F238E27FC236}">
                <a16:creationId xmlns:a16="http://schemas.microsoft.com/office/drawing/2014/main" id="{9BEEA5FF-CA62-6D0E-87D2-CC7BB61959E0}"/>
              </a:ext>
            </a:extLst>
          </p:cNvPr>
          <p:cNvSpPr/>
          <p:nvPr/>
        </p:nvSpPr>
        <p:spPr>
          <a:xfrm>
            <a:off x="1486022" y="2512773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7" name="Rectángulo: esquinas redondeadas 11">
            <a:extLst>
              <a:ext uri="{FF2B5EF4-FFF2-40B4-BE49-F238E27FC236}">
                <a16:creationId xmlns:a16="http://schemas.microsoft.com/office/drawing/2014/main" id="{928B38BD-A001-8FC8-CF30-090C47C01985}"/>
              </a:ext>
            </a:extLst>
          </p:cNvPr>
          <p:cNvSpPr/>
          <p:nvPr/>
        </p:nvSpPr>
        <p:spPr>
          <a:xfrm>
            <a:off x="1486022" y="3135540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65C06C7-0D2F-1151-14C5-4BE79D2B3251}"/>
              </a:ext>
            </a:extLst>
          </p:cNvPr>
          <p:cNvSpPr txBox="1"/>
          <p:nvPr/>
        </p:nvSpPr>
        <p:spPr>
          <a:xfrm>
            <a:off x="2105752" y="1863232"/>
            <a:ext cx="8260558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Contexto Internacional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3665757-5226-E6E2-1B56-2CF6DBDE2730}"/>
              </a:ext>
            </a:extLst>
          </p:cNvPr>
          <p:cNvSpPr txBox="1"/>
          <p:nvPr/>
        </p:nvSpPr>
        <p:spPr>
          <a:xfrm>
            <a:off x="2105751" y="3104556"/>
            <a:ext cx="6591193" cy="382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Presupuesto de Ingresos y Gastos 2025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FEE4A8B-21A6-6F76-1DD7-1051D0890B43}"/>
              </a:ext>
            </a:extLst>
          </p:cNvPr>
          <p:cNvSpPr txBox="1"/>
          <p:nvPr/>
        </p:nvSpPr>
        <p:spPr>
          <a:xfrm>
            <a:off x="2105751" y="3710615"/>
            <a:ext cx="4248395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Comparativo Gastos 2024 vs 2025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ángulo: esquinas redondeadas 16">
            <a:extLst>
              <a:ext uri="{FF2B5EF4-FFF2-40B4-BE49-F238E27FC236}">
                <a16:creationId xmlns:a16="http://schemas.microsoft.com/office/drawing/2014/main" id="{581FBE41-CB65-A31B-A975-AA72EA4860E6}"/>
              </a:ext>
            </a:extLst>
          </p:cNvPr>
          <p:cNvSpPr/>
          <p:nvPr/>
        </p:nvSpPr>
        <p:spPr>
          <a:xfrm>
            <a:off x="1486021" y="4381074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BC208AF-2C71-154E-41B1-2A92E7E90E0B}"/>
              </a:ext>
            </a:extLst>
          </p:cNvPr>
          <p:cNvSpPr txBox="1"/>
          <p:nvPr/>
        </p:nvSpPr>
        <p:spPr>
          <a:xfrm>
            <a:off x="2105752" y="4355559"/>
            <a:ext cx="4650459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Comparativo Inflexibilidades 2024 vs 2025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F35B395-D509-C981-C8D8-F2BF7F29747A}"/>
              </a:ext>
            </a:extLst>
          </p:cNvPr>
          <p:cNvSpPr txBox="1"/>
          <p:nvPr/>
        </p:nvSpPr>
        <p:spPr>
          <a:xfrm>
            <a:off x="2105752" y="2483894"/>
            <a:ext cx="6591193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Gasto Primario vs Deuda 2019-2025 (% PIB)</a:t>
            </a:r>
          </a:p>
        </p:txBody>
      </p:sp>
      <p:sp>
        <p:nvSpPr>
          <p:cNvPr id="6" name="Rectángulo: esquinas redondeadas 16">
            <a:extLst>
              <a:ext uri="{FF2B5EF4-FFF2-40B4-BE49-F238E27FC236}">
                <a16:creationId xmlns:a16="http://schemas.microsoft.com/office/drawing/2014/main" id="{2D63CE6A-A1A7-C89F-ED2F-F31ABF921F61}"/>
              </a:ext>
            </a:extLst>
          </p:cNvPr>
          <p:cNvSpPr/>
          <p:nvPr/>
        </p:nvSpPr>
        <p:spPr>
          <a:xfrm>
            <a:off x="1486022" y="3758307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DE655E3-E9A0-5C22-5231-55A6B07357C3}"/>
              </a:ext>
            </a:extLst>
          </p:cNvPr>
          <p:cNvSpPr txBox="1"/>
          <p:nvPr/>
        </p:nvSpPr>
        <p:spPr>
          <a:xfrm>
            <a:off x="2134837" y="4948947"/>
            <a:ext cx="4650459" cy="3822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Total, PGN Sectorial 2024-2025</a:t>
            </a:r>
          </a:p>
        </p:txBody>
      </p:sp>
      <p:sp>
        <p:nvSpPr>
          <p:cNvPr id="16" name="Rectángulo: esquinas redondeadas 16">
            <a:extLst>
              <a:ext uri="{FF2B5EF4-FFF2-40B4-BE49-F238E27FC236}">
                <a16:creationId xmlns:a16="http://schemas.microsoft.com/office/drawing/2014/main" id="{2DBAE80F-422F-AAA2-D23B-25B4CEF1B08E}"/>
              </a:ext>
            </a:extLst>
          </p:cNvPr>
          <p:cNvSpPr/>
          <p:nvPr/>
        </p:nvSpPr>
        <p:spPr>
          <a:xfrm>
            <a:off x="1486021" y="4999976"/>
            <a:ext cx="490797" cy="331255"/>
          </a:xfrm>
          <a:prstGeom prst="roundRect">
            <a:avLst/>
          </a:prstGeom>
          <a:solidFill>
            <a:srgbClr val="0B78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8281563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395287C7-894D-C260-EFAA-7BC1E0EFBDC7}"/>
              </a:ext>
            </a:extLst>
          </p:cNvPr>
          <p:cNvSpPr txBox="1"/>
          <p:nvPr/>
        </p:nvSpPr>
        <p:spPr>
          <a:xfrm>
            <a:off x="976265" y="406092"/>
            <a:ext cx="10239468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5">
              <a:defRPr/>
            </a:pPr>
            <a:r>
              <a:rPr lang="es-CO" sz="2000" b="1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Total, PGN Sectorial 2024-2025 </a:t>
            </a:r>
          </a:p>
          <a:p>
            <a:pPr algn="ctr" defTabSz="914365">
              <a:defRPr/>
            </a:pPr>
            <a:r>
              <a:rPr lang="es-CO" sz="1100" b="1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(Cifras en miles de millones de pesos)</a:t>
            </a:r>
          </a:p>
        </p:txBody>
      </p:sp>
      <p:graphicFrame>
        <p:nvGraphicFramePr>
          <p:cNvPr id="23" name="Objeto 22">
            <a:extLst>
              <a:ext uri="{FF2B5EF4-FFF2-40B4-BE49-F238E27FC236}">
                <a16:creationId xmlns:a16="http://schemas.microsoft.com/office/drawing/2014/main" id="{09F90296-BB26-00DF-DC8B-43647E5B33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7477004"/>
              </p:ext>
            </p:extLst>
          </p:nvPr>
        </p:nvGraphicFramePr>
        <p:xfrm>
          <a:off x="1487513" y="1302952"/>
          <a:ext cx="9216971" cy="4252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7143772" imgH="3295663" progId="Excel.Sheet.12">
                  <p:embed/>
                </p:oleObj>
              </mc:Choice>
              <mc:Fallback>
                <p:oleObj name="Worksheet" r:id="rId2" imgW="7143772" imgH="3295663" progId="Excel.Sheet.12">
                  <p:embed/>
                  <p:pic>
                    <p:nvPicPr>
                      <p:cNvPr id="23" name="Objeto 22">
                        <a:extLst>
                          <a:ext uri="{FF2B5EF4-FFF2-40B4-BE49-F238E27FC236}">
                            <a16:creationId xmlns:a16="http://schemas.microsoft.com/office/drawing/2014/main" id="{09F90296-BB26-00DF-DC8B-43647E5B33B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487513" y="1302952"/>
                        <a:ext cx="9216971" cy="4252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5EC19A31-282B-EF6C-6620-634F9604E767}"/>
              </a:ext>
            </a:extLst>
          </p:cNvPr>
          <p:cNvSpPr txBox="1"/>
          <p:nvPr/>
        </p:nvSpPr>
        <p:spPr>
          <a:xfrm>
            <a:off x="0" y="6639078"/>
            <a:ext cx="609750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</a:t>
            </a:r>
            <a:endParaRPr kumimoji="0" lang="es-CO" sz="100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77C2186-BF3A-54A2-7956-E6F2B8A4C3AF}"/>
              </a:ext>
            </a:extLst>
          </p:cNvPr>
          <p:cNvSpPr txBox="1"/>
          <p:nvPr/>
        </p:nvSpPr>
        <p:spPr>
          <a:xfrm>
            <a:off x="187427" y="6324950"/>
            <a:ext cx="15776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050"/>
              <a:t>Nota: Otros = 11 sectores</a:t>
            </a:r>
          </a:p>
        </p:txBody>
      </p:sp>
    </p:spTree>
    <p:extLst>
      <p:ext uri="{BB962C8B-B14F-4D97-AF65-F5344CB8AC3E}">
        <p14:creationId xmlns:p14="http://schemas.microsoft.com/office/powerpoint/2010/main" val="40201535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3BA5473B-CCEB-326E-6712-386C2996F57E}"/>
              </a:ext>
            </a:extLst>
          </p:cNvPr>
          <p:cNvSpPr txBox="1"/>
          <p:nvPr/>
        </p:nvSpPr>
        <p:spPr>
          <a:xfrm>
            <a:off x="1529148" y="4152951"/>
            <a:ext cx="4154960" cy="47974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31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s-ES" sz="1200" b="1" dirty="0"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DIRECCIÓN GENERAL DEL PRESUPUESTO PÚBLICO NACIONAL</a:t>
            </a:r>
            <a:endParaRPr lang="es-CO" sz="1050" dirty="0"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8520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395287C7-894D-C260-EFAA-7BC1E0EFBDC7}"/>
              </a:ext>
            </a:extLst>
          </p:cNvPr>
          <p:cNvSpPr txBox="1"/>
          <p:nvPr/>
        </p:nvSpPr>
        <p:spPr>
          <a:xfrm>
            <a:off x="1394235" y="95541"/>
            <a:ext cx="102394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65">
              <a:defRPr/>
            </a:pPr>
            <a:r>
              <a:rPr lang="es-CO" sz="2000" b="1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Total, PGN Sectorial Funcionamiento 2024-2025 </a:t>
            </a:r>
            <a:r>
              <a:rPr lang="es-CO" sz="1100" b="1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(Cifras en miles de millones de pesos)</a:t>
            </a:r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E7863B7C-8999-E708-89B6-CC4A59B84F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5188641"/>
              </p:ext>
            </p:extLst>
          </p:nvPr>
        </p:nvGraphicFramePr>
        <p:xfrm>
          <a:off x="2181225" y="447251"/>
          <a:ext cx="7829550" cy="616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7829485" imgH="6162817" progId="Excel.Sheet.12">
                  <p:embed/>
                </p:oleObj>
              </mc:Choice>
              <mc:Fallback>
                <p:oleObj name="Worksheet" r:id="rId2" imgW="7829485" imgH="6162817" progId="Excel.Sheet.12">
                  <p:embed/>
                  <p:pic>
                    <p:nvPicPr>
                      <p:cNvPr id="3" name="Objeto 2">
                        <a:extLst>
                          <a:ext uri="{FF2B5EF4-FFF2-40B4-BE49-F238E27FC236}">
                            <a16:creationId xmlns:a16="http://schemas.microsoft.com/office/drawing/2014/main" id="{E7863B7C-8999-E708-89B6-CC4A59B84F3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181225" y="447251"/>
                        <a:ext cx="7829550" cy="6162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1BB0CC7E-56FA-3D0D-F92B-3C8107D5D871}"/>
              </a:ext>
            </a:extLst>
          </p:cNvPr>
          <p:cNvSpPr txBox="1"/>
          <p:nvPr/>
        </p:nvSpPr>
        <p:spPr>
          <a:xfrm>
            <a:off x="0" y="6639078"/>
            <a:ext cx="609750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</a:t>
            </a:r>
            <a:endParaRPr kumimoji="0" lang="es-CO" sz="100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00959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395287C7-894D-C260-EFAA-7BC1E0EFBDC7}"/>
              </a:ext>
            </a:extLst>
          </p:cNvPr>
          <p:cNvSpPr txBox="1"/>
          <p:nvPr/>
        </p:nvSpPr>
        <p:spPr>
          <a:xfrm>
            <a:off x="1394235" y="95541"/>
            <a:ext cx="102394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65">
              <a:defRPr/>
            </a:pPr>
            <a:r>
              <a:rPr lang="es-CO" sz="2000" b="1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Total, PGN Sectorial Inversión 2024-2025 </a:t>
            </a:r>
            <a:r>
              <a:rPr lang="es-CO" sz="1100" b="1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(Cifras en miles de millones de pesos)</a:t>
            </a:r>
          </a:p>
        </p:txBody>
      </p:sp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08996FB3-783D-1B5A-2C40-0CED50E655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0338405"/>
              </p:ext>
            </p:extLst>
          </p:nvPr>
        </p:nvGraphicFramePr>
        <p:xfrm>
          <a:off x="2221832" y="429431"/>
          <a:ext cx="7158539" cy="617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7515084" imgH="6486371" progId="Excel.Sheet.12">
                  <p:embed/>
                </p:oleObj>
              </mc:Choice>
              <mc:Fallback>
                <p:oleObj name="Worksheet" r:id="rId2" imgW="7515084" imgH="6486371" progId="Excel.Sheet.12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08996FB3-783D-1B5A-2C40-0CED50E655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21832" y="429431"/>
                        <a:ext cx="7158539" cy="6178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C23686D3-5F4C-61E0-3082-16FA15F797CE}"/>
              </a:ext>
            </a:extLst>
          </p:cNvPr>
          <p:cNvSpPr txBox="1"/>
          <p:nvPr/>
        </p:nvSpPr>
        <p:spPr>
          <a:xfrm>
            <a:off x="0" y="6639078"/>
            <a:ext cx="609750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</a:t>
            </a:r>
            <a:endParaRPr kumimoji="0" lang="es-CO" sz="100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8849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5E6B40E-1468-90E0-EBAE-380B212DF0E3}"/>
              </a:ext>
            </a:extLst>
          </p:cNvPr>
          <p:cNvSpPr txBox="1"/>
          <p:nvPr/>
        </p:nvSpPr>
        <p:spPr>
          <a:xfrm>
            <a:off x="940258" y="1101673"/>
            <a:ext cx="5599031" cy="438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51" b="1" dirty="0">
                <a:solidFill>
                  <a:srgbClr val="16ADB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TABLA DE CONTENIDO</a:t>
            </a:r>
          </a:p>
        </p:txBody>
      </p:sp>
      <p:sp>
        <p:nvSpPr>
          <p:cNvPr id="4" name="Rectángulo: esquinas redondeadas 9">
            <a:extLst>
              <a:ext uri="{FF2B5EF4-FFF2-40B4-BE49-F238E27FC236}">
                <a16:creationId xmlns:a16="http://schemas.microsoft.com/office/drawing/2014/main" id="{1E26DB44-2242-E610-B1CF-C43E62BB13E4}"/>
              </a:ext>
            </a:extLst>
          </p:cNvPr>
          <p:cNvSpPr/>
          <p:nvPr/>
        </p:nvSpPr>
        <p:spPr>
          <a:xfrm>
            <a:off x="1486022" y="1890006"/>
            <a:ext cx="490797" cy="331255"/>
          </a:xfrm>
          <a:prstGeom prst="roundRect">
            <a:avLst/>
          </a:prstGeom>
          <a:solidFill>
            <a:srgbClr val="0B78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5" name="Rectángulo: esquinas redondeadas 10">
            <a:extLst>
              <a:ext uri="{FF2B5EF4-FFF2-40B4-BE49-F238E27FC236}">
                <a16:creationId xmlns:a16="http://schemas.microsoft.com/office/drawing/2014/main" id="{9BEEA5FF-CA62-6D0E-87D2-CC7BB61959E0}"/>
              </a:ext>
            </a:extLst>
          </p:cNvPr>
          <p:cNvSpPr/>
          <p:nvPr/>
        </p:nvSpPr>
        <p:spPr>
          <a:xfrm>
            <a:off x="1486022" y="2512773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7" name="Rectángulo: esquinas redondeadas 11">
            <a:extLst>
              <a:ext uri="{FF2B5EF4-FFF2-40B4-BE49-F238E27FC236}">
                <a16:creationId xmlns:a16="http://schemas.microsoft.com/office/drawing/2014/main" id="{928B38BD-A001-8FC8-CF30-090C47C01985}"/>
              </a:ext>
            </a:extLst>
          </p:cNvPr>
          <p:cNvSpPr/>
          <p:nvPr/>
        </p:nvSpPr>
        <p:spPr>
          <a:xfrm>
            <a:off x="1486022" y="3135540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65C06C7-0D2F-1151-14C5-4BE79D2B3251}"/>
              </a:ext>
            </a:extLst>
          </p:cNvPr>
          <p:cNvSpPr txBox="1"/>
          <p:nvPr/>
        </p:nvSpPr>
        <p:spPr>
          <a:xfrm>
            <a:off x="2105752" y="1863232"/>
            <a:ext cx="8260558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Contexto Internacional</a:t>
            </a:r>
            <a:endParaRPr lang="es-CO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3665757-5226-E6E2-1B56-2CF6DBDE2730}"/>
              </a:ext>
            </a:extLst>
          </p:cNvPr>
          <p:cNvSpPr txBox="1"/>
          <p:nvPr/>
        </p:nvSpPr>
        <p:spPr>
          <a:xfrm>
            <a:off x="2105751" y="3104556"/>
            <a:ext cx="6591193" cy="382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Presupuesto de Ingresos y Gastos 2025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FEE4A8B-21A6-6F76-1DD7-1051D0890B43}"/>
              </a:ext>
            </a:extLst>
          </p:cNvPr>
          <p:cNvSpPr txBox="1"/>
          <p:nvPr/>
        </p:nvSpPr>
        <p:spPr>
          <a:xfrm>
            <a:off x="2105751" y="3710615"/>
            <a:ext cx="4248395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Comparativo Gastos 2024 vs 2025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ángulo: esquinas redondeadas 16">
            <a:extLst>
              <a:ext uri="{FF2B5EF4-FFF2-40B4-BE49-F238E27FC236}">
                <a16:creationId xmlns:a16="http://schemas.microsoft.com/office/drawing/2014/main" id="{581FBE41-CB65-A31B-A975-AA72EA4860E6}"/>
              </a:ext>
            </a:extLst>
          </p:cNvPr>
          <p:cNvSpPr/>
          <p:nvPr/>
        </p:nvSpPr>
        <p:spPr>
          <a:xfrm>
            <a:off x="1486021" y="4381074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BC208AF-2C71-154E-41B1-2A92E7E90E0B}"/>
              </a:ext>
            </a:extLst>
          </p:cNvPr>
          <p:cNvSpPr txBox="1"/>
          <p:nvPr/>
        </p:nvSpPr>
        <p:spPr>
          <a:xfrm>
            <a:off x="2105752" y="4355559"/>
            <a:ext cx="4650459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Comparativo Inflexibilidades 2024 vs 2025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F35B395-D509-C981-C8D8-F2BF7F29747A}"/>
              </a:ext>
            </a:extLst>
          </p:cNvPr>
          <p:cNvSpPr txBox="1"/>
          <p:nvPr/>
        </p:nvSpPr>
        <p:spPr>
          <a:xfrm>
            <a:off x="2105752" y="2483894"/>
            <a:ext cx="6591193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Gasto Primario vs Deuda 2019-2025 (% PIB)</a:t>
            </a:r>
          </a:p>
        </p:txBody>
      </p:sp>
      <p:sp>
        <p:nvSpPr>
          <p:cNvPr id="6" name="Rectángulo: esquinas redondeadas 16">
            <a:extLst>
              <a:ext uri="{FF2B5EF4-FFF2-40B4-BE49-F238E27FC236}">
                <a16:creationId xmlns:a16="http://schemas.microsoft.com/office/drawing/2014/main" id="{2D63CE6A-A1A7-C89F-ED2F-F31ABF921F61}"/>
              </a:ext>
            </a:extLst>
          </p:cNvPr>
          <p:cNvSpPr/>
          <p:nvPr/>
        </p:nvSpPr>
        <p:spPr>
          <a:xfrm>
            <a:off x="1486022" y="3758307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DE655E3-E9A0-5C22-5231-55A6B07357C3}"/>
              </a:ext>
            </a:extLst>
          </p:cNvPr>
          <p:cNvSpPr txBox="1"/>
          <p:nvPr/>
        </p:nvSpPr>
        <p:spPr>
          <a:xfrm>
            <a:off x="2134837" y="4948947"/>
            <a:ext cx="4650459" cy="3822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Total, PGN Sectorial 2024-2025</a:t>
            </a:r>
          </a:p>
        </p:txBody>
      </p:sp>
      <p:sp>
        <p:nvSpPr>
          <p:cNvPr id="16" name="Rectángulo: esquinas redondeadas 16">
            <a:extLst>
              <a:ext uri="{FF2B5EF4-FFF2-40B4-BE49-F238E27FC236}">
                <a16:creationId xmlns:a16="http://schemas.microsoft.com/office/drawing/2014/main" id="{2DBAE80F-422F-AAA2-D23B-25B4CEF1B08E}"/>
              </a:ext>
            </a:extLst>
          </p:cNvPr>
          <p:cNvSpPr/>
          <p:nvPr/>
        </p:nvSpPr>
        <p:spPr>
          <a:xfrm>
            <a:off x="1486021" y="4999976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49238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15CDDC8-EC7E-F553-7EE9-A88DE5D74398}"/>
              </a:ext>
            </a:extLst>
          </p:cNvPr>
          <p:cNvSpPr txBox="1"/>
          <p:nvPr/>
        </p:nvSpPr>
        <p:spPr>
          <a:xfrm>
            <a:off x="4570092" y="1118786"/>
            <a:ext cx="751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Necesitamos sinergia público – privada para evitar la recesión </a:t>
            </a:r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EEF14EC9-EB6D-C5D7-164A-EEAD61D0595F}"/>
              </a:ext>
            </a:extLst>
          </p:cNvPr>
          <p:cNvGraphicFramePr/>
          <p:nvPr/>
        </p:nvGraphicFramePr>
        <p:xfrm>
          <a:off x="4570092" y="1558260"/>
          <a:ext cx="6512944" cy="4446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FEA98FF5-EDC0-1188-0149-381B026B2F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7257229"/>
              </p:ext>
            </p:extLst>
          </p:nvPr>
        </p:nvGraphicFramePr>
        <p:xfrm>
          <a:off x="248685" y="1410241"/>
          <a:ext cx="3957587" cy="2572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12" name="Grupo 11">
            <a:extLst>
              <a:ext uri="{FF2B5EF4-FFF2-40B4-BE49-F238E27FC236}">
                <a16:creationId xmlns:a16="http://schemas.microsoft.com/office/drawing/2014/main" id="{5825448D-FED9-59FE-98BA-5892DE8F885A}"/>
              </a:ext>
            </a:extLst>
          </p:cNvPr>
          <p:cNvGrpSpPr/>
          <p:nvPr/>
        </p:nvGrpSpPr>
        <p:grpSpPr>
          <a:xfrm>
            <a:off x="179641" y="4100305"/>
            <a:ext cx="3620704" cy="2308323"/>
            <a:chOff x="179641" y="4100305"/>
            <a:chExt cx="3620704" cy="2308323"/>
          </a:xfrm>
        </p:grpSpPr>
        <p:sp>
          <p:nvSpPr>
            <p:cNvPr id="13" name="Flecha: a la derecha con muesca 12">
              <a:extLst>
                <a:ext uri="{FF2B5EF4-FFF2-40B4-BE49-F238E27FC236}">
                  <a16:creationId xmlns:a16="http://schemas.microsoft.com/office/drawing/2014/main" id="{0A175E90-9EBF-EA46-3D82-725F2408D76D}"/>
                </a:ext>
              </a:extLst>
            </p:cNvPr>
            <p:cNvSpPr/>
            <p:nvPr/>
          </p:nvSpPr>
          <p:spPr>
            <a:xfrm>
              <a:off x="179641" y="4792802"/>
              <a:ext cx="3620704" cy="923329"/>
            </a:xfrm>
            <a:prstGeom prst="notchedRightArrow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E2932619-139C-C233-8151-7391BE52A471}"/>
                </a:ext>
              </a:extLst>
            </p:cNvPr>
            <p:cNvSpPr/>
            <p:nvPr/>
          </p:nvSpPr>
          <p:spPr>
            <a:xfrm>
              <a:off x="181232" y="4100305"/>
              <a:ext cx="1050145" cy="923329"/>
            </a:xfrm>
            <a:custGeom>
              <a:avLst/>
              <a:gdLst>
                <a:gd name="connsiteX0" fmla="*/ 0 w 1050145"/>
                <a:gd name="connsiteY0" fmla="*/ 0 h 923329"/>
                <a:gd name="connsiteX1" fmla="*/ 1050145 w 1050145"/>
                <a:gd name="connsiteY1" fmla="*/ 0 h 923329"/>
                <a:gd name="connsiteX2" fmla="*/ 1050145 w 1050145"/>
                <a:gd name="connsiteY2" fmla="*/ 923329 h 923329"/>
                <a:gd name="connsiteX3" fmla="*/ 0 w 1050145"/>
                <a:gd name="connsiteY3" fmla="*/ 923329 h 923329"/>
                <a:gd name="connsiteX4" fmla="*/ 0 w 1050145"/>
                <a:gd name="connsiteY4" fmla="*/ 0 h 923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0145" h="923329">
                  <a:moveTo>
                    <a:pt x="0" y="0"/>
                  </a:moveTo>
                  <a:lnTo>
                    <a:pt x="1050145" y="0"/>
                  </a:lnTo>
                  <a:lnTo>
                    <a:pt x="1050145" y="923329"/>
                  </a:lnTo>
                  <a:lnTo>
                    <a:pt x="0" y="92332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8232" tIns="78232" rIns="78232" bIns="78232" numCol="1" spcCol="1270" anchor="b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Para 2025 el FMI proyecta que:</a:t>
              </a:r>
              <a:endParaRPr kumimoji="0" lang="es-CO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6FC8501F-C910-58B2-6CF6-A435FA637152}"/>
                </a:ext>
              </a:extLst>
            </p:cNvPr>
            <p:cNvSpPr/>
            <p:nvPr/>
          </p:nvSpPr>
          <p:spPr>
            <a:xfrm>
              <a:off x="590888" y="5139050"/>
              <a:ext cx="230832" cy="23083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AB56C13A-C28B-505F-A5EF-CCEC1213826E}"/>
                </a:ext>
              </a:extLst>
            </p:cNvPr>
            <p:cNvSpPr/>
            <p:nvPr/>
          </p:nvSpPr>
          <p:spPr>
            <a:xfrm>
              <a:off x="1283885" y="5485299"/>
              <a:ext cx="1050145" cy="923329"/>
            </a:xfrm>
            <a:custGeom>
              <a:avLst/>
              <a:gdLst>
                <a:gd name="connsiteX0" fmla="*/ 0 w 1050145"/>
                <a:gd name="connsiteY0" fmla="*/ 0 h 923329"/>
                <a:gd name="connsiteX1" fmla="*/ 1050145 w 1050145"/>
                <a:gd name="connsiteY1" fmla="*/ 0 h 923329"/>
                <a:gd name="connsiteX2" fmla="*/ 1050145 w 1050145"/>
                <a:gd name="connsiteY2" fmla="*/ 923329 h 923329"/>
                <a:gd name="connsiteX3" fmla="*/ 0 w 1050145"/>
                <a:gd name="connsiteY3" fmla="*/ 923329 h 923329"/>
                <a:gd name="connsiteX4" fmla="*/ 0 w 1050145"/>
                <a:gd name="connsiteY4" fmla="*/ 0 h 923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0145" h="923329">
                  <a:moveTo>
                    <a:pt x="0" y="0"/>
                  </a:moveTo>
                  <a:lnTo>
                    <a:pt x="1050145" y="0"/>
                  </a:lnTo>
                  <a:lnTo>
                    <a:pt x="1050145" y="923329"/>
                  </a:lnTo>
                  <a:lnTo>
                    <a:pt x="0" y="92332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8232" tIns="78232" rIns="78232" bIns="78232" numCol="1" spcCol="1270" anchor="t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El crecimiento de la economía mundial sería  similar al observado en 2023 </a:t>
              </a:r>
              <a:endParaRPr kumimoji="0" lang="es-CO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EB7F83F0-6CBC-F9D7-8323-B793C5FAF3D9}"/>
                </a:ext>
              </a:extLst>
            </p:cNvPr>
            <p:cNvSpPr/>
            <p:nvPr/>
          </p:nvSpPr>
          <p:spPr>
            <a:xfrm>
              <a:off x="1693541" y="5139050"/>
              <a:ext cx="230832" cy="23083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3B880CB3-734C-BA68-192D-A20445FE4AD4}"/>
                </a:ext>
              </a:extLst>
            </p:cNvPr>
            <p:cNvSpPr/>
            <p:nvPr/>
          </p:nvSpPr>
          <p:spPr>
            <a:xfrm>
              <a:off x="2386537" y="4100305"/>
              <a:ext cx="1050145" cy="923329"/>
            </a:xfrm>
            <a:custGeom>
              <a:avLst/>
              <a:gdLst>
                <a:gd name="connsiteX0" fmla="*/ 0 w 1050145"/>
                <a:gd name="connsiteY0" fmla="*/ 0 h 923329"/>
                <a:gd name="connsiteX1" fmla="*/ 1050145 w 1050145"/>
                <a:gd name="connsiteY1" fmla="*/ 0 h 923329"/>
                <a:gd name="connsiteX2" fmla="*/ 1050145 w 1050145"/>
                <a:gd name="connsiteY2" fmla="*/ 923329 h 923329"/>
                <a:gd name="connsiteX3" fmla="*/ 0 w 1050145"/>
                <a:gd name="connsiteY3" fmla="*/ 923329 h 923329"/>
                <a:gd name="connsiteX4" fmla="*/ 0 w 1050145"/>
                <a:gd name="connsiteY4" fmla="*/ 0 h 923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0145" h="923329">
                  <a:moveTo>
                    <a:pt x="0" y="0"/>
                  </a:moveTo>
                  <a:lnTo>
                    <a:pt x="1050145" y="0"/>
                  </a:lnTo>
                  <a:lnTo>
                    <a:pt x="1050145" y="923329"/>
                  </a:lnTo>
                  <a:lnTo>
                    <a:pt x="0" y="92332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8232" tIns="78232" rIns="78232" bIns="78232" numCol="1" spcCol="1270" anchor="b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El crecimiento del PIB en América Latina sería  inferior al mundial</a:t>
              </a:r>
              <a:endParaRPr kumimoji="0" lang="es-CO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5E6A3AA8-34BD-97BB-E743-AD1562D168B6}"/>
                </a:ext>
              </a:extLst>
            </p:cNvPr>
            <p:cNvSpPr/>
            <p:nvPr/>
          </p:nvSpPr>
          <p:spPr>
            <a:xfrm>
              <a:off x="2796194" y="5139050"/>
              <a:ext cx="230832" cy="23083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052209EA-EB7E-4547-1B6E-41E17F5A525F}"/>
              </a:ext>
            </a:extLst>
          </p:cNvPr>
          <p:cNvSpPr txBox="1"/>
          <p:nvPr/>
        </p:nvSpPr>
        <p:spPr>
          <a:xfrm>
            <a:off x="481167" y="1160414"/>
            <a:ext cx="3705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200" b="1" i="0" u="none" strike="noStrike" kern="1200" cap="none" spc="0" normalizeH="0" baseline="0" noProof="0" dirty="0">
                <a:ln>
                  <a:noFill/>
                </a:ln>
                <a:solidFill>
                  <a:srgbClr val="419E9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Tasas Reales de Crecimiento del PIB %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EAA2B3F-16F4-5308-158D-350A5CCC2E7F}"/>
              </a:ext>
            </a:extLst>
          </p:cNvPr>
          <p:cNvSpPr txBox="1"/>
          <p:nvPr/>
        </p:nvSpPr>
        <p:spPr>
          <a:xfrm>
            <a:off x="237476" y="3868433"/>
            <a:ext cx="1742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Fuente: FMI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19933E7-1972-10BE-99A7-1FDCD8953C8D}"/>
              </a:ext>
            </a:extLst>
          </p:cNvPr>
          <p:cNvSpPr txBox="1"/>
          <p:nvPr/>
        </p:nvSpPr>
        <p:spPr>
          <a:xfrm>
            <a:off x="2993255" y="249201"/>
            <a:ext cx="6205490" cy="390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625"/>
              </a:lnSpc>
            </a:pPr>
            <a:r>
              <a:rPr lang="es-ES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Contexto Internacional</a:t>
            </a:r>
            <a:endParaRPr lang="es-CO" b="1" dirty="0">
              <a:solidFill>
                <a:srgbClr val="419E9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83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">
                                            <p:graphicEl>
                                              <a:chart seriesIdx="1" categoryIdx="5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C5B6111-89E6-4AAE-BD45-3FDA150275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11">
                                            <p:graphicEl>
                                              <a:dgm id="{DC5B6111-89E6-4AAE-BD45-3FDA150275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3A2A2C13-4C72-41C1-B9E0-1825589C4A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11">
                                            <p:graphicEl>
                                              <a:dgm id="{3A2A2C13-4C72-41C1-B9E0-1825589C4A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94038E04-72A0-478F-A682-5B86785828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500"/>
                                        <p:tgtEl>
                                          <p:spTgt spid="11">
                                            <p:graphicEl>
                                              <a:dgm id="{94038E04-72A0-478F-A682-5B86785828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B4743D1-2E7C-4D43-9E34-67D85BB3F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00"/>
                                        <p:tgtEl>
                                          <p:spTgt spid="11">
                                            <p:graphicEl>
                                              <a:dgm id="{8B4743D1-2E7C-4D43-9E34-67D85BB3FF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45B0687-62E4-481D-BDB6-252E0ACCCD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11">
                                            <p:graphicEl>
                                              <a:dgm id="{845B0687-62E4-481D-BDB6-252E0ACCCD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9FC83C2-0836-482A-A216-B40914EB9D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11">
                                            <p:graphicEl>
                                              <a:dgm id="{79FC83C2-0836-482A-A216-B40914EB9D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82964CF-E3FC-4047-B32D-E3AE34A80B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00"/>
                                        <p:tgtEl>
                                          <p:spTgt spid="11">
                                            <p:graphicEl>
                                              <a:dgm id="{882964CF-E3FC-4047-B32D-E3AE34A80B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32ECFFA0-F498-42D6-8FEB-36DD1D90C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500"/>
                                        <p:tgtEl>
                                          <p:spTgt spid="11">
                                            <p:graphicEl>
                                              <a:dgm id="{32ECFFA0-F498-42D6-8FEB-36DD1D90CA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000"/>
                            </p:stCondLst>
                            <p:childTnLst>
                              <p:par>
                                <p:cTn id="9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8A87C7F-5661-4769-85D0-B252D44DBC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500"/>
                                        <p:tgtEl>
                                          <p:spTgt spid="11">
                                            <p:graphicEl>
                                              <a:dgm id="{28A87C7F-5661-4769-85D0-B252D44DBC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D749B92-6143-4C90-9DAB-F10F8CCDC7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7" dur="500"/>
                                        <p:tgtEl>
                                          <p:spTgt spid="11">
                                            <p:graphicEl>
                                              <a:dgm id="{BD749B92-6143-4C90-9DAB-F10F8CCDC7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BAE7E48-B29D-4EDF-BA34-3FA55D0F56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1" dur="500"/>
                                        <p:tgtEl>
                                          <p:spTgt spid="11">
                                            <p:graphicEl>
                                              <a:dgm id="{EBAE7E48-B29D-4EDF-BA34-3FA55D0F56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8867E6C-B87C-4BBA-9E06-A661D9D2A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5" dur="500"/>
                                        <p:tgtEl>
                                          <p:spTgt spid="11">
                                            <p:graphicEl>
                                              <a:dgm id="{E8867E6C-B87C-4BBA-9E06-A661D9D2A2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  <p:bldGraphic spid="4" grpId="0" uiExpand="1">
        <p:bldSub>
          <a:bldChart bld="categoryEl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052209EA-EB7E-4547-1B6E-41E17F5A525F}"/>
              </a:ext>
            </a:extLst>
          </p:cNvPr>
          <p:cNvSpPr txBox="1"/>
          <p:nvPr/>
        </p:nvSpPr>
        <p:spPr>
          <a:xfrm>
            <a:off x="1050418" y="1162315"/>
            <a:ext cx="4191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200" b="1" i="0" u="none" strike="noStrike" kern="1200" cap="none" spc="0" normalizeH="0" baseline="0" noProof="0" dirty="0">
                <a:ln>
                  <a:noFill/>
                </a:ln>
                <a:solidFill>
                  <a:srgbClr val="419E9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Deuda Pública Mundial (</a:t>
            </a:r>
            <a:r>
              <a:rPr lang="es-CO" sz="12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Billones</a:t>
            </a:r>
            <a:r>
              <a:rPr kumimoji="0" lang="es-CO" sz="1200" b="1" i="0" u="none" strike="noStrike" kern="1200" cap="none" spc="0" normalizeH="0" baseline="0" noProof="0" dirty="0">
                <a:ln>
                  <a:noFill/>
                </a:ln>
                <a:solidFill>
                  <a:srgbClr val="419E9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de Dólares</a:t>
            </a:r>
            <a:r>
              <a:rPr lang="es-CO" sz="12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r>
              <a:rPr kumimoji="0" lang="es-CO" sz="1200" b="1" i="0" u="none" strike="noStrike" kern="1200" cap="none" spc="0" normalizeH="0" baseline="0" noProof="0" dirty="0">
                <a:ln>
                  <a:noFill/>
                </a:ln>
                <a:solidFill>
                  <a:srgbClr val="419E9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D591D9D-253D-3C54-31E6-2FAB5094EF8F}"/>
              </a:ext>
            </a:extLst>
          </p:cNvPr>
          <p:cNvSpPr txBox="1"/>
          <p:nvPr/>
        </p:nvSpPr>
        <p:spPr>
          <a:xfrm>
            <a:off x="0" y="6627168"/>
            <a:ext cx="6096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Fuente: </a:t>
            </a:r>
            <a:r>
              <a:rPr lang="es-CO" sz="900" dirty="0">
                <a:solidFill>
                  <a:schemeClr val="bg1"/>
                </a:solidFill>
                <a:latin typeface="Calibri" panose="020F0502020204030204"/>
              </a:rPr>
              <a:t>UN TRADE &amp; DEVELOPMENT, 2024</a:t>
            </a:r>
            <a:endParaRPr kumimoji="0" lang="es-CO" sz="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F400A440-9C74-4A4C-A859-4B7B6D68AE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6409766"/>
              </p:ext>
            </p:extLst>
          </p:nvPr>
        </p:nvGraphicFramePr>
        <p:xfrm>
          <a:off x="834257" y="1300460"/>
          <a:ext cx="4623568" cy="3591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E3525B60-5B79-D35B-56CD-CFDEF66EC9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0172112"/>
              </p:ext>
            </p:extLst>
          </p:nvPr>
        </p:nvGraphicFramePr>
        <p:xfrm>
          <a:off x="6096000" y="1526597"/>
          <a:ext cx="5429251" cy="3365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CuadroTexto 16">
            <a:extLst>
              <a:ext uri="{FF2B5EF4-FFF2-40B4-BE49-F238E27FC236}">
                <a16:creationId xmlns:a16="http://schemas.microsoft.com/office/drawing/2014/main" id="{897960FC-0A29-7DFA-CBFC-D4C0AA7ED2DA}"/>
              </a:ext>
            </a:extLst>
          </p:cNvPr>
          <p:cNvSpPr txBox="1"/>
          <p:nvPr/>
        </p:nvSpPr>
        <p:spPr>
          <a:xfrm>
            <a:off x="2993255" y="411463"/>
            <a:ext cx="6205490" cy="395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625"/>
              </a:lnSpc>
            </a:pPr>
            <a:r>
              <a:rPr lang="es-ES" sz="20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Contexto Internacional</a:t>
            </a:r>
            <a:endParaRPr lang="es-CO" sz="2000" b="1" dirty="0">
              <a:solidFill>
                <a:srgbClr val="419E9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4EF47BA-3542-F3CC-CD06-35255B675724}"/>
              </a:ext>
            </a:extLst>
          </p:cNvPr>
          <p:cNvSpPr txBox="1"/>
          <p:nvPr/>
        </p:nvSpPr>
        <p:spPr>
          <a:xfrm>
            <a:off x="6734176" y="1162315"/>
            <a:ext cx="4407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200" b="1" i="0" u="none" strike="noStrike" kern="1200" cap="none" spc="0" normalizeH="0" baseline="0" noProof="0" dirty="0">
                <a:ln>
                  <a:noFill/>
                </a:ln>
                <a:solidFill>
                  <a:srgbClr val="419E9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Cambio Nominal % del gasto público en países  en vías de desarrollo (2010-2012 vs 2020-2022)</a:t>
            </a:r>
          </a:p>
        </p:txBody>
      </p:sp>
    </p:spTree>
    <p:extLst>
      <p:ext uri="{BB962C8B-B14F-4D97-AF65-F5344CB8AC3E}">
        <p14:creationId xmlns:p14="http://schemas.microsoft.com/office/powerpoint/2010/main" val="2430804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052209EA-EB7E-4547-1B6E-41E17F5A525F}"/>
              </a:ext>
            </a:extLst>
          </p:cNvPr>
          <p:cNvSpPr txBox="1"/>
          <p:nvPr/>
        </p:nvSpPr>
        <p:spPr>
          <a:xfrm>
            <a:off x="2706303" y="1000275"/>
            <a:ext cx="6779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400" b="1" i="0" u="none" strike="noStrike" kern="1200" cap="none" spc="0" normalizeH="0" baseline="0" noProof="0" dirty="0">
                <a:ln>
                  <a:noFill/>
                </a:ln>
                <a:solidFill>
                  <a:srgbClr val="419E9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Pago de Intereses de Deuda Pública en relación con los </a:t>
            </a:r>
            <a:r>
              <a:rPr lang="es-CO" sz="14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kumimoji="0" lang="es-CO" sz="1400" b="1" i="0" u="none" strike="noStrike" kern="1200" cap="none" spc="0" normalizeH="0" baseline="0" dirty="0">
                <a:ln>
                  <a:noFill/>
                </a:ln>
                <a:solidFill>
                  <a:srgbClr val="419E9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ngresos</a:t>
            </a:r>
            <a:r>
              <a:rPr kumimoji="0" lang="es-CO" sz="1400" b="1" i="0" u="none" strike="noStrike" kern="1200" cap="none" spc="0" normalizeH="0" baseline="0" noProof="0" dirty="0">
                <a:ln>
                  <a:noFill/>
                </a:ln>
                <a:solidFill>
                  <a:srgbClr val="419E9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r>
              <a:rPr lang="es-CO" sz="14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Gubernamentales %</a:t>
            </a:r>
            <a:endParaRPr kumimoji="0" lang="es-CO" sz="1400" b="1" i="0" u="none" strike="noStrike" kern="1200" cap="none" spc="0" normalizeH="0" baseline="0" noProof="0" dirty="0">
              <a:ln>
                <a:noFill/>
              </a:ln>
              <a:solidFill>
                <a:srgbClr val="419E93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19933E7-1972-10BE-99A7-1FDCD8953C8D}"/>
              </a:ext>
            </a:extLst>
          </p:cNvPr>
          <p:cNvSpPr txBox="1"/>
          <p:nvPr/>
        </p:nvSpPr>
        <p:spPr>
          <a:xfrm>
            <a:off x="2993255" y="411463"/>
            <a:ext cx="6205490" cy="395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625"/>
              </a:lnSpc>
            </a:pPr>
            <a:r>
              <a:rPr lang="es-ES" sz="20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Contexto Internacional</a:t>
            </a:r>
            <a:endParaRPr lang="es-CO" sz="2000" b="1" dirty="0">
              <a:solidFill>
                <a:srgbClr val="419E9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D591D9D-253D-3C54-31E6-2FAB5094EF8F}"/>
              </a:ext>
            </a:extLst>
          </p:cNvPr>
          <p:cNvSpPr txBox="1"/>
          <p:nvPr/>
        </p:nvSpPr>
        <p:spPr>
          <a:xfrm>
            <a:off x="150909" y="6641456"/>
            <a:ext cx="6096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Fuente: </a:t>
            </a:r>
            <a:r>
              <a:rPr lang="es-CO" sz="900" dirty="0">
                <a:solidFill>
                  <a:schemeClr val="bg1"/>
                </a:solidFill>
                <a:latin typeface="Calibri" panose="020F0502020204030204"/>
              </a:rPr>
              <a:t>UN TRADE &amp; DEVELOPMENT, 2024</a:t>
            </a:r>
            <a:endParaRPr kumimoji="0" lang="es-CO" sz="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14A885B8-34B8-2178-EEE6-ACE77B2C80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3199861"/>
              </p:ext>
            </p:extLst>
          </p:nvPr>
        </p:nvGraphicFramePr>
        <p:xfrm>
          <a:off x="150909" y="1706559"/>
          <a:ext cx="2716843" cy="3030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7DD79D91-7968-4C8A-5170-A77F509937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2368082"/>
              </p:ext>
            </p:extLst>
          </p:nvPr>
        </p:nvGraphicFramePr>
        <p:xfrm>
          <a:off x="3040534" y="1716749"/>
          <a:ext cx="2768600" cy="3030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4177663D-7C51-F8A3-D1F4-39341DC06E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1147783"/>
              </p:ext>
            </p:extLst>
          </p:nvPr>
        </p:nvGraphicFramePr>
        <p:xfrm>
          <a:off x="5809134" y="1680241"/>
          <a:ext cx="2997200" cy="307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6E1F54F7-41DF-B238-D0C7-7D27DBE955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2407833"/>
              </p:ext>
            </p:extLst>
          </p:nvPr>
        </p:nvGraphicFramePr>
        <p:xfrm>
          <a:off x="8806334" y="1673885"/>
          <a:ext cx="2768600" cy="307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88225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5E6B40E-1468-90E0-EBAE-380B212DF0E3}"/>
              </a:ext>
            </a:extLst>
          </p:cNvPr>
          <p:cNvSpPr txBox="1"/>
          <p:nvPr/>
        </p:nvSpPr>
        <p:spPr>
          <a:xfrm>
            <a:off x="940258" y="1101673"/>
            <a:ext cx="5599031" cy="438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51" b="1" dirty="0">
                <a:solidFill>
                  <a:srgbClr val="16ADB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TABLA DE CONTENIDO</a:t>
            </a:r>
          </a:p>
        </p:txBody>
      </p:sp>
      <p:sp>
        <p:nvSpPr>
          <p:cNvPr id="4" name="Rectángulo: esquinas redondeadas 9">
            <a:extLst>
              <a:ext uri="{FF2B5EF4-FFF2-40B4-BE49-F238E27FC236}">
                <a16:creationId xmlns:a16="http://schemas.microsoft.com/office/drawing/2014/main" id="{1E26DB44-2242-E610-B1CF-C43E62BB13E4}"/>
              </a:ext>
            </a:extLst>
          </p:cNvPr>
          <p:cNvSpPr/>
          <p:nvPr/>
        </p:nvSpPr>
        <p:spPr>
          <a:xfrm>
            <a:off x="1486022" y="1890006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5" name="Rectángulo: esquinas redondeadas 10">
            <a:extLst>
              <a:ext uri="{FF2B5EF4-FFF2-40B4-BE49-F238E27FC236}">
                <a16:creationId xmlns:a16="http://schemas.microsoft.com/office/drawing/2014/main" id="{9BEEA5FF-CA62-6D0E-87D2-CC7BB61959E0}"/>
              </a:ext>
            </a:extLst>
          </p:cNvPr>
          <p:cNvSpPr/>
          <p:nvPr/>
        </p:nvSpPr>
        <p:spPr>
          <a:xfrm>
            <a:off x="1486022" y="2512773"/>
            <a:ext cx="490797" cy="331255"/>
          </a:xfrm>
          <a:prstGeom prst="roundRect">
            <a:avLst/>
          </a:prstGeom>
          <a:solidFill>
            <a:srgbClr val="0B78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7" name="Rectángulo: esquinas redondeadas 11">
            <a:extLst>
              <a:ext uri="{FF2B5EF4-FFF2-40B4-BE49-F238E27FC236}">
                <a16:creationId xmlns:a16="http://schemas.microsoft.com/office/drawing/2014/main" id="{928B38BD-A001-8FC8-CF30-090C47C01985}"/>
              </a:ext>
            </a:extLst>
          </p:cNvPr>
          <p:cNvSpPr/>
          <p:nvPr/>
        </p:nvSpPr>
        <p:spPr>
          <a:xfrm>
            <a:off x="1486022" y="3135540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65C06C7-0D2F-1151-14C5-4BE79D2B3251}"/>
              </a:ext>
            </a:extLst>
          </p:cNvPr>
          <p:cNvSpPr txBox="1"/>
          <p:nvPr/>
        </p:nvSpPr>
        <p:spPr>
          <a:xfrm>
            <a:off x="2105752" y="1863232"/>
            <a:ext cx="8260558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Contexto Internacional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3665757-5226-E6E2-1B56-2CF6DBDE2730}"/>
              </a:ext>
            </a:extLst>
          </p:cNvPr>
          <p:cNvSpPr txBox="1"/>
          <p:nvPr/>
        </p:nvSpPr>
        <p:spPr>
          <a:xfrm>
            <a:off x="2105751" y="3104556"/>
            <a:ext cx="6591193" cy="382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Presupuesto de Ingresos y Gastos 2025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FEE4A8B-21A6-6F76-1DD7-1051D0890B43}"/>
              </a:ext>
            </a:extLst>
          </p:cNvPr>
          <p:cNvSpPr txBox="1"/>
          <p:nvPr/>
        </p:nvSpPr>
        <p:spPr>
          <a:xfrm>
            <a:off x="2105751" y="3710615"/>
            <a:ext cx="4248395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Comparativo Gastos 2024 vs 2025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ángulo: esquinas redondeadas 16">
            <a:extLst>
              <a:ext uri="{FF2B5EF4-FFF2-40B4-BE49-F238E27FC236}">
                <a16:creationId xmlns:a16="http://schemas.microsoft.com/office/drawing/2014/main" id="{581FBE41-CB65-A31B-A975-AA72EA4860E6}"/>
              </a:ext>
            </a:extLst>
          </p:cNvPr>
          <p:cNvSpPr/>
          <p:nvPr/>
        </p:nvSpPr>
        <p:spPr>
          <a:xfrm>
            <a:off x="1486021" y="4381074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BC208AF-2C71-154E-41B1-2A92E7E90E0B}"/>
              </a:ext>
            </a:extLst>
          </p:cNvPr>
          <p:cNvSpPr txBox="1"/>
          <p:nvPr/>
        </p:nvSpPr>
        <p:spPr>
          <a:xfrm>
            <a:off x="2105752" y="4355559"/>
            <a:ext cx="4650459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MX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Comparativo Inflexibilidades 2024 vs 2025</a:t>
            </a:r>
            <a:endParaRPr lang="es-CO" sz="15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F35B395-D509-C981-C8D8-F2BF7F29747A}"/>
              </a:ext>
            </a:extLst>
          </p:cNvPr>
          <p:cNvSpPr txBox="1"/>
          <p:nvPr/>
        </p:nvSpPr>
        <p:spPr>
          <a:xfrm>
            <a:off x="2105752" y="2483894"/>
            <a:ext cx="6591193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Gasto Primario vs Deuda 2019-2025 (% PIB)</a:t>
            </a:r>
          </a:p>
        </p:txBody>
      </p:sp>
      <p:sp>
        <p:nvSpPr>
          <p:cNvPr id="6" name="Rectángulo: esquinas redondeadas 16">
            <a:extLst>
              <a:ext uri="{FF2B5EF4-FFF2-40B4-BE49-F238E27FC236}">
                <a16:creationId xmlns:a16="http://schemas.microsoft.com/office/drawing/2014/main" id="{2D63CE6A-A1A7-C89F-ED2F-F31ABF921F61}"/>
              </a:ext>
            </a:extLst>
          </p:cNvPr>
          <p:cNvSpPr/>
          <p:nvPr/>
        </p:nvSpPr>
        <p:spPr>
          <a:xfrm>
            <a:off x="1486022" y="3758307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DE655E3-E9A0-5C22-5231-55A6B07357C3}"/>
              </a:ext>
            </a:extLst>
          </p:cNvPr>
          <p:cNvSpPr txBox="1"/>
          <p:nvPr/>
        </p:nvSpPr>
        <p:spPr>
          <a:xfrm>
            <a:off x="2134837" y="4948947"/>
            <a:ext cx="4650459" cy="3822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2625"/>
              </a:lnSpc>
            </a:pPr>
            <a:r>
              <a:rPr lang="es-ES" sz="15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Total, PGN Sectorial 2024-2025</a:t>
            </a:r>
          </a:p>
        </p:txBody>
      </p:sp>
      <p:sp>
        <p:nvSpPr>
          <p:cNvPr id="16" name="Rectángulo: esquinas redondeadas 16">
            <a:extLst>
              <a:ext uri="{FF2B5EF4-FFF2-40B4-BE49-F238E27FC236}">
                <a16:creationId xmlns:a16="http://schemas.microsoft.com/office/drawing/2014/main" id="{2DBAE80F-422F-AAA2-D23B-25B4CEF1B08E}"/>
              </a:ext>
            </a:extLst>
          </p:cNvPr>
          <p:cNvSpPr/>
          <p:nvPr/>
        </p:nvSpPr>
        <p:spPr>
          <a:xfrm>
            <a:off x="1486021" y="4999976"/>
            <a:ext cx="490797" cy="331255"/>
          </a:xfrm>
          <a:prstGeom prst="round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84308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395287C7-894D-C260-EFAA-7BC1E0EFBDC7}"/>
              </a:ext>
            </a:extLst>
          </p:cNvPr>
          <p:cNvSpPr txBox="1"/>
          <p:nvPr/>
        </p:nvSpPr>
        <p:spPr>
          <a:xfrm>
            <a:off x="313066" y="944368"/>
            <a:ext cx="5810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5">
              <a:defRPr/>
            </a:pPr>
            <a:r>
              <a:rPr lang="es-CO" sz="16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Evolución Trimestral de la Deuda Neta del GNC (% PIB) 	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6415A91-A281-8DAB-D146-B73927F83C50}"/>
              </a:ext>
            </a:extLst>
          </p:cNvPr>
          <p:cNvSpPr txBox="1"/>
          <p:nvPr/>
        </p:nvSpPr>
        <p:spPr>
          <a:xfrm>
            <a:off x="0" y="6639078"/>
            <a:ext cx="609750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</a:t>
            </a:r>
            <a:endParaRPr kumimoji="0" lang="es-CO" sz="100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6E604F5-DD64-9085-A1BD-BE1554891B60}"/>
              </a:ext>
            </a:extLst>
          </p:cNvPr>
          <p:cNvSpPr txBox="1"/>
          <p:nvPr/>
        </p:nvSpPr>
        <p:spPr>
          <a:xfrm>
            <a:off x="489278" y="6114519"/>
            <a:ext cx="1064544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100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De acuerdo con datos de la DGPM del MHCP, entre el cierre de 2020 y el cierre del tercer trimestre de 2022 la deuda neta del GNC aumentó </a:t>
            </a:r>
            <a:r>
              <a:rPr lang="es-ES" sz="1100" b="1" i="0" dirty="0">
                <a:solidFill>
                  <a:srgbClr val="FF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$203,7 billones de pesos</a:t>
            </a:r>
            <a:r>
              <a:rPr lang="es-ES" sz="1100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: al pasar de $589,9 billones a $793,6 billones.</a:t>
            </a:r>
            <a:endParaRPr lang="es-CO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29ACC249-69F9-4F2B-0A1A-EDF7F2BE88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394405"/>
              </p:ext>
            </p:extLst>
          </p:nvPr>
        </p:nvGraphicFramePr>
        <p:xfrm>
          <a:off x="313066" y="1711548"/>
          <a:ext cx="5430509" cy="3739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0AC5D271-6407-B803-4995-9227661AED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6677449"/>
              </p:ext>
            </p:extLst>
          </p:nvPr>
        </p:nvGraphicFramePr>
        <p:xfrm>
          <a:off x="6161415" y="1559386"/>
          <a:ext cx="5168572" cy="3739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8019A82B-A44B-7911-5B51-D62478D119BF}"/>
              </a:ext>
            </a:extLst>
          </p:cNvPr>
          <p:cNvSpPr txBox="1"/>
          <p:nvPr/>
        </p:nvSpPr>
        <p:spPr>
          <a:xfrm>
            <a:off x="6161415" y="889724"/>
            <a:ext cx="537686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5">
              <a:defRPr/>
            </a:pPr>
            <a:r>
              <a:rPr lang="es-CO" sz="16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Pago intereses como % de los ingresos Corrientes Nación</a:t>
            </a:r>
            <a:r>
              <a:rPr lang="es-CO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08393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395287C7-894D-C260-EFAA-7BC1E0EFBDC7}"/>
              </a:ext>
            </a:extLst>
          </p:cNvPr>
          <p:cNvSpPr txBox="1"/>
          <p:nvPr/>
        </p:nvSpPr>
        <p:spPr>
          <a:xfrm>
            <a:off x="2663660" y="196561"/>
            <a:ext cx="72249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5">
              <a:defRPr/>
            </a:pPr>
            <a:r>
              <a:rPr lang="es-CO" sz="2100" b="1" dirty="0">
                <a:solidFill>
                  <a:srgbClr val="419E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Composición Gasto Primario y Deuda % PIB 2019-2025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57FA83EA-DF2A-1BB8-0B95-41275ACA74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6516520"/>
              </p:ext>
            </p:extLst>
          </p:nvPr>
        </p:nvGraphicFramePr>
        <p:xfrm>
          <a:off x="6305034" y="573208"/>
          <a:ext cx="5321967" cy="32605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20B33A20-30A5-4A37-8C62-A391717BA0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9069189"/>
              </p:ext>
            </p:extLst>
          </p:nvPr>
        </p:nvGraphicFramePr>
        <p:xfrm>
          <a:off x="432741" y="-413327"/>
          <a:ext cx="5321967" cy="691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44330443-95BC-4CAD-9CB5-798D7E39A4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7653375"/>
              </p:ext>
            </p:extLst>
          </p:nvPr>
        </p:nvGraphicFramePr>
        <p:xfrm>
          <a:off x="6385128" y="3632489"/>
          <a:ext cx="5610722" cy="3028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A6415A91-A281-8DAB-D146-B73927F83C50}"/>
              </a:ext>
            </a:extLst>
          </p:cNvPr>
          <p:cNvSpPr txBox="1"/>
          <p:nvPr/>
        </p:nvSpPr>
        <p:spPr>
          <a:xfrm>
            <a:off x="0" y="6639078"/>
            <a:ext cx="609750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</a:t>
            </a:r>
            <a:endParaRPr kumimoji="0" lang="es-CO" sz="100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8E7BD8B-02AA-B801-EF9F-2606F09A3F36}"/>
              </a:ext>
            </a:extLst>
          </p:cNvPr>
          <p:cNvSpPr txBox="1"/>
          <p:nvPr/>
        </p:nvSpPr>
        <p:spPr>
          <a:xfrm>
            <a:off x="0" y="6362079"/>
            <a:ext cx="33922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/>
              <a:t>Nota: (*) APR a 30 de julio de 2024  (**) Proyecto PGN presentado 29 de julio</a:t>
            </a:r>
          </a:p>
        </p:txBody>
      </p:sp>
    </p:spTree>
    <p:extLst>
      <p:ext uri="{BB962C8B-B14F-4D97-AF65-F5344CB8AC3E}">
        <p14:creationId xmlns:p14="http://schemas.microsoft.com/office/powerpoint/2010/main" val="85285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8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Chart bld="category"/>
        </p:bldSub>
      </p:bldGraphic>
      <p:bldGraphic spid="2" grpId="0" uiExpand="1">
        <p:bldSub>
          <a:bldChart bld="category"/>
        </p:bldSub>
      </p:bldGraphic>
      <p:bldGraphic spid="3" grpId="0" uiExpand="1">
        <p:bldSub>
          <a:bldChart bld="category"/>
        </p:bldSub>
      </p:bldGraphic>
    </p:bldLst>
  </p:timing>
</p:sld>
</file>

<file path=ppt/theme/theme1.xml><?xml version="1.0" encoding="utf-8"?>
<a:theme xmlns:a="http://schemas.openxmlformats.org/drawingml/2006/main" name="Tema de Office">
  <a:themeElements>
    <a:clrScheme name="PGN 2025">
      <a:dk1>
        <a:srgbClr val="2C2C2C"/>
      </a:dk1>
      <a:lt1>
        <a:sysClr val="window" lastClr="FFFFFF"/>
      </a:lt1>
      <a:dk2>
        <a:srgbClr val="2C2C2C"/>
      </a:dk2>
      <a:lt2>
        <a:srgbClr val="FFFFFF"/>
      </a:lt2>
      <a:accent1>
        <a:srgbClr val="26325C"/>
      </a:accent1>
      <a:accent2>
        <a:srgbClr val="346EB1"/>
      </a:accent2>
      <a:accent3>
        <a:srgbClr val="56ABDF"/>
      </a:accent3>
      <a:accent4>
        <a:srgbClr val="4CA9A9"/>
      </a:accent4>
      <a:accent5>
        <a:srgbClr val="52ACB8"/>
      </a:accent5>
      <a:accent6>
        <a:srgbClr val="A0CFD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PGN 2025">
    <a:dk1>
      <a:srgbClr val="2C2C2C"/>
    </a:dk1>
    <a:lt1>
      <a:sysClr val="window" lastClr="FFFFFF"/>
    </a:lt1>
    <a:dk2>
      <a:srgbClr val="2C2C2C"/>
    </a:dk2>
    <a:lt2>
      <a:srgbClr val="FFFFFF"/>
    </a:lt2>
    <a:accent1>
      <a:srgbClr val="26325C"/>
    </a:accent1>
    <a:accent2>
      <a:srgbClr val="346EB1"/>
    </a:accent2>
    <a:accent3>
      <a:srgbClr val="56ABDF"/>
    </a:accent3>
    <a:accent4>
      <a:srgbClr val="4CA9A9"/>
    </a:accent4>
    <a:accent5>
      <a:srgbClr val="52ACB8"/>
    </a:accent5>
    <a:accent6>
      <a:srgbClr val="A0CFD4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PGN 2025">
    <a:dk1>
      <a:srgbClr val="2C2C2C"/>
    </a:dk1>
    <a:lt1>
      <a:sysClr val="window" lastClr="FFFFFF"/>
    </a:lt1>
    <a:dk2>
      <a:srgbClr val="2C2C2C"/>
    </a:dk2>
    <a:lt2>
      <a:srgbClr val="FFFFFF"/>
    </a:lt2>
    <a:accent1>
      <a:srgbClr val="26325C"/>
    </a:accent1>
    <a:accent2>
      <a:srgbClr val="346EB1"/>
    </a:accent2>
    <a:accent3>
      <a:srgbClr val="56ABDF"/>
    </a:accent3>
    <a:accent4>
      <a:srgbClr val="4CA9A9"/>
    </a:accent4>
    <a:accent5>
      <a:srgbClr val="52ACB8"/>
    </a:accent5>
    <a:accent6>
      <a:srgbClr val="A0CFD4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PGN 2025">
    <a:dk1>
      <a:srgbClr val="2C2C2C"/>
    </a:dk1>
    <a:lt1>
      <a:sysClr val="window" lastClr="FFFFFF"/>
    </a:lt1>
    <a:dk2>
      <a:srgbClr val="2C2C2C"/>
    </a:dk2>
    <a:lt2>
      <a:srgbClr val="FFFFFF"/>
    </a:lt2>
    <a:accent1>
      <a:srgbClr val="26325C"/>
    </a:accent1>
    <a:accent2>
      <a:srgbClr val="346EB1"/>
    </a:accent2>
    <a:accent3>
      <a:srgbClr val="56ABDF"/>
    </a:accent3>
    <a:accent4>
      <a:srgbClr val="4CA9A9"/>
    </a:accent4>
    <a:accent5>
      <a:srgbClr val="52ACB8"/>
    </a:accent5>
    <a:accent6>
      <a:srgbClr val="A0CFD4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PGN 2025">
    <a:dk1>
      <a:srgbClr val="2C2C2C"/>
    </a:dk1>
    <a:lt1>
      <a:sysClr val="window" lastClr="FFFFFF"/>
    </a:lt1>
    <a:dk2>
      <a:srgbClr val="2C2C2C"/>
    </a:dk2>
    <a:lt2>
      <a:srgbClr val="FFFFFF"/>
    </a:lt2>
    <a:accent1>
      <a:srgbClr val="26325C"/>
    </a:accent1>
    <a:accent2>
      <a:srgbClr val="346EB1"/>
    </a:accent2>
    <a:accent3>
      <a:srgbClr val="56ABDF"/>
    </a:accent3>
    <a:accent4>
      <a:srgbClr val="4CA9A9"/>
    </a:accent4>
    <a:accent5>
      <a:srgbClr val="52ACB8"/>
    </a:accent5>
    <a:accent6>
      <a:srgbClr val="A0CFD4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PGN 2025">
    <a:dk1>
      <a:srgbClr val="2C2C2C"/>
    </a:dk1>
    <a:lt1>
      <a:sysClr val="window" lastClr="FFFFFF"/>
    </a:lt1>
    <a:dk2>
      <a:srgbClr val="2C2C2C"/>
    </a:dk2>
    <a:lt2>
      <a:srgbClr val="FFFFFF"/>
    </a:lt2>
    <a:accent1>
      <a:srgbClr val="26325C"/>
    </a:accent1>
    <a:accent2>
      <a:srgbClr val="346EB1"/>
    </a:accent2>
    <a:accent3>
      <a:srgbClr val="56ABDF"/>
    </a:accent3>
    <a:accent4>
      <a:srgbClr val="4CA9A9"/>
    </a:accent4>
    <a:accent5>
      <a:srgbClr val="52ACB8"/>
    </a:accent5>
    <a:accent6>
      <a:srgbClr val="A0CFD4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PGN 2025">
    <a:dk1>
      <a:srgbClr val="2C2C2C"/>
    </a:dk1>
    <a:lt1>
      <a:sysClr val="window" lastClr="FFFFFF"/>
    </a:lt1>
    <a:dk2>
      <a:srgbClr val="2C2C2C"/>
    </a:dk2>
    <a:lt2>
      <a:srgbClr val="FFFFFF"/>
    </a:lt2>
    <a:accent1>
      <a:srgbClr val="26325C"/>
    </a:accent1>
    <a:accent2>
      <a:srgbClr val="346EB1"/>
    </a:accent2>
    <a:accent3>
      <a:srgbClr val="56ABDF"/>
    </a:accent3>
    <a:accent4>
      <a:srgbClr val="4CA9A9"/>
    </a:accent4>
    <a:accent5>
      <a:srgbClr val="52ACB8"/>
    </a:accent5>
    <a:accent6>
      <a:srgbClr val="A0CFD4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PGN 2025">
    <a:dk1>
      <a:srgbClr val="2C2C2C"/>
    </a:dk1>
    <a:lt1>
      <a:sysClr val="window" lastClr="FFFFFF"/>
    </a:lt1>
    <a:dk2>
      <a:srgbClr val="2C2C2C"/>
    </a:dk2>
    <a:lt2>
      <a:srgbClr val="FFFFFF"/>
    </a:lt2>
    <a:accent1>
      <a:srgbClr val="26325C"/>
    </a:accent1>
    <a:accent2>
      <a:srgbClr val="346EB1"/>
    </a:accent2>
    <a:accent3>
      <a:srgbClr val="56ABDF"/>
    </a:accent3>
    <a:accent4>
      <a:srgbClr val="4CA9A9"/>
    </a:accent4>
    <a:accent5>
      <a:srgbClr val="52ACB8"/>
    </a:accent5>
    <a:accent6>
      <a:srgbClr val="A0CFD4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PGN 2025">
    <a:dk1>
      <a:srgbClr val="2C2C2C"/>
    </a:dk1>
    <a:lt1>
      <a:sysClr val="window" lastClr="FFFFFF"/>
    </a:lt1>
    <a:dk2>
      <a:srgbClr val="2C2C2C"/>
    </a:dk2>
    <a:lt2>
      <a:srgbClr val="FFFFFF"/>
    </a:lt2>
    <a:accent1>
      <a:srgbClr val="26325C"/>
    </a:accent1>
    <a:accent2>
      <a:srgbClr val="346EB1"/>
    </a:accent2>
    <a:accent3>
      <a:srgbClr val="56ABDF"/>
    </a:accent3>
    <a:accent4>
      <a:srgbClr val="4CA9A9"/>
    </a:accent4>
    <a:accent5>
      <a:srgbClr val="52ACB8"/>
    </a:accent5>
    <a:accent6>
      <a:srgbClr val="A0CFD4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PGN 2025">
    <a:dk1>
      <a:srgbClr val="2C2C2C"/>
    </a:dk1>
    <a:lt1>
      <a:sysClr val="window" lastClr="FFFFFF"/>
    </a:lt1>
    <a:dk2>
      <a:srgbClr val="2C2C2C"/>
    </a:dk2>
    <a:lt2>
      <a:srgbClr val="FFFFFF"/>
    </a:lt2>
    <a:accent1>
      <a:srgbClr val="26325C"/>
    </a:accent1>
    <a:accent2>
      <a:srgbClr val="346EB1"/>
    </a:accent2>
    <a:accent3>
      <a:srgbClr val="56ABDF"/>
    </a:accent3>
    <a:accent4>
      <a:srgbClr val="4CA9A9"/>
    </a:accent4>
    <a:accent5>
      <a:srgbClr val="52ACB8"/>
    </a:accent5>
    <a:accent6>
      <a:srgbClr val="A0CFD4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PGN 2025">
    <a:dk1>
      <a:srgbClr val="2C2C2C"/>
    </a:dk1>
    <a:lt1>
      <a:sysClr val="window" lastClr="FFFFFF"/>
    </a:lt1>
    <a:dk2>
      <a:srgbClr val="2C2C2C"/>
    </a:dk2>
    <a:lt2>
      <a:srgbClr val="FFFFFF"/>
    </a:lt2>
    <a:accent1>
      <a:srgbClr val="26325C"/>
    </a:accent1>
    <a:accent2>
      <a:srgbClr val="346EB1"/>
    </a:accent2>
    <a:accent3>
      <a:srgbClr val="56ABDF"/>
    </a:accent3>
    <a:accent4>
      <a:srgbClr val="4CA9A9"/>
    </a:accent4>
    <a:accent5>
      <a:srgbClr val="52ACB8"/>
    </a:accent5>
    <a:accent6>
      <a:srgbClr val="A0CFD4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PGN 2025">
    <a:dk1>
      <a:srgbClr val="2C2C2C"/>
    </a:dk1>
    <a:lt1>
      <a:sysClr val="window" lastClr="FFFFFF"/>
    </a:lt1>
    <a:dk2>
      <a:srgbClr val="2C2C2C"/>
    </a:dk2>
    <a:lt2>
      <a:srgbClr val="FFFFFF"/>
    </a:lt2>
    <a:accent1>
      <a:srgbClr val="26325C"/>
    </a:accent1>
    <a:accent2>
      <a:srgbClr val="346EB1"/>
    </a:accent2>
    <a:accent3>
      <a:srgbClr val="56ABDF"/>
    </a:accent3>
    <a:accent4>
      <a:srgbClr val="4CA9A9"/>
    </a:accent4>
    <a:accent5>
      <a:srgbClr val="52ACB8"/>
    </a:accent5>
    <a:accent6>
      <a:srgbClr val="A0CFD4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PGN 2025">
    <a:dk1>
      <a:srgbClr val="2C2C2C"/>
    </a:dk1>
    <a:lt1>
      <a:sysClr val="window" lastClr="FFFFFF"/>
    </a:lt1>
    <a:dk2>
      <a:srgbClr val="2C2C2C"/>
    </a:dk2>
    <a:lt2>
      <a:srgbClr val="FFFFFF"/>
    </a:lt2>
    <a:accent1>
      <a:srgbClr val="26325C"/>
    </a:accent1>
    <a:accent2>
      <a:srgbClr val="346EB1"/>
    </a:accent2>
    <a:accent3>
      <a:srgbClr val="56ABDF"/>
    </a:accent3>
    <a:accent4>
      <a:srgbClr val="4CA9A9"/>
    </a:accent4>
    <a:accent5>
      <a:srgbClr val="52ACB8"/>
    </a:accent5>
    <a:accent6>
      <a:srgbClr val="A0CFD4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PGN 2025">
    <a:dk1>
      <a:srgbClr val="2C2C2C"/>
    </a:dk1>
    <a:lt1>
      <a:sysClr val="window" lastClr="FFFFFF"/>
    </a:lt1>
    <a:dk2>
      <a:srgbClr val="2C2C2C"/>
    </a:dk2>
    <a:lt2>
      <a:srgbClr val="FFFFFF"/>
    </a:lt2>
    <a:accent1>
      <a:srgbClr val="26325C"/>
    </a:accent1>
    <a:accent2>
      <a:srgbClr val="346EB1"/>
    </a:accent2>
    <a:accent3>
      <a:srgbClr val="56ABDF"/>
    </a:accent3>
    <a:accent4>
      <a:srgbClr val="4CA9A9"/>
    </a:accent4>
    <a:accent5>
      <a:srgbClr val="52ACB8"/>
    </a:accent5>
    <a:accent6>
      <a:srgbClr val="A0CFD4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PGN 2025">
    <a:dk1>
      <a:srgbClr val="2C2C2C"/>
    </a:dk1>
    <a:lt1>
      <a:sysClr val="window" lastClr="FFFFFF"/>
    </a:lt1>
    <a:dk2>
      <a:srgbClr val="2C2C2C"/>
    </a:dk2>
    <a:lt2>
      <a:srgbClr val="FFFFFF"/>
    </a:lt2>
    <a:accent1>
      <a:srgbClr val="26325C"/>
    </a:accent1>
    <a:accent2>
      <a:srgbClr val="346EB1"/>
    </a:accent2>
    <a:accent3>
      <a:srgbClr val="56ABDF"/>
    </a:accent3>
    <a:accent4>
      <a:srgbClr val="4CA9A9"/>
    </a:accent4>
    <a:accent5>
      <a:srgbClr val="52ACB8"/>
    </a:accent5>
    <a:accent6>
      <a:srgbClr val="A0CFD4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F3B3CB44EA3C040B02A0970F3203E53" ma:contentTypeVersion="5" ma:contentTypeDescription="Crear nuevo documento." ma:contentTypeScope="" ma:versionID="373ef4467fe748357db6948027143206">
  <xsd:schema xmlns:xsd="http://www.w3.org/2001/XMLSchema" xmlns:xs="http://www.w3.org/2001/XMLSchema" xmlns:p="http://schemas.microsoft.com/office/2006/metadata/properties" xmlns:ns3="0ef171aa-f1b5-4658-bab1-462c495b419a" targetNamespace="http://schemas.microsoft.com/office/2006/metadata/properties" ma:root="true" ma:fieldsID="45082fb5dcc0bfec8e5d162e7fa80ad2" ns3:_="">
    <xsd:import namespace="0ef171aa-f1b5-4658-bab1-462c495b419a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f171aa-f1b5-4658-bab1-462c495b419a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39B323-7F9E-4223-A813-0D1EA61D1F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f171aa-f1b5-4658-bab1-462c495b41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11DAF76-492E-465B-BA86-52253B9CFE53}">
  <ds:schemaRefs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0ef171aa-f1b5-4658-bab1-462c495b419a"/>
  </ds:schemaRefs>
</ds:datastoreItem>
</file>

<file path=customXml/itemProps3.xml><?xml version="1.0" encoding="utf-8"?>
<ds:datastoreItem xmlns:ds="http://schemas.openxmlformats.org/officeDocument/2006/customXml" ds:itemID="{4D3AAA5A-8F75-4527-8A22-930B3DBD1F7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2995</TotalTime>
  <Words>1308</Words>
  <Application>Microsoft Office PowerPoint</Application>
  <PresentationFormat>Panorámica</PresentationFormat>
  <Paragraphs>257</Paragraphs>
  <Slides>25</Slides>
  <Notes>4</Notes>
  <HiddenSlides>2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4" baseType="lpstr">
      <vt:lpstr>Aptos</vt:lpstr>
      <vt:lpstr>Arial</vt:lpstr>
      <vt:lpstr>Calibri</vt:lpstr>
      <vt:lpstr>Calibri Light</vt:lpstr>
      <vt:lpstr>Century Gothic</vt:lpstr>
      <vt:lpstr>Verdana</vt:lpstr>
      <vt:lpstr>Tema de Office</vt:lpstr>
      <vt:lpstr>1_Tema de Office</vt:lpstr>
      <vt:lpstr>Worksheet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Jenny Fernanda Castiblanco Salazar</dc:creator>
  <cp:lastModifiedBy>Jose Sebastian Cubillos Fonseca</cp:lastModifiedBy>
  <cp:revision>94</cp:revision>
  <dcterms:created xsi:type="dcterms:W3CDTF">2023-06-20T19:49:39Z</dcterms:created>
  <dcterms:modified xsi:type="dcterms:W3CDTF">2024-08-14T14:59:55Z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0x010100DF3B3CB44EA3C040B02A0970F3203E53</vt:lpwstr>
  </property>
</Properties>
</file>