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0"/>
  </p:handoutMasterIdLst>
  <p:sldIdLst>
    <p:sldId id="256" r:id="rId2"/>
    <p:sldId id="257" r:id="rId3"/>
    <p:sldId id="263" r:id="rId4"/>
    <p:sldId id="389" r:id="rId5"/>
    <p:sldId id="390" r:id="rId6"/>
    <p:sldId id="268" r:id="rId7"/>
    <p:sldId id="391" r:id="rId8"/>
    <p:sldId id="267" r:id="rId9"/>
  </p:sldIdLst>
  <p:sldSz cx="12192000" cy="6858000"/>
  <p:notesSz cx="70104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02"/>
    <a:srgbClr val="575756"/>
    <a:srgbClr val="255083"/>
    <a:srgbClr val="93BB54"/>
    <a:srgbClr val="C49E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45" autoAdjust="0"/>
    <p:restoredTop sz="94660"/>
  </p:normalViewPr>
  <p:slideViewPr>
    <p:cSldViewPr snapToGrid="0">
      <p:cViewPr varScale="1">
        <p:scale>
          <a:sx n="114" d="100"/>
          <a:sy n="114" d="100"/>
        </p:scale>
        <p:origin x="540" y="108"/>
      </p:cViewPr>
      <p:guideLst/>
    </p:cSldViewPr>
  </p:slideViewPr>
  <p:notesTextViewPr>
    <p:cViewPr>
      <p:scale>
        <a:sx n="1" d="1"/>
        <a:sy n="1" d="1"/>
      </p:scale>
      <p:origin x="0" y="0"/>
    </p:cViewPr>
  </p:notesTextViewPr>
  <p:notesViewPr>
    <p:cSldViewPr snapToGrid="0">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7DE8F55E-3564-59E0-6AB4-0A68F599327F}"/>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CO" dirty="0"/>
          </a:p>
        </p:txBody>
      </p:sp>
      <p:sp>
        <p:nvSpPr>
          <p:cNvPr id="3" name="Marcador de fecha 2">
            <a:extLst>
              <a:ext uri="{FF2B5EF4-FFF2-40B4-BE49-F238E27FC236}">
                <a16:creationId xmlns:a16="http://schemas.microsoft.com/office/drawing/2014/main" id="{F2C491CA-AD82-21DA-B6AF-104C3C649271}"/>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F065CE21-4FFD-43E4-9BE1-44B69E389DE4}" type="datetimeFigureOut">
              <a:rPr lang="es-CO" smtClean="0"/>
              <a:t>20/08/2024</a:t>
            </a:fld>
            <a:endParaRPr lang="es-CO" dirty="0"/>
          </a:p>
        </p:txBody>
      </p:sp>
      <p:sp>
        <p:nvSpPr>
          <p:cNvPr id="4" name="Marcador de pie de página 3">
            <a:extLst>
              <a:ext uri="{FF2B5EF4-FFF2-40B4-BE49-F238E27FC236}">
                <a16:creationId xmlns:a16="http://schemas.microsoft.com/office/drawing/2014/main" id="{84018EA8-D50D-6048-06A1-98CC923A5FF1}"/>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s-CO" dirty="0"/>
          </a:p>
        </p:txBody>
      </p:sp>
      <p:sp>
        <p:nvSpPr>
          <p:cNvPr id="5" name="Marcador de número de diapositiva 4">
            <a:extLst>
              <a:ext uri="{FF2B5EF4-FFF2-40B4-BE49-F238E27FC236}">
                <a16:creationId xmlns:a16="http://schemas.microsoft.com/office/drawing/2014/main" id="{9F885154-3EB1-CC47-4591-C970E8A909CC}"/>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055897CF-0428-44F3-9C91-0685A4FB6EB6}" type="slidenum">
              <a:rPr lang="es-CO" smtClean="0"/>
              <a:t>‹Nº›</a:t>
            </a:fld>
            <a:endParaRPr lang="es-CO" dirty="0"/>
          </a:p>
        </p:txBody>
      </p:sp>
    </p:spTree>
    <p:extLst>
      <p:ext uri="{BB962C8B-B14F-4D97-AF65-F5344CB8AC3E}">
        <p14:creationId xmlns:p14="http://schemas.microsoft.com/office/powerpoint/2010/main" val="89006162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3" name="Marcador de fecha 2">
            <a:extLst>
              <a:ext uri="{FF2B5EF4-FFF2-40B4-BE49-F238E27FC236}">
                <a16:creationId xmlns:a16="http://schemas.microsoft.com/office/drawing/2014/main" id="{6AD64394-963E-D625-32AA-BDFC76B6E81B}"/>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4" name="Marcador de pie de página 3">
            <a:extLst>
              <a:ext uri="{FF2B5EF4-FFF2-40B4-BE49-F238E27FC236}">
                <a16:creationId xmlns:a16="http://schemas.microsoft.com/office/drawing/2014/main" id="{C0F68054-34D7-9279-DFD5-715512BF4F92}"/>
              </a:ext>
            </a:extLst>
          </p:cNvPr>
          <p:cNvSpPr>
            <a:spLocks noGrp="1"/>
          </p:cNvSpPr>
          <p:nvPr>
            <p:ph type="ftr" sz="quarter" idx="11"/>
          </p:nvPr>
        </p:nvSpPr>
        <p:spPr/>
        <p:txBody>
          <a:bodyPr/>
          <a:lstStyle>
            <a:lvl1pPr>
              <a:defRPr>
                <a:latin typeface="Verdana" panose="020B0604030504040204" pitchFamily="34" charset="0"/>
              </a:defRPr>
            </a:lvl1pPr>
          </a:lstStyle>
          <a:p>
            <a:endParaRPr lang="es-CO" dirty="0"/>
          </a:p>
        </p:txBody>
      </p:sp>
      <p:sp>
        <p:nvSpPr>
          <p:cNvPr id="5" name="Marcador de número de diapositiva 4">
            <a:extLst>
              <a:ext uri="{FF2B5EF4-FFF2-40B4-BE49-F238E27FC236}">
                <a16:creationId xmlns:a16="http://schemas.microsoft.com/office/drawing/2014/main" id="{4916C35A-4761-CBE9-49AD-2C3A4928C1E2}"/>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pic>
        <p:nvPicPr>
          <p:cNvPr id="6" name="Imagen 5">
            <a:extLst>
              <a:ext uri="{FF2B5EF4-FFF2-40B4-BE49-F238E27FC236}">
                <a16:creationId xmlns:a16="http://schemas.microsoft.com/office/drawing/2014/main" id="{53806064-D094-DA86-6C22-C9CFC529A6BB}"/>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4786102" y="2265789"/>
            <a:ext cx="2619795" cy="1531289"/>
          </a:xfrm>
          <a:prstGeom prst="rect">
            <a:avLst/>
          </a:prstGeom>
        </p:spPr>
      </p:pic>
    </p:spTree>
    <p:extLst>
      <p:ext uri="{BB962C8B-B14F-4D97-AF65-F5344CB8AC3E}">
        <p14:creationId xmlns:p14="http://schemas.microsoft.com/office/powerpoint/2010/main" val="10345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A0128F-3548-EBBF-BD29-1EB1D245720C}"/>
              </a:ext>
            </a:extLst>
          </p:cNvPr>
          <p:cNvSpPr>
            <a:spLocks noGrp="1"/>
          </p:cNvSpPr>
          <p:nvPr>
            <p:ph type="title"/>
          </p:nvPr>
        </p:nvSpPr>
        <p:spPr/>
        <p:txBody>
          <a:bodyPr/>
          <a:lstStyle>
            <a:lvl1pPr>
              <a:defRPr>
                <a:latin typeface="Verdana" panose="020B0604030504040204" pitchFamily="34" charset="0"/>
              </a:defRPr>
            </a:lvl1pPr>
          </a:lstStyle>
          <a:p>
            <a:r>
              <a:rPr lang="es-ES" dirty="0"/>
              <a:t>Haga clic para modificar el estilo de título del patrón</a:t>
            </a:r>
            <a:endParaRPr lang="es-CO" dirty="0"/>
          </a:p>
        </p:txBody>
      </p:sp>
      <p:sp>
        <p:nvSpPr>
          <p:cNvPr id="3" name="Marcador de contenido 2">
            <a:extLst>
              <a:ext uri="{FF2B5EF4-FFF2-40B4-BE49-F238E27FC236}">
                <a16:creationId xmlns:a16="http://schemas.microsoft.com/office/drawing/2014/main" id="{2B611771-8F44-52FC-9741-53E17FE3733D}"/>
              </a:ext>
            </a:extLst>
          </p:cNvPr>
          <p:cNvSpPr>
            <a:spLocks noGrp="1"/>
          </p:cNvSpPr>
          <p:nvPr>
            <p:ph idx="1"/>
          </p:nvPr>
        </p:nvSpPr>
        <p:spPr/>
        <p:txBody>
          <a:bodyPr/>
          <a:lstStyle>
            <a:lvl1pPr>
              <a:defRPr>
                <a:latin typeface="Verdana" panose="020B0604030504040204" pitchFamily="34" charset="0"/>
              </a:defRPr>
            </a:lvl1pPr>
            <a:lvl2pPr>
              <a:defRPr>
                <a:latin typeface="Verdana" panose="020B0604030504040204" pitchFamily="34" charset="0"/>
              </a:defRPr>
            </a:lvl2pPr>
            <a:lvl3pPr>
              <a:defRPr>
                <a:latin typeface="Verdana" panose="020B0604030504040204" pitchFamily="34" charset="0"/>
              </a:defRPr>
            </a:lvl3pPr>
            <a:lvl4pPr>
              <a:defRPr>
                <a:latin typeface="Verdana" panose="020B0604030504040204" pitchFamily="34" charset="0"/>
              </a:defRPr>
            </a:lvl4pPr>
            <a:lvl5pPr>
              <a:defRPr>
                <a:latin typeface="Verdana" panose="020B0604030504040204" pitchFamily="34" charset="0"/>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4" name="Marcador de fecha 3">
            <a:extLst>
              <a:ext uri="{FF2B5EF4-FFF2-40B4-BE49-F238E27FC236}">
                <a16:creationId xmlns:a16="http://schemas.microsoft.com/office/drawing/2014/main" id="{CA0D0EFA-890A-CDAE-F1B6-CDA7C84A4BFA}"/>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5" name="Marcador de pie de página 4">
            <a:extLst>
              <a:ext uri="{FF2B5EF4-FFF2-40B4-BE49-F238E27FC236}">
                <a16:creationId xmlns:a16="http://schemas.microsoft.com/office/drawing/2014/main" id="{9903C958-22C5-59D4-D584-C88407A5F5A3}"/>
              </a:ext>
            </a:extLst>
          </p:cNvPr>
          <p:cNvSpPr>
            <a:spLocks noGrp="1"/>
          </p:cNvSpPr>
          <p:nvPr>
            <p:ph type="ftr" sz="quarter" idx="11"/>
          </p:nvPr>
        </p:nvSpPr>
        <p:spPr/>
        <p:txBody>
          <a:bodyPr/>
          <a:lstStyle>
            <a:lvl1pPr>
              <a:defRPr>
                <a:latin typeface="Verdana" panose="020B0604030504040204" pitchFamily="34" charset="0"/>
              </a:defRPr>
            </a:lvl1pPr>
          </a:lstStyle>
          <a:p>
            <a:endParaRPr lang="es-CO" dirty="0"/>
          </a:p>
        </p:txBody>
      </p:sp>
      <p:sp>
        <p:nvSpPr>
          <p:cNvPr id="6" name="Marcador de número de diapositiva 5">
            <a:extLst>
              <a:ext uri="{FF2B5EF4-FFF2-40B4-BE49-F238E27FC236}">
                <a16:creationId xmlns:a16="http://schemas.microsoft.com/office/drawing/2014/main" id="{D0441F80-8960-189A-2E8E-15505E6A0F98}"/>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sp>
        <p:nvSpPr>
          <p:cNvPr id="7" name="Rectángulo 6">
            <a:extLst>
              <a:ext uri="{FF2B5EF4-FFF2-40B4-BE49-F238E27FC236}">
                <a16:creationId xmlns:a16="http://schemas.microsoft.com/office/drawing/2014/main" id="{BFA9D7E4-7BA0-40B7-FF99-DD7B5CDE5C94}"/>
              </a:ext>
            </a:extLst>
          </p:cNvPr>
          <p:cNvSpPr/>
          <p:nvPr userDrawn="1"/>
        </p:nvSpPr>
        <p:spPr>
          <a:xfrm>
            <a:off x="0" y="6625244"/>
            <a:ext cx="12192000" cy="232755"/>
          </a:xfrm>
          <a:prstGeom prst="rect">
            <a:avLst/>
          </a:prstGeom>
          <a:solidFill>
            <a:srgbClr val="FFC80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extLst>
      <p:ext uri="{BB962C8B-B14F-4D97-AF65-F5344CB8AC3E}">
        <p14:creationId xmlns:p14="http://schemas.microsoft.com/office/powerpoint/2010/main" val="2046970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31F210-8371-C703-B82E-47C593C78A20}"/>
              </a:ext>
            </a:extLst>
          </p:cNvPr>
          <p:cNvSpPr>
            <a:spLocks noGrp="1"/>
          </p:cNvSpPr>
          <p:nvPr>
            <p:ph type="title"/>
          </p:nvPr>
        </p:nvSpPr>
        <p:spPr/>
        <p:txBody>
          <a:bodyPr/>
          <a:lstStyle>
            <a:lvl1pPr>
              <a:defRPr>
                <a:latin typeface="Verdana" panose="020B0604030504040204" pitchFamily="34" charset="0"/>
              </a:defRPr>
            </a:lvl1pPr>
          </a:lstStyle>
          <a:p>
            <a:r>
              <a:rPr lang="es-ES" dirty="0"/>
              <a:t>Haga clic para modificar el estilo de título del patrón</a:t>
            </a:r>
            <a:endParaRPr lang="es-CO" dirty="0"/>
          </a:p>
        </p:txBody>
      </p:sp>
      <p:sp>
        <p:nvSpPr>
          <p:cNvPr id="3" name="Marcador de contenido 2">
            <a:extLst>
              <a:ext uri="{FF2B5EF4-FFF2-40B4-BE49-F238E27FC236}">
                <a16:creationId xmlns:a16="http://schemas.microsoft.com/office/drawing/2014/main" id="{0B15A348-98B3-3879-5E17-CB0127E64850}"/>
              </a:ext>
            </a:extLst>
          </p:cNvPr>
          <p:cNvSpPr>
            <a:spLocks noGrp="1"/>
          </p:cNvSpPr>
          <p:nvPr>
            <p:ph sz="half" idx="1"/>
          </p:nvPr>
        </p:nvSpPr>
        <p:spPr>
          <a:xfrm>
            <a:off x="838200" y="1825625"/>
            <a:ext cx="5181600" cy="4351338"/>
          </a:xfrm>
        </p:spPr>
        <p:txBody>
          <a:bodyPr/>
          <a:lstStyle>
            <a:lvl1pPr>
              <a:defRPr>
                <a:latin typeface="Verdana" panose="020B0604030504040204" pitchFamily="34" charset="0"/>
              </a:defRPr>
            </a:lvl1pPr>
            <a:lvl2pPr>
              <a:defRPr>
                <a:latin typeface="Verdana" panose="020B0604030504040204" pitchFamily="34" charset="0"/>
              </a:defRPr>
            </a:lvl2pPr>
            <a:lvl3pPr>
              <a:defRPr>
                <a:latin typeface="Verdana" panose="020B0604030504040204" pitchFamily="34" charset="0"/>
              </a:defRPr>
            </a:lvl3pPr>
            <a:lvl4pPr>
              <a:defRPr>
                <a:latin typeface="Verdana" panose="020B0604030504040204" pitchFamily="34" charset="0"/>
              </a:defRPr>
            </a:lvl4pPr>
            <a:lvl5pPr>
              <a:defRPr>
                <a:latin typeface="Verdana" panose="020B0604030504040204" pitchFamily="34" charset="0"/>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4" name="Marcador de contenido 3">
            <a:extLst>
              <a:ext uri="{FF2B5EF4-FFF2-40B4-BE49-F238E27FC236}">
                <a16:creationId xmlns:a16="http://schemas.microsoft.com/office/drawing/2014/main" id="{88F33D3A-1132-9B1A-B962-CD60ABDB6F59}"/>
              </a:ext>
            </a:extLst>
          </p:cNvPr>
          <p:cNvSpPr>
            <a:spLocks noGrp="1"/>
          </p:cNvSpPr>
          <p:nvPr>
            <p:ph sz="half" idx="2"/>
          </p:nvPr>
        </p:nvSpPr>
        <p:spPr>
          <a:xfrm>
            <a:off x="6172200" y="1825625"/>
            <a:ext cx="5181600" cy="4351338"/>
          </a:xfrm>
        </p:spPr>
        <p:txBody>
          <a:bodyPr/>
          <a:lstStyle>
            <a:lvl1pPr>
              <a:defRPr>
                <a:latin typeface="Verdana" panose="020B0604030504040204" pitchFamily="34" charset="0"/>
              </a:defRPr>
            </a:lvl1pPr>
            <a:lvl2pPr>
              <a:defRPr>
                <a:latin typeface="Verdana" panose="020B0604030504040204" pitchFamily="34" charset="0"/>
              </a:defRPr>
            </a:lvl2pPr>
            <a:lvl3pPr>
              <a:defRPr>
                <a:latin typeface="Verdana" panose="020B0604030504040204" pitchFamily="34" charset="0"/>
              </a:defRPr>
            </a:lvl3pPr>
            <a:lvl4pPr>
              <a:defRPr>
                <a:latin typeface="Verdana" panose="020B0604030504040204" pitchFamily="34" charset="0"/>
              </a:defRPr>
            </a:lvl4pPr>
            <a:lvl5pPr>
              <a:defRPr>
                <a:latin typeface="Verdana" panose="020B0604030504040204" pitchFamily="34" charset="0"/>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5" name="Marcador de fecha 4">
            <a:extLst>
              <a:ext uri="{FF2B5EF4-FFF2-40B4-BE49-F238E27FC236}">
                <a16:creationId xmlns:a16="http://schemas.microsoft.com/office/drawing/2014/main" id="{81E0D49E-7178-69A3-8F58-4D4C48A6CEFA}"/>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6" name="Marcador de pie de página 5">
            <a:extLst>
              <a:ext uri="{FF2B5EF4-FFF2-40B4-BE49-F238E27FC236}">
                <a16:creationId xmlns:a16="http://schemas.microsoft.com/office/drawing/2014/main" id="{2F5CC090-A935-39EC-1352-2703D7774C23}"/>
              </a:ext>
            </a:extLst>
          </p:cNvPr>
          <p:cNvSpPr>
            <a:spLocks noGrp="1"/>
          </p:cNvSpPr>
          <p:nvPr>
            <p:ph type="ftr" sz="quarter" idx="11"/>
          </p:nvPr>
        </p:nvSpPr>
        <p:spPr/>
        <p:txBody>
          <a:bodyPr/>
          <a:lstStyle>
            <a:lvl1pPr>
              <a:defRPr>
                <a:latin typeface="Verdana" panose="020B0604030504040204" pitchFamily="34" charset="0"/>
              </a:defRPr>
            </a:lvl1pPr>
          </a:lstStyle>
          <a:p>
            <a:endParaRPr lang="es-CO" dirty="0"/>
          </a:p>
        </p:txBody>
      </p:sp>
      <p:sp>
        <p:nvSpPr>
          <p:cNvPr id="7" name="Marcador de número de diapositiva 6">
            <a:extLst>
              <a:ext uri="{FF2B5EF4-FFF2-40B4-BE49-F238E27FC236}">
                <a16:creationId xmlns:a16="http://schemas.microsoft.com/office/drawing/2014/main" id="{F9F37035-180E-0152-1228-EECA44274B02}"/>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spTree>
    <p:extLst>
      <p:ext uri="{BB962C8B-B14F-4D97-AF65-F5344CB8AC3E}">
        <p14:creationId xmlns:p14="http://schemas.microsoft.com/office/powerpoint/2010/main" val="926693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CAB338-F339-66BE-83C6-7A3F6FECC920}"/>
              </a:ext>
            </a:extLst>
          </p:cNvPr>
          <p:cNvSpPr>
            <a:spLocks noGrp="1"/>
          </p:cNvSpPr>
          <p:nvPr>
            <p:ph type="title"/>
          </p:nvPr>
        </p:nvSpPr>
        <p:spPr>
          <a:xfrm>
            <a:off x="839788" y="365125"/>
            <a:ext cx="10515600" cy="1325563"/>
          </a:xfrm>
        </p:spPr>
        <p:txBody>
          <a:bodyPr/>
          <a:lstStyle>
            <a:lvl1pPr>
              <a:defRPr>
                <a:latin typeface="Verdana" panose="020B0604030504040204" pitchFamily="34" charset="0"/>
              </a:defRPr>
            </a:lvl1p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69935FC1-EFEA-9E70-C955-E0F46AFA9912}"/>
              </a:ext>
            </a:extLst>
          </p:cNvPr>
          <p:cNvSpPr>
            <a:spLocks noGrp="1"/>
          </p:cNvSpPr>
          <p:nvPr>
            <p:ph type="body" idx="1"/>
          </p:nvPr>
        </p:nvSpPr>
        <p:spPr>
          <a:xfrm>
            <a:off x="839788" y="1681163"/>
            <a:ext cx="5157787" cy="823912"/>
          </a:xfrm>
        </p:spPr>
        <p:txBody>
          <a:bodyPr anchor="b"/>
          <a:lstStyle>
            <a:lvl1pPr marL="0" indent="0">
              <a:buNone/>
              <a:defRPr sz="2400" b="1">
                <a:latin typeface="Verdana" panose="020B0604030504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los estilos de texto del patrón</a:t>
            </a:r>
          </a:p>
        </p:txBody>
      </p:sp>
      <p:sp>
        <p:nvSpPr>
          <p:cNvPr id="4" name="Marcador de contenido 3">
            <a:extLst>
              <a:ext uri="{FF2B5EF4-FFF2-40B4-BE49-F238E27FC236}">
                <a16:creationId xmlns:a16="http://schemas.microsoft.com/office/drawing/2014/main" id="{B52A0A90-FD8F-D098-9E3C-8B3903C7EAD4}"/>
              </a:ext>
            </a:extLst>
          </p:cNvPr>
          <p:cNvSpPr>
            <a:spLocks noGrp="1"/>
          </p:cNvSpPr>
          <p:nvPr>
            <p:ph sz="half" idx="2"/>
          </p:nvPr>
        </p:nvSpPr>
        <p:spPr>
          <a:xfrm>
            <a:off x="839788" y="2505075"/>
            <a:ext cx="5157787" cy="3684588"/>
          </a:xfrm>
        </p:spPr>
        <p:txBody>
          <a:bodyPr/>
          <a:lstStyle>
            <a:lvl1pPr>
              <a:defRPr>
                <a:latin typeface="Verdana" panose="020B0604030504040204" pitchFamily="34" charset="0"/>
              </a:defRPr>
            </a:lvl1pPr>
            <a:lvl2pPr>
              <a:defRPr>
                <a:latin typeface="Verdana" panose="020B0604030504040204" pitchFamily="34" charset="0"/>
              </a:defRPr>
            </a:lvl2pPr>
            <a:lvl3pPr>
              <a:defRPr>
                <a:latin typeface="Verdana" panose="020B0604030504040204" pitchFamily="34" charset="0"/>
              </a:defRPr>
            </a:lvl3pPr>
            <a:lvl4pPr>
              <a:defRPr>
                <a:latin typeface="Verdana" panose="020B0604030504040204" pitchFamily="34" charset="0"/>
              </a:defRPr>
            </a:lvl4pPr>
            <a:lvl5pPr>
              <a:defRPr>
                <a:latin typeface="Verdana" panose="020B0604030504040204" pitchFamily="34" charset="0"/>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5" name="Marcador de texto 4">
            <a:extLst>
              <a:ext uri="{FF2B5EF4-FFF2-40B4-BE49-F238E27FC236}">
                <a16:creationId xmlns:a16="http://schemas.microsoft.com/office/drawing/2014/main" id="{A0F47486-611C-6371-6BFF-C8AADB90A803}"/>
              </a:ext>
            </a:extLst>
          </p:cNvPr>
          <p:cNvSpPr>
            <a:spLocks noGrp="1"/>
          </p:cNvSpPr>
          <p:nvPr>
            <p:ph type="body" sz="quarter" idx="3"/>
          </p:nvPr>
        </p:nvSpPr>
        <p:spPr>
          <a:xfrm>
            <a:off x="6172200" y="1681163"/>
            <a:ext cx="5183188" cy="823912"/>
          </a:xfrm>
        </p:spPr>
        <p:txBody>
          <a:bodyPr anchor="b"/>
          <a:lstStyle>
            <a:lvl1pPr marL="0" indent="0">
              <a:buNone/>
              <a:defRPr sz="2400" b="1">
                <a:latin typeface="Verdana" panose="020B0604030504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los estilos de texto del patrón</a:t>
            </a:r>
          </a:p>
        </p:txBody>
      </p:sp>
      <p:sp>
        <p:nvSpPr>
          <p:cNvPr id="6" name="Marcador de contenido 5">
            <a:extLst>
              <a:ext uri="{FF2B5EF4-FFF2-40B4-BE49-F238E27FC236}">
                <a16:creationId xmlns:a16="http://schemas.microsoft.com/office/drawing/2014/main" id="{25A5BFE2-9B56-F9FE-1317-1698B3D8A8E5}"/>
              </a:ext>
            </a:extLst>
          </p:cNvPr>
          <p:cNvSpPr>
            <a:spLocks noGrp="1"/>
          </p:cNvSpPr>
          <p:nvPr>
            <p:ph sz="quarter" idx="4"/>
          </p:nvPr>
        </p:nvSpPr>
        <p:spPr>
          <a:xfrm>
            <a:off x="6172200" y="2505075"/>
            <a:ext cx="5183188" cy="3684588"/>
          </a:xfrm>
        </p:spPr>
        <p:txBody>
          <a:bodyPr/>
          <a:lstStyle>
            <a:lvl1pPr>
              <a:defRPr>
                <a:latin typeface="Verdana" panose="020B0604030504040204" pitchFamily="34" charset="0"/>
              </a:defRPr>
            </a:lvl1pPr>
            <a:lvl2pPr>
              <a:defRPr>
                <a:latin typeface="Verdana" panose="020B0604030504040204" pitchFamily="34" charset="0"/>
              </a:defRPr>
            </a:lvl2pPr>
            <a:lvl3pPr>
              <a:defRPr>
                <a:latin typeface="Verdana" panose="020B0604030504040204" pitchFamily="34" charset="0"/>
              </a:defRPr>
            </a:lvl3pPr>
            <a:lvl4pPr>
              <a:defRPr>
                <a:latin typeface="Verdana" panose="020B0604030504040204" pitchFamily="34" charset="0"/>
              </a:defRPr>
            </a:lvl4pPr>
            <a:lvl5pPr>
              <a:defRPr>
                <a:latin typeface="Verdana" panose="020B0604030504040204" pitchFamily="34" charset="0"/>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7" name="Marcador de fecha 6">
            <a:extLst>
              <a:ext uri="{FF2B5EF4-FFF2-40B4-BE49-F238E27FC236}">
                <a16:creationId xmlns:a16="http://schemas.microsoft.com/office/drawing/2014/main" id="{758251A3-C7BF-3DF9-1006-6349C94FA1F1}"/>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8" name="Marcador de pie de página 7">
            <a:extLst>
              <a:ext uri="{FF2B5EF4-FFF2-40B4-BE49-F238E27FC236}">
                <a16:creationId xmlns:a16="http://schemas.microsoft.com/office/drawing/2014/main" id="{644687DF-C287-0B90-0384-AC46566F9DE1}"/>
              </a:ext>
            </a:extLst>
          </p:cNvPr>
          <p:cNvSpPr>
            <a:spLocks noGrp="1"/>
          </p:cNvSpPr>
          <p:nvPr>
            <p:ph type="ftr" sz="quarter" idx="11"/>
          </p:nvPr>
        </p:nvSpPr>
        <p:spPr/>
        <p:txBody>
          <a:bodyPr/>
          <a:lstStyle>
            <a:lvl1pPr>
              <a:defRPr>
                <a:latin typeface="Verdana" panose="020B0604030504040204" pitchFamily="34" charset="0"/>
              </a:defRPr>
            </a:lvl1pPr>
          </a:lstStyle>
          <a:p>
            <a:endParaRPr lang="es-CO" dirty="0"/>
          </a:p>
        </p:txBody>
      </p:sp>
      <p:sp>
        <p:nvSpPr>
          <p:cNvPr id="9" name="Marcador de número de diapositiva 8">
            <a:extLst>
              <a:ext uri="{FF2B5EF4-FFF2-40B4-BE49-F238E27FC236}">
                <a16:creationId xmlns:a16="http://schemas.microsoft.com/office/drawing/2014/main" id="{EB92D22D-0268-7F05-56E0-5963F89C291C}"/>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spTree>
    <p:extLst>
      <p:ext uri="{BB962C8B-B14F-4D97-AF65-F5344CB8AC3E}">
        <p14:creationId xmlns:p14="http://schemas.microsoft.com/office/powerpoint/2010/main" val="3257333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5FE461-F01D-222B-4C7C-57D2AA8652C0}"/>
              </a:ext>
            </a:extLst>
          </p:cNvPr>
          <p:cNvSpPr>
            <a:spLocks noGrp="1"/>
          </p:cNvSpPr>
          <p:nvPr>
            <p:ph type="title"/>
          </p:nvPr>
        </p:nvSpPr>
        <p:spPr/>
        <p:txBody>
          <a:bodyPr/>
          <a:lstStyle>
            <a:lvl1pPr>
              <a:defRPr>
                <a:latin typeface="Verdana" panose="020B0604030504040204" pitchFamily="34" charset="0"/>
              </a:defRPr>
            </a:lvl1pPr>
          </a:lstStyle>
          <a:p>
            <a:r>
              <a:rPr lang="es-ES" dirty="0"/>
              <a:t>Haga clic para modificar el estilo de título del patrón</a:t>
            </a:r>
            <a:endParaRPr lang="es-CO" dirty="0"/>
          </a:p>
        </p:txBody>
      </p:sp>
      <p:sp>
        <p:nvSpPr>
          <p:cNvPr id="3" name="Marcador de fecha 2">
            <a:extLst>
              <a:ext uri="{FF2B5EF4-FFF2-40B4-BE49-F238E27FC236}">
                <a16:creationId xmlns:a16="http://schemas.microsoft.com/office/drawing/2014/main" id="{5CFB908D-19D2-F83C-4039-D58C06ECA823}"/>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4" name="Marcador de pie de página 3">
            <a:extLst>
              <a:ext uri="{FF2B5EF4-FFF2-40B4-BE49-F238E27FC236}">
                <a16:creationId xmlns:a16="http://schemas.microsoft.com/office/drawing/2014/main" id="{877D68EF-BFF2-A72E-07EE-5E72D7A4740D}"/>
              </a:ext>
            </a:extLst>
          </p:cNvPr>
          <p:cNvSpPr>
            <a:spLocks noGrp="1"/>
          </p:cNvSpPr>
          <p:nvPr>
            <p:ph type="ftr" sz="quarter" idx="11"/>
          </p:nvPr>
        </p:nvSpPr>
        <p:spPr/>
        <p:txBody>
          <a:bodyPr/>
          <a:lstStyle>
            <a:lvl1pPr>
              <a:defRPr>
                <a:latin typeface="Verdana" panose="020B0604030504040204" pitchFamily="34" charset="0"/>
              </a:defRPr>
            </a:lvl1pPr>
          </a:lstStyle>
          <a:p>
            <a:endParaRPr lang="es-CO" dirty="0"/>
          </a:p>
        </p:txBody>
      </p:sp>
      <p:sp>
        <p:nvSpPr>
          <p:cNvPr id="5" name="Marcador de número de diapositiva 4">
            <a:extLst>
              <a:ext uri="{FF2B5EF4-FFF2-40B4-BE49-F238E27FC236}">
                <a16:creationId xmlns:a16="http://schemas.microsoft.com/office/drawing/2014/main" id="{538FE25A-BF2A-CF99-7E87-C956434B72ED}"/>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spTree>
    <p:extLst>
      <p:ext uri="{BB962C8B-B14F-4D97-AF65-F5344CB8AC3E}">
        <p14:creationId xmlns:p14="http://schemas.microsoft.com/office/powerpoint/2010/main" val="1271424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B9DC9B7-1E4F-7D26-4BD7-745061F4E257}"/>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3" name="Marcador de pie de página 2">
            <a:extLst>
              <a:ext uri="{FF2B5EF4-FFF2-40B4-BE49-F238E27FC236}">
                <a16:creationId xmlns:a16="http://schemas.microsoft.com/office/drawing/2014/main" id="{9F5816B9-11D6-2A5A-0FD1-DB0FC94DB765}"/>
              </a:ext>
            </a:extLst>
          </p:cNvPr>
          <p:cNvSpPr>
            <a:spLocks noGrp="1"/>
          </p:cNvSpPr>
          <p:nvPr>
            <p:ph type="ftr" sz="quarter" idx="11"/>
          </p:nvPr>
        </p:nvSpPr>
        <p:spPr/>
        <p:txBody>
          <a:bodyPr/>
          <a:lstStyle>
            <a:lvl1pPr>
              <a:defRPr>
                <a:latin typeface="Verdana" panose="020B0604030504040204" pitchFamily="34" charset="0"/>
              </a:defRPr>
            </a:lvl1pPr>
          </a:lstStyle>
          <a:p>
            <a:endParaRPr lang="es-CO" dirty="0"/>
          </a:p>
        </p:txBody>
      </p:sp>
      <p:sp>
        <p:nvSpPr>
          <p:cNvPr id="4" name="Marcador de número de diapositiva 3">
            <a:extLst>
              <a:ext uri="{FF2B5EF4-FFF2-40B4-BE49-F238E27FC236}">
                <a16:creationId xmlns:a16="http://schemas.microsoft.com/office/drawing/2014/main" id="{D3A788D0-F4D3-2B6C-9239-17F58235B626}"/>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spTree>
    <p:extLst>
      <p:ext uri="{BB962C8B-B14F-4D97-AF65-F5344CB8AC3E}">
        <p14:creationId xmlns:p14="http://schemas.microsoft.com/office/powerpoint/2010/main" val="16627494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11F9C-4982-DC10-47A7-6087D7976D8D}"/>
              </a:ext>
            </a:extLst>
          </p:cNvPr>
          <p:cNvSpPr>
            <a:spLocks noGrp="1"/>
          </p:cNvSpPr>
          <p:nvPr>
            <p:ph type="title"/>
          </p:nvPr>
        </p:nvSpPr>
        <p:spPr>
          <a:xfrm>
            <a:off x="839788" y="457200"/>
            <a:ext cx="3932237" cy="1600200"/>
          </a:xfrm>
        </p:spPr>
        <p:txBody>
          <a:bodyPr anchor="b"/>
          <a:lstStyle>
            <a:lvl1pPr>
              <a:defRPr sz="3200">
                <a:latin typeface="Verdana" panose="020B0604030504040204" pitchFamily="34" charset="0"/>
              </a:defRPr>
            </a:lvl1pPr>
          </a:lstStyle>
          <a:p>
            <a:r>
              <a:rPr lang="es-ES" dirty="0"/>
              <a:t>Haga clic para modificar el estilo de título del patrón</a:t>
            </a:r>
            <a:endParaRPr lang="es-CO" dirty="0"/>
          </a:p>
        </p:txBody>
      </p:sp>
      <p:sp>
        <p:nvSpPr>
          <p:cNvPr id="3" name="Marcador de contenido 2">
            <a:extLst>
              <a:ext uri="{FF2B5EF4-FFF2-40B4-BE49-F238E27FC236}">
                <a16:creationId xmlns:a16="http://schemas.microsoft.com/office/drawing/2014/main" id="{CA2D4D84-B18F-DC4C-91BD-C2D2452F670D}"/>
              </a:ext>
            </a:extLst>
          </p:cNvPr>
          <p:cNvSpPr>
            <a:spLocks noGrp="1"/>
          </p:cNvSpPr>
          <p:nvPr>
            <p:ph idx="1"/>
          </p:nvPr>
        </p:nvSpPr>
        <p:spPr>
          <a:xfrm>
            <a:off x="5183188" y="987425"/>
            <a:ext cx="6172200" cy="4873625"/>
          </a:xfrm>
        </p:spPr>
        <p:txBody>
          <a:bodyPr/>
          <a:lstStyle>
            <a:lvl1pPr>
              <a:defRPr sz="3200">
                <a:latin typeface="Verdana" panose="020B0604030504040204" pitchFamily="34" charset="0"/>
              </a:defRPr>
            </a:lvl1pPr>
            <a:lvl2pPr>
              <a:defRPr sz="2800">
                <a:latin typeface="Verdana" panose="020B0604030504040204" pitchFamily="34" charset="0"/>
              </a:defRPr>
            </a:lvl2pPr>
            <a:lvl3pPr>
              <a:defRPr sz="2400">
                <a:latin typeface="Verdana" panose="020B0604030504040204" pitchFamily="34" charset="0"/>
              </a:defRPr>
            </a:lvl3pPr>
            <a:lvl4pPr>
              <a:defRPr sz="2000">
                <a:latin typeface="Verdana" panose="020B0604030504040204" pitchFamily="34" charset="0"/>
              </a:defRPr>
            </a:lvl4pPr>
            <a:lvl5pPr>
              <a:defRPr sz="2000">
                <a:latin typeface="Verdana" panose="020B0604030504040204" pitchFamily="34" charset="0"/>
              </a:defRPr>
            </a:lvl5pPr>
            <a:lvl6pPr>
              <a:defRPr sz="2000"/>
            </a:lvl6pPr>
            <a:lvl7pPr>
              <a:defRPr sz="2000"/>
            </a:lvl7pPr>
            <a:lvl8pPr>
              <a:defRPr sz="2000"/>
            </a:lvl8pPr>
            <a:lvl9pPr>
              <a:defRPr sz="2000"/>
            </a:lvl9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4" name="Marcador de texto 3">
            <a:extLst>
              <a:ext uri="{FF2B5EF4-FFF2-40B4-BE49-F238E27FC236}">
                <a16:creationId xmlns:a16="http://schemas.microsoft.com/office/drawing/2014/main" id="{F14A5BCA-21FB-4F80-5D90-71B92FADA722}"/>
              </a:ext>
            </a:extLst>
          </p:cNvPr>
          <p:cNvSpPr>
            <a:spLocks noGrp="1"/>
          </p:cNvSpPr>
          <p:nvPr>
            <p:ph type="body" sz="half" idx="2"/>
          </p:nvPr>
        </p:nvSpPr>
        <p:spPr>
          <a:xfrm>
            <a:off x="839788" y="2057400"/>
            <a:ext cx="3932237" cy="3811588"/>
          </a:xfrm>
        </p:spPr>
        <p:txBody>
          <a:bodyPr/>
          <a:lstStyle>
            <a:lvl1pPr marL="0" indent="0">
              <a:buNone/>
              <a:defRPr sz="1600">
                <a:latin typeface="Verdana" panose="020B060403050404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Haga clic para modificar los estilos de texto del patrón</a:t>
            </a:r>
          </a:p>
        </p:txBody>
      </p:sp>
      <p:sp>
        <p:nvSpPr>
          <p:cNvPr id="5" name="Marcador de fecha 4">
            <a:extLst>
              <a:ext uri="{FF2B5EF4-FFF2-40B4-BE49-F238E27FC236}">
                <a16:creationId xmlns:a16="http://schemas.microsoft.com/office/drawing/2014/main" id="{1DC4DC66-6DB7-E14E-1352-1E2E2ED4EDE4}"/>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6" name="Marcador de pie de página 5">
            <a:extLst>
              <a:ext uri="{FF2B5EF4-FFF2-40B4-BE49-F238E27FC236}">
                <a16:creationId xmlns:a16="http://schemas.microsoft.com/office/drawing/2014/main" id="{15AEA652-EF40-005F-FF90-AD253E40DB70}"/>
              </a:ext>
            </a:extLst>
          </p:cNvPr>
          <p:cNvSpPr>
            <a:spLocks noGrp="1"/>
          </p:cNvSpPr>
          <p:nvPr>
            <p:ph type="ftr" sz="quarter" idx="11"/>
          </p:nvPr>
        </p:nvSpPr>
        <p:spPr/>
        <p:txBody>
          <a:bodyPr/>
          <a:lstStyle>
            <a:lvl1pPr>
              <a:defRPr>
                <a:latin typeface="Verdana" panose="020B0604030504040204" pitchFamily="34" charset="0"/>
              </a:defRPr>
            </a:lvl1pPr>
          </a:lstStyle>
          <a:p>
            <a:endParaRPr lang="es-CO" dirty="0"/>
          </a:p>
        </p:txBody>
      </p:sp>
      <p:sp>
        <p:nvSpPr>
          <p:cNvPr id="7" name="Marcador de número de diapositiva 6">
            <a:extLst>
              <a:ext uri="{FF2B5EF4-FFF2-40B4-BE49-F238E27FC236}">
                <a16:creationId xmlns:a16="http://schemas.microsoft.com/office/drawing/2014/main" id="{9E9AB725-99AA-BB55-8E39-F039EB14A8E6}"/>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spTree>
    <p:extLst>
      <p:ext uri="{BB962C8B-B14F-4D97-AF65-F5344CB8AC3E}">
        <p14:creationId xmlns:p14="http://schemas.microsoft.com/office/powerpoint/2010/main" val="2950964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E65C95-5503-7D88-003E-0E2E5F911302}"/>
              </a:ext>
            </a:extLst>
          </p:cNvPr>
          <p:cNvSpPr>
            <a:spLocks noGrp="1"/>
          </p:cNvSpPr>
          <p:nvPr>
            <p:ph type="title"/>
          </p:nvPr>
        </p:nvSpPr>
        <p:spPr>
          <a:xfrm>
            <a:off x="839788" y="457200"/>
            <a:ext cx="3932237" cy="1600200"/>
          </a:xfrm>
        </p:spPr>
        <p:txBody>
          <a:bodyPr anchor="b"/>
          <a:lstStyle>
            <a:lvl1pPr>
              <a:defRPr sz="3200">
                <a:latin typeface="Verdana" panose="020B0604030504040204" pitchFamily="34" charset="0"/>
              </a:defRPr>
            </a:lvl1pPr>
          </a:lstStyle>
          <a:p>
            <a:r>
              <a:rPr lang="es-ES" dirty="0"/>
              <a:t>Haga clic para modificar el estilo de título del patrón</a:t>
            </a:r>
            <a:endParaRPr lang="es-CO" dirty="0"/>
          </a:p>
        </p:txBody>
      </p:sp>
      <p:sp>
        <p:nvSpPr>
          <p:cNvPr id="3" name="Marcador de posición de imagen 2">
            <a:extLst>
              <a:ext uri="{FF2B5EF4-FFF2-40B4-BE49-F238E27FC236}">
                <a16:creationId xmlns:a16="http://schemas.microsoft.com/office/drawing/2014/main" id="{93AC4D1E-48F0-A1F3-F9C4-7B875CE887C0}"/>
              </a:ext>
            </a:extLst>
          </p:cNvPr>
          <p:cNvSpPr>
            <a:spLocks noGrp="1"/>
          </p:cNvSpPr>
          <p:nvPr>
            <p:ph type="pic" idx="1"/>
          </p:nvPr>
        </p:nvSpPr>
        <p:spPr>
          <a:xfrm>
            <a:off x="5183188" y="987425"/>
            <a:ext cx="6172200" cy="4873625"/>
          </a:xfrm>
        </p:spPr>
        <p:txBody>
          <a:bodyPr/>
          <a:lstStyle>
            <a:lvl1pPr marL="0" indent="0">
              <a:buNone/>
              <a:defRPr sz="3200">
                <a:latin typeface="Verdana" panose="020B060403050404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dirty="0"/>
          </a:p>
        </p:txBody>
      </p:sp>
      <p:sp>
        <p:nvSpPr>
          <p:cNvPr id="4" name="Marcador de texto 3">
            <a:extLst>
              <a:ext uri="{FF2B5EF4-FFF2-40B4-BE49-F238E27FC236}">
                <a16:creationId xmlns:a16="http://schemas.microsoft.com/office/drawing/2014/main" id="{31F0E517-DE99-33E7-2751-3A45597C88D9}"/>
              </a:ext>
            </a:extLst>
          </p:cNvPr>
          <p:cNvSpPr>
            <a:spLocks noGrp="1"/>
          </p:cNvSpPr>
          <p:nvPr>
            <p:ph type="body" sz="half" idx="2"/>
          </p:nvPr>
        </p:nvSpPr>
        <p:spPr>
          <a:xfrm>
            <a:off x="839788" y="2057400"/>
            <a:ext cx="3932237" cy="3811588"/>
          </a:xfrm>
        </p:spPr>
        <p:txBody>
          <a:bodyPr/>
          <a:lstStyle>
            <a:lvl1pPr marL="0" indent="0">
              <a:buNone/>
              <a:defRPr sz="1600">
                <a:latin typeface="Verdana" panose="020B060403050404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Haga clic para modificar los estilos de texto del patrón</a:t>
            </a:r>
          </a:p>
        </p:txBody>
      </p:sp>
      <p:sp>
        <p:nvSpPr>
          <p:cNvPr id="5" name="Marcador de fecha 4">
            <a:extLst>
              <a:ext uri="{FF2B5EF4-FFF2-40B4-BE49-F238E27FC236}">
                <a16:creationId xmlns:a16="http://schemas.microsoft.com/office/drawing/2014/main" id="{F9892408-C707-58E8-CE35-B1C506B77F0F}"/>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6" name="Marcador de pie de página 5">
            <a:extLst>
              <a:ext uri="{FF2B5EF4-FFF2-40B4-BE49-F238E27FC236}">
                <a16:creationId xmlns:a16="http://schemas.microsoft.com/office/drawing/2014/main" id="{A65293AC-92C2-E7E4-0ECB-1F609042D46A}"/>
              </a:ext>
            </a:extLst>
          </p:cNvPr>
          <p:cNvSpPr>
            <a:spLocks noGrp="1"/>
          </p:cNvSpPr>
          <p:nvPr>
            <p:ph type="ftr" sz="quarter" idx="11"/>
          </p:nvPr>
        </p:nvSpPr>
        <p:spPr/>
        <p:txBody>
          <a:bodyPr/>
          <a:lstStyle>
            <a:lvl1pPr>
              <a:defRPr>
                <a:latin typeface="Verdana" panose="020B0604030504040204" pitchFamily="34" charset="0"/>
              </a:defRPr>
            </a:lvl1pPr>
          </a:lstStyle>
          <a:p>
            <a:endParaRPr lang="es-CO" dirty="0"/>
          </a:p>
        </p:txBody>
      </p:sp>
      <p:sp>
        <p:nvSpPr>
          <p:cNvPr id="7" name="Marcador de número de diapositiva 6">
            <a:extLst>
              <a:ext uri="{FF2B5EF4-FFF2-40B4-BE49-F238E27FC236}">
                <a16:creationId xmlns:a16="http://schemas.microsoft.com/office/drawing/2014/main" id="{5AB57530-0A48-7CB0-27F9-91E065538C46}"/>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spTree>
    <p:extLst>
      <p:ext uri="{BB962C8B-B14F-4D97-AF65-F5344CB8AC3E}">
        <p14:creationId xmlns:p14="http://schemas.microsoft.com/office/powerpoint/2010/main" val="37526661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05C3E2-E170-9268-25A1-AE60BCD4A181}"/>
              </a:ext>
            </a:extLst>
          </p:cNvPr>
          <p:cNvSpPr>
            <a:spLocks noGrp="1"/>
          </p:cNvSpPr>
          <p:nvPr>
            <p:ph type="title"/>
          </p:nvPr>
        </p:nvSpPr>
        <p:spPr/>
        <p:txBody>
          <a:bodyPr/>
          <a:lstStyle>
            <a:lvl1pPr>
              <a:defRPr>
                <a:latin typeface="Verdana" panose="020B0604030504040204" pitchFamily="34" charset="0"/>
              </a:defRPr>
            </a:lvl1pPr>
          </a:lstStyle>
          <a:p>
            <a:r>
              <a:rPr lang="es-ES" dirty="0"/>
              <a:t>Haga clic para modificar el estilo de título del patrón</a:t>
            </a:r>
            <a:endParaRPr lang="es-CO" dirty="0"/>
          </a:p>
        </p:txBody>
      </p:sp>
      <p:sp>
        <p:nvSpPr>
          <p:cNvPr id="3" name="Marcador de texto vertical 2">
            <a:extLst>
              <a:ext uri="{FF2B5EF4-FFF2-40B4-BE49-F238E27FC236}">
                <a16:creationId xmlns:a16="http://schemas.microsoft.com/office/drawing/2014/main" id="{6FDC4665-0C8C-E09A-7C93-4DB3CB0A64FB}"/>
              </a:ext>
            </a:extLst>
          </p:cNvPr>
          <p:cNvSpPr>
            <a:spLocks noGrp="1"/>
          </p:cNvSpPr>
          <p:nvPr>
            <p:ph type="body" orient="vert" idx="1"/>
          </p:nvPr>
        </p:nvSpPr>
        <p:spPr/>
        <p:txBody>
          <a:bodyPr vert="eaVert"/>
          <a:lstStyle>
            <a:lvl1pPr>
              <a:defRPr>
                <a:latin typeface="Verdana" panose="020B0604030504040204" pitchFamily="34" charset="0"/>
              </a:defRPr>
            </a:lvl1pPr>
            <a:lvl2pPr>
              <a:defRPr>
                <a:latin typeface="Verdana" panose="020B0604030504040204" pitchFamily="34" charset="0"/>
              </a:defRPr>
            </a:lvl2pPr>
            <a:lvl3pPr>
              <a:defRPr>
                <a:latin typeface="Verdana" panose="020B0604030504040204" pitchFamily="34" charset="0"/>
              </a:defRPr>
            </a:lvl3pPr>
            <a:lvl4pPr>
              <a:defRPr>
                <a:latin typeface="Verdana" panose="020B0604030504040204" pitchFamily="34" charset="0"/>
              </a:defRPr>
            </a:lvl4pPr>
            <a:lvl5pPr>
              <a:defRPr>
                <a:latin typeface="Verdana" panose="020B0604030504040204" pitchFamily="34" charset="0"/>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4" name="Marcador de fecha 3">
            <a:extLst>
              <a:ext uri="{FF2B5EF4-FFF2-40B4-BE49-F238E27FC236}">
                <a16:creationId xmlns:a16="http://schemas.microsoft.com/office/drawing/2014/main" id="{3863F176-85B0-9D54-437B-996F56A1D5B9}"/>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5" name="Marcador de pie de página 4">
            <a:extLst>
              <a:ext uri="{FF2B5EF4-FFF2-40B4-BE49-F238E27FC236}">
                <a16:creationId xmlns:a16="http://schemas.microsoft.com/office/drawing/2014/main" id="{AD9FF4C6-8C08-CBB4-3CE2-59E6FA53D104}"/>
              </a:ext>
            </a:extLst>
          </p:cNvPr>
          <p:cNvSpPr>
            <a:spLocks noGrp="1"/>
          </p:cNvSpPr>
          <p:nvPr>
            <p:ph type="ftr" sz="quarter" idx="11"/>
          </p:nvPr>
        </p:nvSpPr>
        <p:spPr/>
        <p:txBody>
          <a:bodyPr/>
          <a:lstStyle>
            <a:lvl1pPr>
              <a:defRPr>
                <a:latin typeface="Verdana" panose="020B0604030504040204" pitchFamily="34" charset="0"/>
              </a:defRPr>
            </a:lvl1pPr>
          </a:lstStyle>
          <a:p>
            <a:endParaRPr lang="es-CO" dirty="0"/>
          </a:p>
        </p:txBody>
      </p:sp>
      <p:sp>
        <p:nvSpPr>
          <p:cNvPr id="6" name="Marcador de número de diapositiva 5">
            <a:extLst>
              <a:ext uri="{FF2B5EF4-FFF2-40B4-BE49-F238E27FC236}">
                <a16:creationId xmlns:a16="http://schemas.microsoft.com/office/drawing/2014/main" id="{0DD7E2D5-E6C7-D872-FB2D-BAF970486C9F}"/>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spTree>
    <p:extLst>
      <p:ext uri="{BB962C8B-B14F-4D97-AF65-F5344CB8AC3E}">
        <p14:creationId xmlns:p14="http://schemas.microsoft.com/office/powerpoint/2010/main" val="25280545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BAB6635-A1FA-05FB-BAB0-2B865D5253CF}"/>
              </a:ext>
            </a:extLst>
          </p:cNvPr>
          <p:cNvSpPr>
            <a:spLocks noGrp="1"/>
          </p:cNvSpPr>
          <p:nvPr>
            <p:ph type="title" orient="vert"/>
          </p:nvPr>
        </p:nvSpPr>
        <p:spPr>
          <a:xfrm>
            <a:off x="8724900" y="365125"/>
            <a:ext cx="2628900" cy="5811838"/>
          </a:xfrm>
        </p:spPr>
        <p:txBody>
          <a:bodyPr vert="eaVert"/>
          <a:lstStyle>
            <a:lvl1pPr>
              <a:defRPr>
                <a:latin typeface="Verdana" panose="020B0604030504040204" pitchFamily="34" charset="0"/>
              </a:defRPr>
            </a:lvl1pPr>
          </a:lstStyle>
          <a:p>
            <a:r>
              <a:rPr lang="es-ES" dirty="0"/>
              <a:t>Haga clic para modificar el estilo de título del patrón</a:t>
            </a:r>
            <a:endParaRPr lang="es-CO" dirty="0"/>
          </a:p>
        </p:txBody>
      </p:sp>
      <p:sp>
        <p:nvSpPr>
          <p:cNvPr id="3" name="Marcador de texto vertical 2">
            <a:extLst>
              <a:ext uri="{FF2B5EF4-FFF2-40B4-BE49-F238E27FC236}">
                <a16:creationId xmlns:a16="http://schemas.microsoft.com/office/drawing/2014/main" id="{86005000-C67B-39FC-C963-1BE222E2F73B}"/>
              </a:ext>
            </a:extLst>
          </p:cNvPr>
          <p:cNvSpPr>
            <a:spLocks noGrp="1"/>
          </p:cNvSpPr>
          <p:nvPr>
            <p:ph type="body" orient="vert" idx="1"/>
          </p:nvPr>
        </p:nvSpPr>
        <p:spPr>
          <a:xfrm>
            <a:off x="838200" y="365125"/>
            <a:ext cx="7734300" cy="5811838"/>
          </a:xfrm>
        </p:spPr>
        <p:txBody>
          <a:bodyPr vert="eaVert"/>
          <a:lstStyle>
            <a:lvl1pPr>
              <a:defRPr>
                <a:latin typeface="Verdana" panose="020B0604030504040204" pitchFamily="34" charset="0"/>
              </a:defRPr>
            </a:lvl1pPr>
            <a:lvl2pPr>
              <a:defRPr>
                <a:latin typeface="Verdana" panose="020B0604030504040204" pitchFamily="34" charset="0"/>
              </a:defRPr>
            </a:lvl2pPr>
            <a:lvl3pPr>
              <a:defRPr>
                <a:latin typeface="Verdana" panose="020B0604030504040204" pitchFamily="34" charset="0"/>
              </a:defRPr>
            </a:lvl3pPr>
            <a:lvl4pPr>
              <a:defRPr>
                <a:latin typeface="Verdana" panose="020B0604030504040204" pitchFamily="34" charset="0"/>
              </a:defRPr>
            </a:lvl4pPr>
            <a:lvl5pPr>
              <a:defRPr>
                <a:latin typeface="Verdana" panose="020B0604030504040204" pitchFamily="34" charset="0"/>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4" name="Marcador de fecha 3">
            <a:extLst>
              <a:ext uri="{FF2B5EF4-FFF2-40B4-BE49-F238E27FC236}">
                <a16:creationId xmlns:a16="http://schemas.microsoft.com/office/drawing/2014/main" id="{7277B06B-FF69-1B1F-5058-EED75F49A9FE}"/>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5" name="Marcador de pie de página 4">
            <a:extLst>
              <a:ext uri="{FF2B5EF4-FFF2-40B4-BE49-F238E27FC236}">
                <a16:creationId xmlns:a16="http://schemas.microsoft.com/office/drawing/2014/main" id="{9A1E3432-7CD9-B690-69AF-9AB3EC20FD42}"/>
              </a:ext>
            </a:extLst>
          </p:cNvPr>
          <p:cNvSpPr>
            <a:spLocks noGrp="1"/>
          </p:cNvSpPr>
          <p:nvPr>
            <p:ph type="ftr" sz="quarter" idx="11"/>
          </p:nvPr>
        </p:nvSpPr>
        <p:spPr/>
        <p:txBody>
          <a:bodyPr/>
          <a:lstStyle>
            <a:lvl1pPr>
              <a:defRPr>
                <a:latin typeface="Verdana" panose="020B0604030504040204" pitchFamily="34" charset="0"/>
              </a:defRPr>
            </a:lvl1pPr>
          </a:lstStyle>
          <a:p>
            <a:endParaRPr lang="es-CO" dirty="0"/>
          </a:p>
        </p:txBody>
      </p:sp>
      <p:sp>
        <p:nvSpPr>
          <p:cNvPr id="6" name="Marcador de número de diapositiva 5">
            <a:extLst>
              <a:ext uri="{FF2B5EF4-FFF2-40B4-BE49-F238E27FC236}">
                <a16:creationId xmlns:a16="http://schemas.microsoft.com/office/drawing/2014/main" id="{40FBBF71-D1BB-B37A-0A5C-4B7A1432A52A}"/>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spTree>
    <p:extLst>
      <p:ext uri="{BB962C8B-B14F-4D97-AF65-F5344CB8AC3E}">
        <p14:creationId xmlns:p14="http://schemas.microsoft.com/office/powerpoint/2010/main" val="1982265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C092A5-DE25-767F-031F-CE0639AC53CE}"/>
              </a:ext>
            </a:extLst>
          </p:cNvPr>
          <p:cNvSpPr>
            <a:spLocks noGrp="1"/>
          </p:cNvSpPr>
          <p:nvPr>
            <p:ph type="ctrTitle"/>
          </p:nvPr>
        </p:nvSpPr>
        <p:spPr>
          <a:xfrm>
            <a:off x="1524000" y="1122363"/>
            <a:ext cx="9144000" cy="2387600"/>
          </a:xfrm>
        </p:spPr>
        <p:txBody>
          <a:bodyPr anchor="b"/>
          <a:lstStyle>
            <a:lvl1pPr algn="ctr">
              <a:defRPr sz="6000">
                <a:latin typeface="Verdana" panose="020B0604030504040204" pitchFamily="34" charset="0"/>
              </a:defRPr>
            </a:lvl1pPr>
          </a:lstStyle>
          <a:p>
            <a:r>
              <a:rPr lang="es-ES" dirty="0"/>
              <a:t>Haga clic para modificar el estilo de título del patrón</a:t>
            </a:r>
            <a:endParaRPr lang="es-CO" dirty="0"/>
          </a:p>
        </p:txBody>
      </p:sp>
      <p:sp>
        <p:nvSpPr>
          <p:cNvPr id="3" name="Subtítulo 2">
            <a:extLst>
              <a:ext uri="{FF2B5EF4-FFF2-40B4-BE49-F238E27FC236}">
                <a16:creationId xmlns:a16="http://schemas.microsoft.com/office/drawing/2014/main" id="{61259010-DBE2-D34D-D879-AC7A1D28336A}"/>
              </a:ext>
            </a:extLst>
          </p:cNvPr>
          <p:cNvSpPr>
            <a:spLocks noGrp="1"/>
          </p:cNvSpPr>
          <p:nvPr>
            <p:ph type="subTitle" idx="1"/>
          </p:nvPr>
        </p:nvSpPr>
        <p:spPr>
          <a:xfrm>
            <a:off x="1524000" y="3602038"/>
            <a:ext cx="9144000" cy="1655762"/>
          </a:xfrm>
        </p:spPr>
        <p:txBody>
          <a:bodyPr/>
          <a:lstStyle>
            <a:lvl1pPr marL="0" indent="0" algn="ctr">
              <a:buNone/>
              <a:defRPr sz="2400">
                <a:latin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modificar el estilo de subtítulo del patrón</a:t>
            </a:r>
            <a:endParaRPr lang="es-CO" dirty="0"/>
          </a:p>
        </p:txBody>
      </p:sp>
      <p:sp>
        <p:nvSpPr>
          <p:cNvPr id="4" name="Marcador de fecha 3">
            <a:extLst>
              <a:ext uri="{FF2B5EF4-FFF2-40B4-BE49-F238E27FC236}">
                <a16:creationId xmlns:a16="http://schemas.microsoft.com/office/drawing/2014/main" id="{528C31B2-286A-C9C4-E01D-E40D72576A79}"/>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5" name="Marcador de pie de página 4">
            <a:extLst>
              <a:ext uri="{FF2B5EF4-FFF2-40B4-BE49-F238E27FC236}">
                <a16:creationId xmlns:a16="http://schemas.microsoft.com/office/drawing/2014/main" id="{591D1DDB-6CC7-9360-8F7F-08FF87C5D7B4}"/>
              </a:ext>
            </a:extLst>
          </p:cNvPr>
          <p:cNvSpPr>
            <a:spLocks noGrp="1"/>
          </p:cNvSpPr>
          <p:nvPr>
            <p:ph type="ftr" sz="quarter" idx="11"/>
          </p:nvPr>
        </p:nvSpPr>
        <p:spPr/>
        <p:txBody>
          <a:bodyPr/>
          <a:lstStyle>
            <a:lvl1pPr>
              <a:defRPr>
                <a:latin typeface="Verdana" panose="020B0604030504040204" pitchFamily="34" charset="0"/>
              </a:defRPr>
            </a:lvl1pPr>
          </a:lstStyle>
          <a:p>
            <a:endParaRPr lang="es-CO" dirty="0"/>
          </a:p>
        </p:txBody>
      </p:sp>
      <p:sp>
        <p:nvSpPr>
          <p:cNvPr id="6" name="Marcador de número de diapositiva 5">
            <a:extLst>
              <a:ext uri="{FF2B5EF4-FFF2-40B4-BE49-F238E27FC236}">
                <a16:creationId xmlns:a16="http://schemas.microsoft.com/office/drawing/2014/main" id="{DEC3D685-36E9-396E-8492-722E755FAF4F}"/>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sp>
        <p:nvSpPr>
          <p:cNvPr id="8" name="Rectángulo 7">
            <a:extLst>
              <a:ext uri="{FF2B5EF4-FFF2-40B4-BE49-F238E27FC236}">
                <a16:creationId xmlns:a16="http://schemas.microsoft.com/office/drawing/2014/main" id="{49AFD091-953C-4B8E-5508-A2D6A3D77D1D}"/>
              </a:ext>
            </a:extLst>
          </p:cNvPr>
          <p:cNvSpPr/>
          <p:nvPr userDrawn="1"/>
        </p:nvSpPr>
        <p:spPr>
          <a:xfrm>
            <a:off x="0" y="819253"/>
            <a:ext cx="12192000" cy="5219493"/>
          </a:xfrm>
          <a:prstGeom prst="rect">
            <a:avLst/>
          </a:prstGeom>
          <a:solidFill>
            <a:srgbClr val="FFC80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extLst>
      <p:ext uri="{BB962C8B-B14F-4D97-AF65-F5344CB8AC3E}">
        <p14:creationId xmlns:p14="http://schemas.microsoft.com/office/powerpoint/2010/main" val="1915255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C092A5-DE25-767F-031F-CE0639AC53CE}"/>
              </a:ext>
            </a:extLst>
          </p:cNvPr>
          <p:cNvSpPr>
            <a:spLocks noGrp="1"/>
          </p:cNvSpPr>
          <p:nvPr>
            <p:ph type="ctrTitle"/>
          </p:nvPr>
        </p:nvSpPr>
        <p:spPr>
          <a:xfrm>
            <a:off x="1524000" y="1122363"/>
            <a:ext cx="9144000" cy="2387600"/>
          </a:xfrm>
        </p:spPr>
        <p:txBody>
          <a:bodyPr anchor="b"/>
          <a:lstStyle>
            <a:lvl1pPr algn="ctr">
              <a:defRPr sz="6000">
                <a:latin typeface="Verdana" panose="020B0604030504040204" pitchFamily="34" charset="0"/>
              </a:defRPr>
            </a:lvl1pPr>
          </a:lstStyle>
          <a:p>
            <a:r>
              <a:rPr lang="es-ES" dirty="0"/>
              <a:t>Haga clic para modificar el estilo de título del patrón</a:t>
            </a:r>
            <a:endParaRPr lang="es-CO" dirty="0"/>
          </a:p>
        </p:txBody>
      </p:sp>
      <p:sp>
        <p:nvSpPr>
          <p:cNvPr id="3" name="Subtítulo 2">
            <a:extLst>
              <a:ext uri="{FF2B5EF4-FFF2-40B4-BE49-F238E27FC236}">
                <a16:creationId xmlns:a16="http://schemas.microsoft.com/office/drawing/2014/main" id="{61259010-DBE2-D34D-D879-AC7A1D28336A}"/>
              </a:ext>
            </a:extLst>
          </p:cNvPr>
          <p:cNvSpPr>
            <a:spLocks noGrp="1"/>
          </p:cNvSpPr>
          <p:nvPr>
            <p:ph type="subTitle" idx="1"/>
          </p:nvPr>
        </p:nvSpPr>
        <p:spPr>
          <a:xfrm>
            <a:off x="1524000" y="3602038"/>
            <a:ext cx="9144000" cy="1655762"/>
          </a:xfrm>
        </p:spPr>
        <p:txBody>
          <a:bodyPr/>
          <a:lstStyle>
            <a:lvl1pPr marL="0" indent="0" algn="ctr">
              <a:buNone/>
              <a:defRPr sz="2400">
                <a:latin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modificar el estilo de subtítulo del patrón</a:t>
            </a:r>
            <a:endParaRPr lang="es-CO" dirty="0"/>
          </a:p>
        </p:txBody>
      </p:sp>
      <p:sp>
        <p:nvSpPr>
          <p:cNvPr id="4" name="Marcador de fecha 3">
            <a:extLst>
              <a:ext uri="{FF2B5EF4-FFF2-40B4-BE49-F238E27FC236}">
                <a16:creationId xmlns:a16="http://schemas.microsoft.com/office/drawing/2014/main" id="{528C31B2-286A-C9C4-E01D-E40D72576A79}"/>
              </a:ext>
            </a:extLst>
          </p:cNvPr>
          <p:cNvSpPr>
            <a:spLocks noGrp="1"/>
          </p:cNvSpPr>
          <p:nvPr>
            <p:ph type="dt" sz="half" idx="10"/>
          </p:nvPr>
        </p:nvSpPr>
        <p:spPr>
          <a:xfrm>
            <a:off x="838200" y="6348037"/>
            <a:ext cx="2743200" cy="365125"/>
          </a:xfrm>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5" name="Marcador de pie de página 4">
            <a:extLst>
              <a:ext uri="{FF2B5EF4-FFF2-40B4-BE49-F238E27FC236}">
                <a16:creationId xmlns:a16="http://schemas.microsoft.com/office/drawing/2014/main" id="{591D1DDB-6CC7-9360-8F7F-08FF87C5D7B4}"/>
              </a:ext>
            </a:extLst>
          </p:cNvPr>
          <p:cNvSpPr>
            <a:spLocks noGrp="1"/>
          </p:cNvSpPr>
          <p:nvPr>
            <p:ph type="ftr" sz="quarter" idx="11"/>
          </p:nvPr>
        </p:nvSpPr>
        <p:spPr>
          <a:xfrm>
            <a:off x="4038600" y="6331411"/>
            <a:ext cx="4114800" cy="365125"/>
          </a:xfrm>
        </p:spPr>
        <p:txBody>
          <a:bodyPr/>
          <a:lstStyle>
            <a:lvl1pPr>
              <a:defRPr>
                <a:latin typeface="Verdana" panose="020B0604030504040204" pitchFamily="34" charset="0"/>
              </a:defRPr>
            </a:lvl1pPr>
          </a:lstStyle>
          <a:p>
            <a:endParaRPr lang="es-CO" dirty="0"/>
          </a:p>
        </p:txBody>
      </p:sp>
      <p:sp>
        <p:nvSpPr>
          <p:cNvPr id="6" name="Marcador de número de diapositiva 5">
            <a:extLst>
              <a:ext uri="{FF2B5EF4-FFF2-40B4-BE49-F238E27FC236}">
                <a16:creationId xmlns:a16="http://schemas.microsoft.com/office/drawing/2014/main" id="{DEC3D685-36E9-396E-8492-722E755FAF4F}"/>
              </a:ext>
            </a:extLst>
          </p:cNvPr>
          <p:cNvSpPr>
            <a:spLocks noGrp="1"/>
          </p:cNvSpPr>
          <p:nvPr>
            <p:ph type="sldNum" sz="quarter" idx="12"/>
          </p:nvPr>
        </p:nvSpPr>
        <p:spPr>
          <a:xfrm>
            <a:off x="8610600" y="6339724"/>
            <a:ext cx="2743200" cy="365125"/>
          </a:xfrm>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sp>
        <p:nvSpPr>
          <p:cNvPr id="8" name="Rectángulo 7">
            <a:extLst>
              <a:ext uri="{FF2B5EF4-FFF2-40B4-BE49-F238E27FC236}">
                <a16:creationId xmlns:a16="http://schemas.microsoft.com/office/drawing/2014/main" id="{F663A175-52FA-6661-1F93-E14E5215D728}"/>
              </a:ext>
            </a:extLst>
          </p:cNvPr>
          <p:cNvSpPr/>
          <p:nvPr userDrawn="1"/>
        </p:nvSpPr>
        <p:spPr>
          <a:xfrm>
            <a:off x="0" y="6633557"/>
            <a:ext cx="12192000" cy="232755"/>
          </a:xfrm>
          <a:prstGeom prst="rect">
            <a:avLst/>
          </a:prstGeom>
          <a:solidFill>
            <a:srgbClr val="FFC80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7" name="CuadroTexto 6"/>
          <p:cNvSpPr txBox="1"/>
          <p:nvPr userDrawn="1"/>
        </p:nvSpPr>
        <p:spPr>
          <a:xfrm>
            <a:off x="5102630" y="6603121"/>
            <a:ext cx="2320636" cy="261610"/>
          </a:xfrm>
          <a:prstGeom prst="rect">
            <a:avLst/>
          </a:prstGeom>
          <a:noFill/>
        </p:spPr>
        <p:txBody>
          <a:bodyPr wrap="square" rtlCol="0">
            <a:spAutoFit/>
          </a:bodyPr>
          <a:lstStyle/>
          <a:p>
            <a:r>
              <a:rPr lang="es-ES" sz="1100" b="1" dirty="0">
                <a:solidFill>
                  <a:schemeClr val="bg1"/>
                </a:solidFill>
                <a:latin typeface="Verdana" panose="020B0604030504040204" pitchFamily="34" charset="0"/>
                <a:ea typeface="Verdana" panose="020B0604030504040204" pitchFamily="34" charset="0"/>
              </a:rPr>
              <a:t>www.---------------.gov.co</a:t>
            </a:r>
            <a:endParaRPr lang="es-CO" sz="11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572207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3D0CCB-4FFD-D76C-2516-7E388FCAB981}"/>
              </a:ext>
            </a:extLst>
          </p:cNvPr>
          <p:cNvSpPr>
            <a:spLocks noGrp="1"/>
          </p:cNvSpPr>
          <p:nvPr>
            <p:ph type="title"/>
          </p:nvPr>
        </p:nvSpPr>
        <p:spPr>
          <a:xfrm>
            <a:off x="831850" y="1709738"/>
            <a:ext cx="10515600" cy="2852737"/>
          </a:xfrm>
        </p:spPr>
        <p:txBody>
          <a:bodyPr anchor="b"/>
          <a:lstStyle>
            <a:lvl1pPr>
              <a:defRPr sz="6000">
                <a:latin typeface="Verdana" panose="020B0604030504040204" pitchFamily="34" charset="0"/>
              </a:defRPr>
            </a:lvl1p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E1E21056-E582-22D1-6201-8C5FC793E5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Haga clic para modificar los estilos de texto del patrón</a:t>
            </a:r>
          </a:p>
        </p:txBody>
      </p:sp>
      <p:sp>
        <p:nvSpPr>
          <p:cNvPr id="4" name="Marcador de fecha 3">
            <a:extLst>
              <a:ext uri="{FF2B5EF4-FFF2-40B4-BE49-F238E27FC236}">
                <a16:creationId xmlns:a16="http://schemas.microsoft.com/office/drawing/2014/main" id="{77EB76F7-CED7-0277-AFCB-6886CB518DAF}"/>
              </a:ext>
            </a:extLst>
          </p:cNvPr>
          <p:cNvSpPr>
            <a:spLocks noGrp="1"/>
          </p:cNvSpPr>
          <p:nvPr>
            <p:ph type="dt" sz="half" idx="10"/>
          </p:nvPr>
        </p:nvSpPr>
        <p:spPr>
          <a:xfrm>
            <a:off x="838200" y="6331411"/>
            <a:ext cx="2743200" cy="365125"/>
          </a:xfrm>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5" name="Marcador de pie de página 4">
            <a:extLst>
              <a:ext uri="{FF2B5EF4-FFF2-40B4-BE49-F238E27FC236}">
                <a16:creationId xmlns:a16="http://schemas.microsoft.com/office/drawing/2014/main" id="{A4C8B0CA-24C5-6F63-CBFA-9062B6F26213}"/>
              </a:ext>
            </a:extLst>
          </p:cNvPr>
          <p:cNvSpPr>
            <a:spLocks noGrp="1"/>
          </p:cNvSpPr>
          <p:nvPr>
            <p:ph type="ftr" sz="quarter" idx="11"/>
          </p:nvPr>
        </p:nvSpPr>
        <p:spPr>
          <a:xfrm>
            <a:off x="4038600" y="6331411"/>
            <a:ext cx="4114800" cy="365125"/>
          </a:xfrm>
        </p:spPr>
        <p:txBody>
          <a:bodyPr/>
          <a:lstStyle>
            <a:lvl1pPr>
              <a:defRPr>
                <a:latin typeface="Verdana" panose="020B0604030504040204" pitchFamily="34" charset="0"/>
              </a:defRPr>
            </a:lvl1pPr>
          </a:lstStyle>
          <a:p>
            <a:endParaRPr lang="es-CO" dirty="0"/>
          </a:p>
        </p:txBody>
      </p:sp>
      <p:sp>
        <p:nvSpPr>
          <p:cNvPr id="6" name="Marcador de número de diapositiva 5">
            <a:extLst>
              <a:ext uri="{FF2B5EF4-FFF2-40B4-BE49-F238E27FC236}">
                <a16:creationId xmlns:a16="http://schemas.microsoft.com/office/drawing/2014/main" id="{053FA383-2ECC-136F-2454-358FD4FC2159}"/>
              </a:ext>
            </a:extLst>
          </p:cNvPr>
          <p:cNvSpPr>
            <a:spLocks noGrp="1"/>
          </p:cNvSpPr>
          <p:nvPr>
            <p:ph type="sldNum" sz="quarter" idx="12"/>
          </p:nvPr>
        </p:nvSpPr>
        <p:spPr>
          <a:xfrm>
            <a:off x="8610600" y="6331411"/>
            <a:ext cx="2743200" cy="365125"/>
          </a:xfrm>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pic>
        <p:nvPicPr>
          <p:cNvPr id="9" name="Imagen 8">
            <a:extLst>
              <a:ext uri="{FF2B5EF4-FFF2-40B4-BE49-F238E27FC236}">
                <a16:creationId xmlns:a16="http://schemas.microsoft.com/office/drawing/2014/main" id="{C32AACA3-EE5B-D2A7-8374-77B760538B76}"/>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5677934" y="375496"/>
            <a:ext cx="839244" cy="490545"/>
          </a:xfrm>
          <a:prstGeom prst="rect">
            <a:avLst/>
          </a:prstGeom>
        </p:spPr>
      </p:pic>
      <p:sp>
        <p:nvSpPr>
          <p:cNvPr id="10" name="Rectángulo 9">
            <a:extLst>
              <a:ext uri="{FF2B5EF4-FFF2-40B4-BE49-F238E27FC236}">
                <a16:creationId xmlns:a16="http://schemas.microsoft.com/office/drawing/2014/main" id="{F663A175-52FA-6661-1F93-E14E5215D728}"/>
              </a:ext>
            </a:extLst>
          </p:cNvPr>
          <p:cNvSpPr/>
          <p:nvPr userDrawn="1"/>
        </p:nvSpPr>
        <p:spPr>
          <a:xfrm>
            <a:off x="0" y="6633557"/>
            <a:ext cx="12192000" cy="232755"/>
          </a:xfrm>
          <a:prstGeom prst="rect">
            <a:avLst/>
          </a:prstGeom>
          <a:solidFill>
            <a:srgbClr val="FFC80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CuadroTexto 10"/>
          <p:cNvSpPr txBox="1"/>
          <p:nvPr userDrawn="1"/>
        </p:nvSpPr>
        <p:spPr>
          <a:xfrm>
            <a:off x="5102629" y="6603121"/>
            <a:ext cx="2237509" cy="261610"/>
          </a:xfrm>
          <a:prstGeom prst="rect">
            <a:avLst/>
          </a:prstGeom>
          <a:noFill/>
        </p:spPr>
        <p:txBody>
          <a:bodyPr wrap="square" rtlCol="0">
            <a:spAutoFit/>
          </a:bodyPr>
          <a:lstStyle/>
          <a:p>
            <a:r>
              <a:rPr lang="es-ES" sz="1100" b="1" dirty="0">
                <a:solidFill>
                  <a:schemeClr val="bg1"/>
                </a:solidFill>
                <a:latin typeface="Verdana" panose="020B0604030504040204" pitchFamily="34" charset="0"/>
                <a:ea typeface="Verdana" panose="020B0604030504040204" pitchFamily="34" charset="0"/>
              </a:rPr>
              <a:t>www.---------------.gov.co</a:t>
            </a:r>
            <a:endParaRPr lang="es-CO" sz="11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65237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1_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3D0CCB-4FFD-D76C-2516-7E388FCAB981}"/>
              </a:ext>
            </a:extLst>
          </p:cNvPr>
          <p:cNvSpPr>
            <a:spLocks noGrp="1"/>
          </p:cNvSpPr>
          <p:nvPr>
            <p:ph type="title"/>
          </p:nvPr>
        </p:nvSpPr>
        <p:spPr>
          <a:xfrm>
            <a:off x="831850" y="1709738"/>
            <a:ext cx="10515600" cy="2852737"/>
          </a:xfrm>
        </p:spPr>
        <p:txBody>
          <a:bodyPr anchor="b"/>
          <a:lstStyle>
            <a:lvl1pPr>
              <a:defRPr sz="6000">
                <a:latin typeface="Verdana" panose="020B0604030504040204" pitchFamily="34" charset="0"/>
              </a:defRPr>
            </a:lvl1p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E1E21056-E582-22D1-6201-8C5FC793E5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Haga clic para modificar los estilos de texto del patrón</a:t>
            </a:r>
          </a:p>
        </p:txBody>
      </p:sp>
      <p:sp>
        <p:nvSpPr>
          <p:cNvPr id="4" name="Marcador de fecha 3">
            <a:extLst>
              <a:ext uri="{FF2B5EF4-FFF2-40B4-BE49-F238E27FC236}">
                <a16:creationId xmlns:a16="http://schemas.microsoft.com/office/drawing/2014/main" id="{77EB76F7-CED7-0277-AFCB-6886CB518DAF}"/>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5" name="Marcador de pie de página 4">
            <a:extLst>
              <a:ext uri="{FF2B5EF4-FFF2-40B4-BE49-F238E27FC236}">
                <a16:creationId xmlns:a16="http://schemas.microsoft.com/office/drawing/2014/main" id="{A4C8B0CA-24C5-6F63-CBFA-9062B6F26213}"/>
              </a:ext>
            </a:extLst>
          </p:cNvPr>
          <p:cNvSpPr>
            <a:spLocks noGrp="1"/>
          </p:cNvSpPr>
          <p:nvPr>
            <p:ph type="ftr" sz="quarter" idx="11"/>
          </p:nvPr>
        </p:nvSpPr>
        <p:spPr/>
        <p:txBody>
          <a:bodyPr/>
          <a:lstStyle>
            <a:lvl1pPr>
              <a:defRPr>
                <a:latin typeface="Verdana" panose="020B0604030504040204" pitchFamily="34" charset="0"/>
              </a:defRPr>
            </a:lvl1pPr>
          </a:lstStyle>
          <a:p>
            <a:endParaRPr lang="es-CO" dirty="0"/>
          </a:p>
        </p:txBody>
      </p:sp>
      <p:sp>
        <p:nvSpPr>
          <p:cNvPr id="6" name="Marcador de número de diapositiva 5">
            <a:extLst>
              <a:ext uri="{FF2B5EF4-FFF2-40B4-BE49-F238E27FC236}">
                <a16:creationId xmlns:a16="http://schemas.microsoft.com/office/drawing/2014/main" id="{053FA383-2ECC-136F-2454-358FD4FC2159}"/>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pic>
        <p:nvPicPr>
          <p:cNvPr id="8" name="Imagen 7">
            <a:extLst>
              <a:ext uri="{FF2B5EF4-FFF2-40B4-BE49-F238E27FC236}">
                <a16:creationId xmlns:a16="http://schemas.microsoft.com/office/drawing/2014/main" id="{C32AACA3-EE5B-D2A7-8374-77B760538B76}"/>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377023" y="383811"/>
            <a:ext cx="839244" cy="490545"/>
          </a:xfrm>
          <a:prstGeom prst="rect">
            <a:avLst/>
          </a:prstGeom>
        </p:spPr>
      </p:pic>
    </p:spTree>
    <p:extLst>
      <p:ext uri="{BB962C8B-B14F-4D97-AF65-F5344CB8AC3E}">
        <p14:creationId xmlns:p14="http://schemas.microsoft.com/office/powerpoint/2010/main" val="2492472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2_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3D0CCB-4FFD-D76C-2516-7E388FCAB981}"/>
              </a:ext>
            </a:extLst>
          </p:cNvPr>
          <p:cNvSpPr>
            <a:spLocks noGrp="1"/>
          </p:cNvSpPr>
          <p:nvPr>
            <p:ph type="title"/>
          </p:nvPr>
        </p:nvSpPr>
        <p:spPr>
          <a:xfrm>
            <a:off x="831850" y="1709738"/>
            <a:ext cx="10515600" cy="2852737"/>
          </a:xfrm>
        </p:spPr>
        <p:txBody>
          <a:bodyPr anchor="b"/>
          <a:lstStyle>
            <a:lvl1pPr>
              <a:defRPr sz="6000">
                <a:latin typeface="Verdana" panose="020B0604030504040204" pitchFamily="34" charset="0"/>
              </a:defRPr>
            </a:lvl1p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E1E21056-E582-22D1-6201-8C5FC793E5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Haga clic para modificar los estilos de texto del patrón</a:t>
            </a:r>
          </a:p>
        </p:txBody>
      </p:sp>
      <p:sp>
        <p:nvSpPr>
          <p:cNvPr id="4" name="Marcador de fecha 3">
            <a:extLst>
              <a:ext uri="{FF2B5EF4-FFF2-40B4-BE49-F238E27FC236}">
                <a16:creationId xmlns:a16="http://schemas.microsoft.com/office/drawing/2014/main" id="{77EB76F7-CED7-0277-AFCB-6886CB518DAF}"/>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5" name="Marcador de pie de página 4">
            <a:extLst>
              <a:ext uri="{FF2B5EF4-FFF2-40B4-BE49-F238E27FC236}">
                <a16:creationId xmlns:a16="http://schemas.microsoft.com/office/drawing/2014/main" id="{A4C8B0CA-24C5-6F63-CBFA-9062B6F26213}"/>
              </a:ext>
            </a:extLst>
          </p:cNvPr>
          <p:cNvSpPr>
            <a:spLocks noGrp="1"/>
          </p:cNvSpPr>
          <p:nvPr>
            <p:ph type="ftr" sz="quarter" idx="11"/>
          </p:nvPr>
        </p:nvSpPr>
        <p:spPr/>
        <p:txBody>
          <a:bodyPr/>
          <a:lstStyle>
            <a:lvl1pPr>
              <a:defRPr>
                <a:latin typeface="Verdana" panose="020B0604030504040204" pitchFamily="34" charset="0"/>
              </a:defRPr>
            </a:lvl1pPr>
          </a:lstStyle>
          <a:p>
            <a:endParaRPr lang="es-CO" dirty="0"/>
          </a:p>
        </p:txBody>
      </p:sp>
      <p:sp>
        <p:nvSpPr>
          <p:cNvPr id="6" name="Marcador de número de diapositiva 5">
            <a:extLst>
              <a:ext uri="{FF2B5EF4-FFF2-40B4-BE49-F238E27FC236}">
                <a16:creationId xmlns:a16="http://schemas.microsoft.com/office/drawing/2014/main" id="{053FA383-2ECC-136F-2454-358FD4FC2159}"/>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pic>
        <p:nvPicPr>
          <p:cNvPr id="8" name="Imagen 7">
            <a:extLst>
              <a:ext uri="{FF2B5EF4-FFF2-40B4-BE49-F238E27FC236}">
                <a16:creationId xmlns:a16="http://schemas.microsoft.com/office/drawing/2014/main" id="{C32AACA3-EE5B-D2A7-8374-77B760538B76}"/>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10973365" y="372146"/>
            <a:ext cx="839244" cy="490545"/>
          </a:xfrm>
          <a:prstGeom prst="rect">
            <a:avLst/>
          </a:prstGeom>
        </p:spPr>
      </p:pic>
    </p:spTree>
    <p:extLst>
      <p:ext uri="{BB962C8B-B14F-4D97-AF65-F5344CB8AC3E}">
        <p14:creationId xmlns:p14="http://schemas.microsoft.com/office/powerpoint/2010/main" val="4077523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3_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3D0CCB-4FFD-D76C-2516-7E388FCAB981}"/>
              </a:ext>
            </a:extLst>
          </p:cNvPr>
          <p:cNvSpPr>
            <a:spLocks noGrp="1"/>
          </p:cNvSpPr>
          <p:nvPr>
            <p:ph type="title"/>
          </p:nvPr>
        </p:nvSpPr>
        <p:spPr>
          <a:xfrm>
            <a:off x="831850" y="1709738"/>
            <a:ext cx="10515600" cy="2852737"/>
          </a:xfrm>
        </p:spPr>
        <p:txBody>
          <a:bodyPr anchor="b"/>
          <a:lstStyle>
            <a:lvl1pPr>
              <a:defRPr sz="6000">
                <a:latin typeface="Verdana" panose="020B0604030504040204" pitchFamily="34" charset="0"/>
              </a:defRPr>
            </a:lvl1p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E1E21056-E582-22D1-6201-8C5FC793E5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Haga clic para modificar los estilos de texto del patrón</a:t>
            </a:r>
          </a:p>
        </p:txBody>
      </p:sp>
      <p:sp>
        <p:nvSpPr>
          <p:cNvPr id="4" name="Marcador de fecha 3">
            <a:extLst>
              <a:ext uri="{FF2B5EF4-FFF2-40B4-BE49-F238E27FC236}">
                <a16:creationId xmlns:a16="http://schemas.microsoft.com/office/drawing/2014/main" id="{77EB76F7-CED7-0277-AFCB-6886CB518DAF}"/>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5" name="Marcador de pie de página 4">
            <a:extLst>
              <a:ext uri="{FF2B5EF4-FFF2-40B4-BE49-F238E27FC236}">
                <a16:creationId xmlns:a16="http://schemas.microsoft.com/office/drawing/2014/main" id="{A4C8B0CA-24C5-6F63-CBFA-9062B6F26213}"/>
              </a:ext>
            </a:extLst>
          </p:cNvPr>
          <p:cNvSpPr>
            <a:spLocks noGrp="1"/>
          </p:cNvSpPr>
          <p:nvPr>
            <p:ph type="ftr" sz="quarter" idx="11"/>
          </p:nvPr>
        </p:nvSpPr>
        <p:spPr/>
        <p:txBody>
          <a:bodyPr/>
          <a:lstStyle>
            <a:lvl1pPr>
              <a:defRPr>
                <a:latin typeface="Verdana" panose="020B0604030504040204" pitchFamily="34" charset="0"/>
              </a:defRPr>
            </a:lvl1pPr>
          </a:lstStyle>
          <a:p>
            <a:endParaRPr lang="es-CO" dirty="0"/>
          </a:p>
        </p:txBody>
      </p:sp>
      <p:sp>
        <p:nvSpPr>
          <p:cNvPr id="6" name="Marcador de número de diapositiva 5">
            <a:extLst>
              <a:ext uri="{FF2B5EF4-FFF2-40B4-BE49-F238E27FC236}">
                <a16:creationId xmlns:a16="http://schemas.microsoft.com/office/drawing/2014/main" id="{053FA383-2ECC-136F-2454-358FD4FC2159}"/>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pic>
        <p:nvPicPr>
          <p:cNvPr id="8" name="Imagen 7">
            <a:extLst>
              <a:ext uri="{FF2B5EF4-FFF2-40B4-BE49-F238E27FC236}">
                <a16:creationId xmlns:a16="http://schemas.microsoft.com/office/drawing/2014/main" id="{C32AACA3-EE5B-D2A7-8374-77B760538B76}"/>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5676378" y="5982265"/>
            <a:ext cx="839244" cy="490545"/>
          </a:xfrm>
          <a:prstGeom prst="rect">
            <a:avLst/>
          </a:prstGeom>
        </p:spPr>
      </p:pic>
      <p:sp>
        <p:nvSpPr>
          <p:cNvPr id="9" name="Rectángulo 8">
            <a:extLst>
              <a:ext uri="{FF2B5EF4-FFF2-40B4-BE49-F238E27FC236}">
                <a16:creationId xmlns:a16="http://schemas.microsoft.com/office/drawing/2014/main" id="{F663A175-52FA-6661-1F93-E14E5215D728}"/>
              </a:ext>
            </a:extLst>
          </p:cNvPr>
          <p:cNvSpPr/>
          <p:nvPr userDrawn="1"/>
        </p:nvSpPr>
        <p:spPr>
          <a:xfrm>
            <a:off x="0" y="6633557"/>
            <a:ext cx="12192000" cy="232755"/>
          </a:xfrm>
          <a:prstGeom prst="rect">
            <a:avLst/>
          </a:prstGeom>
          <a:solidFill>
            <a:srgbClr val="FFC80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0" name="CuadroTexto 9"/>
          <p:cNvSpPr txBox="1"/>
          <p:nvPr userDrawn="1"/>
        </p:nvSpPr>
        <p:spPr>
          <a:xfrm>
            <a:off x="5102629" y="6603121"/>
            <a:ext cx="2245822" cy="261610"/>
          </a:xfrm>
          <a:prstGeom prst="rect">
            <a:avLst/>
          </a:prstGeom>
          <a:noFill/>
        </p:spPr>
        <p:txBody>
          <a:bodyPr wrap="square" rtlCol="0">
            <a:spAutoFit/>
          </a:bodyPr>
          <a:lstStyle/>
          <a:p>
            <a:r>
              <a:rPr lang="es-ES" sz="1100" b="1" dirty="0">
                <a:solidFill>
                  <a:schemeClr val="bg1"/>
                </a:solidFill>
                <a:latin typeface="Verdana" panose="020B0604030504040204" pitchFamily="34" charset="0"/>
                <a:ea typeface="Verdana" panose="020B0604030504040204" pitchFamily="34" charset="0"/>
              </a:rPr>
              <a:t>www.---------------.gov.co</a:t>
            </a:r>
            <a:endParaRPr lang="es-CO" sz="11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6518034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4_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3D0CCB-4FFD-D76C-2516-7E388FCAB981}"/>
              </a:ext>
            </a:extLst>
          </p:cNvPr>
          <p:cNvSpPr>
            <a:spLocks noGrp="1"/>
          </p:cNvSpPr>
          <p:nvPr>
            <p:ph type="title"/>
          </p:nvPr>
        </p:nvSpPr>
        <p:spPr>
          <a:xfrm>
            <a:off x="831850" y="1709738"/>
            <a:ext cx="10515600" cy="2852737"/>
          </a:xfrm>
        </p:spPr>
        <p:txBody>
          <a:bodyPr anchor="b"/>
          <a:lstStyle>
            <a:lvl1pPr>
              <a:defRPr sz="6000">
                <a:latin typeface="Verdana" panose="020B0604030504040204" pitchFamily="34" charset="0"/>
              </a:defRPr>
            </a:lvl1p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E1E21056-E582-22D1-6201-8C5FC793E5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Haga clic para modificar los estilos de texto del patrón</a:t>
            </a:r>
          </a:p>
        </p:txBody>
      </p:sp>
      <p:sp>
        <p:nvSpPr>
          <p:cNvPr id="4" name="Marcador de fecha 3">
            <a:extLst>
              <a:ext uri="{FF2B5EF4-FFF2-40B4-BE49-F238E27FC236}">
                <a16:creationId xmlns:a16="http://schemas.microsoft.com/office/drawing/2014/main" id="{77EB76F7-CED7-0277-AFCB-6886CB518DAF}"/>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5" name="Marcador de pie de página 4">
            <a:extLst>
              <a:ext uri="{FF2B5EF4-FFF2-40B4-BE49-F238E27FC236}">
                <a16:creationId xmlns:a16="http://schemas.microsoft.com/office/drawing/2014/main" id="{A4C8B0CA-24C5-6F63-CBFA-9062B6F26213}"/>
              </a:ext>
            </a:extLst>
          </p:cNvPr>
          <p:cNvSpPr>
            <a:spLocks noGrp="1"/>
          </p:cNvSpPr>
          <p:nvPr>
            <p:ph type="ftr" sz="quarter" idx="11"/>
          </p:nvPr>
        </p:nvSpPr>
        <p:spPr/>
        <p:txBody>
          <a:bodyPr/>
          <a:lstStyle>
            <a:lvl1pPr>
              <a:defRPr>
                <a:latin typeface="Verdana" panose="020B0604030504040204" pitchFamily="34" charset="0"/>
              </a:defRPr>
            </a:lvl1pPr>
          </a:lstStyle>
          <a:p>
            <a:endParaRPr lang="es-CO" dirty="0"/>
          </a:p>
        </p:txBody>
      </p:sp>
      <p:sp>
        <p:nvSpPr>
          <p:cNvPr id="6" name="Marcador de número de diapositiva 5">
            <a:extLst>
              <a:ext uri="{FF2B5EF4-FFF2-40B4-BE49-F238E27FC236}">
                <a16:creationId xmlns:a16="http://schemas.microsoft.com/office/drawing/2014/main" id="{053FA383-2ECC-136F-2454-358FD4FC2159}"/>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pic>
        <p:nvPicPr>
          <p:cNvPr id="10" name="Imagen 9">
            <a:extLst>
              <a:ext uri="{FF2B5EF4-FFF2-40B4-BE49-F238E27FC236}">
                <a16:creationId xmlns:a16="http://schemas.microsoft.com/office/drawing/2014/main" id="{C32AACA3-EE5B-D2A7-8374-77B760538B76}"/>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374084" y="5993370"/>
            <a:ext cx="839244" cy="490545"/>
          </a:xfrm>
          <a:prstGeom prst="rect">
            <a:avLst/>
          </a:prstGeom>
        </p:spPr>
      </p:pic>
      <p:sp>
        <p:nvSpPr>
          <p:cNvPr id="8" name="Rectángulo 7">
            <a:extLst>
              <a:ext uri="{FF2B5EF4-FFF2-40B4-BE49-F238E27FC236}">
                <a16:creationId xmlns:a16="http://schemas.microsoft.com/office/drawing/2014/main" id="{F663A175-52FA-6661-1F93-E14E5215D728}"/>
              </a:ext>
            </a:extLst>
          </p:cNvPr>
          <p:cNvSpPr/>
          <p:nvPr userDrawn="1"/>
        </p:nvSpPr>
        <p:spPr>
          <a:xfrm>
            <a:off x="0" y="6633557"/>
            <a:ext cx="12192000" cy="232755"/>
          </a:xfrm>
          <a:prstGeom prst="rect">
            <a:avLst/>
          </a:prstGeom>
          <a:solidFill>
            <a:srgbClr val="FFC80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CuadroTexto 8"/>
          <p:cNvSpPr txBox="1"/>
          <p:nvPr userDrawn="1"/>
        </p:nvSpPr>
        <p:spPr>
          <a:xfrm>
            <a:off x="5102629" y="6603121"/>
            <a:ext cx="2245822" cy="261610"/>
          </a:xfrm>
          <a:prstGeom prst="rect">
            <a:avLst/>
          </a:prstGeom>
          <a:noFill/>
        </p:spPr>
        <p:txBody>
          <a:bodyPr wrap="square" rtlCol="0">
            <a:spAutoFit/>
          </a:bodyPr>
          <a:lstStyle/>
          <a:p>
            <a:r>
              <a:rPr lang="es-ES" sz="1100" b="1" dirty="0">
                <a:solidFill>
                  <a:schemeClr val="bg1"/>
                </a:solidFill>
                <a:latin typeface="Verdana" panose="020B0604030504040204" pitchFamily="34" charset="0"/>
                <a:ea typeface="Verdana" panose="020B0604030504040204" pitchFamily="34" charset="0"/>
              </a:rPr>
              <a:t>www.---------------.gov.co</a:t>
            </a:r>
            <a:endParaRPr lang="es-CO" sz="11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716129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5_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3D0CCB-4FFD-D76C-2516-7E388FCAB981}"/>
              </a:ext>
            </a:extLst>
          </p:cNvPr>
          <p:cNvSpPr>
            <a:spLocks noGrp="1"/>
          </p:cNvSpPr>
          <p:nvPr>
            <p:ph type="title"/>
          </p:nvPr>
        </p:nvSpPr>
        <p:spPr>
          <a:xfrm>
            <a:off x="831850" y="1709738"/>
            <a:ext cx="10515600" cy="2852737"/>
          </a:xfrm>
        </p:spPr>
        <p:txBody>
          <a:bodyPr anchor="b"/>
          <a:lstStyle>
            <a:lvl1pPr>
              <a:defRPr sz="6000">
                <a:latin typeface="Verdana" panose="020B0604030504040204" pitchFamily="34" charset="0"/>
              </a:defRPr>
            </a:lvl1p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E1E21056-E582-22D1-6201-8C5FC793E5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Haga clic para modificar los estilos de texto del patrón</a:t>
            </a:r>
          </a:p>
        </p:txBody>
      </p:sp>
      <p:sp>
        <p:nvSpPr>
          <p:cNvPr id="4" name="Marcador de fecha 3">
            <a:extLst>
              <a:ext uri="{FF2B5EF4-FFF2-40B4-BE49-F238E27FC236}">
                <a16:creationId xmlns:a16="http://schemas.microsoft.com/office/drawing/2014/main" id="{77EB76F7-CED7-0277-AFCB-6886CB518DAF}"/>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20/08/2024</a:t>
            </a:fld>
            <a:endParaRPr lang="es-CO" dirty="0"/>
          </a:p>
        </p:txBody>
      </p:sp>
      <p:sp>
        <p:nvSpPr>
          <p:cNvPr id="5" name="Marcador de pie de página 4">
            <a:extLst>
              <a:ext uri="{FF2B5EF4-FFF2-40B4-BE49-F238E27FC236}">
                <a16:creationId xmlns:a16="http://schemas.microsoft.com/office/drawing/2014/main" id="{A4C8B0CA-24C5-6F63-CBFA-9062B6F26213}"/>
              </a:ext>
            </a:extLst>
          </p:cNvPr>
          <p:cNvSpPr>
            <a:spLocks noGrp="1"/>
          </p:cNvSpPr>
          <p:nvPr>
            <p:ph type="ftr" sz="quarter" idx="11"/>
          </p:nvPr>
        </p:nvSpPr>
        <p:spPr/>
        <p:txBody>
          <a:bodyPr/>
          <a:lstStyle>
            <a:lvl1pPr>
              <a:defRPr>
                <a:latin typeface="Verdana" panose="020B0604030504040204" pitchFamily="34" charset="0"/>
              </a:defRPr>
            </a:lvl1pPr>
          </a:lstStyle>
          <a:p>
            <a:endParaRPr lang="es-CO" dirty="0"/>
          </a:p>
        </p:txBody>
      </p:sp>
      <p:sp>
        <p:nvSpPr>
          <p:cNvPr id="6" name="Marcador de número de diapositiva 5">
            <a:extLst>
              <a:ext uri="{FF2B5EF4-FFF2-40B4-BE49-F238E27FC236}">
                <a16:creationId xmlns:a16="http://schemas.microsoft.com/office/drawing/2014/main" id="{053FA383-2ECC-136F-2454-358FD4FC2159}"/>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‹Nº›</a:t>
            </a:fld>
            <a:endParaRPr lang="es-CO" dirty="0"/>
          </a:p>
        </p:txBody>
      </p:sp>
      <p:pic>
        <p:nvPicPr>
          <p:cNvPr id="10" name="Imagen 9">
            <a:extLst>
              <a:ext uri="{FF2B5EF4-FFF2-40B4-BE49-F238E27FC236}">
                <a16:creationId xmlns:a16="http://schemas.microsoft.com/office/drawing/2014/main" id="{C32AACA3-EE5B-D2A7-8374-77B760538B76}"/>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10969384" y="5986058"/>
            <a:ext cx="839244" cy="490545"/>
          </a:xfrm>
          <a:prstGeom prst="rect">
            <a:avLst/>
          </a:prstGeom>
        </p:spPr>
      </p:pic>
    </p:spTree>
    <p:extLst>
      <p:ext uri="{BB962C8B-B14F-4D97-AF65-F5344CB8AC3E}">
        <p14:creationId xmlns:p14="http://schemas.microsoft.com/office/powerpoint/2010/main" val="1494891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F842174-351A-5C35-E775-1CDC59E177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s-CO" dirty="0"/>
          </a:p>
        </p:txBody>
      </p:sp>
      <p:sp>
        <p:nvSpPr>
          <p:cNvPr id="3" name="Marcador de texto 2">
            <a:extLst>
              <a:ext uri="{FF2B5EF4-FFF2-40B4-BE49-F238E27FC236}">
                <a16:creationId xmlns:a16="http://schemas.microsoft.com/office/drawing/2014/main" id="{65D2E68F-9A0D-D89E-ED06-73EDB9E63B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4" name="Marcador de fecha 3">
            <a:extLst>
              <a:ext uri="{FF2B5EF4-FFF2-40B4-BE49-F238E27FC236}">
                <a16:creationId xmlns:a16="http://schemas.microsoft.com/office/drawing/2014/main" id="{D0A95696-420C-C45E-6F3E-ED258E8D8B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Verdana" panose="020B0604030504040204" pitchFamily="34" charset="0"/>
              </a:defRPr>
            </a:lvl1pPr>
          </a:lstStyle>
          <a:p>
            <a:fld id="{856A6FAC-9192-436B-870E-80DDE60983C7}" type="datetimeFigureOut">
              <a:rPr lang="es-CO" smtClean="0"/>
              <a:pPr/>
              <a:t>20/08/2024</a:t>
            </a:fld>
            <a:endParaRPr lang="es-CO" dirty="0"/>
          </a:p>
        </p:txBody>
      </p:sp>
      <p:sp>
        <p:nvSpPr>
          <p:cNvPr id="5" name="Marcador de pie de página 4">
            <a:extLst>
              <a:ext uri="{FF2B5EF4-FFF2-40B4-BE49-F238E27FC236}">
                <a16:creationId xmlns:a16="http://schemas.microsoft.com/office/drawing/2014/main" id="{4BEF4216-2A8E-0656-28FD-6CAD51853C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Verdana" panose="020B0604030504040204" pitchFamily="34" charset="0"/>
              </a:defRPr>
            </a:lvl1pPr>
          </a:lstStyle>
          <a:p>
            <a:endParaRPr lang="es-CO" dirty="0"/>
          </a:p>
        </p:txBody>
      </p:sp>
      <p:sp>
        <p:nvSpPr>
          <p:cNvPr id="6" name="Marcador de número de diapositiva 5">
            <a:extLst>
              <a:ext uri="{FF2B5EF4-FFF2-40B4-BE49-F238E27FC236}">
                <a16:creationId xmlns:a16="http://schemas.microsoft.com/office/drawing/2014/main" id="{26FEC2FF-6B1B-D345-F657-95FAADED47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Verdana" panose="020B0604030504040204" pitchFamily="34" charset="0"/>
              </a:defRPr>
            </a:lvl1pPr>
          </a:lstStyle>
          <a:p>
            <a:fld id="{C74CBB0B-5D0C-43FE-9043-22172208F6F8}" type="slidenum">
              <a:rPr lang="es-CO" smtClean="0"/>
              <a:pPr/>
              <a:t>‹Nº›</a:t>
            </a:fld>
            <a:endParaRPr lang="es-CO" dirty="0"/>
          </a:p>
        </p:txBody>
      </p:sp>
    </p:spTree>
    <p:extLst>
      <p:ext uri="{BB962C8B-B14F-4D97-AF65-F5344CB8AC3E}">
        <p14:creationId xmlns:p14="http://schemas.microsoft.com/office/powerpoint/2010/main" val="1326068950"/>
      </p:ext>
    </p:extLst>
  </p:cSld>
  <p:clrMap bg1="lt1" tx1="dk1" bg2="lt2" tx2="dk2" accent1="accent1" accent2="accent2" accent3="accent3" accent4="accent4" accent5="accent5" accent6="accent6" hlink="hlink" folHlink="folHlink"/>
  <p:sldLayoutIdLst>
    <p:sldLayoutId id="2147483661" r:id="rId1"/>
    <p:sldLayoutId id="2147483649" r:id="rId2"/>
    <p:sldLayoutId id="2147483660" r:id="rId3"/>
    <p:sldLayoutId id="2147483651" r:id="rId4"/>
    <p:sldLayoutId id="2147483662" r:id="rId5"/>
    <p:sldLayoutId id="2147483663" r:id="rId6"/>
    <p:sldLayoutId id="2147483664" r:id="rId7"/>
    <p:sldLayoutId id="2147483665" r:id="rId8"/>
    <p:sldLayoutId id="2147483666" r:id="rId9"/>
    <p:sldLayoutId id="2147483650" r:id="rId10"/>
    <p:sldLayoutId id="2147483652" r:id="rId11"/>
    <p:sldLayoutId id="2147483653" r:id="rId12"/>
    <p:sldLayoutId id="2147483654" r:id="rId13"/>
    <p:sldLayoutId id="2147483655" r:id="rId14"/>
    <p:sldLayoutId id="2147483656" r:id="rId15"/>
    <p:sldLayoutId id="2147483657" r:id="rId16"/>
    <p:sldLayoutId id="2147483658" r:id="rId17"/>
    <p:sldLayoutId id="2147483659" r:id="rId18"/>
  </p:sldLayoutIdLst>
  <p:txStyles>
    <p:titleStyle>
      <a:lvl1pPr algn="l" defTabSz="914400" rtl="0" eaLnBrk="1" latinLnBrk="0" hangingPunct="1">
        <a:lnSpc>
          <a:spcPct val="90000"/>
        </a:lnSpc>
        <a:spcBef>
          <a:spcPct val="0"/>
        </a:spcBef>
        <a:buNone/>
        <a:defRPr sz="4400" kern="1200">
          <a:solidFill>
            <a:schemeClr val="tx1"/>
          </a:solidFill>
          <a:latin typeface="Verdana" panose="020B060403050404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8096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3">
            <a:extLst>
              <a:ext uri="{FF2B5EF4-FFF2-40B4-BE49-F238E27FC236}">
                <a16:creationId xmlns:a16="http://schemas.microsoft.com/office/drawing/2014/main" id="{50703695-DCC9-2B2B-CE25-CD632F0261C9}"/>
              </a:ext>
            </a:extLst>
          </p:cNvPr>
          <p:cNvSpPr txBox="1">
            <a:spLocks/>
          </p:cNvSpPr>
          <p:nvPr/>
        </p:nvSpPr>
        <p:spPr>
          <a:xfrm>
            <a:off x="1815548" y="3055903"/>
            <a:ext cx="8560904" cy="746194"/>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Verdana" panose="020B0604030504040204" pitchFamily="34" charset="0"/>
                <a:ea typeface="+mj-ea"/>
                <a:cs typeface="+mj-cs"/>
              </a:defRPr>
            </a:lvl1pPr>
          </a:lstStyle>
          <a:p>
            <a:r>
              <a:rPr lang="es-CO" sz="3600" b="1" dirty="0">
                <a:solidFill>
                  <a:schemeClr val="bg1"/>
                </a:solidFill>
              </a:rPr>
              <a:t>PRESUPUESTO</a:t>
            </a:r>
          </a:p>
          <a:p>
            <a:r>
              <a:rPr lang="es-CO" sz="3600" b="1" dirty="0">
                <a:solidFill>
                  <a:schemeClr val="bg1"/>
                </a:solidFill>
              </a:rPr>
              <a:t>SECTOR PRESIDENCIA 2025</a:t>
            </a:r>
          </a:p>
        </p:txBody>
      </p:sp>
      <p:pic>
        <p:nvPicPr>
          <p:cNvPr id="2" name="Imagen 1">
            <a:extLst>
              <a:ext uri="{FF2B5EF4-FFF2-40B4-BE49-F238E27FC236}">
                <a16:creationId xmlns:a16="http://schemas.microsoft.com/office/drawing/2014/main" id="{69CF2528-B480-CEE6-D284-94AFD76915BA}"/>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t="91013"/>
          <a:stretch/>
        </p:blipFill>
        <p:spPr>
          <a:xfrm>
            <a:off x="4991310" y="6261739"/>
            <a:ext cx="2209380" cy="160233"/>
          </a:xfrm>
          <a:prstGeom prst="rect">
            <a:avLst/>
          </a:prstGeom>
        </p:spPr>
      </p:pic>
      <p:sp>
        <p:nvSpPr>
          <p:cNvPr id="4" name="Título 3">
            <a:extLst>
              <a:ext uri="{FF2B5EF4-FFF2-40B4-BE49-F238E27FC236}">
                <a16:creationId xmlns:a16="http://schemas.microsoft.com/office/drawing/2014/main" id="{50703695-DCC9-2B2B-CE25-CD632F0261C9}"/>
              </a:ext>
            </a:extLst>
          </p:cNvPr>
          <p:cNvSpPr txBox="1">
            <a:spLocks/>
          </p:cNvSpPr>
          <p:nvPr/>
        </p:nvSpPr>
        <p:spPr>
          <a:xfrm>
            <a:off x="1815548" y="4862932"/>
            <a:ext cx="8560904" cy="746194"/>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Verdana" panose="020B0604030504040204" pitchFamily="34" charset="0"/>
                <a:ea typeface="+mj-ea"/>
                <a:cs typeface="+mj-cs"/>
              </a:defRPr>
            </a:lvl1pPr>
          </a:lstStyle>
          <a:p>
            <a:r>
              <a:rPr lang="es-CO" sz="2800" b="1" dirty="0">
                <a:solidFill>
                  <a:schemeClr val="bg1"/>
                </a:solidFill>
              </a:rPr>
              <a:t>20 de agosto de 2024</a:t>
            </a:r>
          </a:p>
        </p:txBody>
      </p:sp>
    </p:spTree>
    <p:extLst>
      <p:ext uri="{BB962C8B-B14F-4D97-AF65-F5344CB8AC3E}">
        <p14:creationId xmlns:p14="http://schemas.microsoft.com/office/powerpoint/2010/main" val="1482975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57;p24"/>
          <p:cNvSpPr txBox="1">
            <a:spLocks/>
          </p:cNvSpPr>
          <p:nvPr/>
        </p:nvSpPr>
        <p:spPr>
          <a:xfrm>
            <a:off x="2238705" y="295471"/>
            <a:ext cx="7574281" cy="724178"/>
          </a:xfrm>
          <a:prstGeom prst="rect">
            <a:avLst/>
          </a:prstGeom>
          <a:noFill/>
          <a:ln>
            <a:noFill/>
          </a:ln>
        </p:spPr>
        <p:txBody>
          <a:bodyPr spcFirstLastPara="1" wrap="square" lIns="34288" tIns="17138" rIns="34288" bIns="17138"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FFFFFF"/>
              </a:buClr>
              <a:buSzPts val="1400"/>
              <a:buFont typeface="Work Sans SemiBold"/>
              <a:buNone/>
              <a:defRPr sz="3000" b="0" i="0" u="none" strike="noStrike" cap="none">
                <a:solidFill>
                  <a:srgbClr val="0066CD"/>
                </a:solidFill>
                <a:latin typeface="Work Sans Light"/>
                <a:ea typeface="Work Sans Light"/>
                <a:cs typeface="Work Sans Light"/>
                <a:sym typeface="Work Sans Light"/>
              </a:defRPr>
            </a:lvl1pPr>
            <a:lvl2pPr marR="0" lvl="1"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9pPr>
          </a:lstStyle>
          <a:p>
            <a:pPr algn="ctr" defTabSz="412750" hangingPunct="0"/>
            <a:endParaRPr lang="es-CO" sz="2000" kern="0" spc="30" dirty="0">
              <a:solidFill>
                <a:schemeClr val="tx1"/>
              </a:solidFill>
              <a:latin typeface="Verdana" panose="020B0604030504040204" pitchFamily="34" charset="0"/>
              <a:ea typeface="Verdana" panose="020B0604030504040204" pitchFamily="34" charset="0"/>
            </a:endParaRPr>
          </a:p>
          <a:p>
            <a:pPr algn="ctr" defTabSz="412750" hangingPunct="0"/>
            <a:r>
              <a:rPr lang="es-CO" sz="2000" b="1" kern="0" spc="30" dirty="0">
                <a:solidFill>
                  <a:schemeClr val="tx1"/>
                </a:solidFill>
                <a:latin typeface="Verdana" panose="020B0604030504040204" pitchFamily="34" charset="0"/>
                <a:ea typeface="Verdana" panose="020B0604030504040204" pitchFamily="34" charset="0"/>
              </a:rPr>
              <a:t>PRESUPUESTO SECTOR RADICADO </a:t>
            </a:r>
            <a:endParaRPr lang="es-CO" sz="2000" b="1" kern="0" spc="30" dirty="0" smtClean="0">
              <a:solidFill>
                <a:schemeClr val="tx1"/>
              </a:solidFill>
              <a:latin typeface="Verdana" panose="020B0604030504040204" pitchFamily="34" charset="0"/>
              <a:ea typeface="Verdana" panose="020B0604030504040204" pitchFamily="34" charset="0"/>
            </a:endParaRPr>
          </a:p>
          <a:p>
            <a:pPr algn="ctr" defTabSz="412750" hangingPunct="0"/>
            <a:r>
              <a:rPr lang="es-CO" sz="2000" b="1" kern="0" spc="30" dirty="0" smtClean="0">
                <a:solidFill>
                  <a:schemeClr val="tx1"/>
                </a:solidFill>
                <a:latin typeface="Verdana" panose="020B0604030504040204" pitchFamily="34" charset="0"/>
                <a:ea typeface="Verdana" panose="020B0604030504040204" pitchFamily="34" charset="0"/>
              </a:rPr>
              <a:t>AL CONGRESO</a:t>
            </a:r>
          </a:p>
          <a:p>
            <a:pPr algn="ctr" defTabSz="412750" hangingPunct="0"/>
            <a:r>
              <a:rPr lang="es-CO" sz="2000" b="1" kern="0" spc="30" dirty="0" smtClean="0">
                <a:solidFill>
                  <a:schemeClr val="tx1"/>
                </a:solidFill>
                <a:latin typeface="Verdana" panose="020B0604030504040204" pitchFamily="34" charset="0"/>
                <a:ea typeface="Verdana" panose="020B0604030504040204" pitchFamily="34" charset="0"/>
              </a:rPr>
              <a:t>29 de julio de 2024</a:t>
            </a:r>
            <a:r>
              <a:rPr lang="es-CO" sz="2000" b="1" kern="0" spc="30" dirty="0" smtClean="0">
                <a:solidFill>
                  <a:schemeClr val="tx1"/>
                </a:solidFill>
                <a:latin typeface="Verdana" panose="020B0604030504040204" pitchFamily="34" charset="0"/>
                <a:ea typeface="Verdana" panose="020B0604030504040204" pitchFamily="34" charset="0"/>
              </a:rPr>
              <a:t/>
            </a:r>
            <a:br>
              <a:rPr lang="es-CO" sz="2000" b="1" kern="0" spc="30" dirty="0" smtClean="0">
                <a:solidFill>
                  <a:schemeClr val="tx1"/>
                </a:solidFill>
                <a:latin typeface="Verdana" panose="020B0604030504040204" pitchFamily="34" charset="0"/>
                <a:ea typeface="Verdana" panose="020B0604030504040204" pitchFamily="34" charset="0"/>
              </a:rPr>
            </a:br>
            <a:endParaRPr lang="es-CO" sz="2000" b="1" kern="0" spc="30" dirty="0">
              <a:solidFill>
                <a:schemeClr val="tx1"/>
              </a:solidFill>
              <a:latin typeface="Verdana" panose="020B0604030504040204" pitchFamily="34" charset="0"/>
              <a:ea typeface="Verdana" panose="020B0604030504040204" pitchFamily="34" charset="0"/>
            </a:endParaRPr>
          </a:p>
        </p:txBody>
      </p:sp>
      <p:sp>
        <p:nvSpPr>
          <p:cNvPr id="5" name="CuadroTexto 4"/>
          <p:cNvSpPr txBox="1"/>
          <p:nvPr/>
        </p:nvSpPr>
        <p:spPr>
          <a:xfrm>
            <a:off x="6598022" y="6397060"/>
            <a:ext cx="2629516" cy="230832"/>
          </a:xfrm>
          <a:prstGeom prst="rect">
            <a:avLst/>
          </a:prstGeom>
          <a:noFill/>
        </p:spPr>
        <p:txBody>
          <a:bodyPr wrap="square" rtlCol="0">
            <a:spAutoFit/>
          </a:bodyPr>
          <a:lstStyle/>
          <a:p>
            <a:r>
              <a:rPr lang="es-CO" sz="900" dirty="0">
                <a:latin typeface="Verdana" panose="020B0604030504040204" pitchFamily="34" charset="0"/>
                <a:ea typeface="Verdana" panose="020B0604030504040204" pitchFamily="34" charset="0"/>
              </a:rPr>
              <a:t>Cifras en millones de pesos</a:t>
            </a:r>
          </a:p>
        </p:txBody>
      </p:sp>
      <p:graphicFrame>
        <p:nvGraphicFramePr>
          <p:cNvPr id="3" name="Tabla 2">
            <a:extLst>
              <a:ext uri="{FF2B5EF4-FFF2-40B4-BE49-F238E27FC236}">
                <a16:creationId xmlns:a16="http://schemas.microsoft.com/office/drawing/2014/main" id="{875C534D-26C4-EE03-747A-9D3C29DE2C88}"/>
              </a:ext>
            </a:extLst>
          </p:cNvPr>
          <p:cNvGraphicFramePr>
            <a:graphicFrameLocks noGrp="1"/>
          </p:cNvGraphicFramePr>
          <p:nvPr>
            <p:extLst>
              <p:ext uri="{D42A27DB-BD31-4B8C-83A1-F6EECF244321}">
                <p14:modId xmlns:p14="http://schemas.microsoft.com/office/powerpoint/2010/main" val="1464825315"/>
              </p:ext>
            </p:extLst>
          </p:nvPr>
        </p:nvGraphicFramePr>
        <p:xfrm>
          <a:off x="322730" y="3118668"/>
          <a:ext cx="5379479" cy="1383105"/>
        </p:xfrm>
        <a:graphic>
          <a:graphicData uri="http://schemas.openxmlformats.org/drawingml/2006/table">
            <a:tbl>
              <a:tblPr/>
              <a:tblGrid>
                <a:gridCol w="3159479">
                  <a:extLst>
                    <a:ext uri="{9D8B030D-6E8A-4147-A177-3AD203B41FA5}">
                      <a16:colId xmlns:a16="http://schemas.microsoft.com/office/drawing/2014/main" val="1560118635"/>
                    </a:ext>
                  </a:extLst>
                </a:gridCol>
                <a:gridCol w="2220000">
                  <a:extLst>
                    <a:ext uri="{9D8B030D-6E8A-4147-A177-3AD203B41FA5}">
                      <a16:colId xmlns:a16="http://schemas.microsoft.com/office/drawing/2014/main" val="2020043026"/>
                    </a:ext>
                  </a:extLst>
                </a:gridCol>
              </a:tblGrid>
              <a:tr h="175710">
                <a:tc>
                  <a:txBody>
                    <a:bodyPr/>
                    <a:lstStyle/>
                    <a:p>
                      <a:pPr algn="ctr" rtl="0" fontAlgn="ctr"/>
                      <a:r>
                        <a:rPr lang="es-ES" sz="1200" b="1" i="0" u="none" strike="noStrike" dirty="0">
                          <a:solidFill>
                            <a:schemeClr val="bg1"/>
                          </a:solidFill>
                          <a:effectLst/>
                          <a:latin typeface="Verdana" panose="020B0604030504040204" pitchFamily="34" charset="0"/>
                          <a:ea typeface="Verdana" panose="020B0604030504040204" pitchFamily="34" charset="0"/>
                        </a:rPr>
                        <a:t>SECTOR</a:t>
                      </a:r>
                      <a:r>
                        <a:rPr lang="es-ES" sz="1200" b="1" i="0" u="none" strike="noStrike" baseline="0" dirty="0">
                          <a:solidFill>
                            <a:schemeClr val="bg1"/>
                          </a:solidFill>
                          <a:effectLst/>
                          <a:latin typeface="Verdana" panose="020B0604030504040204" pitchFamily="34" charset="0"/>
                          <a:ea typeface="Verdana" panose="020B0604030504040204" pitchFamily="34" charset="0"/>
                        </a:rPr>
                        <a:t> PRESIDENCIA</a:t>
                      </a:r>
                      <a:endParaRPr lang="es-CO" sz="1200" b="1" i="0" u="none" strike="noStrike" dirty="0">
                        <a:solidFill>
                          <a:schemeClr val="bg1"/>
                        </a:solidFill>
                        <a:effectLst/>
                        <a:latin typeface="Verdana" panose="020B0604030504040204" pitchFamily="34" charset="0"/>
                        <a:ea typeface="Verdana" panose="020B0604030504040204" pitchFamily="34"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s-CO" sz="1100" b="1" i="0" u="none" strike="noStrike" dirty="0">
                          <a:solidFill>
                            <a:schemeClr val="bg1"/>
                          </a:solidFill>
                          <a:effectLst/>
                          <a:latin typeface="Verdana" panose="020B0604030504040204" pitchFamily="34" charset="0"/>
                          <a:ea typeface="Verdana" panose="020B0604030504040204" pitchFamily="34" charset="0"/>
                        </a:rPr>
                        <a:t>VALOR</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2547976082"/>
                  </a:ext>
                </a:extLst>
              </a:tr>
              <a:tr h="369595">
                <a:tc>
                  <a:txBody>
                    <a:bodyPr/>
                    <a:lstStyle/>
                    <a:p>
                      <a:pPr algn="l" rtl="0" fontAlgn="ctr"/>
                      <a:r>
                        <a:rPr lang="es-CO" sz="1600" b="0" i="0" u="none" strike="noStrike" dirty="0">
                          <a:solidFill>
                            <a:schemeClr val="bg1"/>
                          </a:solidFill>
                          <a:effectLst/>
                          <a:latin typeface="Verdana" panose="020B0604030504040204" pitchFamily="34" charset="0"/>
                          <a:ea typeface="Verdana" panose="020B0604030504040204" pitchFamily="34" charset="0"/>
                        </a:rPr>
                        <a:t>Funcionamiento</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s-CO" sz="1050" b="0" i="0" u="none" strike="noStrike" dirty="0">
                          <a:solidFill>
                            <a:srgbClr val="000000"/>
                          </a:solidFill>
                          <a:effectLst/>
                          <a:latin typeface="Verdana" panose="020B0604030504040204" pitchFamily="34" charset="0"/>
                        </a:rPr>
                        <a:t>1.385.043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4760692"/>
                  </a:ext>
                </a:extLst>
              </a:tr>
              <a:tr h="369595">
                <a:tc>
                  <a:txBody>
                    <a:bodyPr/>
                    <a:lstStyle/>
                    <a:p>
                      <a:pPr algn="l" rtl="0" fontAlgn="ctr"/>
                      <a:r>
                        <a:rPr lang="es-CO" sz="1600" b="0" i="0" u="none" strike="noStrike" dirty="0">
                          <a:solidFill>
                            <a:schemeClr val="bg1"/>
                          </a:solidFill>
                          <a:effectLst/>
                          <a:latin typeface="Verdana" panose="020B0604030504040204" pitchFamily="34" charset="0"/>
                          <a:ea typeface="Verdana" panose="020B0604030504040204" pitchFamily="34" charset="0"/>
                        </a:rPr>
                        <a:t>Inversión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s-CO" sz="1050" b="0" i="0" u="none" strike="noStrike" dirty="0">
                          <a:solidFill>
                            <a:srgbClr val="000000"/>
                          </a:solidFill>
                          <a:effectLst/>
                          <a:latin typeface="Verdana" panose="020B0604030504040204" pitchFamily="34" charset="0"/>
                        </a:rPr>
                        <a:t>379.309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2990054"/>
                  </a:ext>
                </a:extLst>
              </a:tr>
              <a:tr h="369595">
                <a:tc>
                  <a:txBody>
                    <a:bodyPr/>
                    <a:lstStyle/>
                    <a:p>
                      <a:pPr algn="l" rtl="0" fontAlgn="ctr"/>
                      <a:r>
                        <a:rPr lang="es-CO" sz="1400" b="1" i="0" u="none" strike="noStrike" dirty="0">
                          <a:solidFill>
                            <a:schemeClr val="bg1"/>
                          </a:solidFill>
                          <a:effectLst/>
                          <a:latin typeface="Verdana" panose="020B0604030504040204" pitchFamily="34" charset="0"/>
                          <a:ea typeface="Verdana" panose="020B0604030504040204" pitchFamily="34" charset="0"/>
                        </a:rPr>
                        <a:t>Total Sector</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rtl="0" fontAlgn="ctr"/>
                      <a:r>
                        <a:rPr lang="es-CO" sz="1050" b="1" i="0" u="none" strike="noStrike" dirty="0">
                          <a:solidFill>
                            <a:srgbClr val="000000"/>
                          </a:solidFill>
                          <a:effectLst/>
                          <a:latin typeface="Verdana" panose="020B0604030504040204" pitchFamily="34" charset="0"/>
                        </a:rPr>
                        <a:t>1.764.352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2644546"/>
                  </a:ext>
                </a:extLst>
              </a:tr>
            </a:tbl>
          </a:graphicData>
        </a:graphic>
      </p:graphicFrame>
      <p:graphicFrame>
        <p:nvGraphicFramePr>
          <p:cNvPr id="12" name="Tabla 11">
            <a:extLst>
              <a:ext uri="{FF2B5EF4-FFF2-40B4-BE49-F238E27FC236}">
                <a16:creationId xmlns:a16="http://schemas.microsoft.com/office/drawing/2014/main" id="{E4794182-C7B1-68D2-C575-F4E6CFE2D689}"/>
              </a:ext>
            </a:extLst>
          </p:cNvPr>
          <p:cNvGraphicFramePr>
            <a:graphicFrameLocks noGrp="1"/>
          </p:cNvGraphicFramePr>
          <p:nvPr>
            <p:extLst>
              <p:ext uri="{D42A27DB-BD31-4B8C-83A1-F6EECF244321}">
                <p14:modId xmlns:p14="http://schemas.microsoft.com/office/powerpoint/2010/main" val="1395825277"/>
              </p:ext>
            </p:extLst>
          </p:nvPr>
        </p:nvGraphicFramePr>
        <p:xfrm>
          <a:off x="6663481" y="1246094"/>
          <a:ext cx="4829272" cy="5155353"/>
        </p:xfrm>
        <a:graphic>
          <a:graphicData uri="http://schemas.openxmlformats.org/drawingml/2006/table">
            <a:tbl>
              <a:tblPr/>
              <a:tblGrid>
                <a:gridCol w="3350096">
                  <a:extLst>
                    <a:ext uri="{9D8B030D-6E8A-4147-A177-3AD203B41FA5}">
                      <a16:colId xmlns:a16="http://schemas.microsoft.com/office/drawing/2014/main" val="1167385224"/>
                    </a:ext>
                  </a:extLst>
                </a:gridCol>
                <a:gridCol w="1479176">
                  <a:extLst>
                    <a:ext uri="{9D8B030D-6E8A-4147-A177-3AD203B41FA5}">
                      <a16:colId xmlns:a16="http://schemas.microsoft.com/office/drawing/2014/main" val="907490558"/>
                    </a:ext>
                  </a:extLst>
                </a:gridCol>
              </a:tblGrid>
              <a:tr h="157589">
                <a:tc>
                  <a:txBody>
                    <a:bodyPr/>
                    <a:lstStyle/>
                    <a:p>
                      <a:pPr algn="ctr" rtl="0" fontAlgn="ctr"/>
                      <a:r>
                        <a:rPr lang="es-ES" sz="1050" b="1" i="0" u="none" strike="noStrike" dirty="0">
                          <a:solidFill>
                            <a:srgbClr val="FFFFFF"/>
                          </a:solidFill>
                          <a:effectLst/>
                          <a:latin typeface="Verdana" panose="020B0604030504040204" pitchFamily="34" charset="0"/>
                          <a:ea typeface="Verdana" panose="020B0604030504040204" pitchFamily="34" charset="0"/>
                        </a:rPr>
                        <a:t>E</a:t>
                      </a:r>
                      <a:r>
                        <a:rPr lang="es-CO" sz="1050" b="1" i="0" u="none" strike="noStrike" dirty="0">
                          <a:solidFill>
                            <a:srgbClr val="FFFFFF"/>
                          </a:solidFill>
                          <a:effectLst/>
                          <a:latin typeface="Verdana" panose="020B0604030504040204" pitchFamily="34" charset="0"/>
                          <a:ea typeface="Verdana" panose="020B0604030504040204" pitchFamily="34" charset="0"/>
                        </a:rPr>
                        <a:t>NTIDAD</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ctr" rtl="0" fontAlgn="ctr"/>
                      <a:r>
                        <a:rPr lang="es-CO" sz="1050" b="1" i="0" u="none" strike="noStrike" dirty="0">
                          <a:solidFill>
                            <a:srgbClr val="FFFFFF"/>
                          </a:solidFill>
                          <a:effectLst/>
                          <a:latin typeface="Verdana" panose="020B0604030504040204" pitchFamily="34" charset="0"/>
                          <a:ea typeface="Verdana" panose="020B0604030504040204" pitchFamily="34" charset="0"/>
                        </a:rPr>
                        <a:t>VALOR</a:t>
                      </a:r>
                    </a:p>
                  </a:txBody>
                  <a:tcPr marL="7375" marR="7375" marT="737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951413877"/>
                  </a:ext>
                </a:extLst>
              </a:tr>
              <a:tr h="157589">
                <a:tc gridSpan="2">
                  <a:txBody>
                    <a:bodyPr/>
                    <a:lstStyle/>
                    <a:p>
                      <a:pPr algn="ctr" rtl="0" fontAlgn="ctr"/>
                      <a:r>
                        <a:rPr lang="es-ES" sz="1050" b="1" i="0" u="none" strike="noStrike" dirty="0">
                          <a:solidFill>
                            <a:srgbClr val="FFFFFF"/>
                          </a:solidFill>
                          <a:effectLst/>
                          <a:highlight>
                            <a:srgbClr val="0070C0"/>
                          </a:highlight>
                          <a:latin typeface="Verdana" panose="020B0604030504040204" pitchFamily="34" charset="0"/>
                          <a:ea typeface="Verdana" panose="020B0604030504040204" pitchFamily="34" charset="0"/>
                        </a:rPr>
                        <a:t>DAPRE</a:t>
                      </a:r>
                      <a:endPar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pPr algn="ctr" rtl="0" fontAlgn="ctr"/>
                      <a:endPar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509478419"/>
                  </a:ext>
                </a:extLst>
              </a:tr>
              <a:tr h="172895">
                <a:tc>
                  <a:txBody>
                    <a:bodyPr/>
                    <a:lstStyle/>
                    <a:p>
                      <a:pPr algn="l" rtl="0" fontAlgn="ctr"/>
                      <a:r>
                        <a:rPr lang="es-CO" sz="1000" b="0" i="0" u="none" strike="noStrike" dirty="0">
                          <a:solidFill>
                            <a:srgbClr val="000000"/>
                          </a:solidFill>
                          <a:effectLst/>
                          <a:latin typeface="Verdana" panose="020B0604030504040204" pitchFamily="34" charset="0"/>
                        </a:rPr>
                        <a:t>FUNCIONAMIENTO</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 452.842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77895930"/>
                  </a:ext>
                </a:extLst>
              </a:tr>
              <a:tr h="172895">
                <a:tc>
                  <a:txBody>
                    <a:bodyPr/>
                    <a:lstStyle/>
                    <a:p>
                      <a:pPr algn="l" rtl="0" fontAlgn="ctr"/>
                      <a:r>
                        <a:rPr lang="es-CO" sz="1000" b="0" i="0" u="none" strike="noStrike" dirty="0">
                          <a:solidFill>
                            <a:srgbClr val="000000"/>
                          </a:solidFill>
                          <a:effectLst/>
                          <a:latin typeface="Verdana" panose="020B0604030504040204" pitchFamily="34" charset="0"/>
                        </a:rPr>
                        <a:t>INVERSION</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168.668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81171079"/>
                  </a:ext>
                </a:extLst>
              </a:tr>
              <a:tr h="172895">
                <a:tc>
                  <a:txBody>
                    <a:bodyPr/>
                    <a:lstStyle/>
                    <a:p>
                      <a:pPr algn="l" rtl="0" fontAlgn="ctr"/>
                      <a:r>
                        <a:rPr lang="es-CO" sz="1050" b="1" i="0" u="none" strike="noStrike" dirty="0">
                          <a:solidFill>
                            <a:srgbClr val="FFFFFF"/>
                          </a:solidFill>
                          <a:effectLst/>
                          <a:highlight>
                            <a:srgbClr val="0070C0"/>
                          </a:highlight>
                          <a:latin typeface="Verdana" panose="020B0604030504040204" pitchFamily="34" charset="0"/>
                        </a:rPr>
                        <a:t>TOTAL PRESUPUESTO DAPRE</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rPr>
                        <a:t>621.510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3737371301"/>
                  </a:ext>
                </a:extLst>
              </a:tr>
              <a:tr h="172895">
                <a:tc gridSpan="2">
                  <a:txBody>
                    <a:bodyPr/>
                    <a:lstStyle/>
                    <a:p>
                      <a:pPr algn="ctr" rtl="0" fontAlgn="ctr"/>
                      <a:r>
                        <a:rPr lang="es-ES" sz="1050" b="1" i="0" u="none" strike="noStrike" dirty="0">
                          <a:solidFill>
                            <a:srgbClr val="FFFFFF"/>
                          </a:solidFill>
                          <a:effectLst/>
                          <a:highlight>
                            <a:srgbClr val="0070C0"/>
                          </a:highlight>
                          <a:latin typeface="Verdana" panose="020B0604030504040204" pitchFamily="34" charset="0"/>
                        </a:rPr>
                        <a:t>UNGRD</a:t>
                      </a:r>
                      <a:endParaRPr lang="es-CO" sz="1050" b="1" i="0" u="none" strike="noStrike" dirty="0">
                        <a:solidFill>
                          <a:srgbClr val="FFFFFF"/>
                        </a:solidFill>
                        <a:effectLst/>
                        <a:highlight>
                          <a:srgbClr val="0070C0"/>
                        </a:highlight>
                        <a:latin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pPr algn="ctr" rtl="0" fontAlgn="ctr"/>
                      <a:endPar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49226229"/>
                  </a:ext>
                </a:extLst>
              </a:tr>
              <a:tr h="172895">
                <a:tc>
                  <a:txBody>
                    <a:bodyPr/>
                    <a:lstStyle/>
                    <a:p>
                      <a:pPr algn="l" rtl="0" fontAlgn="ctr"/>
                      <a:r>
                        <a:rPr lang="es-CO" sz="1000" b="0" i="0" u="none" strike="noStrike" dirty="0">
                          <a:solidFill>
                            <a:srgbClr val="000000"/>
                          </a:solidFill>
                          <a:effectLst/>
                          <a:latin typeface="Verdana" panose="020B0604030504040204" pitchFamily="34" charset="0"/>
                        </a:rPr>
                        <a:t>FUNCIONAMIENTO</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707.832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36999821"/>
                  </a:ext>
                </a:extLst>
              </a:tr>
              <a:tr h="172895">
                <a:tc>
                  <a:txBody>
                    <a:bodyPr/>
                    <a:lstStyle/>
                    <a:p>
                      <a:pPr algn="l" rtl="0" fontAlgn="ctr"/>
                      <a:r>
                        <a:rPr lang="es-CO" sz="1000" b="0" i="0" u="none" strike="noStrike" dirty="0">
                          <a:solidFill>
                            <a:srgbClr val="000000"/>
                          </a:solidFill>
                          <a:effectLst/>
                          <a:latin typeface="Verdana" panose="020B0604030504040204" pitchFamily="34" charset="0"/>
                        </a:rPr>
                        <a:t>INVERSION</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17.000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86615148"/>
                  </a:ext>
                </a:extLst>
              </a:tr>
              <a:tr h="181539">
                <a:tc>
                  <a:txBody>
                    <a:bodyPr/>
                    <a:lstStyle/>
                    <a:p>
                      <a:pPr algn="l" rtl="0" fontAlgn="ctr"/>
                      <a:r>
                        <a:rPr lang="es-CO" sz="1050" b="1" i="0" u="none" strike="noStrike" dirty="0">
                          <a:solidFill>
                            <a:srgbClr val="FFFFFF"/>
                          </a:solidFill>
                          <a:effectLst/>
                          <a:highlight>
                            <a:srgbClr val="0070C0"/>
                          </a:highlight>
                          <a:latin typeface="Verdana" panose="020B0604030504040204" pitchFamily="34" charset="0"/>
                        </a:rPr>
                        <a:t>TOTAL PRESUPUESTO UNGRD</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rPr>
                        <a:t>724.832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472344871"/>
                  </a:ext>
                </a:extLst>
              </a:tr>
              <a:tr h="172895">
                <a:tc gridSpan="2">
                  <a:txBody>
                    <a:bodyPr/>
                    <a:lstStyle/>
                    <a:p>
                      <a:pPr algn="ctr" rtl="0" fontAlgn="ctr"/>
                      <a:r>
                        <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rPr>
                        <a:t>ARN</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dirty="0"/>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4267968947"/>
                  </a:ext>
                </a:extLst>
              </a:tr>
              <a:tr h="172895">
                <a:tc>
                  <a:txBody>
                    <a:bodyPr/>
                    <a:lstStyle/>
                    <a:p>
                      <a:pPr algn="l" rtl="0" fontAlgn="ctr"/>
                      <a:r>
                        <a:rPr lang="es-CO" sz="1000" b="0" i="0" u="none" strike="noStrike" dirty="0">
                          <a:solidFill>
                            <a:srgbClr val="000000"/>
                          </a:solidFill>
                          <a:effectLst/>
                          <a:latin typeface="Verdana" panose="020B0604030504040204" pitchFamily="34" charset="0"/>
                        </a:rPr>
                        <a:t>FUNCIONAMIENTO</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88.859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54322441"/>
                  </a:ext>
                </a:extLst>
              </a:tr>
              <a:tr h="172895">
                <a:tc>
                  <a:txBody>
                    <a:bodyPr/>
                    <a:lstStyle/>
                    <a:p>
                      <a:pPr algn="l" rtl="0" fontAlgn="ctr"/>
                      <a:r>
                        <a:rPr lang="es-CO" sz="1000" b="0" i="0" u="none" strike="noStrike" dirty="0">
                          <a:solidFill>
                            <a:srgbClr val="000000"/>
                          </a:solidFill>
                          <a:effectLst/>
                          <a:latin typeface="Verdana" panose="020B0604030504040204" pitchFamily="34" charset="0"/>
                        </a:rPr>
                        <a:t>INVERSION</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2.200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4535894"/>
                  </a:ext>
                </a:extLst>
              </a:tr>
              <a:tr h="181539">
                <a:tc>
                  <a:txBody>
                    <a:bodyPr/>
                    <a:lstStyle/>
                    <a:p>
                      <a:pPr algn="l" rtl="0" fontAlgn="ctr"/>
                      <a:r>
                        <a:rPr lang="es-CO" sz="1050" b="1" i="0" u="none" strike="noStrike" dirty="0">
                          <a:solidFill>
                            <a:srgbClr val="FFFFFF"/>
                          </a:solidFill>
                          <a:effectLst/>
                          <a:highlight>
                            <a:srgbClr val="0070C0"/>
                          </a:highlight>
                          <a:latin typeface="Verdana" panose="020B0604030504040204" pitchFamily="34" charset="0"/>
                        </a:rPr>
                        <a:t>TOTAL PRESUPUESTO ARN</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rPr>
                        <a:t>91.059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287492880"/>
                  </a:ext>
                </a:extLst>
              </a:tr>
              <a:tr h="172895">
                <a:tc gridSpan="2">
                  <a:txBody>
                    <a:bodyPr/>
                    <a:lstStyle/>
                    <a:p>
                      <a:pPr algn="ctr" rtl="0" fontAlgn="ctr"/>
                      <a:r>
                        <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rPr>
                        <a:t>APC</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dirty="0"/>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2300950869"/>
                  </a:ext>
                </a:extLst>
              </a:tr>
              <a:tr h="172895">
                <a:tc>
                  <a:txBody>
                    <a:bodyPr/>
                    <a:lstStyle/>
                    <a:p>
                      <a:pPr algn="l" rtl="0" fontAlgn="ctr"/>
                      <a:r>
                        <a:rPr lang="es-CO" sz="1000" b="0" i="0" u="none" strike="noStrike" dirty="0">
                          <a:solidFill>
                            <a:srgbClr val="000000"/>
                          </a:solidFill>
                          <a:effectLst/>
                          <a:latin typeface="Verdana" panose="020B0604030504040204" pitchFamily="34" charset="0"/>
                        </a:rPr>
                        <a:t>FUNCIONAMIENTO</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48.822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71981966"/>
                  </a:ext>
                </a:extLst>
              </a:tr>
              <a:tr h="172895">
                <a:tc>
                  <a:txBody>
                    <a:bodyPr/>
                    <a:lstStyle/>
                    <a:p>
                      <a:pPr algn="l" rtl="0" fontAlgn="ctr"/>
                      <a:r>
                        <a:rPr lang="es-CO" sz="1000" b="0" i="0" u="none" strike="noStrike" dirty="0">
                          <a:solidFill>
                            <a:srgbClr val="000000"/>
                          </a:solidFill>
                          <a:effectLst/>
                          <a:latin typeface="Verdana" panose="020B0604030504040204" pitchFamily="34" charset="0"/>
                        </a:rPr>
                        <a:t>INVERSION</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102.441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27370969"/>
                  </a:ext>
                </a:extLst>
              </a:tr>
              <a:tr h="250697">
                <a:tc>
                  <a:txBody>
                    <a:bodyPr/>
                    <a:lstStyle/>
                    <a:p>
                      <a:pPr algn="l" rtl="0" fontAlgn="ctr"/>
                      <a:r>
                        <a:rPr lang="es-CO" sz="1050" b="1" i="0" u="none" strike="noStrike" dirty="0">
                          <a:solidFill>
                            <a:srgbClr val="FFFFFF"/>
                          </a:solidFill>
                          <a:effectLst/>
                          <a:highlight>
                            <a:srgbClr val="0070C0"/>
                          </a:highlight>
                          <a:latin typeface="Verdana" panose="020B0604030504040204" pitchFamily="34" charset="0"/>
                        </a:rPr>
                        <a:t>TOTAL PRESUPUESTO APC</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rPr>
                        <a:t>151.262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896054948"/>
                  </a:ext>
                </a:extLst>
              </a:tr>
              <a:tr h="172895">
                <a:tc gridSpan="2">
                  <a:txBody>
                    <a:bodyPr/>
                    <a:lstStyle/>
                    <a:p>
                      <a:pPr algn="ctr" rtl="0" fontAlgn="ctr"/>
                      <a:r>
                        <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rPr>
                        <a:t>ART</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dirty="0"/>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3461296996"/>
                  </a:ext>
                </a:extLst>
              </a:tr>
              <a:tr h="169415">
                <a:tc>
                  <a:txBody>
                    <a:bodyPr/>
                    <a:lstStyle/>
                    <a:p>
                      <a:pPr algn="l" rtl="0" fontAlgn="ctr"/>
                      <a:r>
                        <a:rPr lang="es-CO" sz="1000" b="0" i="0" u="none" strike="noStrike" dirty="0">
                          <a:solidFill>
                            <a:srgbClr val="000000"/>
                          </a:solidFill>
                          <a:effectLst/>
                          <a:latin typeface="Verdana" panose="020B0604030504040204" pitchFamily="34" charset="0"/>
                        </a:rPr>
                        <a:t>FUNCIONAMIENTO</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70.907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98759152"/>
                  </a:ext>
                </a:extLst>
              </a:tr>
              <a:tr h="172895">
                <a:tc>
                  <a:txBody>
                    <a:bodyPr/>
                    <a:lstStyle/>
                    <a:p>
                      <a:pPr algn="l" rtl="0" fontAlgn="ctr"/>
                      <a:r>
                        <a:rPr lang="es-CO" sz="1000" b="0" i="0" u="none" strike="noStrike" dirty="0">
                          <a:solidFill>
                            <a:srgbClr val="000000"/>
                          </a:solidFill>
                          <a:effectLst/>
                          <a:latin typeface="Verdana" panose="020B0604030504040204" pitchFamily="34" charset="0"/>
                        </a:rPr>
                        <a:t>INVERSION</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65.000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59356590"/>
                  </a:ext>
                </a:extLst>
              </a:tr>
              <a:tr h="181539">
                <a:tc>
                  <a:txBody>
                    <a:bodyPr/>
                    <a:lstStyle/>
                    <a:p>
                      <a:pPr algn="l" rtl="0" fontAlgn="ctr"/>
                      <a:r>
                        <a:rPr lang="es-CO" sz="1050" b="1" i="0" u="none" strike="noStrike" dirty="0">
                          <a:solidFill>
                            <a:srgbClr val="FFFFFF"/>
                          </a:solidFill>
                          <a:effectLst/>
                          <a:highlight>
                            <a:srgbClr val="0070C0"/>
                          </a:highlight>
                          <a:latin typeface="Verdana" panose="020B0604030504040204" pitchFamily="34" charset="0"/>
                        </a:rPr>
                        <a:t>TOTAL PRESUPUESTO ART</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rPr>
                        <a:t>135.907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2856448192"/>
                  </a:ext>
                </a:extLst>
              </a:tr>
              <a:tr h="172895">
                <a:tc gridSpan="2">
                  <a:txBody>
                    <a:bodyPr/>
                    <a:lstStyle/>
                    <a:p>
                      <a:pPr algn="ctr" rtl="0" fontAlgn="ctr"/>
                      <a:r>
                        <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rPr>
                        <a:t>ART - DSCI</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dirty="0"/>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2943454710"/>
                  </a:ext>
                </a:extLst>
              </a:tr>
              <a:tr h="172895">
                <a:tc>
                  <a:txBody>
                    <a:bodyPr/>
                    <a:lstStyle/>
                    <a:p>
                      <a:pPr algn="l" rtl="0" fontAlgn="ctr"/>
                      <a:r>
                        <a:rPr lang="es-CO" sz="1000" b="0" i="0" u="none" strike="noStrike" dirty="0">
                          <a:solidFill>
                            <a:srgbClr val="000000"/>
                          </a:solidFill>
                          <a:effectLst/>
                          <a:latin typeface="Verdana" panose="020B0604030504040204" pitchFamily="34" charset="0"/>
                        </a:rPr>
                        <a:t>FUNCIONAMIENTO</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3.926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95062770"/>
                  </a:ext>
                </a:extLst>
              </a:tr>
              <a:tr h="172895">
                <a:tc>
                  <a:txBody>
                    <a:bodyPr/>
                    <a:lstStyle/>
                    <a:p>
                      <a:pPr algn="l" rtl="0" fontAlgn="ctr"/>
                      <a:r>
                        <a:rPr lang="es-CO" sz="1000" b="0" i="0" u="none" strike="noStrike" dirty="0">
                          <a:solidFill>
                            <a:srgbClr val="000000"/>
                          </a:solidFill>
                          <a:effectLst/>
                          <a:latin typeface="Verdana" panose="020B0604030504040204" pitchFamily="34" charset="0"/>
                        </a:rPr>
                        <a:t>INVERSION</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19224238"/>
                  </a:ext>
                </a:extLst>
              </a:tr>
              <a:tr h="216395">
                <a:tc>
                  <a:txBody>
                    <a:bodyPr/>
                    <a:lstStyle/>
                    <a:p>
                      <a:pPr algn="l" rtl="0" fontAlgn="ctr"/>
                      <a:r>
                        <a:rPr lang="es-CO" sz="1050" b="1" i="0" u="none" strike="noStrike" dirty="0">
                          <a:solidFill>
                            <a:srgbClr val="FFFFFF"/>
                          </a:solidFill>
                          <a:effectLst/>
                          <a:highlight>
                            <a:srgbClr val="0070C0"/>
                          </a:highlight>
                          <a:latin typeface="Verdana" panose="020B0604030504040204" pitchFamily="34" charset="0"/>
                        </a:rPr>
                        <a:t>TOTAL PRESUPUESTO ART - DSCI</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rPr>
                        <a:t>3.926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3625731188"/>
                  </a:ext>
                </a:extLst>
              </a:tr>
              <a:tr h="172895">
                <a:tc gridSpan="2">
                  <a:txBody>
                    <a:bodyPr/>
                    <a:lstStyle/>
                    <a:p>
                      <a:pPr algn="ctr" rtl="0" fontAlgn="ctr"/>
                      <a:r>
                        <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rPr>
                        <a:t>ANIM</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dirty="0"/>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3545850109"/>
                  </a:ext>
                </a:extLst>
              </a:tr>
              <a:tr h="172895">
                <a:tc>
                  <a:txBody>
                    <a:bodyPr/>
                    <a:lstStyle/>
                    <a:p>
                      <a:pPr algn="l" rtl="0" fontAlgn="ctr"/>
                      <a:r>
                        <a:rPr lang="es-CO" sz="1000" b="0" i="0" u="none" strike="noStrike" dirty="0">
                          <a:solidFill>
                            <a:srgbClr val="000000"/>
                          </a:solidFill>
                          <a:effectLst/>
                          <a:latin typeface="Verdana" panose="020B0604030504040204" pitchFamily="34" charset="0"/>
                        </a:rPr>
                        <a:t>FUNCIONAMIENTO</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11.856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8492112"/>
                  </a:ext>
                </a:extLst>
              </a:tr>
              <a:tr h="172895">
                <a:tc>
                  <a:txBody>
                    <a:bodyPr/>
                    <a:lstStyle/>
                    <a:p>
                      <a:pPr algn="l" rtl="0" fontAlgn="ctr"/>
                      <a:r>
                        <a:rPr lang="es-CO" sz="1000" b="0" i="0" u="none" strike="noStrike" dirty="0">
                          <a:solidFill>
                            <a:srgbClr val="000000"/>
                          </a:solidFill>
                          <a:effectLst/>
                          <a:latin typeface="Verdana" panose="020B0604030504040204" pitchFamily="34" charset="0"/>
                        </a:rPr>
                        <a:t>INVERSION</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24.000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76722907"/>
                  </a:ext>
                </a:extLst>
              </a:tr>
              <a:tr h="181539">
                <a:tc>
                  <a:txBody>
                    <a:bodyPr/>
                    <a:lstStyle/>
                    <a:p>
                      <a:pPr algn="l" rtl="0" fontAlgn="ctr"/>
                      <a:r>
                        <a:rPr lang="es-CO" sz="1050" b="1" i="0" u="none" strike="noStrike" dirty="0">
                          <a:solidFill>
                            <a:srgbClr val="FFFFFF"/>
                          </a:solidFill>
                          <a:effectLst/>
                          <a:highlight>
                            <a:srgbClr val="0070C0"/>
                          </a:highlight>
                          <a:latin typeface="Verdana" panose="020B0604030504040204" pitchFamily="34" charset="0"/>
                        </a:rPr>
                        <a:t>TOTAL PRESUPUESTO ANIM</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rPr>
                        <a:t>35.856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48637388"/>
                  </a:ext>
                </a:extLst>
              </a:tr>
            </a:tbl>
          </a:graphicData>
        </a:graphic>
      </p:graphicFrame>
      <p:sp>
        <p:nvSpPr>
          <p:cNvPr id="13" name="CuadroTexto 12">
            <a:extLst>
              <a:ext uri="{FF2B5EF4-FFF2-40B4-BE49-F238E27FC236}">
                <a16:creationId xmlns:a16="http://schemas.microsoft.com/office/drawing/2014/main" id="{FE788685-9DAC-7E4B-F795-3B4C988EDA1D}"/>
              </a:ext>
            </a:extLst>
          </p:cNvPr>
          <p:cNvSpPr txBox="1"/>
          <p:nvPr/>
        </p:nvSpPr>
        <p:spPr>
          <a:xfrm>
            <a:off x="242045" y="4514472"/>
            <a:ext cx="2629516" cy="230832"/>
          </a:xfrm>
          <a:prstGeom prst="rect">
            <a:avLst/>
          </a:prstGeom>
          <a:noFill/>
        </p:spPr>
        <p:txBody>
          <a:bodyPr wrap="square" rtlCol="0">
            <a:spAutoFit/>
          </a:bodyPr>
          <a:lstStyle/>
          <a:p>
            <a:r>
              <a:rPr lang="es-CO" sz="900" dirty="0">
                <a:latin typeface="Verdana" panose="020B0604030504040204" pitchFamily="34" charset="0"/>
                <a:ea typeface="Verdana" panose="020B0604030504040204" pitchFamily="34" charset="0"/>
              </a:rPr>
              <a:t>Cifras en millones de pesos</a:t>
            </a:r>
          </a:p>
        </p:txBody>
      </p:sp>
    </p:spTree>
    <p:extLst>
      <p:ext uri="{BB962C8B-B14F-4D97-AF65-F5344CB8AC3E}">
        <p14:creationId xmlns:p14="http://schemas.microsoft.com/office/powerpoint/2010/main" val="26655715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57;p24"/>
          <p:cNvSpPr txBox="1">
            <a:spLocks/>
          </p:cNvSpPr>
          <p:nvPr/>
        </p:nvSpPr>
        <p:spPr>
          <a:xfrm>
            <a:off x="2480176" y="313120"/>
            <a:ext cx="7574281" cy="724178"/>
          </a:xfrm>
          <a:prstGeom prst="rect">
            <a:avLst/>
          </a:prstGeom>
          <a:noFill/>
          <a:ln>
            <a:noFill/>
          </a:ln>
        </p:spPr>
        <p:txBody>
          <a:bodyPr spcFirstLastPara="1" wrap="square" lIns="34288" tIns="17138" rIns="34288" bIns="17138"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FFFFFF"/>
              </a:buClr>
              <a:buSzPts val="1400"/>
              <a:buFont typeface="Work Sans SemiBold"/>
              <a:buNone/>
              <a:defRPr sz="3000" b="0" i="0" u="none" strike="noStrike" cap="none">
                <a:solidFill>
                  <a:srgbClr val="0066CD"/>
                </a:solidFill>
                <a:latin typeface="Work Sans Light"/>
                <a:ea typeface="Work Sans Light"/>
                <a:cs typeface="Work Sans Light"/>
                <a:sym typeface="Work Sans Light"/>
              </a:defRPr>
            </a:lvl1pPr>
            <a:lvl2pPr marR="0" lvl="1"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9pPr>
          </a:lstStyle>
          <a:p>
            <a:pPr algn="ctr" defTabSz="412750" hangingPunct="0"/>
            <a:endParaRPr lang="es-CO" sz="2000" kern="0" spc="30" dirty="0">
              <a:solidFill>
                <a:schemeClr val="tx1"/>
              </a:solidFill>
              <a:latin typeface="Verdana" panose="020B0604030504040204" pitchFamily="34" charset="0"/>
              <a:ea typeface="Verdana" panose="020B0604030504040204" pitchFamily="34" charset="0"/>
            </a:endParaRPr>
          </a:p>
          <a:p>
            <a:pPr algn="ctr" defTabSz="412750" hangingPunct="0"/>
            <a:r>
              <a:rPr lang="es-CO" sz="2000" b="1" kern="0" spc="30" dirty="0" smtClean="0">
                <a:solidFill>
                  <a:schemeClr val="tx1"/>
                </a:solidFill>
                <a:latin typeface="Verdana" panose="020B0604030504040204" pitchFamily="34" charset="0"/>
                <a:ea typeface="Verdana" panose="020B0604030504040204" pitchFamily="34" charset="0"/>
              </a:rPr>
              <a:t>PROPUESTA RECOMPOSICIÓN </a:t>
            </a:r>
          </a:p>
          <a:p>
            <a:pPr algn="ctr" defTabSz="412750" hangingPunct="0"/>
            <a:r>
              <a:rPr lang="es-CO" sz="2000" b="1" kern="0" spc="30" dirty="0" smtClean="0">
                <a:solidFill>
                  <a:schemeClr val="tx1"/>
                </a:solidFill>
                <a:latin typeface="Verdana" panose="020B0604030504040204" pitchFamily="34" charset="0"/>
                <a:ea typeface="Verdana" panose="020B0604030504040204" pitchFamily="34" charset="0"/>
              </a:rPr>
              <a:t>FUNCIONAMIENTO </a:t>
            </a:r>
            <a:r>
              <a:rPr lang="es-CO" sz="2000" b="1" kern="0" spc="30" dirty="0">
                <a:solidFill>
                  <a:schemeClr val="tx1"/>
                </a:solidFill>
                <a:latin typeface="Verdana" panose="020B0604030504040204" pitchFamily="34" charset="0"/>
                <a:ea typeface="Verdana" panose="020B0604030504040204" pitchFamily="34" charset="0"/>
              </a:rPr>
              <a:t>SECTOR</a:t>
            </a:r>
            <a:br>
              <a:rPr lang="es-CO" sz="2000" b="1" kern="0" spc="30" dirty="0">
                <a:solidFill>
                  <a:schemeClr val="tx1"/>
                </a:solidFill>
                <a:latin typeface="Verdana" panose="020B0604030504040204" pitchFamily="34" charset="0"/>
                <a:ea typeface="Verdana" panose="020B0604030504040204" pitchFamily="34" charset="0"/>
              </a:rPr>
            </a:br>
            <a:endParaRPr lang="es-CO" sz="2000" b="1" kern="0" spc="30" dirty="0">
              <a:solidFill>
                <a:schemeClr val="tx1"/>
              </a:solidFill>
              <a:latin typeface="Verdana" panose="020B0604030504040204" pitchFamily="34" charset="0"/>
              <a:ea typeface="Verdana" panose="020B0604030504040204" pitchFamily="34" charset="0"/>
            </a:endParaRPr>
          </a:p>
        </p:txBody>
      </p:sp>
      <p:graphicFrame>
        <p:nvGraphicFramePr>
          <p:cNvPr id="2" name="Tabla 1">
            <a:extLst>
              <a:ext uri="{FF2B5EF4-FFF2-40B4-BE49-F238E27FC236}">
                <a16:creationId xmlns:a16="http://schemas.microsoft.com/office/drawing/2014/main" id="{982B8335-F50D-4570-57DD-1CA4BCCCDDEC}"/>
              </a:ext>
            </a:extLst>
          </p:cNvPr>
          <p:cNvGraphicFramePr>
            <a:graphicFrameLocks noGrp="1"/>
          </p:cNvGraphicFramePr>
          <p:nvPr>
            <p:extLst>
              <p:ext uri="{D42A27DB-BD31-4B8C-83A1-F6EECF244321}">
                <p14:modId xmlns:p14="http://schemas.microsoft.com/office/powerpoint/2010/main" val="492507411"/>
              </p:ext>
            </p:extLst>
          </p:nvPr>
        </p:nvGraphicFramePr>
        <p:xfrm>
          <a:off x="2160493" y="1452278"/>
          <a:ext cx="7987552" cy="3021106"/>
        </p:xfrm>
        <a:graphic>
          <a:graphicData uri="http://schemas.openxmlformats.org/drawingml/2006/table">
            <a:tbl>
              <a:tblPr/>
              <a:tblGrid>
                <a:gridCol w="2040937">
                  <a:extLst>
                    <a:ext uri="{9D8B030D-6E8A-4147-A177-3AD203B41FA5}">
                      <a16:colId xmlns:a16="http://schemas.microsoft.com/office/drawing/2014/main" val="1167385224"/>
                    </a:ext>
                  </a:extLst>
                </a:gridCol>
                <a:gridCol w="1791326">
                  <a:extLst>
                    <a:ext uri="{9D8B030D-6E8A-4147-A177-3AD203B41FA5}">
                      <a16:colId xmlns:a16="http://schemas.microsoft.com/office/drawing/2014/main" val="907490558"/>
                    </a:ext>
                  </a:extLst>
                </a:gridCol>
                <a:gridCol w="1776642">
                  <a:extLst>
                    <a:ext uri="{9D8B030D-6E8A-4147-A177-3AD203B41FA5}">
                      <a16:colId xmlns:a16="http://schemas.microsoft.com/office/drawing/2014/main" val="3541129437"/>
                    </a:ext>
                  </a:extLst>
                </a:gridCol>
                <a:gridCol w="1189323">
                  <a:extLst>
                    <a:ext uri="{9D8B030D-6E8A-4147-A177-3AD203B41FA5}">
                      <a16:colId xmlns:a16="http://schemas.microsoft.com/office/drawing/2014/main" val="1466657040"/>
                    </a:ext>
                  </a:extLst>
                </a:gridCol>
                <a:gridCol w="1189324">
                  <a:extLst>
                    <a:ext uri="{9D8B030D-6E8A-4147-A177-3AD203B41FA5}">
                      <a16:colId xmlns:a16="http://schemas.microsoft.com/office/drawing/2014/main" val="1610214520"/>
                    </a:ext>
                  </a:extLst>
                </a:gridCol>
              </a:tblGrid>
              <a:tr h="639714">
                <a:tc>
                  <a:txBody>
                    <a:bodyPr/>
                    <a:lstStyle/>
                    <a:p>
                      <a:pPr algn="ctr" rtl="0" fontAlgn="ctr"/>
                      <a:r>
                        <a:rPr lang="es-ES" sz="1050" b="1" i="0" u="none" strike="noStrike" dirty="0">
                          <a:solidFill>
                            <a:srgbClr val="FFFFFF"/>
                          </a:solidFill>
                          <a:effectLst/>
                          <a:latin typeface="Verdana" panose="020B0604030504040204" pitchFamily="34" charset="0"/>
                          <a:ea typeface="Verdana" panose="020B0604030504040204" pitchFamily="34" charset="0"/>
                        </a:rPr>
                        <a:t>FUNCIONAMIENTO</a:t>
                      </a:r>
                      <a:endParaRPr lang="es-CO" sz="1100" b="1" i="0" u="none" strike="noStrike" dirty="0">
                        <a:solidFill>
                          <a:srgbClr val="FFFFFF"/>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ctr" rtl="0" fontAlgn="ctr"/>
                      <a:r>
                        <a:rPr lang="es-CO" sz="1050" b="1" i="0" u="none" strike="noStrike" dirty="0">
                          <a:solidFill>
                            <a:srgbClr val="FFFFFF"/>
                          </a:solidFill>
                          <a:effectLst/>
                          <a:latin typeface="Verdana" panose="020B0604030504040204" pitchFamily="34" charset="0"/>
                          <a:ea typeface="Verdana" panose="020B0604030504040204" pitchFamily="34" charset="0"/>
                        </a:rPr>
                        <a:t>VALOR ANTEPROYECTO</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ctr" rtl="0" fontAlgn="ctr"/>
                      <a:r>
                        <a:rPr lang="es-ES" sz="1050" b="1" i="0" u="none" strike="noStrike" dirty="0">
                          <a:solidFill>
                            <a:srgbClr val="FFFFFF"/>
                          </a:solidFill>
                          <a:effectLst/>
                          <a:latin typeface="Verdana" panose="020B0604030504040204" pitchFamily="34" charset="0"/>
                          <a:ea typeface="Verdana" panose="020B0604030504040204" pitchFamily="34" charset="0"/>
                        </a:rPr>
                        <a:t>RECOMPOSICIÓN</a:t>
                      </a:r>
                      <a:endParaRPr lang="es-CO" sz="1050" b="1" i="0" u="none" strike="noStrike" dirty="0">
                        <a:solidFill>
                          <a:srgbClr val="FFFFFF"/>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ctr" rtl="0" fontAlgn="ctr"/>
                      <a:r>
                        <a:rPr lang="es-ES" sz="1050" b="1" i="0" u="none" strike="noStrike" dirty="0">
                          <a:solidFill>
                            <a:srgbClr val="FFFFFF"/>
                          </a:solidFill>
                          <a:effectLst/>
                          <a:latin typeface="Verdana" panose="020B0604030504040204" pitchFamily="34" charset="0"/>
                          <a:ea typeface="Verdana" panose="020B0604030504040204" pitchFamily="34" charset="0"/>
                        </a:rPr>
                        <a:t>VARIACIÓN $</a:t>
                      </a:r>
                      <a:endParaRPr lang="es-CO" sz="1050" b="1" i="0" u="none" strike="noStrike" dirty="0">
                        <a:solidFill>
                          <a:srgbClr val="FFFFFF"/>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ES" sz="1050" b="1" i="0" u="none" strike="noStrike" dirty="0">
                          <a:solidFill>
                            <a:srgbClr val="FFFFFF"/>
                          </a:solidFill>
                          <a:effectLst/>
                          <a:latin typeface="Verdana" panose="020B0604030504040204" pitchFamily="34" charset="0"/>
                          <a:ea typeface="Verdana" panose="020B0604030504040204" pitchFamily="34" charset="0"/>
                        </a:rPr>
                        <a:t>VARIACIÓN %</a:t>
                      </a:r>
                      <a:endParaRPr lang="es-CO" sz="1050" b="1" i="0" u="none" strike="noStrike" dirty="0">
                        <a:solidFill>
                          <a:srgbClr val="FFFFFF"/>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951413877"/>
                  </a:ext>
                </a:extLst>
              </a:tr>
              <a:tr h="284051">
                <a:tc>
                  <a:txBody>
                    <a:bodyPr/>
                    <a:lstStyle/>
                    <a:p>
                      <a:pPr algn="l" rtl="0" fontAlgn="ctr"/>
                      <a:r>
                        <a:rPr lang="es-ES" sz="1000" b="0" i="0" u="none" strike="noStrike" dirty="0">
                          <a:solidFill>
                            <a:srgbClr val="000000"/>
                          </a:solidFill>
                          <a:effectLst/>
                          <a:latin typeface="Verdana" panose="020B0604030504040204" pitchFamily="34" charset="0"/>
                        </a:rPr>
                        <a:t>D</a:t>
                      </a:r>
                      <a:r>
                        <a:rPr lang="es-CO" sz="1000" b="0" i="0" u="none" strike="noStrike" dirty="0">
                          <a:solidFill>
                            <a:srgbClr val="000000"/>
                          </a:solidFill>
                          <a:effectLst/>
                          <a:latin typeface="Verdana" panose="020B0604030504040204" pitchFamily="34" charset="0"/>
                        </a:rPr>
                        <a:t>APRE</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 452.842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686.297</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233.455</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52%</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77895930"/>
                  </a:ext>
                </a:extLst>
              </a:tr>
              <a:tr h="284051">
                <a:tc>
                  <a:txBody>
                    <a:bodyPr/>
                    <a:lstStyle/>
                    <a:p>
                      <a:pPr algn="l" rtl="0" fontAlgn="ctr"/>
                      <a:r>
                        <a:rPr lang="es-CO" sz="1000" b="0" i="0" u="none" strike="noStrike" dirty="0">
                          <a:solidFill>
                            <a:srgbClr val="000000"/>
                          </a:solidFill>
                          <a:effectLst/>
                          <a:latin typeface="Verdana" panose="020B0604030504040204" pitchFamily="34" charset="0"/>
                        </a:rPr>
                        <a:t>UNGRD</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707.832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228.949</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-478.883</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-68%</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36999821"/>
                  </a:ext>
                </a:extLst>
              </a:tr>
              <a:tr h="284051">
                <a:tc>
                  <a:txBody>
                    <a:bodyPr/>
                    <a:lstStyle/>
                    <a:p>
                      <a:pPr algn="l" rtl="0" fontAlgn="ctr"/>
                      <a:r>
                        <a:rPr lang="es-CO" sz="1000" b="0" i="0" u="none" strike="noStrike" dirty="0">
                          <a:solidFill>
                            <a:srgbClr val="000000"/>
                          </a:solidFill>
                          <a:effectLst/>
                          <a:latin typeface="Verdana" panose="020B0604030504040204" pitchFamily="34" charset="0"/>
                        </a:rPr>
                        <a:t>ARN</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88.859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330.105</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241.246</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271%</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54322441"/>
                  </a:ext>
                </a:extLst>
              </a:tr>
              <a:tr h="284051">
                <a:tc>
                  <a:txBody>
                    <a:bodyPr/>
                    <a:lstStyle/>
                    <a:p>
                      <a:pPr algn="l" rtl="0" fontAlgn="ctr"/>
                      <a:r>
                        <a:rPr lang="es-CO" sz="1000" b="0" i="0" u="none" strike="noStrike" dirty="0">
                          <a:solidFill>
                            <a:srgbClr val="000000"/>
                          </a:solidFill>
                          <a:effectLst/>
                          <a:latin typeface="Verdana" panose="020B0604030504040204" pitchFamily="34" charset="0"/>
                        </a:rPr>
                        <a:t>APC</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48.822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48.822</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0</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0%</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71981966"/>
                  </a:ext>
                </a:extLst>
              </a:tr>
              <a:tr h="278332">
                <a:tc>
                  <a:txBody>
                    <a:bodyPr/>
                    <a:lstStyle/>
                    <a:p>
                      <a:pPr algn="l" rtl="0" fontAlgn="ctr"/>
                      <a:r>
                        <a:rPr lang="es-CO" sz="1000" b="0" i="0" u="none" strike="noStrike" dirty="0">
                          <a:solidFill>
                            <a:srgbClr val="000000"/>
                          </a:solidFill>
                          <a:effectLst/>
                          <a:latin typeface="Verdana" panose="020B0604030504040204" pitchFamily="34" charset="0"/>
                        </a:rPr>
                        <a:t>ART</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70.907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75.088</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4.182</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6%</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98759152"/>
                  </a:ext>
                </a:extLst>
              </a:tr>
              <a:tr h="284051">
                <a:tc>
                  <a:txBody>
                    <a:bodyPr/>
                    <a:lstStyle/>
                    <a:p>
                      <a:pPr algn="l" rtl="0" fontAlgn="ctr"/>
                      <a:r>
                        <a:rPr lang="es-CO" sz="1000" b="0" i="0" u="none" strike="noStrike" dirty="0">
                          <a:solidFill>
                            <a:srgbClr val="000000"/>
                          </a:solidFill>
                          <a:effectLst/>
                          <a:latin typeface="Verdana" panose="020B0604030504040204" pitchFamily="34" charset="0"/>
                        </a:rPr>
                        <a:t>ART - DSCI</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3.926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3.926</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0</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0%</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95062770"/>
                  </a:ext>
                </a:extLst>
              </a:tr>
              <a:tr h="284051">
                <a:tc>
                  <a:txBody>
                    <a:bodyPr/>
                    <a:lstStyle/>
                    <a:p>
                      <a:pPr algn="l" rtl="0" fontAlgn="ctr"/>
                      <a:r>
                        <a:rPr lang="es-CO" sz="1000" b="0" i="0" u="none" strike="noStrike" dirty="0">
                          <a:solidFill>
                            <a:srgbClr val="000000"/>
                          </a:solidFill>
                          <a:effectLst/>
                          <a:latin typeface="Verdana" panose="020B0604030504040204" pitchFamily="34" charset="0"/>
                        </a:rPr>
                        <a:t>ANIM</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1050" b="0" i="0" u="none" strike="noStrike" dirty="0">
                          <a:solidFill>
                            <a:srgbClr val="000000"/>
                          </a:solidFill>
                          <a:effectLst/>
                          <a:latin typeface="Verdana" panose="020B0604030504040204" pitchFamily="34" charset="0"/>
                          <a:ea typeface="Verdana" panose="020B0604030504040204" pitchFamily="34" charset="0"/>
                        </a:rPr>
                        <a:t>11.856 </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11.856</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0</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ES" sz="1050" b="0" i="0" u="none" strike="noStrike" dirty="0">
                          <a:solidFill>
                            <a:srgbClr val="000000"/>
                          </a:solidFill>
                          <a:effectLst/>
                          <a:latin typeface="Verdana" panose="020B0604030504040204" pitchFamily="34" charset="0"/>
                          <a:ea typeface="Verdana" panose="020B0604030504040204" pitchFamily="34" charset="0"/>
                        </a:rPr>
                        <a:t>0%</a:t>
                      </a:r>
                      <a:endParaRPr lang="es-CO" sz="1050" b="0" i="0" u="none" strike="noStrike" dirty="0">
                        <a:solidFill>
                          <a:srgbClr val="000000"/>
                        </a:solidFill>
                        <a:effectLs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8492112"/>
                  </a:ext>
                </a:extLst>
              </a:tr>
              <a:tr h="398754">
                <a:tc>
                  <a:txBody>
                    <a:bodyPr/>
                    <a:lstStyle/>
                    <a:p>
                      <a:pPr algn="l" rtl="0" fontAlgn="ctr"/>
                      <a:r>
                        <a:rPr lang="es-CO" sz="1050" b="1" i="0" u="none" strike="noStrike" dirty="0">
                          <a:solidFill>
                            <a:srgbClr val="FFFFFF"/>
                          </a:solidFill>
                          <a:effectLst/>
                          <a:highlight>
                            <a:srgbClr val="0070C0"/>
                          </a:highlight>
                          <a:latin typeface="Verdana" panose="020B0604030504040204" pitchFamily="34" charset="0"/>
                        </a:rPr>
                        <a:t>TOTAL FUNCIONAMIENTO</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s-CO" sz="1050" b="1" i="0" u="none" strike="noStrike" dirty="0">
                          <a:solidFill>
                            <a:srgbClr val="FFFFFF"/>
                          </a:solidFill>
                          <a:effectLst/>
                          <a:latin typeface="Verdana" panose="020B0604030504040204" pitchFamily="34" charset="0"/>
                          <a:ea typeface="Verdana" panose="020B0604030504040204" pitchFamily="34" charset="0"/>
                        </a:rPr>
                        <a:t>1.385.043</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rPr>
                        <a:t>1.385.043</a:t>
                      </a: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ES" sz="1050" b="1" i="0" u="none" strike="noStrike" dirty="0">
                          <a:solidFill>
                            <a:srgbClr val="FFFFFF"/>
                          </a:solidFill>
                          <a:effectLst/>
                          <a:highlight>
                            <a:srgbClr val="0070C0"/>
                          </a:highlight>
                          <a:latin typeface="Verdana" panose="020B0604030504040204" pitchFamily="34" charset="0"/>
                          <a:ea typeface="Verdana" panose="020B0604030504040204" pitchFamily="34" charset="0"/>
                        </a:rPr>
                        <a:t>0</a:t>
                      </a:r>
                      <a:endPar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ES" sz="1050" b="1" i="0" u="none" strike="noStrike" dirty="0">
                          <a:solidFill>
                            <a:srgbClr val="FFFFFF"/>
                          </a:solidFill>
                          <a:effectLst/>
                          <a:highlight>
                            <a:srgbClr val="0070C0"/>
                          </a:highlight>
                          <a:latin typeface="Verdana" panose="020B0604030504040204" pitchFamily="34" charset="0"/>
                          <a:ea typeface="Verdana" panose="020B0604030504040204" pitchFamily="34" charset="0"/>
                        </a:rPr>
                        <a:t>0%</a:t>
                      </a:r>
                      <a:endParaRPr lang="es-CO" sz="1050" b="1" i="0" u="none" strike="noStrike" dirty="0">
                        <a:solidFill>
                          <a:srgbClr val="FFFFFF"/>
                        </a:solidFill>
                        <a:effectLst/>
                        <a:highlight>
                          <a:srgbClr val="0070C0"/>
                        </a:highlight>
                        <a:latin typeface="Verdana" panose="020B0604030504040204" pitchFamily="34" charset="0"/>
                        <a:ea typeface="Verdana" panose="020B0604030504040204" pitchFamily="34" charset="0"/>
                      </a:endParaRPr>
                    </a:p>
                  </a:txBody>
                  <a:tcPr marL="7375" marR="7375" marT="73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48637388"/>
                  </a:ext>
                </a:extLst>
              </a:tr>
            </a:tbl>
          </a:graphicData>
        </a:graphic>
      </p:graphicFrame>
      <p:sp>
        <p:nvSpPr>
          <p:cNvPr id="6" name="CuadroTexto 5">
            <a:extLst>
              <a:ext uri="{FF2B5EF4-FFF2-40B4-BE49-F238E27FC236}">
                <a16:creationId xmlns:a16="http://schemas.microsoft.com/office/drawing/2014/main" id="{DA556DEB-CD8F-5CA1-258E-1175608379A5}"/>
              </a:ext>
            </a:extLst>
          </p:cNvPr>
          <p:cNvSpPr txBox="1"/>
          <p:nvPr/>
        </p:nvSpPr>
        <p:spPr>
          <a:xfrm>
            <a:off x="2070845" y="4433788"/>
            <a:ext cx="1810871" cy="215444"/>
          </a:xfrm>
          <a:prstGeom prst="rect">
            <a:avLst/>
          </a:prstGeom>
          <a:noFill/>
        </p:spPr>
        <p:txBody>
          <a:bodyPr wrap="square" rtlCol="0">
            <a:spAutoFit/>
          </a:bodyPr>
          <a:lstStyle/>
          <a:p>
            <a:r>
              <a:rPr lang="es-CO" sz="800" dirty="0">
                <a:latin typeface="Verdana" panose="020B0604030504040204" pitchFamily="34" charset="0"/>
                <a:ea typeface="Verdana" panose="020B0604030504040204" pitchFamily="34" charset="0"/>
              </a:rPr>
              <a:t>Cifras en millones de pesos</a:t>
            </a:r>
          </a:p>
        </p:txBody>
      </p:sp>
      <p:sp>
        <p:nvSpPr>
          <p:cNvPr id="3" name="CuadroTexto 2"/>
          <p:cNvSpPr txBox="1"/>
          <p:nvPr/>
        </p:nvSpPr>
        <p:spPr>
          <a:xfrm>
            <a:off x="2231471" y="4756558"/>
            <a:ext cx="8036653" cy="553998"/>
          </a:xfrm>
          <a:prstGeom prst="rect">
            <a:avLst/>
          </a:prstGeom>
          <a:noFill/>
        </p:spPr>
        <p:txBody>
          <a:bodyPr wrap="square" rtlCol="0">
            <a:spAutoFit/>
          </a:bodyPr>
          <a:lstStyle/>
          <a:p>
            <a:r>
              <a:rPr lang="es-ES" sz="1000" dirty="0" smtClean="0"/>
              <a:t>Nota: </a:t>
            </a:r>
          </a:p>
          <a:p>
            <a:pPr marL="171450" indent="-171450">
              <a:buFont typeface="Arial" panose="020B0604020202020204" pitchFamily="34" charset="0"/>
              <a:buChar char="•"/>
            </a:pPr>
            <a:r>
              <a:rPr lang="es-ES" sz="1000" dirty="0" smtClean="0"/>
              <a:t>Transferencias Corrientes: Es el rubro donde se presenta el mayor impacto para el Sector.</a:t>
            </a:r>
          </a:p>
          <a:p>
            <a:pPr marL="171450" indent="-171450">
              <a:buFont typeface="Arial" panose="020B0604020202020204" pitchFamily="34" charset="0"/>
              <a:buChar char="•"/>
            </a:pPr>
            <a:r>
              <a:rPr lang="es-ES" sz="1000" dirty="0" smtClean="0"/>
              <a:t>Gastos de Personal y Adquisición de Bienes y Servicios: No presenta afectación para el Sector. </a:t>
            </a:r>
            <a:endParaRPr lang="es-CO" sz="1000" dirty="0"/>
          </a:p>
        </p:txBody>
      </p:sp>
    </p:spTree>
    <p:extLst>
      <p:ext uri="{BB962C8B-B14F-4D97-AF65-F5344CB8AC3E}">
        <p14:creationId xmlns:p14="http://schemas.microsoft.com/office/powerpoint/2010/main" val="38191419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57;p24"/>
          <p:cNvSpPr txBox="1">
            <a:spLocks/>
          </p:cNvSpPr>
          <p:nvPr/>
        </p:nvSpPr>
        <p:spPr>
          <a:xfrm>
            <a:off x="2318813" y="8318"/>
            <a:ext cx="7574281" cy="724178"/>
          </a:xfrm>
          <a:prstGeom prst="rect">
            <a:avLst/>
          </a:prstGeom>
          <a:noFill/>
          <a:ln>
            <a:noFill/>
          </a:ln>
        </p:spPr>
        <p:txBody>
          <a:bodyPr spcFirstLastPara="1" wrap="square" lIns="34288" tIns="17138" rIns="34288" bIns="17138"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FFFFFF"/>
              </a:buClr>
              <a:buSzPts val="1400"/>
              <a:buFont typeface="Work Sans SemiBold"/>
              <a:buNone/>
              <a:defRPr sz="3000" b="0" i="0" u="none" strike="noStrike" cap="none">
                <a:solidFill>
                  <a:srgbClr val="0066CD"/>
                </a:solidFill>
                <a:latin typeface="Work Sans Light"/>
                <a:ea typeface="Work Sans Light"/>
                <a:cs typeface="Work Sans Light"/>
                <a:sym typeface="Work Sans Light"/>
              </a:defRPr>
            </a:lvl1pPr>
            <a:lvl2pPr marR="0" lvl="1"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9pPr>
          </a:lstStyle>
          <a:p>
            <a:pPr algn="ctr" defTabSz="412750" hangingPunct="0"/>
            <a:endParaRPr lang="es-CO" sz="2000" kern="0" spc="30" dirty="0">
              <a:solidFill>
                <a:schemeClr val="tx1"/>
              </a:solidFill>
              <a:latin typeface="Verdana" panose="020B0604030504040204" pitchFamily="34" charset="0"/>
              <a:ea typeface="Verdana" panose="020B0604030504040204" pitchFamily="34" charset="0"/>
            </a:endParaRPr>
          </a:p>
          <a:p>
            <a:pPr algn="ctr" defTabSz="412750" hangingPunct="0"/>
            <a:r>
              <a:rPr lang="es-CO" sz="2000" b="1" kern="0" spc="30" dirty="0">
                <a:solidFill>
                  <a:schemeClr val="tx1"/>
                </a:solidFill>
                <a:latin typeface="Verdana" panose="020B0604030504040204" pitchFamily="34" charset="0"/>
                <a:ea typeface="Verdana" panose="020B0604030504040204" pitchFamily="34" charset="0"/>
              </a:rPr>
              <a:t>RECOMPOSICIÓN FUNCIONAMIENTO SECTOR</a:t>
            </a:r>
            <a:br>
              <a:rPr lang="es-CO" sz="2000" b="1" kern="0" spc="30" dirty="0">
                <a:solidFill>
                  <a:schemeClr val="tx1"/>
                </a:solidFill>
                <a:latin typeface="Verdana" panose="020B0604030504040204" pitchFamily="34" charset="0"/>
                <a:ea typeface="Verdana" panose="020B0604030504040204" pitchFamily="34" charset="0"/>
              </a:rPr>
            </a:br>
            <a:endParaRPr lang="es-CO" sz="2000" b="1" kern="0" spc="30" dirty="0">
              <a:solidFill>
                <a:schemeClr val="tx1"/>
              </a:solidFill>
              <a:latin typeface="Verdana" panose="020B0604030504040204" pitchFamily="34" charset="0"/>
              <a:ea typeface="Verdana" panose="020B0604030504040204" pitchFamily="34" charset="0"/>
            </a:endParaRPr>
          </a:p>
        </p:txBody>
      </p:sp>
      <p:sp>
        <p:nvSpPr>
          <p:cNvPr id="6" name="CuadroTexto 5">
            <a:extLst>
              <a:ext uri="{FF2B5EF4-FFF2-40B4-BE49-F238E27FC236}">
                <a16:creationId xmlns:a16="http://schemas.microsoft.com/office/drawing/2014/main" id="{DA556DEB-CD8F-5CA1-258E-1175608379A5}"/>
              </a:ext>
            </a:extLst>
          </p:cNvPr>
          <p:cNvSpPr txBox="1"/>
          <p:nvPr/>
        </p:nvSpPr>
        <p:spPr>
          <a:xfrm>
            <a:off x="2770091" y="6660486"/>
            <a:ext cx="1810871" cy="215444"/>
          </a:xfrm>
          <a:prstGeom prst="rect">
            <a:avLst/>
          </a:prstGeom>
          <a:noFill/>
        </p:spPr>
        <p:txBody>
          <a:bodyPr wrap="square" rtlCol="0">
            <a:spAutoFit/>
          </a:bodyPr>
          <a:lstStyle/>
          <a:p>
            <a:r>
              <a:rPr lang="es-CO" sz="800" dirty="0">
                <a:latin typeface="Verdana" panose="020B0604030504040204" pitchFamily="34" charset="0"/>
                <a:ea typeface="Verdana" panose="020B0604030504040204" pitchFamily="34" charset="0"/>
              </a:rPr>
              <a:t>Cifras en millones de pesos</a:t>
            </a:r>
          </a:p>
        </p:txBody>
      </p:sp>
      <p:graphicFrame>
        <p:nvGraphicFramePr>
          <p:cNvPr id="3" name="Tabla 2">
            <a:extLst>
              <a:ext uri="{FF2B5EF4-FFF2-40B4-BE49-F238E27FC236}">
                <a16:creationId xmlns:a16="http://schemas.microsoft.com/office/drawing/2014/main" id="{C80DEDE2-0DA8-67E6-170F-D6221581C085}"/>
              </a:ext>
            </a:extLst>
          </p:cNvPr>
          <p:cNvGraphicFramePr>
            <a:graphicFrameLocks noGrp="1"/>
          </p:cNvGraphicFramePr>
          <p:nvPr>
            <p:extLst>
              <p:ext uri="{D42A27DB-BD31-4B8C-83A1-F6EECF244321}">
                <p14:modId xmlns:p14="http://schemas.microsoft.com/office/powerpoint/2010/main" val="4058976131"/>
              </p:ext>
            </p:extLst>
          </p:nvPr>
        </p:nvGraphicFramePr>
        <p:xfrm>
          <a:off x="2853926" y="576210"/>
          <a:ext cx="6487297" cy="6121599"/>
        </p:xfrm>
        <a:graphic>
          <a:graphicData uri="http://schemas.openxmlformats.org/drawingml/2006/table">
            <a:tbl>
              <a:tblPr/>
              <a:tblGrid>
                <a:gridCol w="3824780">
                  <a:extLst>
                    <a:ext uri="{9D8B030D-6E8A-4147-A177-3AD203B41FA5}">
                      <a16:colId xmlns:a16="http://schemas.microsoft.com/office/drawing/2014/main" val="914222542"/>
                    </a:ext>
                  </a:extLst>
                </a:gridCol>
                <a:gridCol w="1299882">
                  <a:extLst>
                    <a:ext uri="{9D8B030D-6E8A-4147-A177-3AD203B41FA5}">
                      <a16:colId xmlns:a16="http://schemas.microsoft.com/office/drawing/2014/main" val="3177424190"/>
                    </a:ext>
                  </a:extLst>
                </a:gridCol>
                <a:gridCol w="1362635">
                  <a:extLst>
                    <a:ext uri="{9D8B030D-6E8A-4147-A177-3AD203B41FA5}">
                      <a16:colId xmlns:a16="http://schemas.microsoft.com/office/drawing/2014/main" val="3614021693"/>
                    </a:ext>
                  </a:extLst>
                </a:gridCol>
              </a:tblGrid>
              <a:tr h="105554">
                <a:tc rowSpan="2">
                  <a:txBody>
                    <a:bodyPr/>
                    <a:lstStyle/>
                    <a:p>
                      <a:pPr algn="l" rtl="0" fontAlgn="ctr"/>
                      <a:r>
                        <a:rPr lang="es-CO" sz="700" b="1" i="0" u="none" strike="noStrike" dirty="0">
                          <a:solidFill>
                            <a:srgbClr val="FFFFFF"/>
                          </a:solidFill>
                          <a:effectLst/>
                          <a:highlight>
                            <a:srgbClr val="0070C0"/>
                          </a:highlight>
                          <a:latin typeface="Verdana" panose="020B0604030504040204" pitchFamily="34" charset="0"/>
                        </a:rPr>
                        <a:t>DETALLE</a:t>
                      </a:r>
                    </a:p>
                  </a:txBody>
                  <a:tcPr marL="4036" marR="4036" marT="403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s-CO" sz="700" b="1" i="0" u="none" strike="noStrike" dirty="0">
                          <a:solidFill>
                            <a:srgbClr val="FFFFFF"/>
                          </a:solidFill>
                          <a:effectLst/>
                          <a:highlight>
                            <a:srgbClr val="0070C0"/>
                          </a:highlight>
                          <a:latin typeface="Verdana" panose="020B0604030504040204" pitchFamily="34" charset="0"/>
                        </a:rPr>
                        <a:t>ANTEPROYECTO</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rtl="0" fontAlgn="ctr"/>
                      <a:r>
                        <a:rPr lang="es-CO" sz="700" b="1" i="0" u="none" strike="noStrike" dirty="0">
                          <a:solidFill>
                            <a:srgbClr val="FFFFFF"/>
                          </a:solidFill>
                          <a:effectLst/>
                          <a:highlight>
                            <a:srgbClr val="0070C0"/>
                          </a:highlight>
                          <a:latin typeface="Verdana" panose="020B0604030504040204" pitchFamily="34" charset="0"/>
                        </a:rPr>
                        <a:t>RECOMPOSICIÓN</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2682120178"/>
                  </a:ext>
                </a:extLst>
              </a:tr>
              <a:tr h="105554">
                <a:tc vMerge="1">
                  <a:txBody>
                    <a:bodyPr/>
                    <a:lstStyle/>
                    <a:p>
                      <a:endParaRPr lang="es-CO"/>
                    </a:p>
                  </a:txBody>
                  <a:tcPr/>
                </a:tc>
                <a:tc gridSpan="2">
                  <a:txBody>
                    <a:bodyPr/>
                    <a:lstStyle/>
                    <a:p>
                      <a:pPr algn="ctr" rtl="0" fontAlgn="ctr"/>
                      <a:r>
                        <a:rPr lang="es-CO" sz="700" b="1" i="0" u="none" strike="noStrike" dirty="0">
                          <a:solidFill>
                            <a:srgbClr val="FFFFFF"/>
                          </a:solidFill>
                          <a:effectLst/>
                          <a:highlight>
                            <a:srgbClr val="0070C0"/>
                          </a:highlight>
                          <a:latin typeface="Verdana" panose="020B0604030504040204" pitchFamily="34" charset="0"/>
                        </a:rPr>
                        <a:t>DAPRE</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pPr algn="ctr" rtl="0" fontAlgn="ctr"/>
                      <a:endParaRPr lang="es-CO" sz="700" b="1" i="0" u="none" strike="noStrike">
                        <a:solidFill>
                          <a:srgbClr val="FFFFFF"/>
                        </a:solidFill>
                        <a:effectLst/>
                        <a:highlight>
                          <a:srgbClr val="0070C0"/>
                        </a:highlight>
                        <a:latin typeface="Verdana" panose="020B0604030504040204" pitchFamily="34" charset="0"/>
                      </a:endParaRP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3674357046"/>
                  </a:ext>
                </a:extLst>
              </a:tr>
              <a:tr h="105554">
                <a:tc>
                  <a:txBody>
                    <a:bodyPr/>
                    <a:lstStyle/>
                    <a:p>
                      <a:pPr algn="l" rtl="0" fontAlgn="ctr"/>
                      <a:r>
                        <a:rPr lang="es-CO" sz="700" b="0" i="0" u="none" strike="noStrike" dirty="0">
                          <a:solidFill>
                            <a:srgbClr val="000000"/>
                          </a:solidFill>
                          <a:effectLst/>
                          <a:latin typeface="Verdana" panose="020B0604030504040204" pitchFamily="34" charset="0"/>
                        </a:rPr>
                        <a:t>GASTOS DE PERSONAL</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155.623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155.623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47641682"/>
                  </a:ext>
                </a:extLst>
              </a:tr>
              <a:tr h="179441">
                <a:tc>
                  <a:txBody>
                    <a:bodyPr/>
                    <a:lstStyle/>
                    <a:p>
                      <a:pPr algn="l" rtl="0" fontAlgn="ctr"/>
                      <a:r>
                        <a:rPr lang="es-ES" sz="700" b="0" i="0" u="none" strike="noStrike" dirty="0">
                          <a:solidFill>
                            <a:srgbClr val="000000"/>
                          </a:solidFill>
                          <a:effectLst/>
                          <a:latin typeface="Verdana" panose="020B0604030504040204" pitchFamily="34" charset="0"/>
                        </a:rPr>
                        <a:t>ADQUISICION DE BIENES Y SERVICIOS</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87.563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87.563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16275836"/>
                  </a:ext>
                </a:extLst>
              </a:tr>
              <a:tr h="105554">
                <a:tc>
                  <a:txBody>
                    <a:bodyPr/>
                    <a:lstStyle/>
                    <a:p>
                      <a:pPr algn="l" rtl="0" fontAlgn="ctr"/>
                      <a:r>
                        <a:rPr lang="es-CO" sz="700" b="1" i="0" u="none" strike="noStrike" dirty="0">
                          <a:solidFill>
                            <a:srgbClr val="000000"/>
                          </a:solidFill>
                          <a:effectLst/>
                          <a:latin typeface="Verdana" panose="020B0604030504040204" pitchFamily="34" charset="0"/>
                        </a:rPr>
                        <a:t>TRANSFERENCIAS CORRIENTES</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1" i="0" u="none" strike="noStrike" dirty="0">
                          <a:solidFill>
                            <a:srgbClr val="000000"/>
                          </a:solidFill>
                          <a:effectLst/>
                          <a:latin typeface="Aptos Narrow" panose="020B0004020202020204" pitchFamily="34" charset="0"/>
                        </a:rPr>
                        <a:t>                        208.213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1" i="0" u="none" strike="noStrike" dirty="0">
                          <a:solidFill>
                            <a:srgbClr val="000000"/>
                          </a:solidFill>
                          <a:effectLst/>
                          <a:latin typeface="Aptos Narrow" panose="020B0004020202020204" pitchFamily="34" charset="0"/>
                        </a:rPr>
                        <a:t>                              441.668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96177432"/>
                  </a:ext>
                </a:extLst>
              </a:tr>
              <a:tr h="179441">
                <a:tc>
                  <a:txBody>
                    <a:bodyPr/>
                    <a:lstStyle/>
                    <a:p>
                      <a:pPr algn="l" rtl="0" fontAlgn="ctr"/>
                      <a:r>
                        <a:rPr lang="es-CO" sz="700" b="0" i="0" u="none" strike="noStrike" dirty="0">
                          <a:solidFill>
                            <a:srgbClr val="000000"/>
                          </a:solidFill>
                          <a:effectLst/>
                          <a:latin typeface="Verdana" panose="020B0604030504040204" pitchFamily="34" charset="0"/>
                        </a:rPr>
                        <a:t>GASTOS POR TRIBUTOS, MULTAS, SANCIONES E INTERESES DE MORA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1.442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1.442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52251923"/>
                  </a:ext>
                </a:extLst>
              </a:tr>
              <a:tr h="110832">
                <a:tc>
                  <a:txBody>
                    <a:bodyPr/>
                    <a:lstStyle/>
                    <a:p>
                      <a:pPr algn="l" rtl="0" fontAlgn="ctr"/>
                      <a:r>
                        <a:rPr lang="es-CO" sz="800" b="1" i="0" u="none" strike="noStrike" dirty="0">
                          <a:solidFill>
                            <a:srgbClr val="FFFFFF"/>
                          </a:solidFill>
                          <a:effectLst/>
                          <a:highlight>
                            <a:srgbClr val="0070C0"/>
                          </a:highlight>
                          <a:latin typeface="Verdana" panose="020B0604030504040204" pitchFamily="34" charset="0"/>
                        </a:rPr>
                        <a:t>FUNCIONAMIENTO DAPRE</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s-CO" sz="800" b="1" i="0" u="none" strike="noStrike" dirty="0">
                          <a:solidFill>
                            <a:srgbClr val="FFFFFF"/>
                          </a:solidFill>
                          <a:effectLst/>
                          <a:highlight>
                            <a:srgbClr val="0070C0"/>
                          </a:highlight>
                          <a:latin typeface="Aptos Narrow" panose="020B0004020202020204" pitchFamily="34" charset="0"/>
                        </a:rPr>
                        <a:t>                      452.842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s-CO" sz="800" b="1" i="0" u="none" strike="noStrike" dirty="0">
                          <a:solidFill>
                            <a:srgbClr val="FFFFFF"/>
                          </a:solidFill>
                          <a:effectLst/>
                          <a:highlight>
                            <a:srgbClr val="0070C0"/>
                          </a:highlight>
                          <a:latin typeface="Aptos Narrow" panose="020B0004020202020204" pitchFamily="34" charset="0"/>
                        </a:rPr>
                        <a:t>                            686.297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3137742008"/>
                  </a:ext>
                </a:extLst>
              </a:tr>
              <a:tr h="105554">
                <a:tc>
                  <a:txBody>
                    <a:bodyPr/>
                    <a:lstStyle/>
                    <a:p>
                      <a:pPr algn="l" rtl="0" fontAlgn="ctr"/>
                      <a:r>
                        <a:rPr lang="es-CO" sz="700" b="1" i="0" u="none" strike="noStrike" dirty="0">
                          <a:solidFill>
                            <a:srgbClr val="FFFFFF"/>
                          </a:solidFill>
                          <a:effectLst/>
                          <a:highlight>
                            <a:srgbClr val="0070C0"/>
                          </a:highlight>
                          <a:latin typeface="Verdana" panose="020B0604030504040204" pitchFamily="34" charset="0"/>
                        </a:rPr>
                        <a:t>DETALLE</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gridSpan="2">
                  <a:txBody>
                    <a:bodyPr/>
                    <a:lstStyle/>
                    <a:p>
                      <a:pPr algn="ctr" rtl="0" fontAlgn="ctr"/>
                      <a:r>
                        <a:rPr lang="es-CO" sz="700" b="1" i="0" u="none" strike="noStrike" dirty="0">
                          <a:solidFill>
                            <a:srgbClr val="FFFFFF"/>
                          </a:solidFill>
                          <a:effectLst/>
                          <a:highlight>
                            <a:srgbClr val="0070C0"/>
                          </a:highlight>
                          <a:latin typeface="Verdana" panose="020B0604030504040204" pitchFamily="34" charset="0"/>
                        </a:rPr>
                        <a:t>UNGRD</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pPr algn="ctr" rtl="0" fontAlgn="ctr"/>
                      <a:endParaRPr lang="es-CO" sz="700" b="1" i="0" u="none" strike="noStrike">
                        <a:solidFill>
                          <a:srgbClr val="FFFFFF"/>
                        </a:solidFill>
                        <a:effectLst/>
                        <a:highlight>
                          <a:srgbClr val="0070C0"/>
                        </a:highlight>
                        <a:latin typeface="Verdana" panose="020B0604030504040204" pitchFamily="34" charset="0"/>
                      </a:endParaRP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34959948"/>
                  </a:ext>
                </a:extLst>
              </a:tr>
              <a:tr h="105554">
                <a:tc>
                  <a:txBody>
                    <a:bodyPr/>
                    <a:lstStyle/>
                    <a:p>
                      <a:pPr algn="l" rtl="0" fontAlgn="ctr"/>
                      <a:r>
                        <a:rPr lang="es-CO" sz="700" b="0" i="0" u="none" strike="noStrike" dirty="0">
                          <a:solidFill>
                            <a:srgbClr val="000000"/>
                          </a:solidFill>
                          <a:effectLst/>
                          <a:latin typeface="Verdana" panose="020B0604030504040204" pitchFamily="34" charset="0"/>
                        </a:rPr>
                        <a:t>GASTOS DE PERSONAL</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13.174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13.174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23603536"/>
                  </a:ext>
                </a:extLst>
              </a:tr>
              <a:tr h="179441">
                <a:tc>
                  <a:txBody>
                    <a:bodyPr/>
                    <a:lstStyle/>
                    <a:p>
                      <a:pPr algn="l" rtl="0" fontAlgn="ctr"/>
                      <a:r>
                        <a:rPr lang="es-ES" sz="700" b="0" i="0" u="none" strike="noStrike" dirty="0">
                          <a:solidFill>
                            <a:srgbClr val="000000"/>
                          </a:solidFill>
                          <a:effectLst/>
                          <a:latin typeface="Verdana" panose="020B0604030504040204" pitchFamily="34" charset="0"/>
                        </a:rPr>
                        <a:t>ADQUISICION DE BIENES Y SERVICIOS</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14.371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14.371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7132253"/>
                  </a:ext>
                </a:extLst>
              </a:tr>
              <a:tr h="105554">
                <a:tc>
                  <a:txBody>
                    <a:bodyPr/>
                    <a:lstStyle/>
                    <a:p>
                      <a:pPr algn="l" rtl="0" fontAlgn="ctr"/>
                      <a:r>
                        <a:rPr lang="es-CO" sz="700" b="1" i="0" u="none" strike="noStrike" dirty="0">
                          <a:solidFill>
                            <a:srgbClr val="000000"/>
                          </a:solidFill>
                          <a:effectLst/>
                          <a:latin typeface="Verdana" panose="020B0604030504040204" pitchFamily="34" charset="0"/>
                        </a:rPr>
                        <a:t>TRANSFERENCIAS CORRIENTES</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1" i="0" u="none" strike="noStrike" dirty="0">
                          <a:solidFill>
                            <a:srgbClr val="000000"/>
                          </a:solidFill>
                          <a:effectLst/>
                          <a:latin typeface="Aptos Narrow" panose="020B0004020202020204" pitchFamily="34" charset="0"/>
                        </a:rPr>
                        <a:t>                        678.883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1" i="0" u="none" strike="noStrike" dirty="0">
                          <a:solidFill>
                            <a:srgbClr val="000000"/>
                          </a:solidFill>
                          <a:effectLst/>
                          <a:latin typeface="Aptos Narrow" panose="020B0004020202020204" pitchFamily="34" charset="0"/>
                        </a:rPr>
                        <a:t>                              200.000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05964026"/>
                  </a:ext>
                </a:extLst>
              </a:tr>
              <a:tr h="179441">
                <a:tc>
                  <a:txBody>
                    <a:bodyPr/>
                    <a:lstStyle/>
                    <a:p>
                      <a:pPr algn="l" rtl="0" fontAlgn="ctr"/>
                      <a:r>
                        <a:rPr lang="es-CO" sz="700" b="0" i="0" u="none" strike="noStrike" dirty="0">
                          <a:solidFill>
                            <a:srgbClr val="000000"/>
                          </a:solidFill>
                          <a:effectLst/>
                          <a:latin typeface="Verdana" panose="020B0604030504040204" pitchFamily="34" charset="0"/>
                        </a:rPr>
                        <a:t>GASTOS POR TRIBUTOS, MULTAS, SANCIONES E INTERESES DE MORA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1.404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1.404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16100080"/>
                  </a:ext>
                </a:extLst>
              </a:tr>
              <a:tr h="110832">
                <a:tc>
                  <a:txBody>
                    <a:bodyPr/>
                    <a:lstStyle/>
                    <a:p>
                      <a:pPr algn="l" rtl="0" fontAlgn="ctr"/>
                      <a:r>
                        <a:rPr lang="es-CO" sz="800" b="1" i="0" u="none" strike="noStrike" dirty="0">
                          <a:solidFill>
                            <a:srgbClr val="FFFFFF"/>
                          </a:solidFill>
                          <a:effectLst/>
                          <a:highlight>
                            <a:srgbClr val="0070C0"/>
                          </a:highlight>
                          <a:latin typeface="Verdana" panose="020B0604030504040204" pitchFamily="34" charset="0"/>
                        </a:rPr>
                        <a:t>FUNCIONAMIENTO UNGRD</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s-CO" sz="800" b="1" i="0" u="none" strike="noStrike" dirty="0">
                          <a:solidFill>
                            <a:srgbClr val="FFFFFF"/>
                          </a:solidFill>
                          <a:effectLst/>
                          <a:highlight>
                            <a:srgbClr val="0070C0"/>
                          </a:highlight>
                          <a:latin typeface="Aptos Narrow" panose="020B0004020202020204" pitchFamily="34" charset="0"/>
                        </a:rPr>
                        <a:t>                      707.832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s-CO" sz="800" b="1" i="0" u="none" strike="noStrike" dirty="0">
                          <a:solidFill>
                            <a:srgbClr val="FFFFFF"/>
                          </a:solidFill>
                          <a:effectLst/>
                          <a:highlight>
                            <a:srgbClr val="0070C0"/>
                          </a:highlight>
                          <a:latin typeface="Aptos Narrow" panose="020B0004020202020204" pitchFamily="34" charset="0"/>
                        </a:rPr>
                        <a:t>                            228.949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924288342"/>
                  </a:ext>
                </a:extLst>
              </a:tr>
              <a:tr h="105554">
                <a:tc>
                  <a:txBody>
                    <a:bodyPr/>
                    <a:lstStyle/>
                    <a:p>
                      <a:pPr algn="l" rtl="0" fontAlgn="ctr"/>
                      <a:r>
                        <a:rPr lang="es-CO" sz="700" b="1" i="0" u="none" strike="noStrike" dirty="0">
                          <a:solidFill>
                            <a:srgbClr val="FFFFFF"/>
                          </a:solidFill>
                          <a:effectLst/>
                          <a:highlight>
                            <a:srgbClr val="0070C0"/>
                          </a:highlight>
                          <a:latin typeface="Verdana" panose="020B0604030504040204" pitchFamily="34" charset="0"/>
                        </a:rPr>
                        <a:t>DETALLE</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gridSpan="2">
                  <a:txBody>
                    <a:bodyPr/>
                    <a:lstStyle/>
                    <a:p>
                      <a:pPr algn="ctr" rtl="0" fontAlgn="ctr"/>
                      <a:r>
                        <a:rPr lang="es-CO" sz="700" b="1" i="0" u="none" strike="noStrike" dirty="0">
                          <a:solidFill>
                            <a:srgbClr val="FFFFFF"/>
                          </a:solidFill>
                          <a:effectLst/>
                          <a:highlight>
                            <a:srgbClr val="0070C0"/>
                          </a:highlight>
                          <a:latin typeface="Verdana" panose="020B0604030504040204" pitchFamily="34" charset="0"/>
                        </a:rPr>
                        <a:t>ARN</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pPr algn="ctr" rtl="0" fontAlgn="ctr"/>
                      <a:endParaRPr lang="es-CO" sz="700" b="1" i="0" u="none" strike="noStrike">
                        <a:solidFill>
                          <a:srgbClr val="FFFFFF"/>
                        </a:solidFill>
                        <a:effectLst/>
                        <a:highlight>
                          <a:srgbClr val="0070C0"/>
                        </a:highlight>
                        <a:latin typeface="Verdana" panose="020B0604030504040204" pitchFamily="34" charset="0"/>
                      </a:endParaRP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4199192481"/>
                  </a:ext>
                </a:extLst>
              </a:tr>
              <a:tr h="105554">
                <a:tc>
                  <a:txBody>
                    <a:bodyPr/>
                    <a:lstStyle/>
                    <a:p>
                      <a:pPr algn="l" rtl="0" fontAlgn="ctr"/>
                      <a:r>
                        <a:rPr lang="es-CO" sz="700" b="0" i="0" u="none" strike="noStrike" dirty="0">
                          <a:solidFill>
                            <a:srgbClr val="000000"/>
                          </a:solidFill>
                          <a:effectLst/>
                          <a:latin typeface="Verdana" panose="020B0604030504040204" pitchFamily="34" charset="0"/>
                        </a:rPr>
                        <a:t>GASTOS DE PERSONAL</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54.311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54.311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48554304"/>
                  </a:ext>
                </a:extLst>
              </a:tr>
              <a:tr h="179441">
                <a:tc>
                  <a:txBody>
                    <a:bodyPr/>
                    <a:lstStyle/>
                    <a:p>
                      <a:pPr algn="l" rtl="0" fontAlgn="ctr"/>
                      <a:r>
                        <a:rPr lang="es-ES" sz="700" b="0" i="0" u="none" strike="noStrike" dirty="0">
                          <a:solidFill>
                            <a:srgbClr val="000000"/>
                          </a:solidFill>
                          <a:effectLst/>
                          <a:latin typeface="Verdana" panose="020B0604030504040204" pitchFamily="34" charset="0"/>
                        </a:rPr>
                        <a:t>ADQUISICION DE BIENES Y SERVICIOS</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9.286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9.286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0241122"/>
                  </a:ext>
                </a:extLst>
              </a:tr>
              <a:tr h="105554">
                <a:tc>
                  <a:txBody>
                    <a:bodyPr/>
                    <a:lstStyle/>
                    <a:p>
                      <a:pPr algn="l" rtl="0" fontAlgn="ctr"/>
                      <a:r>
                        <a:rPr lang="es-CO" sz="700" b="1" i="0" u="none" strike="noStrike" dirty="0">
                          <a:solidFill>
                            <a:srgbClr val="000000"/>
                          </a:solidFill>
                          <a:effectLst/>
                          <a:latin typeface="Verdana" panose="020B0604030504040204" pitchFamily="34" charset="0"/>
                        </a:rPr>
                        <a:t>TRANSFERENCIAS CORRIENTES</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1" i="0" u="none" strike="noStrike" dirty="0">
                          <a:solidFill>
                            <a:srgbClr val="000000"/>
                          </a:solidFill>
                          <a:effectLst/>
                          <a:latin typeface="Aptos Narrow" panose="020B0004020202020204" pitchFamily="34" charset="0"/>
                        </a:rPr>
                        <a:t>                          24.499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1" i="0" u="none" strike="noStrike" dirty="0">
                          <a:solidFill>
                            <a:srgbClr val="000000"/>
                          </a:solidFill>
                          <a:effectLst/>
                          <a:latin typeface="Aptos Narrow" panose="020B0004020202020204" pitchFamily="34" charset="0"/>
                        </a:rPr>
                        <a:t>                              265.745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50507081"/>
                  </a:ext>
                </a:extLst>
              </a:tr>
              <a:tr h="179441">
                <a:tc>
                  <a:txBody>
                    <a:bodyPr/>
                    <a:lstStyle/>
                    <a:p>
                      <a:pPr algn="l" rtl="0" fontAlgn="ctr"/>
                      <a:r>
                        <a:rPr lang="es-CO" sz="700" b="0" i="0" u="none" strike="noStrike" dirty="0">
                          <a:solidFill>
                            <a:srgbClr val="000000"/>
                          </a:solidFill>
                          <a:effectLst/>
                          <a:latin typeface="Verdana" panose="020B0604030504040204" pitchFamily="34" charset="0"/>
                        </a:rPr>
                        <a:t>GASTOS POR TRIBUTOS, MULTAS, SANCIONES E INTERESES DE MORA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763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763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08886314"/>
                  </a:ext>
                </a:extLst>
              </a:tr>
              <a:tr h="110832">
                <a:tc>
                  <a:txBody>
                    <a:bodyPr/>
                    <a:lstStyle/>
                    <a:p>
                      <a:pPr algn="l" rtl="0" fontAlgn="ctr"/>
                      <a:r>
                        <a:rPr lang="es-CO" sz="800" b="1" i="0" u="none" strike="noStrike" dirty="0">
                          <a:solidFill>
                            <a:srgbClr val="FFFFFF"/>
                          </a:solidFill>
                          <a:effectLst/>
                          <a:highlight>
                            <a:srgbClr val="0070C0"/>
                          </a:highlight>
                          <a:latin typeface="Verdana" panose="020B0604030504040204" pitchFamily="34" charset="0"/>
                        </a:rPr>
                        <a:t>FUNCIONAMIENTO ARN</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s-CO" sz="800" b="1" i="0" u="none" strike="noStrike" dirty="0">
                          <a:solidFill>
                            <a:srgbClr val="FFFFFF"/>
                          </a:solidFill>
                          <a:effectLst/>
                          <a:highlight>
                            <a:srgbClr val="0070C0"/>
                          </a:highlight>
                          <a:latin typeface="Aptos Narrow" panose="020B0004020202020204" pitchFamily="34" charset="0"/>
                        </a:rPr>
                        <a:t>                         88.859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s-CO" sz="800" b="1" i="0" u="none" strike="noStrike" dirty="0">
                          <a:solidFill>
                            <a:srgbClr val="FFFFFF"/>
                          </a:solidFill>
                          <a:effectLst/>
                          <a:highlight>
                            <a:srgbClr val="0070C0"/>
                          </a:highlight>
                          <a:latin typeface="Aptos Narrow" panose="020B0004020202020204" pitchFamily="34" charset="0"/>
                        </a:rPr>
                        <a:t>                            330.105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785619784"/>
                  </a:ext>
                </a:extLst>
              </a:tr>
              <a:tr h="105554">
                <a:tc>
                  <a:txBody>
                    <a:bodyPr/>
                    <a:lstStyle/>
                    <a:p>
                      <a:pPr algn="l" rtl="0" fontAlgn="ctr"/>
                      <a:r>
                        <a:rPr lang="es-CO" sz="700" b="1" i="0" u="none" strike="noStrike" dirty="0">
                          <a:solidFill>
                            <a:srgbClr val="FFFFFF"/>
                          </a:solidFill>
                          <a:effectLst/>
                          <a:highlight>
                            <a:srgbClr val="0070C0"/>
                          </a:highlight>
                          <a:latin typeface="Verdana" panose="020B0604030504040204" pitchFamily="34" charset="0"/>
                        </a:rPr>
                        <a:t>DETALLE</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gridSpan="2">
                  <a:txBody>
                    <a:bodyPr/>
                    <a:lstStyle/>
                    <a:p>
                      <a:pPr algn="ctr" rtl="0" fontAlgn="ctr"/>
                      <a:r>
                        <a:rPr lang="es-CO" sz="700" b="1" i="0" u="none" strike="noStrike" dirty="0">
                          <a:solidFill>
                            <a:srgbClr val="FFFFFF"/>
                          </a:solidFill>
                          <a:effectLst/>
                          <a:highlight>
                            <a:srgbClr val="0070C0"/>
                          </a:highlight>
                          <a:latin typeface="Verdana" panose="020B0604030504040204" pitchFamily="34" charset="0"/>
                        </a:rPr>
                        <a:t>APC</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pPr algn="ctr" rtl="0" fontAlgn="ctr"/>
                      <a:endParaRPr lang="es-CO" sz="700" b="1" i="0" u="none" strike="noStrike">
                        <a:solidFill>
                          <a:srgbClr val="FFFFFF"/>
                        </a:solidFill>
                        <a:effectLst/>
                        <a:highlight>
                          <a:srgbClr val="0070C0"/>
                        </a:highlight>
                        <a:latin typeface="Verdana" panose="020B0604030504040204" pitchFamily="34" charset="0"/>
                      </a:endParaRP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332446197"/>
                  </a:ext>
                </a:extLst>
              </a:tr>
              <a:tr h="105554">
                <a:tc>
                  <a:txBody>
                    <a:bodyPr/>
                    <a:lstStyle/>
                    <a:p>
                      <a:pPr algn="l" rtl="0" fontAlgn="ctr"/>
                      <a:r>
                        <a:rPr lang="es-CO" sz="700" b="0" i="0" u="none" strike="noStrike" dirty="0">
                          <a:solidFill>
                            <a:srgbClr val="000000"/>
                          </a:solidFill>
                          <a:effectLst/>
                          <a:latin typeface="Verdana" panose="020B0604030504040204" pitchFamily="34" charset="0"/>
                        </a:rPr>
                        <a:t>GASTOS DE PERSONAL</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14.984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14.984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32246754"/>
                  </a:ext>
                </a:extLst>
              </a:tr>
              <a:tr h="179441">
                <a:tc>
                  <a:txBody>
                    <a:bodyPr/>
                    <a:lstStyle/>
                    <a:p>
                      <a:pPr algn="l" rtl="0" fontAlgn="ctr"/>
                      <a:r>
                        <a:rPr lang="es-ES" sz="700" b="0" i="0" u="none" strike="noStrike" dirty="0">
                          <a:solidFill>
                            <a:srgbClr val="000000"/>
                          </a:solidFill>
                          <a:effectLst/>
                          <a:latin typeface="Verdana" panose="020B0604030504040204" pitchFamily="34" charset="0"/>
                        </a:rPr>
                        <a:t>ADQUISICION DE BIENES Y SERVICIOS</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4.606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4.606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55506030"/>
                  </a:ext>
                </a:extLst>
              </a:tr>
              <a:tr h="105554">
                <a:tc>
                  <a:txBody>
                    <a:bodyPr/>
                    <a:lstStyle/>
                    <a:p>
                      <a:pPr algn="l" rtl="0" fontAlgn="ctr"/>
                      <a:r>
                        <a:rPr lang="es-CO" sz="700" b="1" i="0" u="none" strike="noStrike" dirty="0">
                          <a:solidFill>
                            <a:srgbClr val="000000"/>
                          </a:solidFill>
                          <a:effectLst/>
                          <a:latin typeface="Verdana" panose="020B0604030504040204" pitchFamily="34" charset="0"/>
                        </a:rPr>
                        <a:t>TRANSFERENCIAS CORRIENTES</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1" i="0" u="none" strike="noStrike" dirty="0">
                          <a:solidFill>
                            <a:srgbClr val="000000"/>
                          </a:solidFill>
                          <a:effectLst/>
                          <a:latin typeface="Aptos Narrow" panose="020B0004020202020204" pitchFamily="34" charset="0"/>
                        </a:rPr>
                        <a:t>                          28.701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1" i="0" u="none" strike="noStrike" dirty="0">
                          <a:solidFill>
                            <a:srgbClr val="000000"/>
                          </a:solidFill>
                          <a:effectLst/>
                          <a:latin typeface="Aptos Narrow" panose="020B0004020202020204" pitchFamily="34" charset="0"/>
                        </a:rPr>
                        <a:t>                                28.701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91155660"/>
                  </a:ext>
                </a:extLst>
              </a:tr>
              <a:tr h="179441">
                <a:tc>
                  <a:txBody>
                    <a:bodyPr/>
                    <a:lstStyle/>
                    <a:p>
                      <a:pPr algn="l" rtl="0" fontAlgn="ctr"/>
                      <a:r>
                        <a:rPr lang="es-CO" sz="700" b="0" i="0" u="none" strike="noStrike" dirty="0">
                          <a:solidFill>
                            <a:srgbClr val="000000"/>
                          </a:solidFill>
                          <a:effectLst/>
                          <a:latin typeface="Verdana" panose="020B0604030504040204" pitchFamily="34" charset="0"/>
                        </a:rPr>
                        <a:t>GASTOS POR TRIBUTOS, MULTAS, SANCIONES E INTERESES DE MORA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531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531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28348159"/>
                  </a:ext>
                </a:extLst>
              </a:tr>
              <a:tr h="110832">
                <a:tc>
                  <a:txBody>
                    <a:bodyPr/>
                    <a:lstStyle/>
                    <a:p>
                      <a:pPr algn="l" rtl="0" fontAlgn="ctr"/>
                      <a:r>
                        <a:rPr lang="es-CO" sz="800" b="1" i="0" u="none" strike="noStrike" dirty="0">
                          <a:solidFill>
                            <a:srgbClr val="FFFFFF"/>
                          </a:solidFill>
                          <a:effectLst/>
                          <a:highlight>
                            <a:srgbClr val="0070C0"/>
                          </a:highlight>
                          <a:latin typeface="Verdana" panose="020B0604030504040204" pitchFamily="34" charset="0"/>
                        </a:rPr>
                        <a:t>FUNCIONAMIENTO APC</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s-CO" sz="800" b="1" i="0" u="none" strike="noStrike" dirty="0">
                          <a:solidFill>
                            <a:srgbClr val="FFFFFF"/>
                          </a:solidFill>
                          <a:effectLst/>
                          <a:highlight>
                            <a:srgbClr val="0070C0"/>
                          </a:highlight>
                          <a:latin typeface="Aptos Narrow" panose="020B0004020202020204" pitchFamily="34" charset="0"/>
                        </a:rPr>
                        <a:t>                         48.822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s-CO" sz="800" b="1" i="0" u="none" strike="noStrike" dirty="0">
                          <a:solidFill>
                            <a:srgbClr val="FFFFFF"/>
                          </a:solidFill>
                          <a:effectLst/>
                          <a:highlight>
                            <a:srgbClr val="0070C0"/>
                          </a:highlight>
                          <a:latin typeface="Aptos Narrow" panose="020B0004020202020204" pitchFamily="34" charset="0"/>
                        </a:rPr>
                        <a:t>                               48.822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88683456"/>
                  </a:ext>
                </a:extLst>
              </a:tr>
              <a:tr h="105554">
                <a:tc>
                  <a:txBody>
                    <a:bodyPr/>
                    <a:lstStyle/>
                    <a:p>
                      <a:pPr algn="l" rtl="0" fontAlgn="ctr"/>
                      <a:r>
                        <a:rPr lang="es-CO" sz="700" b="1" i="0" u="none" strike="noStrike" dirty="0">
                          <a:solidFill>
                            <a:srgbClr val="FFFFFF"/>
                          </a:solidFill>
                          <a:effectLst/>
                          <a:highlight>
                            <a:srgbClr val="0070C0"/>
                          </a:highlight>
                          <a:latin typeface="Verdana" panose="020B0604030504040204" pitchFamily="34" charset="0"/>
                        </a:rPr>
                        <a:t>DETALLE</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gridSpan="2">
                  <a:txBody>
                    <a:bodyPr/>
                    <a:lstStyle/>
                    <a:p>
                      <a:pPr algn="ctr" rtl="0" fontAlgn="ctr"/>
                      <a:r>
                        <a:rPr lang="es-CO" sz="700" b="1" i="0" u="none" strike="noStrike" dirty="0">
                          <a:solidFill>
                            <a:srgbClr val="FFFFFF"/>
                          </a:solidFill>
                          <a:effectLst/>
                          <a:highlight>
                            <a:srgbClr val="0070C0"/>
                          </a:highlight>
                          <a:latin typeface="Verdana" panose="020B0604030504040204" pitchFamily="34" charset="0"/>
                        </a:rPr>
                        <a:t>ART</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pPr algn="ctr" rtl="0" fontAlgn="ctr"/>
                      <a:endParaRPr lang="es-CO" sz="700" b="1" i="0" u="none" strike="noStrike">
                        <a:solidFill>
                          <a:srgbClr val="FFFFFF"/>
                        </a:solidFill>
                        <a:effectLst/>
                        <a:highlight>
                          <a:srgbClr val="0070C0"/>
                        </a:highlight>
                        <a:latin typeface="Verdana" panose="020B0604030504040204" pitchFamily="34" charset="0"/>
                      </a:endParaRP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891732928"/>
                  </a:ext>
                </a:extLst>
              </a:tr>
              <a:tr h="105554">
                <a:tc>
                  <a:txBody>
                    <a:bodyPr/>
                    <a:lstStyle/>
                    <a:p>
                      <a:pPr algn="l" rtl="0" fontAlgn="ctr"/>
                      <a:r>
                        <a:rPr lang="es-CO" sz="700" b="0" i="0" u="none" strike="noStrike" dirty="0">
                          <a:solidFill>
                            <a:srgbClr val="000000"/>
                          </a:solidFill>
                          <a:effectLst/>
                          <a:latin typeface="Verdana" panose="020B0604030504040204" pitchFamily="34" charset="0"/>
                        </a:rPr>
                        <a:t>GASTOS DE PERSONAL</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61.736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61.736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24889968"/>
                  </a:ext>
                </a:extLst>
              </a:tr>
              <a:tr h="179441">
                <a:tc>
                  <a:txBody>
                    <a:bodyPr/>
                    <a:lstStyle/>
                    <a:p>
                      <a:pPr algn="l" rtl="0" fontAlgn="ctr"/>
                      <a:r>
                        <a:rPr lang="es-ES" sz="700" b="0" i="0" u="none" strike="noStrike" dirty="0">
                          <a:solidFill>
                            <a:srgbClr val="000000"/>
                          </a:solidFill>
                          <a:effectLst/>
                          <a:latin typeface="Verdana" panose="020B0604030504040204" pitchFamily="34" charset="0"/>
                        </a:rPr>
                        <a:t>ADQUISICION DE BIENES Y SERVICIOS</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8.853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12.143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14223785"/>
                  </a:ext>
                </a:extLst>
              </a:tr>
              <a:tr h="105554">
                <a:tc>
                  <a:txBody>
                    <a:bodyPr/>
                    <a:lstStyle/>
                    <a:p>
                      <a:pPr algn="l" rtl="0" fontAlgn="ctr"/>
                      <a:r>
                        <a:rPr lang="es-CO" sz="700" b="1" i="0" u="none" strike="noStrike" dirty="0">
                          <a:solidFill>
                            <a:srgbClr val="000000"/>
                          </a:solidFill>
                          <a:effectLst/>
                          <a:latin typeface="Verdana" panose="020B0604030504040204" pitchFamily="34" charset="0"/>
                        </a:rPr>
                        <a:t>TRANSFERENCIAS CORRIENTES</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s-CO" sz="800" b="1" i="0" u="none" strike="noStrike" dirty="0">
                          <a:solidFill>
                            <a:srgbClr val="000000"/>
                          </a:solidFill>
                          <a:effectLst/>
                          <a:latin typeface="Aptos Narrow" panose="020B0004020202020204" pitchFamily="34" charset="0"/>
                        </a:rPr>
                        <a:t>0</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1" i="0" u="none" strike="noStrike" dirty="0">
                          <a:solidFill>
                            <a:srgbClr val="000000"/>
                          </a:solidFill>
                          <a:effectLst/>
                          <a:latin typeface="Aptos Narrow" panose="020B0004020202020204" pitchFamily="34" charset="0"/>
                        </a:rPr>
                        <a:t>                                      892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81260867"/>
                  </a:ext>
                </a:extLst>
              </a:tr>
              <a:tr h="179441">
                <a:tc>
                  <a:txBody>
                    <a:bodyPr/>
                    <a:lstStyle/>
                    <a:p>
                      <a:pPr algn="l" rtl="0" fontAlgn="ctr"/>
                      <a:r>
                        <a:rPr lang="es-CO" sz="700" b="0" i="0" u="none" strike="noStrike" dirty="0">
                          <a:solidFill>
                            <a:srgbClr val="000000"/>
                          </a:solidFill>
                          <a:effectLst/>
                          <a:latin typeface="Verdana" panose="020B0604030504040204" pitchFamily="34" charset="0"/>
                        </a:rPr>
                        <a:t>GASTOS POR TRIBUTOS, MULTAS, SANCIONES E INTERESES DE MORA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318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318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06309223"/>
                  </a:ext>
                </a:extLst>
              </a:tr>
              <a:tr h="106609">
                <a:tc>
                  <a:txBody>
                    <a:bodyPr/>
                    <a:lstStyle/>
                    <a:p>
                      <a:pPr algn="l" rtl="0" fontAlgn="ctr"/>
                      <a:r>
                        <a:rPr lang="es-CO" sz="800" b="1" i="0" u="none" strike="noStrike" dirty="0">
                          <a:solidFill>
                            <a:srgbClr val="FFFFFF"/>
                          </a:solidFill>
                          <a:effectLst/>
                          <a:highlight>
                            <a:srgbClr val="0070C0"/>
                          </a:highlight>
                          <a:latin typeface="Verdana" panose="020B0604030504040204" pitchFamily="34" charset="0"/>
                        </a:rPr>
                        <a:t>FUNCIONAMIENTO ART</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s-CO" sz="800" b="1" i="0" u="none" strike="noStrike" dirty="0">
                          <a:solidFill>
                            <a:srgbClr val="FFFFFF"/>
                          </a:solidFill>
                          <a:effectLst/>
                          <a:highlight>
                            <a:srgbClr val="0070C0"/>
                          </a:highlight>
                          <a:latin typeface="Aptos Narrow" panose="020B0004020202020204" pitchFamily="34" charset="0"/>
                        </a:rPr>
                        <a:t>                         70.907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s-CO" sz="800" b="1" i="0" u="none" strike="noStrike" dirty="0">
                          <a:solidFill>
                            <a:srgbClr val="FFFFFF"/>
                          </a:solidFill>
                          <a:effectLst/>
                          <a:highlight>
                            <a:srgbClr val="0070C0"/>
                          </a:highlight>
                          <a:latin typeface="Aptos Narrow" panose="020B0004020202020204" pitchFamily="34" charset="0"/>
                        </a:rPr>
                        <a:t>                               75.088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810943293"/>
                  </a:ext>
                </a:extLst>
              </a:tr>
              <a:tr h="105554">
                <a:tc>
                  <a:txBody>
                    <a:bodyPr/>
                    <a:lstStyle/>
                    <a:p>
                      <a:pPr algn="l" rtl="0" fontAlgn="ctr"/>
                      <a:r>
                        <a:rPr lang="es-CO" sz="700" b="1" i="0" u="none" strike="noStrike" dirty="0">
                          <a:solidFill>
                            <a:srgbClr val="FFFFFF"/>
                          </a:solidFill>
                          <a:effectLst/>
                          <a:highlight>
                            <a:srgbClr val="0070C0"/>
                          </a:highlight>
                          <a:latin typeface="Verdana" panose="020B0604030504040204" pitchFamily="34" charset="0"/>
                        </a:rPr>
                        <a:t>DETALLE</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gridSpan="2">
                  <a:txBody>
                    <a:bodyPr/>
                    <a:lstStyle/>
                    <a:p>
                      <a:pPr algn="ctr" rtl="0" fontAlgn="ctr"/>
                      <a:r>
                        <a:rPr lang="es-CO" sz="700" b="1" i="0" u="none" strike="noStrike" dirty="0">
                          <a:solidFill>
                            <a:srgbClr val="FFFFFF"/>
                          </a:solidFill>
                          <a:effectLst/>
                          <a:highlight>
                            <a:srgbClr val="0070C0"/>
                          </a:highlight>
                          <a:latin typeface="Verdana" panose="020B0604030504040204" pitchFamily="34" charset="0"/>
                        </a:rPr>
                        <a:t>ART - DSCI</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pPr algn="ctr" rtl="0" fontAlgn="ctr"/>
                      <a:endParaRPr lang="es-CO" sz="700" b="1" i="0" u="none" strike="noStrike">
                        <a:solidFill>
                          <a:srgbClr val="FFFFFF"/>
                        </a:solidFill>
                        <a:effectLst/>
                        <a:highlight>
                          <a:srgbClr val="0070C0"/>
                        </a:highlight>
                        <a:latin typeface="Verdana" panose="020B0604030504040204" pitchFamily="34" charset="0"/>
                      </a:endParaRP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2959713768"/>
                  </a:ext>
                </a:extLst>
              </a:tr>
              <a:tr h="105554">
                <a:tc>
                  <a:txBody>
                    <a:bodyPr/>
                    <a:lstStyle/>
                    <a:p>
                      <a:pPr algn="l" rtl="0" fontAlgn="ctr"/>
                      <a:r>
                        <a:rPr lang="es-CO" sz="700" b="0" i="0" u="none" strike="noStrike" dirty="0">
                          <a:solidFill>
                            <a:srgbClr val="000000"/>
                          </a:solidFill>
                          <a:effectLst/>
                          <a:latin typeface="Verdana" panose="020B0604030504040204" pitchFamily="34" charset="0"/>
                        </a:rPr>
                        <a:t>GASTOS DE PERSONAL</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2.238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2.238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03139313"/>
                  </a:ext>
                </a:extLst>
              </a:tr>
              <a:tr h="179441">
                <a:tc>
                  <a:txBody>
                    <a:bodyPr/>
                    <a:lstStyle/>
                    <a:p>
                      <a:pPr algn="l" rtl="0" fontAlgn="ctr"/>
                      <a:r>
                        <a:rPr lang="es-ES" sz="700" b="0" i="0" u="none" strike="noStrike" dirty="0">
                          <a:solidFill>
                            <a:srgbClr val="000000"/>
                          </a:solidFill>
                          <a:effectLst/>
                          <a:latin typeface="Verdana" panose="020B0604030504040204" pitchFamily="34" charset="0"/>
                        </a:rPr>
                        <a:t>ADQUISICION DE BIENES Y SERVICIOS</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1.651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1.651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41219433"/>
                  </a:ext>
                </a:extLst>
              </a:tr>
              <a:tr h="105554">
                <a:tc>
                  <a:txBody>
                    <a:bodyPr/>
                    <a:lstStyle/>
                    <a:p>
                      <a:pPr algn="l" rtl="0" fontAlgn="ctr"/>
                      <a:r>
                        <a:rPr lang="es-CO" sz="700" b="1" i="0" u="none" strike="noStrike" dirty="0">
                          <a:solidFill>
                            <a:srgbClr val="000000"/>
                          </a:solidFill>
                          <a:effectLst/>
                          <a:latin typeface="Verdana" panose="020B0604030504040204" pitchFamily="34" charset="0"/>
                        </a:rPr>
                        <a:t>TRANSFERENCIAS CORRIENTES</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1" i="0" u="none" strike="noStrike" dirty="0">
                          <a:solidFill>
                            <a:srgbClr val="000000"/>
                          </a:solidFill>
                          <a:effectLst/>
                          <a:latin typeface="Aptos Narrow" panose="020B0004020202020204" pitchFamily="34" charset="0"/>
                        </a:rPr>
                        <a:t>                                   27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1" i="0" u="none" strike="noStrike" dirty="0">
                          <a:solidFill>
                            <a:srgbClr val="000000"/>
                          </a:solidFill>
                          <a:effectLst/>
                          <a:latin typeface="Aptos Narrow" panose="020B0004020202020204" pitchFamily="34" charset="0"/>
                        </a:rPr>
                        <a:t>                                         27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88932336"/>
                  </a:ext>
                </a:extLst>
              </a:tr>
              <a:tr h="179441">
                <a:tc>
                  <a:txBody>
                    <a:bodyPr/>
                    <a:lstStyle/>
                    <a:p>
                      <a:pPr algn="l" rtl="0" fontAlgn="ctr"/>
                      <a:r>
                        <a:rPr lang="es-CO" sz="700" b="0" i="0" u="none" strike="noStrike" dirty="0">
                          <a:solidFill>
                            <a:srgbClr val="000000"/>
                          </a:solidFill>
                          <a:effectLst/>
                          <a:latin typeface="Verdana" panose="020B0604030504040204" pitchFamily="34" charset="0"/>
                        </a:rPr>
                        <a:t>GASTOS POR TRIBUTOS, MULTAS, SANCIONES E INTERESES DE MORA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10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10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91483520"/>
                  </a:ext>
                </a:extLst>
              </a:tr>
              <a:tr h="204577">
                <a:tc>
                  <a:txBody>
                    <a:bodyPr/>
                    <a:lstStyle/>
                    <a:p>
                      <a:pPr algn="l" rtl="0" fontAlgn="ctr"/>
                      <a:r>
                        <a:rPr lang="es-CO" sz="800" b="1" i="0" u="none" strike="noStrike" dirty="0">
                          <a:solidFill>
                            <a:srgbClr val="FFFFFF"/>
                          </a:solidFill>
                          <a:effectLst/>
                          <a:highlight>
                            <a:srgbClr val="0070C0"/>
                          </a:highlight>
                          <a:latin typeface="Verdana" panose="020B0604030504040204" pitchFamily="34" charset="0"/>
                        </a:rPr>
                        <a:t>FUNCIONAMIENTO ART - DSCI</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s-CO" sz="800" b="1" i="0" u="none" strike="noStrike" dirty="0">
                          <a:solidFill>
                            <a:srgbClr val="FFFFFF"/>
                          </a:solidFill>
                          <a:effectLst/>
                          <a:highlight>
                            <a:srgbClr val="0070C0"/>
                          </a:highlight>
                          <a:latin typeface="Aptos Narrow" panose="020B0004020202020204" pitchFamily="34" charset="0"/>
                        </a:rPr>
                        <a:t>                           3.926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s-CO" sz="800" b="1" i="0" u="none" strike="noStrike" dirty="0">
                          <a:solidFill>
                            <a:srgbClr val="FFFFFF"/>
                          </a:solidFill>
                          <a:effectLst/>
                          <a:highlight>
                            <a:srgbClr val="0070C0"/>
                          </a:highlight>
                          <a:latin typeface="Aptos Narrow" panose="020B0004020202020204" pitchFamily="34" charset="0"/>
                        </a:rPr>
                        <a:t>                                 3.926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253202508"/>
                  </a:ext>
                </a:extLst>
              </a:tr>
              <a:tr h="105554">
                <a:tc>
                  <a:txBody>
                    <a:bodyPr/>
                    <a:lstStyle/>
                    <a:p>
                      <a:pPr algn="l" rtl="0" fontAlgn="ctr"/>
                      <a:r>
                        <a:rPr lang="es-CO" sz="700" b="1" i="0" u="none" strike="noStrike" dirty="0">
                          <a:solidFill>
                            <a:srgbClr val="FFFFFF"/>
                          </a:solidFill>
                          <a:effectLst/>
                          <a:highlight>
                            <a:srgbClr val="0070C0"/>
                          </a:highlight>
                          <a:latin typeface="Verdana" panose="020B0604030504040204" pitchFamily="34" charset="0"/>
                        </a:rPr>
                        <a:t>DETALLE</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gridSpan="2">
                  <a:txBody>
                    <a:bodyPr/>
                    <a:lstStyle/>
                    <a:p>
                      <a:pPr algn="ctr" rtl="0" fontAlgn="ctr"/>
                      <a:r>
                        <a:rPr lang="es-CO" sz="700" b="1" i="0" u="none" strike="noStrike" dirty="0">
                          <a:solidFill>
                            <a:srgbClr val="FFFFFF"/>
                          </a:solidFill>
                          <a:effectLst/>
                          <a:highlight>
                            <a:srgbClr val="0070C0"/>
                          </a:highlight>
                          <a:latin typeface="Verdana" panose="020B0604030504040204" pitchFamily="34" charset="0"/>
                        </a:rPr>
                        <a:t>ANIM</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pPr algn="ctr" rtl="0" fontAlgn="ctr"/>
                      <a:endParaRPr lang="es-CO" sz="700" b="1" i="0" u="none" strike="noStrike">
                        <a:solidFill>
                          <a:srgbClr val="FFFFFF"/>
                        </a:solidFill>
                        <a:effectLst/>
                        <a:highlight>
                          <a:srgbClr val="0070C0"/>
                        </a:highlight>
                        <a:latin typeface="Verdana" panose="020B0604030504040204" pitchFamily="34" charset="0"/>
                      </a:endParaRP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3440207843"/>
                  </a:ext>
                </a:extLst>
              </a:tr>
              <a:tr h="104928">
                <a:tc>
                  <a:txBody>
                    <a:bodyPr/>
                    <a:lstStyle/>
                    <a:p>
                      <a:pPr algn="l" rtl="0" fontAlgn="ctr"/>
                      <a:r>
                        <a:rPr lang="es-CO" sz="700" b="0" i="0" u="none" strike="noStrike" dirty="0">
                          <a:solidFill>
                            <a:srgbClr val="000000"/>
                          </a:solidFill>
                          <a:effectLst/>
                          <a:latin typeface="Verdana" panose="020B0604030504040204" pitchFamily="34" charset="0"/>
                        </a:rPr>
                        <a:t>GASTOS DE PERSONAL</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5.514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5.514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43859529"/>
                  </a:ext>
                </a:extLst>
              </a:tr>
              <a:tr h="179441">
                <a:tc>
                  <a:txBody>
                    <a:bodyPr/>
                    <a:lstStyle/>
                    <a:p>
                      <a:pPr algn="l" rtl="0" fontAlgn="ctr"/>
                      <a:r>
                        <a:rPr lang="es-ES" sz="700" b="0" i="0" u="none" strike="noStrike" dirty="0">
                          <a:solidFill>
                            <a:srgbClr val="000000"/>
                          </a:solidFill>
                          <a:effectLst/>
                          <a:latin typeface="Verdana" panose="020B0604030504040204" pitchFamily="34" charset="0"/>
                        </a:rPr>
                        <a:t>ADQUISICION DE BIENES Y SERVICIOS</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6.075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6.075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31700386"/>
                  </a:ext>
                </a:extLst>
              </a:tr>
              <a:tr h="78083">
                <a:tc>
                  <a:txBody>
                    <a:bodyPr/>
                    <a:lstStyle/>
                    <a:p>
                      <a:pPr algn="l" rtl="0" fontAlgn="ctr"/>
                      <a:r>
                        <a:rPr lang="es-CO" sz="700" b="1" i="0" u="none" strike="noStrike" dirty="0">
                          <a:solidFill>
                            <a:srgbClr val="000000"/>
                          </a:solidFill>
                          <a:effectLst/>
                          <a:latin typeface="Verdana" panose="020B0604030504040204" pitchFamily="34" charset="0"/>
                        </a:rPr>
                        <a:t>TRANSFERENCIAS CORRIENTES</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1" i="0" u="none" strike="noStrike" dirty="0">
                          <a:solidFill>
                            <a:srgbClr val="000000"/>
                          </a:solidFill>
                          <a:effectLst/>
                          <a:latin typeface="Aptos Narrow" panose="020B0004020202020204" pitchFamily="34" charset="0"/>
                        </a:rPr>
                        <a:t>                                   11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1" i="0" u="none" strike="noStrike" dirty="0">
                          <a:solidFill>
                            <a:srgbClr val="000000"/>
                          </a:solidFill>
                          <a:effectLst/>
                          <a:latin typeface="Aptos Narrow" panose="020B0004020202020204" pitchFamily="34" charset="0"/>
                        </a:rPr>
                        <a:t>                                         11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76069398"/>
                  </a:ext>
                </a:extLst>
              </a:tr>
              <a:tr h="179441">
                <a:tc>
                  <a:txBody>
                    <a:bodyPr/>
                    <a:lstStyle/>
                    <a:p>
                      <a:pPr algn="l" rtl="0" fontAlgn="ctr"/>
                      <a:r>
                        <a:rPr lang="es-CO" sz="700" b="0" i="0" u="none" strike="noStrike" dirty="0">
                          <a:solidFill>
                            <a:srgbClr val="000000"/>
                          </a:solidFill>
                          <a:effectLst/>
                          <a:latin typeface="Verdana" panose="020B0604030504040204" pitchFamily="34" charset="0"/>
                        </a:rPr>
                        <a:t>GASTOS POR TRIBUTOS, MULTAS, SANCIONES E INTERESES DE MORA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256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s-CO" sz="800" b="0" i="0" u="none" strike="noStrike" dirty="0">
                          <a:solidFill>
                            <a:srgbClr val="000000"/>
                          </a:solidFill>
                          <a:effectLst/>
                          <a:latin typeface="Aptos Narrow" panose="020B0004020202020204" pitchFamily="34" charset="0"/>
                        </a:rPr>
                        <a:t>                                      256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61966094"/>
                  </a:ext>
                </a:extLst>
              </a:tr>
              <a:tr h="110832">
                <a:tc>
                  <a:txBody>
                    <a:bodyPr/>
                    <a:lstStyle/>
                    <a:p>
                      <a:pPr algn="l" rtl="0" fontAlgn="ctr"/>
                      <a:r>
                        <a:rPr lang="es-CO" sz="800" b="1" i="0" u="none" strike="noStrike" dirty="0">
                          <a:solidFill>
                            <a:srgbClr val="FFFFFF"/>
                          </a:solidFill>
                          <a:effectLst/>
                          <a:highlight>
                            <a:srgbClr val="0070C0"/>
                          </a:highlight>
                          <a:latin typeface="Verdana" panose="020B0604030504040204" pitchFamily="34" charset="0"/>
                        </a:rPr>
                        <a:t>FUNCIONAMIENTO ANIM</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s-CO" sz="800" b="1" i="0" u="none" strike="noStrike" dirty="0">
                          <a:solidFill>
                            <a:srgbClr val="FFFFFF"/>
                          </a:solidFill>
                          <a:effectLst/>
                          <a:highlight>
                            <a:srgbClr val="0070C0"/>
                          </a:highlight>
                          <a:latin typeface="Aptos Narrow" panose="020B0004020202020204" pitchFamily="34" charset="0"/>
                        </a:rPr>
                        <a:t>                         11.856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s-CO" sz="800" b="1" i="0" u="none" strike="noStrike" dirty="0">
                          <a:solidFill>
                            <a:srgbClr val="FFFFFF"/>
                          </a:solidFill>
                          <a:effectLst/>
                          <a:highlight>
                            <a:srgbClr val="0070C0"/>
                          </a:highlight>
                          <a:latin typeface="Aptos Narrow" panose="020B0004020202020204" pitchFamily="34" charset="0"/>
                        </a:rPr>
                        <a:t>                               11.856 </a:t>
                      </a:r>
                    </a:p>
                  </a:txBody>
                  <a:tcPr marL="4036" marR="4036" marT="4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29460451"/>
                  </a:ext>
                </a:extLst>
              </a:tr>
            </a:tbl>
          </a:graphicData>
        </a:graphic>
      </p:graphicFrame>
    </p:spTree>
    <p:extLst>
      <p:ext uri="{BB962C8B-B14F-4D97-AF65-F5344CB8AC3E}">
        <p14:creationId xmlns:p14="http://schemas.microsoft.com/office/powerpoint/2010/main" val="3061079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oogle Shape;157;p24"/>
          <p:cNvSpPr txBox="1">
            <a:spLocks/>
          </p:cNvSpPr>
          <p:nvPr/>
        </p:nvSpPr>
        <p:spPr>
          <a:xfrm>
            <a:off x="2197465" y="41772"/>
            <a:ext cx="7574281" cy="724178"/>
          </a:xfrm>
          <a:prstGeom prst="rect">
            <a:avLst/>
          </a:prstGeom>
          <a:noFill/>
          <a:ln>
            <a:noFill/>
          </a:ln>
        </p:spPr>
        <p:txBody>
          <a:bodyPr spcFirstLastPara="1" wrap="square" lIns="34288" tIns="17138" rIns="34288" bIns="17138"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FFFFFF"/>
              </a:buClr>
              <a:buSzPts val="1400"/>
              <a:buFont typeface="Work Sans SemiBold"/>
              <a:buNone/>
              <a:defRPr sz="3000" b="0" i="0" u="none" strike="noStrike" cap="none">
                <a:solidFill>
                  <a:srgbClr val="0066CD"/>
                </a:solidFill>
                <a:latin typeface="Work Sans Light"/>
                <a:ea typeface="Work Sans Light"/>
                <a:cs typeface="Work Sans Light"/>
                <a:sym typeface="Work Sans Light"/>
              </a:defRPr>
            </a:lvl1pPr>
            <a:lvl2pPr marR="0" lvl="1"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9pPr>
          </a:lstStyle>
          <a:p>
            <a:pPr marL="0" marR="0" lvl="0" indent="0" algn="ctr" defTabSz="412750" rtl="0" eaLnBrk="1" fontAlgn="auto" latinLnBrk="0" hangingPunct="0">
              <a:lnSpc>
                <a:spcPct val="90000"/>
              </a:lnSpc>
              <a:spcBef>
                <a:spcPts val="0"/>
              </a:spcBef>
              <a:spcAft>
                <a:spcPts val="0"/>
              </a:spcAft>
              <a:buClr>
                <a:srgbClr val="FFFFFF"/>
              </a:buClr>
              <a:buSzPts val="1400"/>
              <a:buFont typeface="Work Sans SemiBold"/>
              <a:buNone/>
              <a:tabLst/>
              <a:defRPr/>
            </a:pPr>
            <a:endParaRPr kumimoji="0" lang="es-CO" sz="2000" b="0" i="0" u="none" strike="noStrike" kern="0" cap="none" spc="30" normalizeH="0" baseline="0" noProof="0" dirty="0">
              <a:ln>
                <a:noFill/>
              </a:ln>
              <a:solidFill>
                <a:prstClr val="black"/>
              </a:solidFill>
              <a:effectLst/>
              <a:uLnTx/>
              <a:uFillTx/>
              <a:latin typeface="Verdana" panose="020B0604030504040204" pitchFamily="34" charset="0"/>
              <a:ea typeface="Verdana" panose="020B0604030504040204" pitchFamily="34" charset="0"/>
              <a:sym typeface="Work Sans Light"/>
            </a:endParaRPr>
          </a:p>
          <a:p>
            <a:pPr marL="0" marR="0" lvl="0" indent="0" algn="ctr" defTabSz="412750" rtl="0" eaLnBrk="1" fontAlgn="auto" latinLnBrk="0" hangingPunct="0">
              <a:lnSpc>
                <a:spcPct val="90000"/>
              </a:lnSpc>
              <a:spcBef>
                <a:spcPts val="0"/>
              </a:spcBef>
              <a:spcAft>
                <a:spcPts val="0"/>
              </a:spcAft>
              <a:buClr>
                <a:srgbClr val="FFFFFF"/>
              </a:buClr>
              <a:buSzPts val="1400"/>
              <a:buFont typeface="Work Sans SemiBold"/>
              <a:buNone/>
              <a:tabLst/>
              <a:defRPr/>
            </a:pPr>
            <a:r>
              <a:rPr kumimoji="0" lang="es-CO" sz="2000" b="1" i="0" u="none" strike="noStrike" kern="0" cap="none" spc="30" normalizeH="0" baseline="0" noProof="0" dirty="0">
                <a:ln>
                  <a:noFill/>
                </a:ln>
                <a:solidFill>
                  <a:prstClr val="black"/>
                </a:solidFill>
                <a:effectLst/>
                <a:uLnTx/>
                <a:uFillTx/>
                <a:latin typeface="Verdana" panose="020B0604030504040204" pitchFamily="34" charset="0"/>
                <a:ea typeface="Verdana" panose="020B0604030504040204" pitchFamily="34" charset="0"/>
                <a:sym typeface="Work Sans Light"/>
              </a:rPr>
              <a:t>PROYECTOS DE INVERSIÓN SECTOR </a:t>
            </a:r>
            <a:br>
              <a:rPr kumimoji="0" lang="es-CO" sz="2000" b="1" i="0" u="none" strike="noStrike" kern="0" cap="none" spc="30" normalizeH="0" baseline="0" noProof="0" dirty="0">
                <a:ln>
                  <a:noFill/>
                </a:ln>
                <a:solidFill>
                  <a:prstClr val="black"/>
                </a:solidFill>
                <a:effectLst/>
                <a:uLnTx/>
                <a:uFillTx/>
                <a:latin typeface="Verdana" panose="020B0604030504040204" pitchFamily="34" charset="0"/>
                <a:ea typeface="Verdana" panose="020B0604030504040204" pitchFamily="34" charset="0"/>
                <a:sym typeface="Work Sans Light"/>
              </a:rPr>
            </a:br>
            <a:endParaRPr kumimoji="0" lang="es-CO" sz="2000" b="1" i="0" u="none" strike="noStrike" kern="0" cap="none" spc="30" normalizeH="0" baseline="0" noProof="0" dirty="0">
              <a:ln>
                <a:noFill/>
              </a:ln>
              <a:solidFill>
                <a:prstClr val="black"/>
              </a:solidFill>
              <a:effectLst/>
              <a:uLnTx/>
              <a:uFillTx/>
              <a:latin typeface="Verdana" panose="020B0604030504040204" pitchFamily="34" charset="0"/>
              <a:ea typeface="Verdana" panose="020B0604030504040204" pitchFamily="34" charset="0"/>
              <a:sym typeface="Work Sans Light"/>
            </a:endParaRPr>
          </a:p>
        </p:txBody>
      </p:sp>
      <p:graphicFrame>
        <p:nvGraphicFramePr>
          <p:cNvPr id="6" name="Tabla 5">
            <a:extLst>
              <a:ext uri="{FF2B5EF4-FFF2-40B4-BE49-F238E27FC236}">
                <a16:creationId xmlns:a16="http://schemas.microsoft.com/office/drawing/2014/main" id="{08FD088C-1275-C45F-49C7-128BED43F45D}"/>
              </a:ext>
            </a:extLst>
          </p:cNvPr>
          <p:cNvGraphicFramePr>
            <a:graphicFrameLocks noGrp="1"/>
          </p:cNvGraphicFramePr>
          <p:nvPr>
            <p:extLst>
              <p:ext uri="{D42A27DB-BD31-4B8C-83A1-F6EECF244321}">
                <p14:modId xmlns:p14="http://schemas.microsoft.com/office/powerpoint/2010/main" val="2585906185"/>
              </p:ext>
            </p:extLst>
          </p:nvPr>
        </p:nvGraphicFramePr>
        <p:xfrm>
          <a:off x="190421" y="884904"/>
          <a:ext cx="3295832" cy="5661181"/>
        </p:xfrm>
        <a:graphic>
          <a:graphicData uri="http://schemas.openxmlformats.org/drawingml/2006/table">
            <a:tbl>
              <a:tblPr/>
              <a:tblGrid>
                <a:gridCol w="2542796">
                  <a:extLst>
                    <a:ext uri="{9D8B030D-6E8A-4147-A177-3AD203B41FA5}">
                      <a16:colId xmlns:a16="http://schemas.microsoft.com/office/drawing/2014/main" val="671721999"/>
                    </a:ext>
                  </a:extLst>
                </a:gridCol>
                <a:gridCol w="753036">
                  <a:extLst>
                    <a:ext uri="{9D8B030D-6E8A-4147-A177-3AD203B41FA5}">
                      <a16:colId xmlns:a16="http://schemas.microsoft.com/office/drawing/2014/main" val="546832115"/>
                    </a:ext>
                  </a:extLst>
                </a:gridCol>
              </a:tblGrid>
              <a:tr h="144301">
                <a:tc>
                  <a:txBody>
                    <a:bodyPr/>
                    <a:lstStyle/>
                    <a:p>
                      <a:pPr algn="ctr" rtl="0" fontAlgn="ctr"/>
                      <a:r>
                        <a:rPr lang="es-CO" sz="800" b="1" i="0" u="none" strike="noStrike" dirty="0">
                          <a:solidFill>
                            <a:schemeClr val="bg1"/>
                          </a:solidFill>
                          <a:effectLst/>
                          <a:latin typeface="Verdana" panose="020B0604030504040204" pitchFamily="34" charset="0"/>
                        </a:rPr>
                        <a:t>PROYECTOS DE INVERSIÓN DAPRE</a:t>
                      </a:r>
                    </a:p>
                  </a:txBody>
                  <a:tcPr marL="7041" marR="7041" marT="70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ctr" rtl="0" fontAlgn="ctr"/>
                      <a:r>
                        <a:rPr lang="es-CO" sz="800" b="1" i="0" u="none" strike="noStrike" dirty="0">
                          <a:solidFill>
                            <a:schemeClr val="bg1"/>
                          </a:solidFill>
                          <a:effectLst/>
                          <a:latin typeface="Verdana" panose="020B0604030504040204" pitchFamily="34" charset="0"/>
                        </a:rPr>
                        <a:t>VALOR</a:t>
                      </a:r>
                    </a:p>
                  </a:txBody>
                  <a:tcPr marL="7041" marR="7041" marT="70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3806603787"/>
                  </a:ext>
                </a:extLst>
              </a:tr>
              <a:tr h="640288">
                <a:tc>
                  <a:txBody>
                    <a:bodyPr/>
                    <a:lstStyle/>
                    <a:p>
                      <a:pPr algn="just" fontAlgn="ctr"/>
                      <a:r>
                        <a:rPr lang="es-ES" sz="800" b="0" i="0" u="none" strike="noStrike" dirty="0">
                          <a:solidFill>
                            <a:srgbClr val="000000"/>
                          </a:solidFill>
                          <a:effectLst/>
                          <a:highlight>
                            <a:srgbClr val="FFFFFF"/>
                          </a:highlight>
                          <a:latin typeface="Verdana" panose="020B0604030504040204" pitchFamily="34" charset="0"/>
                        </a:rPr>
                        <a:t>Fortalecimiento en la articulación interinstitucional e intersectorial para la formulación e implementación de políticas públicas que contribuyen al goce efectivo de los derechos de los sujetos de especial protección. Nacional</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CO" sz="800" b="0" i="0" u="none" strike="noStrike" dirty="0">
                          <a:solidFill>
                            <a:srgbClr val="000000"/>
                          </a:solidFill>
                          <a:effectLst/>
                          <a:highlight>
                            <a:srgbClr val="FFFFFF"/>
                          </a:highlight>
                          <a:latin typeface="Verdana" panose="020B0604030504040204" pitchFamily="34" charset="0"/>
                        </a:rPr>
                        <a:t>          16.928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6843802"/>
                  </a:ext>
                </a:extLst>
              </a:tr>
              <a:tr h="613281">
                <a:tc>
                  <a:txBody>
                    <a:bodyPr/>
                    <a:lstStyle/>
                    <a:p>
                      <a:pPr algn="just" fontAlgn="ctr"/>
                      <a:r>
                        <a:rPr lang="es-ES" sz="800" b="0" i="0" u="none" strike="noStrike" dirty="0">
                          <a:solidFill>
                            <a:srgbClr val="000000"/>
                          </a:solidFill>
                          <a:effectLst/>
                          <a:highlight>
                            <a:srgbClr val="FFFFFF"/>
                          </a:highlight>
                          <a:latin typeface="Verdana" panose="020B0604030504040204" pitchFamily="34" charset="0"/>
                        </a:rPr>
                        <a:t>Fortalecimiento de acciones para mejorar el acceso a la oferta en prevención de violencias, a través de estrategias de reconstrucción del tejido social y promoción de culturas de paz a nivel Nacional*</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CO" sz="800" b="0" i="0" u="none" strike="noStrike" dirty="0">
                          <a:solidFill>
                            <a:srgbClr val="000000"/>
                          </a:solidFill>
                          <a:effectLst/>
                          <a:highlight>
                            <a:srgbClr val="FFFFFF"/>
                          </a:highlight>
                          <a:latin typeface="Verdana" panose="020B0604030504040204" pitchFamily="34" charset="0"/>
                        </a:rPr>
                        <a:t>          13.364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24186406"/>
                  </a:ext>
                </a:extLst>
              </a:tr>
              <a:tr h="421653">
                <a:tc>
                  <a:txBody>
                    <a:bodyPr/>
                    <a:lstStyle/>
                    <a:p>
                      <a:pPr algn="just" fontAlgn="ctr"/>
                      <a:r>
                        <a:rPr lang="es-ES" sz="800" b="0" i="0" u="none" strike="noStrike" dirty="0">
                          <a:solidFill>
                            <a:srgbClr val="000000"/>
                          </a:solidFill>
                          <a:effectLst/>
                          <a:highlight>
                            <a:srgbClr val="FFFFFF"/>
                          </a:highlight>
                          <a:latin typeface="Verdana" panose="020B0604030504040204" pitchFamily="34" charset="0"/>
                        </a:rPr>
                        <a:t>Apoyo a la gestión financiera para el desarrollo de programas y proyectos para la implementación del Acuerdo Final de Paz. Nacional</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CO" sz="800" b="0" i="0" u="none" strike="noStrike" dirty="0">
                          <a:solidFill>
                            <a:srgbClr val="000000"/>
                          </a:solidFill>
                          <a:effectLst/>
                          <a:highlight>
                            <a:srgbClr val="FFFFFF"/>
                          </a:highlight>
                          <a:latin typeface="Verdana" panose="020B0604030504040204" pitchFamily="34" charset="0"/>
                        </a:rPr>
                        <a:t>         106.010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21414437"/>
                  </a:ext>
                </a:extLst>
              </a:tr>
              <a:tr h="312336">
                <a:tc>
                  <a:txBody>
                    <a:bodyPr/>
                    <a:lstStyle/>
                    <a:p>
                      <a:pPr algn="just" fontAlgn="ctr"/>
                      <a:r>
                        <a:rPr lang="es-ES" sz="800" b="0" i="0" u="none" strike="noStrike" dirty="0">
                          <a:solidFill>
                            <a:srgbClr val="000000"/>
                          </a:solidFill>
                          <a:effectLst/>
                          <a:highlight>
                            <a:srgbClr val="FFFFFF"/>
                          </a:highlight>
                          <a:latin typeface="Verdana" panose="020B0604030504040204" pitchFamily="34" charset="0"/>
                        </a:rPr>
                        <a:t>Fortalecimiento de la Capacidad Tecnológica y la Gestión Estratégica del Gobierno Nacional</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CO" sz="800" b="0" i="0" u="none" strike="noStrike" dirty="0">
                          <a:solidFill>
                            <a:srgbClr val="000000"/>
                          </a:solidFill>
                          <a:effectLst/>
                          <a:highlight>
                            <a:srgbClr val="FFFFFF"/>
                          </a:highlight>
                          <a:latin typeface="Verdana" panose="020B0604030504040204" pitchFamily="34" charset="0"/>
                        </a:rPr>
                        <a:t>            9.000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47910638"/>
                  </a:ext>
                </a:extLst>
              </a:tr>
              <a:tr h="312336">
                <a:tc>
                  <a:txBody>
                    <a:bodyPr/>
                    <a:lstStyle/>
                    <a:p>
                      <a:pPr algn="just" fontAlgn="ctr"/>
                      <a:r>
                        <a:rPr lang="es-ES" sz="800" b="0" i="0" u="none" strike="noStrike" dirty="0">
                          <a:solidFill>
                            <a:srgbClr val="000000"/>
                          </a:solidFill>
                          <a:effectLst/>
                          <a:highlight>
                            <a:srgbClr val="FFFFFF"/>
                          </a:highlight>
                          <a:latin typeface="Verdana" panose="020B0604030504040204" pitchFamily="34" charset="0"/>
                        </a:rPr>
                        <a:t>Consolidación de la acción integral contra minas antipersonal a nivel Nacional</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CO" sz="800" b="0" i="0" u="none" strike="noStrike" dirty="0">
                          <a:solidFill>
                            <a:srgbClr val="000000"/>
                          </a:solidFill>
                          <a:effectLst/>
                          <a:highlight>
                            <a:srgbClr val="FFFFFF"/>
                          </a:highlight>
                          <a:latin typeface="Verdana" panose="020B0604030504040204" pitchFamily="34" charset="0"/>
                        </a:rPr>
                        <a:t>            4.000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12160885"/>
                  </a:ext>
                </a:extLst>
              </a:tr>
              <a:tr h="421653">
                <a:tc>
                  <a:txBody>
                    <a:bodyPr/>
                    <a:lstStyle/>
                    <a:p>
                      <a:pPr algn="just" fontAlgn="ctr"/>
                      <a:r>
                        <a:rPr lang="es-ES" sz="800" b="0" i="0" u="none" strike="noStrike" dirty="0">
                          <a:solidFill>
                            <a:srgbClr val="000000"/>
                          </a:solidFill>
                          <a:effectLst/>
                          <a:highlight>
                            <a:srgbClr val="FFFFFF"/>
                          </a:highlight>
                          <a:latin typeface="Verdana" panose="020B0604030504040204" pitchFamily="34" charset="0"/>
                        </a:rPr>
                        <a:t>Contribución para la implementación de estrategias en materia de políticas públicas de transparencia y corrupción a nivel Nacional</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CO" sz="800" b="0" i="0" u="none" strike="noStrike" dirty="0">
                          <a:solidFill>
                            <a:srgbClr val="000000"/>
                          </a:solidFill>
                          <a:effectLst/>
                          <a:highlight>
                            <a:srgbClr val="FFFFFF"/>
                          </a:highlight>
                          <a:latin typeface="Verdana" panose="020B0604030504040204" pitchFamily="34" charset="0"/>
                        </a:rPr>
                        <a:t>            2.000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7241482"/>
                  </a:ext>
                </a:extLst>
              </a:tr>
              <a:tr h="640288">
                <a:tc>
                  <a:txBody>
                    <a:bodyPr/>
                    <a:lstStyle/>
                    <a:p>
                      <a:pPr algn="just" fontAlgn="ctr"/>
                      <a:r>
                        <a:rPr lang="es-ES" sz="800" b="0" i="0" u="none" strike="noStrike" dirty="0">
                          <a:solidFill>
                            <a:srgbClr val="000000"/>
                          </a:solidFill>
                          <a:effectLst/>
                          <a:highlight>
                            <a:srgbClr val="FFFFFF"/>
                          </a:highlight>
                          <a:latin typeface="Verdana" panose="020B0604030504040204" pitchFamily="34" charset="0"/>
                        </a:rPr>
                        <a:t>Fortalecimiento de las entidades de la rama ejecutiva para diseñar, implementar y evaluar una cultura de respeto y garantía en materia de Derechos Humanos y Derecho Internacional Humanitario. Nacional</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CO" sz="800" b="0" i="0" u="none" strike="noStrike" dirty="0">
                          <a:solidFill>
                            <a:srgbClr val="000000"/>
                          </a:solidFill>
                          <a:effectLst/>
                          <a:highlight>
                            <a:srgbClr val="FFFFFF"/>
                          </a:highlight>
                          <a:latin typeface="Verdana" panose="020B0604030504040204" pitchFamily="34" charset="0"/>
                        </a:rPr>
                        <a:t>            8.866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09491155"/>
                  </a:ext>
                </a:extLst>
              </a:tr>
              <a:tr h="421653">
                <a:tc>
                  <a:txBody>
                    <a:bodyPr/>
                    <a:lstStyle/>
                    <a:p>
                      <a:pPr algn="just" fontAlgn="ctr"/>
                      <a:r>
                        <a:rPr lang="es-ES" sz="800" b="0" i="0" u="none" strike="noStrike" dirty="0">
                          <a:solidFill>
                            <a:srgbClr val="000000"/>
                          </a:solidFill>
                          <a:effectLst/>
                          <a:highlight>
                            <a:srgbClr val="FFFFFF"/>
                          </a:highlight>
                          <a:latin typeface="Verdana" panose="020B0604030504040204" pitchFamily="34" charset="0"/>
                        </a:rPr>
                        <a:t>Fortalecimiento y protección de los bienes muebles e inmuebles de la Presidencia de la República en Cartagena, Bogotá, Sopó.</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CO" sz="800" b="0" i="0" u="none" strike="noStrike" dirty="0">
                          <a:solidFill>
                            <a:srgbClr val="000000"/>
                          </a:solidFill>
                          <a:effectLst/>
                          <a:highlight>
                            <a:srgbClr val="FFFFFF"/>
                          </a:highlight>
                          <a:latin typeface="Verdana" panose="020B0604030504040204" pitchFamily="34" charset="0"/>
                        </a:rPr>
                        <a:t>            3.000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34530787"/>
                  </a:ext>
                </a:extLst>
              </a:tr>
              <a:tr h="312336">
                <a:tc>
                  <a:txBody>
                    <a:bodyPr/>
                    <a:lstStyle/>
                    <a:p>
                      <a:pPr algn="just" fontAlgn="ctr"/>
                      <a:r>
                        <a:rPr lang="es-ES" sz="800" b="0" i="0" u="none" strike="noStrike" dirty="0">
                          <a:solidFill>
                            <a:srgbClr val="000000"/>
                          </a:solidFill>
                          <a:effectLst/>
                          <a:highlight>
                            <a:srgbClr val="FFFFFF"/>
                          </a:highlight>
                          <a:latin typeface="Verdana" panose="020B0604030504040204" pitchFamily="34" charset="0"/>
                        </a:rPr>
                        <a:t>Mejoramiento en la organización técnica del Archivo Central del DAPRE en Bogotá</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CO" sz="800" b="0" i="0" u="none" strike="noStrike" dirty="0">
                          <a:solidFill>
                            <a:srgbClr val="000000"/>
                          </a:solidFill>
                          <a:effectLst/>
                          <a:highlight>
                            <a:srgbClr val="FFFFFF"/>
                          </a:highlight>
                          <a:latin typeface="Verdana" panose="020B0604030504040204" pitchFamily="34" charset="0"/>
                        </a:rPr>
                        <a:t>            1.000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06801696"/>
                  </a:ext>
                </a:extLst>
              </a:tr>
              <a:tr h="490625">
                <a:tc>
                  <a:txBody>
                    <a:bodyPr/>
                    <a:lstStyle/>
                    <a:p>
                      <a:pPr algn="just" fontAlgn="ctr"/>
                      <a:r>
                        <a:rPr lang="es-ES" sz="800" b="0" i="0" u="none" strike="noStrike" dirty="0">
                          <a:solidFill>
                            <a:srgbClr val="000000"/>
                          </a:solidFill>
                          <a:effectLst/>
                          <a:highlight>
                            <a:srgbClr val="FFFFFF"/>
                          </a:highlight>
                          <a:latin typeface="Verdana" panose="020B0604030504040204" pitchFamily="34" charset="0"/>
                        </a:rPr>
                        <a:t>Fortalecimiento de la Plataforma de TIC's del Departamento Administrativo de la Presidencia de la República en las sedes de Bogotá, Cartagena, Sopó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s-CO" sz="800" b="0" i="0" u="none" strike="noStrike" dirty="0">
                          <a:solidFill>
                            <a:srgbClr val="000000"/>
                          </a:solidFill>
                          <a:effectLst/>
                          <a:highlight>
                            <a:srgbClr val="FFFFFF"/>
                          </a:highlight>
                          <a:latin typeface="Verdana" panose="020B0604030504040204" pitchFamily="34" charset="0"/>
                        </a:rPr>
                        <a:t>            4.500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09751352"/>
                  </a:ext>
                </a:extLst>
              </a:tr>
              <a:tr h="203018">
                <a:tc>
                  <a:txBody>
                    <a:bodyPr/>
                    <a:lstStyle/>
                    <a:p>
                      <a:pPr algn="l" rtl="0" fontAlgn="ctr"/>
                      <a:r>
                        <a:rPr lang="es-CO" sz="800" b="1" i="0" u="none" strike="noStrike" dirty="0">
                          <a:solidFill>
                            <a:schemeClr val="bg1"/>
                          </a:solidFill>
                          <a:effectLst/>
                          <a:latin typeface="Verdana" panose="020B0604030504040204" pitchFamily="34" charset="0"/>
                        </a:rPr>
                        <a:t>TOTAL INVERSIÓN DAPRE</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r" rtl="0" fontAlgn="ctr"/>
                      <a:r>
                        <a:rPr lang="es-CO" sz="800" b="1" i="0" u="none" strike="noStrike" dirty="0">
                          <a:solidFill>
                            <a:schemeClr val="bg1"/>
                          </a:solidFill>
                          <a:effectLst/>
                          <a:latin typeface="Verdana" panose="020B0604030504040204" pitchFamily="34" charset="0"/>
                        </a:rPr>
                        <a:t>168.668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409497659"/>
                  </a:ext>
                </a:extLst>
              </a:tr>
            </a:tbl>
          </a:graphicData>
        </a:graphic>
      </p:graphicFrame>
      <p:sp>
        <p:nvSpPr>
          <p:cNvPr id="8" name="CuadroTexto 7">
            <a:extLst>
              <a:ext uri="{FF2B5EF4-FFF2-40B4-BE49-F238E27FC236}">
                <a16:creationId xmlns:a16="http://schemas.microsoft.com/office/drawing/2014/main" id="{53335BC7-4373-A969-BA95-A3DADA2EBA30}"/>
              </a:ext>
            </a:extLst>
          </p:cNvPr>
          <p:cNvSpPr txBox="1"/>
          <p:nvPr/>
        </p:nvSpPr>
        <p:spPr>
          <a:xfrm>
            <a:off x="109743" y="6546085"/>
            <a:ext cx="1810871" cy="200055"/>
          </a:xfrm>
          <a:prstGeom prst="rect">
            <a:avLst/>
          </a:prstGeom>
          <a:noFill/>
        </p:spPr>
        <p:txBody>
          <a:bodyPr wrap="square" rtlCol="0">
            <a:spAutoFit/>
          </a:bodyPr>
          <a:lstStyle/>
          <a:p>
            <a:r>
              <a:rPr lang="es-CO" sz="700" dirty="0">
                <a:latin typeface="Verdana" panose="020B0604030504040204" pitchFamily="34" charset="0"/>
                <a:ea typeface="Verdana" panose="020B0604030504040204" pitchFamily="34" charset="0"/>
              </a:rPr>
              <a:t>Cifras en millones de pesos</a:t>
            </a:r>
          </a:p>
        </p:txBody>
      </p:sp>
      <p:graphicFrame>
        <p:nvGraphicFramePr>
          <p:cNvPr id="9" name="Tabla 8">
            <a:extLst>
              <a:ext uri="{FF2B5EF4-FFF2-40B4-BE49-F238E27FC236}">
                <a16:creationId xmlns:a16="http://schemas.microsoft.com/office/drawing/2014/main" id="{BADED28B-6443-61EB-1FF3-F8C43F594B46}"/>
              </a:ext>
            </a:extLst>
          </p:cNvPr>
          <p:cNvGraphicFramePr>
            <a:graphicFrameLocks noGrp="1"/>
          </p:cNvGraphicFramePr>
          <p:nvPr>
            <p:extLst>
              <p:ext uri="{D42A27DB-BD31-4B8C-83A1-F6EECF244321}">
                <p14:modId xmlns:p14="http://schemas.microsoft.com/office/powerpoint/2010/main" val="1684626790"/>
              </p:ext>
            </p:extLst>
          </p:nvPr>
        </p:nvGraphicFramePr>
        <p:xfrm>
          <a:off x="7386918" y="3299021"/>
          <a:ext cx="4069975" cy="1969022"/>
        </p:xfrm>
        <a:graphic>
          <a:graphicData uri="http://schemas.openxmlformats.org/drawingml/2006/table">
            <a:tbl>
              <a:tblPr/>
              <a:tblGrid>
                <a:gridCol w="3388659">
                  <a:extLst>
                    <a:ext uri="{9D8B030D-6E8A-4147-A177-3AD203B41FA5}">
                      <a16:colId xmlns:a16="http://schemas.microsoft.com/office/drawing/2014/main" val="2936291426"/>
                    </a:ext>
                  </a:extLst>
                </a:gridCol>
                <a:gridCol w="681316">
                  <a:extLst>
                    <a:ext uri="{9D8B030D-6E8A-4147-A177-3AD203B41FA5}">
                      <a16:colId xmlns:a16="http://schemas.microsoft.com/office/drawing/2014/main" val="1162826716"/>
                    </a:ext>
                  </a:extLst>
                </a:gridCol>
              </a:tblGrid>
              <a:tr h="140222">
                <a:tc>
                  <a:txBody>
                    <a:bodyPr/>
                    <a:lstStyle/>
                    <a:p>
                      <a:pPr algn="ctr" rtl="0" fontAlgn="ctr"/>
                      <a:r>
                        <a:rPr lang="es-CO" sz="800" b="1" i="0" u="none" strike="noStrike" dirty="0">
                          <a:solidFill>
                            <a:schemeClr val="bg1"/>
                          </a:solidFill>
                          <a:effectLst/>
                          <a:latin typeface="Verdana" panose="020B0604030504040204" pitchFamily="34" charset="0"/>
                        </a:rPr>
                        <a:t>PROYECTOS DE INVERSIÓN UNGRD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ctr" rtl="0" fontAlgn="ctr"/>
                      <a:r>
                        <a:rPr lang="es-CO" sz="800" b="1" i="0" u="none" strike="noStrike" dirty="0">
                          <a:solidFill>
                            <a:schemeClr val="bg1"/>
                          </a:solidFill>
                          <a:effectLst/>
                          <a:latin typeface="Verdana" panose="020B0604030504040204" pitchFamily="34" charset="0"/>
                        </a:rPr>
                        <a:t>VALOR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867928261"/>
                  </a:ext>
                </a:extLst>
              </a:tr>
              <a:tr h="423701">
                <a:tc>
                  <a:txBody>
                    <a:bodyPr/>
                    <a:lstStyle/>
                    <a:p>
                      <a:pPr algn="just" fontAlgn="ctr"/>
                      <a:r>
                        <a:rPr lang="es-ES" sz="800" b="0" i="0" u="none" strike="noStrike" dirty="0">
                          <a:solidFill>
                            <a:srgbClr val="000000"/>
                          </a:solidFill>
                          <a:effectLst/>
                          <a:latin typeface="Verdana" panose="020B0604030504040204" pitchFamily="34" charset="0"/>
                        </a:rPr>
                        <a:t>Fortalecimiento Financiero del Fondo Nacional para La Gestión del Riesgo de Desastres Orientado al Proceso de Reasentamiento en el Marco de Acciones Judiciales, Relacionados con la Ocurrencia de Escenarios de Riesgo</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14.025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68451628"/>
                  </a:ext>
                </a:extLst>
              </a:tr>
              <a:tr h="411060">
                <a:tc>
                  <a:txBody>
                    <a:bodyPr/>
                    <a:lstStyle/>
                    <a:p>
                      <a:pPr algn="just" fontAlgn="ctr"/>
                      <a:r>
                        <a:rPr lang="es-ES" sz="800" b="0" i="0" u="none" strike="noStrike" dirty="0">
                          <a:solidFill>
                            <a:srgbClr val="000000"/>
                          </a:solidFill>
                          <a:effectLst/>
                          <a:latin typeface="Verdana" panose="020B0604030504040204" pitchFamily="34" charset="0"/>
                        </a:rPr>
                        <a:t>Fortalecimiento de la política nacional de gestión del riesgo de desastres mediante la valoración del impacto de la implementación del PNGRD. Nacional</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1.200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27658177"/>
                  </a:ext>
                </a:extLst>
              </a:tr>
              <a:tr h="402262">
                <a:tc>
                  <a:txBody>
                    <a:bodyPr/>
                    <a:lstStyle/>
                    <a:p>
                      <a:pPr algn="just" fontAlgn="t"/>
                      <a:r>
                        <a:rPr lang="es-ES" sz="800" b="0" i="0" u="none" strike="noStrike" dirty="0">
                          <a:solidFill>
                            <a:srgbClr val="000000"/>
                          </a:solidFill>
                          <a:effectLst/>
                          <a:latin typeface="Verdana" panose="020B0604030504040204" pitchFamily="34" charset="0"/>
                        </a:rPr>
                        <a:t>Fortalecimiento de los procesos sociales de participación ciudadana, gestión de conocimientos y saberes y divulgación en el marco del  Sistema Nacional de Gestión del Riesgo de Desastre. </a:t>
                      </a:r>
                    </a:p>
                  </a:txBody>
                  <a:tcPr marL="45720" marR="4572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1.775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51612117"/>
                  </a:ext>
                </a:extLst>
              </a:tr>
              <a:tr h="193682">
                <a:tc>
                  <a:txBody>
                    <a:bodyPr/>
                    <a:lstStyle/>
                    <a:p>
                      <a:pPr algn="just" fontAlgn="ctr"/>
                      <a:r>
                        <a:rPr lang="es-CO" sz="800" b="1" i="0" u="none" strike="noStrike" dirty="0">
                          <a:solidFill>
                            <a:schemeClr val="bg1"/>
                          </a:solidFill>
                          <a:effectLst/>
                          <a:latin typeface="Verdana" panose="020B0604030504040204" pitchFamily="34" charset="0"/>
                        </a:rPr>
                        <a:t>TOTAL INVERSIÓN UNGRD</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r" fontAlgn="ctr"/>
                      <a:r>
                        <a:rPr lang="es-CO" sz="800" b="1" i="0" u="none" strike="noStrike" dirty="0">
                          <a:solidFill>
                            <a:schemeClr val="bg1"/>
                          </a:solidFill>
                          <a:effectLst/>
                          <a:latin typeface="Verdana" panose="020B0604030504040204" pitchFamily="34" charset="0"/>
                        </a:rPr>
                        <a:t>17.000</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401229687"/>
                  </a:ext>
                </a:extLst>
              </a:tr>
            </a:tbl>
          </a:graphicData>
        </a:graphic>
      </p:graphicFrame>
      <p:sp>
        <p:nvSpPr>
          <p:cNvPr id="10" name="CuadroTexto 9">
            <a:extLst>
              <a:ext uri="{FF2B5EF4-FFF2-40B4-BE49-F238E27FC236}">
                <a16:creationId xmlns:a16="http://schemas.microsoft.com/office/drawing/2014/main" id="{C1343074-F363-E549-57F1-58CE29BA1369}"/>
              </a:ext>
            </a:extLst>
          </p:cNvPr>
          <p:cNvSpPr txBox="1"/>
          <p:nvPr/>
        </p:nvSpPr>
        <p:spPr>
          <a:xfrm>
            <a:off x="3684498" y="2049177"/>
            <a:ext cx="1810871" cy="200055"/>
          </a:xfrm>
          <a:prstGeom prst="rect">
            <a:avLst/>
          </a:prstGeom>
          <a:noFill/>
        </p:spPr>
        <p:txBody>
          <a:bodyPr wrap="square" rtlCol="0">
            <a:spAutoFit/>
          </a:bodyPr>
          <a:lstStyle/>
          <a:p>
            <a:r>
              <a:rPr lang="es-CO" sz="700" dirty="0">
                <a:latin typeface="Verdana" panose="020B0604030504040204" pitchFamily="34" charset="0"/>
                <a:ea typeface="Verdana" panose="020B0604030504040204" pitchFamily="34" charset="0"/>
              </a:rPr>
              <a:t>Cifras en millones de pesos</a:t>
            </a:r>
          </a:p>
        </p:txBody>
      </p:sp>
      <p:graphicFrame>
        <p:nvGraphicFramePr>
          <p:cNvPr id="14" name="Tabla 13">
            <a:extLst>
              <a:ext uri="{FF2B5EF4-FFF2-40B4-BE49-F238E27FC236}">
                <a16:creationId xmlns:a16="http://schemas.microsoft.com/office/drawing/2014/main" id="{DEA808BB-1144-ED41-786C-AB73976924DF}"/>
              </a:ext>
            </a:extLst>
          </p:cNvPr>
          <p:cNvGraphicFramePr>
            <a:graphicFrameLocks noGrp="1"/>
          </p:cNvGraphicFramePr>
          <p:nvPr>
            <p:extLst>
              <p:ext uri="{D42A27DB-BD31-4B8C-83A1-F6EECF244321}">
                <p14:modId xmlns:p14="http://schemas.microsoft.com/office/powerpoint/2010/main" val="2417720292"/>
              </p:ext>
            </p:extLst>
          </p:nvPr>
        </p:nvGraphicFramePr>
        <p:xfrm>
          <a:off x="7359277" y="892224"/>
          <a:ext cx="4052794" cy="2085011"/>
        </p:xfrm>
        <a:graphic>
          <a:graphicData uri="http://schemas.openxmlformats.org/drawingml/2006/table">
            <a:tbl>
              <a:tblPr/>
              <a:tblGrid>
                <a:gridCol w="3389561">
                  <a:extLst>
                    <a:ext uri="{9D8B030D-6E8A-4147-A177-3AD203B41FA5}">
                      <a16:colId xmlns:a16="http://schemas.microsoft.com/office/drawing/2014/main" val="3558511644"/>
                    </a:ext>
                  </a:extLst>
                </a:gridCol>
                <a:gridCol w="663233">
                  <a:extLst>
                    <a:ext uri="{9D8B030D-6E8A-4147-A177-3AD203B41FA5}">
                      <a16:colId xmlns:a16="http://schemas.microsoft.com/office/drawing/2014/main" val="2793128599"/>
                    </a:ext>
                  </a:extLst>
                </a:gridCol>
              </a:tblGrid>
              <a:tr h="162951">
                <a:tc>
                  <a:txBody>
                    <a:bodyPr/>
                    <a:lstStyle/>
                    <a:p>
                      <a:pPr algn="ctr" rtl="0" fontAlgn="ctr"/>
                      <a:r>
                        <a:rPr lang="es-CO" sz="800" b="1" i="0" u="none" strike="noStrike" dirty="0">
                          <a:solidFill>
                            <a:schemeClr val="bg1"/>
                          </a:solidFill>
                          <a:effectLst/>
                          <a:latin typeface="Verdana" panose="020B0604030504040204" pitchFamily="34" charset="0"/>
                        </a:rPr>
                        <a:t>PROYECTOS DE INVERSIÓN </a:t>
                      </a:r>
                      <a:r>
                        <a:rPr lang="es-CO" sz="800" b="1" i="0" u="none" strike="noStrike" dirty="0" smtClean="0">
                          <a:solidFill>
                            <a:schemeClr val="bg1"/>
                          </a:solidFill>
                          <a:effectLst/>
                          <a:latin typeface="Verdana" panose="020B0604030504040204" pitchFamily="34" charset="0"/>
                        </a:rPr>
                        <a:t>ART</a:t>
                      </a:r>
                      <a:endParaRPr lang="es-CO" sz="800" b="1" i="0" u="none" strike="noStrike" dirty="0">
                        <a:solidFill>
                          <a:schemeClr val="bg1"/>
                        </a:solidFill>
                        <a:effectLst/>
                        <a:latin typeface="Verdana" panose="020B060403050404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ctr" rtl="0" fontAlgn="ctr"/>
                      <a:r>
                        <a:rPr lang="es-CO" sz="800" b="1" i="0" u="none" strike="noStrike" dirty="0">
                          <a:solidFill>
                            <a:schemeClr val="bg1"/>
                          </a:solidFill>
                          <a:effectLst/>
                          <a:latin typeface="Verdana" panose="020B0604030504040204" pitchFamily="34" charset="0"/>
                        </a:rPr>
                        <a:t>VALOR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417321939"/>
                  </a:ext>
                </a:extLst>
              </a:tr>
              <a:tr h="328053">
                <a:tc>
                  <a:txBody>
                    <a:bodyPr/>
                    <a:lstStyle/>
                    <a:p>
                      <a:pPr algn="just" fontAlgn="t"/>
                      <a:r>
                        <a:rPr lang="es-ES" sz="800" b="0" i="0" u="none" strike="noStrike" dirty="0">
                          <a:solidFill>
                            <a:srgbClr val="000000"/>
                          </a:solidFill>
                          <a:effectLst/>
                          <a:latin typeface="Verdana" panose="020B0604030504040204" pitchFamily="34" charset="0"/>
                        </a:rPr>
                        <a:t>Contribución al cierre de brechas a través de la implementación de proyectos para la transformación y la vida en los territorios PDET Nacional</a:t>
                      </a:r>
                    </a:p>
                  </a:txBody>
                  <a:tcPr marL="45720" marR="4572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57.000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07809318"/>
                  </a:ext>
                </a:extLst>
              </a:tr>
              <a:tr h="458772">
                <a:tc>
                  <a:txBody>
                    <a:bodyPr/>
                    <a:lstStyle/>
                    <a:p>
                      <a:pPr algn="just" fontAlgn="t"/>
                      <a:r>
                        <a:rPr lang="es-ES" sz="800" b="0" i="0" u="none" strike="noStrike" dirty="0">
                          <a:solidFill>
                            <a:srgbClr val="000000"/>
                          </a:solidFill>
                          <a:effectLst/>
                          <a:latin typeface="Verdana" panose="020B0604030504040204" pitchFamily="34" charset="0"/>
                        </a:rPr>
                        <a:t>Apoyo a la implementación y financiación de los Programas de Desarrollo con Enfoque Territorial - PDET en los territorios priorizados a nivel Nacional</a:t>
                      </a:r>
                    </a:p>
                  </a:txBody>
                  <a:tcPr marL="45720" marR="4572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5.000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72830707"/>
                  </a:ext>
                </a:extLst>
              </a:tr>
              <a:tr h="234172">
                <a:tc>
                  <a:txBody>
                    <a:bodyPr/>
                    <a:lstStyle/>
                    <a:p>
                      <a:pPr algn="just" fontAlgn="t"/>
                      <a:r>
                        <a:rPr lang="es-ES" sz="800" b="0" i="0" u="none" strike="noStrike" dirty="0">
                          <a:solidFill>
                            <a:srgbClr val="000000"/>
                          </a:solidFill>
                          <a:effectLst/>
                          <a:latin typeface="Verdana" panose="020B0604030504040204" pitchFamily="34" charset="0"/>
                        </a:rPr>
                        <a:t>Optimización de la medición del avance en la implementación de los PDET Nacional</a:t>
                      </a:r>
                    </a:p>
                  </a:txBody>
                  <a:tcPr marL="45720" marR="4572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1.500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89576436"/>
                  </a:ext>
                </a:extLst>
              </a:tr>
              <a:tr h="425848">
                <a:tc>
                  <a:txBody>
                    <a:bodyPr/>
                    <a:lstStyle/>
                    <a:p>
                      <a:pPr algn="just" fontAlgn="ctr"/>
                      <a:r>
                        <a:rPr lang="es-ES" sz="800" b="0" i="0" u="none" strike="noStrike" dirty="0">
                          <a:solidFill>
                            <a:srgbClr val="000000"/>
                          </a:solidFill>
                          <a:effectLst/>
                          <a:latin typeface="Verdana" panose="020B0604030504040204" pitchFamily="34" charset="0"/>
                        </a:rPr>
                        <a:t>Fortalecimiento de las herramientas tecnológicas para el cumplimiento y soporte de los lineamientos establecidos por el Gobierno en materia de Tecnologías de la Información Nacional</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1.500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9063822"/>
                  </a:ext>
                </a:extLst>
              </a:tr>
              <a:tr h="213608">
                <a:tc>
                  <a:txBody>
                    <a:bodyPr/>
                    <a:lstStyle/>
                    <a:p>
                      <a:pPr algn="just" fontAlgn="ctr"/>
                      <a:r>
                        <a:rPr lang="es-CO" sz="800" b="1" i="0" u="none" strike="noStrike" dirty="0">
                          <a:solidFill>
                            <a:schemeClr val="bg1"/>
                          </a:solidFill>
                          <a:effectLst/>
                          <a:latin typeface="Verdana" panose="020B0604030504040204" pitchFamily="34" charset="0"/>
                        </a:rPr>
                        <a:t>TOTAL INVERSIÓN </a:t>
                      </a:r>
                      <a:r>
                        <a:rPr lang="es-CO" sz="800" b="1" i="0" u="none" strike="noStrike" dirty="0" smtClean="0">
                          <a:solidFill>
                            <a:schemeClr val="bg1"/>
                          </a:solidFill>
                          <a:effectLst/>
                          <a:latin typeface="Verdana" panose="020B0604030504040204" pitchFamily="34" charset="0"/>
                        </a:rPr>
                        <a:t>ART</a:t>
                      </a:r>
                      <a:endParaRPr lang="es-CO" sz="800" b="1" i="0" u="none" strike="noStrike" dirty="0">
                        <a:solidFill>
                          <a:schemeClr val="bg1"/>
                        </a:solidFill>
                        <a:effectLst/>
                        <a:latin typeface="Verdana" panose="020B0604030504040204" pitchFamily="34" charset="0"/>
                      </a:endParaRP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r" fontAlgn="ctr"/>
                      <a:r>
                        <a:rPr lang="es-CO" sz="800" b="1" i="0" u="none" strike="noStrike" dirty="0">
                          <a:solidFill>
                            <a:schemeClr val="bg1"/>
                          </a:solidFill>
                          <a:effectLst/>
                          <a:latin typeface="Verdana" panose="020B0604030504040204" pitchFamily="34" charset="0"/>
                        </a:rPr>
                        <a:t>  65.000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579674466"/>
                  </a:ext>
                </a:extLst>
              </a:tr>
            </a:tbl>
          </a:graphicData>
        </a:graphic>
      </p:graphicFrame>
      <p:sp>
        <p:nvSpPr>
          <p:cNvPr id="15" name="CuadroTexto 14">
            <a:extLst>
              <a:ext uri="{FF2B5EF4-FFF2-40B4-BE49-F238E27FC236}">
                <a16:creationId xmlns:a16="http://schemas.microsoft.com/office/drawing/2014/main" id="{D4F5265B-250E-C3F4-D827-719AF4D9F71B}"/>
              </a:ext>
            </a:extLst>
          </p:cNvPr>
          <p:cNvSpPr txBox="1"/>
          <p:nvPr/>
        </p:nvSpPr>
        <p:spPr>
          <a:xfrm>
            <a:off x="7261413" y="2945645"/>
            <a:ext cx="1810871" cy="200055"/>
          </a:xfrm>
          <a:prstGeom prst="rect">
            <a:avLst/>
          </a:prstGeom>
          <a:noFill/>
        </p:spPr>
        <p:txBody>
          <a:bodyPr wrap="square" rtlCol="0">
            <a:spAutoFit/>
          </a:bodyPr>
          <a:lstStyle/>
          <a:p>
            <a:r>
              <a:rPr lang="es-CO" sz="700" dirty="0">
                <a:latin typeface="Verdana" panose="020B0604030504040204" pitchFamily="34" charset="0"/>
                <a:ea typeface="Verdana" panose="020B0604030504040204" pitchFamily="34" charset="0"/>
              </a:rPr>
              <a:t>Cifras en millones de pesos</a:t>
            </a:r>
          </a:p>
        </p:txBody>
      </p:sp>
      <p:graphicFrame>
        <p:nvGraphicFramePr>
          <p:cNvPr id="16" name="Tabla 15">
            <a:extLst>
              <a:ext uri="{FF2B5EF4-FFF2-40B4-BE49-F238E27FC236}">
                <a16:creationId xmlns:a16="http://schemas.microsoft.com/office/drawing/2014/main" id="{E5012D74-6406-3D2B-9F69-063E3AC41A85}"/>
              </a:ext>
            </a:extLst>
          </p:cNvPr>
          <p:cNvGraphicFramePr>
            <a:graphicFrameLocks noGrp="1"/>
          </p:cNvGraphicFramePr>
          <p:nvPr>
            <p:extLst>
              <p:ext uri="{D42A27DB-BD31-4B8C-83A1-F6EECF244321}">
                <p14:modId xmlns:p14="http://schemas.microsoft.com/office/powerpoint/2010/main" val="2881998323"/>
              </p:ext>
            </p:extLst>
          </p:nvPr>
        </p:nvGraphicFramePr>
        <p:xfrm>
          <a:off x="3779162" y="2822061"/>
          <a:ext cx="3401573" cy="3726538"/>
        </p:xfrm>
        <a:graphic>
          <a:graphicData uri="http://schemas.openxmlformats.org/drawingml/2006/table">
            <a:tbl>
              <a:tblPr/>
              <a:tblGrid>
                <a:gridCol w="2791974">
                  <a:extLst>
                    <a:ext uri="{9D8B030D-6E8A-4147-A177-3AD203B41FA5}">
                      <a16:colId xmlns:a16="http://schemas.microsoft.com/office/drawing/2014/main" val="405408124"/>
                    </a:ext>
                  </a:extLst>
                </a:gridCol>
                <a:gridCol w="609599">
                  <a:extLst>
                    <a:ext uri="{9D8B030D-6E8A-4147-A177-3AD203B41FA5}">
                      <a16:colId xmlns:a16="http://schemas.microsoft.com/office/drawing/2014/main" val="4165924791"/>
                    </a:ext>
                  </a:extLst>
                </a:gridCol>
              </a:tblGrid>
              <a:tr h="160378">
                <a:tc>
                  <a:txBody>
                    <a:bodyPr/>
                    <a:lstStyle/>
                    <a:p>
                      <a:pPr algn="ctr" rtl="0" fontAlgn="ctr"/>
                      <a:r>
                        <a:rPr lang="es-CO" sz="800" b="1" i="0" u="none" strike="noStrike" dirty="0">
                          <a:solidFill>
                            <a:schemeClr val="bg1"/>
                          </a:solidFill>
                          <a:effectLst/>
                          <a:latin typeface="Verdana" panose="020B0604030504040204" pitchFamily="34" charset="0"/>
                        </a:rPr>
                        <a:t>PROYECTOS DE INVERSIÓN APC</a:t>
                      </a:r>
                    </a:p>
                  </a:txBody>
                  <a:tcPr marL="8720" marR="8720" marT="87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ctr" rtl="0" fontAlgn="ctr"/>
                      <a:r>
                        <a:rPr lang="es-CO" sz="800" b="1" i="0" u="none" strike="noStrike" dirty="0">
                          <a:solidFill>
                            <a:schemeClr val="bg1"/>
                          </a:solidFill>
                          <a:effectLst/>
                          <a:latin typeface="Verdana" panose="020B0604030504040204" pitchFamily="34" charset="0"/>
                        </a:rPr>
                        <a:t>VALOR</a:t>
                      </a:r>
                    </a:p>
                  </a:txBody>
                  <a:tcPr marL="8720" marR="8720" marT="87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941563376"/>
                  </a:ext>
                </a:extLst>
              </a:tr>
              <a:tr h="647705">
                <a:tc>
                  <a:txBody>
                    <a:bodyPr/>
                    <a:lstStyle/>
                    <a:p>
                      <a:pPr algn="just" fontAlgn="ctr"/>
                      <a:r>
                        <a:rPr lang="es-ES" sz="800" b="0" i="0" u="none" strike="noStrike" dirty="0">
                          <a:solidFill>
                            <a:srgbClr val="000000"/>
                          </a:solidFill>
                          <a:effectLst/>
                          <a:latin typeface="Verdana" panose="020B0604030504040204" pitchFamily="34" charset="0"/>
                        </a:rPr>
                        <a:t>Aportes para apalancar proyectos de cooperación internacional con recursos de contrapartida nacional desde APC - Colombia, fortaleciendo actividades y resultados para comunidades y territorios estratégicos a nivel Nacional</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1.555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53799056"/>
                  </a:ext>
                </a:extLst>
              </a:tr>
              <a:tr h="421907">
                <a:tc>
                  <a:txBody>
                    <a:bodyPr/>
                    <a:lstStyle/>
                    <a:p>
                      <a:pPr algn="just" fontAlgn="t"/>
                      <a:r>
                        <a:rPr lang="es-ES" sz="800" b="0" i="0" u="none" strike="noStrike" dirty="0">
                          <a:solidFill>
                            <a:srgbClr val="000000"/>
                          </a:solidFill>
                          <a:effectLst/>
                          <a:latin typeface="Verdana" panose="020B0604030504040204" pitchFamily="34" charset="0"/>
                        </a:rPr>
                        <a:t>Fortalecimiento y articulación de actores e iniciativas de cooperación en el marco del Sistema Nacional de Cooperación Internacional a nivel Nacional</a:t>
                      </a:r>
                    </a:p>
                  </a:txBody>
                  <a:tcPr marL="45720" marR="4572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1.100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81734041"/>
                  </a:ext>
                </a:extLst>
              </a:tr>
              <a:tr h="408057">
                <a:tc>
                  <a:txBody>
                    <a:bodyPr/>
                    <a:lstStyle/>
                    <a:p>
                      <a:pPr algn="just" fontAlgn="t"/>
                      <a:r>
                        <a:rPr lang="es-ES" sz="800" b="0" i="0" u="none" strike="noStrike" dirty="0">
                          <a:solidFill>
                            <a:srgbClr val="000000"/>
                          </a:solidFill>
                          <a:effectLst/>
                          <a:latin typeface="Verdana" panose="020B0604030504040204" pitchFamily="34" charset="0"/>
                        </a:rPr>
                        <a:t>Fortalecimiento de las TIC para la Transformación Digital de la Agencia Presidencial de Cooperación Internacional de Colombia - APC Colombia a Nivel Nacional</a:t>
                      </a:r>
                    </a:p>
                  </a:txBody>
                  <a:tcPr marL="45720" marR="4572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945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3093895"/>
                  </a:ext>
                </a:extLst>
              </a:tr>
              <a:tr h="308728">
                <a:tc>
                  <a:txBody>
                    <a:bodyPr/>
                    <a:lstStyle/>
                    <a:p>
                      <a:pPr algn="just" fontAlgn="t"/>
                      <a:r>
                        <a:rPr lang="es-ES" sz="800" b="0" i="0" u="none" strike="noStrike" dirty="0">
                          <a:solidFill>
                            <a:srgbClr val="000000"/>
                          </a:solidFill>
                          <a:effectLst/>
                          <a:latin typeface="Verdana" panose="020B0604030504040204" pitchFamily="34" charset="0"/>
                        </a:rPr>
                        <a:t>Fortalecimiento Institucional de APC Colombia a nivel Nacional</a:t>
                      </a:r>
                    </a:p>
                  </a:txBody>
                  <a:tcPr marL="45720" marR="4572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900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17699724"/>
                  </a:ext>
                </a:extLst>
              </a:tr>
              <a:tr h="524838">
                <a:tc>
                  <a:txBody>
                    <a:bodyPr/>
                    <a:lstStyle/>
                    <a:p>
                      <a:pPr algn="just" fontAlgn="t"/>
                      <a:r>
                        <a:rPr lang="es-ES" sz="800" b="0" i="0" u="none" strike="noStrike" dirty="0">
                          <a:solidFill>
                            <a:srgbClr val="000000"/>
                          </a:solidFill>
                          <a:effectLst/>
                          <a:latin typeface="Verdana" panose="020B0604030504040204" pitchFamily="34" charset="0"/>
                        </a:rPr>
                        <a:t>Distribución de cupo fiscal para facilitar la incorporación recursos de cooperación internacional al Presupuesto General de la Nación de entidades del orden Nacional</a:t>
                      </a:r>
                    </a:p>
                  </a:txBody>
                  <a:tcPr marL="45720" marR="4572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85.682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27155605"/>
                  </a:ext>
                </a:extLst>
              </a:tr>
              <a:tr h="426771">
                <a:tc>
                  <a:txBody>
                    <a:bodyPr/>
                    <a:lstStyle/>
                    <a:p>
                      <a:pPr algn="just" fontAlgn="ctr"/>
                      <a:r>
                        <a:rPr lang="es-ES" sz="800" b="0" i="0" u="none" strike="noStrike" dirty="0">
                          <a:solidFill>
                            <a:srgbClr val="000000"/>
                          </a:solidFill>
                          <a:effectLst/>
                          <a:latin typeface="Verdana" panose="020B0604030504040204" pitchFamily="34" charset="0"/>
                        </a:rPr>
                        <a:t>Administración, gestión y ejecución de los recursos de cooperación internacional que reciben los grupos de interés a nivel Nacional</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12.259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98747939"/>
                  </a:ext>
                </a:extLst>
              </a:tr>
              <a:tr h="200673">
                <a:tc>
                  <a:txBody>
                    <a:bodyPr/>
                    <a:lstStyle/>
                    <a:p>
                      <a:pPr algn="just" fontAlgn="ctr"/>
                      <a:r>
                        <a:rPr lang="es-CO" sz="800" b="1" i="0" u="none" strike="noStrike" dirty="0">
                          <a:solidFill>
                            <a:schemeClr val="bg1"/>
                          </a:solidFill>
                          <a:effectLst/>
                          <a:latin typeface="Verdana" panose="020B0604030504040204" pitchFamily="34" charset="0"/>
                        </a:rPr>
                        <a:t>TOTAL INVERSIÓN APC</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r" fontAlgn="ctr"/>
                      <a:r>
                        <a:rPr lang="es-CO" sz="800" b="1" i="0" u="none" strike="noStrike" dirty="0">
                          <a:solidFill>
                            <a:schemeClr val="bg1"/>
                          </a:solidFill>
                          <a:effectLst/>
                          <a:latin typeface="Verdana" panose="020B0604030504040204" pitchFamily="34" charset="0"/>
                        </a:rPr>
                        <a:t>  102.441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501399835"/>
                  </a:ext>
                </a:extLst>
              </a:tr>
            </a:tbl>
          </a:graphicData>
        </a:graphic>
      </p:graphicFrame>
      <p:sp>
        <p:nvSpPr>
          <p:cNvPr id="17" name="CuadroTexto 16">
            <a:extLst>
              <a:ext uri="{FF2B5EF4-FFF2-40B4-BE49-F238E27FC236}">
                <a16:creationId xmlns:a16="http://schemas.microsoft.com/office/drawing/2014/main" id="{CD55289B-DE30-4FEE-CC53-2E093AA2E639}"/>
              </a:ext>
            </a:extLst>
          </p:cNvPr>
          <p:cNvSpPr txBox="1"/>
          <p:nvPr/>
        </p:nvSpPr>
        <p:spPr>
          <a:xfrm>
            <a:off x="3693466" y="6522564"/>
            <a:ext cx="1810871" cy="200055"/>
          </a:xfrm>
          <a:prstGeom prst="rect">
            <a:avLst/>
          </a:prstGeom>
          <a:noFill/>
        </p:spPr>
        <p:txBody>
          <a:bodyPr wrap="square" rtlCol="0">
            <a:spAutoFit/>
          </a:bodyPr>
          <a:lstStyle/>
          <a:p>
            <a:r>
              <a:rPr lang="es-CO" sz="700" dirty="0">
                <a:latin typeface="Verdana" panose="020B0604030504040204" pitchFamily="34" charset="0"/>
                <a:ea typeface="Verdana" panose="020B0604030504040204" pitchFamily="34" charset="0"/>
              </a:rPr>
              <a:t>Cifras en millones de pesos</a:t>
            </a:r>
          </a:p>
        </p:txBody>
      </p:sp>
      <p:graphicFrame>
        <p:nvGraphicFramePr>
          <p:cNvPr id="18" name="Tabla 17">
            <a:extLst>
              <a:ext uri="{FF2B5EF4-FFF2-40B4-BE49-F238E27FC236}">
                <a16:creationId xmlns:a16="http://schemas.microsoft.com/office/drawing/2014/main" id="{B062827D-B63E-1402-1A0E-B8F123362324}"/>
              </a:ext>
            </a:extLst>
          </p:cNvPr>
          <p:cNvGraphicFramePr>
            <a:graphicFrameLocks noGrp="1"/>
          </p:cNvGraphicFramePr>
          <p:nvPr>
            <p:extLst>
              <p:ext uri="{D42A27DB-BD31-4B8C-83A1-F6EECF244321}">
                <p14:modId xmlns:p14="http://schemas.microsoft.com/office/powerpoint/2010/main" val="4051031357"/>
              </p:ext>
            </p:extLst>
          </p:nvPr>
        </p:nvGraphicFramePr>
        <p:xfrm>
          <a:off x="3770411" y="904269"/>
          <a:ext cx="3419288" cy="1201541"/>
        </p:xfrm>
        <a:graphic>
          <a:graphicData uri="http://schemas.openxmlformats.org/drawingml/2006/table">
            <a:tbl>
              <a:tblPr/>
              <a:tblGrid>
                <a:gridCol w="2807699">
                  <a:extLst>
                    <a:ext uri="{9D8B030D-6E8A-4147-A177-3AD203B41FA5}">
                      <a16:colId xmlns:a16="http://schemas.microsoft.com/office/drawing/2014/main" val="1488353598"/>
                    </a:ext>
                  </a:extLst>
                </a:gridCol>
                <a:gridCol w="611589">
                  <a:extLst>
                    <a:ext uri="{9D8B030D-6E8A-4147-A177-3AD203B41FA5}">
                      <a16:colId xmlns:a16="http://schemas.microsoft.com/office/drawing/2014/main" val="875971891"/>
                    </a:ext>
                  </a:extLst>
                </a:gridCol>
              </a:tblGrid>
              <a:tr h="194100">
                <a:tc>
                  <a:txBody>
                    <a:bodyPr/>
                    <a:lstStyle/>
                    <a:p>
                      <a:pPr algn="ctr" rtl="0" fontAlgn="ctr"/>
                      <a:r>
                        <a:rPr lang="es-CO" sz="800" b="1" i="0" u="none" strike="noStrike" dirty="0">
                          <a:solidFill>
                            <a:schemeClr val="bg1"/>
                          </a:solidFill>
                          <a:effectLst/>
                          <a:latin typeface="Verdana" panose="020B0604030504040204" pitchFamily="34" charset="0"/>
                        </a:rPr>
                        <a:t>PROYECTOS DE INVERSIÓN ANIM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ctr" rtl="0" fontAlgn="ctr"/>
                      <a:r>
                        <a:rPr lang="es-CO" sz="800" b="1" i="0" u="none" strike="noStrike" dirty="0">
                          <a:solidFill>
                            <a:schemeClr val="bg1"/>
                          </a:solidFill>
                          <a:effectLst/>
                          <a:latin typeface="Verdana" panose="020B0604030504040204" pitchFamily="34" charset="0"/>
                        </a:rPr>
                        <a:t>VALOR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371944241"/>
                  </a:ext>
                </a:extLst>
              </a:tr>
              <a:tr h="344950">
                <a:tc>
                  <a:txBody>
                    <a:bodyPr/>
                    <a:lstStyle/>
                    <a:p>
                      <a:pPr algn="just" fontAlgn="t"/>
                      <a:r>
                        <a:rPr lang="es-ES" sz="800" b="0" i="0" u="none" strike="noStrike" dirty="0">
                          <a:solidFill>
                            <a:srgbClr val="000000"/>
                          </a:solidFill>
                          <a:effectLst/>
                          <a:latin typeface="Verdana" panose="020B0604030504040204" pitchFamily="34" charset="0"/>
                        </a:rPr>
                        <a:t>Desarrollo y formulación de proyectos estratégicos de renovación y desarrollo urbano en municipios y distritos de Colombia Nacional</a:t>
                      </a:r>
                    </a:p>
                  </a:txBody>
                  <a:tcPr marL="45720" marR="4572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23.520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28730338"/>
                  </a:ext>
                </a:extLst>
              </a:tr>
              <a:tr h="336881">
                <a:tc>
                  <a:txBody>
                    <a:bodyPr/>
                    <a:lstStyle/>
                    <a:p>
                      <a:pPr algn="just" fontAlgn="ctr"/>
                      <a:r>
                        <a:rPr lang="es-ES" sz="800" b="0" i="0" u="none" strike="noStrike" dirty="0">
                          <a:solidFill>
                            <a:srgbClr val="000000"/>
                          </a:solidFill>
                          <a:effectLst/>
                          <a:latin typeface="Verdana" panose="020B0604030504040204" pitchFamily="34" charset="0"/>
                        </a:rPr>
                        <a:t>Renovación urbana Centro Administrativo Nacional - Ciudad CAN, Bogotá</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a:t>
                      </a:r>
                      <a:r>
                        <a:rPr lang="es-CO" sz="800" b="0" i="0" u="none" strike="noStrike" dirty="0" smtClean="0">
                          <a:solidFill>
                            <a:srgbClr val="000000"/>
                          </a:solidFill>
                          <a:effectLst/>
                          <a:latin typeface="Verdana" panose="020B0604030504040204" pitchFamily="34" charset="0"/>
                        </a:rPr>
                        <a:t>480 </a:t>
                      </a:r>
                      <a:endParaRPr lang="es-CO" sz="800" b="0" i="0" u="none" strike="noStrike" dirty="0">
                        <a:solidFill>
                          <a:srgbClr val="000000"/>
                        </a:solidFill>
                        <a:effectLst/>
                        <a:latin typeface="Verdana" panose="020B0604030504040204" pitchFamily="34" charset="0"/>
                      </a:endParaRP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66434240"/>
                  </a:ext>
                </a:extLst>
              </a:tr>
              <a:tr h="194100">
                <a:tc>
                  <a:txBody>
                    <a:bodyPr/>
                    <a:lstStyle/>
                    <a:p>
                      <a:pPr algn="just" fontAlgn="ctr"/>
                      <a:r>
                        <a:rPr lang="es-CO" sz="800" b="1" i="0" u="none" strike="noStrike" dirty="0">
                          <a:solidFill>
                            <a:schemeClr val="bg1"/>
                          </a:solidFill>
                          <a:effectLst/>
                          <a:latin typeface="Verdana" panose="020B0604030504040204" pitchFamily="34" charset="0"/>
                        </a:rPr>
                        <a:t>TOTAL INVERSIÓN ANIM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r" fontAlgn="ctr"/>
                      <a:r>
                        <a:rPr lang="es-CO" sz="800" b="1" i="0" u="none" strike="noStrike" dirty="0">
                          <a:solidFill>
                            <a:schemeClr val="bg1"/>
                          </a:solidFill>
                          <a:effectLst/>
                          <a:latin typeface="Verdana" panose="020B0604030504040204" pitchFamily="34" charset="0"/>
                        </a:rPr>
                        <a:t>   24.000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860641893"/>
                  </a:ext>
                </a:extLst>
              </a:tr>
            </a:tbl>
          </a:graphicData>
        </a:graphic>
      </p:graphicFrame>
      <p:sp>
        <p:nvSpPr>
          <p:cNvPr id="19" name="CuadroTexto 18">
            <a:extLst>
              <a:ext uri="{FF2B5EF4-FFF2-40B4-BE49-F238E27FC236}">
                <a16:creationId xmlns:a16="http://schemas.microsoft.com/office/drawing/2014/main" id="{3BC03A17-908E-FF44-04B9-E1B531E8B750}"/>
              </a:ext>
            </a:extLst>
          </p:cNvPr>
          <p:cNvSpPr txBox="1"/>
          <p:nvPr/>
        </p:nvSpPr>
        <p:spPr>
          <a:xfrm>
            <a:off x="7288307" y="5213722"/>
            <a:ext cx="1810871" cy="200055"/>
          </a:xfrm>
          <a:prstGeom prst="rect">
            <a:avLst/>
          </a:prstGeom>
          <a:noFill/>
        </p:spPr>
        <p:txBody>
          <a:bodyPr wrap="square" rtlCol="0">
            <a:spAutoFit/>
          </a:bodyPr>
          <a:lstStyle/>
          <a:p>
            <a:r>
              <a:rPr lang="es-CO" sz="700" dirty="0">
                <a:latin typeface="Verdana" panose="020B0604030504040204" pitchFamily="34" charset="0"/>
                <a:ea typeface="Verdana" panose="020B0604030504040204" pitchFamily="34" charset="0"/>
              </a:rPr>
              <a:t>Cifras en millones de pesos</a:t>
            </a:r>
          </a:p>
        </p:txBody>
      </p:sp>
      <p:graphicFrame>
        <p:nvGraphicFramePr>
          <p:cNvPr id="20" name="Tabla 19">
            <a:extLst>
              <a:ext uri="{FF2B5EF4-FFF2-40B4-BE49-F238E27FC236}">
                <a16:creationId xmlns:a16="http://schemas.microsoft.com/office/drawing/2014/main" id="{59E9E6B6-C8E0-A29D-F67F-E66643942317}"/>
              </a:ext>
            </a:extLst>
          </p:cNvPr>
          <p:cNvGraphicFramePr>
            <a:graphicFrameLocks noGrp="1"/>
          </p:cNvGraphicFramePr>
          <p:nvPr>
            <p:extLst>
              <p:ext uri="{D42A27DB-BD31-4B8C-83A1-F6EECF244321}">
                <p14:modId xmlns:p14="http://schemas.microsoft.com/office/powerpoint/2010/main" val="3359630576"/>
              </p:ext>
            </p:extLst>
          </p:nvPr>
        </p:nvGraphicFramePr>
        <p:xfrm>
          <a:off x="7395883" y="5558123"/>
          <a:ext cx="4007223" cy="984313"/>
        </p:xfrm>
        <a:graphic>
          <a:graphicData uri="http://schemas.openxmlformats.org/drawingml/2006/table">
            <a:tbl>
              <a:tblPr/>
              <a:tblGrid>
                <a:gridCol w="3299905">
                  <a:extLst>
                    <a:ext uri="{9D8B030D-6E8A-4147-A177-3AD203B41FA5}">
                      <a16:colId xmlns:a16="http://schemas.microsoft.com/office/drawing/2014/main" val="448600934"/>
                    </a:ext>
                  </a:extLst>
                </a:gridCol>
                <a:gridCol w="707318">
                  <a:extLst>
                    <a:ext uri="{9D8B030D-6E8A-4147-A177-3AD203B41FA5}">
                      <a16:colId xmlns:a16="http://schemas.microsoft.com/office/drawing/2014/main" val="679073790"/>
                    </a:ext>
                  </a:extLst>
                </a:gridCol>
              </a:tblGrid>
              <a:tr h="160859">
                <a:tc>
                  <a:txBody>
                    <a:bodyPr/>
                    <a:lstStyle/>
                    <a:p>
                      <a:pPr algn="ctr" rtl="0" fontAlgn="ctr"/>
                      <a:r>
                        <a:rPr lang="es-CO" sz="800" b="1" i="0" u="none" strike="noStrike" dirty="0">
                          <a:solidFill>
                            <a:schemeClr val="bg1"/>
                          </a:solidFill>
                          <a:effectLst/>
                          <a:latin typeface="Verdana" panose="020B0604030504040204" pitchFamily="34" charset="0"/>
                        </a:rPr>
                        <a:t>PROYECTOS DE INVERSIÓN ARN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ctr" rtl="0" fontAlgn="ctr"/>
                      <a:r>
                        <a:rPr lang="es-CO" sz="800" b="1" i="0" u="none" strike="noStrike" dirty="0">
                          <a:solidFill>
                            <a:schemeClr val="bg1"/>
                          </a:solidFill>
                          <a:effectLst/>
                          <a:latin typeface="Verdana" panose="020B0604030504040204" pitchFamily="34" charset="0"/>
                        </a:rPr>
                        <a:t>VALOR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44112709"/>
                  </a:ext>
                </a:extLst>
              </a:tr>
              <a:tr h="314265">
                <a:tc>
                  <a:txBody>
                    <a:bodyPr/>
                    <a:lstStyle/>
                    <a:p>
                      <a:pPr algn="just" fontAlgn="t"/>
                      <a:r>
                        <a:rPr lang="es-ES" sz="800" b="0" i="0" u="none" strike="noStrike" dirty="0">
                          <a:solidFill>
                            <a:srgbClr val="000000"/>
                          </a:solidFill>
                          <a:effectLst/>
                          <a:latin typeface="Verdana" panose="020B0604030504040204" pitchFamily="34" charset="0"/>
                        </a:rPr>
                        <a:t>Prevención riesgos de victimización y reincidencia en población en proceso de reintegración y en reincorporación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990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571148"/>
                  </a:ext>
                </a:extLst>
              </a:tr>
              <a:tr h="295829">
                <a:tc>
                  <a:txBody>
                    <a:bodyPr/>
                    <a:lstStyle/>
                    <a:p>
                      <a:pPr algn="just" fontAlgn="ctr"/>
                      <a:r>
                        <a:rPr lang="es-ES" sz="800" b="0" i="0" u="none" strike="noStrike" dirty="0">
                          <a:solidFill>
                            <a:srgbClr val="000000"/>
                          </a:solidFill>
                          <a:effectLst/>
                          <a:latin typeface="Verdana" panose="020B0604030504040204" pitchFamily="34" charset="0"/>
                        </a:rPr>
                        <a:t>Fortalecimiento de la reincorporación de los exintegrantes de las FARC-EP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s-CO" sz="800" b="0" i="0" u="none" strike="noStrike" dirty="0">
                          <a:solidFill>
                            <a:srgbClr val="000000"/>
                          </a:solidFill>
                          <a:effectLst/>
                          <a:latin typeface="Verdana" panose="020B0604030504040204" pitchFamily="34" charset="0"/>
                        </a:rPr>
                        <a:t>      1.210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27962059"/>
                  </a:ext>
                </a:extLst>
              </a:tr>
              <a:tr h="188873">
                <a:tc>
                  <a:txBody>
                    <a:bodyPr/>
                    <a:lstStyle/>
                    <a:p>
                      <a:pPr algn="just" fontAlgn="ctr"/>
                      <a:r>
                        <a:rPr lang="es-CO" sz="800" b="1" i="0" u="none" strike="noStrike" dirty="0">
                          <a:solidFill>
                            <a:schemeClr val="bg1"/>
                          </a:solidFill>
                          <a:effectLst/>
                          <a:latin typeface="Verdana" panose="020B0604030504040204" pitchFamily="34" charset="0"/>
                        </a:rPr>
                        <a:t>TOTAL INVERSIÓN ARN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r" fontAlgn="ctr"/>
                      <a:r>
                        <a:rPr lang="es-CO" sz="800" b="1" i="0" u="none" strike="noStrike" dirty="0">
                          <a:solidFill>
                            <a:schemeClr val="bg1"/>
                          </a:solidFill>
                          <a:effectLst/>
                          <a:latin typeface="Verdana" panose="020B0604030504040204" pitchFamily="34" charset="0"/>
                        </a:rPr>
                        <a:t>       2.200 </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3867422300"/>
                  </a:ext>
                </a:extLst>
              </a:tr>
            </a:tbl>
          </a:graphicData>
        </a:graphic>
      </p:graphicFrame>
      <p:sp>
        <p:nvSpPr>
          <p:cNvPr id="21" name="CuadroTexto 20">
            <a:extLst>
              <a:ext uri="{FF2B5EF4-FFF2-40B4-BE49-F238E27FC236}">
                <a16:creationId xmlns:a16="http://schemas.microsoft.com/office/drawing/2014/main" id="{11646B10-91E8-B068-F685-7A4D6F4A54B8}"/>
              </a:ext>
            </a:extLst>
          </p:cNvPr>
          <p:cNvSpPr txBox="1"/>
          <p:nvPr/>
        </p:nvSpPr>
        <p:spPr>
          <a:xfrm>
            <a:off x="7324167" y="6531530"/>
            <a:ext cx="1810871" cy="200055"/>
          </a:xfrm>
          <a:prstGeom prst="rect">
            <a:avLst/>
          </a:prstGeom>
          <a:noFill/>
        </p:spPr>
        <p:txBody>
          <a:bodyPr wrap="square" rtlCol="0">
            <a:spAutoFit/>
          </a:bodyPr>
          <a:lstStyle/>
          <a:p>
            <a:r>
              <a:rPr lang="es-CO" sz="700" dirty="0">
                <a:latin typeface="Verdana" panose="020B0604030504040204" pitchFamily="34" charset="0"/>
                <a:ea typeface="Verdana" panose="020B0604030504040204" pitchFamily="34" charset="0"/>
              </a:rPr>
              <a:t>Cifras en millones de pesos</a:t>
            </a:r>
          </a:p>
        </p:txBody>
      </p:sp>
    </p:spTree>
    <p:extLst>
      <p:ext uri="{BB962C8B-B14F-4D97-AF65-F5344CB8AC3E}">
        <p14:creationId xmlns:p14="http://schemas.microsoft.com/office/powerpoint/2010/main" val="2194720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oogle Shape;157;p24"/>
          <p:cNvSpPr txBox="1">
            <a:spLocks/>
          </p:cNvSpPr>
          <p:nvPr/>
        </p:nvSpPr>
        <p:spPr>
          <a:xfrm>
            <a:off x="2197465" y="41772"/>
            <a:ext cx="7574281" cy="724178"/>
          </a:xfrm>
          <a:prstGeom prst="rect">
            <a:avLst/>
          </a:prstGeom>
          <a:noFill/>
          <a:ln>
            <a:noFill/>
          </a:ln>
        </p:spPr>
        <p:txBody>
          <a:bodyPr spcFirstLastPara="1" wrap="square" lIns="34288" tIns="17138" rIns="34288" bIns="17138"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rgbClr val="FFFFFF"/>
              </a:buClr>
              <a:buSzPts val="1400"/>
              <a:buFont typeface="Work Sans SemiBold"/>
              <a:buNone/>
              <a:defRPr sz="3000" b="0" i="0" u="none" strike="noStrike" cap="none">
                <a:solidFill>
                  <a:srgbClr val="0066CD"/>
                </a:solidFill>
                <a:latin typeface="Work Sans Light"/>
                <a:ea typeface="Work Sans Light"/>
                <a:cs typeface="Work Sans Light"/>
                <a:sym typeface="Work Sans Light"/>
              </a:defRPr>
            </a:lvl1pPr>
            <a:lvl2pPr marR="0" lvl="1"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100"/>
              <a:buFont typeface="Arial"/>
              <a:buNone/>
              <a:defRPr sz="1400" b="0" i="0" u="none" strike="noStrike" cap="none">
                <a:solidFill>
                  <a:srgbClr val="FFFFFF"/>
                </a:solidFill>
                <a:latin typeface="Arial"/>
                <a:ea typeface="Arial"/>
                <a:cs typeface="Arial"/>
                <a:sym typeface="Arial"/>
              </a:defRPr>
            </a:lvl9pPr>
          </a:lstStyle>
          <a:p>
            <a:pPr marL="0" marR="0" lvl="0" indent="0" algn="ctr" defTabSz="412750" rtl="0" eaLnBrk="1" fontAlgn="auto" latinLnBrk="0" hangingPunct="0">
              <a:lnSpc>
                <a:spcPct val="90000"/>
              </a:lnSpc>
              <a:spcBef>
                <a:spcPts val="0"/>
              </a:spcBef>
              <a:spcAft>
                <a:spcPts val="0"/>
              </a:spcAft>
              <a:buClr>
                <a:srgbClr val="FFFFFF"/>
              </a:buClr>
              <a:buSzPts val="1400"/>
              <a:buFont typeface="Work Sans SemiBold"/>
              <a:buNone/>
              <a:tabLst/>
              <a:defRPr/>
            </a:pPr>
            <a:endParaRPr kumimoji="0" lang="es-CO" sz="2000" b="0" i="0" u="none" strike="noStrike" kern="0" cap="none" spc="30" normalizeH="0" baseline="0" noProof="0" dirty="0">
              <a:ln>
                <a:noFill/>
              </a:ln>
              <a:solidFill>
                <a:prstClr val="black"/>
              </a:solidFill>
              <a:effectLst/>
              <a:uLnTx/>
              <a:uFillTx/>
              <a:latin typeface="Verdana" panose="020B0604030504040204" pitchFamily="34" charset="0"/>
              <a:ea typeface="Verdana" panose="020B0604030504040204" pitchFamily="34" charset="0"/>
              <a:sym typeface="Work Sans Light"/>
            </a:endParaRPr>
          </a:p>
          <a:p>
            <a:pPr marL="0" marR="0" lvl="0" indent="0" algn="ctr" defTabSz="412750" rtl="0" eaLnBrk="1" fontAlgn="auto" latinLnBrk="0" hangingPunct="0">
              <a:lnSpc>
                <a:spcPct val="90000"/>
              </a:lnSpc>
              <a:spcBef>
                <a:spcPts val="0"/>
              </a:spcBef>
              <a:spcAft>
                <a:spcPts val="0"/>
              </a:spcAft>
              <a:buClr>
                <a:srgbClr val="FFFFFF"/>
              </a:buClr>
              <a:buSzPts val="1400"/>
              <a:buFont typeface="Work Sans SemiBold"/>
              <a:buNone/>
              <a:tabLst/>
              <a:defRPr/>
            </a:pPr>
            <a:r>
              <a:rPr kumimoji="0" lang="es-CO" sz="2000" b="1" i="0" u="none" strike="noStrike" kern="0" cap="none" spc="30" normalizeH="0" baseline="0" noProof="0" dirty="0">
                <a:ln>
                  <a:noFill/>
                </a:ln>
                <a:solidFill>
                  <a:prstClr val="black"/>
                </a:solidFill>
                <a:effectLst/>
                <a:uLnTx/>
                <a:uFillTx/>
                <a:latin typeface="Verdana" panose="020B0604030504040204" pitchFamily="34" charset="0"/>
                <a:ea typeface="Verdana" panose="020B0604030504040204" pitchFamily="34" charset="0"/>
                <a:sym typeface="Work Sans Light"/>
              </a:rPr>
              <a:t>PROYECTOS DE INVERSIÓN SECTOR </a:t>
            </a:r>
            <a:br>
              <a:rPr kumimoji="0" lang="es-CO" sz="2000" b="1" i="0" u="none" strike="noStrike" kern="0" cap="none" spc="30" normalizeH="0" baseline="0" noProof="0" dirty="0">
                <a:ln>
                  <a:noFill/>
                </a:ln>
                <a:solidFill>
                  <a:prstClr val="black"/>
                </a:solidFill>
                <a:effectLst/>
                <a:uLnTx/>
                <a:uFillTx/>
                <a:latin typeface="Verdana" panose="020B0604030504040204" pitchFamily="34" charset="0"/>
                <a:ea typeface="Verdana" panose="020B0604030504040204" pitchFamily="34" charset="0"/>
                <a:sym typeface="Work Sans Light"/>
              </a:rPr>
            </a:br>
            <a:endParaRPr kumimoji="0" lang="es-CO" sz="2000" b="1" i="0" u="none" strike="noStrike" kern="0" cap="none" spc="30" normalizeH="0" baseline="0" noProof="0" dirty="0">
              <a:ln>
                <a:noFill/>
              </a:ln>
              <a:solidFill>
                <a:prstClr val="black"/>
              </a:solidFill>
              <a:effectLst/>
              <a:uLnTx/>
              <a:uFillTx/>
              <a:latin typeface="Verdana" panose="020B0604030504040204" pitchFamily="34" charset="0"/>
              <a:ea typeface="Verdana" panose="020B0604030504040204" pitchFamily="34" charset="0"/>
              <a:sym typeface="Work Sans Light"/>
            </a:endParaRPr>
          </a:p>
        </p:txBody>
      </p:sp>
      <p:sp>
        <p:nvSpPr>
          <p:cNvPr id="8" name="CuadroTexto 7">
            <a:extLst>
              <a:ext uri="{FF2B5EF4-FFF2-40B4-BE49-F238E27FC236}">
                <a16:creationId xmlns:a16="http://schemas.microsoft.com/office/drawing/2014/main" id="{53335BC7-4373-A969-BA95-A3DADA2EBA30}"/>
              </a:ext>
            </a:extLst>
          </p:cNvPr>
          <p:cNvSpPr txBox="1"/>
          <p:nvPr/>
        </p:nvSpPr>
        <p:spPr>
          <a:xfrm>
            <a:off x="353038" y="688243"/>
            <a:ext cx="10837876" cy="6001643"/>
          </a:xfrm>
          <a:prstGeom prst="rect">
            <a:avLst/>
          </a:prstGeom>
          <a:noFill/>
        </p:spPr>
        <p:txBody>
          <a:bodyPr wrap="square" rtlCol="0">
            <a:spAutoFit/>
          </a:bodyPr>
          <a:lstStyle/>
          <a:p>
            <a:pPr algn="just"/>
            <a:r>
              <a:rPr lang="es-CO" sz="1400" b="1" dirty="0" smtClean="0">
                <a:latin typeface="Verdana" panose="020B0604030504040204" pitchFamily="34" charset="0"/>
                <a:ea typeface="Verdana" panose="020B0604030504040204" pitchFamily="34" charset="0"/>
              </a:rPr>
              <a:t>Aspectos a tener en cuenta:</a:t>
            </a:r>
          </a:p>
          <a:p>
            <a:pPr algn="just"/>
            <a:endParaRPr lang="es-ES" sz="1000" b="1" u="sng" dirty="0">
              <a:latin typeface="Verdana" panose="020B0604030504040204" pitchFamily="34" charset="0"/>
              <a:ea typeface="Verdana" panose="020B0604030504040204" pitchFamily="34" charset="0"/>
            </a:endParaRPr>
          </a:p>
          <a:p>
            <a:pPr algn="just"/>
            <a:r>
              <a:rPr lang="es-ES" sz="1000" b="1" u="sng" dirty="0" smtClean="0">
                <a:latin typeface="Verdana" panose="020B0604030504040204" pitchFamily="34" charset="0"/>
                <a:ea typeface="Verdana" panose="020B0604030504040204" pitchFamily="34" charset="0"/>
              </a:rPr>
              <a:t>PRESIDENCIA</a:t>
            </a:r>
          </a:p>
          <a:p>
            <a:pPr algn="just"/>
            <a:endParaRPr lang="es-ES" sz="1000" dirty="0" smtClean="0">
              <a:latin typeface="Verdana" panose="020B0604030504040204" pitchFamily="34" charset="0"/>
              <a:ea typeface="Verdana" panose="020B0604030504040204" pitchFamily="34" charset="0"/>
            </a:endParaRPr>
          </a:p>
          <a:p>
            <a:pPr algn="just"/>
            <a:r>
              <a:rPr lang="es-ES" sz="1000" dirty="0" smtClean="0">
                <a:latin typeface="Verdana" panose="020B0604030504040204" pitchFamily="34" charset="0"/>
                <a:ea typeface="Verdana" panose="020B0604030504040204" pitchFamily="34" charset="0"/>
              </a:rPr>
              <a:t>De los $168.668 millones se tienen las siguientes inflexibilidades:</a:t>
            </a:r>
          </a:p>
          <a:p>
            <a:pPr algn="just"/>
            <a:endParaRPr lang="es-ES" sz="1000" dirty="0" smtClean="0">
              <a:latin typeface="Verdana" panose="020B0604030504040204" pitchFamily="34" charset="0"/>
              <a:ea typeface="Verdana" panose="020B0604030504040204" pitchFamily="34" charset="0"/>
            </a:endParaRPr>
          </a:p>
          <a:p>
            <a:pPr marL="171450" indent="-171450" algn="just">
              <a:buFont typeface="Arial" panose="020B0604020202020204" pitchFamily="34" charset="0"/>
              <a:buChar char="•"/>
            </a:pPr>
            <a:r>
              <a:rPr lang="es-ES" sz="1000" dirty="0" smtClean="0">
                <a:latin typeface="Verdana" panose="020B0604030504040204" pitchFamily="34" charset="0"/>
                <a:ea typeface="Verdana" panose="020B0604030504040204" pitchFamily="34" charset="0"/>
              </a:rPr>
              <a:t>$106.010 millones corresponden al Impuesto al Carbono, ejecutado a través de Fondo Colombia en Paz.</a:t>
            </a:r>
          </a:p>
          <a:p>
            <a:pPr marL="171450" indent="-171450" algn="just">
              <a:buFont typeface="Arial" panose="020B0604020202020204" pitchFamily="34" charset="0"/>
              <a:buChar char="•"/>
            </a:pPr>
            <a:r>
              <a:rPr lang="es-ES" sz="1000" dirty="0" smtClean="0">
                <a:latin typeface="Verdana" panose="020B0604030504040204" pitchFamily="34" charset="0"/>
                <a:ea typeface="Verdana" panose="020B0604030504040204" pitchFamily="34" charset="0"/>
              </a:rPr>
              <a:t>$12.364 millones corresponden a recursos fuente FRISCO, con destinación específica. (Reconciliación Nacional).</a:t>
            </a:r>
          </a:p>
          <a:p>
            <a:pPr marL="171450" indent="-171450" algn="just">
              <a:buFont typeface="Arial" panose="020B0604020202020204" pitchFamily="34" charset="0"/>
              <a:buChar char="•"/>
            </a:pPr>
            <a:r>
              <a:rPr lang="es-ES" sz="1000" dirty="0" smtClean="0">
                <a:latin typeface="Verdana" panose="020B0604030504040204" pitchFamily="34" charset="0"/>
                <a:ea typeface="Verdana" panose="020B0604030504040204" pitchFamily="34" charset="0"/>
              </a:rPr>
              <a:t>$9.000 millones corresponden a recursos de crédito del BID (Unidad de Cumplimiento).</a:t>
            </a:r>
          </a:p>
          <a:p>
            <a:pPr marL="171450" indent="-171450" algn="just">
              <a:buFont typeface="Arial" panose="020B0604020202020204" pitchFamily="34" charset="0"/>
              <a:buChar char="•"/>
            </a:pPr>
            <a:r>
              <a:rPr lang="es-ES" sz="1000" dirty="0" smtClean="0">
                <a:latin typeface="Verdana" panose="020B0604030504040204" pitchFamily="34" charset="0"/>
                <a:ea typeface="Verdana" panose="020B0604030504040204" pitchFamily="34" charset="0"/>
              </a:rPr>
              <a:t>$10.593 millones corresponden a recursos focalizados en población víctima del conflicto.</a:t>
            </a:r>
          </a:p>
          <a:p>
            <a:pPr marL="171450" indent="-171450" algn="just">
              <a:buFont typeface="Arial" panose="020B0604020202020204" pitchFamily="34" charset="0"/>
              <a:buChar char="•"/>
            </a:pPr>
            <a:r>
              <a:rPr lang="es-ES" sz="1000" dirty="0" smtClean="0">
                <a:latin typeface="Verdana" panose="020B0604030504040204" pitchFamily="34" charset="0"/>
                <a:ea typeface="Verdana" panose="020B0604030504040204" pitchFamily="34" charset="0"/>
              </a:rPr>
              <a:t>$1.597 millones que corresponden a recursos focalizados en grupos étnicos, que han sido concertados.</a:t>
            </a:r>
          </a:p>
          <a:p>
            <a:pPr algn="just"/>
            <a:endParaRPr lang="es-ES" sz="1000" dirty="0">
              <a:latin typeface="Verdana" panose="020B0604030504040204" pitchFamily="34" charset="0"/>
              <a:ea typeface="Verdana" panose="020B0604030504040204" pitchFamily="34" charset="0"/>
            </a:endParaRPr>
          </a:p>
          <a:p>
            <a:pPr algn="just"/>
            <a:r>
              <a:rPr lang="es-ES" sz="1000" dirty="0" smtClean="0">
                <a:latin typeface="Verdana" panose="020B0604030504040204" pitchFamily="34" charset="0"/>
                <a:ea typeface="Verdana" panose="020B0604030504040204" pitchFamily="34" charset="0"/>
              </a:rPr>
              <a:t>Estos recursos no incluyen recursos de la Bolsa Paz.</a:t>
            </a:r>
          </a:p>
          <a:p>
            <a:pPr algn="just"/>
            <a:r>
              <a:rPr lang="es-ES" sz="1000" dirty="0" smtClean="0">
                <a:latin typeface="Verdana" panose="020B0604030504040204" pitchFamily="34" charset="0"/>
                <a:ea typeface="Verdana" panose="020B0604030504040204" pitchFamily="34" charset="0"/>
              </a:rPr>
              <a:t> </a:t>
            </a:r>
            <a:endParaRPr lang="es-CO" sz="1000" dirty="0" smtClean="0">
              <a:latin typeface="Verdana" panose="020B0604030504040204" pitchFamily="34" charset="0"/>
              <a:ea typeface="Verdana" panose="020B0604030504040204" pitchFamily="34" charset="0"/>
            </a:endParaRPr>
          </a:p>
          <a:p>
            <a:pPr algn="just"/>
            <a:r>
              <a:rPr lang="es-ES" sz="1000" b="1" u="sng" dirty="0" smtClean="0">
                <a:latin typeface="Verdana" panose="020B0604030504040204" pitchFamily="34" charset="0"/>
                <a:ea typeface="Verdana" panose="020B0604030504040204" pitchFamily="34" charset="0"/>
              </a:rPr>
              <a:t>ANIM</a:t>
            </a:r>
          </a:p>
          <a:p>
            <a:pPr algn="just"/>
            <a:endParaRPr lang="es-ES" sz="1000" dirty="0">
              <a:latin typeface="Verdana" panose="020B0604030504040204" pitchFamily="34" charset="0"/>
              <a:ea typeface="Verdana" panose="020B0604030504040204" pitchFamily="34" charset="0"/>
            </a:endParaRPr>
          </a:p>
          <a:p>
            <a:pPr marL="171450" indent="-171450" algn="just">
              <a:buFont typeface="Arial" panose="020B0604020202020204" pitchFamily="34" charset="0"/>
              <a:buChar char="•"/>
            </a:pPr>
            <a:r>
              <a:rPr lang="es-ES" sz="1000" dirty="0" smtClean="0">
                <a:latin typeface="Verdana" panose="020B0604030504040204" pitchFamily="34" charset="0"/>
                <a:ea typeface="Verdana" panose="020B0604030504040204" pitchFamily="34" charset="0"/>
              </a:rPr>
              <a:t>Presentaron unas necesidades para el proyecto “</a:t>
            </a:r>
            <a:r>
              <a:rPr lang="es-ES" sz="1000" dirty="0">
                <a:latin typeface="Verdana" panose="020B0604030504040204" pitchFamily="34" charset="0"/>
                <a:ea typeface="Verdana" panose="020B0604030504040204" pitchFamily="34" charset="0"/>
              </a:rPr>
              <a:t>Renovación urbana Centro Administrativo Nacional - Ciudad CAN, </a:t>
            </a:r>
            <a:r>
              <a:rPr lang="es-ES" sz="1000" dirty="0" smtClean="0">
                <a:latin typeface="Verdana" panose="020B0604030504040204" pitchFamily="34" charset="0"/>
                <a:ea typeface="Verdana" panose="020B0604030504040204" pitchFamily="34" charset="0"/>
              </a:rPr>
              <a:t>Bogotá” de $24.980 millones, con la cuota informada se asignaron recursos por valor de $480 millones.</a:t>
            </a:r>
          </a:p>
          <a:p>
            <a:pPr algn="just"/>
            <a:endParaRPr lang="es-ES" sz="1000" dirty="0">
              <a:latin typeface="Verdana" panose="020B0604030504040204" pitchFamily="34" charset="0"/>
              <a:ea typeface="Verdana" panose="020B0604030504040204" pitchFamily="34" charset="0"/>
            </a:endParaRPr>
          </a:p>
          <a:p>
            <a:pPr algn="just"/>
            <a:r>
              <a:rPr lang="es-ES" sz="1000" b="1" u="sng" dirty="0" smtClean="0">
                <a:latin typeface="Verdana" panose="020B0604030504040204" pitchFamily="34" charset="0"/>
                <a:ea typeface="Verdana" panose="020B0604030504040204" pitchFamily="34" charset="0"/>
              </a:rPr>
              <a:t>APC</a:t>
            </a:r>
          </a:p>
          <a:p>
            <a:pPr algn="just"/>
            <a:endParaRPr lang="es-ES" sz="1000" dirty="0">
              <a:latin typeface="Verdana" panose="020B0604030504040204" pitchFamily="34" charset="0"/>
              <a:ea typeface="Verdana" panose="020B0604030504040204" pitchFamily="34" charset="0"/>
            </a:endParaRPr>
          </a:p>
          <a:p>
            <a:pPr marL="171450" indent="-171450" algn="just">
              <a:buFont typeface="Arial" panose="020B0604020202020204" pitchFamily="34" charset="0"/>
              <a:buChar char="•"/>
            </a:pPr>
            <a:r>
              <a:rPr lang="es-ES" sz="1000" dirty="0" smtClean="0">
                <a:latin typeface="Verdana" panose="020B0604030504040204" pitchFamily="34" charset="0"/>
                <a:ea typeface="Verdana" panose="020B0604030504040204" pitchFamily="34" charset="0"/>
              </a:rPr>
              <a:t>Para este proyecto “</a:t>
            </a:r>
            <a:r>
              <a:rPr lang="es-ES" sz="1000" dirty="0">
                <a:latin typeface="Verdana" panose="020B0604030504040204" pitchFamily="34" charset="0"/>
                <a:ea typeface="Verdana" panose="020B0604030504040204" pitchFamily="34" charset="0"/>
              </a:rPr>
              <a:t>Distribución de cupo fiscal para facilitar la incorporación recursos de cooperación internacional al Presupuesto General de la Nación de entidades del orden </a:t>
            </a:r>
            <a:r>
              <a:rPr lang="es-ES" sz="1000" dirty="0" smtClean="0">
                <a:latin typeface="Verdana" panose="020B0604030504040204" pitchFamily="34" charset="0"/>
                <a:ea typeface="Verdana" panose="020B0604030504040204" pitchFamily="34" charset="0"/>
              </a:rPr>
              <a:t>Nacional” se solicita que el valor asignado $85.682 millones, se asigne a cada entidad que requiera de este espacio, con el propósito de que no se afecte la ejecución del sector.</a:t>
            </a:r>
            <a:endParaRPr lang="es-ES" sz="1000" dirty="0">
              <a:latin typeface="Verdana" panose="020B0604030504040204" pitchFamily="34" charset="0"/>
              <a:ea typeface="Verdana" panose="020B0604030504040204" pitchFamily="34" charset="0"/>
            </a:endParaRPr>
          </a:p>
          <a:p>
            <a:pPr algn="just"/>
            <a:endParaRPr lang="es-ES" sz="1000" dirty="0">
              <a:latin typeface="Verdana" panose="020B0604030504040204" pitchFamily="34" charset="0"/>
              <a:ea typeface="Verdana" panose="020B0604030504040204" pitchFamily="34" charset="0"/>
            </a:endParaRPr>
          </a:p>
          <a:p>
            <a:pPr algn="just"/>
            <a:r>
              <a:rPr lang="es-ES" sz="1000" b="1" u="sng" dirty="0" smtClean="0">
                <a:latin typeface="Verdana" panose="020B0604030504040204" pitchFamily="34" charset="0"/>
                <a:ea typeface="Verdana" panose="020B0604030504040204" pitchFamily="34" charset="0"/>
              </a:rPr>
              <a:t>UNGRD</a:t>
            </a:r>
          </a:p>
          <a:p>
            <a:pPr algn="just"/>
            <a:endParaRPr lang="es-ES" sz="1000" dirty="0" smtClean="0">
              <a:latin typeface="Verdana" panose="020B0604030504040204" pitchFamily="34" charset="0"/>
              <a:ea typeface="Verdana" panose="020B0604030504040204" pitchFamily="34" charset="0"/>
            </a:endParaRPr>
          </a:p>
          <a:p>
            <a:pPr marL="171450" indent="-171450" algn="just">
              <a:buFont typeface="Arial" panose="020B0604020202020204" pitchFamily="34" charset="0"/>
              <a:buChar char="•"/>
            </a:pPr>
            <a:r>
              <a:rPr lang="es-ES" sz="1000" dirty="0" smtClean="0">
                <a:latin typeface="Verdana" panose="020B0604030504040204" pitchFamily="34" charset="0"/>
                <a:ea typeface="Verdana" panose="020B0604030504040204" pitchFamily="34" charset="0"/>
              </a:rPr>
              <a:t>Para </a:t>
            </a:r>
            <a:r>
              <a:rPr lang="es-ES" sz="1000" dirty="0">
                <a:latin typeface="Verdana" panose="020B0604030504040204" pitchFamily="34" charset="0"/>
                <a:ea typeface="Verdana" panose="020B0604030504040204" pitchFamily="34" charset="0"/>
              </a:rPr>
              <a:t>el proyecto “Fortalecimiento financiero del </a:t>
            </a:r>
            <a:r>
              <a:rPr lang="es-ES" sz="1000" dirty="0" smtClean="0">
                <a:latin typeface="Verdana" panose="020B0604030504040204" pitchFamily="34" charset="0"/>
                <a:ea typeface="Verdana" panose="020B0604030504040204" pitchFamily="34" charset="0"/>
              </a:rPr>
              <a:t>Fondo Nacional </a:t>
            </a:r>
            <a:r>
              <a:rPr lang="es-ES" sz="1000" dirty="0">
                <a:latin typeface="Verdana" panose="020B0604030504040204" pitchFamily="34" charset="0"/>
                <a:ea typeface="Verdana" panose="020B0604030504040204" pitchFamily="34" charset="0"/>
              </a:rPr>
              <a:t>del </a:t>
            </a:r>
            <a:r>
              <a:rPr lang="es-ES" sz="1000" dirty="0" smtClean="0">
                <a:latin typeface="Verdana" panose="020B0604030504040204" pitchFamily="34" charset="0"/>
                <a:ea typeface="Verdana" panose="020B0604030504040204" pitchFamily="34" charset="0"/>
              </a:rPr>
              <a:t>Riesgo </a:t>
            </a:r>
            <a:r>
              <a:rPr lang="es-ES" sz="1000" dirty="0">
                <a:latin typeface="Verdana" panose="020B0604030504040204" pitchFamily="34" charset="0"/>
                <a:ea typeface="Verdana" panose="020B0604030504040204" pitchFamily="34" charset="0"/>
              </a:rPr>
              <a:t>de </a:t>
            </a:r>
            <a:r>
              <a:rPr lang="es-ES" sz="1000" dirty="0" smtClean="0">
                <a:latin typeface="Verdana" panose="020B0604030504040204" pitchFamily="34" charset="0"/>
                <a:ea typeface="Verdana" panose="020B0604030504040204" pitchFamily="34" charset="0"/>
              </a:rPr>
              <a:t>Desastres </a:t>
            </a:r>
            <a:r>
              <a:rPr lang="es-ES" sz="1000" dirty="0">
                <a:latin typeface="Verdana" panose="020B0604030504040204" pitchFamily="34" charset="0"/>
                <a:ea typeface="Verdana" panose="020B0604030504040204" pitchFamily="34" charset="0"/>
              </a:rPr>
              <a:t>orientado al proceso de reasentamiento en el marco de acciones judiciales, relacionados con la ocurrencia de escenarios de </a:t>
            </a:r>
            <a:r>
              <a:rPr lang="es-ES" sz="1000" dirty="0" smtClean="0">
                <a:latin typeface="Verdana" panose="020B0604030504040204" pitchFamily="34" charset="0"/>
                <a:ea typeface="Verdana" panose="020B0604030504040204" pitchFamily="34" charset="0"/>
              </a:rPr>
              <a:t>riesgo” se solicitó $101.287 millones, con la cuota informada se asignaron recursos por valor de $14.025 millones, quedando con una necesidad no atendida de $87.262 millones.</a:t>
            </a:r>
          </a:p>
          <a:p>
            <a:pPr algn="just"/>
            <a:endParaRPr lang="es-ES" sz="1000" dirty="0" smtClean="0">
              <a:latin typeface="Verdana" panose="020B0604030504040204" pitchFamily="34" charset="0"/>
              <a:ea typeface="Verdana" panose="020B0604030504040204" pitchFamily="34" charset="0"/>
            </a:endParaRPr>
          </a:p>
          <a:p>
            <a:pPr marL="171450" indent="-171450" algn="just">
              <a:buFont typeface="Arial" panose="020B0604020202020204" pitchFamily="34" charset="0"/>
              <a:buChar char="•"/>
            </a:pPr>
            <a:r>
              <a:rPr lang="es-ES" sz="1000" dirty="0" smtClean="0">
                <a:latin typeface="Verdana" panose="020B0604030504040204" pitchFamily="34" charset="0"/>
                <a:ea typeface="Verdana" panose="020B0604030504040204" pitchFamily="34" charset="0"/>
              </a:rPr>
              <a:t>Para </a:t>
            </a:r>
            <a:r>
              <a:rPr lang="es-ES" sz="1000" dirty="0">
                <a:latin typeface="Verdana" panose="020B0604030504040204" pitchFamily="34" charset="0"/>
                <a:ea typeface="Verdana" panose="020B0604030504040204" pitchFamily="34" charset="0"/>
              </a:rPr>
              <a:t>el proyecto “Fortalecimiento de la gestión del riesgo de desastres en la zona de amenaza </a:t>
            </a:r>
            <a:r>
              <a:rPr lang="es-ES" sz="1000" dirty="0" smtClean="0">
                <a:latin typeface="Verdana" panose="020B0604030504040204" pitchFamily="34" charset="0"/>
                <a:ea typeface="Verdana" panose="020B0604030504040204" pitchFamily="34" charset="0"/>
              </a:rPr>
              <a:t>volcánica </a:t>
            </a:r>
            <a:r>
              <a:rPr lang="es-ES" sz="1000" dirty="0">
                <a:latin typeface="Verdana" panose="020B0604030504040204" pitchFamily="34" charset="0"/>
                <a:ea typeface="Verdana" panose="020B0604030504040204" pitchFamily="34" charset="0"/>
              </a:rPr>
              <a:t>Alta-Zavav del volcán Galeras Pasto, Nariño, La </a:t>
            </a:r>
            <a:r>
              <a:rPr lang="es-ES" sz="1000" dirty="0" smtClean="0">
                <a:latin typeface="Verdana" panose="020B0604030504040204" pitchFamily="34" charset="0"/>
                <a:ea typeface="Verdana" panose="020B0604030504040204" pitchFamily="34" charset="0"/>
              </a:rPr>
              <a:t>Florida” solicitó recursos por valor de $73.472 millones, de acuerdo con la cuota asignada, no cuenta con asignación presupuestal.</a:t>
            </a:r>
          </a:p>
          <a:p>
            <a:pPr algn="just"/>
            <a:endParaRPr lang="es-ES" sz="1000" dirty="0">
              <a:latin typeface="Verdana" panose="020B0604030504040204" pitchFamily="34" charset="0"/>
              <a:ea typeface="Verdana" panose="020B0604030504040204" pitchFamily="34" charset="0"/>
            </a:endParaRPr>
          </a:p>
          <a:p>
            <a:pPr algn="just"/>
            <a:r>
              <a:rPr lang="es-ES" sz="1000" b="1" u="sng" dirty="0" smtClean="0">
                <a:latin typeface="Verdana" panose="020B0604030504040204" pitchFamily="34" charset="0"/>
                <a:ea typeface="Verdana" panose="020B0604030504040204" pitchFamily="34" charset="0"/>
              </a:rPr>
              <a:t>ART</a:t>
            </a:r>
          </a:p>
          <a:p>
            <a:pPr algn="just"/>
            <a:endParaRPr lang="es-ES" sz="1000" dirty="0">
              <a:latin typeface="Verdana" panose="020B0604030504040204" pitchFamily="34" charset="0"/>
              <a:ea typeface="Verdana" panose="020B0604030504040204" pitchFamily="34" charset="0"/>
            </a:endParaRPr>
          </a:p>
          <a:p>
            <a:pPr marL="171450" indent="-171450" algn="just">
              <a:buFont typeface="Arial" panose="020B0604020202020204" pitchFamily="34" charset="0"/>
              <a:buChar char="•"/>
            </a:pPr>
            <a:r>
              <a:rPr lang="es-ES" sz="1000" dirty="0" smtClean="0">
                <a:latin typeface="Verdana" panose="020B0604030504040204" pitchFamily="34" charset="0"/>
                <a:ea typeface="Verdana" panose="020B0604030504040204" pitchFamily="34" charset="0"/>
              </a:rPr>
              <a:t>Para el proyecto </a:t>
            </a:r>
            <a:r>
              <a:rPr lang="es-ES" sz="1000" dirty="0">
                <a:latin typeface="Verdana" panose="020B0604030504040204" pitchFamily="34" charset="0"/>
                <a:ea typeface="Verdana" panose="020B0604030504040204" pitchFamily="34" charset="0"/>
              </a:rPr>
              <a:t>“Contribución al cierre de brechas a través de la implementación de proyectos para la transformación y la vida en los territorios PDET </a:t>
            </a:r>
            <a:r>
              <a:rPr lang="es-ES" sz="1000" dirty="0" smtClean="0">
                <a:latin typeface="Verdana" panose="020B0604030504040204" pitchFamily="34" charset="0"/>
                <a:ea typeface="Verdana" panose="020B0604030504040204" pitchFamily="34" charset="0"/>
              </a:rPr>
              <a:t>Nacional” se solicitaron recursos por valor de $75.333 millones, con la cuota informada se asignaron recursos por $57.000 millones.</a:t>
            </a:r>
            <a:endParaRPr lang="es-CO" sz="10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1489700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528667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GOBIERNO DEL CAMBIO">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3400</TotalTime>
  <Words>1640</Words>
  <Application>Microsoft Office PowerPoint</Application>
  <PresentationFormat>Panorámica</PresentationFormat>
  <Paragraphs>363</Paragraphs>
  <Slides>8</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8</vt:i4>
      </vt:variant>
    </vt:vector>
  </HeadingPairs>
  <TitlesOfParts>
    <vt:vector size="16" baseType="lpstr">
      <vt:lpstr>Aptos Narrow</vt:lpstr>
      <vt:lpstr>Arial</vt:lpstr>
      <vt:lpstr>Calibri</vt:lpstr>
      <vt:lpstr>Helvetica</vt:lpstr>
      <vt:lpstr>Verdana</vt:lpstr>
      <vt:lpstr>Work Sans Light</vt:lpstr>
      <vt:lpstr>Work Sans SemiBold</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William Camilo  Baracaldo Godoy</dc:creator>
  <cp:lastModifiedBy>Nubia Patricia López Méndez</cp:lastModifiedBy>
  <cp:revision>211</cp:revision>
  <cp:lastPrinted>2024-07-18T13:31:21Z</cp:lastPrinted>
  <dcterms:created xsi:type="dcterms:W3CDTF">2023-05-08T00:34:42Z</dcterms:created>
  <dcterms:modified xsi:type="dcterms:W3CDTF">2024-08-21T01:37:01Z</dcterms:modified>
</cp:coreProperties>
</file>