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1" r:id="rId2"/>
  </p:sldMasterIdLst>
  <p:notesMasterIdLst>
    <p:notesMasterId r:id="rId16"/>
  </p:notesMasterIdLst>
  <p:sldIdLst>
    <p:sldId id="256" r:id="rId3"/>
    <p:sldId id="2147478395" r:id="rId4"/>
    <p:sldId id="2147478400" r:id="rId5"/>
    <p:sldId id="257" r:id="rId6"/>
    <p:sldId id="2147478314" r:id="rId7"/>
    <p:sldId id="2147375293" r:id="rId8"/>
    <p:sldId id="2147478321" r:id="rId9"/>
    <p:sldId id="2147478394" r:id="rId10"/>
    <p:sldId id="2147478316" r:id="rId11"/>
    <p:sldId id="262" r:id="rId12"/>
    <p:sldId id="263" r:id="rId13"/>
    <p:sldId id="2147478401" r:id="rId14"/>
    <p:sldId id="2147478399" r:id="rId15"/>
  </p:sldIdLst>
  <p:sldSz cx="18288000" cy="10287000"/>
  <p:notesSz cx="6858000" cy="9144000"/>
  <p:embeddedFontLst>
    <p:embeddedFont>
      <p:font typeface="AC Steelfish" panose="020B0604020202020204" charset="0"/>
      <p:regular r:id="rId17"/>
    </p:embeddedFont>
    <p:embeddedFont>
      <p:font typeface="Aptos Narrow" panose="020B0004020202020204" pitchFamily="34" charset="0"/>
      <p:regular r:id="rId18"/>
      <p:bold r:id="rId19"/>
      <p:italic r:id="rId20"/>
      <p:boldItalic r:id="rId21"/>
    </p:embeddedFont>
    <p:embeddedFont>
      <p:font typeface="Montserrat" panose="00000500000000000000" pitchFamily="2" charset="0"/>
      <p:regular r:id="rId22"/>
      <p:bold r:id="rId23"/>
      <p:italic r:id="rId24"/>
      <p:boldItalic r:id="rId25"/>
    </p:embeddedFont>
    <p:embeddedFont>
      <p:font typeface="Montserrat Bold" panose="00000800000000000000" charset="0"/>
      <p:regular r:id="rId26"/>
      <p:bold r:id="rId27"/>
    </p:embeddedFont>
    <p:embeddedFont>
      <p:font typeface="Open Sans" panose="020B0606030504020204" pitchFamily="34" charset="0"/>
      <p:regular r:id="rId28"/>
      <p:bold r:id="rId29"/>
      <p:italic r:id="rId30"/>
      <p:boldItalic r:id="rId31"/>
    </p:embeddedFont>
    <p:embeddedFont>
      <p:font typeface="Open Sans Bold" panose="020B0806030504020204" charset="0"/>
      <p:regular r:id="rId32"/>
      <p:bold r:id="rId33"/>
    </p:embeddedFont>
    <p:embeddedFont>
      <p:font typeface="Open Sauce Bold" panose="020B0604020202020204" charset="0"/>
      <p:regular r:id="rId34"/>
      <p:bold r:id="rId35"/>
    </p:embeddedFont>
    <p:embeddedFont>
      <p:font typeface="Poppins Bold" panose="020B0604020202020204" charset="0"/>
      <p:regular r:id="rId36"/>
      <p:bold r:id="rId37"/>
    </p:embeddedFont>
    <p:embeddedFont>
      <p:font typeface="Verdana" panose="020B060403050404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D8DE0B-18AB-04BD-45B1-D16DAB994DD5}" name="Sandra Patricia Bojacá Santiago" initials="SB" userId="S::SPBojacaS@minambiente.gov.co::ff1c47e5-0c08-4c13-997f-d55628fe813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089B8D-8791-4371-8DE0-D44AD0050F42}" v="3" dt="2024-08-21T13:10:01.0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4694" autoAdjust="0"/>
  </p:normalViewPr>
  <p:slideViewPr>
    <p:cSldViewPr>
      <p:cViewPr>
        <p:scale>
          <a:sx n="74" d="100"/>
          <a:sy n="74" d="100"/>
        </p:scale>
        <p:origin x="-1200" y="-16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font" Target="fonts/font23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font" Target="fonts/font24.fntdata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openxmlformats.org/officeDocument/2006/relationships/viewProps" Target="viewProps.xml"/><Relationship Id="rId48" Type="http://schemas.microsoft.com/office/2018/10/relationships/authors" Target="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font" Target="fonts/font22.fntdata"/><Relationship Id="rId46" Type="http://schemas.microsoft.com/office/2016/11/relationships/changesInfo" Target="changesInfos/changesInfo1.xml"/><Relationship Id="rId20" Type="http://schemas.openxmlformats.org/officeDocument/2006/relationships/font" Target="fonts/font4.fntdata"/><Relationship Id="rId41" Type="http://schemas.openxmlformats.org/officeDocument/2006/relationships/font" Target="fonts/font2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ra Patricia Bojacá Santiago" userId="ff1c47e5-0c08-4c13-997f-d55628fe8137" providerId="ADAL" clId="{35089B8D-8791-4371-8DE0-D44AD0050F42}"/>
    <pc:docChg chg="undo custSel addSld delSld modSld">
      <pc:chgData name="Sandra Patricia Bojacá Santiago" userId="ff1c47e5-0c08-4c13-997f-d55628fe8137" providerId="ADAL" clId="{35089B8D-8791-4371-8DE0-D44AD0050F42}" dt="2024-08-21T13:13:39.081" v="65" actId="20577"/>
      <pc:docMkLst>
        <pc:docMk/>
      </pc:docMkLst>
      <pc:sldChg chg="addSp delSp modSp del mod">
        <pc:chgData name="Sandra Patricia Bojacá Santiago" userId="ff1c47e5-0c08-4c13-997f-d55628fe8137" providerId="ADAL" clId="{35089B8D-8791-4371-8DE0-D44AD0050F42}" dt="2024-08-21T13:13:23.710" v="64" actId="47"/>
        <pc:sldMkLst>
          <pc:docMk/>
          <pc:sldMk cId="3811933441" sldId="2145707691"/>
        </pc:sldMkLst>
        <pc:spChg chg="mod">
          <ac:chgData name="Sandra Patricia Bojacá Santiago" userId="ff1c47e5-0c08-4c13-997f-d55628fe8137" providerId="ADAL" clId="{35089B8D-8791-4371-8DE0-D44AD0050F42}" dt="2024-08-21T13:12:49.826" v="63" actId="20577"/>
          <ac:spMkLst>
            <pc:docMk/>
            <pc:sldMk cId="3811933441" sldId="2145707691"/>
            <ac:spMk id="4" creationId="{EBAC2420-C136-8C31-7D3F-EADAE8016E4C}"/>
          </ac:spMkLst>
        </pc:spChg>
        <pc:spChg chg="del mod topLvl">
          <ac:chgData name="Sandra Patricia Bojacá Santiago" userId="ff1c47e5-0c08-4c13-997f-d55628fe8137" providerId="ADAL" clId="{35089B8D-8791-4371-8DE0-D44AD0050F42}" dt="2024-08-21T13:09:49.720" v="4" actId="478"/>
          <ac:spMkLst>
            <pc:docMk/>
            <pc:sldMk cId="3811933441" sldId="2145707691"/>
            <ac:spMk id="6" creationId="{D9978B87-4084-7F05-8F97-6A692A187670}"/>
          </ac:spMkLst>
        </pc:spChg>
        <pc:spChg chg="add mod">
          <ac:chgData name="Sandra Patricia Bojacá Santiago" userId="ff1c47e5-0c08-4c13-997f-d55628fe8137" providerId="ADAL" clId="{35089B8D-8791-4371-8DE0-D44AD0050F42}" dt="2024-08-21T13:08:46.385" v="1"/>
          <ac:spMkLst>
            <pc:docMk/>
            <pc:sldMk cId="3811933441" sldId="2145707691"/>
            <ac:spMk id="7" creationId="{B251EC8C-BB8A-B961-F1EF-13DF3291AF28}"/>
          </ac:spMkLst>
        </pc:spChg>
        <pc:spChg chg="mod">
          <ac:chgData name="Sandra Patricia Bojacá Santiago" userId="ff1c47e5-0c08-4c13-997f-d55628fe8137" providerId="ADAL" clId="{35089B8D-8791-4371-8DE0-D44AD0050F42}" dt="2024-08-21T13:09:08.751" v="3" actId="1076"/>
          <ac:spMkLst>
            <pc:docMk/>
            <pc:sldMk cId="3811933441" sldId="2145707691"/>
            <ac:spMk id="38" creationId="{60DC9EA7-767F-25B8-7275-46D3F89E6B3B}"/>
          </ac:spMkLst>
        </pc:spChg>
        <pc:spChg chg="mod">
          <ac:chgData name="Sandra Patricia Bojacá Santiago" userId="ff1c47e5-0c08-4c13-997f-d55628fe8137" providerId="ADAL" clId="{35089B8D-8791-4371-8DE0-D44AD0050F42}" dt="2024-08-21T13:09:55.941" v="6" actId="403"/>
          <ac:spMkLst>
            <pc:docMk/>
            <pc:sldMk cId="3811933441" sldId="2145707691"/>
            <ac:spMk id="68" creationId="{BC572F26-E586-A9FD-3112-01C3167EDD2F}"/>
          </ac:spMkLst>
        </pc:spChg>
        <pc:grpChg chg="add del mod">
          <ac:chgData name="Sandra Patricia Bojacá Santiago" userId="ff1c47e5-0c08-4c13-997f-d55628fe8137" providerId="ADAL" clId="{35089B8D-8791-4371-8DE0-D44AD0050F42}" dt="2024-08-21T13:09:49.720" v="4" actId="478"/>
          <ac:grpSpMkLst>
            <pc:docMk/>
            <pc:sldMk cId="3811933441" sldId="2145707691"/>
            <ac:grpSpMk id="2" creationId="{B00587D7-2B4A-66E0-EFFE-58C63F99C901}"/>
          </ac:grpSpMkLst>
        </pc:grpChg>
      </pc:sldChg>
      <pc:sldChg chg="modSp add mod">
        <pc:chgData name="Sandra Patricia Bojacá Santiago" userId="ff1c47e5-0c08-4c13-997f-d55628fe8137" providerId="ADAL" clId="{35089B8D-8791-4371-8DE0-D44AD0050F42}" dt="2024-08-21T13:13:39.081" v="65" actId="20577"/>
        <pc:sldMkLst>
          <pc:docMk/>
          <pc:sldMk cId="2950257799" sldId="2147478401"/>
        </pc:sldMkLst>
        <pc:spChg chg="mod">
          <ac:chgData name="Sandra Patricia Bojacá Santiago" userId="ff1c47e5-0c08-4c13-997f-d55628fe8137" providerId="ADAL" clId="{35089B8D-8791-4371-8DE0-D44AD0050F42}" dt="2024-08-21T13:13:39.081" v="65" actId="20577"/>
          <ac:spMkLst>
            <pc:docMk/>
            <pc:sldMk cId="2950257799" sldId="2147478401"/>
            <ac:spMk id="4" creationId="{EBAC2420-C136-8C31-7D3F-EADAE8016E4C}"/>
          </ac:spMkLst>
        </pc:spChg>
        <pc:spChg chg="mod">
          <ac:chgData name="Sandra Patricia Bojacá Santiago" userId="ff1c47e5-0c08-4c13-997f-d55628fe8137" providerId="ADAL" clId="{35089B8D-8791-4371-8DE0-D44AD0050F42}" dt="2024-08-21T13:10:18.916" v="11" actId="403"/>
          <ac:spMkLst>
            <pc:docMk/>
            <pc:sldMk cId="2950257799" sldId="2147478401"/>
            <ac:spMk id="68" creationId="{BC572F26-E586-A9FD-3112-01C3167EDD2F}"/>
          </ac:spMkLst>
        </pc:spChg>
        <pc:grpChg chg="mod">
          <ac:chgData name="Sandra Patricia Bojacá Santiago" userId="ff1c47e5-0c08-4c13-997f-d55628fe8137" providerId="ADAL" clId="{35089B8D-8791-4371-8DE0-D44AD0050F42}" dt="2024-08-21T13:10:32.306" v="61" actId="1038"/>
          <ac:grpSpMkLst>
            <pc:docMk/>
            <pc:sldMk cId="2950257799" sldId="2147478401"/>
            <ac:grpSpMk id="2" creationId="{B00587D7-2B4A-66E0-EFFE-58C63F99C901}"/>
          </ac:grpSpMkLst>
        </pc:gr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risthiandh\Downloads\Reporte%20Ejecucio&#769;n%20ptal%20Sector%2018-08-2024-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Sheet1!$C$11</c:f>
              <c:strCache>
                <c:ptCount val="1"/>
                <c:pt idx="0">
                  <c:v>FUNCIONAMIENTO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1917776967161425E-4"/>
                  <c:y val="-2.67275184214685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374-3847-B502-157BF2077EAD}"/>
                </c:ext>
              </c:extLst>
            </c:dLbl>
            <c:dLbl>
              <c:idx val="1"/>
              <c:layout>
                <c:manualLayout>
                  <c:x val="-2.760342999786454E-3"/>
                  <c:y val="-2.6727518421468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374-3847-B502-157BF2077EAD}"/>
                </c:ext>
              </c:extLst>
            </c:dLbl>
            <c:dLbl>
              <c:idx val="2"/>
              <c:layout>
                <c:manualLayout>
                  <c:x val="2.760342999786454E-3"/>
                  <c:y val="-2.9400270263615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374-3847-B502-157BF2077EAD}"/>
                </c:ext>
              </c:extLst>
            </c:dLbl>
            <c:dLbl>
              <c:idx val="3"/>
              <c:layout>
                <c:manualLayout>
                  <c:x val="-1.3801714998931257E-3"/>
                  <c:y val="-1.8709262895027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74-3847-B502-157BF2077E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Sheet1!$B$12:$B$15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Sheet1!$C$12:$C$15</c:f>
              <c:numCache>
                <c:formatCode>"$"#,##0_);[Red]\("$"#,##0\)</c:formatCode>
                <c:ptCount val="4"/>
                <c:pt idx="0">
                  <c:v>10389.463718999999</c:v>
                </c:pt>
                <c:pt idx="1">
                  <c:v>11064.778861000001</c:v>
                </c:pt>
                <c:pt idx="2">
                  <c:v>16296</c:v>
                </c:pt>
                <c:pt idx="3">
                  <c:v>16784.88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2374-3847-B502-157BF2077EAD}"/>
            </c:ext>
          </c:extLst>
        </c:ser>
        <c:ser>
          <c:idx val="1"/>
          <c:order val="1"/>
          <c:tx>
            <c:strRef>
              <c:f>Sheet1!$D$11</c:f>
              <c:strCache>
                <c:ptCount val="1"/>
                <c:pt idx="0">
                  <c:v>INVERSIÓN </c:v>
                </c:pt>
              </c:strCache>
            </c:strRef>
          </c:tx>
          <c:spPr>
            <a:solidFill>
              <a:srgbClr val="7BB4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4843086998078058E-2"/>
                  <c:y val="-3.4745773947909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374-3847-B502-157BF2077EAD}"/>
                </c:ext>
              </c:extLst>
            </c:dLbl>
            <c:dLbl>
              <c:idx val="1"/>
              <c:layout>
                <c:manualLayout>
                  <c:x val="8.2810289993593099E-3"/>
                  <c:y val="-4.0091277632202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374-3847-B502-157BF2077EAD}"/>
                </c:ext>
              </c:extLst>
            </c:dLbl>
            <c:dLbl>
              <c:idx val="2"/>
              <c:layout>
                <c:manualLayout>
                  <c:x val="1.3801714998932168E-2"/>
                  <c:y val="-4.00912776322028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74-3847-B502-157BF2077EAD}"/>
                </c:ext>
              </c:extLst>
            </c:dLbl>
            <c:dLbl>
              <c:idx val="3"/>
              <c:layout>
                <c:manualLayout>
                  <c:x val="1.5181886498825495E-2"/>
                  <c:y val="-3.2073022105762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74-3847-B502-157BF2077E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Sheet1!$B$12:$B$15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Sheet1!$D$12:$D$15</c:f>
              <c:numCache>
                <c:formatCode>"$"#,##0_);[Red]\("$"#,##0\)</c:formatCode>
                <c:ptCount val="4"/>
                <c:pt idx="0">
                  <c:v>44169</c:v>
                </c:pt>
                <c:pt idx="1">
                  <c:v>45494</c:v>
                </c:pt>
                <c:pt idx="2">
                  <c:v>84838</c:v>
                </c:pt>
                <c:pt idx="3">
                  <c:v>104576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2374-3847-B502-157BF2077EAD}"/>
            </c:ext>
          </c:extLst>
        </c:ser>
        <c:ser>
          <c:idx val="2"/>
          <c:order val="2"/>
          <c:tx>
            <c:strRef>
              <c:f>Sheet1!$E$11</c:f>
              <c:strCache>
                <c:ptCount val="1"/>
              </c:strCache>
            </c:strRef>
          </c:tx>
          <c:spPr>
            <a:solidFill>
              <a:srgbClr val="7BB40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Sheet1!$B$12:$B$15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Sheet1!$E$12:$E$15</c:f>
              <c:numCache>
                <c:formatCode>General</c:formatCode>
                <c:ptCount val="4"/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2374-3847-B502-157BF2077E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shape val="box"/>
        <c:axId val="526508863"/>
        <c:axId val="526688943"/>
        <c:axId val="0"/>
      </c:bar3DChart>
      <c:catAx>
        <c:axId val="526508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26688943"/>
        <c:crosses val="autoZero"/>
        <c:auto val="1"/>
        <c:lblAlgn val="ctr"/>
        <c:lblOffset val="100"/>
        <c:noMultiLvlLbl val="0"/>
      </c:catAx>
      <c:valAx>
        <c:axId val="5266889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26508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659276239519465E-2"/>
          <c:y val="4.5967325189339402E-2"/>
          <c:w val="0.90920965342388826"/>
          <c:h val="0.808254477219972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'Grafica Ejecución 2015-2024'!$A$2</c:f>
              <c:strCache>
                <c:ptCount val="1"/>
                <c:pt idx="0">
                  <c:v>APROPIACIÓN</c:v>
                </c:pt>
              </c:strCache>
            </c:strRef>
          </c:tx>
          <c:spPr>
            <a:gradFill>
              <a:gsLst>
                <a:gs pos="18000">
                  <a:srgbClr val="808B95"/>
                </a:gs>
                <a:gs pos="73000">
                  <a:srgbClr val="262F3B">
                    <a:lumMod val="75000"/>
                  </a:srgbClr>
                </a:gs>
                <a:gs pos="100000">
                  <a:srgbClr val="0F1419">
                    <a:lumMod val="51000"/>
                  </a:srgbClr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6.0011543952903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267-5C46-8409-E95A1F4CF64B}"/>
                </c:ext>
              </c:extLst>
            </c:dLbl>
            <c:dLbl>
              <c:idx val="1"/>
              <c:layout>
                <c:manualLayout>
                  <c:x val="-2.6650262415900848E-3"/>
                  <c:y val="-4.8009235162323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67-5C46-8409-E95A1F4CF64B}"/>
                </c:ext>
              </c:extLst>
            </c:dLbl>
            <c:dLbl>
              <c:idx val="2"/>
              <c:layout>
                <c:manualLayout>
                  <c:x val="0"/>
                  <c:y val="-6.0011543952903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67-5C46-8409-E95A1F4CF64B}"/>
                </c:ext>
              </c:extLst>
            </c:dLbl>
            <c:dLbl>
              <c:idx val="3"/>
              <c:layout>
                <c:manualLayout>
                  <c:x val="0"/>
                  <c:y val="-5.7010966755258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67-5C46-8409-E95A1F4CF64B}"/>
                </c:ext>
              </c:extLst>
            </c:dLbl>
            <c:dLbl>
              <c:idx val="4"/>
              <c:layout>
                <c:manualLayout>
                  <c:x val="0"/>
                  <c:y val="-7.8015007138774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67-5C46-8409-E95A1F4CF64B}"/>
                </c:ext>
              </c:extLst>
            </c:dLbl>
            <c:dLbl>
              <c:idx val="5"/>
              <c:layout>
                <c:manualLayout>
                  <c:x val="2.6650262415900848E-3"/>
                  <c:y val="-5.100981235996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67-5C46-8409-E95A1F4CF6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262F3B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'Grafica Ejecución 2015-2024'!$B$1:$J$1</c:f>
              <c:numCache>
                <c:formatCode>0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'Grafica Ejecución 2015-2024'!$B$2:$J$2</c:f>
              <c:numCache>
                <c:formatCode>"$"#,##0_);\("$"#,##0\)</c:formatCode>
                <c:ptCount val="9"/>
                <c:pt idx="0">
                  <c:v>734863.67925300007</c:v>
                </c:pt>
                <c:pt idx="1">
                  <c:v>705622.56111400016</c:v>
                </c:pt>
                <c:pt idx="2">
                  <c:v>622602.51055600005</c:v>
                </c:pt>
                <c:pt idx="3">
                  <c:v>726872.38711800007</c:v>
                </c:pt>
                <c:pt idx="4">
                  <c:v>1170821.132766</c:v>
                </c:pt>
                <c:pt idx="5">
                  <c:v>1370414.839841</c:v>
                </c:pt>
                <c:pt idx="6">
                  <c:v>2038494.587028</c:v>
                </c:pt>
                <c:pt idx="7">
                  <c:v>1929155</c:v>
                </c:pt>
                <c:pt idx="8">
                  <c:v>1781308.6928699999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267-5C46-8409-E95A1F4CF64B}"/>
            </c:ext>
          </c:extLst>
        </c:ser>
        <c:ser>
          <c:idx val="2"/>
          <c:order val="1"/>
          <c:tx>
            <c:strRef>
              <c:f>'Grafica Ejecución 2015-2024'!$A$3</c:f>
              <c:strCache>
                <c:ptCount val="1"/>
                <c:pt idx="0">
                  <c:v>COMPROMISO</c:v>
                </c:pt>
              </c:strCache>
            </c:strRef>
          </c:tx>
          <c:spPr>
            <a:gradFill>
              <a:gsLst>
                <a:gs pos="33000">
                  <a:srgbClr val="AFABAB"/>
                </a:gs>
                <a:gs pos="78000">
                  <a:srgbClr val="767171"/>
                </a:gs>
                <a:gs pos="100000">
                  <a:srgbClr val="7F8080"/>
                </a:gs>
              </a:gsLst>
              <a:lin ang="0" scaled="0"/>
            </a:gradFill>
            <a:ln w="25400"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7.9950787247702534E-3"/>
                  <c:y val="-2.1004040383516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67-5C46-8409-E95A1F4CF64B}"/>
                </c:ext>
              </c:extLst>
            </c:dLbl>
            <c:dLbl>
              <c:idx val="4"/>
              <c:layout>
                <c:manualLayout>
                  <c:x val="1.998769681192543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267-5C46-8409-E95A1F4CF64B}"/>
                </c:ext>
              </c:extLst>
            </c:dLbl>
            <c:dLbl>
              <c:idx val="5"/>
              <c:layout>
                <c:manualLayout>
                  <c:x val="1.865518369113059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67-5C46-8409-E95A1F4CF64B}"/>
                </c:ext>
              </c:extLst>
            </c:dLbl>
            <c:dLbl>
              <c:idx val="6"/>
              <c:layout>
                <c:manualLayout>
                  <c:x val="1.0429758614323622E-2"/>
                  <c:y val="-3.03639828651502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267-5C46-8409-E95A1F4CF64B}"/>
                </c:ext>
              </c:extLst>
            </c:dLbl>
            <c:dLbl>
              <c:idx val="7"/>
              <c:layout>
                <c:manualLayout>
                  <c:x val="1.3636364449794953E-2"/>
                  <c:y val="-6.44111734953773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7F6-0C4F-9F56-A43BBCDA3B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'Grafica Ejecución 2015-2024'!$B$1:$J$1</c:f>
              <c:numCache>
                <c:formatCode>0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'Grafica Ejecución 2015-2024'!$B$3:$J$3</c:f>
              <c:numCache>
                <c:formatCode>"$"#,##0_);\("$"#,##0\)</c:formatCode>
                <c:ptCount val="9"/>
                <c:pt idx="0">
                  <c:v>709381.79714669986</c:v>
                </c:pt>
                <c:pt idx="1">
                  <c:v>691982.83396686008</c:v>
                </c:pt>
                <c:pt idx="2">
                  <c:v>600708.10826027999</c:v>
                </c:pt>
                <c:pt idx="3">
                  <c:v>700374.12629753002</c:v>
                </c:pt>
                <c:pt idx="4">
                  <c:v>971820.85565652</c:v>
                </c:pt>
                <c:pt idx="5">
                  <c:v>1183575.8306710401</c:v>
                </c:pt>
                <c:pt idx="6">
                  <c:v>1761889</c:v>
                </c:pt>
                <c:pt idx="7">
                  <c:v>1231129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267-5C46-8409-E95A1F4CF64B}"/>
            </c:ext>
          </c:extLst>
        </c:ser>
        <c:ser>
          <c:idx val="3"/>
          <c:order val="2"/>
          <c:tx>
            <c:strRef>
              <c:f>'Grafica Ejecución 2015-2024'!$A$4</c:f>
              <c:strCache>
                <c:ptCount val="1"/>
                <c:pt idx="0">
                  <c:v>OBLIGACIÓN</c:v>
                </c:pt>
              </c:strCache>
            </c:strRef>
          </c:tx>
          <c:spPr>
            <a:gradFill>
              <a:gsLst>
                <a:gs pos="100000">
                  <a:srgbClr val="977100"/>
                </a:gs>
                <a:gs pos="51000">
                  <a:srgbClr val="FEDB67"/>
                </a:gs>
                <a:gs pos="0">
                  <a:srgbClr val="FFE597"/>
                </a:gs>
              </a:gsLst>
              <a:lin ang="0" scaled="0"/>
            </a:gradFill>
            <a:ln w="25400"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33251312079504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267-5C46-8409-E95A1F4CF64B}"/>
                </c:ext>
              </c:extLst>
            </c:dLbl>
            <c:dLbl>
              <c:idx val="1"/>
              <c:layout>
                <c:manualLayout>
                  <c:x val="1.33251312079504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267-5C46-8409-E95A1F4CF64B}"/>
                </c:ext>
              </c:extLst>
            </c:dLbl>
            <c:dLbl>
              <c:idx val="2"/>
              <c:layout>
                <c:manualLayout>
                  <c:x val="7.9950787247701563E-3"/>
                  <c:y val="-3.00057719764518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267-5C46-8409-E95A1F4CF64B}"/>
                </c:ext>
              </c:extLst>
            </c:dLbl>
            <c:dLbl>
              <c:idx val="3"/>
              <c:layout>
                <c:manualLayout>
                  <c:x val="1.9987696811925637E-2"/>
                  <c:y val="9.0017315929355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267-5C46-8409-E95A1F4CF64B}"/>
                </c:ext>
              </c:extLst>
            </c:dLbl>
            <c:dLbl>
              <c:idx val="4"/>
              <c:layout>
                <c:manualLayout>
                  <c:x val="1.3325131207950326E-2"/>
                  <c:y val="-5.500994647723250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267-5C46-8409-E95A1F4CF64B}"/>
                </c:ext>
              </c:extLst>
            </c:dLbl>
            <c:dLbl>
              <c:idx val="5"/>
              <c:layout>
                <c:manualLayout>
                  <c:x val="9.327591845565296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267-5C46-8409-E95A1F4CF64B}"/>
                </c:ext>
              </c:extLst>
            </c:dLbl>
            <c:dLbl>
              <c:idx val="6"/>
              <c:layout>
                <c:manualLayout>
                  <c:x val="1.5162014743618155E-2"/>
                  <c:y val="-6.44111734953773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267-5C46-8409-E95A1F4CF64B}"/>
                </c:ext>
              </c:extLst>
            </c:dLbl>
            <c:dLbl>
              <c:idx val="7"/>
              <c:layout>
                <c:manualLayout>
                  <c:x val="1.2121212844262279E-2"/>
                  <c:y val="-1.0540131967431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F93-3143-BDFA-CB1105E450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5F5639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'Grafica Ejecución 2015-2024'!$B$1:$J$1</c:f>
              <c:numCache>
                <c:formatCode>0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'Grafica Ejecución 2015-2024'!$B$4:$J$4</c:f>
              <c:numCache>
                <c:formatCode>"$"#,##0_);\("$"#,##0\)</c:formatCode>
                <c:ptCount val="9"/>
                <c:pt idx="0">
                  <c:v>560883.94327958999</c:v>
                </c:pt>
                <c:pt idx="1">
                  <c:v>548459.10963209998</c:v>
                </c:pt>
                <c:pt idx="2">
                  <c:v>553921.63483501005</c:v>
                </c:pt>
                <c:pt idx="3">
                  <c:v>592983.17804758996</c:v>
                </c:pt>
                <c:pt idx="4">
                  <c:v>792383.39647713001</c:v>
                </c:pt>
                <c:pt idx="5">
                  <c:v>872369.68898095994</c:v>
                </c:pt>
                <c:pt idx="6">
                  <c:v>1026911</c:v>
                </c:pt>
                <c:pt idx="7">
                  <c:v>595461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A267-5C46-8409-E95A1F4CF6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1583855"/>
        <c:axId val="661585103"/>
      </c:barChart>
      <c:catAx>
        <c:axId val="6615838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585103"/>
        <c:crosses val="autoZero"/>
        <c:auto val="1"/>
        <c:lblAlgn val="ctr"/>
        <c:lblOffset val="100"/>
        <c:tickMarkSkip val="1"/>
        <c:noMultiLvlLbl val="0"/>
      </c:catAx>
      <c:valAx>
        <c:axId val="661585103"/>
        <c:scaling>
          <c:orientation val="minMax"/>
          <c:max val="2400000"/>
          <c:min val="0"/>
        </c:scaling>
        <c:delete val="0"/>
        <c:axPos val="l"/>
        <c:numFmt formatCode="&quot;$&quot;#,##0_);\(&quot;$&quot;#,##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583855"/>
        <c:crosses val="autoZero"/>
        <c:crossBetween val="between"/>
        <c:majorUnit val="500000"/>
      </c:valAx>
      <c:spPr>
        <a:noFill/>
        <a:ln>
          <a:solidFill>
            <a:schemeClr val="bg1">
              <a:lumMod val="95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27541946777101606"/>
          <c:y val="0.92425577336880094"/>
          <c:w val="0.51499443336956841"/>
          <c:h val="4.74072787651852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0D236-3AD3-434B-9551-AC8284E4ED9C}" type="datetimeFigureOut">
              <a:rPr lang="es-CO" smtClean="0"/>
              <a:t>21/08/2024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43CB1-E6D7-4DC1-A6EA-BE7371C6B5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24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43CB1-E6D7-4DC1-A6EA-BE7371C6B552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1195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43CB1-E6D7-4DC1-A6EA-BE7371C6B552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6755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Por favor rectificar la información si la gráfica se va a elaborar total o solo inversión, en 2024 es $84.838 de inversión + $16.296 de funcionamiento, total$101.134; millones; los datos de los demás años son solo inversión. Por favor no pegar imagen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43CB1-E6D7-4DC1-A6EA-BE7371C6B552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8461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Por favor hacer este gráfico con la ejecución con bloqueo $1929155 y la proyección 2025 $1781308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B43CB1-E6D7-4DC1-A6EA-BE7371C6B552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9183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D7B4E4-C35C-4179-51DC-139EFEF05E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342442-90B0-794C-CB60-4A22F4EB5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s-MX"/>
              <a:t>Haz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97964E-CB6B-FE79-2A2B-C11A0BD9C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C00F-188D-4349-A90D-83E1A8E41EC1}" type="datetimeFigureOut">
              <a:rPr lang="es-CO" smtClean="0"/>
              <a:t>21/08/2024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2ED7C7-3318-EA90-CA0A-DEEE0E0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2768FB-6E47-5271-8B2A-26075206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DABE-05D8-834E-881E-2B8AAC4ED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3185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611D0CD-8760-12F8-EE14-B6DFE1B7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C00F-188D-4349-A90D-83E1A8E41EC1}" type="datetimeFigureOut">
              <a:rPr lang="es-CO" smtClean="0"/>
              <a:t>21/08/2024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5D5E998-0BFC-A7D4-2739-C1F10D36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CCCFBF-6154-4C5F-3C1F-2BD2A46EE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DABE-05D8-834E-881E-2B8AAC4ED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732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E8CC49-E08D-8A56-279C-8B70FCD54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BE6568-FA98-68AA-2423-96EE73A9F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ADCC16-914D-DC5F-8B6F-FBAFFA7B3C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43C00F-188D-4349-A90D-83E1A8E41EC1}" type="datetimeFigureOut">
              <a:rPr lang="es-CO" smtClean="0"/>
              <a:t>21/08/2024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DD3877-E46F-DFDB-353A-9E1FAA7936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F0F081-F554-65CC-6193-A3D2F58A25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FEDABE-05D8-834E-881E-2B8AAC4ED6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845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3" Type="http://schemas.openxmlformats.org/officeDocument/2006/relationships/image" Target="../media/image16.png"/><Relationship Id="rId21" Type="http://schemas.openxmlformats.org/officeDocument/2006/relationships/image" Target="../media/image12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17" Type="http://schemas.openxmlformats.org/officeDocument/2006/relationships/image" Target="../media/image30.png"/><Relationship Id="rId2" Type="http://schemas.openxmlformats.org/officeDocument/2006/relationships/image" Target="../media/image15.jpeg"/><Relationship Id="rId16" Type="http://schemas.openxmlformats.org/officeDocument/2006/relationships/image" Target="../media/image29.svg"/><Relationship Id="rId20" Type="http://schemas.openxmlformats.org/officeDocument/2006/relationships/image" Target="../media/image3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svg"/><Relationship Id="rId19" Type="http://schemas.openxmlformats.org/officeDocument/2006/relationships/image" Target="../media/image32.pn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image" Target="../media/image46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12" Type="http://schemas.openxmlformats.org/officeDocument/2006/relationships/image" Target="../media/image45.emf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emf"/><Relationship Id="rId11" Type="http://schemas.openxmlformats.org/officeDocument/2006/relationships/image" Target="../media/image44.emf"/><Relationship Id="rId5" Type="http://schemas.openxmlformats.org/officeDocument/2006/relationships/image" Target="../media/image38.emf"/><Relationship Id="rId10" Type="http://schemas.openxmlformats.org/officeDocument/2006/relationships/image" Target="../media/image43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Relationship Id="rId14" Type="http://schemas.openxmlformats.org/officeDocument/2006/relationships/image" Target="../media/image4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5.jpe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12.pn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61512"/>
            <a:ext cx="7669651" cy="11210025"/>
            <a:chOff x="0" y="0"/>
            <a:chExt cx="2019990" cy="295243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019990" cy="2952435"/>
            </a:xfrm>
            <a:custGeom>
              <a:avLst/>
              <a:gdLst/>
              <a:ahLst/>
              <a:cxnLst/>
              <a:rect l="l" t="t" r="r" b="b"/>
              <a:pathLst>
                <a:path w="2019990" h="2952435">
                  <a:moveTo>
                    <a:pt x="0" y="0"/>
                  </a:moveTo>
                  <a:lnTo>
                    <a:pt x="2019990" y="0"/>
                  </a:lnTo>
                  <a:lnTo>
                    <a:pt x="2019990" y="2952435"/>
                  </a:lnTo>
                  <a:lnTo>
                    <a:pt x="0" y="2952435"/>
                  </a:lnTo>
                  <a:close/>
                </a:path>
              </a:pathLst>
            </a:custGeom>
            <a:solidFill>
              <a:srgbClr val="34520D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2019990" cy="30000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rot="5400000" flipV="1">
            <a:off x="-2224213" y="6292769"/>
            <a:ext cx="5062845" cy="2925617"/>
          </a:xfrm>
          <a:custGeom>
            <a:avLst/>
            <a:gdLst/>
            <a:ahLst/>
            <a:cxnLst/>
            <a:rect l="l" t="t" r="r" b="b"/>
            <a:pathLst>
              <a:path w="5062845" h="2925617">
                <a:moveTo>
                  <a:pt x="0" y="2925617"/>
                </a:moveTo>
                <a:lnTo>
                  <a:pt x="5062845" y="2925617"/>
                </a:lnTo>
                <a:lnTo>
                  <a:pt x="5062845" y="0"/>
                </a:lnTo>
                <a:lnTo>
                  <a:pt x="0" y="0"/>
                </a:lnTo>
                <a:lnTo>
                  <a:pt x="0" y="2925617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6643"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6" name="Group 6"/>
          <p:cNvGrpSpPr/>
          <p:nvPr/>
        </p:nvGrpSpPr>
        <p:grpSpPr>
          <a:xfrm rot="-5400000">
            <a:off x="2124239" y="3268153"/>
            <a:ext cx="10568795" cy="3780438"/>
            <a:chOff x="0" y="0"/>
            <a:chExt cx="1257790" cy="44990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257790" cy="449909"/>
            </a:xfrm>
            <a:custGeom>
              <a:avLst/>
              <a:gdLst/>
              <a:ahLst/>
              <a:cxnLst/>
              <a:rect l="l" t="t" r="r" b="b"/>
              <a:pathLst>
                <a:path w="1257790" h="449909">
                  <a:moveTo>
                    <a:pt x="419490" y="19070"/>
                  </a:moveTo>
                  <a:cubicBezTo>
                    <a:pt x="483765" y="7556"/>
                    <a:pt x="557283" y="0"/>
                    <a:pt x="629234" y="0"/>
                  </a:cubicBezTo>
                  <a:cubicBezTo>
                    <a:pt x="701186" y="0"/>
                    <a:pt x="770423" y="6476"/>
                    <a:pt x="834227" y="17990"/>
                  </a:cubicBezTo>
                  <a:cubicBezTo>
                    <a:pt x="835586" y="18350"/>
                    <a:pt x="836943" y="18350"/>
                    <a:pt x="838300" y="18710"/>
                  </a:cubicBezTo>
                  <a:cubicBezTo>
                    <a:pt x="1077911" y="64765"/>
                    <a:pt x="1254396" y="186379"/>
                    <a:pt x="1257790" y="320441"/>
                  </a:cubicBezTo>
                  <a:lnTo>
                    <a:pt x="1257790" y="449909"/>
                  </a:lnTo>
                  <a:lnTo>
                    <a:pt x="0" y="449909"/>
                  </a:lnTo>
                  <a:lnTo>
                    <a:pt x="0" y="320537"/>
                  </a:lnTo>
                  <a:cubicBezTo>
                    <a:pt x="3394" y="185660"/>
                    <a:pt x="177163" y="64045"/>
                    <a:pt x="419490" y="1907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79375"/>
              <a:ext cx="1257790" cy="37053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5400000" flipV="1">
            <a:off x="-2309489" y="1091429"/>
            <a:ext cx="5170936" cy="2988079"/>
          </a:xfrm>
          <a:custGeom>
            <a:avLst/>
            <a:gdLst/>
            <a:ahLst/>
            <a:cxnLst/>
            <a:rect l="l" t="t" r="r" b="b"/>
            <a:pathLst>
              <a:path w="5170936" h="2988079">
                <a:moveTo>
                  <a:pt x="0" y="2988079"/>
                </a:moveTo>
                <a:lnTo>
                  <a:pt x="5170936" y="2988079"/>
                </a:lnTo>
                <a:lnTo>
                  <a:pt x="5170936" y="0"/>
                </a:lnTo>
                <a:lnTo>
                  <a:pt x="0" y="0"/>
                </a:lnTo>
                <a:lnTo>
                  <a:pt x="0" y="2988079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-6643"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10" name="Group 10"/>
          <p:cNvGrpSpPr>
            <a:grpSpLocks noChangeAspect="1"/>
          </p:cNvGrpSpPr>
          <p:nvPr/>
        </p:nvGrpSpPr>
        <p:grpSpPr>
          <a:xfrm>
            <a:off x="2892198" y="1677446"/>
            <a:ext cx="7806416" cy="7775922"/>
            <a:chOff x="0" y="0"/>
            <a:chExt cx="6502400" cy="6477000"/>
          </a:xfrm>
        </p:grpSpPr>
        <p:sp>
          <p:nvSpPr>
            <p:cNvPr id="11" name="Freeform 11"/>
            <p:cNvSpPr/>
            <p:nvPr/>
          </p:nvSpPr>
          <p:spPr>
            <a:xfrm>
              <a:off x="-23042" y="119185"/>
              <a:ext cx="6542159" cy="6244242"/>
            </a:xfrm>
            <a:custGeom>
              <a:avLst/>
              <a:gdLst/>
              <a:ahLst/>
              <a:cxnLst/>
              <a:rect l="l" t="t" r="r" b="b"/>
              <a:pathLst>
                <a:path w="6542159" h="6244242">
                  <a:moveTo>
                    <a:pt x="3271080" y="4996"/>
                  </a:moveTo>
                  <a:cubicBezTo>
                    <a:pt x="2154117" y="0"/>
                    <a:pt x="1119857" y="593026"/>
                    <a:pt x="559929" y="1559521"/>
                  </a:cubicBezTo>
                  <a:cubicBezTo>
                    <a:pt x="0" y="2526015"/>
                    <a:pt x="0" y="3718228"/>
                    <a:pt x="559929" y="4684723"/>
                  </a:cubicBezTo>
                  <a:cubicBezTo>
                    <a:pt x="1119857" y="5651217"/>
                    <a:pt x="2154117" y="6244243"/>
                    <a:pt x="3271080" y="6239248"/>
                  </a:cubicBezTo>
                  <a:cubicBezTo>
                    <a:pt x="4388043" y="6244243"/>
                    <a:pt x="5422303" y="5651217"/>
                    <a:pt x="5982231" y="4684723"/>
                  </a:cubicBezTo>
                  <a:cubicBezTo>
                    <a:pt x="6542160" y="3718229"/>
                    <a:pt x="6542160" y="2526015"/>
                    <a:pt x="5982231" y="1559521"/>
                  </a:cubicBezTo>
                  <a:cubicBezTo>
                    <a:pt x="5422303" y="593027"/>
                    <a:pt x="4388043" y="1"/>
                    <a:pt x="3271080" y="4996"/>
                  </a:cubicBezTo>
                  <a:close/>
                </a:path>
              </a:pathLst>
            </a:custGeom>
            <a:blipFill>
              <a:blip r:embed="rId5"/>
              <a:stretch>
                <a:fillRect l="-57341" r="-6532"/>
              </a:stretch>
            </a:blipFill>
          </p:spPr>
          <p:txBody>
            <a:bodyPr/>
            <a:lstStyle/>
            <a:p>
              <a:endParaRPr lang="en-CO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73038" y="66269"/>
              <a:ext cx="6350000" cy="6349987"/>
            </a:xfrm>
            <a:custGeom>
              <a:avLst/>
              <a:gdLst/>
              <a:ahLst/>
              <a:cxnLst/>
              <a:rect l="l" t="t" r="r" b="b"/>
              <a:pathLst>
                <a:path w="6350000" h="6349987">
                  <a:moveTo>
                    <a:pt x="3175000" y="6349987"/>
                  </a:moveTo>
                  <a:cubicBezTo>
                    <a:pt x="1424279" y="6349987"/>
                    <a:pt x="0" y="4925733"/>
                    <a:pt x="0" y="3175038"/>
                  </a:cubicBezTo>
                  <a:cubicBezTo>
                    <a:pt x="0" y="1424317"/>
                    <a:pt x="1424292" y="0"/>
                    <a:pt x="3175000" y="0"/>
                  </a:cubicBezTo>
                  <a:cubicBezTo>
                    <a:pt x="4925733" y="0"/>
                    <a:pt x="6350000" y="1424330"/>
                    <a:pt x="6350000" y="3175038"/>
                  </a:cubicBezTo>
                  <a:cubicBezTo>
                    <a:pt x="6350000" y="4925720"/>
                    <a:pt x="4925733" y="6349987"/>
                    <a:pt x="3175000" y="6349987"/>
                  </a:cubicBezTo>
                  <a:close/>
                  <a:moveTo>
                    <a:pt x="3175000" y="115760"/>
                  </a:moveTo>
                  <a:cubicBezTo>
                    <a:pt x="1488135" y="115760"/>
                    <a:pt x="115760" y="1488148"/>
                    <a:pt x="115760" y="3175038"/>
                  </a:cubicBezTo>
                  <a:cubicBezTo>
                    <a:pt x="115760" y="4861915"/>
                    <a:pt x="1488135" y="6234265"/>
                    <a:pt x="3175000" y="6234265"/>
                  </a:cubicBezTo>
                  <a:cubicBezTo>
                    <a:pt x="4861852" y="6234265"/>
                    <a:pt x="6234265" y="4861890"/>
                    <a:pt x="6234265" y="3175038"/>
                  </a:cubicBezTo>
                  <a:cubicBezTo>
                    <a:pt x="6234265" y="1488148"/>
                    <a:pt x="4861852" y="115760"/>
                    <a:pt x="3175000" y="115760"/>
                  </a:cubicBezTo>
                  <a:close/>
                </a:path>
              </a:pathLst>
            </a:custGeom>
            <a:solidFill>
              <a:srgbClr val="FFFFEF"/>
            </a:solid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13" name="Freeform 13"/>
          <p:cNvSpPr/>
          <p:nvPr/>
        </p:nvSpPr>
        <p:spPr>
          <a:xfrm>
            <a:off x="1758464" y="786007"/>
            <a:ext cx="5650172" cy="8714987"/>
          </a:xfrm>
          <a:custGeom>
            <a:avLst/>
            <a:gdLst/>
            <a:ahLst/>
            <a:cxnLst/>
            <a:rect l="l" t="t" r="r" b="b"/>
            <a:pathLst>
              <a:path w="5650172" h="8714987">
                <a:moveTo>
                  <a:pt x="0" y="0"/>
                </a:moveTo>
                <a:lnTo>
                  <a:pt x="5650173" y="0"/>
                </a:lnTo>
                <a:lnTo>
                  <a:pt x="5650173" y="8714986"/>
                </a:lnTo>
                <a:lnTo>
                  <a:pt x="0" y="87149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r="-54629"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4" name="Freeform 14"/>
          <p:cNvSpPr/>
          <p:nvPr/>
        </p:nvSpPr>
        <p:spPr>
          <a:xfrm>
            <a:off x="5682591" y="6806736"/>
            <a:ext cx="4812703" cy="2694258"/>
          </a:xfrm>
          <a:custGeom>
            <a:avLst/>
            <a:gdLst/>
            <a:ahLst/>
            <a:cxnLst/>
            <a:rect l="l" t="t" r="r" b="b"/>
            <a:pathLst>
              <a:path w="4812703" h="2694258">
                <a:moveTo>
                  <a:pt x="0" y="0"/>
                </a:moveTo>
                <a:lnTo>
                  <a:pt x="4812702" y="0"/>
                </a:lnTo>
                <a:lnTo>
                  <a:pt x="4812702" y="2694257"/>
                </a:lnTo>
                <a:lnTo>
                  <a:pt x="0" y="26942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-81536" t="-223465"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5" name="Freeform 15"/>
          <p:cNvSpPr/>
          <p:nvPr/>
        </p:nvSpPr>
        <p:spPr>
          <a:xfrm flipH="1">
            <a:off x="11850193" y="5565407"/>
            <a:ext cx="7328913" cy="1305317"/>
          </a:xfrm>
          <a:custGeom>
            <a:avLst/>
            <a:gdLst/>
            <a:ahLst/>
            <a:cxnLst/>
            <a:rect l="l" t="t" r="r" b="b"/>
            <a:pathLst>
              <a:path w="7328913" h="1305317">
                <a:moveTo>
                  <a:pt x="7328912" y="0"/>
                </a:moveTo>
                <a:lnTo>
                  <a:pt x="0" y="0"/>
                </a:lnTo>
                <a:lnTo>
                  <a:pt x="0" y="1305318"/>
                </a:lnTo>
                <a:lnTo>
                  <a:pt x="7328912" y="1305318"/>
                </a:lnTo>
                <a:lnTo>
                  <a:pt x="7328912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-15840"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6" name="Freeform 16"/>
          <p:cNvSpPr/>
          <p:nvPr/>
        </p:nvSpPr>
        <p:spPr>
          <a:xfrm>
            <a:off x="8409811" y="2008509"/>
            <a:ext cx="1778089" cy="1613616"/>
          </a:xfrm>
          <a:custGeom>
            <a:avLst/>
            <a:gdLst/>
            <a:ahLst/>
            <a:cxnLst/>
            <a:rect l="l" t="t" r="r" b="b"/>
            <a:pathLst>
              <a:path w="1778089" h="1613616">
                <a:moveTo>
                  <a:pt x="0" y="0"/>
                </a:moveTo>
                <a:lnTo>
                  <a:pt x="1778089" y="0"/>
                </a:lnTo>
                <a:lnTo>
                  <a:pt x="1778089" y="1613616"/>
                </a:lnTo>
                <a:lnTo>
                  <a:pt x="0" y="161361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7" name="Freeform 17"/>
          <p:cNvSpPr/>
          <p:nvPr/>
        </p:nvSpPr>
        <p:spPr>
          <a:xfrm>
            <a:off x="12121750" y="8064739"/>
            <a:ext cx="2482668" cy="1436254"/>
          </a:xfrm>
          <a:custGeom>
            <a:avLst/>
            <a:gdLst/>
            <a:ahLst/>
            <a:cxnLst/>
            <a:rect l="l" t="t" r="r" b="b"/>
            <a:pathLst>
              <a:path w="2482668" h="1436254">
                <a:moveTo>
                  <a:pt x="0" y="0"/>
                </a:moveTo>
                <a:lnTo>
                  <a:pt x="2482668" y="0"/>
                </a:lnTo>
                <a:lnTo>
                  <a:pt x="2482668" y="1436254"/>
                </a:lnTo>
                <a:lnTo>
                  <a:pt x="0" y="1436254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8" name="TextBox 18"/>
          <p:cNvSpPr txBox="1"/>
          <p:nvPr/>
        </p:nvSpPr>
        <p:spPr>
          <a:xfrm>
            <a:off x="9558189" y="2435193"/>
            <a:ext cx="9467342" cy="16680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583"/>
              </a:lnSpc>
              <a:spcBef>
                <a:spcPct val="0"/>
              </a:spcBef>
            </a:pPr>
            <a:r>
              <a:rPr lang="en-US" sz="9702">
                <a:solidFill>
                  <a:srgbClr val="34520D"/>
                </a:solidFill>
                <a:latin typeface="AC Steelfish"/>
                <a:ea typeface="AC Steelfish"/>
                <a:cs typeface="AC Steelfish"/>
                <a:sym typeface="AC Steelfish"/>
              </a:rPr>
              <a:t>PRESUPUESTO  2025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504049" y="5736629"/>
            <a:ext cx="3543815" cy="10217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8259"/>
              </a:lnSpc>
              <a:spcBef>
                <a:spcPct val="0"/>
              </a:spcBef>
            </a:pPr>
            <a:r>
              <a:rPr lang="en-US" sz="5899" dirty="0">
                <a:solidFill>
                  <a:srgbClr val="172900"/>
                </a:solidFill>
                <a:latin typeface="AC Steelfish"/>
                <a:ea typeface="AC Steelfish"/>
                <a:cs typeface="AC Steelfish"/>
                <a:sym typeface="AC Steelfish"/>
              </a:rPr>
              <a:t>SECTOR AMBIENTE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509"/>
            <a:ext cx="18288000" cy="1481956"/>
            <a:chOff x="0" y="0"/>
            <a:chExt cx="2833290" cy="2295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33290" cy="229594"/>
            </a:xfrm>
            <a:custGeom>
              <a:avLst/>
              <a:gdLst/>
              <a:ahLst/>
              <a:cxnLst/>
              <a:rect l="l" t="t" r="r" b="b"/>
              <a:pathLst>
                <a:path w="2833290" h="229594">
                  <a:moveTo>
                    <a:pt x="0" y="0"/>
                  </a:moveTo>
                  <a:lnTo>
                    <a:pt x="2833290" y="0"/>
                  </a:lnTo>
                  <a:lnTo>
                    <a:pt x="2833290" y="229594"/>
                  </a:lnTo>
                  <a:lnTo>
                    <a:pt x="0" y="229594"/>
                  </a:lnTo>
                  <a:close/>
                </a:path>
              </a:pathLst>
            </a:custGeom>
            <a:blipFill>
              <a:blip r:embed="rId2">
                <a:alphaModFix amt="49000"/>
              </a:blip>
              <a:stretch>
                <a:fillRect t="-361091" b="-361091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8640071" y="389365"/>
            <a:ext cx="9647929" cy="639335"/>
            <a:chOff x="0" y="0"/>
            <a:chExt cx="2541018" cy="16838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541018" cy="168384"/>
            </a:xfrm>
            <a:custGeom>
              <a:avLst/>
              <a:gdLst/>
              <a:ahLst/>
              <a:cxnLst/>
              <a:rect l="l" t="t" r="r" b="b"/>
              <a:pathLst>
                <a:path w="2541018" h="168384">
                  <a:moveTo>
                    <a:pt x="0" y="0"/>
                  </a:moveTo>
                  <a:lnTo>
                    <a:pt x="2541018" y="0"/>
                  </a:lnTo>
                  <a:lnTo>
                    <a:pt x="2541018" y="168384"/>
                  </a:lnTo>
                  <a:lnTo>
                    <a:pt x="0" y="168384"/>
                  </a:lnTo>
                  <a:close/>
                </a:path>
              </a:pathLst>
            </a:custGeom>
            <a:solidFill>
              <a:srgbClr val="7BB40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2541018" cy="2160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r>
                <a:rPr lang="en-US" sz="26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CUMPLIMIENTO AL PLAN NACIONAL DE DESARROLLO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629358" y="3066220"/>
            <a:ext cx="1853753" cy="1853753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3"/>
              <a:stretch>
                <a:fillRect t="-25046" b="-25046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11" name="Freeform 11"/>
          <p:cNvSpPr/>
          <p:nvPr/>
        </p:nvSpPr>
        <p:spPr>
          <a:xfrm>
            <a:off x="15948855" y="8933776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2" name="TextBox 12"/>
          <p:cNvSpPr txBox="1"/>
          <p:nvPr/>
        </p:nvSpPr>
        <p:spPr>
          <a:xfrm>
            <a:off x="1176692" y="1623089"/>
            <a:ext cx="16082608" cy="905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 Plan Nacional de Desarrollo (PND) 2022-2026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plantea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transformaciones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clave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destinadas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dirigir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la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economía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hacia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fomento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de un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desarrollo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económico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, social y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ambiental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sostenible</a:t>
            </a:r>
            <a:r>
              <a:rPr lang="en-US" sz="26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875439" y="2833397"/>
            <a:ext cx="11252396" cy="438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60"/>
              </a:lnSpc>
              <a:spcBef>
                <a:spcPct val="0"/>
              </a:spcBef>
            </a:pP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Acuerdos</a:t>
            </a:r>
            <a:r>
              <a:rPr lang="en-US" sz="2614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territoriales</a:t>
            </a:r>
            <a:r>
              <a:rPr lang="en-US" sz="2614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para </a:t>
            </a: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el</a:t>
            </a:r>
            <a:r>
              <a:rPr lang="en-US" sz="2614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ordenamiento</a:t>
            </a:r>
            <a:r>
              <a:rPr lang="en-US" sz="2614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alrededor</a:t>
            </a:r>
            <a:r>
              <a:rPr lang="en-US" sz="2614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del </a:t>
            </a: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agua</a:t>
            </a:r>
            <a:endParaRPr lang="en-US" sz="2614" dirty="0">
              <a:solidFill>
                <a:srgbClr val="000000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860199" y="3556584"/>
            <a:ext cx="15237331" cy="5155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indent="-342885">
              <a:spcBef>
                <a:spcPts val="780"/>
              </a:spcBef>
              <a:buAutoNum type="arabicPeriod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Amazonía: consolidación acuerdo  2023-2024</a:t>
            </a:r>
          </a:p>
          <a:p>
            <a:pPr indent="-342885">
              <a:spcBef>
                <a:spcPts val="780"/>
              </a:spcBef>
              <a:buAutoNum type="arabicPeriod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Bahía de Cartagena </a:t>
            </a:r>
          </a:p>
          <a:p>
            <a:pPr indent="-342885">
              <a:spcBef>
                <a:spcPts val="780"/>
              </a:spcBef>
              <a:buAutoNum type="arabicPeriod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Catatumbo </a:t>
            </a:r>
          </a:p>
          <a:p>
            <a:pPr indent="-342885">
              <a:spcBef>
                <a:spcPts val="780"/>
              </a:spcBef>
              <a:buAutoNum type="arabicPeriod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Ciénaga Grande de Santa Marta - Sierra  Nevada </a:t>
            </a:r>
          </a:p>
          <a:p>
            <a:pPr indent="-342885">
              <a:spcBef>
                <a:spcPts val="780"/>
              </a:spcBef>
              <a:buAutoNum type="arabicPeriod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Ciénagas de </a:t>
            </a:r>
            <a:r>
              <a:rPr lang="es-CO" sz="20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Zapatosa</a:t>
            </a: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Serranía de Perijá -   Corredor de Vida del Cesar </a:t>
            </a:r>
          </a:p>
          <a:p>
            <a:pPr indent="-342885">
              <a:spcBef>
                <a:spcPts val="780"/>
              </a:spcBef>
              <a:buAutoNum type="arabicPeriod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Insular</a:t>
            </a:r>
          </a:p>
          <a:p>
            <a:pPr indent="-342885">
              <a:spcBef>
                <a:spcPts val="575"/>
              </a:spcBef>
              <a:buAutoNum type="arabicPeriod" startAt="7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Macizo Colombiano y Valle de Atriz (Nariño) </a:t>
            </a:r>
          </a:p>
          <a:p>
            <a:pPr indent="-342885">
              <a:spcBef>
                <a:spcPts val="575"/>
              </a:spcBef>
              <a:buAutoNum type="arabicPeriod" startAt="7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Mojana: consolidación del acuerdo 2023-2024</a:t>
            </a:r>
          </a:p>
          <a:p>
            <a:pPr indent="-342885">
              <a:spcBef>
                <a:spcPts val="575"/>
              </a:spcBef>
              <a:buFontTx/>
              <a:buAutoNum type="arabicPeriod" startAt="7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Pacífico – Chocó biogeográfico</a:t>
            </a:r>
          </a:p>
          <a:p>
            <a:pPr indent="-342885">
              <a:spcBef>
                <a:spcPts val="780"/>
              </a:spcBef>
              <a:buAutoNum type="arabicPeriod" startAt="7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Páramos (Almorzadero, Pisba Santurbán, Sumapaz) </a:t>
            </a:r>
          </a:p>
          <a:p>
            <a:pPr indent="-342885">
              <a:spcBef>
                <a:spcPts val="780"/>
              </a:spcBef>
              <a:buFontTx/>
              <a:buAutoNum type="arabicPeriod" startAt="7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Sabana de Bogotá</a:t>
            </a:r>
          </a:p>
          <a:p>
            <a:pPr indent="-342885">
              <a:spcBef>
                <a:spcPts val="780"/>
              </a:spcBef>
              <a:buFont typeface="+mj-lt"/>
              <a:buAutoNum type="arabicPeriod" startAt="14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Guajira</a:t>
            </a:r>
          </a:p>
          <a:p>
            <a:pPr indent="-342885">
              <a:spcBef>
                <a:spcPts val="780"/>
              </a:spcBef>
              <a:buFont typeface="+mj-lt"/>
              <a:buAutoNum type="arabicPeriod" startAt="14"/>
              <a:tabLst>
                <a:tab pos="354949" algn="l"/>
                <a:tab pos="355584" algn="l"/>
              </a:tabLst>
            </a:pPr>
            <a:r>
              <a:rPr lang="es-CO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Bajo Cauca (Suroeste antioqueño)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509"/>
            <a:ext cx="18288000" cy="1481956"/>
            <a:chOff x="0" y="0"/>
            <a:chExt cx="2833290" cy="2295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33290" cy="229594"/>
            </a:xfrm>
            <a:custGeom>
              <a:avLst/>
              <a:gdLst/>
              <a:ahLst/>
              <a:cxnLst/>
              <a:rect l="l" t="t" r="r" b="b"/>
              <a:pathLst>
                <a:path w="2833290" h="229594">
                  <a:moveTo>
                    <a:pt x="0" y="0"/>
                  </a:moveTo>
                  <a:lnTo>
                    <a:pt x="2833290" y="0"/>
                  </a:lnTo>
                  <a:lnTo>
                    <a:pt x="2833290" y="229594"/>
                  </a:lnTo>
                  <a:lnTo>
                    <a:pt x="0" y="229594"/>
                  </a:lnTo>
                  <a:close/>
                </a:path>
              </a:pathLst>
            </a:custGeom>
            <a:blipFill>
              <a:blip r:embed="rId2">
                <a:alphaModFix amt="49000"/>
              </a:blip>
              <a:stretch>
                <a:fillRect t="-361091" b="-361091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8640071" y="389365"/>
            <a:ext cx="9647929" cy="639335"/>
            <a:chOff x="0" y="0"/>
            <a:chExt cx="2541018" cy="16838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541018" cy="168384"/>
            </a:xfrm>
            <a:custGeom>
              <a:avLst/>
              <a:gdLst/>
              <a:ahLst/>
              <a:cxnLst/>
              <a:rect l="l" t="t" r="r" b="b"/>
              <a:pathLst>
                <a:path w="2541018" h="168384">
                  <a:moveTo>
                    <a:pt x="0" y="0"/>
                  </a:moveTo>
                  <a:lnTo>
                    <a:pt x="2541018" y="0"/>
                  </a:lnTo>
                  <a:lnTo>
                    <a:pt x="2541018" y="168384"/>
                  </a:lnTo>
                  <a:lnTo>
                    <a:pt x="0" y="168384"/>
                  </a:lnTo>
                  <a:close/>
                </a:path>
              </a:pathLst>
            </a:custGeom>
            <a:solidFill>
              <a:srgbClr val="7BB40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2541018" cy="2160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r>
                <a:rPr lang="en-US" sz="26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CUMPLIMIENTO AL PLAN NACIONAL DE DESARROLLO</a:t>
              </a:r>
            </a:p>
          </p:txBody>
        </p:sp>
      </p:grpSp>
      <p:sp>
        <p:nvSpPr>
          <p:cNvPr id="9" name="Freeform 9"/>
          <p:cNvSpPr/>
          <p:nvPr/>
        </p:nvSpPr>
        <p:spPr>
          <a:xfrm>
            <a:off x="15948855" y="8933776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10" name="Group 10"/>
          <p:cNvGrpSpPr/>
          <p:nvPr/>
        </p:nvGrpSpPr>
        <p:grpSpPr>
          <a:xfrm>
            <a:off x="629358" y="6857102"/>
            <a:ext cx="1853753" cy="1853753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4"/>
              <a:stretch>
                <a:fillRect l="-21428" r="-21428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176692" y="1623089"/>
            <a:ext cx="16082608" cy="905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El Plan Nacional de Desarrollo (PND) 2022-2026 plantea transformaciones clave destinadas a dirigir la economía hacia el fomento de un desarrollo económico, social y ambiental sostenible.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875439" y="6474137"/>
            <a:ext cx="15253520" cy="8956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60"/>
              </a:lnSpc>
              <a:spcBef>
                <a:spcPct val="0"/>
              </a:spcBef>
            </a:pPr>
            <a:r>
              <a:rPr lang="en-US" sz="2614" u="none" strike="noStrike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Áreas en proceso de restauración, recuperación y rehabilitación de ecosistemas degradados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875439" y="7610806"/>
            <a:ext cx="14617001" cy="17053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13359" lvl="1" indent="-206679" algn="l">
              <a:lnSpc>
                <a:spcPts val="2680"/>
              </a:lnSpc>
              <a:spcBef>
                <a:spcPct val="0"/>
              </a:spcBef>
              <a:buFont typeface="Arial"/>
              <a:buChar char="•"/>
            </a:pPr>
            <a:r>
              <a:rPr lang="en-US" sz="1914" b="1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158.547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hectáreas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fase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habilitación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suelo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implementación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del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proceso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restauración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ecológica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con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intervenciones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20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departamentos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del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país</a:t>
            </a:r>
            <a:r>
              <a:rPr lang="en-US" sz="1914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s-MX" sz="1914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gracias al apoyo de las entidades del Sistema Nacional Ambiental, los cooperantes internacionales y los sectores privado y público. </a:t>
            </a:r>
            <a:endParaRPr lang="en-US" sz="1914" u="none" strike="noStrike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13359" lvl="1" indent="-206679" algn="l">
              <a:lnSpc>
                <a:spcPts val="2680"/>
              </a:lnSpc>
              <a:spcBef>
                <a:spcPct val="0"/>
              </a:spcBef>
              <a:buFont typeface="Arial"/>
              <a:buChar char="•"/>
            </a:pP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Se ha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avanzado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gestión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b="1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 73.000 </a:t>
            </a:r>
            <a:r>
              <a:rPr lang="en-US" sz="1914" b="1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nuevas</a:t>
            </a:r>
            <a:r>
              <a:rPr lang="en-US" sz="1914" b="1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b="1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hectáreas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fase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estructuración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y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oficialización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proyectos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para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intervenir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ecosistemas</a:t>
            </a:r>
            <a:r>
              <a:rPr lang="en-US" sz="1914" u="none" strike="noStrike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deteriorados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varios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departamentos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incluyendo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 Guajira, Cesar y Antioquia.</a:t>
            </a:r>
          </a:p>
        </p:txBody>
      </p:sp>
      <p:grpSp>
        <p:nvGrpSpPr>
          <p:cNvPr id="17" name="Group 9">
            <a:extLst>
              <a:ext uri="{FF2B5EF4-FFF2-40B4-BE49-F238E27FC236}">
                <a16:creationId xmlns:a16="http://schemas.microsoft.com/office/drawing/2014/main" id="{5212BF1B-BD55-0B91-3F89-35AE2EE1C823}"/>
              </a:ext>
            </a:extLst>
          </p:cNvPr>
          <p:cNvGrpSpPr/>
          <p:nvPr/>
        </p:nvGrpSpPr>
        <p:grpSpPr>
          <a:xfrm>
            <a:off x="629358" y="3574490"/>
            <a:ext cx="1853753" cy="1853753"/>
            <a:chOff x="0" y="0"/>
            <a:chExt cx="812800" cy="812800"/>
          </a:xfrm>
        </p:grpSpPr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2C8F47E6-CFED-CAD9-3CAF-C5A5C30DE05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blipFill>
              <a:blip r:embed="rId5"/>
              <a:stretch>
                <a:fillRect l="-25046" r="-25046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21" name="TextBox 15">
            <a:extLst>
              <a:ext uri="{FF2B5EF4-FFF2-40B4-BE49-F238E27FC236}">
                <a16:creationId xmlns:a16="http://schemas.microsoft.com/office/drawing/2014/main" id="{0C50E6E3-68AD-AF20-CA0E-D18F0BF1FB6F}"/>
              </a:ext>
            </a:extLst>
          </p:cNvPr>
          <p:cNvSpPr txBox="1"/>
          <p:nvPr/>
        </p:nvSpPr>
        <p:spPr>
          <a:xfrm>
            <a:off x="2895600" y="3009900"/>
            <a:ext cx="11252396" cy="4384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60"/>
              </a:lnSpc>
              <a:spcBef>
                <a:spcPct val="0"/>
              </a:spcBef>
            </a:pPr>
            <a:r>
              <a:rPr lang="en-US" sz="2614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Deforestación</a:t>
            </a:r>
            <a:r>
              <a:rPr lang="en-US" sz="2614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Nacional</a:t>
            </a:r>
          </a:p>
        </p:txBody>
      </p:sp>
      <p:sp>
        <p:nvSpPr>
          <p:cNvPr id="22" name="TextBox 17">
            <a:extLst>
              <a:ext uri="{FF2B5EF4-FFF2-40B4-BE49-F238E27FC236}">
                <a16:creationId xmlns:a16="http://schemas.microsoft.com/office/drawing/2014/main" id="{EE438BC6-A072-0D65-DD4A-B880DBAC33B3}"/>
              </a:ext>
            </a:extLst>
          </p:cNvPr>
          <p:cNvSpPr txBox="1"/>
          <p:nvPr/>
        </p:nvSpPr>
        <p:spPr>
          <a:xfrm>
            <a:off x="2971800" y="3543300"/>
            <a:ext cx="7230591" cy="3229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73"/>
              </a:lnSpc>
              <a:spcBef>
                <a:spcPct val="0"/>
              </a:spcBef>
            </a:pPr>
            <a:r>
              <a:rPr lang="en-US" sz="1909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¡La </a:t>
            </a:r>
            <a:r>
              <a:rPr lang="en-US" sz="1909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tendencia</a:t>
            </a:r>
            <a:r>
              <a:rPr lang="en-US" sz="1909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de </a:t>
            </a:r>
            <a:r>
              <a:rPr lang="en-US" sz="1909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reducción</a:t>
            </a:r>
            <a:r>
              <a:rPr lang="en-US" sz="1909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de la </a:t>
            </a:r>
            <a:r>
              <a:rPr lang="en-US" sz="1909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deforestación</a:t>
            </a:r>
            <a:r>
              <a:rPr lang="en-US" sz="1909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</a:t>
            </a:r>
            <a:r>
              <a:rPr lang="en-US" sz="1909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continúa</a:t>
            </a:r>
            <a:r>
              <a:rPr lang="en-US" sz="1909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!</a:t>
            </a:r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C7662691-D6D1-B7BA-DB8B-1DA6138EBD14}"/>
              </a:ext>
            </a:extLst>
          </p:cNvPr>
          <p:cNvSpPr txBox="1"/>
          <p:nvPr/>
        </p:nvSpPr>
        <p:spPr>
          <a:xfrm>
            <a:off x="2667000" y="3619500"/>
            <a:ext cx="14891443" cy="2656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680"/>
              </a:lnSpc>
            </a:pPr>
            <a:endParaRPr dirty="0"/>
          </a:p>
          <a:p>
            <a:pPr marL="413359" lvl="1" indent="-206679" algn="l">
              <a:lnSpc>
                <a:spcPts val="2680"/>
              </a:lnSpc>
              <a:spcBef>
                <a:spcPct val="0"/>
              </a:spcBef>
              <a:buFont typeface="Arial"/>
              <a:buChar char="•"/>
            </a:pP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 2023, la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deforestación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nivel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nacional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se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redujo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un 36%,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disminuyendo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123.517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hectáreas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2022 a 79.256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hectáreas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y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Amazonía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colombiana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la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reducción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fue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del 38%, con 44.274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hectáreas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deforestadas</a:t>
            </a:r>
            <a:endParaRPr lang="en-US" sz="1914" u="none" strike="noStrike" dirty="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13359" lvl="1" indent="-206679" algn="l">
              <a:lnSpc>
                <a:spcPts val="2680"/>
              </a:lnSpc>
              <a:spcBef>
                <a:spcPct val="0"/>
              </a:spcBef>
              <a:buFont typeface="Arial"/>
              <a:buChar char="•"/>
            </a:pP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El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Gobierno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logró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superar</a:t>
            </a:r>
            <a:r>
              <a:rPr lang="en-US" sz="1914" u="none" strike="noStrike" dirty="0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 la meta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establecida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el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Plan Nacional de Desarrollo al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alcanzar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una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reducción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acumulada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más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del 54%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deforestación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entre 2021 y 2023,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excediendo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con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creces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el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objetivo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inicial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al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menos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un 20%.</a:t>
            </a:r>
          </a:p>
          <a:p>
            <a:pPr marL="413359" lvl="1" indent="-206679" algn="l">
              <a:lnSpc>
                <a:spcPts val="2680"/>
              </a:lnSpc>
              <a:spcBef>
                <a:spcPct val="0"/>
              </a:spcBef>
              <a:buFont typeface="Arial"/>
              <a:buChar char="•"/>
            </a:pP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Este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logro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posiciona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a Colombia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como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un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referente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global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protección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bosques y un actor clave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las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próximas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negociaciones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sobre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pérdida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biodiversidad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la COP16, que se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celebrará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en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Cali del 21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octubre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al 1 de </a:t>
            </a:r>
            <a:r>
              <a:rPr lang="en-US" sz="1914" u="none" strike="noStrike" dirty="0" err="1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noviembre</a:t>
            </a:r>
            <a:r>
              <a:rPr lang="en-US" sz="1914" u="none" strike="noStrike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>
            <a:extLst>
              <a:ext uri="{FF2B5EF4-FFF2-40B4-BE49-F238E27FC236}">
                <a16:creationId xmlns:a16="http://schemas.microsoft.com/office/drawing/2014/main" id="{60DC9EA7-767F-25B8-7275-46D3F89E6B3B}"/>
              </a:ext>
            </a:extLst>
          </p:cNvPr>
          <p:cNvSpPr/>
          <p:nvPr/>
        </p:nvSpPr>
        <p:spPr>
          <a:xfrm>
            <a:off x="1179082" y="1480637"/>
            <a:ext cx="12711750" cy="7430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sz="4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Histórico Ejecución Sector Ambiente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C572F26-E586-A9FD-3112-01C3167EDD2F}"/>
              </a:ext>
            </a:extLst>
          </p:cNvPr>
          <p:cNvSpPr/>
          <p:nvPr/>
        </p:nvSpPr>
        <p:spPr>
          <a:xfrm rot="10800000" flipV="1">
            <a:off x="1009836" y="881636"/>
            <a:ext cx="12711750" cy="525057"/>
          </a:xfrm>
          <a:prstGeom prst="rect">
            <a:avLst/>
          </a:prstGeom>
          <a:ln>
            <a:noFill/>
          </a:ln>
        </p:spPr>
        <p:txBody>
          <a:bodyPr vert="horz" lIns="137160" tIns="68580" rIns="137160" bIns="6858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Presupuesto Sector Ambiente y Desarrollo Sostenible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2162403-2AD7-F029-B1B8-7B6E59AD9687}"/>
              </a:ext>
            </a:extLst>
          </p:cNvPr>
          <p:cNvSpPr txBox="1"/>
          <p:nvPr/>
        </p:nvSpPr>
        <p:spPr>
          <a:xfrm>
            <a:off x="-381000" y="9908749"/>
            <a:ext cx="3120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Cifras en millones de pesos</a:t>
            </a:r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EBAC2420-C136-8C31-7D3F-EADAE8016E4C}"/>
              </a:ext>
            </a:extLst>
          </p:cNvPr>
          <p:cNvSpPr txBox="1"/>
          <p:nvPr/>
        </p:nvSpPr>
        <p:spPr>
          <a:xfrm>
            <a:off x="9372600" y="9866616"/>
            <a:ext cx="5507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CO" sz="1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Fecha de corte:</a:t>
            </a:r>
            <a:r>
              <a:rPr lang="es-MX" sz="1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 de agosto </a:t>
            </a:r>
            <a:r>
              <a:rPr lang="es-ES" sz="1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 2024</a:t>
            </a:r>
            <a:endParaRPr lang="es-CO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Gráfico 1">
            <a:extLst>
              <a:ext uri="{FF2B5EF4-FFF2-40B4-BE49-F238E27FC236}">
                <a16:creationId xmlns:a16="http://schemas.microsoft.com/office/drawing/2014/main" id="{C092A938-9499-4F2D-9768-D60CF5C73C6E}"/>
              </a:ext>
            </a:extLst>
          </p:cNvPr>
          <p:cNvGraphicFramePr>
            <a:graphicFrameLocks/>
          </p:cNvGraphicFramePr>
          <p:nvPr/>
        </p:nvGraphicFramePr>
        <p:xfrm>
          <a:off x="838200" y="2324100"/>
          <a:ext cx="16763999" cy="7229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">
            <a:extLst>
              <a:ext uri="{FF2B5EF4-FFF2-40B4-BE49-F238E27FC236}">
                <a16:creationId xmlns:a16="http://schemas.microsoft.com/office/drawing/2014/main" id="{B00587D7-2B4A-66E0-EFFE-58C63F99C901}"/>
              </a:ext>
            </a:extLst>
          </p:cNvPr>
          <p:cNvGrpSpPr/>
          <p:nvPr/>
        </p:nvGrpSpPr>
        <p:grpSpPr>
          <a:xfrm>
            <a:off x="0" y="3944"/>
            <a:ext cx="18288000" cy="1481956"/>
            <a:chOff x="0" y="0"/>
            <a:chExt cx="2833290" cy="229594"/>
          </a:xfrm>
        </p:grpSpPr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D9978B87-4084-7F05-8F97-6A692A187670}"/>
                </a:ext>
              </a:extLst>
            </p:cNvPr>
            <p:cNvSpPr/>
            <p:nvPr/>
          </p:nvSpPr>
          <p:spPr>
            <a:xfrm>
              <a:off x="0" y="0"/>
              <a:ext cx="2833290" cy="229594"/>
            </a:xfrm>
            <a:custGeom>
              <a:avLst/>
              <a:gdLst/>
              <a:ahLst/>
              <a:cxnLst/>
              <a:rect l="l" t="t" r="r" b="b"/>
              <a:pathLst>
                <a:path w="2833290" h="229594">
                  <a:moveTo>
                    <a:pt x="0" y="0"/>
                  </a:moveTo>
                  <a:lnTo>
                    <a:pt x="2833290" y="0"/>
                  </a:lnTo>
                  <a:lnTo>
                    <a:pt x="2833290" y="229594"/>
                  </a:lnTo>
                  <a:lnTo>
                    <a:pt x="0" y="229594"/>
                  </a:lnTo>
                  <a:close/>
                </a:path>
              </a:pathLst>
            </a:custGeom>
            <a:blipFill>
              <a:blip r:embed="rId4">
                <a:alphaModFix amt="49000"/>
              </a:blip>
              <a:stretch>
                <a:fillRect t="-361091" b="-361091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7" name="Freeform 9">
            <a:extLst>
              <a:ext uri="{FF2B5EF4-FFF2-40B4-BE49-F238E27FC236}">
                <a16:creationId xmlns:a16="http://schemas.microsoft.com/office/drawing/2014/main" id="{B251EC8C-BB8A-B961-F1EF-13DF3291AF28}"/>
              </a:ext>
            </a:extLst>
          </p:cNvPr>
          <p:cNvSpPr/>
          <p:nvPr/>
        </p:nvSpPr>
        <p:spPr>
          <a:xfrm>
            <a:off x="15948855" y="8933776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950257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13749"/>
            <a:ext cx="18288000" cy="10300749"/>
            <a:chOff x="0" y="0"/>
            <a:chExt cx="1443049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43049" cy="812800"/>
            </a:xfrm>
            <a:custGeom>
              <a:avLst/>
              <a:gdLst/>
              <a:ahLst/>
              <a:cxnLst/>
              <a:rect l="l" t="t" r="r" b="b"/>
              <a:pathLst>
                <a:path w="1443049" h="812800">
                  <a:moveTo>
                    <a:pt x="0" y="0"/>
                  </a:moveTo>
                  <a:lnTo>
                    <a:pt x="1443049" y="0"/>
                  </a:lnTo>
                  <a:lnTo>
                    <a:pt x="1443049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>
                <a:alphaModFix amt="70000"/>
              </a:blip>
              <a:stretch>
                <a:fillRect l="-66" r="-66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4" name="Freeform 4"/>
          <p:cNvSpPr/>
          <p:nvPr/>
        </p:nvSpPr>
        <p:spPr>
          <a:xfrm>
            <a:off x="16023053" y="171113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4" y="0"/>
                </a:lnTo>
                <a:lnTo>
                  <a:pt x="2339144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0300749"/>
            <a:chOff x="0" y="0"/>
            <a:chExt cx="1443049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43049" cy="812800"/>
            </a:xfrm>
            <a:custGeom>
              <a:avLst/>
              <a:gdLst/>
              <a:ahLst/>
              <a:cxnLst/>
              <a:rect l="l" t="t" r="r" b="b"/>
              <a:pathLst>
                <a:path w="1443049" h="812800">
                  <a:moveTo>
                    <a:pt x="0" y="0"/>
                  </a:moveTo>
                  <a:lnTo>
                    <a:pt x="1443049" y="0"/>
                  </a:lnTo>
                  <a:lnTo>
                    <a:pt x="1443049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>
                <a:alphaModFix amt="70000"/>
              </a:blip>
              <a:stretch>
                <a:fillRect l="-66" r="-66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2746333" y="6135524"/>
            <a:ext cx="2572882" cy="4716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08"/>
              </a:lnSpc>
            </a:pPr>
            <a:r>
              <a:rPr lang="en-US" sz="272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FONAM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8454318" y="452689"/>
            <a:ext cx="9833682" cy="678130"/>
            <a:chOff x="0" y="0"/>
            <a:chExt cx="2589941" cy="17860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589941" cy="178602"/>
            </a:xfrm>
            <a:custGeom>
              <a:avLst/>
              <a:gdLst/>
              <a:ahLst/>
              <a:cxnLst/>
              <a:rect l="l" t="t" r="r" b="b"/>
              <a:pathLst>
                <a:path w="2589941" h="178602">
                  <a:moveTo>
                    <a:pt x="0" y="0"/>
                  </a:moveTo>
                  <a:lnTo>
                    <a:pt x="2589941" y="0"/>
                  </a:lnTo>
                  <a:lnTo>
                    <a:pt x="2589941" y="178602"/>
                  </a:lnTo>
                  <a:lnTo>
                    <a:pt x="0" y="178602"/>
                  </a:lnTo>
                  <a:close/>
                </a:path>
              </a:pathLst>
            </a:custGeom>
            <a:solidFill>
              <a:srgbClr val="7BB40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2589941" cy="23575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220"/>
                </a:lnSpc>
              </a:pPr>
              <a:r>
                <a:rPr lang="en-US" sz="30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PRESUPUESTO SECTOR DE AMBIENTE 2025</a:t>
              </a:r>
            </a:p>
          </p:txBody>
        </p:sp>
      </p:grpSp>
      <p:sp>
        <p:nvSpPr>
          <p:cNvPr id="9" name="Freeform 9"/>
          <p:cNvSpPr/>
          <p:nvPr/>
        </p:nvSpPr>
        <p:spPr>
          <a:xfrm>
            <a:off x="359564" y="4861354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4" y="0"/>
                </a:lnTo>
                <a:lnTo>
                  <a:pt x="2339144" y="1353225"/>
                </a:lnTo>
                <a:lnTo>
                  <a:pt x="0" y="13532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10" name="Group 10"/>
          <p:cNvGrpSpPr/>
          <p:nvPr/>
        </p:nvGrpSpPr>
        <p:grpSpPr>
          <a:xfrm>
            <a:off x="2473045" y="6862249"/>
            <a:ext cx="5063542" cy="855133"/>
            <a:chOff x="0" y="0"/>
            <a:chExt cx="2723187" cy="459893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723187" cy="459893"/>
            </a:xfrm>
            <a:custGeom>
              <a:avLst/>
              <a:gdLst/>
              <a:ahLst/>
              <a:cxnLst/>
              <a:rect l="l" t="t" r="r" b="b"/>
              <a:pathLst>
                <a:path w="2723187" h="459893">
                  <a:moveTo>
                    <a:pt x="77977" y="0"/>
                  </a:moveTo>
                  <a:lnTo>
                    <a:pt x="2645210" y="0"/>
                  </a:lnTo>
                  <a:cubicBezTo>
                    <a:pt x="2665891" y="0"/>
                    <a:pt x="2685725" y="8215"/>
                    <a:pt x="2700348" y="22839"/>
                  </a:cubicBezTo>
                  <a:cubicBezTo>
                    <a:pt x="2714971" y="37462"/>
                    <a:pt x="2723187" y="57296"/>
                    <a:pt x="2723187" y="77977"/>
                  </a:cubicBezTo>
                  <a:lnTo>
                    <a:pt x="2723187" y="381916"/>
                  </a:lnTo>
                  <a:cubicBezTo>
                    <a:pt x="2723187" y="424982"/>
                    <a:pt x="2688276" y="459893"/>
                    <a:pt x="2645210" y="459893"/>
                  </a:cubicBezTo>
                  <a:lnTo>
                    <a:pt x="77977" y="459893"/>
                  </a:lnTo>
                  <a:cubicBezTo>
                    <a:pt x="57296" y="459893"/>
                    <a:pt x="37462" y="451677"/>
                    <a:pt x="22839" y="437054"/>
                  </a:cubicBezTo>
                  <a:cubicBezTo>
                    <a:pt x="8215" y="422431"/>
                    <a:pt x="0" y="402597"/>
                    <a:pt x="0" y="381916"/>
                  </a:cubicBezTo>
                  <a:lnTo>
                    <a:pt x="0" y="77977"/>
                  </a:lnTo>
                  <a:cubicBezTo>
                    <a:pt x="0" y="57296"/>
                    <a:pt x="8215" y="37462"/>
                    <a:pt x="22839" y="22839"/>
                  </a:cubicBezTo>
                  <a:cubicBezTo>
                    <a:pt x="37462" y="8215"/>
                    <a:pt x="57296" y="0"/>
                    <a:pt x="77977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723187" cy="507518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2611932" y="6743748"/>
            <a:ext cx="3567086" cy="383872"/>
            <a:chOff x="0" y="0"/>
            <a:chExt cx="1918389" cy="206448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918389" cy="206448"/>
            </a:xfrm>
            <a:custGeom>
              <a:avLst/>
              <a:gdLst/>
              <a:ahLst/>
              <a:cxnLst/>
              <a:rect l="l" t="t" r="r" b="b"/>
              <a:pathLst>
                <a:path w="1918389" h="206448">
                  <a:moveTo>
                    <a:pt x="103224" y="0"/>
                  </a:moveTo>
                  <a:lnTo>
                    <a:pt x="1815165" y="0"/>
                  </a:lnTo>
                  <a:cubicBezTo>
                    <a:pt x="1842542" y="0"/>
                    <a:pt x="1868797" y="10875"/>
                    <a:pt x="1888155" y="30234"/>
                  </a:cubicBezTo>
                  <a:cubicBezTo>
                    <a:pt x="1907514" y="49592"/>
                    <a:pt x="1918389" y="75847"/>
                    <a:pt x="1918389" y="103224"/>
                  </a:cubicBezTo>
                  <a:lnTo>
                    <a:pt x="1918389" y="103224"/>
                  </a:lnTo>
                  <a:cubicBezTo>
                    <a:pt x="1918389" y="160233"/>
                    <a:pt x="1872174" y="206448"/>
                    <a:pt x="1815165" y="206448"/>
                  </a:cubicBezTo>
                  <a:lnTo>
                    <a:pt x="103224" y="206448"/>
                  </a:lnTo>
                  <a:cubicBezTo>
                    <a:pt x="46215" y="206448"/>
                    <a:pt x="0" y="160233"/>
                    <a:pt x="0" y="103224"/>
                  </a:cubicBezTo>
                  <a:lnTo>
                    <a:pt x="0" y="103224"/>
                  </a:lnTo>
                  <a:cubicBezTo>
                    <a:pt x="0" y="46215"/>
                    <a:pt x="46215" y="0"/>
                    <a:pt x="103224" y="0"/>
                  </a:cubicBezTo>
                  <a:close/>
                </a:path>
              </a:pathLst>
            </a:custGeom>
            <a:solidFill>
              <a:srgbClr val="FFFFFF"/>
            </a:solidFill>
            <a:ln w="952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1918389" cy="235023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120"/>
                </a:lnSpc>
              </a:pPr>
              <a:r>
                <a:rPr lang="en-US" sz="1514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Fondo de Compensación Ambiental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6189986" y="6951889"/>
            <a:ext cx="1253973" cy="674524"/>
            <a:chOff x="0" y="0"/>
            <a:chExt cx="674390" cy="362761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74390" cy="362761"/>
            </a:xfrm>
            <a:custGeom>
              <a:avLst/>
              <a:gdLst/>
              <a:ahLst/>
              <a:cxnLst/>
              <a:rect l="l" t="t" r="r" b="b"/>
              <a:pathLst>
                <a:path w="674390" h="362761">
                  <a:moveTo>
                    <a:pt x="181381" y="0"/>
                  </a:moveTo>
                  <a:lnTo>
                    <a:pt x="493009" y="0"/>
                  </a:lnTo>
                  <a:cubicBezTo>
                    <a:pt x="541115" y="0"/>
                    <a:pt x="587249" y="19110"/>
                    <a:pt x="621265" y="53125"/>
                  </a:cubicBezTo>
                  <a:cubicBezTo>
                    <a:pt x="655280" y="87141"/>
                    <a:pt x="674390" y="133275"/>
                    <a:pt x="674390" y="181381"/>
                  </a:cubicBezTo>
                  <a:lnTo>
                    <a:pt x="674390" y="181381"/>
                  </a:lnTo>
                  <a:cubicBezTo>
                    <a:pt x="674390" y="229486"/>
                    <a:pt x="655280" y="275621"/>
                    <a:pt x="621265" y="309636"/>
                  </a:cubicBezTo>
                  <a:cubicBezTo>
                    <a:pt x="587249" y="343651"/>
                    <a:pt x="541115" y="362761"/>
                    <a:pt x="493009" y="362761"/>
                  </a:cubicBezTo>
                  <a:lnTo>
                    <a:pt x="181381" y="362761"/>
                  </a:lnTo>
                  <a:cubicBezTo>
                    <a:pt x="133275" y="362761"/>
                    <a:pt x="87141" y="343651"/>
                    <a:pt x="53125" y="309636"/>
                  </a:cubicBezTo>
                  <a:cubicBezTo>
                    <a:pt x="19110" y="275621"/>
                    <a:pt x="0" y="229486"/>
                    <a:pt x="0" y="181381"/>
                  </a:cubicBezTo>
                  <a:lnTo>
                    <a:pt x="0" y="181381"/>
                  </a:lnTo>
                  <a:cubicBezTo>
                    <a:pt x="0" y="133275"/>
                    <a:pt x="19110" y="87141"/>
                    <a:pt x="53125" y="53125"/>
                  </a:cubicBezTo>
                  <a:cubicBezTo>
                    <a:pt x="87141" y="19110"/>
                    <a:pt x="133275" y="0"/>
                    <a:pt x="18138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674390" cy="400861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3380"/>
                </a:lnSpc>
              </a:pPr>
              <a:r>
                <a:rPr lang="en-US" sz="2414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6,8%</a:t>
              </a: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3113251" y="7079995"/>
            <a:ext cx="2747274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$ 121.361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1745081" y="1216602"/>
            <a:ext cx="5063542" cy="1001157"/>
            <a:chOff x="0" y="0"/>
            <a:chExt cx="6751389" cy="1334876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194699"/>
              <a:ext cx="6751389" cy="1140177"/>
              <a:chOff x="0" y="0"/>
              <a:chExt cx="2723187" cy="459893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24" name="Group 24"/>
            <p:cNvGrpSpPr/>
            <p:nvPr/>
          </p:nvGrpSpPr>
          <p:grpSpPr>
            <a:xfrm>
              <a:off x="197212" y="0"/>
              <a:ext cx="4430085" cy="511830"/>
              <a:chOff x="0" y="0"/>
              <a:chExt cx="1786884" cy="206448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38100"/>
                <a:ext cx="1786884" cy="24454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120"/>
                  </a:lnSpc>
                </a:pPr>
                <a:r>
                  <a:rPr lang="en-US" sz="15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Dependencias Minambiente</a:t>
                </a:r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>
              <a:off x="4963843" y="300802"/>
              <a:ext cx="1671963" cy="899366"/>
              <a:chOff x="0" y="0"/>
              <a:chExt cx="674390" cy="362761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r>
                  <a:rPr lang="en-US" sz="24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15,4%</a:t>
                </a:r>
              </a:p>
            </p:txBody>
          </p:sp>
        </p:grpSp>
        <p:sp>
          <p:nvSpPr>
            <p:cNvPr id="30" name="TextBox 30"/>
            <p:cNvSpPr txBox="1"/>
            <p:nvPr/>
          </p:nvSpPr>
          <p:spPr>
            <a:xfrm>
              <a:off x="658276" y="483255"/>
              <a:ext cx="3619127" cy="7296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$ 273.888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745081" y="7850731"/>
            <a:ext cx="5063542" cy="967533"/>
            <a:chOff x="0" y="0"/>
            <a:chExt cx="6751389" cy="1290044"/>
          </a:xfrm>
        </p:grpSpPr>
        <p:grpSp>
          <p:nvGrpSpPr>
            <p:cNvPr id="32" name="Group 32"/>
            <p:cNvGrpSpPr/>
            <p:nvPr/>
          </p:nvGrpSpPr>
          <p:grpSpPr>
            <a:xfrm>
              <a:off x="0" y="149866"/>
              <a:ext cx="6751389" cy="1140177"/>
              <a:chOff x="0" y="0"/>
              <a:chExt cx="2723187" cy="459893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35" name="Group 35"/>
            <p:cNvGrpSpPr/>
            <p:nvPr/>
          </p:nvGrpSpPr>
          <p:grpSpPr>
            <a:xfrm>
              <a:off x="4952830" y="270272"/>
              <a:ext cx="1671963" cy="899366"/>
              <a:chOff x="0" y="0"/>
              <a:chExt cx="674390" cy="362761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r>
                  <a:rPr lang="en-US" sz="24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5,6%</a:t>
                </a:r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249505" y="0"/>
              <a:ext cx="4430085" cy="511830"/>
              <a:chOff x="0" y="0"/>
              <a:chExt cx="1786884" cy="206448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120"/>
                  </a:lnSpc>
                </a:pPr>
                <a:r>
                  <a:rPr lang="en-US" sz="15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Institutos de investigación</a:t>
                </a:r>
              </a:p>
            </p:txBody>
          </p:sp>
        </p:grpSp>
        <p:sp>
          <p:nvSpPr>
            <p:cNvPr id="41" name="TextBox 41"/>
            <p:cNvSpPr txBox="1"/>
            <p:nvPr/>
          </p:nvSpPr>
          <p:spPr>
            <a:xfrm>
              <a:off x="711446" y="495955"/>
              <a:ext cx="3663032" cy="7296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$ 100.192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1028700" y="228863"/>
            <a:ext cx="5063542" cy="855133"/>
            <a:chOff x="0" y="0"/>
            <a:chExt cx="2723187" cy="459893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723187" cy="459893"/>
            </a:xfrm>
            <a:custGeom>
              <a:avLst/>
              <a:gdLst/>
              <a:ahLst/>
              <a:cxnLst/>
              <a:rect l="l" t="t" r="r" b="b"/>
              <a:pathLst>
                <a:path w="2723187" h="459893">
                  <a:moveTo>
                    <a:pt x="77977" y="0"/>
                  </a:moveTo>
                  <a:lnTo>
                    <a:pt x="2645210" y="0"/>
                  </a:lnTo>
                  <a:cubicBezTo>
                    <a:pt x="2665891" y="0"/>
                    <a:pt x="2685725" y="8215"/>
                    <a:pt x="2700348" y="22839"/>
                  </a:cubicBezTo>
                  <a:cubicBezTo>
                    <a:pt x="2714971" y="37462"/>
                    <a:pt x="2723187" y="57296"/>
                    <a:pt x="2723187" y="77977"/>
                  </a:cubicBezTo>
                  <a:lnTo>
                    <a:pt x="2723187" y="381916"/>
                  </a:lnTo>
                  <a:cubicBezTo>
                    <a:pt x="2723187" y="424982"/>
                    <a:pt x="2688276" y="459893"/>
                    <a:pt x="2645210" y="459893"/>
                  </a:cubicBezTo>
                  <a:lnTo>
                    <a:pt x="77977" y="459893"/>
                  </a:lnTo>
                  <a:cubicBezTo>
                    <a:pt x="57296" y="459893"/>
                    <a:pt x="37462" y="451677"/>
                    <a:pt x="22839" y="437054"/>
                  </a:cubicBezTo>
                  <a:cubicBezTo>
                    <a:pt x="8215" y="422431"/>
                    <a:pt x="0" y="402597"/>
                    <a:pt x="0" y="381916"/>
                  </a:cubicBezTo>
                  <a:lnTo>
                    <a:pt x="0" y="77977"/>
                  </a:lnTo>
                  <a:cubicBezTo>
                    <a:pt x="0" y="57296"/>
                    <a:pt x="8215" y="37462"/>
                    <a:pt x="22839" y="22839"/>
                  </a:cubicBezTo>
                  <a:cubicBezTo>
                    <a:pt x="37462" y="8215"/>
                    <a:pt x="57296" y="0"/>
                    <a:pt x="77977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2723187" cy="507518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4758805" y="324935"/>
            <a:ext cx="1253973" cy="674524"/>
            <a:chOff x="0" y="0"/>
            <a:chExt cx="674390" cy="362761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674390" cy="362761"/>
            </a:xfrm>
            <a:custGeom>
              <a:avLst/>
              <a:gdLst/>
              <a:ahLst/>
              <a:cxnLst/>
              <a:rect l="l" t="t" r="r" b="b"/>
              <a:pathLst>
                <a:path w="674390" h="362761">
                  <a:moveTo>
                    <a:pt x="181381" y="0"/>
                  </a:moveTo>
                  <a:lnTo>
                    <a:pt x="493009" y="0"/>
                  </a:lnTo>
                  <a:cubicBezTo>
                    <a:pt x="541115" y="0"/>
                    <a:pt x="587249" y="19110"/>
                    <a:pt x="621265" y="53125"/>
                  </a:cubicBezTo>
                  <a:cubicBezTo>
                    <a:pt x="655280" y="87141"/>
                    <a:pt x="674390" y="133275"/>
                    <a:pt x="674390" y="181381"/>
                  </a:cubicBezTo>
                  <a:lnTo>
                    <a:pt x="674390" y="181381"/>
                  </a:lnTo>
                  <a:cubicBezTo>
                    <a:pt x="674390" y="229486"/>
                    <a:pt x="655280" y="275621"/>
                    <a:pt x="621265" y="309636"/>
                  </a:cubicBezTo>
                  <a:cubicBezTo>
                    <a:pt x="587249" y="343651"/>
                    <a:pt x="541115" y="362761"/>
                    <a:pt x="493009" y="362761"/>
                  </a:cubicBezTo>
                  <a:lnTo>
                    <a:pt x="181381" y="362761"/>
                  </a:lnTo>
                  <a:cubicBezTo>
                    <a:pt x="133275" y="362761"/>
                    <a:pt x="87141" y="343651"/>
                    <a:pt x="53125" y="309636"/>
                  </a:cubicBezTo>
                  <a:cubicBezTo>
                    <a:pt x="19110" y="275621"/>
                    <a:pt x="0" y="229486"/>
                    <a:pt x="0" y="181381"/>
                  </a:cubicBezTo>
                  <a:lnTo>
                    <a:pt x="0" y="181381"/>
                  </a:lnTo>
                  <a:cubicBezTo>
                    <a:pt x="0" y="133275"/>
                    <a:pt x="19110" y="87141"/>
                    <a:pt x="53125" y="53125"/>
                  </a:cubicBezTo>
                  <a:cubicBezTo>
                    <a:pt x="87141" y="19110"/>
                    <a:pt x="133275" y="0"/>
                    <a:pt x="18138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38100"/>
              <a:ext cx="674390" cy="400861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3380"/>
                </a:lnSpc>
              </a:pPr>
              <a:r>
                <a:rPr lang="en-US" sz="2414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23,8%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1139860" y="103299"/>
            <a:ext cx="3618945" cy="383872"/>
            <a:chOff x="0" y="0"/>
            <a:chExt cx="1946279" cy="206448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1946279" cy="206448"/>
            </a:xfrm>
            <a:custGeom>
              <a:avLst/>
              <a:gdLst/>
              <a:ahLst/>
              <a:cxnLst/>
              <a:rect l="l" t="t" r="r" b="b"/>
              <a:pathLst>
                <a:path w="1946279" h="206448">
                  <a:moveTo>
                    <a:pt x="103224" y="0"/>
                  </a:moveTo>
                  <a:lnTo>
                    <a:pt x="1843055" y="0"/>
                  </a:lnTo>
                  <a:cubicBezTo>
                    <a:pt x="1900064" y="0"/>
                    <a:pt x="1946279" y="46215"/>
                    <a:pt x="1946279" y="103224"/>
                  </a:cubicBezTo>
                  <a:lnTo>
                    <a:pt x="1946279" y="103224"/>
                  </a:lnTo>
                  <a:cubicBezTo>
                    <a:pt x="1946279" y="160233"/>
                    <a:pt x="1900064" y="206448"/>
                    <a:pt x="1843055" y="206448"/>
                  </a:cubicBezTo>
                  <a:lnTo>
                    <a:pt x="103224" y="206448"/>
                  </a:lnTo>
                  <a:cubicBezTo>
                    <a:pt x="46215" y="206448"/>
                    <a:pt x="0" y="160233"/>
                    <a:pt x="0" y="103224"/>
                  </a:cubicBezTo>
                  <a:lnTo>
                    <a:pt x="0" y="103224"/>
                  </a:lnTo>
                  <a:cubicBezTo>
                    <a:pt x="0" y="46215"/>
                    <a:pt x="46215" y="0"/>
                    <a:pt x="103224" y="0"/>
                  </a:cubicBezTo>
                  <a:close/>
                </a:path>
              </a:pathLst>
            </a:custGeom>
            <a:solidFill>
              <a:srgbClr val="FFFFFF"/>
            </a:solidFill>
            <a:ln w="952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28575"/>
              <a:ext cx="1946279" cy="235023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120"/>
                </a:lnSpc>
              </a:pPr>
              <a:r>
                <a:rPr lang="en-US" sz="1514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Fondo para la vida y la biodiversidad</a:t>
              </a:r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1522421" y="458596"/>
            <a:ext cx="2747274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$ 424.040</a:t>
            </a:r>
          </a:p>
        </p:txBody>
      </p:sp>
      <p:grpSp>
        <p:nvGrpSpPr>
          <p:cNvPr id="52" name="Group 52"/>
          <p:cNvGrpSpPr/>
          <p:nvPr/>
        </p:nvGrpSpPr>
        <p:grpSpPr>
          <a:xfrm>
            <a:off x="3560471" y="4572689"/>
            <a:ext cx="5063542" cy="956765"/>
            <a:chOff x="0" y="0"/>
            <a:chExt cx="6751389" cy="1275686"/>
          </a:xfrm>
        </p:grpSpPr>
        <p:grpSp>
          <p:nvGrpSpPr>
            <p:cNvPr id="53" name="Group 53"/>
            <p:cNvGrpSpPr/>
            <p:nvPr/>
          </p:nvGrpSpPr>
          <p:grpSpPr>
            <a:xfrm>
              <a:off x="0" y="135509"/>
              <a:ext cx="6751389" cy="1140177"/>
              <a:chOff x="0" y="0"/>
              <a:chExt cx="2723187" cy="459893"/>
            </a:xfrm>
          </p:grpSpPr>
          <p:sp>
            <p:nvSpPr>
              <p:cNvPr id="54" name="Freeform 54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5" name="TextBox 55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56" name="Group 56"/>
            <p:cNvGrpSpPr/>
            <p:nvPr/>
          </p:nvGrpSpPr>
          <p:grpSpPr>
            <a:xfrm>
              <a:off x="4941685" y="255915"/>
              <a:ext cx="1671963" cy="899366"/>
              <a:chOff x="0" y="0"/>
              <a:chExt cx="674390" cy="362761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8" name="TextBox 58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r>
                  <a:rPr lang="en-US" sz="24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8,7%</a:t>
                </a:r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>
              <a:off x="233091" y="0"/>
              <a:ext cx="4430085" cy="511830"/>
              <a:chOff x="0" y="0"/>
              <a:chExt cx="1786884" cy="206448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120"/>
                  </a:lnSpc>
                </a:pPr>
                <a:r>
                  <a:rPr lang="en-US" sz="15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Parques Nacionales Naturales</a:t>
                </a:r>
              </a:p>
            </p:txBody>
          </p:sp>
        </p:grpSp>
        <p:sp>
          <p:nvSpPr>
            <p:cNvPr id="62" name="TextBox 62"/>
            <p:cNvSpPr txBox="1"/>
            <p:nvPr/>
          </p:nvSpPr>
          <p:spPr>
            <a:xfrm>
              <a:off x="695200" y="476273"/>
              <a:ext cx="3663032" cy="7296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$ 154.515</a:t>
              </a:r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3090384" y="5662804"/>
            <a:ext cx="5063542" cy="966644"/>
            <a:chOff x="0" y="0"/>
            <a:chExt cx="6751389" cy="1288859"/>
          </a:xfrm>
        </p:grpSpPr>
        <p:grpSp>
          <p:nvGrpSpPr>
            <p:cNvPr id="64" name="Group 64"/>
            <p:cNvGrpSpPr/>
            <p:nvPr/>
          </p:nvGrpSpPr>
          <p:grpSpPr>
            <a:xfrm>
              <a:off x="0" y="148682"/>
              <a:ext cx="6751389" cy="1140177"/>
              <a:chOff x="0" y="0"/>
              <a:chExt cx="2723187" cy="459893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67" name="Group 67"/>
            <p:cNvGrpSpPr/>
            <p:nvPr/>
          </p:nvGrpSpPr>
          <p:grpSpPr>
            <a:xfrm>
              <a:off x="4957651" y="275193"/>
              <a:ext cx="1671963" cy="899366"/>
              <a:chOff x="0" y="0"/>
              <a:chExt cx="674390" cy="362761"/>
            </a:xfrm>
          </p:grpSpPr>
          <p:sp>
            <p:nvSpPr>
              <p:cNvPr id="68" name="Freeform 68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9" name="TextBox 69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r>
                  <a:rPr lang="en-US" sz="24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7,1%</a:t>
                </a:r>
              </a:p>
            </p:txBody>
          </p:sp>
        </p:grpSp>
        <p:grpSp>
          <p:nvGrpSpPr>
            <p:cNvPr id="70" name="Group 70"/>
            <p:cNvGrpSpPr/>
            <p:nvPr/>
          </p:nvGrpSpPr>
          <p:grpSpPr>
            <a:xfrm>
              <a:off x="337533" y="0"/>
              <a:ext cx="4430085" cy="511830"/>
              <a:chOff x="0" y="0"/>
              <a:chExt cx="1786884" cy="206448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120"/>
                  </a:lnSpc>
                </a:pPr>
                <a:r>
                  <a:rPr lang="en-US" sz="15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Autoridad de Licencias - ANLA</a:t>
                </a:r>
              </a:p>
            </p:txBody>
          </p:sp>
        </p:grpSp>
        <p:sp>
          <p:nvSpPr>
            <p:cNvPr id="73" name="TextBox 73"/>
            <p:cNvSpPr txBox="1"/>
            <p:nvPr/>
          </p:nvSpPr>
          <p:spPr>
            <a:xfrm>
              <a:off x="721060" y="470555"/>
              <a:ext cx="3663032" cy="7296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$ 125.608</a:t>
              </a:r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1028700" y="8951614"/>
            <a:ext cx="5063542" cy="998008"/>
            <a:chOff x="0" y="0"/>
            <a:chExt cx="6751389" cy="1330677"/>
          </a:xfrm>
        </p:grpSpPr>
        <p:grpSp>
          <p:nvGrpSpPr>
            <p:cNvPr id="75" name="Group 75"/>
            <p:cNvGrpSpPr/>
            <p:nvPr/>
          </p:nvGrpSpPr>
          <p:grpSpPr>
            <a:xfrm>
              <a:off x="0" y="190500"/>
              <a:ext cx="6751389" cy="1140177"/>
              <a:chOff x="0" y="0"/>
              <a:chExt cx="2723187" cy="459893"/>
            </a:xfrm>
          </p:grpSpPr>
          <p:sp>
            <p:nvSpPr>
              <p:cNvPr id="76" name="Freeform 76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7" name="TextBox 77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78" name="Group 78"/>
            <p:cNvGrpSpPr/>
            <p:nvPr/>
          </p:nvGrpSpPr>
          <p:grpSpPr>
            <a:xfrm>
              <a:off x="4960611" y="308795"/>
              <a:ext cx="1671963" cy="899366"/>
              <a:chOff x="0" y="0"/>
              <a:chExt cx="674390" cy="362761"/>
            </a:xfrm>
          </p:grpSpPr>
          <p:sp>
            <p:nvSpPr>
              <p:cNvPr id="79" name="Freeform 79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0" name="TextBox 80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r>
                  <a:rPr lang="en-US" sz="24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5,6%</a:t>
                </a:r>
              </a:p>
            </p:txBody>
          </p:sp>
        </p:grpSp>
        <p:grpSp>
          <p:nvGrpSpPr>
            <p:cNvPr id="81" name="Group 81"/>
            <p:cNvGrpSpPr/>
            <p:nvPr/>
          </p:nvGrpSpPr>
          <p:grpSpPr>
            <a:xfrm>
              <a:off x="311440" y="0"/>
              <a:ext cx="4430085" cy="511830"/>
              <a:chOff x="0" y="0"/>
              <a:chExt cx="1786884" cy="206448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3" name="TextBox 83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120"/>
                  </a:lnSpc>
                </a:pPr>
                <a:r>
                  <a:rPr lang="en-US" sz="15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IDEAM</a:t>
                </a:r>
              </a:p>
            </p:txBody>
          </p:sp>
        </p:grpSp>
        <p:sp>
          <p:nvSpPr>
            <p:cNvPr id="84" name="TextBox 84"/>
            <p:cNvSpPr txBox="1"/>
            <p:nvPr/>
          </p:nvSpPr>
          <p:spPr>
            <a:xfrm>
              <a:off x="573559" y="508655"/>
              <a:ext cx="3663032" cy="7296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$ 99.306</a:t>
              </a:r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2473045" y="2451600"/>
            <a:ext cx="5063542" cy="855133"/>
            <a:chOff x="0" y="0"/>
            <a:chExt cx="2723187" cy="459893"/>
          </a:xfrm>
        </p:grpSpPr>
        <p:sp>
          <p:nvSpPr>
            <p:cNvPr id="86" name="Freeform 86"/>
            <p:cNvSpPr/>
            <p:nvPr/>
          </p:nvSpPr>
          <p:spPr>
            <a:xfrm>
              <a:off x="0" y="0"/>
              <a:ext cx="2723187" cy="459893"/>
            </a:xfrm>
            <a:custGeom>
              <a:avLst/>
              <a:gdLst/>
              <a:ahLst/>
              <a:cxnLst/>
              <a:rect l="l" t="t" r="r" b="b"/>
              <a:pathLst>
                <a:path w="2723187" h="459893">
                  <a:moveTo>
                    <a:pt x="77977" y="0"/>
                  </a:moveTo>
                  <a:lnTo>
                    <a:pt x="2645210" y="0"/>
                  </a:lnTo>
                  <a:cubicBezTo>
                    <a:pt x="2665891" y="0"/>
                    <a:pt x="2685725" y="8215"/>
                    <a:pt x="2700348" y="22839"/>
                  </a:cubicBezTo>
                  <a:cubicBezTo>
                    <a:pt x="2714971" y="37462"/>
                    <a:pt x="2723187" y="57296"/>
                    <a:pt x="2723187" y="77977"/>
                  </a:cubicBezTo>
                  <a:lnTo>
                    <a:pt x="2723187" y="381916"/>
                  </a:lnTo>
                  <a:cubicBezTo>
                    <a:pt x="2723187" y="424982"/>
                    <a:pt x="2688276" y="459893"/>
                    <a:pt x="2645210" y="459893"/>
                  </a:cubicBezTo>
                  <a:lnTo>
                    <a:pt x="77977" y="459893"/>
                  </a:lnTo>
                  <a:cubicBezTo>
                    <a:pt x="57296" y="459893"/>
                    <a:pt x="37462" y="451677"/>
                    <a:pt x="22839" y="437054"/>
                  </a:cubicBezTo>
                  <a:cubicBezTo>
                    <a:pt x="8215" y="422431"/>
                    <a:pt x="0" y="402597"/>
                    <a:pt x="0" y="381916"/>
                  </a:cubicBezTo>
                  <a:lnTo>
                    <a:pt x="0" y="77977"/>
                  </a:lnTo>
                  <a:cubicBezTo>
                    <a:pt x="0" y="57296"/>
                    <a:pt x="8215" y="37462"/>
                    <a:pt x="22839" y="22839"/>
                  </a:cubicBezTo>
                  <a:cubicBezTo>
                    <a:pt x="37462" y="8215"/>
                    <a:pt x="57296" y="0"/>
                    <a:pt x="77977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87" name="TextBox 87"/>
            <p:cNvSpPr txBox="1"/>
            <p:nvPr/>
          </p:nvSpPr>
          <p:spPr>
            <a:xfrm>
              <a:off x="0" y="-47625"/>
              <a:ext cx="2723187" cy="507518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6189986" y="2533807"/>
            <a:ext cx="1253973" cy="674524"/>
            <a:chOff x="0" y="0"/>
            <a:chExt cx="674390" cy="362761"/>
          </a:xfrm>
        </p:grpSpPr>
        <p:sp>
          <p:nvSpPr>
            <p:cNvPr id="89" name="Freeform 89"/>
            <p:cNvSpPr/>
            <p:nvPr/>
          </p:nvSpPr>
          <p:spPr>
            <a:xfrm>
              <a:off x="0" y="0"/>
              <a:ext cx="674390" cy="362761"/>
            </a:xfrm>
            <a:custGeom>
              <a:avLst/>
              <a:gdLst/>
              <a:ahLst/>
              <a:cxnLst/>
              <a:rect l="l" t="t" r="r" b="b"/>
              <a:pathLst>
                <a:path w="674390" h="362761">
                  <a:moveTo>
                    <a:pt x="181381" y="0"/>
                  </a:moveTo>
                  <a:lnTo>
                    <a:pt x="493009" y="0"/>
                  </a:lnTo>
                  <a:cubicBezTo>
                    <a:pt x="541115" y="0"/>
                    <a:pt x="587249" y="19110"/>
                    <a:pt x="621265" y="53125"/>
                  </a:cubicBezTo>
                  <a:cubicBezTo>
                    <a:pt x="655280" y="87141"/>
                    <a:pt x="674390" y="133275"/>
                    <a:pt x="674390" y="181381"/>
                  </a:cubicBezTo>
                  <a:lnTo>
                    <a:pt x="674390" y="181381"/>
                  </a:lnTo>
                  <a:cubicBezTo>
                    <a:pt x="674390" y="229486"/>
                    <a:pt x="655280" y="275621"/>
                    <a:pt x="621265" y="309636"/>
                  </a:cubicBezTo>
                  <a:cubicBezTo>
                    <a:pt x="587249" y="343651"/>
                    <a:pt x="541115" y="362761"/>
                    <a:pt x="493009" y="362761"/>
                  </a:cubicBezTo>
                  <a:lnTo>
                    <a:pt x="181381" y="362761"/>
                  </a:lnTo>
                  <a:cubicBezTo>
                    <a:pt x="133275" y="362761"/>
                    <a:pt x="87141" y="343651"/>
                    <a:pt x="53125" y="309636"/>
                  </a:cubicBezTo>
                  <a:cubicBezTo>
                    <a:pt x="19110" y="275621"/>
                    <a:pt x="0" y="229486"/>
                    <a:pt x="0" y="181381"/>
                  </a:cubicBezTo>
                  <a:lnTo>
                    <a:pt x="0" y="181381"/>
                  </a:lnTo>
                  <a:cubicBezTo>
                    <a:pt x="0" y="133275"/>
                    <a:pt x="19110" y="87141"/>
                    <a:pt x="53125" y="53125"/>
                  </a:cubicBezTo>
                  <a:cubicBezTo>
                    <a:pt x="87141" y="19110"/>
                    <a:pt x="133275" y="0"/>
                    <a:pt x="18138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90" name="TextBox 90"/>
            <p:cNvSpPr txBox="1"/>
            <p:nvPr/>
          </p:nvSpPr>
          <p:spPr>
            <a:xfrm>
              <a:off x="0" y="-38100"/>
              <a:ext cx="674390" cy="400861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3380"/>
                </a:lnSpc>
              </a:pPr>
              <a:r>
                <a:rPr lang="en-US" sz="2414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15,3%</a:t>
              </a:r>
            </a:p>
          </p:txBody>
        </p:sp>
      </p:grpSp>
      <p:grpSp>
        <p:nvGrpSpPr>
          <p:cNvPr id="91" name="Group 91"/>
          <p:cNvGrpSpPr/>
          <p:nvPr/>
        </p:nvGrpSpPr>
        <p:grpSpPr>
          <a:xfrm>
            <a:off x="2611932" y="2255300"/>
            <a:ext cx="3322564" cy="525028"/>
            <a:chOff x="0" y="0"/>
            <a:chExt cx="1786884" cy="282362"/>
          </a:xfrm>
        </p:grpSpPr>
        <p:sp>
          <p:nvSpPr>
            <p:cNvPr id="92" name="Freeform 92"/>
            <p:cNvSpPr/>
            <p:nvPr/>
          </p:nvSpPr>
          <p:spPr>
            <a:xfrm>
              <a:off x="0" y="0"/>
              <a:ext cx="1786884" cy="282362"/>
            </a:xfrm>
            <a:custGeom>
              <a:avLst/>
              <a:gdLst/>
              <a:ahLst/>
              <a:cxnLst/>
              <a:rect l="l" t="t" r="r" b="b"/>
              <a:pathLst>
                <a:path w="1786884" h="282362">
                  <a:moveTo>
                    <a:pt x="118835" y="0"/>
                  </a:moveTo>
                  <a:lnTo>
                    <a:pt x="1668049" y="0"/>
                  </a:lnTo>
                  <a:cubicBezTo>
                    <a:pt x="1733680" y="0"/>
                    <a:pt x="1786884" y="53204"/>
                    <a:pt x="1786884" y="118835"/>
                  </a:cubicBezTo>
                  <a:lnTo>
                    <a:pt x="1786884" y="163526"/>
                  </a:lnTo>
                  <a:cubicBezTo>
                    <a:pt x="1786884" y="229157"/>
                    <a:pt x="1733680" y="282362"/>
                    <a:pt x="1668049" y="282362"/>
                  </a:cubicBezTo>
                  <a:lnTo>
                    <a:pt x="118835" y="282362"/>
                  </a:lnTo>
                  <a:cubicBezTo>
                    <a:pt x="53204" y="282362"/>
                    <a:pt x="0" y="229157"/>
                    <a:pt x="0" y="163526"/>
                  </a:cubicBezTo>
                  <a:lnTo>
                    <a:pt x="0" y="118835"/>
                  </a:lnTo>
                  <a:cubicBezTo>
                    <a:pt x="0" y="53204"/>
                    <a:pt x="53204" y="0"/>
                    <a:pt x="118835" y="0"/>
                  </a:cubicBezTo>
                  <a:close/>
                </a:path>
              </a:pathLst>
            </a:custGeom>
            <a:solidFill>
              <a:srgbClr val="FFFFFF"/>
            </a:solidFill>
            <a:ln w="952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93" name="TextBox 93"/>
            <p:cNvSpPr txBox="1"/>
            <p:nvPr/>
          </p:nvSpPr>
          <p:spPr>
            <a:xfrm>
              <a:off x="0" y="-19050"/>
              <a:ext cx="1786884" cy="301412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1840"/>
                </a:lnSpc>
              </a:pPr>
              <a:r>
                <a:rPr lang="en-US" sz="1314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Fondo Nacional Ambiental -</a:t>
              </a:r>
            </a:p>
            <a:p>
              <a:pPr algn="ctr">
                <a:lnSpc>
                  <a:spcPts val="1840"/>
                </a:lnSpc>
              </a:pPr>
              <a:r>
                <a:rPr lang="en-US" sz="1314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Recursos propios</a:t>
              </a:r>
            </a:p>
          </p:txBody>
        </p:sp>
      </p:grpSp>
      <p:grpSp>
        <p:nvGrpSpPr>
          <p:cNvPr id="94" name="Group 94"/>
          <p:cNvGrpSpPr/>
          <p:nvPr/>
        </p:nvGrpSpPr>
        <p:grpSpPr>
          <a:xfrm>
            <a:off x="3090384" y="3440083"/>
            <a:ext cx="5063542" cy="968302"/>
            <a:chOff x="0" y="0"/>
            <a:chExt cx="6751389" cy="1291069"/>
          </a:xfrm>
        </p:grpSpPr>
        <p:grpSp>
          <p:nvGrpSpPr>
            <p:cNvPr id="95" name="Group 95"/>
            <p:cNvGrpSpPr/>
            <p:nvPr/>
          </p:nvGrpSpPr>
          <p:grpSpPr>
            <a:xfrm>
              <a:off x="0" y="150892"/>
              <a:ext cx="6751389" cy="1140177"/>
              <a:chOff x="0" y="0"/>
              <a:chExt cx="2723187" cy="459893"/>
            </a:xfrm>
          </p:grpSpPr>
          <p:sp>
            <p:nvSpPr>
              <p:cNvPr id="96" name="Freeform 96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7" name="TextBox 97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>
              <a:off x="4987846" y="255915"/>
              <a:ext cx="1671963" cy="899366"/>
              <a:chOff x="0" y="0"/>
              <a:chExt cx="674390" cy="362761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0" name="TextBox 100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r>
                  <a:rPr lang="en-US" sz="24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11,7%</a:t>
                </a:r>
              </a:p>
            </p:txBody>
          </p:sp>
        </p:grpSp>
        <p:grpSp>
          <p:nvGrpSpPr>
            <p:cNvPr id="101" name="Group 101"/>
            <p:cNvGrpSpPr/>
            <p:nvPr/>
          </p:nvGrpSpPr>
          <p:grpSpPr>
            <a:xfrm>
              <a:off x="197212" y="0"/>
              <a:ext cx="4430085" cy="511830"/>
              <a:chOff x="0" y="0"/>
              <a:chExt cx="1786884" cy="206448"/>
            </a:xfrm>
          </p:grpSpPr>
          <p:sp>
            <p:nvSpPr>
              <p:cNvPr id="102" name="Freeform 102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3" name="TextBox 103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120"/>
                  </a:lnSpc>
                </a:pPr>
                <a:r>
                  <a:rPr lang="en-US" sz="15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Corporaciones</a:t>
                </a:r>
              </a:p>
            </p:txBody>
          </p:sp>
        </p:grpSp>
        <p:sp>
          <p:nvSpPr>
            <p:cNvPr id="104" name="TextBox 104"/>
            <p:cNvSpPr txBox="1"/>
            <p:nvPr/>
          </p:nvSpPr>
          <p:spPr>
            <a:xfrm>
              <a:off x="878004" y="470555"/>
              <a:ext cx="3663032" cy="7296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$ 209.130</a:t>
              </a:r>
            </a:p>
          </p:txBody>
        </p:sp>
      </p:grpSp>
      <p:graphicFrame>
        <p:nvGraphicFramePr>
          <p:cNvPr id="105" name="Table 105"/>
          <p:cNvGraphicFramePr>
            <a:graphicFrameLocks noGrp="1"/>
          </p:cNvGraphicFramePr>
          <p:nvPr/>
        </p:nvGraphicFramePr>
        <p:xfrm>
          <a:off x="8834387" y="2168274"/>
          <a:ext cx="9073543" cy="7835532"/>
        </p:xfrm>
        <a:graphic>
          <a:graphicData uri="http://schemas.openxmlformats.org/drawingml/2006/table">
            <a:tbl>
              <a:tblPr/>
              <a:tblGrid>
                <a:gridCol w="3786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99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5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139">
                <a:tc rowSpan="2"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ENTIDAD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PROYECTO LEY DE PRESUPUESTO 2025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PROYECTO LEY DE PRESUPUESTO 2025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PROYECTO LEY DE PRESUPUESTO 2025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164">
                <a:tc vMerge="1"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ENTIDAD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INVERSIÓN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FUNCIONAMIENTO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TOTAL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MINAMBIENTE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$671.641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$247.841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$919.481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Dependencias Minambiente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$103.024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$170.863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$273.888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Fondo de compensación Ambiental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$104.576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$16.785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$121.361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Institutos de investigación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$40.000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$60.192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$100.192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Fondo para la vida y la biodiversidad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$424.040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$424.040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Parques Nacionales Naturales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$84.943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$69.572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$154.515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Autoridad de Licencias - ANLA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$29.263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$96.345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$125.608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IDEAM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$31.999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$67.307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$99.306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96171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Fondo Nacional Ambiental - recursos propios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$175.098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$98.170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$273.269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Fonam_Anla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$95.613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$96.345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$191.958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Fonam_Parques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$78.197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$78.197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Fonam_Minambiente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$1.288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$1.826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$3.114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Corporaciones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$209.130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$209.130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l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Corporaciones PGN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$209.130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000000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$209.130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29147"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TOTAL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$992.944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$788.364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162"/>
                        </a:lnSpc>
                        <a:defRPr/>
                      </a:pPr>
                      <a:r>
                        <a:rPr lang="en-US" sz="1544">
                          <a:solidFill>
                            <a:srgbClr val="FFFFFE"/>
                          </a:solidFill>
                          <a:latin typeface="Montserrat Bold"/>
                          <a:ea typeface="Montserrat Bold"/>
                          <a:cs typeface="Montserrat Bold"/>
                          <a:sym typeface="Montserrat Bold"/>
                        </a:rPr>
                        <a:t>$1.781.309</a:t>
                      </a:r>
                      <a:endParaRPr lang="en-US" sz="1100"/>
                    </a:p>
                  </a:txBody>
                  <a:tcPr marL="57150" marR="57150" marT="57150" marB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B4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06" name="TextBox 106"/>
          <p:cNvSpPr txBox="1"/>
          <p:nvPr/>
        </p:nvSpPr>
        <p:spPr>
          <a:xfrm>
            <a:off x="3090384" y="2713654"/>
            <a:ext cx="2747274" cy="5638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$ 273.269</a:t>
            </a:r>
          </a:p>
        </p:txBody>
      </p:sp>
      <p:sp>
        <p:nvSpPr>
          <p:cNvPr id="107" name="TextBox 107"/>
          <p:cNvSpPr txBox="1"/>
          <p:nvPr/>
        </p:nvSpPr>
        <p:spPr>
          <a:xfrm>
            <a:off x="9035792" y="1180452"/>
            <a:ext cx="8897717" cy="563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PRESUPUESTO RADICADO CONGRESO</a:t>
            </a:r>
          </a:p>
        </p:txBody>
      </p:sp>
      <p:sp>
        <p:nvSpPr>
          <p:cNvPr id="108" name="TextBox 108"/>
          <p:cNvSpPr txBox="1"/>
          <p:nvPr/>
        </p:nvSpPr>
        <p:spPr>
          <a:xfrm>
            <a:off x="8274021" y="1604396"/>
            <a:ext cx="10421260" cy="563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$ 1.781.309</a:t>
            </a:r>
          </a:p>
        </p:txBody>
      </p:sp>
      <p:sp>
        <p:nvSpPr>
          <p:cNvPr id="109" name="TextBox 109"/>
          <p:cNvSpPr txBox="1"/>
          <p:nvPr/>
        </p:nvSpPr>
        <p:spPr>
          <a:xfrm>
            <a:off x="-395063" y="9940097"/>
            <a:ext cx="3553673" cy="240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Cifras en millones de pesos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" y="0"/>
            <a:ext cx="18288000" cy="10287000"/>
            <a:chOff x="0" y="0"/>
            <a:chExt cx="1443049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43049" cy="812800"/>
            </a:xfrm>
            <a:custGeom>
              <a:avLst/>
              <a:gdLst/>
              <a:ahLst/>
              <a:cxnLst/>
              <a:rect l="l" t="t" r="r" b="b"/>
              <a:pathLst>
                <a:path w="1443049" h="812800">
                  <a:moveTo>
                    <a:pt x="0" y="0"/>
                  </a:moveTo>
                  <a:lnTo>
                    <a:pt x="1443049" y="0"/>
                  </a:lnTo>
                  <a:lnTo>
                    <a:pt x="1443049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>
                <a:alphaModFix amt="70000"/>
              </a:blip>
              <a:stretch>
                <a:fillRect l="-66" r="-66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880813" y="1012346"/>
            <a:ext cx="4724657" cy="4537498"/>
            <a:chOff x="0" y="0"/>
            <a:chExt cx="1244354" cy="119506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244354" cy="1195061"/>
            </a:xfrm>
            <a:custGeom>
              <a:avLst/>
              <a:gdLst/>
              <a:ahLst/>
              <a:cxnLst/>
              <a:rect l="l" t="t" r="r" b="b"/>
              <a:pathLst>
                <a:path w="1244354" h="1195061">
                  <a:moveTo>
                    <a:pt x="83570" y="0"/>
                  </a:moveTo>
                  <a:lnTo>
                    <a:pt x="1160785" y="0"/>
                  </a:lnTo>
                  <a:cubicBezTo>
                    <a:pt x="1182949" y="0"/>
                    <a:pt x="1204205" y="8805"/>
                    <a:pt x="1219877" y="24477"/>
                  </a:cubicBezTo>
                  <a:cubicBezTo>
                    <a:pt x="1235550" y="40149"/>
                    <a:pt x="1244354" y="61406"/>
                    <a:pt x="1244354" y="83570"/>
                  </a:cubicBezTo>
                  <a:lnTo>
                    <a:pt x="1244354" y="1111492"/>
                  </a:lnTo>
                  <a:cubicBezTo>
                    <a:pt x="1244354" y="1133656"/>
                    <a:pt x="1235550" y="1154912"/>
                    <a:pt x="1219877" y="1170584"/>
                  </a:cubicBezTo>
                  <a:cubicBezTo>
                    <a:pt x="1204205" y="1186257"/>
                    <a:pt x="1182949" y="1195061"/>
                    <a:pt x="1160785" y="1195061"/>
                  </a:cubicBezTo>
                  <a:lnTo>
                    <a:pt x="83570" y="1195061"/>
                  </a:lnTo>
                  <a:cubicBezTo>
                    <a:pt x="37415" y="1195061"/>
                    <a:pt x="0" y="1157646"/>
                    <a:pt x="0" y="1111492"/>
                  </a:cubicBezTo>
                  <a:lnTo>
                    <a:pt x="0" y="83570"/>
                  </a:lnTo>
                  <a:cubicBezTo>
                    <a:pt x="0" y="61406"/>
                    <a:pt x="8805" y="40149"/>
                    <a:pt x="24477" y="24477"/>
                  </a:cubicBezTo>
                  <a:cubicBezTo>
                    <a:pt x="40149" y="8805"/>
                    <a:pt x="61406" y="0"/>
                    <a:pt x="8357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1244354" cy="12426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8454318" y="452689"/>
            <a:ext cx="9833682" cy="592837"/>
            <a:chOff x="0" y="0"/>
            <a:chExt cx="2589941" cy="15613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589941" cy="156138"/>
            </a:xfrm>
            <a:custGeom>
              <a:avLst/>
              <a:gdLst/>
              <a:ahLst/>
              <a:cxnLst/>
              <a:rect l="l" t="t" r="r" b="b"/>
              <a:pathLst>
                <a:path w="2589941" h="156138">
                  <a:moveTo>
                    <a:pt x="0" y="0"/>
                  </a:moveTo>
                  <a:lnTo>
                    <a:pt x="2589941" y="0"/>
                  </a:lnTo>
                  <a:lnTo>
                    <a:pt x="2589941" y="156138"/>
                  </a:lnTo>
                  <a:lnTo>
                    <a:pt x="0" y="156138"/>
                  </a:lnTo>
                  <a:close/>
                </a:path>
              </a:pathLst>
            </a:custGeom>
            <a:solidFill>
              <a:srgbClr val="7BB40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2589941" cy="194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80"/>
                </a:lnSpc>
              </a:pPr>
              <a:r>
                <a:rPr lang="en-US" sz="24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PRESUPUESTO DE INVERSIÓN SECTOR DE AMBIENTE 2025</a:t>
              </a:r>
            </a:p>
          </p:txBody>
        </p:sp>
      </p:grpSp>
      <p:sp>
        <p:nvSpPr>
          <p:cNvPr id="10" name="Freeform 10"/>
          <p:cNvSpPr/>
          <p:nvPr/>
        </p:nvSpPr>
        <p:spPr>
          <a:xfrm>
            <a:off x="16004616" y="8947525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11" name="Group 11"/>
          <p:cNvGrpSpPr/>
          <p:nvPr/>
        </p:nvGrpSpPr>
        <p:grpSpPr>
          <a:xfrm>
            <a:off x="10219250" y="5439804"/>
            <a:ext cx="5444734" cy="4438658"/>
            <a:chOff x="0" y="0"/>
            <a:chExt cx="1434004" cy="116902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434004" cy="1169029"/>
            </a:xfrm>
            <a:custGeom>
              <a:avLst/>
              <a:gdLst/>
              <a:ahLst/>
              <a:cxnLst/>
              <a:rect l="l" t="t" r="r" b="b"/>
              <a:pathLst>
                <a:path w="1434004" h="1169029">
                  <a:moveTo>
                    <a:pt x="72517" y="0"/>
                  </a:moveTo>
                  <a:lnTo>
                    <a:pt x="1361487" y="0"/>
                  </a:lnTo>
                  <a:cubicBezTo>
                    <a:pt x="1380719" y="0"/>
                    <a:pt x="1399164" y="7640"/>
                    <a:pt x="1412764" y="21240"/>
                  </a:cubicBezTo>
                  <a:cubicBezTo>
                    <a:pt x="1426364" y="34840"/>
                    <a:pt x="1434004" y="53285"/>
                    <a:pt x="1434004" y="72517"/>
                  </a:cubicBezTo>
                  <a:lnTo>
                    <a:pt x="1434004" y="1096512"/>
                  </a:lnTo>
                  <a:cubicBezTo>
                    <a:pt x="1434004" y="1115744"/>
                    <a:pt x="1426364" y="1134190"/>
                    <a:pt x="1412764" y="1147789"/>
                  </a:cubicBezTo>
                  <a:cubicBezTo>
                    <a:pt x="1399164" y="1161389"/>
                    <a:pt x="1380719" y="1169029"/>
                    <a:pt x="1361487" y="1169029"/>
                  </a:cubicBezTo>
                  <a:lnTo>
                    <a:pt x="72517" y="1169029"/>
                  </a:lnTo>
                  <a:cubicBezTo>
                    <a:pt x="32467" y="1169029"/>
                    <a:pt x="0" y="1136562"/>
                    <a:pt x="0" y="1096512"/>
                  </a:cubicBezTo>
                  <a:lnTo>
                    <a:pt x="0" y="72517"/>
                  </a:lnTo>
                  <a:cubicBezTo>
                    <a:pt x="0" y="32467"/>
                    <a:pt x="32467" y="0"/>
                    <a:pt x="7251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1434004" cy="121665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078292" y="3465919"/>
            <a:ext cx="4347161" cy="859515"/>
            <a:chOff x="0" y="0"/>
            <a:chExt cx="5796214" cy="1146020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167153"/>
              <a:ext cx="5796214" cy="978867"/>
              <a:chOff x="0" y="0"/>
              <a:chExt cx="2723187" cy="459893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169311" y="0"/>
              <a:ext cx="3803325" cy="439417"/>
              <a:chOff x="0" y="0"/>
              <a:chExt cx="1786884" cy="206448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Dependencias Minambiente</a:t>
                </a:r>
              </a:p>
            </p:txBody>
          </p:sp>
        </p:grpSp>
        <p:grpSp>
          <p:nvGrpSpPr>
            <p:cNvPr id="21" name="Group 21"/>
            <p:cNvGrpSpPr/>
            <p:nvPr/>
          </p:nvGrpSpPr>
          <p:grpSpPr>
            <a:xfrm>
              <a:off x="4261567" y="258245"/>
              <a:ext cx="1435417" cy="772125"/>
              <a:chOff x="0" y="0"/>
              <a:chExt cx="674390" cy="362761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3" name="TextBox 23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10,4%</a:t>
                </a:r>
              </a:p>
            </p:txBody>
          </p:sp>
        </p:grpSp>
        <p:sp>
          <p:nvSpPr>
            <p:cNvPr id="24" name="TextBox 24"/>
            <p:cNvSpPr txBox="1"/>
            <p:nvPr/>
          </p:nvSpPr>
          <p:spPr>
            <a:xfrm>
              <a:off x="565144" y="414977"/>
              <a:ext cx="3107099" cy="5884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26"/>
                </a:lnSpc>
              </a:pPr>
              <a:r>
                <a:rPr lang="en-US" sz="266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$ 103.024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2078292" y="4439734"/>
            <a:ext cx="4347161" cy="830648"/>
            <a:chOff x="0" y="0"/>
            <a:chExt cx="5796214" cy="110753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128664"/>
              <a:ext cx="5796214" cy="978867"/>
              <a:chOff x="0" y="0"/>
              <a:chExt cx="2723187" cy="459893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4252112" y="232035"/>
              <a:ext cx="1435417" cy="772125"/>
              <a:chOff x="0" y="0"/>
              <a:chExt cx="674390" cy="362761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1" name="TextBox 31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4,0%</a:t>
                </a:r>
              </a:p>
            </p:txBody>
          </p:sp>
        </p:grpSp>
        <p:grpSp>
          <p:nvGrpSpPr>
            <p:cNvPr id="32" name="Group 32"/>
            <p:cNvGrpSpPr/>
            <p:nvPr/>
          </p:nvGrpSpPr>
          <p:grpSpPr>
            <a:xfrm>
              <a:off x="214205" y="0"/>
              <a:ext cx="3803325" cy="439417"/>
              <a:chOff x="0" y="0"/>
              <a:chExt cx="1786884" cy="206448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4" name="TextBox 34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Institutos de investigación</a:t>
                </a:r>
              </a:p>
            </p:txBody>
          </p:sp>
        </p:grpSp>
        <p:sp>
          <p:nvSpPr>
            <p:cNvPr id="35" name="TextBox 35"/>
            <p:cNvSpPr txBox="1"/>
            <p:nvPr/>
          </p:nvSpPr>
          <p:spPr>
            <a:xfrm>
              <a:off x="610791" y="425880"/>
              <a:ext cx="3144792" cy="5884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26"/>
                </a:lnSpc>
              </a:pPr>
              <a:r>
                <a:rPr lang="en-US" sz="266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$ 40.000</a:t>
              </a: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2092139" y="6854769"/>
            <a:ext cx="4347161" cy="821403"/>
            <a:chOff x="0" y="0"/>
            <a:chExt cx="5796214" cy="1095205"/>
          </a:xfrm>
        </p:grpSpPr>
        <p:grpSp>
          <p:nvGrpSpPr>
            <p:cNvPr id="37" name="Group 37"/>
            <p:cNvGrpSpPr/>
            <p:nvPr/>
          </p:nvGrpSpPr>
          <p:grpSpPr>
            <a:xfrm>
              <a:off x="0" y="116338"/>
              <a:ext cx="5796214" cy="978867"/>
              <a:chOff x="0" y="0"/>
              <a:chExt cx="2723187" cy="459893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9" name="TextBox 39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>
              <a:off x="4242544" y="219708"/>
              <a:ext cx="1435417" cy="772125"/>
              <a:chOff x="0" y="0"/>
              <a:chExt cx="674390" cy="362761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42" name="TextBox 42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8,6%</a:t>
                </a:r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>
              <a:off x="200113" y="0"/>
              <a:ext cx="3803325" cy="439417"/>
              <a:chOff x="0" y="0"/>
              <a:chExt cx="1786884" cy="206448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45" name="TextBox 45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Parques Nacionales Naturales</a:t>
                </a:r>
              </a:p>
            </p:txBody>
          </p:sp>
        </p:grpSp>
        <p:sp>
          <p:nvSpPr>
            <p:cNvPr id="46" name="TextBox 46"/>
            <p:cNvSpPr txBox="1"/>
            <p:nvPr/>
          </p:nvSpPr>
          <p:spPr>
            <a:xfrm>
              <a:off x="596844" y="408982"/>
              <a:ext cx="3144792" cy="5884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26"/>
                </a:lnSpc>
              </a:pPr>
              <a:r>
                <a:rPr lang="en-US" sz="266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$ 84,943</a:t>
              </a:r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2092139" y="8875884"/>
            <a:ext cx="4347161" cy="829885"/>
            <a:chOff x="0" y="0"/>
            <a:chExt cx="5796214" cy="1106513"/>
          </a:xfrm>
        </p:grpSpPr>
        <p:grpSp>
          <p:nvGrpSpPr>
            <p:cNvPr id="48" name="Group 48"/>
            <p:cNvGrpSpPr/>
            <p:nvPr/>
          </p:nvGrpSpPr>
          <p:grpSpPr>
            <a:xfrm>
              <a:off x="0" y="127647"/>
              <a:ext cx="5796214" cy="978867"/>
              <a:chOff x="0" y="0"/>
              <a:chExt cx="2723187" cy="459893"/>
            </a:xfrm>
          </p:grpSpPr>
          <p:sp>
            <p:nvSpPr>
              <p:cNvPr id="49" name="Freeform 49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0" name="TextBox 50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51" name="Group 51"/>
            <p:cNvGrpSpPr/>
            <p:nvPr/>
          </p:nvGrpSpPr>
          <p:grpSpPr>
            <a:xfrm>
              <a:off x="4256251" y="236259"/>
              <a:ext cx="1435417" cy="772125"/>
              <a:chOff x="0" y="0"/>
              <a:chExt cx="674390" cy="362761"/>
            </a:xfrm>
          </p:grpSpPr>
          <p:sp>
            <p:nvSpPr>
              <p:cNvPr id="52" name="Freeform 52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3" name="TextBox 53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2820"/>
                  </a:lnSpc>
                </a:pPr>
                <a:r>
                  <a:rPr lang="en-US" sz="20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2,9%</a:t>
                </a:r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289779" y="0"/>
              <a:ext cx="3803325" cy="439417"/>
              <a:chOff x="0" y="0"/>
              <a:chExt cx="1786884" cy="206448"/>
            </a:xfrm>
          </p:grpSpPr>
          <p:sp>
            <p:nvSpPr>
              <p:cNvPr id="55" name="Freeform 55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6" name="TextBox 56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Autoridad de Licencias - ANLA</a:t>
                </a:r>
              </a:p>
            </p:txBody>
          </p:sp>
        </p:grpSp>
        <p:sp>
          <p:nvSpPr>
            <p:cNvPr id="57" name="TextBox 57"/>
            <p:cNvSpPr txBox="1"/>
            <p:nvPr/>
          </p:nvSpPr>
          <p:spPr>
            <a:xfrm>
              <a:off x="619045" y="413598"/>
              <a:ext cx="3144792" cy="6023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3"/>
                </a:lnSpc>
              </a:pPr>
              <a:r>
                <a:rPr lang="en-US" sz="2745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$ 29.263</a:t>
              </a:r>
            </a:p>
          </p:txBody>
        </p:sp>
      </p:grpSp>
      <p:grpSp>
        <p:nvGrpSpPr>
          <p:cNvPr id="58" name="Group 58"/>
          <p:cNvGrpSpPr/>
          <p:nvPr/>
        </p:nvGrpSpPr>
        <p:grpSpPr>
          <a:xfrm>
            <a:off x="2092139" y="7847623"/>
            <a:ext cx="4347161" cy="856811"/>
            <a:chOff x="0" y="0"/>
            <a:chExt cx="5796214" cy="1142415"/>
          </a:xfrm>
        </p:grpSpPr>
        <p:grpSp>
          <p:nvGrpSpPr>
            <p:cNvPr id="59" name="Group 59"/>
            <p:cNvGrpSpPr/>
            <p:nvPr/>
          </p:nvGrpSpPr>
          <p:grpSpPr>
            <a:xfrm>
              <a:off x="0" y="163548"/>
              <a:ext cx="5796214" cy="978867"/>
              <a:chOff x="0" y="0"/>
              <a:chExt cx="2723187" cy="459893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1" name="TextBox 61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>
              <a:off x="4258793" y="265107"/>
              <a:ext cx="1435417" cy="772125"/>
              <a:chOff x="0" y="0"/>
              <a:chExt cx="674390" cy="362761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4" name="TextBox 64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3,2%</a:t>
                </a:r>
              </a:p>
            </p:txBody>
          </p:sp>
        </p:grpSp>
        <p:grpSp>
          <p:nvGrpSpPr>
            <p:cNvPr id="65" name="Group 65"/>
            <p:cNvGrpSpPr/>
            <p:nvPr/>
          </p:nvGrpSpPr>
          <p:grpSpPr>
            <a:xfrm>
              <a:off x="267378" y="0"/>
              <a:ext cx="3803325" cy="439417"/>
              <a:chOff x="0" y="0"/>
              <a:chExt cx="1786884" cy="206448"/>
            </a:xfrm>
          </p:grpSpPr>
          <p:sp>
            <p:nvSpPr>
              <p:cNvPr id="66" name="Freeform 66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7" name="TextBox 67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IDEAM</a:t>
                </a:r>
              </a:p>
            </p:txBody>
          </p:sp>
        </p:grpSp>
        <p:sp>
          <p:nvSpPr>
            <p:cNvPr id="68" name="TextBox 68"/>
            <p:cNvSpPr txBox="1"/>
            <p:nvPr/>
          </p:nvSpPr>
          <p:spPr>
            <a:xfrm>
              <a:off x="492413" y="436783"/>
              <a:ext cx="3144792" cy="5884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26"/>
                </a:lnSpc>
              </a:pPr>
              <a:r>
                <a:rPr lang="en-US" sz="266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$ 31,999</a:t>
              </a:r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10444630" y="6425034"/>
            <a:ext cx="4821047" cy="1809511"/>
            <a:chOff x="0" y="-36157"/>
            <a:chExt cx="6428063" cy="2412681"/>
          </a:xfrm>
        </p:grpSpPr>
        <p:grpSp>
          <p:nvGrpSpPr>
            <p:cNvPr id="70" name="Group 70"/>
            <p:cNvGrpSpPr/>
            <p:nvPr/>
          </p:nvGrpSpPr>
          <p:grpSpPr>
            <a:xfrm>
              <a:off x="12998" y="0"/>
              <a:ext cx="6415064" cy="661521"/>
              <a:chOff x="0" y="0"/>
              <a:chExt cx="902912" cy="93108"/>
            </a:xfrm>
          </p:grpSpPr>
          <p:sp>
            <p:nvSpPr>
              <p:cNvPr id="71" name="Freeform 71"/>
              <p:cNvSpPr/>
              <p:nvPr/>
            </p:nvSpPr>
            <p:spPr>
              <a:xfrm>
                <a:off x="0" y="0"/>
                <a:ext cx="902912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902912" h="93108">
                    <a:moveTo>
                      <a:pt x="46554" y="0"/>
                    </a:moveTo>
                    <a:lnTo>
                      <a:pt x="856358" y="0"/>
                    </a:lnTo>
                    <a:cubicBezTo>
                      <a:pt x="882069" y="0"/>
                      <a:pt x="902912" y="20843"/>
                      <a:pt x="902912" y="46554"/>
                    </a:cubicBezTo>
                    <a:lnTo>
                      <a:pt x="902912" y="46554"/>
                    </a:lnTo>
                    <a:cubicBezTo>
                      <a:pt x="902912" y="72265"/>
                      <a:pt x="882069" y="93108"/>
                      <a:pt x="856358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2" name="TextBox 72"/>
              <p:cNvSpPr txBox="1"/>
              <p:nvPr/>
            </p:nvSpPr>
            <p:spPr>
              <a:xfrm>
                <a:off x="0" y="-38100"/>
                <a:ext cx="902912" cy="13120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73" name="Freeform 73"/>
            <p:cNvSpPr/>
            <p:nvPr/>
          </p:nvSpPr>
          <p:spPr>
            <a:xfrm>
              <a:off x="0" y="0"/>
              <a:ext cx="711311" cy="711311"/>
            </a:xfrm>
            <a:custGeom>
              <a:avLst/>
              <a:gdLst/>
              <a:ahLst/>
              <a:cxnLst/>
              <a:rect l="l" t="t" r="r" b="b"/>
              <a:pathLst>
                <a:path w="711311" h="711311">
                  <a:moveTo>
                    <a:pt x="0" y="0"/>
                  </a:moveTo>
                  <a:lnTo>
                    <a:pt x="711311" y="0"/>
                  </a:lnTo>
                  <a:lnTo>
                    <a:pt x="711311" y="711311"/>
                  </a:lnTo>
                  <a:lnTo>
                    <a:pt x="0" y="711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74" name="Group 74"/>
            <p:cNvGrpSpPr/>
            <p:nvPr/>
          </p:nvGrpSpPr>
          <p:grpSpPr>
            <a:xfrm>
              <a:off x="3769579" y="-36157"/>
              <a:ext cx="2658484" cy="701231"/>
              <a:chOff x="0" y="-5089"/>
              <a:chExt cx="374178" cy="98697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374178" cy="93608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93608">
                    <a:moveTo>
                      <a:pt x="46804" y="0"/>
                    </a:moveTo>
                    <a:lnTo>
                      <a:pt x="327374" y="0"/>
                    </a:lnTo>
                    <a:cubicBezTo>
                      <a:pt x="339787" y="0"/>
                      <a:pt x="351692" y="4931"/>
                      <a:pt x="360469" y="13709"/>
                    </a:cubicBezTo>
                    <a:cubicBezTo>
                      <a:pt x="369247" y="22486"/>
                      <a:pt x="374178" y="34391"/>
                      <a:pt x="374178" y="46804"/>
                    </a:cubicBezTo>
                    <a:lnTo>
                      <a:pt x="374178" y="46804"/>
                    </a:lnTo>
                    <a:cubicBezTo>
                      <a:pt x="374178" y="59217"/>
                      <a:pt x="369247" y="71122"/>
                      <a:pt x="360469" y="79900"/>
                    </a:cubicBezTo>
                    <a:cubicBezTo>
                      <a:pt x="351692" y="88677"/>
                      <a:pt x="339787" y="93608"/>
                      <a:pt x="327374" y="93608"/>
                    </a:cubicBezTo>
                    <a:lnTo>
                      <a:pt x="46804" y="93608"/>
                    </a:lnTo>
                    <a:cubicBezTo>
                      <a:pt x="34391" y="93608"/>
                      <a:pt x="22486" y="88677"/>
                      <a:pt x="13709" y="79900"/>
                    </a:cubicBezTo>
                    <a:cubicBezTo>
                      <a:pt x="4931" y="71122"/>
                      <a:pt x="0" y="59217"/>
                      <a:pt x="0" y="46804"/>
                    </a:cubicBezTo>
                    <a:lnTo>
                      <a:pt x="0" y="46804"/>
                    </a:lnTo>
                    <a:cubicBezTo>
                      <a:pt x="0" y="34391"/>
                      <a:pt x="4931" y="22486"/>
                      <a:pt x="13709" y="13709"/>
                    </a:cubicBezTo>
                    <a:cubicBezTo>
                      <a:pt x="22486" y="4931"/>
                      <a:pt x="34391" y="0"/>
                      <a:pt x="46804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0" y="-5089"/>
                <a:ext cx="374178" cy="9869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r>
                  <a:rPr lang="en-US" sz="20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$ 95.613</a:t>
                </a:r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25996" y="794017"/>
              <a:ext cx="6402066" cy="661521"/>
              <a:chOff x="0" y="0"/>
              <a:chExt cx="901082" cy="93108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901082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901082" h="93108">
                    <a:moveTo>
                      <a:pt x="46554" y="0"/>
                    </a:moveTo>
                    <a:lnTo>
                      <a:pt x="854528" y="0"/>
                    </a:lnTo>
                    <a:cubicBezTo>
                      <a:pt x="880239" y="0"/>
                      <a:pt x="901082" y="20843"/>
                      <a:pt x="901082" y="46554"/>
                    </a:cubicBezTo>
                    <a:lnTo>
                      <a:pt x="901082" y="46554"/>
                    </a:lnTo>
                    <a:cubicBezTo>
                      <a:pt x="901082" y="72265"/>
                      <a:pt x="880239" y="93108"/>
                      <a:pt x="854528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9" name="TextBox 79"/>
              <p:cNvSpPr txBox="1"/>
              <p:nvPr/>
            </p:nvSpPr>
            <p:spPr>
              <a:xfrm>
                <a:off x="0" y="-38100"/>
                <a:ext cx="901082" cy="13120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0" name="Freeform 80"/>
            <p:cNvSpPr/>
            <p:nvPr/>
          </p:nvSpPr>
          <p:spPr>
            <a:xfrm>
              <a:off x="12998" y="794017"/>
              <a:ext cx="711311" cy="711311"/>
            </a:xfrm>
            <a:custGeom>
              <a:avLst/>
              <a:gdLst/>
              <a:ahLst/>
              <a:cxnLst/>
              <a:rect l="l" t="t" r="r" b="b"/>
              <a:pathLst>
                <a:path w="711311" h="711311">
                  <a:moveTo>
                    <a:pt x="0" y="0"/>
                  </a:moveTo>
                  <a:lnTo>
                    <a:pt x="711311" y="0"/>
                  </a:lnTo>
                  <a:lnTo>
                    <a:pt x="711311" y="711311"/>
                  </a:lnTo>
                  <a:lnTo>
                    <a:pt x="0" y="711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81" name="Group 81"/>
            <p:cNvGrpSpPr/>
            <p:nvPr/>
          </p:nvGrpSpPr>
          <p:grpSpPr>
            <a:xfrm>
              <a:off x="3769579" y="709179"/>
              <a:ext cx="2658484" cy="768564"/>
              <a:chOff x="0" y="-14566"/>
              <a:chExt cx="374178" cy="108174"/>
            </a:xfrm>
          </p:grpSpPr>
          <p:sp>
            <p:nvSpPr>
              <p:cNvPr id="82" name="Freeform 82"/>
              <p:cNvSpPr/>
              <p:nvPr/>
            </p:nvSpPr>
            <p:spPr>
              <a:xfrm>
                <a:off x="0" y="0"/>
                <a:ext cx="374178" cy="93608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93608">
                    <a:moveTo>
                      <a:pt x="46804" y="0"/>
                    </a:moveTo>
                    <a:lnTo>
                      <a:pt x="327374" y="0"/>
                    </a:lnTo>
                    <a:cubicBezTo>
                      <a:pt x="339787" y="0"/>
                      <a:pt x="351692" y="4931"/>
                      <a:pt x="360469" y="13709"/>
                    </a:cubicBezTo>
                    <a:cubicBezTo>
                      <a:pt x="369247" y="22486"/>
                      <a:pt x="374178" y="34391"/>
                      <a:pt x="374178" y="46804"/>
                    </a:cubicBezTo>
                    <a:lnTo>
                      <a:pt x="374178" y="46804"/>
                    </a:lnTo>
                    <a:cubicBezTo>
                      <a:pt x="374178" y="59217"/>
                      <a:pt x="369247" y="71122"/>
                      <a:pt x="360469" y="79900"/>
                    </a:cubicBezTo>
                    <a:cubicBezTo>
                      <a:pt x="351692" y="88677"/>
                      <a:pt x="339787" y="93608"/>
                      <a:pt x="327374" y="93608"/>
                    </a:cubicBezTo>
                    <a:lnTo>
                      <a:pt x="46804" y="93608"/>
                    </a:lnTo>
                    <a:cubicBezTo>
                      <a:pt x="34391" y="93608"/>
                      <a:pt x="22486" y="88677"/>
                      <a:pt x="13709" y="79900"/>
                    </a:cubicBezTo>
                    <a:cubicBezTo>
                      <a:pt x="4931" y="71122"/>
                      <a:pt x="0" y="59217"/>
                      <a:pt x="0" y="46804"/>
                    </a:cubicBezTo>
                    <a:lnTo>
                      <a:pt x="0" y="46804"/>
                    </a:lnTo>
                    <a:cubicBezTo>
                      <a:pt x="0" y="34391"/>
                      <a:pt x="4931" y="22486"/>
                      <a:pt x="13709" y="13709"/>
                    </a:cubicBezTo>
                    <a:cubicBezTo>
                      <a:pt x="22486" y="4931"/>
                      <a:pt x="34391" y="0"/>
                      <a:pt x="46804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3" name="TextBox 83"/>
              <p:cNvSpPr txBox="1"/>
              <p:nvPr/>
            </p:nvSpPr>
            <p:spPr>
              <a:xfrm>
                <a:off x="0" y="-14566"/>
                <a:ext cx="374178" cy="10817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r>
                  <a:rPr lang="en-US" sz="20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$ 78.197</a:t>
                </a:r>
              </a:p>
            </p:txBody>
          </p:sp>
        </p:grpSp>
        <p:grpSp>
          <p:nvGrpSpPr>
            <p:cNvPr id="84" name="Group 84"/>
            <p:cNvGrpSpPr/>
            <p:nvPr/>
          </p:nvGrpSpPr>
          <p:grpSpPr>
            <a:xfrm>
              <a:off x="38994" y="1665213"/>
              <a:ext cx="6389068" cy="661521"/>
              <a:chOff x="0" y="0"/>
              <a:chExt cx="899253" cy="93108"/>
            </a:xfrm>
          </p:grpSpPr>
          <p:sp>
            <p:nvSpPr>
              <p:cNvPr id="85" name="Freeform 85"/>
              <p:cNvSpPr/>
              <p:nvPr/>
            </p:nvSpPr>
            <p:spPr>
              <a:xfrm>
                <a:off x="0" y="0"/>
                <a:ext cx="899253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899253" h="93108">
                    <a:moveTo>
                      <a:pt x="46554" y="0"/>
                    </a:moveTo>
                    <a:lnTo>
                      <a:pt x="852699" y="0"/>
                    </a:lnTo>
                    <a:cubicBezTo>
                      <a:pt x="878410" y="0"/>
                      <a:pt x="899253" y="20843"/>
                      <a:pt x="899253" y="46554"/>
                    </a:cubicBezTo>
                    <a:lnTo>
                      <a:pt x="899253" y="46554"/>
                    </a:lnTo>
                    <a:cubicBezTo>
                      <a:pt x="899253" y="72265"/>
                      <a:pt x="878410" y="93108"/>
                      <a:pt x="852699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6" name="TextBox 86"/>
              <p:cNvSpPr txBox="1"/>
              <p:nvPr/>
            </p:nvSpPr>
            <p:spPr>
              <a:xfrm>
                <a:off x="0" y="-38100"/>
                <a:ext cx="899253" cy="13120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87" name="Freeform 87"/>
            <p:cNvSpPr/>
            <p:nvPr/>
          </p:nvSpPr>
          <p:spPr>
            <a:xfrm>
              <a:off x="25996" y="1665213"/>
              <a:ext cx="711311" cy="711311"/>
            </a:xfrm>
            <a:custGeom>
              <a:avLst/>
              <a:gdLst/>
              <a:ahLst/>
              <a:cxnLst/>
              <a:rect l="l" t="t" r="r" b="b"/>
              <a:pathLst>
                <a:path w="711311" h="711311">
                  <a:moveTo>
                    <a:pt x="0" y="0"/>
                  </a:moveTo>
                  <a:lnTo>
                    <a:pt x="711311" y="0"/>
                  </a:lnTo>
                  <a:lnTo>
                    <a:pt x="711311" y="711311"/>
                  </a:lnTo>
                  <a:lnTo>
                    <a:pt x="0" y="711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88" name="Group 88"/>
            <p:cNvGrpSpPr/>
            <p:nvPr/>
          </p:nvGrpSpPr>
          <p:grpSpPr>
            <a:xfrm>
              <a:off x="3769579" y="1559025"/>
              <a:ext cx="2658484" cy="789914"/>
              <a:chOff x="0" y="-17571"/>
              <a:chExt cx="374178" cy="111179"/>
            </a:xfrm>
          </p:grpSpPr>
          <p:sp>
            <p:nvSpPr>
              <p:cNvPr id="89" name="Freeform 89"/>
              <p:cNvSpPr/>
              <p:nvPr/>
            </p:nvSpPr>
            <p:spPr>
              <a:xfrm>
                <a:off x="0" y="0"/>
                <a:ext cx="374178" cy="93608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93608">
                    <a:moveTo>
                      <a:pt x="46804" y="0"/>
                    </a:moveTo>
                    <a:lnTo>
                      <a:pt x="327374" y="0"/>
                    </a:lnTo>
                    <a:cubicBezTo>
                      <a:pt x="339787" y="0"/>
                      <a:pt x="351692" y="4931"/>
                      <a:pt x="360469" y="13709"/>
                    </a:cubicBezTo>
                    <a:cubicBezTo>
                      <a:pt x="369247" y="22486"/>
                      <a:pt x="374178" y="34391"/>
                      <a:pt x="374178" y="46804"/>
                    </a:cubicBezTo>
                    <a:lnTo>
                      <a:pt x="374178" y="46804"/>
                    </a:lnTo>
                    <a:cubicBezTo>
                      <a:pt x="374178" y="59217"/>
                      <a:pt x="369247" y="71122"/>
                      <a:pt x="360469" y="79900"/>
                    </a:cubicBezTo>
                    <a:cubicBezTo>
                      <a:pt x="351692" y="88677"/>
                      <a:pt x="339787" y="93608"/>
                      <a:pt x="327374" y="93608"/>
                    </a:cubicBezTo>
                    <a:lnTo>
                      <a:pt x="46804" y="93608"/>
                    </a:lnTo>
                    <a:cubicBezTo>
                      <a:pt x="34391" y="93608"/>
                      <a:pt x="22486" y="88677"/>
                      <a:pt x="13709" y="79900"/>
                    </a:cubicBezTo>
                    <a:cubicBezTo>
                      <a:pt x="4931" y="71122"/>
                      <a:pt x="0" y="59217"/>
                      <a:pt x="0" y="46804"/>
                    </a:cubicBezTo>
                    <a:lnTo>
                      <a:pt x="0" y="46804"/>
                    </a:lnTo>
                    <a:cubicBezTo>
                      <a:pt x="0" y="34391"/>
                      <a:pt x="4931" y="22486"/>
                      <a:pt x="13709" y="13709"/>
                    </a:cubicBezTo>
                    <a:cubicBezTo>
                      <a:pt x="22486" y="4931"/>
                      <a:pt x="34391" y="0"/>
                      <a:pt x="46804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0" name="TextBox 90"/>
              <p:cNvSpPr txBox="1"/>
              <p:nvPr/>
            </p:nvSpPr>
            <p:spPr>
              <a:xfrm>
                <a:off x="0" y="-17571"/>
                <a:ext cx="374178" cy="11117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r>
                  <a:rPr lang="en-US" sz="20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$ 1.288</a:t>
                </a:r>
              </a:p>
            </p:txBody>
          </p:sp>
        </p:grpSp>
        <p:sp>
          <p:nvSpPr>
            <p:cNvPr id="91" name="TextBox 91"/>
            <p:cNvSpPr txBox="1"/>
            <p:nvPr/>
          </p:nvSpPr>
          <p:spPr>
            <a:xfrm>
              <a:off x="819941" y="85063"/>
              <a:ext cx="1205085" cy="45884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0" lvl="0" indent="0" algn="l">
                <a:lnSpc>
                  <a:spcPts val="2882"/>
                </a:lnSpc>
                <a:spcBef>
                  <a:spcPct val="0"/>
                </a:spcBef>
              </a:pPr>
              <a:r>
                <a:rPr lang="en-US" sz="2058" dirty="0" err="1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Anla</a:t>
              </a:r>
              <a:endParaRPr lang="en-US" sz="2058" dirty="0">
                <a:solidFill>
                  <a:srgbClr val="015438"/>
                </a:solidFill>
                <a:latin typeface="Montserrat Bold"/>
                <a:ea typeface="Montserrat Bold"/>
                <a:cs typeface="Montserrat Bold"/>
                <a:sym typeface="Montserrat Bold"/>
              </a:endParaRPr>
            </a:p>
          </p:txBody>
        </p:sp>
        <p:sp>
          <p:nvSpPr>
            <p:cNvPr id="92" name="TextBox 92"/>
            <p:cNvSpPr txBox="1"/>
            <p:nvPr/>
          </p:nvSpPr>
          <p:spPr>
            <a:xfrm>
              <a:off x="819942" y="879080"/>
              <a:ext cx="4678793" cy="4532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2"/>
                </a:lnSpc>
                <a:spcBef>
                  <a:spcPct val="0"/>
                </a:spcBef>
              </a:pPr>
              <a:r>
                <a:rPr lang="en-US" sz="2058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Parques</a:t>
              </a:r>
            </a:p>
          </p:txBody>
        </p:sp>
        <p:sp>
          <p:nvSpPr>
            <p:cNvPr id="93" name="TextBox 93"/>
            <p:cNvSpPr txBox="1"/>
            <p:nvPr/>
          </p:nvSpPr>
          <p:spPr>
            <a:xfrm>
              <a:off x="819942" y="1731525"/>
              <a:ext cx="4678793" cy="4532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2"/>
                </a:lnSpc>
                <a:spcBef>
                  <a:spcPct val="0"/>
                </a:spcBef>
              </a:pPr>
              <a:r>
                <a:rPr lang="en-US" sz="2058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Minambiente</a:t>
              </a:r>
            </a:p>
          </p:txBody>
        </p:sp>
      </p:grpSp>
      <p:grpSp>
        <p:nvGrpSpPr>
          <p:cNvPr id="94" name="Group 94"/>
          <p:cNvGrpSpPr/>
          <p:nvPr/>
        </p:nvGrpSpPr>
        <p:grpSpPr>
          <a:xfrm>
            <a:off x="2064445" y="1464073"/>
            <a:ext cx="4361007" cy="867072"/>
            <a:chOff x="0" y="0"/>
            <a:chExt cx="5814677" cy="1156096"/>
          </a:xfrm>
        </p:grpSpPr>
        <p:grpSp>
          <p:nvGrpSpPr>
            <p:cNvPr id="95" name="Group 95"/>
            <p:cNvGrpSpPr/>
            <p:nvPr/>
          </p:nvGrpSpPr>
          <p:grpSpPr>
            <a:xfrm>
              <a:off x="0" y="174111"/>
              <a:ext cx="5814677" cy="981985"/>
              <a:chOff x="0" y="0"/>
              <a:chExt cx="2723187" cy="459893"/>
            </a:xfrm>
          </p:grpSpPr>
          <p:sp>
            <p:nvSpPr>
              <p:cNvPr id="96" name="Freeform 96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7" name="TextBox 97"/>
              <p:cNvSpPr txBox="1"/>
              <p:nvPr/>
            </p:nvSpPr>
            <p:spPr>
              <a:xfrm>
                <a:off x="0" y="-38100"/>
                <a:ext cx="2723187" cy="49799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380"/>
                  </a:lnSpc>
                </a:pPr>
                <a:endParaRPr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>
              <a:off x="4283436" y="284435"/>
              <a:ext cx="1439989" cy="774585"/>
              <a:chOff x="0" y="0"/>
              <a:chExt cx="674390" cy="362761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0" name="TextBox 100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42,7%</a:t>
                </a:r>
              </a:p>
            </p:txBody>
          </p:sp>
        </p:grpSp>
        <p:sp>
          <p:nvSpPr>
            <p:cNvPr id="101" name="TextBox 101"/>
            <p:cNvSpPr txBox="1"/>
            <p:nvPr/>
          </p:nvSpPr>
          <p:spPr>
            <a:xfrm>
              <a:off x="566961" y="457339"/>
              <a:ext cx="3154809" cy="5930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32"/>
                </a:lnSpc>
              </a:pPr>
              <a:r>
                <a:rPr lang="en-US" sz="2666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$ 424.040</a:t>
              </a:r>
            </a:p>
          </p:txBody>
        </p:sp>
        <p:grpSp>
          <p:nvGrpSpPr>
            <p:cNvPr id="102" name="Group 102"/>
            <p:cNvGrpSpPr/>
            <p:nvPr/>
          </p:nvGrpSpPr>
          <p:grpSpPr>
            <a:xfrm>
              <a:off x="162698" y="0"/>
              <a:ext cx="4155786" cy="440817"/>
              <a:chOff x="0" y="0"/>
              <a:chExt cx="1946279" cy="206448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0"/>
                <a:ext cx="1946279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946279" h="206448">
                    <a:moveTo>
                      <a:pt x="103224" y="0"/>
                    </a:moveTo>
                    <a:lnTo>
                      <a:pt x="1843055" y="0"/>
                    </a:lnTo>
                    <a:cubicBezTo>
                      <a:pt x="1900064" y="0"/>
                      <a:pt x="1946279" y="46215"/>
                      <a:pt x="1946279" y="103224"/>
                    </a:cubicBezTo>
                    <a:lnTo>
                      <a:pt x="1946279" y="103224"/>
                    </a:lnTo>
                    <a:cubicBezTo>
                      <a:pt x="1946279" y="160233"/>
                      <a:pt x="1900064" y="206448"/>
                      <a:pt x="1843055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4" name="TextBox 104"/>
              <p:cNvSpPr txBox="1"/>
              <p:nvPr/>
            </p:nvSpPr>
            <p:spPr>
              <a:xfrm>
                <a:off x="0" y="-19050"/>
                <a:ext cx="1946279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Fondo para la vida y la biodiversidad</a:t>
                </a:r>
              </a:p>
            </p:txBody>
          </p:sp>
        </p:grpSp>
      </p:grpSp>
      <p:grpSp>
        <p:nvGrpSpPr>
          <p:cNvPr id="105" name="Group 105"/>
          <p:cNvGrpSpPr/>
          <p:nvPr/>
        </p:nvGrpSpPr>
        <p:grpSpPr>
          <a:xfrm>
            <a:off x="2092139" y="5949169"/>
            <a:ext cx="4347161" cy="734150"/>
            <a:chOff x="0" y="0"/>
            <a:chExt cx="2723187" cy="459893"/>
          </a:xfrm>
        </p:grpSpPr>
        <p:sp>
          <p:nvSpPr>
            <p:cNvPr id="106" name="Freeform 106"/>
            <p:cNvSpPr/>
            <p:nvPr/>
          </p:nvSpPr>
          <p:spPr>
            <a:xfrm>
              <a:off x="0" y="0"/>
              <a:ext cx="2723187" cy="459893"/>
            </a:xfrm>
            <a:custGeom>
              <a:avLst/>
              <a:gdLst/>
              <a:ahLst/>
              <a:cxnLst/>
              <a:rect l="l" t="t" r="r" b="b"/>
              <a:pathLst>
                <a:path w="2723187" h="459893">
                  <a:moveTo>
                    <a:pt x="90827" y="0"/>
                  </a:moveTo>
                  <a:lnTo>
                    <a:pt x="2632360" y="0"/>
                  </a:lnTo>
                  <a:cubicBezTo>
                    <a:pt x="2682523" y="0"/>
                    <a:pt x="2723187" y="40664"/>
                    <a:pt x="2723187" y="90827"/>
                  </a:cubicBezTo>
                  <a:lnTo>
                    <a:pt x="2723187" y="369066"/>
                  </a:lnTo>
                  <a:cubicBezTo>
                    <a:pt x="2723187" y="419228"/>
                    <a:pt x="2682523" y="459893"/>
                    <a:pt x="2632360" y="459893"/>
                  </a:cubicBezTo>
                  <a:lnTo>
                    <a:pt x="90827" y="459893"/>
                  </a:lnTo>
                  <a:cubicBezTo>
                    <a:pt x="40664" y="459893"/>
                    <a:pt x="0" y="419228"/>
                    <a:pt x="0" y="369066"/>
                  </a:cubicBezTo>
                  <a:lnTo>
                    <a:pt x="0" y="90827"/>
                  </a:lnTo>
                  <a:cubicBezTo>
                    <a:pt x="0" y="40664"/>
                    <a:pt x="40664" y="0"/>
                    <a:pt x="90827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07" name="TextBox 107"/>
            <p:cNvSpPr txBox="1"/>
            <p:nvPr/>
          </p:nvSpPr>
          <p:spPr>
            <a:xfrm>
              <a:off x="0" y="-47625"/>
              <a:ext cx="2723187" cy="507518"/>
            </a:xfrm>
            <a:prstGeom prst="rect">
              <a:avLst/>
            </a:prstGeom>
          </p:spPr>
          <p:txBody>
            <a:bodyPr lIns="21516" tIns="21516" rIns="21516" bIns="21516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108" name="Group 108"/>
          <p:cNvGrpSpPr/>
          <p:nvPr/>
        </p:nvGrpSpPr>
        <p:grpSpPr>
          <a:xfrm>
            <a:off x="5283213" y="6019745"/>
            <a:ext cx="1076563" cy="579094"/>
            <a:chOff x="0" y="0"/>
            <a:chExt cx="674390" cy="362761"/>
          </a:xfrm>
        </p:grpSpPr>
        <p:sp>
          <p:nvSpPr>
            <p:cNvPr id="109" name="Freeform 109"/>
            <p:cNvSpPr/>
            <p:nvPr/>
          </p:nvSpPr>
          <p:spPr>
            <a:xfrm>
              <a:off x="0" y="0"/>
              <a:ext cx="674390" cy="362761"/>
            </a:xfrm>
            <a:custGeom>
              <a:avLst/>
              <a:gdLst/>
              <a:ahLst/>
              <a:cxnLst/>
              <a:rect l="l" t="t" r="r" b="b"/>
              <a:pathLst>
                <a:path w="674390" h="362761">
                  <a:moveTo>
                    <a:pt x="181381" y="0"/>
                  </a:moveTo>
                  <a:lnTo>
                    <a:pt x="493009" y="0"/>
                  </a:lnTo>
                  <a:cubicBezTo>
                    <a:pt x="541115" y="0"/>
                    <a:pt x="587249" y="19110"/>
                    <a:pt x="621265" y="53125"/>
                  </a:cubicBezTo>
                  <a:cubicBezTo>
                    <a:pt x="655280" y="87141"/>
                    <a:pt x="674390" y="133275"/>
                    <a:pt x="674390" y="181381"/>
                  </a:cubicBezTo>
                  <a:lnTo>
                    <a:pt x="674390" y="181381"/>
                  </a:lnTo>
                  <a:cubicBezTo>
                    <a:pt x="674390" y="229486"/>
                    <a:pt x="655280" y="275621"/>
                    <a:pt x="621265" y="309636"/>
                  </a:cubicBezTo>
                  <a:cubicBezTo>
                    <a:pt x="587249" y="343651"/>
                    <a:pt x="541115" y="362761"/>
                    <a:pt x="493009" y="362761"/>
                  </a:cubicBezTo>
                  <a:lnTo>
                    <a:pt x="181381" y="362761"/>
                  </a:lnTo>
                  <a:cubicBezTo>
                    <a:pt x="133275" y="362761"/>
                    <a:pt x="87141" y="343651"/>
                    <a:pt x="53125" y="309636"/>
                  </a:cubicBezTo>
                  <a:cubicBezTo>
                    <a:pt x="19110" y="275621"/>
                    <a:pt x="0" y="229486"/>
                    <a:pt x="0" y="181381"/>
                  </a:cubicBezTo>
                  <a:lnTo>
                    <a:pt x="0" y="181381"/>
                  </a:lnTo>
                  <a:cubicBezTo>
                    <a:pt x="0" y="133275"/>
                    <a:pt x="19110" y="87141"/>
                    <a:pt x="53125" y="53125"/>
                  </a:cubicBezTo>
                  <a:cubicBezTo>
                    <a:pt x="87141" y="19110"/>
                    <a:pt x="133275" y="0"/>
                    <a:pt x="18138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10" name="TextBox 110"/>
            <p:cNvSpPr txBox="1"/>
            <p:nvPr/>
          </p:nvSpPr>
          <p:spPr>
            <a:xfrm>
              <a:off x="0" y="-47625"/>
              <a:ext cx="674390" cy="410386"/>
            </a:xfrm>
            <a:prstGeom prst="rect">
              <a:avLst/>
            </a:prstGeom>
          </p:spPr>
          <p:txBody>
            <a:bodyPr lIns="21516" tIns="21516" rIns="21516" bIns="21516" rtlCol="0" anchor="ctr"/>
            <a:lstStyle/>
            <a:p>
              <a:pPr algn="ctr">
                <a:lnSpc>
                  <a:spcPts val="3100"/>
                </a:lnSpc>
              </a:pPr>
              <a:r>
                <a:rPr lang="en-US" sz="2214">
                  <a:solidFill>
                    <a:srgbClr val="000000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17,6%</a:t>
              </a:r>
            </a:p>
          </p:txBody>
        </p:sp>
      </p:grpSp>
      <p:sp>
        <p:nvSpPr>
          <p:cNvPr id="111" name="TextBox 111"/>
          <p:cNvSpPr txBox="1"/>
          <p:nvPr/>
        </p:nvSpPr>
        <p:spPr>
          <a:xfrm>
            <a:off x="2598616" y="6214133"/>
            <a:ext cx="2358594" cy="455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26"/>
              </a:lnSpc>
            </a:pPr>
            <a:r>
              <a:rPr lang="en-US" sz="266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$ 175.098</a:t>
            </a:r>
          </a:p>
        </p:txBody>
      </p:sp>
      <p:grpSp>
        <p:nvGrpSpPr>
          <p:cNvPr id="112" name="Group 112"/>
          <p:cNvGrpSpPr/>
          <p:nvPr/>
        </p:nvGrpSpPr>
        <p:grpSpPr>
          <a:xfrm>
            <a:off x="2224443" y="5794371"/>
            <a:ext cx="2852493" cy="441808"/>
            <a:chOff x="0" y="0"/>
            <a:chExt cx="1786884" cy="276761"/>
          </a:xfrm>
        </p:grpSpPr>
        <p:sp>
          <p:nvSpPr>
            <p:cNvPr id="113" name="Freeform 113"/>
            <p:cNvSpPr/>
            <p:nvPr/>
          </p:nvSpPr>
          <p:spPr>
            <a:xfrm>
              <a:off x="0" y="0"/>
              <a:ext cx="1786884" cy="276761"/>
            </a:xfrm>
            <a:custGeom>
              <a:avLst/>
              <a:gdLst/>
              <a:ahLst/>
              <a:cxnLst/>
              <a:rect l="l" t="t" r="r" b="b"/>
              <a:pathLst>
                <a:path w="1786884" h="276761">
                  <a:moveTo>
                    <a:pt x="138381" y="0"/>
                  </a:moveTo>
                  <a:lnTo>
                    <a:pt x="1648503" y="0"/>
                  </a:lnTo>
                  <a:cubicBezTo>
                    <a:pt x="1724929" y="0"/>
                    <a:pt x="1786884" y="61955"/>
                    <a:pt x="1786884" y="138381"/>
                  </a:cubicBezTo>
                  <a:lnTo>
                    <a:pt x="1786884" y="138381"/>
                  </a:lnTo>
                  <a:cubicBezTo>
                    <a:pt x="1786884" y="214806"/>
                    <a:pt x="1724929" y="276761"/>
                    <a:pt x="1648503" y="276761"/>
                  </a:cubicBezTo>
                  <a:lnTo>
                    <a:pt x="138381" y="276761"/>
                  </a:lnTo>
                  <a:cubicBezTo>
                    <a:pt x="61955" y="276761"/>
                    <a:pt x="0" y="214806"/>
                    <a:pt x="0" y="138381"/>
                  </a:cubicBezTo>
                  <a:lnTo>
                    <a:pt x="0" y="138381"/>
                  </a:lnTo>
                  <a:cubicBezTo>
                    <a:pt x="0" y="61955"/>
                    <a:pt x="61955" y="0"/>
                    <a:pt x="138381" y="0"/>
                  </a:cubicBezTo>
                  <a:close/>
                </a:path>
              </a:pathLst>
            </a:custGeom>
            <a:solidFill>
              <a:srgbClr val="FFFFFF"/>
            </a:solidFill>
            <a:ln w="9525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14" name="TextBox 114"/>
            <p:cNvSpPr txBox="1"/>
            <p:nvPr/>
          </p:nvSpPr>
          <p:spPr>
            <a:xfrm>
              <a:off x="0" y="-19050"/>
              <a:ext cx="1786884" cy="295811"/>
            </a:xfrm>
            <a:prstGeom prst="rect">
              <a:avLst/>
            </a:prstGeom>
          </p:spPr>
          <p:txBody>
            <a:bodyPr lIns="21516" tIns="21516" rIns="21516" bIns="21516" rtlCol="0" anchor="ctr"/>
            <a:lstStyle/>
            <a:p>
              <a:pPr algn="ctr">
                <a:lnSpc>
                  <a:spcPts val="1560"/>
                </a:lnSpc>
              </a:pPr>
              <a:r>
                <a:rPr lang="en-US" sz="1114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Fondo Nacional Ambiental -</a:t>
              </a:r>
            </a:p>
            <a:p>
              <a:pPr algn="ctr">
                <a:lnSpc>
                  <a:spcPts val="1560"/>
                </a:lnSpc>
              </a:pPr>
              <a:r>
                <a:rPr lang="en-US" sz="1114">
                  <a:solidFill>
                    <a:srgbClr val="000000"/>
                  </a:solidFill>
                  <a:latin typeface="Open Sauce Bold"/>
                  <a:ea typeface="Open Sauce Bold"/>
                  <a:cs typeface="Open Sauce Bold"/>
                  <a:sym typeface="Open Sauce Bold"/>
                </a:rPr>
                <a:t>Recursos propios</a:t>
              </a:r>
            </a:p>
          </p:txBody>
        </p:sp>
      </p:grpSp>
      <p:grpSp>
        <p:nvGrpSpPr>
          <p:cNvPr id="115" name="Group 115"/>
          <p:cNvGrpSpPr/>
          <p:nvPr/>
        </p:nvGrpSpPr>
        <p:grpSpPr>
          <a:xfrm>
            <a:off x="2078292" y="2461564"/>
            <a:ext cx="4347161" cy="819531"/>
            <a:chOff x="0" y="0"/>
            <a:chExt cx="5796214" cy="1092708"/>
          </a:xfrm>
        </p:grpSpPr>
        <p:grpSp>
          <p:nvGrpSpPr>
            <p:cNvPr id="116" name="Group 116"/>
            <p:cNvGrpSpPr/>
            <p:nvPr/>
          </p:nvGrpSpPr>
          <p:grpSpPr>
            <a:xfrm>
              <a:off x="0" y="113841"/>
              <a:ext cx="5796214" cy="978867"/>
              <a:chOff x="0" y="0"/>
              <a:chExt cx="2723187" cy="459893"/>
            </a:xfrm>
          </p:grpSpPr>
          <p:sp>
            <p:nvSpPr>
              <p:cNvPr id="117" name="Freeform 117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18" name="TextBox 118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119" name="Group 119"/>
            <p:cNvGrpSpPr/>
            <p:nvPr/>
          </p:nvGrpSpPr>
          <p:grpSpPr>
            <a:xfrm>
              <a:off x="4254766" y="216451"/>
              <a:ext cx="1435417" cy="772125"/>
              <a:chOff x="0" y="0"/>
              <a:chExt cx="674390" cy="362761"/>
            </a:xfrm>
          </p:grpSpPr>
          <p:sp>
            <p:nvSpPr>
              <p:cNvPr id="120" name="Freeform 120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21" name="TextBox 121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10,5%</a:t>
                </a:r>
              </a:p>
            </p:txBody>
          </p:sp>
        </p:grpSp>
        <p:sp>
          <p:nvSpPr>
            <p:cNvPr id="122" name="TextBox 122"/>
            <p:cNvSpPr txBox="1"/>
            <p:nvPr/>
          </p:nvSpPr>
          <p:spPr>
            <a:xfrm>
              <a:off x="732841" y="382267"/>
              <a:ext cx="3144792" cy="5884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26"/>
                </a:lnSpc>
              </a:pPr>
              <a:r>
                <a:rPr lang="en-US" sz="266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$ 104.576</a:t>
              </a:r>
            </a:p>
          </p:txBody>
        </p:sp>
        <p:grpSp>
          <p:nvGrpSpPr>
            <p:cNvPr id="123" name="Group 123"/>
            <p:cNvGrpSpPr/>
            <p:nvPr/>
          </p:nvGrpSpPr>
          <p:grpSpPr>
            <a:xfrm>
              <a:off x="171538" y="0"/>
              <a:ext cx="4083228" cy="439417"/>
              <a:chOff x="0" y="0"/>
              <a:chExt cx="1918389" cy="206448"/>
            </a:xfrm>
          </p:grpSpPr>
          <p:sp>
            <p:nvSpPr>
              <p:cNvPr id="124" name="Freeform 124"/>
              <p:cNvSpPr/>
              <p:nvPr/>
            </p:nvSpPr>
            <p:spPr>
              <a:xfrm>
                <a:off x="0" y="0"/>
                <a:ext cx="1918389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918389" h="206448">
                    <a:moveTo>
                      <a:pt x="103224" y="0"/>
                    </a:moveTo>
                    <a:lnTo>
                      <a:pt x="1815165" y="0"/>
                    </a:lnTo>
                    <a:cubicBezTo>
                      <a:pt x="1842542" y="0"/>
                      <a:pt x="1868797" y="10875"/>
                      <a:pt x="1888155" y="30234"/>
                    </a:cubicBezTo>
                    <a:cubicBezTo>
                      <a:pt x="1907514" y="49592"/>
                      <a:pt x="1918389" y="75847"/>
                      <a:pt x="1918389" y="103224"/>
                    </a:cubicBezTo>
                    <a:lnTo>
                      <a:pt x="1918389" y="103224"/>
                    </a:lnTo>
                    <a:cubicBezTo>
                      <a:pt x="1918389" y="160233"/>
                      <a:pt x="1872174" y="206448"/>
                      <a:pt x="1815165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25" name="TextBox 125"/>
              <p:cNvSpPr txBox="1"/>
              <p:nvPr/>
            </p:nvSpPr>
            <p:spPr>
              <a:xfrm>
                <a:off x="0" y="-19050"/>
                <a:ext cx="1918389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Fondo de Compensación Ambiental</a:t>
                </a:r>
              </a:p>
            </p:txBody>
          </p:sp>
        </p:grpSp>
      </p:grpSp>
      <p:sp>
        <p:nvSpPr>
          <p:cNvPr id="126" name="TextBox 126"/>
          <p:cNvSpPr txBox="1"/>
          <p:nvPr/>
        </p:nvSpPr>
        <p:spPr>
          <a:xfrm>
            <a:off x="9035792" y="1111003"/>
            <a:ext cx="8897717" cy="464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</a:pPr>
            <a:r>
              <a:rPr lang="en-US" sz="2700">
                <a:solidFill>
                  <a:srgbClr val="FFFFE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INVERSIÓN PRESUPUESTO 2025</a:t>
            </a:r>
          </a:p>
        </p:txBody>
      </p:sp>
      <p:sp>
        <p:nvSpPr>
          <p:cNvPr id="127" name="TextBox 127"/>
          <p:cNvSpPr txBox="1"/>
          <p:nvPr/>
        </p:nvSpPr>
        <p:spPr>
          <a:xfrm>
            <a:off x="8274021" y="1509146"/>
            <a:ext cx="10421260" cy="563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FFFFE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$ 992.944</a:t>
            </a:r>
          </a:p>
        </p:txBody>
      </p:sp>
      <p:sp>
        <p:nvSpPr>
          <p:cNvPr id="128" name="TextBox 128"/>
          <p:cNvSpPr txBox="1"/>
          <p:nvPr/>
        </p:nvSpPr>
        <p:spPr>
          <a:xfrm>
            <a:off x="-395063" y="9940097"/>
            <a:ext cx="3553673" cy="240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Cifras en millones de pesos</a:t>
            </a:r>
          </a:p>
        </p:txBody>
      </p:sp>
      <p:sp>
        <p:nvSpPr>
          <p:cNvPr id="129" name="TextBox 129"/>
          <p:cNvSpPr txBox="1"/>
          <p:nvPr/>
        </p:nvSpPr>
        <p:spPr>
          <a:xfrm>
            <a:off x="8274021" y="2347173"/>
            <a:ext cx="9335192" cy="25552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2900">
                <a:solidFill>
                  <a:srgbClr val="FFFFE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Metas Plan Nacional de Desarrollo 2022-2026</a:t>
            </a:r>
          </a:p>
          <a:p>
            <a:pPr algn="l">
              <a:lnSpc>
                <a:spcPts val="4060"/>
              </a:lnSpc>
            </a:pPr>
            <a:endParaRPr lang="en-US" sz="2900">
              <a:solidFill>
                <a:srgbClr val="FFFFEF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l">
              <a:lnSpc>
                <a:spcPts val="4060"/>
              </a:lnSpc>
            </a:pPr>
            <a:r>
              <a:rPr lang="en-US" sz="2900">
                <a:solidFill>
                  <a:srgbClr val="FFFFE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• 13 territorios ordenamiento alrededor del agua</a:t>
            </a:r>
          </a:p>
          <a:p>
            <a:pPr algn="l">
              <a:lnSpc>
                <a:spcPts val="4060"/>
              </a:lnSpc>
            </a:pPr>
            <a:r>
              <a:rPr lang="en-US" sz="2900">
                <a:solidFill>
                  <a:srgbClr val="FFFFE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• 20% reducción de la deforestación</a:t>
            </a:r>
          </a:p>
          <a:p>
            <a:pPr algn="l">
              <a:lnSpc>
                <a:spcPts val="4060"/>
              </a:lnSpc>
            </a:pPr>
            <a:r>
              <a:rPr lang="en-US" sz="2900">
                <a:solidFill>
                  <a:srgbClr val="FFFFE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• 753.863 hectáreas en proceso de restauración </a:t>
            </a:r>
          </a:p>
        </p:txBody>
      </p:sp>
      <p:grpSp>
        <p:nvGrpSpPr>
          <p:cNvPr id="130" name="Group 130"/>
          <p:cNvGrpSpPr/>
          <p:nvPr/>
        </p:nvGrpSpPr>
        <p:grpSpPr>
          <a:xfrm>
            <a:off x="2839393" y="831604"/>
            <a:ext cx="2807498" cy="465457"/>
            <a:chOff x="0" y="0"/>
            <a:chExt cx="3743331" cy="620609"/>
          </a:xfrm>
        </p:grpSpPr>
        <p:grpSp>
          <p:nvGrpSpPr>
            <p:cNvPr id="131" name="Group 131"/>
            <p:cNvGrpSpPr/>
            <p:nvPr/>
          </p:nvGrpSpPr>
          <p:grpSpPr>
            <a:xfrm>
              <a:off x="0" y="0"/>
              <a:ext cx="3743331" cy="620609"/>
              <a:chOff x="0" y="0"/>
              <a:chExt cx="2460768" cy="407972"/>
            </a:xfrm>
          </p:grpSpPr>
          <p:sp>
            <p:nvSpPr>
              <p:cNvPr id="132" name="Freeform 132"/>
              <p:cNvSpPr/>
              <p:nvPr/>
            </p:nvSpPr>
            <p:spPr>
              <a:xfrm>
                <a:off x="0" y="0"/>
                <a:ext cx="2460768" cy="407972"/>
              </a:xfrm>
              <a:custGeom>
                <a:avLst/>
                <a:gdLst/>
                <a:ahLst/>
                <a:cxnLst/>
                <a:rect l="l" t="t" r="r" b="b"/>
                <a:pathLst>
                  <a:path w="2460768" h="407972">
                    <a:moveTo>
                      <a:pt x="100512" y="0"/>
                    </a:moveTo>
                    <a:lnTo>
                      <a:pt x="2360256" y="0"/>
                    </a:lnTo>
                    <a:cubicBezTo>
                      <a:pt x="2415767" y="0"/>
                      <a:pt x="2460768" y="45001"/>
                      <a:pt x="2460768" y="100512"/>
                    </a:cubicBezTo>
                    <a:lnTo>
                      <a:pt x="2460768" y="307460"/>
                    </a:lnTo>
                    <a:cubicBezTo>
                      <a:pt x="2460768" y="362971"/>
                      <a:pt x="2415767" y="407972"/>
                      <a:pt x="2360256" y="407972"/>
                    </a:cubicBezTo>
                    <a:lnTo>
                      <a:pt x="100512" y="407972"/>
                    </a:lnTo>
                    <a:cubicBezTo>
                      <a:pt x="45001" y="407972"/>
                      <a:pt x="0" y="362971"/>
                      <a:pt x="0" y="307460"/>
                    </a:cubicBezTo>
                    <a:lnTo>
                      <a:pt x="0" y="100512"/>
                    </a:lnTo>
                    <a:cubicBezTo>
                      <a:pt x="0" y="45001"/>
                      <a:pt x="45001" y="0"/>
                      <a:pt x="100512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33" name="TextBox 133"/>
              <p:cNvSpPr txBox="1"/>
              <p:nvPr/>
            </p:nvSpPr>
            <p:spPr>
              <a:xfrm>
                <a:off x="0" y="-38100"/>
                <a:ext cx="2460768" cy="446072"/>
              </a:xfrm>
              <a:prstGeom prst="rect">
                <a:avLst/>
              </a:prstGeom>
            </p:spPr>
            <p:txBody>
              <a:bodyPr lIns="21516" tIns="21516" rIns="21516" bIns="21516" rtlCol="0" anchor="ctr"/>
              <a:lstStyle/>
              <a:p>
                <a:pPr algn="ctr">
                  <a:lnSpc>
                    <a:spcPts val="3380"/>
                  </a:lnSpc>
                </a:pPr>
                <a:endParaRPr/>
              </a:p>
            </p:txBody>
          </p:sp>
        </p:grpSp>
        <p:sp>
          <p:nvSpPr>
            <p:cNvPr id="134" name="TextBox 134"/>
            <p:cNvSpPr txBox="1"/>
            <p:nvPr/>
          </p:nvSpPr>
          <p:spPr>
            <a:xfrm>
              <a:off x="606499" y="118443"/>
              <a:ext cx="2513694" cy="3551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58"/>
                </a:lnSpc>
              </a:pPr>
              <a:r>
                <a:rPr lang="en-US" sz="1613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MINAMBIENTE</a:t>
              </a:r>
            </a:p>
          </p:txBody>
        </p:sp>
      </p:grpSp>
      <p:grpSp>
        <p:nvGrpSpPr>
          <p:cNvPr id="135" name="Group 135"/>
          <p:cNvGrpSpPr/>
          <p:nvPr/>
        </p:nvGrpSpPr>
        <p:grpSpPr>
          <a:xfrm>
            <a:off x="10444630" y="5143500"/>
            <a:ext cx="4821047" cy="592608"/>
            <a:chOff x="0" y="0"/>
            <a:chExt cx="2633834" cy="323753"/>
          </a:xfrm>
        </p:grpSpPr>
        <p:sp>
          <p:nvSpPr>
            <p:cNvPr id="136" name="Freeform 136"/>
            <p:cNvSpPr/>
            <p:nvPr/>
          </p:nvSpPr>
          <p:spPr>
            <a:xfrm>
              <a:off x="0" y="0"/>
              <a:ext cx="2633834" cy="323753"/>
            </a:xfrm>
            <a:custGeom>
              <a:avLst/>
              <a:gdLst/>
              <a:ahLst/>
              <a:cxnLst/>
              <a:rect l="l" t="t" r="r" b="b"/>
              <a:pathLst>
                <a:path w="2633834" h="323753">
                  <a:moveTo>
                    <a:pt x="81899" y="0"/>
                  </a:moveTo>
                  <a:lnTo>
                    <a:pt x="2551936" y="0"/>
                  </a:lnTo>
                  <a:cubicBezTo>
                    <a:pt x="2597167" y="0"/>
                    <a:pt x="2633834" y="36667"/>
                    <a:pt x="2633834" y="81899"/>
                  </a:cubicBezTo>
                  <a:lnTo>
                    <a:pt x="2633834" y="241855"/>
                  </a:lnTo>
                  <a:cubicBezTo>
                    <a:pt x="2633834" y="287086"/>
                    <a:pt x="2597167" y="323753"/>
                    <a:pt x="2551936" y="323753"/>
                  </a:cubicBezTo>
                  <a:lnTo>
                    <a:pt x="81899" y="323753"/>
                  </a:lnTo>
                  <a:cubicBezTo>
                    <a:pt x="36667" y="323753"/>
                    <a:pt x="0" y="287086"/>
                    <a:pt x="0" y="241855"/>
                  </a:cubicBezTo>
                  <a:lnTo>
                    <a:pt x="0" y="81899"/>
                  </a:lnTo>
                  <a:cubicBezTo>
                    <a:pt x="0" y="36667"/>
                    <a:pt x="36667" y="0"/>
                    <a:pt x="81899" y="0"/>
                  </a:cubicBezTo>
                  <a:close/>
                </a:path>
              </a:pathLst>
            </a:custGeom>
            <a:solidFill>
              <a:srgbClr val="7BB401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37" name="TextBox 137"/>
            <p:cNvSpPr txBox="1"/>
            <p:nvPr/>
          </p:nvSpPr>
          <p:spPr>
            <a:xfrm>
              <a:off x="0" y="-38100"/>
              <a:ext cx="2633834" cy="361853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960"/>
                </a:lnSpc>
              </a:pPr>
              <a:r>
                <a:rPr lang="en-US" sz="21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Recursos propios</a:t>
              </a:r>
            </a:p>
          </p:txBody>
        </p:sp>
      </p:grpSp>
      <p:grpSp>
        <p:nvGrpSpPr>
          <p:cNvPr id="138" name="Group 138"/>
          <p:cNvGrpSpPr/>
          <p:nvPr/>
        </p:nvGrpSpPr>
        <p:grpSpPr>
          <a:xfrm>
            <a:off x="11003638" y="5858958"/>
            <a:ext cx="3875958" cy="469368"/>
            <a:chOff x="0" y="0"/>
            <a:chExt cx="2117513" cy="256425"/>
          </a:xfrm>
        </p:grpSpPr>
        <p:sp>
          <p:nvSpPr>
            <p:cNvPr id="139" name="Freeform 139"/>
            <p:cNvSpPr/>
            <p:nvPr/>
          </p:nvSpPr>
          <p:spPr>
            <a:xfrm>
              <a:off x="0" y="0"/>
              <a:ext cx="2117513" cy="256425"/>
            </a:xfrm>
            <a:custGeom>
              <a:avLst/>
              <a:gdLst/>
              <a:ahLst/>
              <a:cxnLst/>
              <a:rect l="l" t="t" r="r" b="b"/>
              <a:pathLst>
                <a:path w="2117513" h="256425">
                  <a:moveTo>
                    <a:pt x="101868" y="0"/>
                  </a:moveTo>
                  <a:lnTo>
                    <a:pt x="2015645" y="0"/>
                  </a:lnTo>
                  <a:cubicBezTo>
                    <a:pt x="2071905" y="0"/>
                    <a:pt x="2117513" y="45608"/>
                    <a:pt x="2117513" y="101868"/>
                  </a:cubicBezTo>
                  <a:lnTo>
                    <a:pt x="2117513" y="154557"/>
                  </a:lnTo>
                  <a:cubicBezTo>
                    <a:pt x="2117513" y="210817"/>
                    <a:pt x="2071905" y="256425"/>
                    <a:pt x="2015645" y="256425"/>
                  </a:cubicBezTo>
                  <a:lnTo>
                    <a:pt x="101868" y="256425"/>
                  </a:lnTo>
                  <a:cubicBezTo>
                    <a:pt x="45608" y="256425"/>
                    <a:pt x="0" y="210817"/>
                    <a:pt x="0" y="154557"/>
                  </a:cubicBezTo>
                  <a:lnTo>
                    <a:pt x="0" y="101868"/>
                  </a:lnTo>
                  <a:cubicBezTo>
                    <a:pt x="0" y="45608"/>
                    <a:pt x="45608" y="0"/>
                    <a:pt x="101868" y="0"/>
                  </a:cubicBezTo>
                  <a:close/>
                </a:path>
              </a:pathLst>
            </a:custGeom>
            <a:solidFill>
              <a:srgbClr val="7BB401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40" name="TextBox 140"/>
            <p:cNvSpPr txBox="1"/>
            <p:nvPr/>
          </p:nvSpPr>
          <p:spPr>
            <a:xfrm>
              <a:off x="0" y="-38100"/>
              <a:ext cx="2117513" cy="294525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540"/>
                </a:lnSpc>
              </a:pPr>
              <a:r>
                <a:rPr lang="en-US" sz="18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Fondo Nacional Ambiental</a:t>
              </a:r>
            </a:p>
          </p:txBody>
        </p:sp>
      </p:grpSp>
      <p:grpSp>
        <p:nvGrpSpPr>
          <p:cNvPr id="141" name="Group 141"/>
          <p:cNvGrpSpPr/>
          <p:nvPr/>
        </p:nvGrpSpPr>
        <p:grpSpPr>
          <a:xfrm>
            <a:off x="10444630" y="8963100"/>
            <a:ext cx="4821047" cy="570826"/>
            <a:chOff x="0" y="-49791"/>
            <a:chExt cx="6428063" cy="761102"/>
          </a:xfrm>
        </p:grpSpPr>
        <p:grpSp>
          <p:nvGrpSpPr>
            <p:cNvPr id="142" name="Group 142"/>
            <p:cNvGrpSpPr/>
            <p:nvPr/>
          </p:nvGrpSpPr>
          <p:grpSpPr>
            <a:xfrm>
              <a:off x="12998" y="0"/>
              <a:ext cx="6415064" cy="661521"/>
              <a:chOff x="0" y="0"/>
              <a:chExt cx="902912" cy="93108"/>
            </a:xfrm>
          </p:grpSpPr>
          <p:sp>
            <p:nvSpPr>
              <p:cNvPr id="143" name="Freeform 143"/>
              <p:cNvSpPr/>
              <p:nvPr/>
            </p:nvSpPr>
            <p:spPr>
              <a:xfrm>
                <a:off x="0" y="0"/>
                <a:ext cx="902912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902912" h="93108">
                    <a:moveTo>
                      <a:pt x="46554" y="0"/>
                    </a:moveTo>
                    <a:lnTo>
                      <a:pt x="856358" y="0"/>
                    </a:lnTo>
                    <a:cubicBezTo>
                      <a:pt x="882069" y="0"/>
                      <a:pt x="902912" y="20843"/>
                      <a:pt x="902912" y="46554"/>
                    </a:cubicBezTo>
                    <a:lnTo>
                      <a:pt x="902912" y="46554"/>
                    </a:lnTo>
                    <a:cubicBezTo>
                      <a:pt x="902912" y="72265"/>
                      <a:pt x="882069" y="93108"/>
                      <a:pt x="856358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44" name="TextBox 144"/>
              <p:cNvSpPr txBox="1"/>
              <p:nvPr/>
            </p:nvSpPr>
            <p:spPr>
              <a:xfrm>
                <a:off x="0" y="-38100"/>
                <a:ext cx="902912" cy="131208"/>
              </a:xfrm>
              <a:prstGeom prst="rect">
                <a:avLst/>
              </a:prstGeom>
            </p:spPr>
            <p:txBody>
              <a:bodyPr lIns="71060" tIns="71060" rIns="71060" bIns="7106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45" name="Freeform 145"/>
            <p:cNvSpPr/>
            <p:nvPr/>
          </p:nvSpPr>
          <p:spPr>
            <a:xfrm>
              <a:off x="0" y="0"/>
              <a:ext cx="711311" cy="711311"/>
            </a:xfrm>
            <a:custGeom>
              <a:avLst/>
              <a:gdLst/>
              <a:ahLst/>
              <a:cxnLst/>
              <a:rect l="l" t="t" r="r" b="b"/>
              <a:pathLst>
                <a:path w="711311" h="711311">
                  <a:moveTo>
                    <a:pt x="0" y="0"/>
                  </a:moveTo>
                  <a:lnTo>
                    <a:pt x="711311" y="0"/>
                  </a:lnTo>
                  <a:lnTo>
                    <a:pt x="711311" y="711311"/>
                  </a:lnTo>
                  <a:lnTo>
                    <a:pt x="0" y="711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146" name="Group 146"/>
            <p:cNvGrpSpPr/>
            <p:nvPr/>
          </p:nvGrpSpPr>
          <p:grpSpPr>
            <a:xfrm>
              <a:off x="3769579" y="-49791"/>
              <a:ext cx="2658484" cy="674008"/>
              <a:chOff x="0" y="-7008"/>
              <a:chExt cx="374178" cy="94866"/>
            </a:xfrm>
          </p:grpSpPr>
          <p:sp>
            <p:nvSpPr>
              <p:cNvPr id="147" name="Freeform 147"/>
              <p:cNvSpPr/>
              <p:nvPr/>
            </p:nvSpPr>
            <p:spPr>
              <a:xfrm>
                <a:off x="0" y="0"/>
                <a:ext cx="374178" cy="87858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87858">
                    <a:moveTo>
                      <a:pt x="43929" y="0"/>
                    </a:moveTo>
                    <a:lnTo>
                      <a:pt x="330249" y="0"/>
                    </a:lnTo>
                    <a:cubicBezTo>
                      <a:pt x="354510" y="0"/>
                      <a:pt x="374178" y="19668"/>
                      <a:pt x="374178" y="43929"/>
                    </a:cubicBezTo>
                    <a:lnTo>
                      <a:pt x="374178" y="43929"/>
                    </a:lnTo>
                    <a:cubicBezTo>
                      <a:pt x="374178" y="68190"/>
                      <a:pt x="354510" y="87858"/>
                      <a:pt x="330249" y="87858"/>
                    </a:cubicBezTo>
                    <a:lnTo>
                      <a:pt x="43929" y="87858"/>
                    </a:lnTo>
                    <a:cubicBezTo>
                      <a:pt x="19668" y="87858"/>
                      <a:pt x="0" y="68190"/>
                      <a:pt x="0" y="43929"/>
                    </a:cubicBezTo>
                    <a:lnTo>
                      <a:pt x="0" y="43929"/>
                    </a:lnTo>
                    <a:cubicBezTo>
                      <a:pt x="0" y="19668"/>
                      <a:pt x="19668" y="0"/>
                      <a:pt x="43929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48" name="TextBox 148"/>
              <p:cNvSpPr txBox="1"/>
              <p:nvPr/>
            </p:nvSpPr>
            <p:spPr>
              <a:xfrm>
                <a:off x="0" y="-7008"/>
                <a:ext cx="374178" cy="94866"/>
              </a:xfrm>
              <a:prstGeom prst="rect">
                <a:avLst/>
              </a:prstGeom>
            </p:spPr>
            <p:txBody>
              <a:bodyPr lIns="71060" tIns="71060" rIns="71060" bIns="71060" rtlCol="0" anchor="ctr"/>
              <a:lstStyle/>
              <a:p>
                <a:pPr marL="0" lvl="0" indent="0" algn="ctr">
                  <a:lnSpc>
                    <a:spcPts val="2540"/>
                  </a:lnSpc>
                  <a:spcBef>
                    <a:spcPct val="0"/>
                  </a:spcBef>
                </a:pPr>
                <a:r>
                  <a:rPr lang="en-US" sz="18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$ 6.718</a:t>
                </a:r>
              </a:p>
            </p:txBody>
          </p:sp>
        </p:grpSp>
        <p:sp>
          <p:nvSpPr>
            <p:cNvPr id="149" name="TextBox 149"/>
            <p:cNvSpPr txBox="1"/>
            <p:nvPr/>
          </p:nvSpPr>
          <p:spPr>
            <a:xfrm>
              <a:off x="841407" y="136062"/>
              <a:ext cx="2372625" cy="4532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2"/>
                </a:lnSpc>
                <a:spcBef>
                  <a:spcPct val="0"/>
                </a:spcBef>
              </a:pPr>
              <a:r>
                <a:rPr lang="en-US" sz="2058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IDEAM</a:t>
              </a:r>
            </a:p>
          </p:txBody>
        </p:sp>
      </p:grpSp>
      <p:grpSp>
        <p:nvGrpSpPr>
          <p:cNvPr id="150" name="Group 150"/>
          <p:cNvGrpSpPr/>
          <p:nvPr/>
        </p:nvGrpSpPr>
        <p:grpSpPr>
          <a:xfrm>
            <a:off x="11069732" y="8466633"/>
            <a:ext cx="3875958" cy="469368"/>
            <a:chOff x="0" y="0"/>
            <a:chExt cx="2117513" cy="256425"/>
          </a:xfrm>
        </p:grpSpPr>
        <p:sp>
          <p:nvSpPr>
            <p:cNvPr id="151" name="Freeform 151"/>
            <p:cNvSpPr/>
            <p:nvPr/>
          </p:nvSpPr>
          <p:spPr>
            <a:xfrm>
              <a:off x="0" y="0"/>
              <a:ext cx="2117513" cy="256425"/>
            </a:xfrm>
            <a:custGeom>
              <a:avLst/>
              <a:gdLst/>
              <a:ahLst/>
              <a:cxnLst/>
              <a:rect l="l" t="t" r="r" b="b"/>
              <a:pathLst>
                <a:path w="2117513" h="256425">
                  <a:moveTo>
                    <a:pt x="101868" y="0"/>
                  </a:moveTo>
                  <a:lnTo>
                    <a:pt x="2015645" y="0"/>
                  </a:lnTo>
                  <a:cubicBezTo>
                    <a:pt x="2071905" y="0"/>
                    <a:pt x="2117513" y="45608"/>
                    <a:pt x="2117513" y="101868"/>
                  </a:cubicBezTo>
                  <a:lnTo>
                    <a:pt x="2117513" y="154557"/>
                  </a:lnTo>
                  <a:cubicBezTo>
                    <a:pt x="2117513" y="210817"/>
                    <a:pt x="2071905" y="256425"/>
                    <a:pt x="2015645" y="256425"/>
                  </a:cubicBezTo>
                  <a:lnTo>
                    <a:pt x="101868" y="256425"/>
                  </a:lnTo>
                  <a:cubicBezTo>
                    <a:pt x="45608" y="256425"/>
                    <a:pt x="0" y="210817"/>
                    <a:pt x="0" y="154557"/>
                  </a:cubicBezTo>
                  <a:lnTo>
                    <a:pt x="0" y="101868"/>
                  </a:lnTo>
                  <a:cubicBezTo>
                    <a:pt x="0" y="45608"/>
                    <a:pt x="45608" y="0"/>
                    <a:pt x="101868" y="0"/>
                  </a:cubicBezTo>
                  <a:close/>
                </a:path>
              </a:pathLst>
            </a:custGeom>
            <a:solidFill>
              <a:srgbClr val="7BB401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52" name="TextBox 152"/>
            <p:cNvSpPr txBox="1"/>
            <p:nvPr/>
          </p:nvSpPr>
          <p:spPr>
            <a:xfrm>
              <a:off x="0" y="-38100"/>
              <a:ext cx="2117513" cy="294525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540"/>
                </a:lnSpc>
              </a:pPr>
              <a:r>
                <a:rPr lang="en-US" sz="18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IDEAM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14952" y="14864"/>
            <a:ext cx="18302952" cy="10300749"/>
            <a:chOff x="0" y="0"/>
            <a:chExt cx="1443049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443049" cy="812800"/>
            </a:xfrm>
            <a:custGeom>
              <a:avLst/>
              <a:gdLst/>
              <a:ahLst/>
              <a:cxnLst/>
              <a:rect l="l" t="t" r="r" b="b"/>
              <a:pathLst>
                <a:path w="1443049" h="812800">
                  <a:moveTo>
                    <a:pt x="0" y="0"/>
                  </a:moveTo>
                  <a:lnTo>
                    <a:pt x="1443049" y="0"/>
                  </a:lnTo>
                  <a:lnTo>
                    <a:pt x="1443049" y="812800"/>
                  </a:lnTo>
                  <a:lnTo>
                    <a:pt x="0" y="812800"/>
                  </a:lnTo>
                  <a:close/>
                </a:path>
              </a:pathLst>
            </a:custGeom>
            <a:blipFill>
              <a:blip r:embed="rId2">
                <a:alphaModFix amt="70000"/>
              </a:blip>
              <a:stretch>
                <a:fillRect l="-66" r="-66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872436" y="950677"/>
            <a:ext cx="5106663" cy="3530572"/>
            <a:chOff x="0" y="0"/>
            <a:chExt cx="1344965" cy="92986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344965" cy="929863"/>
            </a:xfrm>
            <a:custGeom>
              <a:avLst/>
              <a:gdLst/>
              <a:ahLst/>
              <a:cxnLst/>
              <a:rect l="l" t="t" r="r" b="b"/>
              <a:pathLst>
                <a:path w="1344965" h="929863">
                  <a:moveTo>
                    <a:pt x="77318" y="0"/>
                  </a:moveTo>
                  <a:lnTo>
                    <a:pt x="1267647" y="0"/>
                  </a:lnTo>
                  <a:cubicBezTo>
                    <a:pt x="1288153" y="0"/>
                    <a:pt x="1307819" y="8146"/>
                    <a:pt x="1322319" y="22646"/>
                  </a:cubicBezTo>
                  <a:cubicBezTo>
                    <a:pt x="1336819" y="37146"/>
                    <a:pt x="1344965" y="56812"/>
                    <a:pt x="1344965" y="77318"/>
                  </a:cubicBezTo>
                  <a:lnTo>
                    <a:pt x="1344965" y="852544"/>
                  </a:lnTo>
                  <a:cubicBezTo>
                    <a:pt x="1344965" y="873050"/>
                    <a:pt x="1336819" y="892717"/>
                    <a:pt x="1322319" y="907217"/>
                  </a:cubicBezTo>
                  <a:cubicBezTo>
                    <a:pt x="1307819" y="921717"/>
                    <a:pt x="1288153" y="929863"/>
                    <a:pt x="1267647" y="929863"/>
                  </a:cubicBezTo>
                  <a:lnTo>
                    <a:pt x="77318" y="929863"/>
                  </a:lnTo>
                  <a:cubicBezTo>
                    <a:pt x="34617" y="929863"/>
                    <a:pt x="0" y="895246"/>
                    <a:pt x="0" y="852544"/>
                  </a:cubicBezTo>
                  <a:lnTo>
                    <a:pt x="0" y="77318"/>
                  </a:lnTo>
                  <a:cubicBezTo>
                    <a:pt x="0" y="56812"/>
                    <a:pt x="8146" y="37146"/>
                    <a:pt x="22646" y="22646"/>
                  </a:cubicBezTo>
                  <a:cubicBezTo>
                    <a:pt x="37146" y="8146"/>
                    <a:pt x="56812" y="0"/>
                    <a:pt x="77318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1344965" cy="9774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16004616" y="8947525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12" name="Group 12"/>
          <p:cNvGrpSpPr/>
          <p:nvPr/>
        </p:nvGrpSpPr>
        <p:grpSpPr>
          <a:xfrm>
            <a:off x="1269031" y="3309118"/>
            <a:ext cx="4284461" cy="807711"/>
            <a:chOff x="0" y="0"/>
            <a:chExt cx="5712614" cy="1076947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112199"/>
              <a:ext cx="5712614" cy="964749"/>
              <a:chOff x="0" y="0"/>
              <a:chExt cx="2723187" cy="459893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16" name="Group 16"/>
            <p:cNvGrpSpPr/>
            <p:nvPr/>
          </p:nvGrpSpPr>
          <p:grpSpPr>
            <a:xfrm>
              <a:off x="217851" y="0"/>
              <a:ext cx="3748469" cy="433079"/>
              <a:chOff x="0" y="0"/>
              <a:chExt cx="1786884" cy="206448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8" name="TextBox 18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2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Fondo de compensación Ambiental</a:t>
                </a:r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193398" y="213329"/>
              <a:ext cx="1414714" cy="760989"/>
              <a:chOff x="0" y="0"/>
              <a:chExt cx="674390" cy="362761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1" name="TextBox 21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2,1%</a:t>
                </a:r>
              </a:p>
            </p:txBody>
          </p:sp>
        </p:grpSp>
        <p:sp>
          <p:nvSpPr>
            <p:cNvPr id="22" name="TextBox 22"/>
            <p:cNvSpPr txBox="1"/>
            <p:nvPr/>
          </p:nvSpPr>
          <p:spPr>
            <a:xfrm>
              <a:off x="722271" y="385454"/>
              <a:ext cx="3099434" cy="5713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72"/>
                </a:lnSpc>
              </a:pPr>
              <a:r>
                <a:rPr lang="en-US" sz="2623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$ 16.785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269031" y="1333979"/>
            <a:ext cx="4366916" cy="863421"/>
            <a:chOff x="0" y="0"/>
            <a:chExt cx="5822554" cy="1151228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167913"/>
              <a:ext cx="5822554" cy="983315"/>
              <a:chOff x="0" y="0"/>
              <a:chExt cx="2723187" cy="459893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27" name="Group 27"/>
            <p:cNvGrpSpPr/>
            <p:nvPr/>
          </p:nvGrpSpPr>
          <p:grpSpPr>
            <a:xfrm>
              <a:off x="170080" y="0"/>
              <a:ext cx="3820608" cy="441414"/>
              <a:chOff x="0" y="0"/>
              <a:chExt cx="1786884" cy="206448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0" y="-28575"/>
                <a:ext cx="1786884" cy="235023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Dependencias Minambiente</a:t>
                </a:r>
              </a:p>
            </p:txBody>
          </p:sp>
        </p:grpSp>
        <p:grpSp>
          <p:nvGrpSpPr>
            <p:cNvPr id="30" name="Group 30"/>
            <p:cNvGrpSpPr/>
            <p:nvPr/>
          </p:nvGrpSpPr>
          <p:grpSpPr>
            <a:xfrm>
              <a:off x="4280933" y="259419"/>
              <a:ext cx="1441940" cy="775634"/>
              <a:chOff x="0" y="0"/>
              <a:chExt cx="674390" cy="362761"/>
            </a:xfrm>
          </p:grpSpPr>
          <p:sp>
            <p:nvSpPr>
              <p:cNvPr id="31" name="Freeform 31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2" name="TextBox 32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21,7%</a:t>
                </a:r>
              </a:p>
            </p:txBody>
          </p:sp>
        </p:grpSp>
        <p:sp>
          <p:nvSpPr>
            <p:cNvPr id="33" name="TextBox 33"/>
            <p:cNvSpPr txBox="1"/>
            <p:nvPr/>
          </p:nvSpPr>
          <p:spPr>
            <a:xfrm>
              <a:off x="567713" y="417122"/>
              <a:ext cx="3121219" cy="590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42"/>
                </a:lnSpc>
              </a:pPr>
              <a:r>
                <a:rPr lang="en-US" sz="2673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$ 170.863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322578" y="2307079"/>
            <a:ext cx="4313368" cy="824191"/>
            <a:chOff x="0" y="0"/>
            <a:chExt cx="5751157" cy="1098921"/>
          </a:xfrm>
        </p:grpSpPr>
        <p:grpSp>
          <p:nvGrpSpPr>
            <p:cNvPr id="35" name="Group 35"/>
            <p:cNvGrpSpPr/>
            <p:nvPr/>
          </p:nvGrpSpPr>
          <p:grpSpPr>
            <a:xfrm>
              <a:off x="0" y="127663"/>
              <a:ext cx="5751157" cy="971258"/>
              <a:chOff x="0" y="0"/>
              <a:chExt cx="2723187" cy="459893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38" name="Group 38"/>
            <p:cNvGrpSpPr/>
            <p:nvPr/>
          </p:nvGrpSpPr>
          <p:grpSpPr>
            <a:xfrm>
              <a:off x="4219058" y="230231"/>
              <a:ext cx="1424259" cy="766123"/>
              <a:chOff x="0" y="0"/>
              <a:chExt cx="674390" cy="362761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7,6%</a:t>
                </a:r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212540" y="0"/>
              <a:ext cx="3773760" cy="436001"/>
              <a:chOff x="0" y="0"/>
              <a:chExt cx="1786884" cy="206448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Institutos de investigación</a:t>
                </a:r>
              </a:p>
            </p:txBody>
          </p:sp>
        </p:grpSp>
        <p:sp>
          <p:nvSpPr>
            <p:cNvPr id="44" name="TextBox 44"/>
            <p:cNvSpPr txBox="1"/>
            <p:nvPr/>
          </p:nvSpPr>
          <p:spPr>
            <a:xfrm>
              <a:off x="606043" y="431650"/>
              <a:ext cx="3120346" cy="5748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97"/>
                </a:lnSpc>
              </a:pPr>
              <a:r>
                <a:rPr lang="en-US" sz="264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$ 60.192</a:t>
              </a: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261736" y="7781235"/>
            <a:ext cx="4328063" cy="817795"/>
            <a:chOff x="0" y="0"/>
            <a:chExt cx="5770750" cy="1090393"/>
          </a:xfrm>
        </p:grpSpPr>
        <p:grpSp>
          <p:nvGrpSpPr>
            <p:cNvPr id="46" name="Group 46"/>
            <p:cNvGrpSpPr/>
            <p:nvPr/>
          </p:nvGrpSpPr>
          <p:grpSpPr>
            <a:xfrm>
              <a:off x="0" y="115826"/>
              <a:ext cx="5770750" cy="974567"/>
              <a:chOff x="0" y="0"/>
              <a:chExt cx="2723187" cy="459893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4223906" y="218743"/>
              <a:ext cx="1429111" cy="768733"/>
              <a:chOff x="0" y="0"/>
              <a:chExt cx="674390" cy="362761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8,8%</a:t>
                </a:r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199234" y="0"/>
              <a:ext cx="3786616" cy="437486"/>
              <a:chOff x="0" y="0"/>
              <a:chExt cx="1786884" cy="206448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Parques Nacionales Naturales</a:t>
                </a:r>
              </a:p>
            </p:txBody>
          </p:sp>
        </p:grpSp>
        <p:sp>
          <p:nvSpPr>
            <p:cNvPr id="55" name="TextBox 55"/>
            <p:cNvSpPr txBox="1"/>
            <p:nvPr/>
          </p:nvSpPr>
          <p:spPr>
            <a:xfrm>
              <a:off x="594222" y="406935"/>
              <a:ext cx="3130977" cy="5861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09"/>
                </a:lnSpc>
              </a:pPr>
              <a:r>
                <a:rPr lang="en-US" sz="2649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$ 69.572</a:t>
              </a:r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1235151" y="6776826"/>
            <a:ext cx="4313368" cy="823434"/>
            <a:chOff x="0" y="0"/>
            <a:chExt cx="5751157" cy="1097912"/>
          </a:xfrm>
        </p:grpSpPr>
        <p:grpSp>
          <p:nvGrpSpPr>
            <p:cNvPr id="57" name="Group 57"/>
            <p:cNvGrpSpPr/>
            <p:nvPr/>
          </p:nvGrpSpPr>
          <p:grpSpPr>
            <a:xfrm>
              <a:off x="0" y="126654"/>
              <a:ext cx="5751157" cy="971258"/>
              <a:chOff x="0" y="0"/>
              <a:chExt cx="2723187" cy="459893"/>
            </a:xfrm>
          </p:grpSpPr>
          <p:sp>
            <p:nvSpPr>
              <p:cNvPr id="58" name="Freeform 58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59" name="TextBox 59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60" name="Group 60"/>
            <p:cNvGrpSpPr/>
            <p:nvPr/>
          </p:nvGrpSpPr>
          <p:grpSpPr>
            <a:xfrm>
              <a:off x="4223165" y="234423"/>
              <a:ext cx="1424259" cy="766123"/>
              <a:chOff x="0" y="0"/>
              <a:chExt cx="674390" cy="362761"/>
            </a:xfrm>
          </p:grpSpPr>
          <p:sp>
            <p:nvSpPr>
              <p:cNvPr id="61" name="Freeform 61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2" name="TextBox 62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12,2%</a:t>
                </a:r>
              </a:p>
            </p:txBody>
          </p:sp>
        </p:grpSp>
        <p:grpSp>
          <p:nvGrpSpPr>
            <p:cNvPr id="63" name="Group 63"/>
            <p:cNvGrpSpPr/>
            <p:nvPr/>
          </p:nvGrpSpPr>
          <p:grpSpPr>
            <a:xfrm>
              <a:off x="287527" y="0"/>
              <a:ext cx="3773760" cy="436001"/>
              <a:chOff x="0" y="0"/>
              <a:chExt cx="1786884" cy="206448"/>
            </a:xfrm>
          </p:grpSpPr>
          <p:sp>
            <p:nvSpPr>
              <p:cNvPr id="64" name="Freeform 64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5" name="TextBox 65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Autoridad de Licencias - ANLA</a:t>
                </a:r>
              </a:p>
            </p:txBody>
          </p:sp>
        </p:grpSp>
        <p:sp>
          <p:nvSpPr>
            <p:cNvPr id="66" name="TextBox 66"/>
            <p:cNvSpPr txBox="1"/>
            <p:nvPr/>
          </p:nvSpPr>
          <p:spPr>
            <a:xfrm>
              <a:off x="614233" y="410013"/>
              <a:ext cx="3120346" cy="5748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97"/>
                </a:lnSpc>
              </a:pPr>
              <a:r>
                <a:rPr lang="en-US" sz="264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$ 96.345</a:t>
              </a:r>
            </a:p>
          </p:txBody>
        </p:sp>
      </p:grpSp>
      <p:grpSp>
        <p:nvGrpSpPr>
          <p:cNvPr id="67" name="Group 67"/>
          <p:cNvGrpSpPr/>
          <p:nvPr/>
        </p:nvGrpSpPr>
        <p:grpSpPr>
          <a:xfrm>
            <a:off x="1220456" y="8771090"/>
            <a:ext cx="4328063" cy="853047"/>
            <a:chOff x="0" y="0"/>
            <a:chExt cx="5770750" cy="1137396"/>
          </a:xfrm>
        </p:grpSpPr>
        <p:grpSp>
          <p:nvGrpSpPr>
            <p:cNvPr id="68" name="Group 68"/>
            <p:cNvGrpSpPr/>
            <p:nvPr/>
          </p:nvGrpSpPr>
          <p:grpSpPr>
            <a:xfrm>
              <a:off x="0" y="162830"/>
              <a:ext cx="5770750" cy="974567"/>
              <a:chOff x="0" y="0"/>
              <a:chExt cx="2723187" cy="459893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0" name="TextBox 70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>
              <a:off x="4240083" y="263942"/>
              <a:ext cx="1429111" cy="768733"/>
              <a:chOff x="0" y="0"/>
              <a:chExt cx="674390" cy="362761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3" name="TextBox 73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8,5%</a:t>
                </a:r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>
              <a:off x="266204" y="0"/>
              <a:ext cx="3786616" cy="437486"/>
              <a:chOff x="0" y="0"/>
              <a:chExt cx="1786884" cy="206448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76" name="TextBox 76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IDEAM</a:t>
                </a:r>
              </a:p>
            </p:txBody>
          </p:sp>
        </p:grpSp>
        <p:sp>
          <p:nvSpPr>
            <p:cNvPr id="77" name="TextBox 77"/>
            <p:cNvSpPr txBox="1"/>
            <p:nvPr/>
          </p:nvSpPr>
          <p:spPr>
            <a:xfrm>
              <a:off x="490250" y="434613"/>
              <a:ext cx="3130977" cy="5861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09"/>
                </a:lnSpc>
              </a:pPr>
              <a:r>
                <a:rPr lang="en-US" sz="2649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$ 67.307</a:t>
              </a:r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1235151" y="4662223"/>
            <a:ext cx="4352221" cy="832276"/>
            <a:chOff x="0" y="0"/>
            <a:chExt cx="5802961" cy="1109701"/>
          </a:xfrm>
        </p:grpSpPr>
        <p:grpSp>
          <p:nvGrpSpPr>
            <p:cNvPr id="79" name="Group 79"/>
            <p:cNvGrpSpPr/>
            <p:nvPr/>
          </p:nvGrpSpPr>
          <p:grpSpPr>
            <a:xfrm>
              <a:off x="0" y="129695"/>
              <a:ext cx="5802961" cy="980006"/>
              <a:chOff x="0" y="0"/>
              <a:chExt cx="2723187" cy="459893"/>
            </a:xfrm>
          </p:grpSpPr>
          <p:sp>
            <p:nvSpPr>
              <p:cNvPr id="80" name="Freeform 80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77977" y="0"/>
                    </a:moveTo>
                    <a:lnTo>
                      <a:pt x="2645210" y="0"/>
                    </a:lnTo>
                    <a:cubicBezTo>
                      <a:pt x="2665891" y="0"/>
                      <a:pt x="2685725" y="8215"/>
                      <a:pt x="2700348" y="22839"/>
                    </a:cubicBezTo>
                    <a:cubicBezTo>
                      <a:pt x="2714971" y="37462"/>
                      <a:pt x="2723187" y="57296"/>
                      <a:pt x="2723187" y="77977"/>
                    </a:cubicBezTo>
                    <a:lnTo>
                      <a:pt x="2723187" y="381916"/>
                    </a:lnTo>
                    <a:cubicBezTo>
                      <a:pt x="2723187" y="424982"/>
                      <a:pt x="2688276" y="459893"/>
                      <a:pt x="2645210" y="459893"/>
                    </a:cubicBezTo>
                    <a:lnTo>
                      <a:pt x="77977" y="459893"/>
                    </a:lnTo>
                    <a:cubicBezTo>
                      <a:pt x="57296" y="459893"/>
                      <a:pt x="37462" y="451677"/>
                      <a:pt x="22839" y="437054"/>
                    </a:cubicBezTo>
                    <a:cubicBezTo>
                      <a:pt x="8215" y="422431"/>
                      <a:pt x="0" y="402597"/>
                      <a:pt x="0" y="381916"/>
                    </a:cubicBezTo>
                    <a:lnTo>
                      <a:pt x="0" y="77977"/>
                    </a:lnTo>
                    <a:cubicBezTo>
                      <a:pt x="0" y="57296"/>
                      <a:pt x="8215" y="37462"/>
                      <a:pt x="22839" y="22839"/>
                    </a:cubicBezTo>
                    <a:cubicBezTo>
                      <a:pt x="37462" y="8215"/>
                      <a:pt x="57296" y="0"/>
                      <a:pt x="77977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1" name="TextBox 81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82" name="Group 82"/>
            <p:cNvGrpSpPr/>
            <p:nvPr/>
          </p:nvGrpSpPr>
          <p:grpSpPr>
            <a:xfrm>
              <a:off x="4287159" y="219964"/>
              <a:ext cx="1437088" cy="773024"/>
              <a:chOff x="0" y="0"/>
              <a:chExt cx="674390" cy="362761"/>
            </a:xfrm>
          </p:grpSpPr>
          <p:sp>
            <p:nvSpPr>
              <p:cNvPr id="83" name="Freeform 83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4" name="TextBox 84"/>
              <p:cNvSpPr txBox="1"/>
              <p:nvPr/>
            </p:nvSpPr>
            <p:spPr>
              <a:xfrm>
                <a:off x="0" y="-47625"/>
                <a:ext cx="674390" cy="410386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3100"/>
                  </a:lnSpc>
                </a:pPr>
                <a:r>
                  <a:rPr lang="en-US" sz="22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26,5%</a:t>
                </a:r>
              </a:p>
            </p:txBody>
          </p:sp>
        </p:grpSp>
        <p:grpSp>
          <p:nvGrpSpPr>
            <p:cNvPr id="85" name="Group 85"/>
            <p:cNvGrpSpPr/>
            <p:nvPr/>
          </p:nvGrpSpPr>
          <p:grpSpPr>
            <a:xfrm>
              <a:off x="169508" y="0"/>
              <a:ext cx="3807752" cy="439928"/>
              <a:chOff x="0" y="0"/>
              <a:chExt cx="1786884" cy="206448"/>
            </a:xfrm>
          </p:grpSpPr>
          <p:sp>
            <p:nvSpPr>
              <p:cNvPr id="86" name="Freeform 86"/>
              <p:cNvSpPr/>
              <p:nvPr/>
            </p:nvSpPr>
            <p:spPr>
              <a:xfrm>
                <a:off x="0" y="0"/>
                <a:ext cx="1786884" cy="206448"/>
              </a:xfrm>
              <a:custGeom>
                <a:avLst/>
                <a:gdLst/>
                <a:ahLst/>
                <a:cxnLst/>
                <a:rect l="l" t="t" r="r" b="b"/>
                <a:pathLst>
                  <a:path w="1786884" h="206448">
                    <a:moveTo>
                      <a:pt x="103224" y="0"/>
                    </a:moveTo>
                    <a:lnTo>
                      <a:pt x="1683660" y="0"/>
                    </a:lnTo>
                    <a:cubicBezTo>
                      <a:pt x="1740669" y="0"/>
                      <a:pt x="1786884" y="46215"/>
                      <a:pt x="1786884" y="103224"/>
                    </a:cubicBezTo>
                    <a:lnTo>
                      <a:pt x="1786884" y="103224"/>
                    </a:lnTo>
                    <a:cubicBezTo>
                      <a:pt x="1786884" y="160233"/>
                      <a:pt x="1740669" y="206448"/>
                      <a:pt x="1683660" y="206448"/>
                    </a:cubicBezTo>
                    <a:lnTo>
                      <a:pt x="103224" y="206448"/>
                    </a:lnTo>
                    <a:cubicBezTo>
                      <a:pt x="46215" y="206448"/>
                      <a:pt x="0" y="160233"/>
                      <a:pt x="0" y="103224"/>
                    </a:cubicBezTo>
                    <a:lnTo>
                      <a:pt x="0" y="103224"/>
                    </a:lnTo>
                    <a:cubicBezTo>
                      <a:pt x="0" y="46215"/>
                      <a:pt x="46215" y="0"/>
                      <a:pt x="1032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87" name="TextBox 87"/>
              <p:cNvSpPr txBox="1"/>
              <p:nvPr/>
            </p:nvSpPr>
            <p:spPr>
              <a:xfrm>
                <a:off x="0" y="-19050"/>
                <a:ext cx="1786884" cy="225498"/>
              </a:xfrm>
              <a:prstGeom prst="rect">
                <a:avLst/>
              </a:prstGeom>
            </p:spPr>
            <p:txBody>
              <a:bodyPr lIns="25062" tIns="25062" rIns="25062" bIns="25062" rtlCol="0" anchor="ctr"/>
              <a:lstStyle/>
              <a:p>
                <a:pPr algn="ctr">
                  <a:lnSpc>
                    <a:spcPts val="1840"/>
                  </a:lnSpc>
                </a:pPr>
                <a:r>
                  <a:rPr lang="en-US" sz="13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Corporaciones</a:t>
                </a:r>
              </a:p>
            </p:txBody>
          </p:sp>
        </p:grpSp>
        <p:sp>
          <p:nvSpPr>
            <p:cNvPr id="88" name="TextBox 88"/>
            <p:cNvSpPr txBox="1"/>
            <p:nvPr/>
          </p:nvSpPr>
          <p:spPr>
            <a:xfrm>
              <a:off x="754663" y="404610"/>
              <a:ext cx="3148453" cy="5891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30"/>
                </a:lnSpc>
              </a:pPr>
              <a:r>
                <a:rPr lang="en-US" sz="2664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$ 209.130</a:t>
              </a:r>
            </a:p>
          </p:txBody>
        </p:sp>
      </p:grpSp>
      <p:grpSp>
        <p:nvGrpSpPr>
          <p:cNvPr id="89" name="Group 89"/>
          <p:cNvGrpSpPr/>
          <p:nvPr/>
        </p:nvGrpSpPr>
        <p:grpSpPr>
          <a:xfrm>
            <a:off x="10139626" y="6854297"/>
            <a:ext cx="4821047" cy="2020811"/>
            <a:chOff x="0" y="-85713"/>
            <a:chExt cx="6428063" cy="2694413"/>
          </a:xfrm>
        </p:grpSpPr>
        <p:grpSp>
          <p:nvGrpSpPr>
            <p:cNvPr id="90" name="Group 90"/>
            <p:cNvGrpSpPr/>
            <p:nvPr/>
          </p:nvGrpSpPr>
          <p:grpSpPr>
            <a:xfrm>
              <a:off x="12998" y="0"/>
              <a:ext cx="6415064" cy="661521"/>
              <a:chOff x="0" y="0"/>
              <a:chExt cx="902912" cy="93108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0"/>
                <a:ext cx="902912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902912" h="93108">
                    <a:moveTo>
                      <a:pt x="46554" y="0"/>
                    </a:moveTo>
                    <a:lnTo>
                      <a:pt x="856358" y="0"/>
                    </a:lnTo>
                    <a:cubicBezTo>
                      <a:pt x="882069" y="0"/>
                      <a:pt x="902912" y="20843"/>
                      <a:pt x="902912" y="46554"/>
                    </a:cubicBezTo>
                    <a:lnTo>
                      <a:pt x="902912" y="46554"/>
                    </a:lnTo>
                    <a:cubicBezTo>
                      <a:pt x="902912" y="72265"/>
                      <a:pt x="882069" y="93108"/>
                      <a:pt x="856358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2" name="TextBox 92"/>
              <p:cNvSpPr txBox="1"/>
              <p:nvPr/>
            </p:nvSpPr>
            <p:spPr>
              <a:xfrm>
                <a:off x="0" y="-38100"/>
                <a:ext cx="902912" cy="13120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93" name="Freeform 93"/>
            <p:cNvSpPr/>
            <p:nvPr/>
          </p:nvSpPr>
          <p:spPr>
            <a:xfrm>
              <a:off x="0" y="0"/>
              <a:ext cx="711311" cy="711311"/>
            </a:xfrm>
            <a:custGeom>
              <a:avLst/>
              <a:gdLst/>
              <a:ahLst/>
              <a:cxnLst/>
              <a:rect l="l" t="t" r="r" b="b"/>
              <a:pathLst>
                <a:path w="711311" h="711311">
                  <a:moveTo>
                    <a:pt x="0" y="0"/>
                  </a:moveTo>
                  <a:lnTo>
                    <a:pt x="711311" y="0"/>
                  </a:lnTo>
                  <a:lnTo>
                    <a:pt x="711311" y="711311"/>
                  </a:lnTo>
                  <a:lnTo>
                    <a:pt x="0" y="711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94" name="Group 94"/>
            <p:cNvGrpSpPr/>
            <p:nvPr/>
          </p:nvGrpSpPr>
          <p:grpSpPr>
            <a:xfrm>
              <a:off x="3769579" y="-85713"/>
              <a:ext cx="2658484" cy="709930"/>
              <a:chOff x="0" y="-12064"/>
              <a:chExt cx="374178" cy="99922"/>
            </a:xfrm>
          </p:grpSpPr>
          <p:sp>
            <p:nvSpPr>
              <p:cNvPr id="95" name="Freeform 95"/>
              <p:cNvSpPr/>
              <p:nvPr/>
            </p:nvSpPr>
            <p:spPr>
              <a:xfrm>
                <a:off x="0" y="0"/>
                <a:ext cx="374178" cy="87858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87858">
                    <a:moveTo>
                      <a:pt x="43929" y="0"/>
                    </a:moveTo>
                    <a:lnTo>
                      <a:pt x="330249" y="0"/>
                    </a:lnTo>
                    <a:cubicBezTo>
                      <a:pt x="354510" y="0"/>
                      <a:pt x="374178" y="19668"/>
                      <a:pt x="374178" y="43929"/>
                    </a:cubicBezTo>
                    <a:lnTo>
                      <a:pt x="374178" y="43929"/>
                    </a:lnTo>
                    <a:cubicBezTo>
                      <a:pt x="374178" y="68190"/>
                      <a:pt x="354510" y="87858"/>
                      <a:pt x="330249" y="87858"/>
                    </a:cubicBezTo>
                    <a:lnTo>
                      <a:pt x="43929" y="87858"/>
                    </a:lnTo>
                    <a:cubicBezTo>
                      <a:pt x="19668" y="87858"/>
                      <a:pt x="0" y="68190"/>
                      <a:pt x="0" y="43929"/>
                    </a:cubicBezTo>
                    <a:lnTo>
                      <a:pt x="0" y="43929"/>
                    </a:lnTo>
                    <a:cubicBezTo>
                      <a:pt x="0" y="19668"/>
                      <a:pt x="19668" y="0"/>
                      <a:pt x="43929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6" name="TextBox 96"/>
              <p:cNvSpPr txBox="1"/>
              <p:nvPr/>
            </p:nvSpPr>
            <p:spPr>
              <a:xfrm>
                <a:off x="0" y="-12064"/>
                <a:ext cx="374178" cy="9992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540"/>
                  </a:lnSpc>
                  <a:spcBef>
                    <a:spcPct val="0"/>
                  </a:spcBef>
                </a:pPr>
                <a:r>
                  <a:rPr lang="en-US" sz="18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$ 96.345</a:t>
                </a:r>
              </a:p>
            </p:txBody>
          </p:sp>
        </p:grpSp>
        <p:sp>
          <p:nvSpPr>
            <p:cNvPr id="97" name="TextBox 97"/>
            <p:cNvSpPr txBox="1"/>
            <p:nvPr/>
          </p:nvSpPr>
          <p:spPr>
            <a:xfrm>
              <a:off x="819942" y="85063"/>
              <a:ext cx="827895" cy="4532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2"/>
                </a:lnSpc>
                <a:spcBef>
                  <a:spcPct val="0"/>
                </a:spcBef>
              </a:pPr>
              <a:r>
                <a:rPr lang="en-US" sz="2058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Anla</a:t>
              </a:r>
            </a:p>
          </p:txBody>
        </p:sp>
        <p:grpSp>
          <p:nvGrpSpPr>
            <p:cNvPr id="98" name="Group 98"/>
            <p:cNvGrpSpPr/>
            <p:nvPr/>
          </p:nvGrpSpPr>
          <p:grpSpPr>
            <a:xfrm>
              <a:off x="13024" y="1895947"/>
              <a:ext cx="6415038" cy="662861"/>
              <a:chOff x="0" y="0"/>
              <a:chExt cx="901082" cy="93108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0"/>
                <a:ext cx="901082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901082" h="93108">
                    <a:moveTo>
                      <a:pt x="46554" y="0"/>
                    </a:moveTo>
                    <a:lnTo>
                      <a:pt x="854528" y="0"/>
                    </a:lnTo>
                    <a:cubicBezTo>
                      <a:pt x="880239" y="0"/>
                      <a:pt x="901082" y="20843"/>
                      <a:pt x="901082" y="46554"/>
                    </a:cubicBezTo>
                    <a:lnTo>
                      <a:pt x="901082" y="46554"/>
                    </a:lnTo>
                    <a:cubicBezTo>
                      <a:pt x="901082" y="72265"/>
                      <a:pt x="880239" y="93108"/>
                      <a:pt x="854528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0" name="TextBox 100"/>
              <p:cNvSpPr txBox="1"/>
              <p:nvPr/>
            </p:nvSpPr>
            <p:spPr>
              <a:xfrm>
                <a:off x="0" y="-38100"/>
                <a:ext cx="901082" cy="131208"/>
              </a:xfrm>
              <a:prstGeom prst="rect">
                <a:avLst/>
              </a:prstGeom>
            </p:spPr>
            <p:txBody>
              <a:bodyPr lIns="50903" tIns="50903" rIns="50903" bIns="50903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01" name="Freeform 101"/>
            <p:cNvSpPr/>
            <p:nvPr/>
          </p:nvSpPr>
          <p:spPr>
            <a:xfrm>
              <a:off x="0" y="1895947"/>
              <a:ext cx="712753" cy="712753"/>
            </a:xfrm>
            <a:custGeom>
              <a:avLst/>
              <a:gdLst/>
              <a:ahLst/>
              <a:cxnLst/>
              <a:rect l="l" t="t" r="r" b="b"/>
              <a:pathLst>
                <a:path w="712753" h="712753">
                  <a:moveTo>
                    <a:pt x="0" y="0"/>
                  </a:moveTo>
                  <a:lnTo>
                    <a:pt x="712753" y="0"/>
                  </a:lnTo>
                  <a:lnTo>
                    <a:pt x="712753" y="712752"/>
                  </a:lnTo>
                  <a:lnTo>
                    <a:pt x="0" y="7127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102" name="Group 102"/>
            <p:cNvGrpSpPr/>
            <p:nvPr/>
          </p:nvGrpSpPr>
          <p:grpSpPr>
            <a:xfrm>
              <a:off x="3764192" y="1829425"/>
              <a:ext cx="2663870" cy="751509"/>
              <a:chOff x="0" y="-11969"/>
              <a:chExt cx="374178" cy="105560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483"/>
                <a:ext cx="374178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93591">
                    <a:moveTo>
                      <a:pt x="46795" y="0"/>
                    </a:moveTo>
                    <a:lnTo>
                      <a:pt x="327383" y="0"/>
                    </a:lnTo>
                    <a:cubicBezTo>
                      <a:pt x="339794" y="0"/>
                      <a:pt x="351696" y="4930"/>
                      <a:pt x="360472" y="13706"/>
                    </a:cubicBezTo>
                    <a:cubicBezTo>
                      <a:pt x="369248" y="22482"/>
                      <a:pt x="374178" y="34385"/>
                      <a:pt x="374178" y="46795"/>
                    </a:cubicBezTo>
                    <a:lnTo>
                      <a:pt x="374178" y="46795"/>
                    </a:lnTo>
                    <a:cubicBezTo>
                      <a:pt x="374178" y="72640"/>
                      <a:pt x="353227" y="93591"/>
                      <a:pt x="327383" y="93591"/>
                    </a:cubicBezTo>
                    <a:lnTo>
                      <a:pt x="46795" y="93591"/>
                    </a:lnTo>
                    <a:cubicBezTo>
                      <a:pt x="34385" y="93591"/>
                      <a:pt x="22482" y="88661"/>
                      <a:pt x="13706" y="79885"/>
                    </a:cubicBezTo>
                    <a:cubicBezTo>
                      <a:pt x="4930" y="71109"/>
                      <a:pt x="0" y="59206"/>
                      <a:pt x="0" y="46795"/>
                    </a:cubicBezTo>
                    <a:lnTo>
                      <a:pt x="0" y="46795"/>
                    </a:lnTo>
                    <a:cubicBezTo>
                      <a:pt x="0" y="34385"/>
                      <a:pt x="4930" y="22482"/>
                      <a:pt x="13706" y="13706"/>
                    </a:cubicBezTo>
                    <a:cubicBezTo>
                      <a:pt x="22482" y="4930"/>
                      <a:pt x="34385" y="0"/>
                      <a:pt x="46795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4" name="TextBox 104"/>
              <p:cNvSpPr txBox="1"/>
              <p:nvPr/>
            </p:nvSpPr>
            <p:spPr>
              <a:xfrm>
                <a:off x="0" y="-11969"/>
                <a:ext cx="374178" cy="105560"/>
              </a:xfrm>
              <a:prstGeom prst="rect">
                <a:avLst/>
              </a:prstGeom>
            </p:spPr>
            <p:txBody>
              <a:bodyPr lIns="50903" tIns="50903" rIns="50903" bIns="50903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r>
                  <a:rPr lang="en-US" sz="20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$ 0</a:t>
                </a:r>
              </a:p>
            </p:txBody>
          </p:sp>
        </p:grpSp>
        <p:sp>
          <p:nvSpPr>
            <p:cNvPr id="105" name="TextBox 105"/>
            <p:cNvSpPr txBox="1"/>
            <p:nvPr/>
          </p:nvSpPr>
          <p:spPr>
            <a:xfrm>
              <a:off x="808579" y="1981260"/>
              <a:ext cx="4688273" cy="4541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88"/>
                </a:lnSpc>
                <a:spcBef>
                  <a:spcPct val="0"/>
                </a:spcBef>
              </a:pPr>
              <a:r>
                <a:rPr lang="en-US" sz="2062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Parques</a:t>
              </a:r>
            </a:p>
          </p:txBody>
        </p:sp>
        <p:grpSp>
          <p:nvGrpSpPr>
            <p:cNvPr id="106" name="Group 106"/>
            <p:cNvGrpSpPr/>
            <p:nvPr/>
          </p:nvGrpSpPr>
          <p:grpSpPr>
            <a:xfrm>
              <a:off x="13051" y="902347"/>
              <a:ext cx="6415012" cy="664207"/>
              <a:chOff x="0" y="0"/>
              <a:chExt cx="899253" cy="93108"/>
            </a:xfrm>
          </p:grpSpPr>
          <p:sp>
            <p:nvSpPr>
              <p:cNvPr id="107" name="Freeform 107"/>
              <p:cNvSpPr/>
              <p:nvPr/>
            </p:nvSpPr>
            <p:spPr>
              <a:xfrm>
                <a:off x="0" y="0"/>
                <a:ext cx="899253" cy="93108"/>
              </a:xfrm>
              <a:custGeom>
                <a:avLst/>
                <a:gdLst/>
                <a:ahLst/>
                <a:cxnLst/>
                <a:rect l="l" t="t" r="r" b="b"/>
                <a:pathLst>
                  <a:path w="899253" h="93108">
                    <a:moveTo>
                      <a:pt x="46554" y="0"/>
                    </a:moveTo>
                    <a:lnTo>
                      <a:pt x="852699" y="0"/>
                    </a:lnTo>
                    <a:cubicBezTo>
                      <a:pt x="878410" y="0"/>
                      <a:pt x="899253" y="20843"/>
                      <a:pt x="899253" y="46554"/>
                    </a:cubicBezTo>
                    <a:lnTo>
                      <a:pt x="899253" y="46554"/>
                    </a:lnTo>
                    <a:cubicBezTo>
                      <a:pt x="899253" y="72265"/>
                      <a:pt x="878410" y="93108"/>
                      <a:pt x="852699" y="93108"/>
                    </a:cubicBezTo>
                    <a:lnTo>
                      <a:pt x="46554" y="93108"/>
                    </a:lnTo>
                    <a:cubicBezTo>
                      <a:pt x="20843" y="93108"/>
                      <a:pt x="0" y="72265"/>
                      <a:pt x="0" y="46554"/>
                    </a:cubicBezTo>
                    <a:lnTo>
                      <a:pt x="0" y="46554"/>
                    </a:lnTo>
                    <a:cubicBezTo>
                      <a:pt x="0" y="20843"/>
                      <a:pt x="20843" y="0"/>
                      <a:pt x="465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7BB401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8" name="TextBox 108"/>
              <p:cNvSpPr txBox="1"/>
              <p:nvPr/>
            </p:nvSpPr>
            <p:spPr>
              <a:xfrm>
                <a:off x="0" y="-38100"/>
                <a:ext cx="899253" cy="131208"/>
              </a:xfrm>
              <a:prstGeom prst="rect">
                <a:avLst/>
              </a:prstGeom>
            </p:spPr>
            <p:txBody>
              <a:bodyPr lIns="51006" tIns="51006" rIns="51006" bIns="51006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109" name="Freeform 109"/>
            <p:cNvSpPr/>
            <p:nvPr/>
          </p:nvSpPr>
          <p:spPr>
            <a:xfrm>
              <a:off x="0" y="902347"/>
              <a:ext cx="714200" cy="714200"/>
            </a:xfrm>
            <a:custGeom>
              <a:avLst/>
              <a:gdLst/>
              <a:ahLst/>
              <a:cxnLst/>
              <a:rect l="l" t="t" r="r" b="b"/>
              <a:pathLst>
                <a:path w="714200" h="714200">
                  <a:moveTo>
                    <a:pt x="0" y="0"/>
                  </a:moveTo>
                  <a:lnTo>
                    <a:pt x="714200" y="0"/>
                  </a:lnTo>
                  <a:lnTo>
                    <a:pt x="714200" y="714200"/>
                  </a:lnTo>
                  <a:lnTo>
                    <a:pt x="0" y="7142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grpSp>
          <p:nvGrpSpPr>
            <p:cNvPr id="110" name="Group 110"/>
            <p:cNvGrpSpPr/>
            <p:nvPr/>
          </p:nvGrpSpPr>
          <p:grpSpPr>
            <a:xfrm>
              <a:off x="3758784" y="846506"/>
              <a:ext cx="2669279" cy="742095"/>
              <a:chOff x="0" y="-10453"/>
              <a:chExt cx="374178" cy="104026"/>
            </a:xfrm>
          </p:grpSpPr>
          <p:sp>
            <p:nvSpPr>
              <p:cNvPr id="111" name="Freeform 111"/>
              <p:cNvSpPr/>
              <p:nvPr/>
            </p:nvSpPr>
            <p:spPr>
              <a:xfrm>
                <a:off x="0" y="0"/>
                <a:ext cx="374178" cy="93573"/>
              </a:xfrm>
              <a:custGeom>
                <a:avLst/>
                <a:gdLst/>
                <a:ahLst/>
                <a:cxnLst/>
                <a:rect l="l" t="t" r="r" b="b"/>
                <a:pathLst>
                  <a:path w="374178" h="93573">
                    <a:moveTo>
                      <a:pt x="46787" y="0"/>
                    </a:moveTo>
                    <a:lnTo>
                      <a:pt x="327391" y="0"/>
                    </a:lnTo>
                    <a:cubicBezTo>
                      <a:pt x="353231" y="0"/>
                      <a:pt x="374178" y="20947"/>
                      <a:pt x="374178" y="46787"/>
                    </a:cubicBezTo>
                    <a:lnTo>
                      <a:pt x="374178" y="46787"/>
                    </a:lnTo>
                    <a:cubicBezTo>
                      <a:pt x="374178" y="59195"/>
                      <a:pt x="369249" y="71096"/>
                      <a:pt x="360475" y="79870"/>
                    </a:cubicBezTo>
                    <a:cubicBezTo>
                      <a:pt x="351700" y="88644"/>
                      <a:pt x="339800" y="93573"/>
                      <a:pt x="327391" y="93573"/>
                    </a:cubicBezTo>
                    <a:lnTo>
                      <a:pt x="46787" y="93573"/>
                    </a:lnTo>
                    <a:cubicBezTo>
                      <a:pt x="20947" y="93573"/>
                      <a:pt x="0" y="72626"/>
                      <a:pt x="0" y="46787"/>
                    </a:cubicBezTo>
                    <a:lnTo>
                      <a:pt x="0" y="46787"/>
                    </a:lnTo>
                    <a:cubicBezTo>
                      <a:pt x="0" y="20947"/>
                      <a:pt x="20947" y="0"/>
                      <a:pt x="46787" y="0"/>
                    </a:cubicBezTo>
                    <a:close/>
                  </a:path>
                </a:pathLst>
              </a:custGeom>
              <a:solidFill>
                <a:srgbClr val="7BB401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12" name="TextBox 112"/>
              <p:cNvSpPr txBox="1"/>
              <p:nvPr/>
            </p:nvSpPr>
            <p:spPr>
              <a:xfrm>
                <a:off x="0" y="-10453"/>
                <a:ext cx="374178" cy="104026"/>
              </a:xfrm>
              <a:prstGeom prst="rect">
                <a:avLst/>
              </a:prstGeom>
            </p:spPr>
            <p:txBody>
              <a:bodyPr lIns="51006" tIns="51006" rIns="51006" bIns="51006" rtlCol="0" anchor="ctr"/>
              <a:lstStyle/>
              <a:p>
                <a:pPr marL="0" lvl="0" indent="0" algn="ctr">
                  <a:lnSpc>
                    <a:spcPts val="2820"/>
                  </a:lnSpc>
                  <a:spcBef>
                    <a:spcPct val="0"/>
                  </a:spcBef>
                </a:pPr>
                <a:r>
                  <a:rPr lang="en-US" sz="2014" u="none" strike="noStrike" dirty="0">
                    <a:solidFill>
                      <a:srgbClr val="FFFFFF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$ 1.826</a:t>
                </a:r>
              </a:p>
            </p:txBody>
          </p:sp>
        </p:grpSp>
        <p:sp>
          <p:nvSpPr>
            <p:cNvPr id="113" name="TextBox 113"/>
            <p:cNvSpPr txBox="1"/>
            <p:nvPr/>
          </p:nvSpPr>
          <p:spPr>
            <a:xfrm>
              <a:off x="797170" y="969083"/>
              <a:ext cx="4697791" cy="4549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l">
                <a:lnSpc>
                  <a:spcPts val="2893"/>
                </a:lnSpc>
                <a:spcBef>
                  <a:spcPct val="0"/>
                </a:spcBef>
              </a:pPr>
              <a:r>
                <a:rPr lang="en-US" sz="2067">
                  <a:solidFill>
                    <a:srgbClr val="015438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Minambiente</a:t>
              </a:r>
            </a:p>
          </p:txBody>
        </p:sp>
      </p:grpSp>
      <p:sp>
        <p:nvSpPr>
          <p:cNvPr id="114" name="TextBox 114"/>
          <p:cNvSpPr txBox="1"/>
          <p:nvPr/>
        </p:nvSpPr>
        <p:spPr>
          <a:xfrm>
            <a:off x="7931934" y="1152651"/>
            <a:ext cx="9429218" cy="6629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</a:pPr>
            <a:r>
              <a:rPr lang="en-US" sz="39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FUNCIONAMIENTO PESUPUESTO 2025</a:t>
            </a:r>
          </a:p>
        </p:txBody>
      </p:sp>
      <p:sp>
        <p:nvSpPr>
          <p:cNvPr id="115" name="TextBox 115"/>
          <p:cNvSpPr txBox="1"/>
          <p:nvPr/>
        </p:nvSpPr>
        <p:spPr>
          <a:xfrm>
            <a:off x="7536587" y="1679964"/>
            <a:ext cx="10421260" cy="7385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020"/>
              </a:lnSpc>
            </a:pPr>
            <a:r>
              <a:rPr lang="en-US" sz="43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$ 788.364</a:t>
            </a:r>
          </a:p>
        </p:txBody>
      </p:sp>
      <p:sp>
        <p:nvSpPr>
          <p:cNvPr id="116" name="TextBox 116"/>
          <p:cNvSpPr txBox="1"/>
          <p:nvPr/>
        </p:nvSpPr>
        <p:spPr>
          <a:xfrm>
            <a:off x="-395063" y="9940097"/>
            <a:ext cx="3553673" cy="240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Cifras en millones de pesos</a:t>
            </a:r>
          </a:p>
        </p:txBody>
      </p:sp>
      <p:grpSp>
        <p:nvGrpSpPr>
          <p:cNvPr id="117" name="Group 117"/>
          <p:cNvGrpSpPr/>
          <p:nvPr/>
        </p:nvGrpSpPr>
        <p:grpSpPr>
          <a:xfrm>
            <a:off x="7114175" y="425690"/>
            <a:ext cx="11173825" cy="592837"/>
            <a:chOff x="0" y="0"/>
            <a:chExt cx="2831648" cy="156138"/>
          </a:xfrm>
        </p:grpSpPr>
        <p:sp>
          <p:nvSpPr>
            <p:cNvPr id="118" name="Freeform 118"/>
            <p:cNvSpPr/>
            <p:nvPr/>
          </p:nvSpPr>
          <p:spPr>
            <a:xfrm>
              <a:off x="0" y="0"/>
              <a:ext cx="2831648" cy="156138"/>
            </a:xfrm>
            <a:custGeom>
              <a:avLst/>
              <a:gdLst/>
              <a:ahLst/>
              <a:cxnLst/>
              <a:rect l="l" t="t" r="r" b="b"/>
              <a:pathLst>
                <a:path w="2831648" h="156138">
                  <a:moveTo>
                    <a:pt x="0" y="0"/>
                  </a:moveTo>
                  <a:lnTo>
                    <a:pt x="2831648" y="0"/>
                  </a:lnTo>
                  <a:lnTo>
                    <a:pt x="2831648" y="156138"/>
                  </a:lnTo>
                  <a:lnTo>
                    <a:pt x="0" y="156138"/>
                  </a:lnTo>
                  <a:close/>
                </a:path>
              </a:pathLst>
            </a:custGeom>
            <a:solidFill>
              <a:srgbClr val="7BB40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19" name="TextBox 119"/>
            <p:cNvSpPr txBox="1"/>
            <p:nvPr/>
          </p:nvSpPr>
          <p:spPr>
            <a:xfrm>
              <a:off x="0" y="-38100"/>
              <a:ext cx="2831648" cy="194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80"/>
                </a:lnSpc>
              </a:pPr>
              <a:r>
                <a:rPr lang="en-US" sz="2414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PRESUPUESTO DE FUNCIONAMIENTO SECTOR DE AMBIENTE 2025</a:t>
              </a:r>
            </a:p>
          </p:txBody>
        </p:sp>
      </p:grpSp>
      <p:grpSp>
        <p:nvGrpSpPr>
          <p:cNvPr id="120" name="Group 120"/>
          <p:cNvGrpSpPr/>
          <p:nvPr/>
        </p:nvGrpSpPr>
        <p:grpSpPr>
          <a:xfrm>
            <a:off x="1240123" y="5675474"/>
            <a:ext cx="4313368" cy="920377"/>
            <a:chOff x="0" y="0"/>
            <a:chExt cx="5751157" cy="1227169"/>
          </a:xfrm>
        </p:grpSpPr>
        <p:grpSp>
          <p:nvGrpSpPr>
            <p:cNvPr id="121" name="Group 121"/>
            <p:cNvGrpSpPr/>
            <p:nvPr/>
          </p:nvGrpSpPr>
          <p:grpSpPr>
            <a:xfrm>
              <a:off x="0" y="255912"/>
              <a:ext cx="5751157" cy="971258"/>
              <a:chOff x="0" y="0"/>
              <a:chExt cx="2723187" cy="459893"/>
            </a:xfrm>
          </p:grpSpPr>
          <p:sp>
            <p:nvSpPr>
              <p:cNvPr id="122" name="Freeform 122"/>
              <p:cNvSpPr/>
              <p:nvPr/>
            </p:nvSpPr>
            <p:spPr>
              <a:xfrm>
                <a:off x="0" y="0"/>
                <a:ext cx="2723187" cy="459893"/>
              </a:xfrm>
              <a:custGeom>
                <a:avLst/>
                <a:gdLst/>
                <a:ahLst/>
                <a:cxnLst/>
                <a:rect l="l" t="t" r="r" b="b"/>
                <a:pathLst>
                  <a:path w="2723187" h="459893">
                    <a:moveTo>
                      <a:pt x="90416" y="0"/>
                    </a:moveTo>
                    <a:lnTo>
                      <a:pt x="2632771" y="0"/>
                    </a:lnTo>
                    <a:cubicBezTo>
                      <a:pt x="2656751" y="0"/>
                      <a:pt x="2679748" y="9526"/>
                      <a:pt x="2696705" y="26482"/>
                    </a:cubicBezTo>
                    <a:cubicBezTo>
                      <a:pt x="2713661" y="43438"/>
                      <a:pt x="2723187" y="66436"/>
                      <a:pt x="2723187" y="90416"/>
                    </a:cubicBezTo>
                    <a:lnTo>
                      <a:pt x="2723187" y="369477"/>
                    </a:lnTo>
                    <a:cubicBezTo>
                      <a:pt x="2723187" y="419412"/>
                      <a:pt x="2682706" y="459893"/>
                      <a:pt x="2632771" y="459893"/>
                    </a:cubicBezTo>
                    <a:lnTo>
                      <a:pt x="90416" y="459893"/>
                    </a:lnTo>
                    <a:cubicBezTo>
                      <a:pt x="66436" y="459893"/>
                      <a:pt x="43438" y="450367"/>
                      <a:pt x="26482" y="433411"/>
                    </a:cubicBezTo>
                    <a:cubicBezTo>
                      <a:pt x="9526" y="416454"/>
                      <a:pt x="0" y="393457"/>
                      <a:pt x="0" y="369477"/>
                    </a:cubicBezTo>
                    <a:lnTo>
                      <a:pt x="0" y="90416"/>
                    </a:lnTo>
                    <a:cubicBezTo>
                      <a:pt x="0" y="40481"/>
                      <a:pt x="40481" y="0"/>
                      <a:pt x="90416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23" name="TextBox 123"/>
              <p:cNvSpPr txBox="1"/>
              <p:nvPr/>
            </p:nvSpPr>
            <p:spPr>
              <a:xfrm>
                <a:off x="0" y="-47625"/>
                <a:ext cx="2723187" cy="507518"/>
              </a:xfrm>
              <a:prstGeom prst="rect">
                <a:avLst/>
              </a:prstGeom>
            </p:spPr>
            <p:txBody>
              <a:bodyPr lIns="21614" tIns="21614" rIns="21614" bIns="21614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124" name="Group 124"/>
            <p:cNvGrpSpPr/>
            <p:nvPr/>
          </p:nvGrpSpPr>
          <p:grpSpPr>
            <a:xfrm>
              <a:off x="4221692" y="349282"/>
              <a:ext cx="1424259" cy="766123"/>
              <a:chOff x="0" y="0"/>
              <a:chExt cx="674390" cy="362761"/>
            </a:xfrm>
          </p:grpSpPr>
          <p:sp>
            <p:nvSpPr>
              <p:cNvPr id="125" name="Freeform 125"/>
              <p:cNvSpPr/>
              <p:nvPr/>
            </p:nvSpPr>
            <p:spPr>
              <a:xfrm>
                <a:off x="0" y="0"/>
                <a:ext cx="674390" cy="362761"/>
              </a:xfrm>
              <a:custGeom>
                <a:avLst/>
                <a:gdLst/>
                <a:ahLst/>
                <a:cxnLst/>
                <a:rect l="l" t="t" r="r" b="b"/>
                <a:pathLst>
                  <a:path w="674390" h="362761">
                    <a:moveTo>
                      <a:pt x="181381" y="0"/>
                    </a:moveTo>
                    <a:lnTo>
                      <a:pt x="493009" y="0"/>
                    </a:lnTo>
                    <a:cubicBezTo>
                      <a:pt x="541115" y="0"/>
                      <a:pt x="587249" y="19110"/>
                      <a:pt x="621265" y="53125"/>
                    </a:cubicBezTo>
                    <a:cubicBezTo>
                      <a:pt x="655280" y="87141"/>
                      <a:pt x="674390" y="133275"/>
                      <a:pt x="674390" y="181381"/>
                    </a:cubicBezTo>
                    <a:lnTo>
                      <a:pt x="674390" y="181381"/>
                    </a:lnTo>
                    <a:cubicBezTo>
                      <a:pt x="674390" y="229486"/>
                      <a:pt x="655280" y="275621"/>
                      <a:pt x="621265" y="309636"/>
                    </a:cubicBezTo>
                    <a:cubicBezTo>
                      <a:pt x="587249" y="343651"/>
                      <a:pt x="541115" y="362761"/>
                      <a:pt x="493009" y="362761"/>
                    </a:cubicBezTo>
                    <a:lnTo>
                      <a:pt x="181381" y="362761"/>
                    </a:lnTo>
                    <a:cubicBezTo>
                      <a:pt x="133275" y="362761"/>
                      <a:pt x="87141" y="343651"/>
                      <a:pt x="53125" y="309636"/>
                    </a:cubicBezTo>
                    <a:cubicBezTo>
                      <a:pt x="19110" y="275621"/>
                      <a:pt x="0" y="229486"/>
                      <a:pt x="0" y="181381"/>
                    </a:cubicBezTo>
                    <a:lnTo>
                      <a:pt x="0" y="181381"/>
                    </a:lnTo>
                    <a:cubicBezTo>
                      <a:pt x="0" y="133275"/>
                      <a:pt x="19110" y="87141"/>
                      <a:pt x="53125" y="53125"/>
                    </a:cubicBezTo>
                    <a:cubicBezTo>
                      <a:pt x="87141" y="19110"/>
                      <a:pt x="133275" y="0"/>
                      <a:pt x="181381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26" name="TextBox 126"/>
              <p:cNvSpPr txBox="1"/>
              <p:nvPr/>
            </p:nvSpPr>
            <p:spPr>
              <a:xfrm>
                <a:off x="0" y="-38100"/>
                <a:ext cx="674390" cy="400861"/>
              </a:xfrm>
              <a:prstGeom prst="rect">
                <a:avLst/>
              </a:prstGeom>
            </p:spPr>
            <p:txBody>
              <a:bodyPr lIns="21614" tIns="21614" rIns="21614" bIns="21614" rtlCol="0" anchor="ctr"/>
              <a:lstStyle/>
              <a:p>
                <a:pPr algn="ctr">
                  <a:lnSpc>
                    <a:spcPts val="2960"/>
                  </a:lnSpc>
                </a:pPr>
                <a:r>
                  <a:rPr lang="en-US" sz="2114">
                    <a:solidFill>
                      <a:srgbClr val="000000"/>
                    </a:solidFill>
                    <a:latin typeface="Montserrat Bold"/>
                    <a:ea typeface="Montserrat Bold"/>
                    <a:cs typeface="Montserrat Bold"/>
                    <a:sym typeface="Montserrat Bold"/>
                  </a:rPr>
                  <a:t>12,5%</a:t>
                </a:r>
              </a:p>
            </p:txBody>
          </p:sp>
        </p:grpSp>
        <p:sp>
          <p:nvSpPr>
            <p:cNvPr id="127" name="TextBox 127"/>
            <p:cNvSpPr txBox="1"/>
            <p:nvPr/>
          </p:nvSpPr>
          <p:spPr>
            <a:xfrm>
              <a:off x="670469" y="539699"/>
              <a:ext cx="3120346" cy="5748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97"/>
                </a:lnSpc>
              </a:pPr>
              <a:r>
                <a:rPr lang="en-US" sz="264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$ 98.170</a:t>
              </a:r>
            </a:p>
          </p:txBody>
        </p:sp>
        <p:grpSp>
          <p:nvGrpSpPr>
            <p:cNvPr id="128" name="Group 128"/>
            <p:cNvGrpSpPr/>
            <p:nvPr/>
          </p:nvGrpSpPr>
          <p:grpSpPr>
            <a:xfrm>
              <a:off x="361731" y="0"/>
              <a:ext cx="3734813" cy="601250"/>
              <a:chOff x="0" y="0"/>
              <a:chExt cx="2059869" cy="331609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0"/>
                <a:ext cx="2059869" cy="331609"/>
              </a:xfrm>
              <a:custGeom>
                <a:avLst/>
                <a:gdLst/>
                <a:ahLst/>
                <a:cxnLst/>
                <a:rect l="l" t="t" r="r" b="b"/>
                <a:pathLst>
                  <a:path w="2059869" h="331609">
                    <a:moveTo>
                      <a:pt x="139229" y="0"/>
                    </a:moveTo>
                    <a:lnTo>
                      <a:pt x="1920640" y="0"/>
                    </a:lnTo>
                    <a:cubicBezTo>
                      <a:pt x="1957566" y="0"/>
                      <a:pt x="1992980" y="14669"/>
                      <a:pt x="2019090" y="40779"/>
                    </a:cubicBezTo>
                    <a:cubicBezTo>
                      <a:pt x="2045201" y="66890"/>
                      <a:pt x="2059869" y="102303"/>
                      <a:pt x="2059869" y="139229"/>
                    </a:cubicBezTo>
                    <a:lnTo>
                      <a:pt x="2059869" y="192380"/>
                    </a:lnTo>
                    <a:cubicBezTo>
                      <a:pt x="2059869" y="269274"/>
                      <a:pt x="1997534" y="331609"/>
                      <a:pt x="1920640" y="331609"/>
                    </a:cubicBezTo>
                    <a:lnTo>
                      <a:pt x="139229" y="331609"/>
                    </a:lnTo>
                    <a:cubicBezTo>
                      <a:pt x="102303" y="331609"/>
                      <a:pt x="66890" y="316940"/>
                      <a:pt x="40779" y="290830"/>
                    </a:cubicBezTo>
                    <a:cubicBezTo>
                      <a:pt x="14669" y="264719"/>
                      <a:pt x="0" y="229306"/>
                      <a:pt x="0" y="192380"/>
                    </a:cubicBezTo>
                    <a:lnTo>
                      <a:pt x="0" y="139229"/>
                    </a:lnTo>
                    <a:cubicBezTo>
                      <a:pt x="0" y="102303"/>
                      <a:pt x="14669" y="66890"/>
                      <a:pt x="40779" y="40779"/>
                    </a:cubicBezTo>
                    <a:cubicBezTo>
                      <a:pt x="66890" y="14669"/>
                      <a:pt x="102303" y="0"/>
                      <a:pt x="1392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30" name="TextBox 130"/>
              <p:cNvSpPr txBox="1"/>
              <p:nvPr/>
            </p:nvSpPr>
            <p:spPr>
              <a:xfrm>
                <a:off x="0" y="-19050"/>
                <a:ext cx="2059869" cy="350659"/>
              </a:xfrm>
              <a:prstGeom prst="rect">
                <a:avLst/>
              </a:prstGeom>
            </p:spPr>
            <p:txBody>
              <a:bodyPr lIns="18556" tIns="18556" rIns="18556" bIns="18556" rtlCol="0" anchor="ctr"/>
              <a:lstStyle/>
              <a:p>
                <a:pPr algn="ctr">
                  <a:lnSpc>
                    <a:spcPts val="1560"/>
                  </a:lnSpc>
                </a:pPr>
                <a:r>
                  <a:rPr lang="en-US" sz="11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Fondo Nacional Ambiental -</a:t>
                </a:r>
              </a:p>
              <a:p>
                <a:pPr algn="ctr">
                  <a:lnSpc>
                    <a:spcPts val="1560"/>
                  </a:lnSpc>
                </a:pPr>
                <a:r>
                  <a:rPr lang="en-US" sz="1114">
                    <a:solidFill>
                      <a:srgbClr val="000000"/>
                    </a:solidFill>
                    <a:latin typeface="Open Sauce Bold"/>
                    <a:ea typeface="Open Sauce Bold"/>
                    <a:cs typeface="Open Sauce Bold"/>
                    <a:sym typeface="Open Sauce Bold"/>
                  </a:rPr>
                  <a:t>Recursos propios</a:t>
                </a:r>
              </a:p>
            </p:txBody>
          </p:sp>
        </p:grpSp>
      </p:grpSp>
      <p:grpSp>
        <p:nvGrpSpPr>
          <p:cNvPr id="131" name="Group 131"/>
          <p:cNvGrpSpPr/>
          <p:nvPr/>
        </p:nvGrpSpPr>
        <p:grpSpPr>
          <a:xfrm>
            <a:off x="2007512" y="687547"/>
            <a:ext cx="2807498" cy="465457"/>
            <a:chOff x="0" y="0"/>
            <a:chExt cx="3743331" cy="620609"/>
          </a:xfrm>
        </p:grpSpPr>
        <p:grpSp>
          <p:nvGrpSpPr>
            <p:cNvPr id="132" name="Group 132"/>
            <p:cNvGrpSpPr/>
            <p:nvPr/>
          </p:nvGrpSpPr>
          <p:grpSpPr>
            <a:xfrm>
              <a:off x="0" y="0"/>
              <a:ext cx="3743331" cy="620609"/>
              <a:chOff x="0" y="0"/>
              <a:chExt cx="2460768" cy="407972"/>
            </a:xfrm>
          </p:grpSpPr>
          <p:sp>
            <p:nvSpPr>
              <p:cNvPr id="133" name="Freeform 133"/>
              <p:cNvSpPr/>
              <p:nvPr/>
            </p:nvSpPr>
            <p:spPr>
              <a:xfrm>
                <a:off x="0" y="0"/>
                <a:ext cx="2460768" cy="407972"/>
              </a:xfrm>
              <a:custGeom>
                <a:avLst/>
                <a:gdLst/>
                <a:ahLst/>
                <a:cxnLst/>
                <a:rect l="l" t="t" r="r" b="b"/>
                <a:pathLst>
                  <a:path w="2460768" h="407972">
                    <a:moveTo>
                      <a:pt x="100512" y="0"/>
                    </a:moveTo>
                    <a:lnTo>
                      <a:pt x="2360256" y="0"/>
                    </a:lnTo>
                    <a:cubicBezTo>
                      <a:pt x="2415767" y="0"/>
                      <a:pt x="2460768" y="45001"/>
                      <a:pt x="2460768" y="100512"/>
                    </a:cubicBezTo>
                    <a:lnTo>
                      <a:pt x="2460768" y="307460"/>
                    </a:lnTo>
                    <a:cubicBezTo>
                      <a:pt x="2460768" y="362971"/>
                      <a:pt x="2415767" y="407972"/>
                      <a:pt x="2360256" y="407972"/>
                    </a:cubicBezTo>
                    <a:lnTo>
                      <a:pt x="100512" y="407972"/>
                    </a:lnTo>
                    <a:cubicBezTo>
                      <a:pt x="45001" y="407972"/>
                      <a:pt x="0" y="362971"/>
                      <a:pt x="0" y="307460"/>
                    </a:cubicBezTo>
                    <a:lnTo>
                      <a:pt x="0" y="100512"/>
                    </a:lnTo>
                    <a:cubicBezTo>
                      <a:pt x="0" y="45001"/>
                      <a:pt x="45001" y="0"/>
                      <a:pt x="100512" y="0"/>
                    </a:cubicBezTo>
                    <a:close/>
                  </a:path>
                </a:pathLst>
              </a:custGeom>
              <a:solidFill>
                <a:srgbClr val="67A516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34" name="TextBox 134"/>
              <p:cNvSpPr txBox="1"/>
              <p:nvPr/>
            </p:nvSpPr>
            <p:spPr>
              <a:xfrm>
                <a:off x="0" y="-38100"/>
                <a:ext cx="2460768" cy="446072"/>
              </a:xfrm>
              <a:prstGeom prst="rect">
                <a:avLst/>
              </a:prstGeom>
            </p:spPr>
            <p:txBody>
              <a:bodyPr lIns="21516" tIns="21516" rIns="21516" bIns="21516" rtlCol="0" anchor="ctr"/>
              <a:lstStyle/>
              <a:p>
                <a:pPr algn="ctr">
                  <a:lnSpc>
                    <a:spcPts val="3380"/>
                  </a:lnSpc>
                </a:pPr>
                <a:endParaRPr/>
              </a:p>
            </p:txBody>
          </p:sp>
        </p:grpSp>
        <p:sp>
          <p:nvSpPr>
            <p:cNvPr id="135" name="TextBox 135"/>
            <p:cNvSpPr txBox="1"/>
            <p:nvPr/>
          </p:nvSpPr>
          <p:spPr>
            <a:xfrm>
              <a:off x="606499" y="118443"/>
              <a:ext cx="2513694" cy="35514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258"/>
                </a:lnSpc>
              </a:pPr>
              <a:r>
                <a:rPr lang="en-US" sz="1613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MINAMBIENTE</a:t>
              </a:r>
            </a:p>
          </p:txBody>
        </p:sp>
      </p:grpSp>
      <p:sp>
        <p:nvSpPr>
          <p:cNvPr id="136" name="TextBox 136"/>
          <p:cNvSpPr txBox="1"/>
          <p:nvPr/>
        </p:nvSpPr>
        <p:spPr>
          <a:xfrm>
            <a:off x="7931934" y="2361318"/>
            <a:ext cx="9722297" cy="31255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27"/>
              </a:lnSpc>
            </a:pP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El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presupuesto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funcionamiento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del Sector de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Ambiente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se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incrementa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un 37.1%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respecto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al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presupuesto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la actual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vigencia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,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en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razón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al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pago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sentencias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judiciales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que se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incluye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para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Ministerio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2947" dirty="0" err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Ambiente</a:t>
            </a:r>
            <a:r>
              <a:rPr lang="en-US" sz="2947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$96.846.000.000 y para CODECHOCO $95.346.000.000.</a:t>
            </a:r>
          </a:p>
        </p:txBody>
      </p:sp>
      <p:grpSp>
        <p:nvGrpSpPr>
          <p:cNvPr id="137" name="Group 137"/>
          <p:cNvGrpSpPr/>
          <p:nvPr/>
        </p:nvGrpSpPr>
        <p:grpSpPr>
          <a:xfrm>
            <a:off x="10554797" y="6378813"/>
            <a:ext cx="3875958" cy="469368"/>
            <a:chOff x="0" y="0"/>
            <a:chExt cx="2117513" cy="256425"/>
          </a:xfrm>
        </p:grpSpPr>
        <p:sp>
          <p:nvSpPr>
            <p:cNvPr id="138" name="Freeform 138"/>
            <p:cNvSpPr/>
            <p:nvPr/>
          </p:nvSpPr>
          <p:spPr>
            <a:xfrm>
              <a:off x="0" y="0"/>
              <a:ext cx="2117513" cy="256425"/>
            </a:xfrm>
            <a:custGeom>
              <a:avLst/>
              <a:gdLst/>
              <a:ahLst/>
              <a:cxnLst/>
              <a:rect l="l" t="t" r="r" b="b"/>
              <a:pathLst>
                <a:path w="2117513" h="256425">
                  <a:moveTo>
                    <a:pt x="101868" y="0"/>
                  </a:moveTo>
                  <a:lnTo>
                    <a:pt x="2015645" y="0"/>
                  </a:lnTo>
                  <a:cubicBezTo>
                    <a:pt x="2071905" y="0"/>
                    <a:pt x="2117513" y="45608"/>
                    <a:pt x="2117513" y="101868"/>
                  </a:cubicBezTo>
                  <a:lnTo>
                    <a:pt x="2117513" y="154557"/>
                  </a:lnTo>
                  <a:cubicBezTo>
                    <a:pt x="2117513" y="210817"/>
                    <a:pt x="2071905" y="256425"/>
                    <a:pt x="2015645" y="256425"/>
                  </a:cubicBezTo>
                  <a:lnTo>
                    <a:pt x="101868" y="256425"/>
                  </a:lnTo>
                  <a:cubicBezTo>
                    <a:pt x="45608" y="256425"/>
                    <a:pt x="0" y="210817"/>
                    <a:pt x="0" y="154557"/>
                  </a:cubicBezTo>
                  <a:lnTo>
                    <a:pt x="0" y="101868"/>
                  </a:lnTo>
                  <a:cubicBezTo>
                    <a:pt x="0" y="45608"/>
                    <a:pt x="45608" y="0"/>
                    <a:pt x="101868" y="0"/>
                  </a:cubicBezTo>
                  <a:close/>
                </a:path>
              </a:pathLst>
            </a:custGeom>
            <a:solidFill>
              <a:srgbClr val="7BB401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39" name="TextBox 139"/>
            <p:cNvSpPr txBox="1"/>
            <p:nvPr/>
          </p:nvSpPr>
          <p:spPr>
            <a:xfrm>
              <a:off x="0" y="-38100"/>
              <a:ext cx="2117513" cy="294525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540"/>
                </a:lnSpc>
              </a:pPr>
              <a:r>
                <a:rPr lang="en-US" sz="1814" dirty="0" err="1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Fondo</a:t>
              </a:r>
              <a:r>
                <a:rPr lang="en-US" sz="1814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Nacional Ambiental</a:t>
              </a:r>
            </a:p>
          </p:txBody>
        </p:sp>
      </p:grpSp>
      <p:grpSp>
        <p:nvGrpSpPr>
          <p:cNvPr id="140" name="Group 140"/>
          <p:cNvGrpSpPr/>
          <p:nvPr/>
        </p:nvGrpSpPr>
        <p:grpSpPr>
          <a:xfrm>
            <a:off x="10082252" y="5836765"/>
            <a:ext cx="4821047" cy="592608"/>
            <a:chOff x="0" y="0"/>
            <a:chExt cx="2633834" cy="323753"/>
          </a:xfrm>
        </p:grpSpPr>
        <p:sp>
          <p:nvSpPr>
            <p:cNvPr id="141" name="Freeform 141"/>
            <p:cNvSpPr/>
            <p:nvPr/>
          </p:nvSpPr>
          <p:spPr>
            <a:xfrm>
              <a:off x="0" y="0"/>
              <a:ext cx="2633834" cy="323753"/>
            </a:xfrm>
            <a:custGeom>
              <a:avLst/>
              <a:gdLst/>
              <a:ahLst/>
              <a:cxnLst/>
              <a:rect l="l" t="t" r="r" b="b"/>
              <a:pathLst>
                <a:path w="2633834" h="323753">
                  <a:moveTo>
                    <a:pt x="81899" y="0"/>
                  </a:moveTo>
                  <a:lnTo>
                    <a:pt x="2551936" y="0"/>
                  </a:lnTo>
                  <a:cubicBezTo>
                    <a:pt x="2597167" y="0"/>
                    <a:pt x="2633834" y="36667"/>
                    <a:pt x="2633834" y="81899"/>
                  </a:cubicBezTo>
                  <a:lnTo>
                    <a:pt x="2633834" y="241855"/>
                  </a:lnTo>
                  <a:cubicBezTo>
                    <a:pt x="2633834" y="287086"/>
                    <a:pt x="2597167" y="323753"/>
                    <a:pt x="2551936" y="323753"/>
                  </a:cubicBezTo>
                  <a:lnTo>
                    <a:pt x="81899" y="323753"/>
                  </a:lnTo>
                  <a:cubicBezTo>
                    <a:pt x="36667" y="323753"/>
                    <a:pt x="0" y="287086"/>
                    <a:pt x="0" y="241855"/>
                  </a:cubicBezTo>
                  <a:lnTo>
                    <a:pt x="0" y="81899"/>
                  </a:lnTo>
                  <a:cubicBezTo>
                    <a:pt x="0" y="36667"/>
                    <a:pt x="36667" y="0"/>
                    <a:pt x="81899" y="0"/>
                  </a:cubicBezTo>
                  <a:close/>
                </a:path>
              </a:pathLst>
            </a:custGeom>
            <a:solidFill>
              <a:srgbClr val="7BB401"/>
            </a:solidFill>
            <a:ln w="38100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42" name="TextBox 142"/>
            <p:cNvSpPr txBox="1"/>
            <p:nvPr/>
          </p:nvSpPr>
          <p:spPr>
            <a:xfrm>
              <a:off x="0" y="-38100"/>
              <a:ext cx="2633834" cy="361853"/>
            </a:xfrm>
            <a:prstGeom prst="rect">
              <a:avLst/>
            </a:prstGeom>
          </p:spPr>
          <p:txBody>
            <a:bodyPr lIns="25062" tIns="25062" rIns="25062" bIns="25062" rtlCol="0" anchor="ctr"/>
            <a:lstStyle/>
            <a:p>
              <a:pPr algn="ctr">
                <a:lnSpc>
                  <a:spcPts val="2960"/>
                </a:lnSpc>
              </a:pPr>
              <a:r>
                <a:rPr lang="en-US" sz="21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 Recursos propios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509"/>
            <a:ext cx="18288000" cy="10287000"/>
            <a:chOff x="0" y="0"/>
            <a:chExt cx="2833290" cy="1593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33290" cy="1593725"/>
            </a:xfrm>
            <a:custGeom>
              <a:avLst/>
              <a:gdLst/>
              <a:ahLst/>
              <a:cxnLst/>
              <a:rect l="l" t="t" r="r" b="b"/>
              <a:pathLst>
                <a:path w="2833290" h="1593725">
                  <a:moveTo>
                    <a:pt x="0" y="0"/>
                  </a:moveTo>
                  <a:lnTo>
                    <a:pt x="2833290" y="0"/>
                  </a:lnTo>
                  <a:lnTo>
                    <a:pt x="2833290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2"/>
              <a:stretch>
                <a:fillRect t="-9222" b="-9222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9566249" y="1985096"/>
            <a:ext cx="8098555" cy="7273204"/>
            <a:chOff x="0" y="0"/>
            <a:chExt cx="1004300" cy="901949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04300" cy="901949"/>
            </a:xfrm>
            <a:custGeom>
              <a:avLst/>
              <a:gdLst/>
              <a:ahLst/>
              <a:cxnLst/>
              <a:rect l="l" t="t" r="r" b="b"/>
              <a:pathLst>
                <a:path w="1004300" h="901949">
                  <a:moveTo>
                    <a:pt x="21987" y="0"/>
                  </a:moveTo>
                  <a:lnTo>
                    <a:pt x="982313" y="0"/>
                  </a:lnTo>
                  <a:cubicBezTo>
                    <a:pt x="988145" y="0"/>
                    <a:pt x="993737" y="2316"/>
                    <a:pt x="997860" y="6440"/>
                  </a:cubicBezTo>
                  <a:cubicBezTo>
                    <a:pt x="1001984" y="10563"/>
                    <a:pt x="1004300" y="16156"/>
                    <a:pt x="1004300" y="21987"/>
                  </a:cubicBezTo>
                  <a:lnTo>
                    <a:pt x="1004300" y="879962"/>
                  </a:lnTo>
                  <a:cubicBezTo>
                    <a:pt x="1004300" y="885793"/>
                    <a:pt x="1001984" y="891386"/>
                    <a:pt x="997860" y="895509"/>
                  </a:cubicBezTo>
                  <a:cubicBezTo>
                    <a:pt x="993737" y="899632"/>
                    <a:pt x="988145" y="901949"/>
                    <a:pt x="982313" y="901949"/>
                  </a:cubicBezTo>
                  <a:lnTo>
                    <a:pt x="21987" y="901949"/>
                  </a:lnTo>
                  <a:cubicBezTo>
                    <a:pt x="16156" y="901949"/>
                    <a:pt x="10563" y="899632"/>
                    <a:pt x="6440" y="895509"/>
                  </a:cubicBezTo>
                  <a:cubicBezTo>
                    <a:pt x="2316" y="891386"/>
                    <a:pt x="0" y="885793"/>
                    <a:pt x="0" y="879962"/>
                  </a:cubicBezTo>
                  <a:lnTo>
                    <a:pt x="0" y="21987"/>
                  </a:lnTo>
                  <a:cubicBezTo>
                    <a:pt x="0" y="16156"/>
                    <a:pt x="2316" y="10563"/>
                    <a:pt x="6440" y="6440"/>
                  </a:cubicBezTo>
                  <a:cubicBezTo>
                    <a:pt x="10563" y="2316"/>
                    <a:pt x="16156" y="0"/>
                    <a:pt x="21987" y="0"/>
                  </a:cubicBezTo>
                  <a:close/>
                </a:path>
              </a:pathLst>
            </a:custGeom>
            <a:solidFill>
              <a:srgbClr val="67A516">
                <a:alpha val="90980"/>
              </a:srgbClr>
            </a:solidFill>
            <a:ln w="127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0337660" y="1420733"/>
            <a:ext cx="6150229" cy="784065"/>
            <a:chOff x="0" y="0"/>
            <a:chExt cx="8200305" cy="1045421"/>
          </a:xfrm>
        </p:grpSpPr>
        <p:grpSp>
          <p:nvGrpSpPr>
            <p:cNvPr id="7" name="Group 7"/>
            <p:cNvGrpSpPr/>
            <p:nvPr/>
          </p:nvGrpSpPr>
          <p:grpSpPr>
            <a:xfrm>
              <a:off x="0" y="0"/>
              <a:ext cx="8200305" cy="1045421"/>
              <a:chOff x="0" y="0"/>
              <a:chExt cx="1619813" cy="206503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1619813" cy="206503"/>
              </a:xfrm>
              <a:custGeom>
                <a:avLst/>
                <a:gdLst/>
                <a:ahLst/>
                <a:cxnLst/>
                <a:rect l="l" t="t" r="r" b="b"/>
                <a:pathLst>
                  <a:path w="1619813" h="206503">
                    <a:moveTo>
                      <a:pt x="64199" y="0"/>
                    </a:moveTo>
                    <a:lnTo>
                      <a:pt x="1555614" y="0"/>
                    </a:lnTo>
                    <a:cubicBezTo>
                      <a:pt x="1591071" y="0"/>
                      <a:pt x="1619813" y="28743"/>
                      <a:pt x="1619813" y="64199"/>
                    </a:cubicBezTo>
                    <a:lnTo>
                      <a:pt x="1619813" y="142304"/>
                    </a:lnTo>
                    <a:cubicBezTo>
                      <a:pt x="1619813" y="177760"/>
                      <a:pt x="1591071" y="206503"/>
                      <a:pt x="1555614" y="206503"/>
                    </a:cubicBezTo>
                    <a:lnTo>
                      <a:pt x="64199" y="206503"/>
                    </a:lnTo>
                    <a:cubicBezTo>
                      <a:pt x="28743" y="206503"/>
                      <a:pt x="0" y="177760"/>
                      <a:pt x="0" y="142304"/>
                    </a:cubicBezTo>
                    <a:lnTo>
                      <a:pt x="0" y="64199"/>
                    </a:lnTo>
                    <a:cubicBezTo>
                      <a:pt x="0" y="28743"/>
                      <a:pt x="28743" y="0"/>
                      <a:pt x="641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015438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" name="TextBox 9"/>
              <p:cNvSpPr txBox="1"/>
              <p:nvPr/>
            </p:nvSpPr>
            <p:spPr>
              <a:xfrm>
                <a:off x="0" y="-47625"/>
                <a:ext cx="1619813" cy="25412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sp>
          <p:nvSpPr>
            <p:cNvPr id="10" name="TextBox 10"/>
            <p:cNvSpPr txBox="1"/>
            <p:nvPr/>
          </p:nvSpPr>
          <p:spPr>
            <a:xfrm>
              <a:off x="409536" y="77147"/>
              <a:ext cx="7388933" cy="8627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900">
                  <a:solidFill>
                    <a:srgbClr val="34520D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ORDENAMIENTO DEL TERRITORIO ALREDEDOR DEL AGUA Y JUSTICIA AMBIENTAL</a:t>
              </a: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506585" y="2337460"/>
            <a:ext cx="6971369" cy="1097066"/>
            <a:chOff x="0" y="0"/>
            <a:chExt cx="1836081" cy="288939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836081" cy="288939"/>
            </a:xfrm>
            <a:custGeom>
              <a:avLst/>
              <a:gdLst/>
              <a:ahLst/>
              <a:cxnLst/>
              <a:rect l="l" t="t" r="r" b="b"/>
              <a:pathLst>
                <a:path w="1836081" h="288939">
                  <a:moveTo>
                    <a:pt x="56637" y="0"/>
                  </a:moveTo>
                  <a:lnTo>
                    <a:pt x="1779444" y="0"/>
                  </a:lnTo>
                  <a:cubicBezTo>
                    <a:pt x="1794465" y="0"/>
                    <a:pt x="1808871" y="5967"/>
                    <a:pt x="1819492" y="16589"/>
                  </a:cubicBezTo>
                  <a:cubicBezTo>
                    <a:pt x="1830114" y="27210"/>
                    <a:pt x="1836081" y="41616"/>
                    <a:pt x="1836081" y="56637"/>
                  </a:cubicBezTo>
                  <a:lnTo>
                    <a:pt x="1836081" y="232302"/>
                  </a:lnTo>
                  <a:cubicBezTo>
                    <a:pt x="1836081" y="247323"/>
                    <a:pt x="1830114" y="261729"/>
                    <a:pt x="1819492" y="272351"/>
                  </a:cubicBezTo>
                  <a:cubicBezTo>
                    <a:pt x="1808871" y="282972"/>
                    <a:pt x="1794465" y="288939"/>
                    <a:pt x="1779444" y="288939"/>
                  </a:cubicBezTo>
                  <a:lnTo>
                    <a:pt x="56637" y="288939"/>
                  </a:lnTo>
                  <a:cubicBezTo>
                    <a:pt x="41616" y="288939"/>
                    <a:pt x="27210" y="282972"/>
                    <a:pt x="16589" y="272351"/>
                  </a:cubicBezTo>
                  <a:cubicBezTo>
                    <a:pt x="5967" y="261729"/>
                    <a:pt x="0" y="247323"/>
                    <a:pt x="0" y="232302"/>
                  </a:cubicBezTo>
                  <a:lnTo>
                    <a:pt x="0" y="56637"/>
                  </a:lnTo>
                  <a:cubicBezTo>
                    <a:pt x="0" y="41616"/>
                    <a:pt x="5967" y="27210"/>
                    <a:pt x="16589" y="16589"/>
                  </a:cubicBezTo>
                  <a:cubicBezTo>
                    <a:pt x="27210" y="5967"/>
                    <a:pt x="41616" y="0"/>
                    <a:pt x="56637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1836081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9832517" y="2337460"/>
            <a:ext cx="1132076" cy="1097066"/>
            <a:chOff x="0" y="0"/>
            <a:chExt cx="900908" cy="873047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17" name="Freeform 17"/>
          <p:cNvSpPr/>
          <p:nvPr/>
        </p:nvSpPr>
        <p:spPr>
          <a:xfrm>
            <a:off x="10082661" y="2559065"/>
            <a:ext cx="631787" cy="653855"/>
          </a:xfrm>
          <a:custGeom>
            <a:avLst/>
            <a:gdLst/>
            <a:ahLst/>
            <a:cxnLst/>
            <a:rect l="l" t="t" r="r" b="b"/>
            <a:pathLst>
              <a:path w="631787" h="653855">
                <a:moveTo>
                  <a:pt x="0" y="0"/>
                </a:moveTo>
                <a:lnTo>
                  <a:pt x="631787" y="0"/>
                </a:lnTo>
                <a:lnTo>
                  <a:pt x="631787" y="653855"/>
                </a:lnTo>
                <a:lnTo>
                  <a:pt x="0" y="6538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18" name="Group 18"/>
          <p:cNvGrpSpPr/>
          <p:nvPr/>
        </p:nvGrpSpPr>
        <p:grpSpPr>
          <a:xfrm>
            <a:off x="9832517" y="2337460"/>
            <a:ext cx="1158122" cy="1097066"/>
            <a:chOff x="0" y="0"/>
            <a:chExt cx="921636" cy="873047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0506585" y="3590723"/>
            <a:ext cx="6971369" cy="1097066"/>
            <a:chOff x="0" y="0"/>
            <a:chExt cx="1836081" cy="288939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836081" cy="288939"/>
            </a:xfrm>
            <a:custGeom>
              <a:avLst/>
              <a:gdLst/>
              <a:ahLst/>
              <a:cxnLst/>
              <a:rect l="l" t="t" r="r" b="b"/>
              <a:pathLst>
                <a:path w="1836081" h="288939">
                  <a:moveTo>
                    <a:pt x="56637" y="0"/>
                  </a:moveTo>
                  <a:lnTo>
                    <a:pt x="1779444" y="0"/>
                  </a:lnTo>
                  <a:cubicBezTo>
                    <a:pt x="1794465" y="0"/>
                    <a:pt x="1808871" y="5967"/>
                    <a:pt x="1819492" y="16589"/>
                  </a:cubicBezTo>
                  <a:cubicBezTo>
                    <a:pt x="1830114" y="27210"/>
                    <a:pt x="1836081" y="41616"/>
                    <a:pt x="1836081" y="56637"/>
                  </a:cubicBezTo>
                  <a:lnTo>
                    <a:pt x="1836081" y="232302"/>
                  </a:lnTo>
                  <a:cubicBezTo>
                    <a:pt x="1836081" y="247323"/>
                    <a:pt x="1830114" y="261729"/>
                    <a:pt x="1819492" y="272351"/>
                  </a:cubicBezTo>
                  <a:cubicBezTo>
                    <a:pt x="1808871" y="282972"/>
                    <a:pt x="1794465" y="288939"/>
                    <a:pt x="1779444" y="288939"/>
                  </a:cubicBezTo>
                  <a:lnTo>
                    <a:pt x="56637" y="288939"/>
                  </a:lnTo>
                  <a:cubicBezTo>
                    <a:pt x="41616" y="288939"/>
                    <a:pt x="27210" y="282972"/>
                    <a:pt x="16589" y="272351"/>
                  </a:cubicBezTo>
                  <a:cubicBezTo>
                    <a:pt x="5967" y="261729"/>
                    <a:pt x="0" y="247323"/>
                    <a:pt x="0" y="232302"/>
                  </a:cubicBezTo>
                  <a:lnTo>
                    <a:pt x="0" y="56637"/>
                  </a:lnTo>
                  <a:cubicBezTo>
                    <a:pt x="0" y="41616"/>
                    <a:pt x="5967" y="27210"/>
                    <a:pt x="16589" y="16589"/>
                  </a:cubicBezTo>
                  <a:cubicBezTo>
                    <a:pt x="27210" y="5967"/>
                    <a:pt x="41616" y="0"/>
                    <a:pt x="56637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1836081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832517" y="3590723"/>
            <a:ext cx="1132076" cy="1097066"/>
            <a:chOff x="0" y="0"/>
            <a:chExt cx="900908" cy="873047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9832517" y="3590723"/>
            <a:ext cx="1158122" cy="1097066"/>
            <a:chOff x="0" y="0"/>
            <a:chExt cx="921636" cy="873047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30" name="Freeform 30"/>
          <p:cNvSpPr/>
          <p:nvPr/>
        </p:nvSpPr>
        <p:spPr>
          <a:xfrm>
            <a:off x="9998164" y="3869160"/>
            <a:ext cx="861054" cy="547846"/>
          </a:xfrm>
          <a:custGeom>
            <a:avLst/>
            <a:gdLst/>
            <a:ahLst/>
            <a:cxnLst/>
            <a:rect l="l" t="t" r="r" b="b"/>
            <a:pathLst>
              <a:path w="861054" h="547846">
                <a:moveTo>
                  <a:pt x="0" y="0"/>
                </a:moveTo>
                <a:lnTo>
                  <a:pt x="861054" y="0"/>
                </a:lnTo>
                <a:lnTo>
                  <a:pt x="861054" y="547846"/>
                </a:lnTo>
                <a:lnTo>
                  <a:pt x="0" y="54784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31" name="Group 31"/>
          <p:cNvGrpSpPr/>
          <p:nvPr/>
        </p:nvGrpSpPr>
        <p:grpSpPr>
          <a:xfrm>
            <a:off x="10506585" y="4889872"/>
            <a:ext cx="6971369" cy="1097066"/>
            <a:chOff x="0" y="0"/>
            <a:chExt cx="1836081" cy="288939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836081" cy="288939"/>
            </a:xfrm>
            <a:custGeom>
              <a:avLst/>
              <a:gdLst/>
              <a:ahLst/>
              <a:cxnLst/>
              <a:rect l="l" t="t" r="r" b="b"/>
              <a:pathLst>
                <a:path w="1836081" h="288939">
                  <a:moveTo>
                    <a:pt x="56637" y="0"/>
                  </a:moveTo>
                  <a:lnTo>
                    <a:pt x="1779444" y="0"/>
                  </a:lnTo>
                  <a:cubicBezTo>
                    <a:pt x="1794465" y="0"/>
                    <a:pt x="1808871" y="5967"/>
                    <a:pt x="1819492" y="16589"/>
                  </a:cubicBezTo>
                  <a:cubicBezTo>
                    <a:pt x="1830114" y="27210"/>
                    <a:pt x="1836081" y="41616"/>
                    <a:pt x="1836081" y="56637"/>
                  </a:cubicBezTo>
                  <a:lnTo>
                    <a:pt x="1836081" y="232302"/>
                  </a:lnTo>
                  <a:cubicBezTo>
                    <a:pt x="1836081" y="247323"/>
                    <a:pt x="1830114" y="261729"/>
                    <a:pt x="1819492" y="272351"/>
                  </a:cubicBezTo>
                  <a:cubicBezTo>
                    <a:pt x="1808871" y="282972"/>
                    <a:pt x="1794465" y="288939"/>
                    <a:pt x="1779444" y="288939"/>
                  </a:cubicBezTo>
                  <a:lnTo>
                    <a:pt x="56637" y="288939"/>
                  </a:lnTo>
                  <a:cubicBezTo>
                    <a:pt x="41616" y="288939"/>
                    <a:pt x="27210" y="282972"/>
                    <a:pt x="16589" y="272351"/>
                  </a:cubicBezTo>
                  <a:cubicBezTo>
                    <a:pt x="5967" y="261729"/>
                    <a:pt x="0" y="247323"/>
                    <a:pt x="0" y="232302"/>
                  </a:cubicBezTo>
                  <a:lnTo>
                    <a:pt x="0" y="56637"/>
                  </a:lnTo>
                  <a:cubicBezTo>
                    <a:pt x="0" y="41616"/>
                    <a:pt x="5967" y="27210"/>
                    <a:pt x="16589" y="16589"/>
                  </a:cubicBezTo>
                  <a:cubicBezTo>
                    <a:pt x="27210" y="5967"/>
                    <a:pt x="41616" y="0"/>
                    <a:pt x="56637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-47625"/>
              <a:ext cx="1836081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9832517" y="4889872"/>
            <a:ext cx="1132076" cy="1097066"/>
            <a:chOff x="0" y="0"/>
            <a:chExt cx="900908" cy="873047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9832517" y="4889872"/>
            <a:ext cx="1158122" cy="1097066"/>
            <a:chOff x="0" y="0"/>
            <a:chExt cx="921636" cy="873047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40" name="Freeform 40"/>
          <p:cNvSpPr/>
          <p:nvPr/>
        </p:nvSpPr>
        <p:spPr>
          <a:xfrm>
            <a:off x="10015121" y="5147009"/>
            <a:ext cx="792914" cy="582792"/>
          </a:xfrm>
          <a:custGeom>
            <a:avLst/>
            <a:gdLst/>
            <a:ahLst/>
            <a:cxnLst/>
            <a:rect l="l" t="t" r="r" b="b"/>
            <a:pathLst>
              <a:path w="792914" h="582792">
                <a:moveTo>
                  <a:pt x="0" y="0"/>
                </a:moveTo>
                <a:lnTo>
                  <a:pt x="792914" y="0"/>
                </a:lnTo>
                <a:lnTo>
                  <a:pt x="792914" y="582792"/>
                </a:lnTo>
                <a:lnTo>
                  <a:pt x="0" y="58279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41" name="Group 41"/>
          <p:cNvGrpSpPr/>
          <p:nvPr/>
        </p:nvGrpSpPr>
        <p:grpSpPr>
          <a:xfrm>
            <a:off x="10506585" y="6173754"/>
            <a:ext cx="6971369" cy="1097066"/>
            <a:chOff x="0" y="0"/>
            <a:chExt cx="1836081" cy="288939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1836081" cy="288939"/>
            </a:xfrm>
            <a:custGeom>
              <a:avLst/>
              <a:gdLst/>
              <a:ahLst/>
              <a:cxnLst/>
              <a:rect l="l" t="t" r="r" b="b"/>
              <a:pathLst>
                <a:path w="1836081" h="288939">
                  <a:moveTo>
                    <a:pt x="56637" y="0"/>
                  </a:moveTo>
                  <a:lnTo>
                    <a:pt x="1779444" y="0"/>
                  </a:lnTo>
                  <a:cubicBezTo>
                    <a:pt x="1794465" y="0"/>
                    <a:pt x="1808871" y="5967"/>
                    <a:pt x="1819492" y="16589"/>
                  </a:cubicBezTo>
                  <a:cubicBezTo>
                    <a:pt x="1830114" y="27210"/>
                    <a:pt x="1836081" y="41616"/>
                    <a:pt x="1836081" y="56637"/>
                  </a:cubicBezTo>
                  <a:lnTo>
                    <a:pt x="1836081" y="232302"/>
                  </a:lnTo>
                  <a:cubicBezTo>
                    <a:pt x="1836081" y="247323"/>
                    <a:pt x="1830114" y="261729"/>
                    <a:pt x="1819492" y="272351"/>
                  </a:cubicBezTo>
                  <a:cubicBezTo>
                    <a:pt x="1808871" y="282972"/>
                    <a:pt x="1794465" y="288939"/>
                    <a:pt x="1779444" y="288939"/>
                  </a:cubicBezTo>
                  <a:lnTo>
                    <a:pt x="56637" y="288939"/>
                  </a:lnTo>
                  <a:cubicBezTo>
                    <a:pt x="41616" y="288939"/>
                    <a:pt x="27210" y="282972"/>
                    <a:pt x="16589" y="272351"/>
                  </a:cubicBezTo>
                  <a:cubicBezTo>
                    <a:pt x="5967" y="261729"/>
                    <a:pt x="0" y="247323"/>
                    <a:pt x="0" y="232302"/>
                  </a:cubicBezTo>
                  <a:lnTo>
                    <a:pt x="0" y="56637"/>
                  </a:lnTo>
                  <a:cubicBezTo>
                    <a:pt x="0" y="41616"/>
                    <a:pt x="5967" y="27210"/>
                    <a:pt x="16589" y="16589"/>
                  </a:cubicBezTo>
                  <a:cubicBezTo>
                    <a:pt x="27210" y="5967"/>
                    <a:pt x="41616" y="0"/>
                    <a:pt x="56637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0" y="-47625"/>
              <a:ext cx="1836081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9832517" y="6173754"/>
            <a:ext cx="1132076" cy="1097066"/>
            <a:chOff x="0" y="0"/>
            <a:chExt cx="900908" cy="873047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9832517" y="6173754"/>
            <a:ext cx="1158122" cy="1097066"/>
            <a:chOff x="0" y="0"/>
            <a:chExt cx="921636" cy="873047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50" name="Freeform 50"/>
          <p:cNvSpPr/>
          <p:nvPr/>
        </p:nvSpPr>
        <p:spPr>
          <a:xfrm>
            <a:off x="9998164" y="6325400"/>
            <a:ext cx="809871" cy="802784"/>
          </a:xfrm>
          <a:custGeom>
            <a:avLst/>
            <a:gdLst/>
            <a:ahLst/>
            <a:cxnLst/>
            <a:rect l="l" t="t" r="r" b="b"/>
            <a:pathLst>
              <a:path w="809871" h="802784">
                <a:moveTo>
                  <a:pt x="0" y="0"/>
                </a:moveTo>
                <a:lnTo>
                  <a:pt x="809871" y="0"/>
                </a:lnTo>
                <a:lnTo>
                  <a:pt x="809871" y="802784"/>
                </a:lnTo>
                <a:lnTo>
                  <a:pt x="0" y="80278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51" name="Group 51"/>
          <p:cNvGrpSpPr/>
          <p:nvPr/>
        </p:nvGrpSpPr>
        <p:grpSpPr>
          <a:xfrm>
            <a:off x="10506585" y="7575620"/>
            <a:ext cx="6971369" cy="1097066"/>
            <a:chOff x="0" y="0"/>
            <a:chExt cx="1836081" cy="288939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1836081" cy="288939"/>
            </a:xfrm>
            <a:custGeom>
              <a:avLst/>
              <a:gdLst/>
              <a:ahLst/>
              <a:cxnLst/>
              <a:rect l="l" t="t" r="r" b="b"/>
              <a:pathLst>
                <a:path w="1836081" h="288939">
                  <a:moveTo>
                    <a:pt x="56637" y="0"/>
                  </a:moveTo>
                  <a:lnTo>
                    <a:pt x="1779444" y="0"/>
                  </a:lnTo>
                  <a:cubicBezTo>
                    <a:pt x="1794465" y="0"/>
                    <a:pt x="1808871" y="5967"/>
                    <a:pt x="1819492" y="16589"/>
                  </a:cubicBezTo>
                  <a:cubicBezTo>
                    <a:pt x="1830114" y="27210"/>
                    <a:pt x="1836081" y="41616"/>
                    <a:pt x="1836081" y="56637"/>
                  </a:cubicBezTo>
                  <a:lnTo>
                    <a:pt x="1836081" y="232302"/>
                  </a:lnTo>
                  <a:cubicBezTo>
                    <a:pt x="1836081" y="247323"/>
                    <a:pt x="1830114" y="261729"/>
                    <a:pt x="1819492" y="272351"/>
                  </a:cubicBezTo>
                  <a:cubicBezTo>
                    <a:pt x="1808871" y="282972"/>
                    <a:pt x="1794465" y="288939"/>
                    <a:pt x="1779444" y="288939"/>
                  </a:cubicBezTo>
                  <a:lnTo>
                    <a:pt x="56637" y="288939"/>
                  </a:lnTo>
                  <a:cubicBezTo>
                    <a:pt x="41616" y="288939"/>
                    <a:pt x="27210" y="282972"/>
                    <a:pt x="16589" y="272351"/>
                  </a:cubicBezTo>
                  <a:cubicBezTo>
                    <a:pt x="5967" y="261729"/>
                    <a:pt x="0" y="247323"/>
                    <a:pt x="0" y="232302"/>
                  </a:cubicBezTo>
                  <a:lnTo>
                    <a:pt x="0" y="56637"/>
                  </a:lnTo>
                  <a:cubicBezTo>
                    <a:pt x="0" y="41616"/>
                    <a:pt x="5967" y="27210"/>
                    <a:pt x="16589" y="16589"/>
                  </a:cubicBezTo>
                  <a:cubicBezTo>
                    <a:pt x="27210" y="5967"/>
                    <a:pt x="41616" y="0"/>
                    <a:pt x="56637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-47625"/>
              <a:ext cx="1836081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9832517" y="7575620"/>
            <a:ext cx="1132076" cy="1097066"/>
            <a:chOff x="0" y="0"/>
            <a:chExt cx="900908" cy="873047"/>
          </a:xfrm>
        </p:grpSpPr>
        <p:sp>
          <p:nvSpPr>
            <p:cNvPr id="55" name="Freeform 55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56" name="TextBox 56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57" name="Group 57"/>
          <p:cNvGrpSpPr/>
          <p:nvPr/>
        </p:nvGrpSpPr>
        <p:grpSpPr>
          <a:xfrm>
            <a:off x="9832517" y="7575620"/>
            <a:ext cx="1158122" cy="1097066"/>
            <a:chOff x="0" y="0"/>
            <a:chExt cx="921636" cy="873047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59" name="TextBox 59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60" name="Freeform 60"/>
          <p:cNvSpPr/>
          <p:nvPr/>
        </p:nvSpPr>
        <p:spPr>
          <a:xfrm>
            <a:off x="10049186" y="7720842"/>
            <a:ext cx="698736" cy="806622"/>
          </a:xfrm>
          <a:custGeom>
            <a:avLst/>
            <a:gdLst/>
            <a:ahLst/>
            <a:cxnLst/>
            <a:rect l="l" t="t" r="r" b="b"/>
            <a:pathLst>
              <a:path w="698736" h="806622">
                <a:moveTo>
                  <a:pt x="0" y="0"/>
                </a:moveTo>
                <a:lnTo>
                  <a:pt x="698737" y="0"/>
                </a:lnTo>
                <a:lnTo>
                  <a:pt x="698737" y="806622"/>
                </a:lnTo>
                <a:lnTo>
                  <a:pt x="0" y="80662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61" name="Group 61"/>
          <p:cNvGrpSpPr/>
          <p:nvPr/>
        </p:nvGrpSpPr>
        <p:grpSpPr>
          <a:xfrm>
            <a:off x="598393" y="1985096"/>
            <a:ext cx="8084807" cy="7273204"/>
            <a:chOff x="0" y="0"/>
            <a:chExt cx="1002596" cy="901949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1002596" cy="901949"/>
            </a:xfrm>
            <a:custGeom>
              <a:avLst/>
              <a:gdLst/>
              <a:ahLst/>
              <a:cxnLst/>
              <a:rect l="l" t="t" r="r" b="b"/>
              <a:pathLst>
                <a:path w="1002596" h="901949">
                  <a:moveTo>
                    <a:pt x="22025" y="0"/>
                  </a:moveTo>
                  <a:lnTo>
                    <a:pt x="980571" y="0"/>
                  </a:lnTo>
                  <a:cubicBezTo>
                    <a:pt x="992735" y="0"/>
                    <a:pt x="1002596" y="9861"/>
                    <a:pt x="1002596" y="22025"/>
                  </a:cubicBezTo>
                  <a:lnTo>
                    <a:pt x="1002596" y="879924"/>
                  </a:lnTo>
                  <a:cubicBezTo>
                    <a:pt x="1002596" y="885766"/>
                    <a:pt x="1000275" y="891368"/>
                    <a:pt x="996145" y="895498"/>
                  </a:cubicBezTo>
                  <a:cubicBezTo>
                    <a:pt x="992014" y="899628"/>
                    <a:pt x="986412" y="901949"/>
                    <a:pt x="980571" y="901949"/>
                  </a:cubicBezTo>
                  <a:lnTo>
                    <a:pt x="22025" y="901949"/>
                  </a:lnTo>
                  <a:cubicBezTo>
                    <a:pt x="9861" y="901949"/>
                    <a:pt x="0" y="892088"/>
                    <a:pt x="0" y="879924"/>
                  </a:cubicBezTo>
                  <a:lnTo>
                    <a:pt x="0" y="22025"/>
                  </a:lnTo>
                  <a:cubicBezTo>
                    <a:pt x="0" y="9861"/>
                    <a:pt x="9861" y="0"/>
                    <a:pt x="22025" y="0"/>
                  </a:cubicBezTo>
                  <a:close/>
                </a:path>
              </a:pathLst>
            </a:custGeom>
            <a:solidFill>
              <a:srgbClr val="67A516">
                <a:alpha val="90980"/>
              </a:srgbClr>
            </a:solidFill>
            <a:ln w="127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1288780" y="1420733"/>
            <a:ext cx="6279253" cy="784065"/>
            <a:chOff x="0" y="0"/>
            <a:chExt cx="8372337" cy="1045421"/>
          </a:xfrm>
        </p:grpSpPr>
        <p:grpSp>
          <p:nvGrpSpPr>
            <p:cNvPr id="64" name="Group 64"/>
            <p:cNvGrpSpPr/>
            <p:nvPr/>
          </p:nvGrpSpPr>
          <p:grpSpPr>
            <a:xfrm>
              <a:off x="0" y="0"/>
              <a:ext cx="8372337" cy="1045421"/>
              <a:chOff x="0" y="0"/>
              <a:chExt cx="1653795" cy="206503"/>
            </a:xfrm>
          </p:grpSpPr>
          <p:sp>
            <p:nvSpPr>
              <p:cNvPr id="65" name="Freeform 65"/>
              <p:cNvSpPr/>
              <p:nvPr/>
            </p:nvSpPr>
            <p:spPr>
              <a:xfrm>
                <a:off x="0" y="0"/>
                <a:ext cx="1653795" cy="206503"/>
              </a:xfrm>
              <a:custGeom>
                <a:avLst/>
                <a:gdLst/>
                <a:ahLst/>
                <a:cxnLst/>
                <a:rect l="l" t="t" r="r" b="b"/>
                <a:pathLst>
                  <a:path w="1653795" h="206503">
                    <a:moveTo>
                      <a:pt x="62880" y="0"/>
                    </a:moveTo>
                    <a:lnTo>
                      <a:pt x="1590915" y="0"/>
                    </a:lnTo>
                    <a:cubicBezTo>
                      <a:pt x="1625643" y="0"/>
                      <a:pt x="1653795" y="28152"/>
                      <a:pt x="1653795" y="62880"/>
                    </a:cubicBezTo>
                    <a:lnTo>
                      <a:pt x="1653795" y="143623"/>
                    </a:lnTo>
                    <a:cubicBezTo>
                      <a:pt x="1653795" y="178351"/>
                      <a:pt x="1625643" y="206503"/>
                      <a:pt x="1590915" y="206503"/>
                    </a:cubicBezTo>
                    <a:lnTo>
                      <a:pt x="62880" y="206503"/>
                    </a:lnTo>
                    <a:cubicBezTo>
                      <a:pt x="28152" y="206503"/>
                      <a:pt x="0" y="178351"/>
                      <a:pt x="0" y="143623"/>
                    </a:cubicBezTo>
                    <a:lnTo>
                      <a:pt x="0" y="62880"/>
                    </a:lnTo>
                    <a:cubicBezTo>
                      <a:pt x="0" y="28152"/>
                      <a:pt x="28152" y="0"/>
                      <a:pt x="628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rnd">
                <a:solidFill>
                  <a:srgbClr val="015438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66" name="TextBox 66"/>
              <p:cNvSpPr txBox="1"/>
              <p:nvPr/>
            </p:nvSpPr>
            <p:spPr>
              <a:xfrm>
                <a:off x="0" y="-47625"/>
                <a:ext cx="1653795" cy="25412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sp>
          <p:nvSpPr>
            <p:cNvPr id="67" name="TextBox 67"/>
            <p:cNvSpPr txBox="1"/>
            <p:nvPr/>
          </p:nvSpPr>
          <p:spPr>
            <a:xfrm>
              <a:off x="418127" y="77147"/>
              <a:ext cx="7543943" cy="8627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900">
                  <a:solidFill>
                    <a:srgbClr val="34520D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TRANSFORMACIÓN PRODUCTIVA, INTERNACIONALIZACIÓN Y ACCIÓN CLÍMATICA</a:t>
              </a:r>
            </a:p>
          </p:txBody>
        </p:sp>
      </p:grpSp>
      <p:grpSp>
        <p:nvGrpSpPr>
          <p:cNvPr id="68" name="Group 68"/>
          <p:cNvGrpSpPr/>
          <p:nvPr/>
        </p:nvGrpSpPr>
        <p:grpSpPr>
          <a:xfrm>
            <a:off x="1491724" y="2493657"/>
            <a:ext cx="6972212" cy="1097066"/>
            <a:chOff x="0" y="0"/>
            <a:chExt cx="1836303" cy="288939"/>
          </a:xfrm>
        </p:grpSpPr>
        <p:sp>
          <p:nvSpPr>
            <p:cNvPr id="69" name="Freeform 69"/>
            <p:cNvSpPr/>
            <p:nvPr/>
          </p:nvSpPr>
          <p:spPr>
            <a:xfrm>
              <a:off x="0" y="0"/>
              <a:ext cx="1836303" cy="288939"/>
            </a:xfrm>
            <a:custGeom>
              <a:avLst/>
              <a:gdLst/>
              <a:ahLst/>
              <a:cxnLst/>
              <a:rect l="l" t="t" r="r" b="b"/>
              <a:pathLst>
                <a:path w="1836303" h="288939">
                  <a:moveTo>
                    <a:pt x="56630" y="0"/>
                  </a:moveTo>
                  <a:lnTo>
                    <a:pt x="1779673" y="0"/>
                  </a:lnTo>
                  <a:cubicBezTo>
                    <a:pt x="1810949" y="0"/>
                    <a:pt x="1836303" y="25354"/>
                    <a:pt x="1836303" y="56630"/>
                  </a:cubicBezTo>
                  <a:lnTo>
                    <a:pt x="1836303" y="232309"/>
                  </a:lnTo>
                  <a:cubicBezTo>
                    <a:pt x="1836303" y="263585"/>
                    <a:pt x="1810949" y="288939"/>
                    <a:pt x="1779673" y="288939"/>
                  </a:cubicBezTo>
                  <a:lnTo>
                    <a:pt x="56630" y="288939"/>
                  </a:lnTo>
                  <a:cubicBezTo>
                    <a:pt x="25354" y="288939"/>
                    <a:pt x="0" y="263585"/>
                    <a:pt x="0" y="232309"/>
                  </a:cubicBezTo>
                  <a:lnTo>
                    <a:pt x="0" y="56630"/>
                  </a:lnTo>
                  <a:cubicBezTo>
                    <a:pt x="0" y="25354"/>
                    <a:pt x="25354" y="0"/>
                    <a:pt x="56630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70" name="TextBox 70"/>
            <p:cNvSpPr txBox="1"/>
            <p:nvPr/>
          </p:nvSpPr>
          <p:spPr>
            <a:xfrm>
              <a:off x="0" y="-47625"/>
              <a:ext cx="1836303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71" name="Group 71"/>
          <p:cNvGrpSpPr/>
          <p:nvPr/>
        </p:nvGrpSpPr>
        <p:grpSpPr>
          <a:xfrm>
            <a:off x="817656" y="2493657"/>
            <a:ext cx="1132076" cy="1097066"/>
            <a:chOff x="0" y="0"/>
            <a:chExt cx="900908" cy="873047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74" name="TextBox 74"/>
          <p:cNvSpPr txBox="1"/>
          <p:nvPr/>
        </p:nvSpPr>
        <p:spPr>
          <a:xfrm>
            <a:off x="1949732" y="2553248"/>
            <a:ext cx="4167909" cy="8839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339"/>
              </a:lnSpc>
            </a:pPr>
            <a:r>
              <a:rPr lang="en-US" sz="14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RESTAURACIÓN PARTICIPATIVA DE ECOSISTEMAS, ÁREAS PROTEGIDAS Y OTRAS ÁREAS AMBIENTALMENTE ESTRATÉGICAS</a:t>
            </a:r>
          </a:p>
        </p:txBody>
      </p:sp>
      <p:grpSp>
        <p:nvGrpSpPr>
          <p:cNvPr id="75" name="Group 75"/>
          <p:cNvGrpSpPr/>
          <p:nvPr/>
        </p:nvGrpSpPr>
        <p:grpSpPr>
          <a:xfrm>
            <a:off x="817656" y="2493657"/>
            <a:ext cx="1158122" cy="1097066"/>
            <a:chOff x="0" y="0"/>
            <a:chExt cx="921636" cy="873047"/>
          </a:xfrm>
        </p:grpSpPr>
        <p:sp>
          <p:nvSpPr>
            <p:cNvPr id="76" name="Freeform 76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77" name="TextBox 77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78" name="Freeform 78"/>
          <p:cNvSpPr/>
          <p:nvPr/>
        </p:nvSpPr>
        <p:spPr>
          <a:xfrm>
            <a:off x="983303" y="2638773"/>
            <a:ext cx="809871" cy="806834"/>
          </a:xfrm>
          <a:custGeom>
            <a:avLst/>
            <a:gdLst/>
            <a:ahLst/>
            <a:cxnLst/>
            <a:rect l="l" t="t" r="r" b="b"/>
            <a:pathLst>
              <a:path w="809871" h="806834">
                <a:moveTo>
                  <a:pt x="0" y="0"/>
                </a:moveTo>
                <a:lnTo>
                  <a:pt x="809871" y="0"/>
                </a:lnTo>
                <a:lnTo>
                  <a:pt x="809871" y="806834"/>
                </a:lnTo>
                <a:lnTo>
                  <a:pt x="0" y="806834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79" name="Group 79"/>
          <p:cNvGrpSpPr/>
          <p:nvPr/>
        </p:nvGrpSpPr>
        <p:grpSpPr>
          <a:xfrm>
            <a:off x="1491724" y="4049943"/>
            <a:ext cx="6972212" cy="1097066"/>
            <a:chOff x="0" y="0"/>
            <a:chExt cx="1836303" cy="288939"/>
          </a:xfrm>
        </p:grpSpPr>
        <p:sp>
          <p:nvSpPr>
            <p:cNvPr id="80" name="Freeform 80"/>
            <p:cNvSpPr/>
            <p:nvPr/>
          </p:nvSpPr>
          <p:spPr>
            <a:xfrm>
              <a:off x="0" y="0"/>
              <a:ext cx="1836303" cy="288939"/>
            </a:xfrm>
            <a:custGeom>
              <a:avLst/>
              <a:gdLst/>
              <a:ahLst/>
              <a:cxnLst/>
              <a:rect l="l" t="t" r="r" b="b"/>
              <a:pathLst>
                <a:path w="1836303" h="288939">
                  <a:moveTo>
                    <a:pt x="56630" y="0"/>
                  </a:moveTo>
                  <a:lnTo>
                    <a:pt x="1779673" y="0"/>
                  </a:lnTo>
                  <a:cubicBezTo>
                    <a:pt x="1810949" y="0"/>
                    <a:pt x="1836303" y="25354"/>
                    <a:pt x="1836303" y="56630"/>
                  </a:cubicBezTo>
                  <a:lnTo>
                    <a:pt x="1836303" y="232309"/>
                  </a:lnTo>
                  <a:cubicBezTo>
                    <a:pt x="1836303" y="263585"/>
                    <a:pt x="1810949" y="288939"/>
                    <a:pt x="1779673" y="288939"/>
                  </a:cubicBezTo>
                  <a:lnTo>
                    <a:pt x="56630" y="288939"/>
                  </a:lnTo>
                  <a:cubicBezTo>
                    <a:pt x="25354" y="288939"/>
                    <a:pt x="0" y="263585"/>
                    <a:pt x="0" y="232309"/>
                  </a:cubicBezTo>
                  <a:lnTo>
                    <a:pt x="0" y="56630"/>
                  </a:lnTo>
                  <a:cubicBezTo>
                    <a:pt x="0" y="25354"/>
                    <a:pt x="25354" y="0"/>
                    <a:pt x="56630" y="0"/>
                  </a:cubicBezTo>
                  <a:close/>
                </a:path>
              </a:pathLst>
            </a:custGeom>
            <a:solidFill>
              <a:srgbClr val="1E664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81" name="TextBox 81"/>
            <p:cNvSpPr txBox="1"/>
            <p:nvPr/>
          </p:nvSpPr>
          <p:spPr>
            <a:xfrm>
              <a:off x="0" y="-47625"/>
              <a:ext cx="1836303" cy="33656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82" name="Group 82"/>
          <p:cNvGrpSpPr/>
          <p:nvPr/>
        </p:nvGrpSpPr>
        <p:grpSpPr>
          <a:xfrm>
            <a:off x="817656" y="4049943"/>
            <a:ext cx="1132076" cy="1097066"/>
            <a:chOff x="0" y="0"/>
            <a:chExt cx="900908" cy="873047"/>
          </a:xfrm>
        </p:grpSpPr>
        <p:sp>
          <p:nvSpPr>
            <p:cNvPr id="83" name="Freeform 83"/>
            <p:cNvSpPr/>
            <p:nvPr/>
          </p:nvSpPr>
          <p:spPr>
            <a:xfrm>
              <a:off x="0" y="0"/>
              <a:ext cx="900908" cy="873047"/>
            </a:xfrm>
            <a:custGeom>
              <a:avLst/>
              <a:gdLst/>
              <a:ahLst/>
              <a:cxnLst/>
              <a:rect l="l" t="t" r="r" b="b"/>
              <a:pathLst>
                <a:path w="900908" h="873047">
                  <a:moveTo>
                    <a:pt x="450454" y="0"/>
                  </a:moveTo>
                  <a:cubicBezTo>
                    <a:pt x="201675" y="0"/>
                    <a:pt x="0" y="195438"/>
                    <a:pt x="0" y="436524"/>
                  </a:cubicBezTo>
                  <a:cubicBezTo>
                    <a:pt x="0" y="677609"/>
                    <a:pt x="201675" y="873047"/>
                    <a:pt x="450454" y="873047"/>
                  </a:cubicBezTo>
                  <a:cubicBezTo>
                    <a:pt x="699233" y="873047"/>
                    <a:pt x="900908" y="677609"/>
                    <a:pt x="900908" y="436524"/>
                  </a:cubicBezTo>
                  <a:cubicBezTo>
                    <a:pt x="900908" y="195438"/>
                    <a:pt x="699233" y="0"/>
                    <a:pt x="450454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84" name="TextBox 84"/>
            <p:cNvSpPr txBox="1"/>
            <p:nvPr/>
          </p:nvSpPr>
          <p:spPr>
            <a:xfrm>
              <a:off x="84460" y="34223"/>
              <a:ext cx="731988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817656" y="4049943"/>
            <a:ext cx="1158122" cy="1097066"/>
            <a:chOff x="0" y="0"/>
            <a:chExt cx="921636" cy="873047"/>
          </a:xfrm>
        </p:grpSpPr>
        <p:sp>
          <p:nvSpPr>
            <p:cNvPr id="86" name="Freeform 86"/>
            <p:cNvSpPr/>
            <p:nvPr/>
          </p:nvSpPr>
          <p:spPr>
            <a:xfrm>
              <a:off x="0" y="0"/>
              <a:ext cx="921636" cy="873047"/>
            </a:xfrm>
            <a:custGeom>
              <a:avLst/>
              <a:gdLst/>
              <a:ahLst/>
              <a:cxnLst/>
              <a:rect l="l" t="t" r="r" b="b"/>
              <a:pathLst>
                <a:path w="921636" h="873047">
                  <a:moveTo>
                    <a:pt x="460818" y="0"/>
                  </a:moveTo>
                  <a:cubicBezTo>
                    <a:pt x="206315" y="0"/>
                    <a:pt x="0" y="195438"/>
                    <a:pt x="0" y="436524"/>
                  </a:cubicBezTo>
                  <a:cubicBezTo>
                    <a:pt x="0" y="677609"/>
                    <a:pt x="206315" y="873047"/>
                    <a:pt x="460818" y="873047"/>
                  </a:cubicBezTo>
                  <a:cubicBezTo>
                    <a:pt x="715321" y="873047"/>
                    <a:pt x="921636" y="677609"/>
                    <a:pt x="921636" y="436524"/>
                  </a:cubicBezTo>
                  <a:cubicBezTo>
                    <a:pt x="921636" y="195438"/>
                    <a:pt x="715321" y="0"/>
                    <a:pt x="460818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85725" cap="sq">
              <a:solidFill>
                <a:srgbClr val="1E6641"/>
              </a:solidFill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87" name="TextBox 87"/>
            <p:cNvSpPr txBox="1"/>
            <p:nvPr/>
          </p:nvSpPr>
          <p:spPr>
            <a:xfrm>
              <a:off x="86403" y="34223"/>
              <a:ext cx="748829" cy="7569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endParaRPr/>
            </a:p>
          </p:txBody>
        </p:sp>
      </p:grpSp>
      <p:sp>
        <p:nvSpPr>
          <p:cNvPr id="88" name="Freeform 88"/>
          <p:cNvSpPr/>
          <p:nvPr/>
        </p:nvSpPr>
        <p:spPr>
          <a:xfrm>
            <a:off x="1035738" y="4242932"/>
            <a:ext cx="733019" cy="733019"/>
          </a:xfrm>
          <a:custGeom>
            <a:avLst/>
            <a:gdLst/>
            <a:ahLst/>
            <a:cxnLst/>
            <a:rect l="l" t="t" r="r" b="b"/>
            <a:pathLst>
              <a:path w="733019" h="733019">
                <a:moveTo>
                  <a:pt x="0" y="0"/>
                </a:moveTo>
                <a:lnTo>
                  <a:pt x="733019" y="0"/>
                </a:lnTo>
                <a:lnTo>
                  <a:pt x="733019" y="733019"/>
                </a:lnTo>
                <a:lnTo>
                  <a:pt x="0" y="733019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grpSp>
        <p:nvGrpSpPr>
          <p:cNvPr id="89" name="Group 89"/>
          <p:cNvGrpSpPr/>
          <p:nvPr/>
        </p:nvGrpSpPr>
        <p:grpSpPr>
          <a:xfrm>
            <a:off x="817656" y="5661359"/>
            <a:ext cx="7646281" cy="1097066"/>
            <a:chOff x="0" y="0"/>
            <a:chExt cx="10195041" cy="1462755"/>
          </a:xfrm>
        </p:grpSpPr>
        <p:grpSp>
          <p:nvGrpSpPr>
            <p:cNvPr id="90" name="Group 90"/>
            <p:cNvGrpSpPr/>
            <p:nvPr/>
          </p:nvGrpSpPr>
          <p:grpSpPr>
            <a:xfrm>
              <a:off x="898758" y="0"/>
              <a:ext cx="9296283" cy="1462755"/>
              <a:chOff x="0" y="0"/>
              <a:chExt cx="1836303" cy="288939"/>
            </a:xfrm>
          </p:grpSpPr>
          <p:sp>
            <p:nvSpPr>
              <p:cNvPr id="91" name="Freeform 91"/>
              <p:cNvSpPr/>
              <p:nvPr/>
            </p:nvSpPr>
            <p:spPr>
              <a:xfrm>
                <a:off x="0" y="0"/>
                <a:ext cx="1836303" cy="288939"/>
              </a:xfrm>
              <a:custGeom>
                <a:avLst/>
                <a:gdLst/>
                <a:ahLst/>
                <a:cxnLst/>
                <a:rect l="l" t="t" r="r" b="b"/>
                <a:pathLst>
                  <a:path w="1836303" h="288939">
                    <a:moveTo>
                      <a:pt x="56630" y="0"/>
                    </a:moveTo>
                    <a:lnTo>
                      <a:pt x="1779673" y="0"/>
                    </a:lnTo>
                    <a:cubicBezTo>
                      <a:pt x="1810949" y="0"/>
                      <a:pt x="1836303" y="25354"/>
                      <a:pt x="1836303" y="56630"/>
                    </a:cubicBezTo>
                    <a:lnTo>
                      <a:pt x="1836303" y="232309"/>
                    </a:lnTo>
                    <a:cubicBezTo>
                      <a:pt x="1836303" y="263585"/>
                      <a:pt x="1810949" y="288939"/>
                      <a:pt x="1779673" y="288939"/>
                    </a:cubicBezTo>
                    <a:lnTo>
                      <a:pt x="56630" y="288939"/>
                    </a:lnTo>
                    <a:cubicBezTo>
                      <a:pt x="25354" y="288939"/>
                      <a:pt x="0" y="263585"/>
                      <a:pt x="0" y="232309"/>
                    </a:cubicBezTo>
                    <a:lnTo>
                      <a:pt x="0" y="56630"/>
                    </a:lnTo>
                    <a:cubicBezTo>
                      <a:pt x="0" y="25354"/>
                      <a:pt x="25354" y="0"/>
                      <a:pt x="56630" y="0"/>
                    </a:cubicBezTo>
                    <a:close/>
                  </a:path>
                </a:pathLst>
              </a:custGeom>
              <a:solidFill>
                <a:srgbClr val="1E6641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2" name="TextBox 92"/>
              <p:cNvSpPr txBox="1"/>
              <p:nvPr/>
            </p:nvSpPr>
            <p:spPr>
              <a:xfrm>
                <a:off x="0" y="-47625"/>
                <a:ext cx="1836303" cy="33656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93" name="Group 93"/>
            <p:cNvGrpSpPr/>
            <p:nvPr/>
          </p:nvGrpSpPr>
          <p:grpSpPr>
            <a:xfrm>
              <a:off x="0" y="0"/>
              <a:ext cx="1509434" cy="1462755"/>
              <a:chOff x="0" y="0"/>
              <a:chExt cx="900908" cy="873047"/>
            </a:xfrm>
          </p:grpSpPr>
          <p:sp>
            <p:nvSpPr>
              <p:cNvPr id="94" name="Freeform 94"/>
              <p:cNvSpPr/>
              <p:nvPr/>
            </p:nvSpPr>
            <p:spPr>
              <a:xfrm>
                <a:off x="0" y="0"/>
                <a:ext cx="900908" cy="873047"/>
              </a:xfrm>
              <a:custGeom>
                <a:avLst/>
                <a:gdLst/>
                <a:ahLst/>
                <a:cxnLst/>
                <a:rect l="l" t="t" r="r" b="b"/>
                <a:pathLst>
                  <a:path w="900908" h="873047">
                    <a:moveTo>
                      <a:pt x="450454" y="0"/>
                    </a:moveTo>
                    <a:cubicBezTo>
                      <a:pt x="201675" y="0"/>
                      <a:pt x="0" y="195438"/>
                      <a:pt x="0" y="436524"/>
                    </a:cubicBezTo>
                    <a:cubicBezTo>
                      <a:pt x="0" y="677609"/>
                      <a:pt x="201675" y="873047"/>
                      <a:pt x="450454" y="873047"/>
                    </a:cubicBezTo>
                    <a:cubicBezTo>
                      <a:pt x="699233" y="873047"/>
                      <a:pt x="900908" y="677609"/>
                      <a:pt x="900908" y="436524"/>
                    </a:cubicBezTo>
                    <a:cubicBezTo>
                      <a:pt x="900908" y="195438"/>
                      <a:pt x="699233" y="0"/>
                      <a:pt x="450454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5" name="TextBox 95"/>
              <p:cNvSpPr txBox="1"/>
              <p:nvPr/>
            </p:nvSpPr>
            <p:spPr>
              <a:xfrm>
                <a:off x="84460" y="34223"/>
                <a:ext cx="731988" cy="7569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96" name="Group 96"/>
            <p:cNvGrpSpPr/>
            <p:nvPr/>
          </p:nvGrpSpPr>
          <p:grpSpPr>
            <a:xfrm>
              <a:off x="0" y="0"/>
              <a:ext cx="1544163" cy="1462755"/>
              <a:chOff x="0" y="0"/>
              <a:chExt cx="921636" cy="873047"/>
            </a:xfrm>
          </p:grpSpPr>
          <p:sp>
            <p:nvSpPr>
              <p:cNvPr id="97" name="Freeform 97"/>
              <p:cNvSpPr/>
              <p:nvPr/>
            </p:nvSpPr>
            <p:spPr>
              <a:xfrm>
                <a:off x="0" y="0"/>
                <a:ext cx="921636" cy="873047"/>
              </a:xfrm>
              <a:custGeom>
                <a:avLst/>
                <a:gdLst/>
                <a:ahLst/>
                <a:cxnLst/>
                <a:rect l="l" t="t" r="r" b="b"/>
                <a:pathLst>
                  <a:path w="921636" h="873047">
                    <a:moveTo>
                      <a:pt x="460818" y="0"/>
                    </a:moveTo>
                    <a:cubicBezTo>
                      <a:pt x="206315" y="0"/>
                      <a:pt x="0" y="195438"/>
                      <a:pt x="0" y="436524"/>
                    </a:cubicBezTo>
                    <a:cubicBezTo>
                      <a:pt x="0" y="677609"/>
                      <a:pt x="206315" y="873047"/>
                      <a:pt x="460818" y="873047"/>
                    </a:cubicBezTo>
                    <a:cubicBezTo>
                      <a:pt x="715321" y="873047"/>
                      <a:pt x="921636" y="677609"/>
                      <a:pt x="921636" y="436524"/>
                    </a:cubicBezTo>
                    <a:cubicBezTo>
                      <a:pt x="921636" y="195438"/>
                      <a:pt x="715321" y="0"/>
                      <a:pt x="460818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85725" cap="sq">
                <a:solidFill>
                  <a:srgbClr val="1E6641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98" name="TextBox 98"/>
              <p:cNvSpPr txBox="1"/>
              <p:nvPr/>
            </p:nvSpPr>
            <p:spPr>
              <a:xfrm>
                <a:off x="86403" y="34223"/>
                <a:ext cx="748829" cy="7569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sp>
          <p:nvSpPr>
            <p:cNvPr id="99" name="Freeform 99"/>
            <p:cNvSpPr/>
            <p:nvPr/>
          </p:nvSpPr>
          <p:spPr>
            <a:xfrm>
              <a:off x="192092" y="184318"/>
              <a:ext cx="1108599" cy="1091970"/>
            </a:xfrm>
            <a:custGeom>
              <a:avLst/>
              <a:gdLst/>
              <a:ahLst/>
              <a:cxnLst/>
              <a:rect l="l" t="t" r="r" b="b"/>
              <a:pathLst>
                <a:path w="1108599" h="1091970">
                  <a:moveTo>
                    <a:pt x="0" y="0"/>
                  </a:moveTo>
                  <a:lnTo>
                    <a:pt x="1108599" y="0"/>
                  </a:lnTo>
                  <a:lnTo>
                    <a:pt x="1108599" y="1091969"/>
                  </a:lnTo>
                  <a:lnTo>
                    <a:pt x="0" y="10919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sp>
          <p:nvSpPr>
            <p:cNvPr id="100" name="TextBox 100"/>
            <p:cNvSpPr txBox="1"/>
            <p:nvPr/>
          </p:nvSpPr>
          <p:spPr>
            <a:xfrm>
              <a:off x="1544163" y="472641"/>
              <a:ext cx="5097042" cy="3882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95"/>
                </a:lnSpc>
              </a:pPr>
              <a:r>
                <a:rPr lang="en-US" sz="15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FRENO DE LA DEFORESTACIÓN</a:t>
              </a:r>
            </a:p>
          </p:txBody>
        </p:sp>
      </p:grpSp>
      <p:grpSp>
        <p:nvGrpSpPr>
          <p:cNvPr id="101" name="Group 101"/>
          <p:cNvGrpSpPr/>
          <p:nvPr/>
        </p:nvGrpSpPr>
        <p:grpSpPr>
          <a:xfrm>
            <a:off x="817656" y="7270820"/>
            <a:ext cx="7646281" cy="1097066"/>
            <a:chOff x="0" y="0"/>
            <a:chExt cx="10195041" cy="1462755"/>
          </a:xfrm>
        </p:grpSpPr>
        <p:grpSp>
          <p:nvGrpSpPr>
            <p:cNvPr id="102" name="Group 102"/>
            <p:cNvGrpSpPr/>
            <p:nvPr/>
          </p:nvGrpSpPr>
          <p:grpSpPr>
            <a:xfrm>
              <a:off x="898758" y="0"/>
              <a:ext cx="9296283" cy="1462755"/>
              <a:chOff x="0" y="0"/>
              <a:chExt cx="1836303" cy="288939"/>
            </a:xfrm>
          </p:grpSpPr>
          <p:sp>
            <p:nvSpPr>
              <p:cNvPr id="103" name="Freeform 103"/>
              <p:cNvSpPr/>
              <p:nvPr/>
            </p:nvSpPr>
            <p:spPr>
              <a:xfrm>
                <a:off x="0" y="0"/>
                <a:ext cx="1836303" cy="288939"/>
              </a:xfrm>
              <a:custGeom>
                <a:avLst/>
                <a:gdLst/>
                <a:ahLst/>
                <a:cxnLst/>
                <a:rect l="l" t="t" r="r" b="b"/>
                <a:pathLst>
                  <a:path w="1836303" h="288939">
                    <a:moveTo>
                      <a:pt x="56630" y="0"/>
                    </a:moveTo>
                    <a:lnTo>
                      <a:pt x="1779673" y="0"/>
                    </a:lnTo>
                    <a:cubicBezTo>
                      <a:pt x="1810949" y="0"/>
                      <a:pt x="1836303" y="25354"/>
                      <a:pt x="1836303" y="56630"/>
                    </a:cubicBezTo>
                    <a:lnTo>
                      <a:pt x="1836303" y="232309"/>
                    </a:lnTo>
                    <a:cubicBezTo>
                      <a:pt x="1836303" y="263585"/>
                      <a:pt x="1810949" y="288939"/>
                      <a:pt x="1779673" y="288939"/>
                    </a:cubicBezTo>
                    <a:lnTo>
                      <a:pt x="56630" y="288939"/>
                    </a:lnTo>
                    <a:cubicBezTo>
                      <a:pt x="25354" y="288939"/>
                      <a:pt x="0" y="263585"/>
                      <a:pt x="0" y="232309"/>
                    </a:cubicBezTo>
                    <a:lnTo>
                      <a:pt x="0" y="56630"/>
                    </a:lnTo>
                    <a:cubicBezTo>
                      <a:pt x="0" y="25354"/>
                      <a:pt x="25354" y="0"/>
                      <a:pt x="56630" y="0"/>
                    </a:cubicBezTo>
                    <a:close/>
                  </a:path>
                </a:pathLst>
              </a:custGeom>
              <a:solidFill>
                <a:srgbClr val="1E6641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4" name="TextBox 104"/>
              <p:cNvSpPr txBox="1"/>
              <p:nvPr/>
            </p:nvSpPr>
            <p:spPr>
              <a:xfrm>
                <a:off x="0" y="-47625"/>
                <a:ext cx="1836303" cy="33656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105" name="Group 105"/>
            <p:cNvGrpSpPr/>
            <p:nvPr/>
          </p:nvGrpSpPr>
          <p:grpSpPr>
            <a:xfrm>
              <a:off x="0" y="0"/>
              <a:ext cx="1509434" cy="1462755"/>
              <a:chOff x="0" y="0"/>
              <a:chExt cx="900908" cy="873047"/>
            </a:xfrm>
          </p:grpSpPr>
          <p:sp>
            <p:nvSpPr>
              <p:cNvPr id="106" name="Freeform 106"/>
              <p:cNvSpPr/>
              <p:nvPr/>
            </p:nvSpPr>
            <p:spPr>
              <a:xfrm>
                <a:off x="0" y="0"/>
                <a:ext cx="900908" cy="873047"/>
              </a:xfrm>
              <a:custGeom>
                <a:avLst/>
                <a:gdLst/>
                <a:ahLst/>
                <a:cxnLst/>
                <a:rect l="l" t="t" r="r" b="b"/>
                <a:pathLst>
                  <a:path w="900908" h="873047">
                    <a:moveTo>
                      <a:pt x="450454" y="0"/>
                    </a:moveTo>
                    <a:cubicBezTo>
                      <a:pt x="201675" y="0"/>
                      <a:pt x="0" y="195438"/>
                      <a:pt x="0" y="436524"/>
                    </a:cubicBezTo>
                    <a:cubicBezTo>
                      <a:pt x="0" y="677609"/>
                      <a:pt x="201675" y="873047"/>
                      <a:pt x="450454" y="873047"/>
                    </a:cubicBezTo>
                    <a:cubicBezTo>
                      <a:pt x="699233" y="873047"/>
                      <a:pt x="900908" y="677609"/>
                      <a:pt x="900908" y="436524"/>
                    </a:cubicBezTo>
                    <a:cubicBezTo>
                      <a:pt x="900908" y="195438"/>
                      <a:pt x="699233" y="0"/>
                      <a:pt x="450454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07" name="TextBox 107"/>
              <p:cNvSpPr txBox="1"/>
              <p:nvPr/>
            </p:nvSpPr>
            <p:spPr>
              <a:xfrm>
                <a:off x="84460" y="34223"/>
                <a:ext cx="731988" cy="7569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grpSp>
          <p:nvGrpSpPr>
            <p:cNvPr id="108" name="Group 108"/>
            <p:cNvGrpSpPr/>
            <p:nvPr/>
          </p:nvGrpSpPr>
          <p:grpSpPr>
            <a:xfrm>
              <a:off x="0" y="0"/>
              <a:ext cx="1544163" cy="1462755"/>
              <a:chOff x="0" y="0"/>
              <a:chExt cx="921636" cy="873047"/>
            </a:xfrm>
          </p:grpSpPr>
          <p:sp>
            <p:nvSpPr>
              <p:cNvPr id="109" name="Freeform 109"/>
              <p:cNvSpPr/>
              <p:nvPr/>
            </p:nvSpPr>
            <p:spPr>
              <a:xfrm>
                <a:off x="0" y="0"/>
                <a:ext cx="921636" cy="873047"/>
              </a:xfrm>
              <a:custGeom>
                <a:avLst/>
                <a:gdLst/>
                <a:ahLst/>
                <a:cxnLst/>
                <a:rect l="l" t="t" r="r" b="b"/>
                <a:pathLst>
                  <a:path w="921636" h="873047">
                    <a:moveTo>
                      <a:pt x="460818" y="0"/>
                    </a:moveTo>
                    <a:cubicBezTo>
                      <a:pt x="206315" y="0"/>
                      <a:pt x="0" y="195438"/>
                      <a:pt x="0" y="436524"/>
                    </a:cubicBezTo>
                    <a:cubicBezTo>
                      <a:pt x="0" y="677609"/>
                      <a:pt x="206315" y="873047"/>
                      <a:pt x="460818" y="873047"/>
                    </a:cubicBezTo>
                    <a:cubicBezTo>
                      <a:pt x="715321" y="873047"/>
                      <a:pt x="921636" y="677609"/>
                      <a:pt x="921636" y="436524"/>
                    </a:cubicBezTo>
                    <a:cubicBezTo>
                      <a:pt x="921636" y="195438"/>
                      <a:pt x="715321" y="0"/>
                      <a:pt x="460818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85725" cap="sq">
                <a:solidFill>
                  <a:srgbClr val="1E6641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CO"/>
              </a:p>
            </p:txBody>
          </p:sp>
          <p:sp>
            <p:nvSpPr>
              <p:cNvPr id="110" name="TextBox 110"/>
              <p:cNvSpPr txBox="1"/>
              <p:nvPr/>
            </p:nvSpPr>
            <p:spPr>
              <a:xfrm>
                <a:off x="86403" y="34223"/>
                <a:ext cx="748829" cy="7569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660"/>
                  </a:lnSpc>
                </a:pPr>
                <a:endParaRPr/>
              </a:p>
            </p:txBody>
          </p:sp>
        </p:grpSp>
        <p:sp>
          <p:nvSpPr>
            <p:cNvPr id="111" name="Freeform 111"/>
            <p:cNvSpPr/>
            <p:nvPr/>
          </p:nvSpPr>
          <p:spPr>
            <a:xfrm>
              <a:off x="225980" y="208112"/>
              <a:ext cx="1076227" cy="1115261"/>
            </a:xfrm>
            <a:custGeom>
              <a:avLst/>
              <a:gdLst/>
              <a:ahLst/>
              <a:cxnLst/>
              <a:rect l="l" t="t" r="r" b="b"/>
              <a:pathLst>
                <a:path w="1076227" h="1115261">
                  <a:moveTo>
                    <a:pt x="0" y="0"/>
                  </a:moveTo>
                  <a:lnTo>
                    <a:pt x="1076227" y="0"/>
                  </a:lnTo>
                  <a:lnTo>
                    <a:pt x="1076227" y="1115262"/>
                  </a:lnTo>
                  <a:lnTo>
                    <a:pt x="0" y="11152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O"/>
            </a:p>
          </p:txBody>
        </p:sp>
        <p:sp>
          <p:nvSpPr>
            <p:cNvPr id="112" name="TextBox 112"/>
            <p:cNvSpPr txBox="1"/>
            <p:nvPr/>
          </p:nvSpPr>
          <p:spPr>
            <a:xfrm>
              <a:off x="1607007" y="24838"/>
              <a:ext cx="4781396" cy="12264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495"/>
                </a:lnSpc>
              </a:pPr>
              <a:r>
                <a:rPr lang="en-US" sz="1599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FRENO DE LA DEFORESTACIÓN, RESTAURACIÓN Y CONSERVACIÓN DE LA AMAZONÍA</a:t>
              </a:r>
            </a:p>
          </p:txBody>
        </p:sp>
      </p:grpSp>
      <p:grpSp>
        <p:nvGrpSpPr>
          <p:cNvPr id="113" name="Group 113"/>
          <p:cNvGrpSpPr/>
          <p:nvPr/>
        </p:nvGrpSpPr>
        <p:grpSpPr>
          <a:xfrm>
            <a:off x="15491144" y="2407618"/>
            <a:ext cx="1917720" cy="956749"/>
            <a:chOff x="0" y="0"/>
            <a:chExt cx="505078" cy="251983"/>
          </a:xfrm>
        </p:grpSpPr>
        <p:sp>
          <p:nvSpPr>
            <p:cNvPr id="114" name="Freeform 114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15" name="TextBox 115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$ 130.471</a:t>
              </a:r>
            </a:p>
          </p:txBody>
        </p:sp>
      </p:grpSp>
      <p:sp>
        <p:nvSpPr>
          <p:cNvPr id="116" name="TextBox 116"/>
          <p:cNvSpPr txBox="1"/>
          <p:nvPr/>
        </p:nvSpPr>
        <p:spPr>
          <a:xfrm>
            <a:off x="11037772" y="2541569"/>
            <a:ext cx="3343469" cy="622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5"/>
              </a:lnSpc>
            </a:pPr>
            <a:r>
              <a:rPr lang="en-US" sz="15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CICLO DEL AGUA COMO BASE DEL ORDENAMIENTO TERRITORIAL</a:t>
            </a:r>
          </a:p>
        </p:txBody>
      </p:sp>
      <p:sp>
        <p:nvSpPr>
          <p:cNvPr id="117" name="TextBox 117"/>
          <p:cNvSpPr txBox="1"/>
          <p:nvPr/>
        </p:nvSpPr>
        <p:spPr>
          <a:xfrm>
            <a:off x="11037772" y="3794832"/>
            <a:ext cx="3343469" cy="6221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5"/>
              </a:lnSpc>
            </a:pPr>
            <a:r>
              <a:rPr lang="en-US" sz="15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IMPLEMENTACIÓN DEL ACUERDO DE ESCAZÚ</a:t>
            </a:r>
          </a:p>
        </p:txBody>
      </p:sp>
      <p:sp>
        <p:nvSpPr>
          <p:cNvPr id="118" name="TextBox 118"/>
          <p:cNvSpPr txBox="1"/>
          <p:nvPr/>
        </p:nvSpPr>
        <p:spPr>
          <a:xfrm>
            <a:off x="11037772" y="4922930"/>
            <a:ext cx="3958193" cy="12508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5"/>
              </a:lnSpc>
            </a:pPr>
            <a:r>
              <a:rPr lang="en-US" sz="15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DEMOCRATIZACIÓN DEL CONOCIMIENTO, LA INFORMACIÓN AMBIENTAL Y DE RIESGO DE DESASTRES</a:t>
            </a:r>
          </a:p>
          <a:p>
            <a:pPr algn="l">
              <a:lnSpc>
                <a:spcPts val="2495"/>
              </a:lnSpc>
            </a:pPr>
            <a:endParaRPr lang="en-US" sz="1599">
              <a:solidFill>
                <a:srgbClr val="FFFFFF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sp>
        <p:nvSpPr>
          <p:cNvPr id="119" name="TextBox 119"/>
          <p:cNvSpPr txBox="1"/>
          <p:nvPr/>
        </p:nvSpPr>
        <p:spPr>
          <a:xfrm>
            <a:off x="11037772" y="6175714"/>
            <a:ext cx="3769648" cy="936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5"/>
              </a:lnSpc>
            </a:pPr>
            <a:r>
              <a:rPr lang="en-US" sz="15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MODERNIZACIÓN DE LA INSTITUCIONALIDAD AMBIENTAL Y DE GESTIÓN DEL RIESGO DE DESASTRES</a:t>
            </a:r>
          </a:p>
        </p:txBody>
      </p:sp>
      <p:sp>
        <p:nvSpPr>
          <p:cNvPr id="120" name="TextBox 120"/>
          <p:cNvSpPr txBox="1"/>
          <p:nvPr/>
        </p:nvSpPr>
        <p:spPr>
          <a:xfrm>
            <a:off x="11037772" y="7632770"/>
            <a:ext cx="3343469" cy="936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5"/>
              </a:lnSpc>
            </a:pPr>
            <a:r>
              <a:rPr lang="en-US" sz="15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INSTRUMENTOS DE CONTROL Y VIGILANCIA AMBIENTAL PARA LA RESILIENCIA</a:t>
            </a:r>
          </a:p>
        </p:txBody>
      </p:sp>
      <p:sp>
        <p:nvSpPr>
          <p:cNvPr id="121" name="TextBox 121"/>
          <p:cNvSpPr txBox="1"/>
          <p:nvPr/>
        </p:nvSpPr>
        <p:spPr>
          <a:xfrm>
            <a:off x="1949732" y="4084246"/>
            <a:ext cx="3435629" cy="936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95"/>
              </a:lnSpc>
            </a:pPr>
            <a:r>
              <a:rPr lang="en-US" sz="1599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rPr>
              <a:t>FINANCIAMIENTO CLIMÁTICO NETO COMO MOTOR PARA EL DESARROLLO SOSTENIBLE</a:t>
            </a:r>
          </a:p>
        </p:txBody>
      </p:sp>
      <p:grpSp>
        <p:nvGrpSpPr>
          <p:cNvPr id="122" name="Group 122"/>
          <p:cNvGrpSpPr/>
          <p:nvPr/>
        </p:nvGrpSpPr>
        <p:grpSpPr>
          <a:xfrm>
            <a:off x="15491144" y="3660882"/>
            <a:ext cx="1917720" cy="956749"/>
            <a:chOff x="0" y="0"/>
            <a:chExt cx="505078" cy="251983"/>
          </a:xfrm>
        </p:grpSpPr>
        <p:sp>
          <p:nvSpPr>
            <p:cNvPr id="123" name="Freeform 123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24" name="TextBox 124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$ 8.890</a:t>
              </a:r>
            </a:p>
          </p:txBody>
        </p:sp>
      </p:grpSp>
      <p:grpSp>
        <p:nvGrpSpPr>
          <p:cNvPr id="125" name="Group 125"/>
          <p:cNvGrpSpPr/>
          <p:nvPr/>
        </p:nvGrpSpPr>
        <p:grpSpPr>
          <a:xfrm>
            <a:off x="15491144" y="4952397"/>
            <a:ext cx="1917720" cy="956749"/>
            <a:chOff x="0" y="0"/>
            <a:chExt cx="505078" cy="251983"/>
          </a:xfrm>
        </p:grpSpPr>
        <p:sp>
          <p:nvSpPr>
            <p:cNvPr id="126" name="Freeform 126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27" name="TextBox 127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$ 54.065</a:t>
              </a:r>
            </a:p>
          </p:txBody>
        </p:sp>
      </p:grpSp>
      <p:grpSp>
        <p:nvGrpSpPr>
          <p:cNvPr id="128" name="Group 128"/>
          <p:cNvGrpSpPr/>
          <p:nvPr/>
        </p:nvGrpSpPr>
        <p:grpSpPr>
          <a:xfrm>
            <a:off x="15491144" y="6242389"/>
            <a:ext cx="1917720" cy="956749"/>
            <a:chOff x="0" y="0"/>
            <a:chExt cx="505078" cy="251983"/>
          </a:xfrm>
        </p:grpSpPr>
        <p:sp>
          <p:nvSpPr>
            <p:cNvPr id="129" name="Freeform 129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30" name="TextBox 130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$ 129.105</a:t>
              </a:r>
            </a:p>
          </p:txBody>
        </p:sp>
      </p:grpSp>
      <p:grpSp>
        <p:nvGrpSpPr>
          <p:cNvPr id="131" name="Group 131"/>
          <p:cNvGrpSpPr/>
          <p:nvPr/>
        </p:nvGrpSpPr>
        <p:grpSpPr>
          <a:xfrm>
            <a:off x="15491144" y="7655982"/>
            <a:ext cx="1917720" cy="956749"/>
            <a:chOff x="0" y="0"/>
            <a:chExt cx="505078" cy="251983"/>
          </a:xfrm>
        </p:grpSpPr>
        <p:sp>
          <p:nvSpPr>
            <p:cNvPr id="132" name="Freeform 132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33" name="TextBox 133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$ 98.708</a:t>
              </a:r>
            </a:p>
          </p:txBody>
        </p:sp>
      </p:grpSp>
      <p:grpSp>
        <p:nvGrpSpPr>
          <p:cNvPr id="134" name="Group 134"/>
          <p:cNvGrpSpPr/>
          <p:nvPr/>
        </p:nvGrpSpPr>
        <p:grpSpPr>
          <a:xfrm>
            <a:off x="6481417" y="2559065"/>
            <a:ext cx="1917720" cy="956749"/>
            <a:chOff x="0" y="0"/>
            <a:chExt cx="505078" cy="251983"/>
          </a:xfrm>
        </p:grpSpPr>
        <p:sp>
          <p:nvSpPr>
            <p:cNvPr id="135" name="Freeform 135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36" name="TextBox 136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$ 347.975</a:t>
              </a:r>
            </a:p>
          </p:txBody>
        </p:sp>
      </p:grpSp>
      <p:grpSp>
        <p:nvGrpSpPr>
          <p:cNvPr id="137" name="Group 137"/>
          <p:cNvGrpSpPr/>
          <p:nvPr/>
        </p:nvGrpSpPr>
        <p:grpSpPr>
          <a:xfrm>
            <a:off x="6481417" y="4107458"/>
            <a:ext cx="1917720" cy="956749"/>
            <a:chOff x="0" y="0"/>
            <a:chExt cx="505078" cy="251983"/>
          </a:xfrm>
        </p:grpSpPr>
        <p:sp>
          <p:nvSpPr>
            <p:cNvPr id="138" name="Freeform 138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39" name="TextBox 139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$ 7.335</a:t>
              </a:r>
            </a:p>
          </p:txBody>
        </p:sp>
      </p:grpSp>
      <p:grpSp>
        <p:nvGrpSpPr>
          <p:cNvPr id="140" name="Group 140"/>
          <p:cNvGrpSpPr/>
          <p:nvPr/>
        </p:nvGrpSpPr>
        <p:grpSpPr>
          <a:xfrm>
            <a:off x="6481417" y="5729801"/>
            <a:ext cx="1917720" cy="956749"/>
            <a:chOff x="0" y="0"/>
            <a:chExt cx="505078" cy="251983"/>
          </a:xfrm>
        </p:grpSpPr>
        <p:sp>
          <p:nvSpPr>
            <p:cNvPr id="141" name="Freeform 141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42" name="TextBox 142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$ 4.375</a:t>
              </a:r>
            </a:p>
          </p:txBody>
        </p:sp>
      </p:grpSp>
      <p:grpSp>
        <p:nvGrpSpPr>
          <p:cNvPr id="143" name="Group 143"/>
          <p:cNvGrpSpPr/>
          <p:nvPr/>
        </p:nvGrpSpPr>
        <p:grpSpPr>
          <a:xfrm>
            <a:off x="6481417" y="7340979"/>
            <a:ext cx="1917720" cy="956749"/>
            <a:chOff x="0" y="0"/>
            <a:chExt cx="505078" cy="251983"/>
          </a:xfrm>
        </p:grpSpPr>
        <p:sp>
          <p:nvSpPr>
            <p:cNvPr id="144" name="Freeform 144"/>
            <p:cNvSpPr/>
            <p:nvPr/>
          </p:nvSpPr>
          <p:spPr>
            <a:xfrm>
              <a:off x="0" y="0"/>
              <a:ext cx="505078" cy="251983"/>
            </a:xfrm>
            <a:custGeom>
              <a:avLst/>
              <a:gdLst/>
              <a:ahLst/>
              <a:cxnLst/>
              <a:rect l="l" t="t" r="r" b="b"/>
              <a:pathLst>
                <a:path w="505078" h="251983">
                  <a:moveTo>
                    <a:pt x="125992" y="0"/>
                  </a:moveTo>
                  <a:lnTo>
                    <a:pt x="379087" y="0"/>
                  </a:lnTo>
                  <a:cubicBezTo>
                    <a:pt x="412502" y="0"/>
                    <a:pt x="444548" y="13274"/>
                    <a:pt x="468176" y="36902"/>
                  </a:cubicBezTo>
                  <a:cubicBezTo>
                    <a:pt x="491804" y="60530"/>
                    <a:pt x="505078" y="92577"/>
                    <a:pt x="505078" y="125992"/>
                  </a:cubicBezTo>
                  <a:lnTo>
                    <a:pt x="505078" y="125992"/>
                  </a:lnTo>
                  <a:cubicBezTo>
                    <a:pt x="505078" y="159407"/>
                    <a:pt x="491804" y="191453"/>
                    <a:pt x="468176" y="215081"/>
                  </a:cubicBezTo>
                  <a:cubicBezTo>
                    <a:pt x="444548" y="238709"/>
                    <a:pt x="412502" y="251983"/>
                    <a:pt x="379087" y="251983"/>
                  </a:cubicBezTo>
                  <a:lnTo>
                    <a:pt x="125992" y="251983"/>
                  </a:lnTo>
                  <a:cubicBezTo>
                    <a:pt x="92577" y="251983"/>
                    <a:pt x="60530" y="238709"/>
                    <a:pt x="36902" y="215081"/>
                  </a:cubicBezTo>
                  <a:cubicBezTo>
                    <a:pt x="13274" y="191453"/>
                    <a:pt x="0" y="159407"/>
                    <a:pt x="0" y="125992"/>
                  </a:cubicBezTo>
                  <a:lnTo>
                    <a:pt x="0" y="125992"/>
                  </a:lnTo>
                  <a:cubicBezTo>
                    <a:pt x="0" y="92577"/>
                    <a:pt x="13274" y="60530"/>
                    <a:pt x="36902" y="36902"/>
                  </a:cubicBezTo>
                  <a:cubicBezTo>
                    <a:pt x="60530" y="13274"/>
                    <a:pt x="92577" y="0"/>
                    <a:pt x="125992" y="0"/>
                  </a:cubicBezTo>
                  <a:close/>
                </a:path>
              </a:pathLst>
            </a:custGeom>
            <a:solidFill>
              <a:srgbClr val="67A516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45" name="TextBox 145"/>
            <p:cNvSpPr txBox="1"/>
            <p:nvPr/>
          </p:nvSpPr>
          <p:spPr>
            <a:xfrm>
              <a:off x="0" y="-47625"/>
              <a:ext cx="505078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$ 212.020</a:t>
              </a:r>
            </a:p>
          </p:txBody>
        </p:sp>
      </p:grpSp>
      <p:grpSp>
        <p:nvGrpSpPr>
          <p:cNvPr id="146" name="Group 146"/>
          <p:cNvGrpSpPr/>
          <p:nvPr/>
        </p:nvGrpSpPr>
        <p:grpSpPr>
          <a:xfrm>
            <a:off x="2896396" y="8779925"/>
            <a:ext cx="3488801" cy="956749"/>
            <a:chOff x="0" y="0"/>
            <a:chExt cx="918861" cy="251983"/>
          </a:xfrm>
        </p:grpSpPr>
        <p:sp>
          <p:nvSpPr>
            <p:cNvPr id="147" name="Freeform 147"/>
            <p:cNvSpPr/>
            <p:nvPr/>
          </p:nvSpPr>
          <p:spPr>
            <a:xfrm>
              <a:off x="0" y="0"/>
              <a:ext cx="918861" cy="251983"/>
            </a:xfrm>
            <a:custGeom>
              <a:avLst/>
              <a:gdLst/>
              <a:ahLst/>
              <a:cxnLst/>
              <a:rect l="l" t="t" r="r" b="b"/>
              <a:pathLst>
                <a:path w="918861" h="251983">
                  <a:moveTo>
                    <a:pt x="113173" y="0"/>
                  </a:moveTo>
                  <a:lnTo>
                    <a:pt x="805688" y="0"/>
                  </a:lnTo>
                  <a:cubicBezTo>
                    <a:pt x="835704" y="0"/>
                    <a:pt x="864490" y="11924"/>
                    <a:pt x="885714" y="33148"/>
                  </a:cubicBezTo>
                  <a:cubicBezTo>
                    <a:pt x="906938" y="54372"/>
                    <a:pt x="918861" y="83158"/>
                    <a:pt x="918861" y="113173"/>
                  </a:cubicBezTo>
                  <a:lnTo>
                    <a:pt x="918861" y="138810"/>
                  </a:lnTo>
                  <a:cubicBezTo>
                    <a:pt x="918861" y="168826"/>
                    <a:pt x="906938" y="197612"/>
                    <a:pt x="885714" y="218836"/>
                  </a:cubicBezTo>
                  <a:cubicBezTo>
                    <a:pt x="864490" y="240060"/>
                    <a:pt x="835704" y="251983"/>
                    <a:pt x="805688" y="251983"/>
                  </a:cubicBezTo>
                  <a:lnTo>
                    <a:pt x="113173" y="251983"/>
                  </a:lnTo>
                  <a:cubicBezTo>
                    <a:pt x="83158" y="251983"/>
                    <a:pt x="54372" y="240060"/>
                    <a:pt x="33148" y="218836"/>
                  </a:cubicBezTo>
                  <a:cubicBezTo>
                    <a:pt x="11924" y="197612"/>
                    <a:pt x="0" y="168826"/>
                    <a:pt x="0" y="138810"/>
                  </a:cubicBezTo>
                  <a:lnTo>
                    <a:pt x="0" y="113173"/>
                  </a:lnTo>
                  <a:cubicBezTo>
                    <a:pt x="0" y="83158"/>
                    <a:pt x="11924" y="54372"/>
                    <a:pt x="33148" y="33148"/>
                  </a:cubicBezTo>
                  <a:cubicBezTo>
                    <a:pt x="54372" y="11924"/>
                    <a:pt x="83158" y="0"/>
                    <a:pt x="113173" y="0"/>
                  </a:cubicBezTo>
                  <a:close/>
                </a:path>
              </a:pathLst>
            </a:custGeom>
            <a:solidFill>
              <a:srgbClr val="67A516"/>
            </a:solidFill>
            <a:ln w="19050" cap="rnd">
              <a:solidFill>
                <a:srgbClr val="015438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48" name="TextBox 148"/>
            <p:cNvSpPr txBox="1"/>
            <p:nvPr/>
          </p:nvSpPr>
          <p:spPr>
            <a:xfrm>
              <a:off x="0" y="-47625"/>
              <a:ext cx="918861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$ 571.705</a:t>
              </a:r>
            </a:p>
          </p:txBody>
        </p:sp>
      </p:grpSp>
      <p:grpSp>
        <p:nvGrpSpPr>
          <p:cNvPr id="149" name="Group 149"/>
          <p:cNvGrpSpPr/>
          <p:nvPr/>
        </p:nvGrpSpPr>
        <p:grpSpPr>
          <a:xfrm>
            <a:off x="12120913" y="8779925"/>
            <a:ext cx="3488801" cy="956749"/>
            <a:chOff x="0" y="0"/>
            <a:chExt cx="918861" cy="251983"/>
          </a:xfrm>
        </p:grpSpPr>
        <p:sp>
          <p:nvSpPr>
            <p:cNvPr id="150" name="Freeform 150"/>
            <p:cNvSpPr/>
            <p:nvPr/>
          </p:nvSpPr>
          <p:spPr>
            <a:xfrm>
              <a:off x="0" y="0"/>
              <a:ext cx="918861" cy="251983"/>
            </a:xfrm>
            <a:custGeom>
              <a:avLst/>
              <a:gdLst/>
              <a:ahLst/>
              <a:cxnLst/>
              <a:rect l="l" t="t" r="r" b="b"/>
              <a:pathLst>
                <a:path w="918861" h="251983">
                  <a:moveTo>
                    <a:pt x="113173" y="0"/>
                  </a:moveTo>
                  <a:lnTo>
                    <a:pt x="805688" y="0"/>
                  </a:lnTo>
                  <a:cubicBezTo>
                    <a:pt x="835704" y="0"/>
                    <a:pt x="864490" y="11924"/>
                    <a:pt x="885714" y="33148"/>
                  </a:cubicBezTo>
                  <a:cubicBezTo>
                    <a:pt x="906938" y="54372"/>
                    <a:pt x="918861" y="83158"/>
                    <a:pt x="918861" y="113173"/>
                  </a:cubicBezTo>
                  <a:lnTo>
                    <a:pt x="918861" y="138810"/>
                  </a:lnTo>
                  <a:cubicBezTo>
                    <a:pt x="918861" y="168826"/>
                    <a:pt x="906938" y="197612"/>
                    <a:pt x="885714" y="218836"/>
                  </a:cubicBezTo>
                  <a:cubicBezTo>
                    <a:pt x="864490" y="240060"/>
                    <a:pt x="835704" y="251983"/>
                    <a:pt x="805688" y="251983"/>
                  </a:cubicBezTo>
                  <a:lnTo>
                    <a:pt x="113173" y="251983"/>
                  </a:lnTo>
                  <a:cubicBezTo>
                    <a:pt x="83158" y="251983"/>
                    <a:pt x="54372" y="240060"/>
                    <a:pt x="33148" y="218836"/>
                  </a:cubicBezTo>
                  <a:cubicBezTo>
                    <a:pt x="11924" y="197612"/>
                    <a:pt x="0" y="168826"/>
                    <a:pt x="0" y="138810"/>
                  </a:cubicBezTo>
                  <a:lnTo>
                    <a:pt x="0" y="113173"/>
                  </a:lnTo>
                  <a:cubicBezTo>
                    <a:pt x="0" y="83158"/>
                    <a:pt x="11924" y="54372"/>
                    <a:pt x="33148" y="33148"/>
                  </a:cubicBezTo>
                  <a:cubicBezTo>
                    <a:pt x="54372" y="11924"/>
                    <a:pt x="83158" y="0"/>
                    <a:pt x="113173" y="0"/>
                  </a:cubicBezTo>
                  <a:close/>
                </a:path>
              </a:pathLst>
            </a:custGeom>
            <a:solidFill>
              <a:srgbClr val="67A516"/>
            </a:solidFill>
            <a:ln w="19050" cap="rnd">
              <a:solidFill>
                <a:srgbClr val="015438"/>
              </a:solidFill>
              <a:prstDash val="solid"/>
              <a:round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51" name="TextBox 151"/>
            <p:cNvSpPr txBox="1"/>
            <p:nvPr/>
          </p:nvSpPr>
          <p:spPr>
            <a:xfrm>
              <a:off x="0" y="-47625"/>
              <a:ext cx="918861" cy="2996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314">
                  <a:solidFill>
                    <a:srgbClr val="FFFFFE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$ 421.239</a:t>
              </a:r>
            </a:p>
          </p:txBody>
        </p:sp>
      </p:grpSp>
      <p:grpSp>
        <p:nvGrpSpPr>
          <p:cNvPr id="152" name="Group 152"/>
          <p:cNvGrpSpPr/>
          <p:nvPr/>
        </p:nvGrpSpPr>
        <p:grpSpPr>
          <a:xfrm>
            <a:off x="9144000" y="246439"/>
            <a:ext cx="9144000" cy="1050037"/>
            <a:chOff x="0" y="0"/>
            <a:chExt cx="2408296" cy="276553"/>
          </a:xfrm>
        </p:grpSpPr>
        <p:sp>
          <p:nvSpPr>
            <p:cNvPr id="153" name="Freeform 153"/>
            <p:cNvSpPr/>
            <p:nvPr/>
          </p:nvSpPr>
          <p:spPr>
            <a:xfrm>
              <a:off x="0" y="0"/>
              <a:ext cx="2408296" cy="276553"/>
            </a:xfrm>
            <a:custGeom>
              <a:avLst/>
              <a:gdLst/>
              <a:ahLst/>
              <a:cxnLst/>
              <a:rect l="l" t="t" r="r" b="b"/>
              <a:pathLst>
                <a:path w="2408296" h="276553">
                  <a:moveTo>
                    <a:pt x="0" y="0"/>
                  </a:moveTo>
                  <a:lnTo>
                    <a:pt x="2408296" y="0"/>
                  </a:lnTo>
                  <a:lnTo>
                    <a:pt x="2408296" y="276553"/>
                  </a:lnTo>
                  <a:lnTo>
                    <a:pt x="0" y="276553"/>
                  </a:lnTo>
                  <a:close/>
                </a:path>
              </a:pathLst>
            </a:custGeom>
            <a:solidFill>
              <a:srgbClr val="7BB401"/>
            </a:solidFill>
          </p:spPr>
          <p:txBody>
            <a:bodyPr/>
            <a:lstStyle/>
            <a:p>
              <a:endParaRPr lang="en-CO"/>
            </a:p>
          </p:txBody>
        </p:sp>
        <p:sp>
          <p:nvSpPr>
            <p:cNvPr id="154" name="TextBox 154"/>
            <p:cNvSpPr txBox="1"/>
            <p:nvPr/>
          </p:nvSpPr>
          <p:spPr>
            <a:xfrm>
              <a:off x="0" y="-47625"/>
              <a:ext cx="2408296" cy="3241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660"/>
                </a:lnSpc>
              </a:pPr>
              <a:r>
                <a:rPr lang="en-US" sz="2614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PRESUPUESTO DE INVERSIÓN 2025 POR TRANSFORMACIÓN Y COMPONENTE</a:t>
              </a:r>
            </a:p>
          </p:txBody>
        </p:sp>
      </p:grpSp>
      <p:sp>
        <p:nvSpPr>
          <p:cNvPr id="155" name="Freeform 155"/>
          <p:cNvSpPr/>
          <p:nvPr/>
        </p:nvSpPr>
        <p:spPr>
          <a:xfrm>
            <a:off x="-95250" y="117521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5"/>
                </a:lnTo>
                <a:lnTo>
                  <a:pt x="0" y="1353225"/>
                </a:lnTo>
                <a:lnTo>
                  <a:pt x="0" y="0"/>
                </a:lnTo>
                <a:close/>
              </a:path>
            </a:pathLst>
          </a:custGeom>
          <a:blipFill>
            <a:blip r:embed="rId21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56" name="TextBox 156"/>
          <p:cNvSpPr txBox="1"/>
          <p:nvPr/>
        </p:nvSpPr>
        <p:spPr>
          <a:xfrm>
            <a:off x="-395063" y="9940097"/>
            <a:ext cx="3553673" cy="240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Cifras en millones de pesos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Texto&#10;&#10;Descripción generada automáticamente">
            <a:extLst>
              <a:ext uri="{FF2B5EF4-FFF2-40B4-BE49-F238E27FC236}">
                <a16:creationId xmlns:a16="http://schemas.microsoft.com/office/drawing/2014/main" id="{FB17A8C6-583C-4943-89E2-EEB9EDEC5F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69" b="53693"/>
          <a:stretch/>
        </p:blipFill>
        <p:spPr>
          <a:xfrm>
            <a:off x="0" y="0"/>
            <a:ext cx="18288000" cy="7909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A33AC20-88D2-494B-AFF7-209E85FD70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88" b="3499"/>
          <a:stretch/>
        </p:blipFill>
        <p:spPr>
          <a:xfrm>
            <a:off x="0" y="7466513"/>
            <a:ext cx="18288000" cy="305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80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>
            <a:extLst>
              <a:ext uri="{FF2B5EF4-FFF2-40B4-BE49-F238E27FC236}">
                <a16:creationId xmlns:a16="http://schemas.microsoft.com/office/drawing/2014/main" id="{D7D05DD8-A55D-0D45-B6CA-81110546241C}"/>
              </a:ext>
            </a:extLst>
          </p:cNvPr>
          <p:cNvSpPr/>
          <p:nvPr/>
        </p:nvSpPr>
        <p:spPr>
          <a:xfrm>
            <a:off x="0" y="4488873"/>
            <a:ext cx="18288000" cy="57981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_tradnl" sz="4050"/>
          </a:p>
        </p:txBody>
      </p:sp>
      <p:sp>
        <p:nvSpPr>
          <p:cNvPr id="4" name="Google Shape;169;p19">
            <a:extLst>
              <a:ext uri="{FF2B5EF4-FFF2-40B4-BE49-F238E27FC236}">
                <a16:creationId xmlns:a16="http://schemas.microsoft.com/office/drawing/2014/main" id="{57DBFC18-2E17-E348-B1B7-7ED6AD1E640E}"/>
              </a:ext>
            </a:extLst>
          </p:cNvPr>
          <p:cNvSpPr txBox="1"/>
          <p:nvPr/>
        </p:nvSpPr>
        <p:spPr>
          <a:xfrm>
            <a:off x="8118772" y="782775"/>
            <a:ext cx="9728799" cy="243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38" tIns="68550" rIns="137138" bIns="68550" numCol="1" anchor="t" anchorCtr="0">
            <a:no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s-E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ork Sans"/>
              </a:rPr>
              <a:t>Articular, focalizar y financiar la ejecución de planes, programas y proyectos, de índole nacional o territorial, encaminados a la acción y resiliencia climática, la gestión ambiental, la educación y participación ambiental y la recuperación, conservación, protección, ordenamiento, manejo, uso y aprovechamiento de los recursos naturales renovables y la biodiversidad, así como al cumplimiento de las finalidades establecidas para el Impuesto Nacional al Carbono en el inciso primero del artículo 223 de la Ley 1819 de 2016 y las establecidas para los recursos generados a favor de la Nación, provenientes de la implementación del Programa Nacional de Cupos Transables de Emisiones (PNCTE), de acuerdo con el artículo 33 de la Ley 1931 de 2018.</a:t>
            </a:r>
            <a:endParaRPr lang="es-ES" sz="1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Work San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2A39574-D9DD-2143-B0C3-719057BC3570}"/>
              </a:ext>
            </a:extLst>
          </p:cNvPr>
          <p:cNvSpPr txBox="1"/>
          <p:nvPr/>
        </p:nvSpPr>
        <p:spPr>
          <a:xfrm>
            <a:off x="6147299" y="2440931"/>
            <a:ext cx="1826993" cy="615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</a:t>
            </a:r>
            <a:endParaRPr lang="es-CO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8B15E05-E57E-3A4B-A67D-45ADEF5AC4D8}"/>
              </a:ext>
            </a:extLst>
          </p:cNvPr>
          <p:cNvSpPr txBox="1"/>
          <p:nvPr/>
        </p:nvSpPr>
        <p:spPr>
          <a:xfrm>
            <a:off x="2478761" y="6525646"/>
            <a:ext cx="2456204" cy="4078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CO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Erosión costera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CDF3EBA-17E5-8F46-B774-694247CE43F3}"/>
              </a:ext>
            </a:extLst>
          </p:cNvPr>
          <p:cNvSpPr txBox="1"/>
          <p:nvPr/>
        </p:nvSpPr>
        <p:spPr>
          <a:xfrm>
            <a:off x="4865740" y="6271728"/>
            <a:ext cx="2456204" cy="9156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Reducción de la deforestación y su monitoreo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E3E2173-FA77-4D44-9762-CCDBFE08D49B}"/>
              </a:ext>
            </a:extLst>
          </p:cNvPr>
          <p:cNvSpPr txBox="1"/>
          <p:nvPr/>
        </p:nvSpPr>
        <p:spPr>
          <a:xfrm>
            <a:off x="7381081" y="6398687"/>
            <a:ext cx="2456204" cy="6617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CO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Conservación de fuentes hídricas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6629345-8216-8740-925A-C5BAD2137F1F}"/>
              </a:ext>
            </a:extLst>
          </p:cNvPr>
          <p:cNvSpPr txBox="1"/>
          <p:nvPr/>
        </p:nvSpPr>
        <p:spPr>
          <a:xfrm>
            <a:off x="9805508" y="6167855"/>
            <a:ext cx="2456204" cy="11233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Promoción y fomento de la conservación y uso sostenible de la biodiversidad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1D96C55-D0C2-9A46-BB20-8CF4C0207751}"/>
              </a:ext>
            </a:extLst>
          </p:cNvPr>
          <p:cNvSpPr txBox="1"/>
          <p:nvPr/>
        </p:nvSpPr>
        <p:spPr>
          <a:xfrm>
            <a:off x="12448993" y="6046667"/>
            <a:ext cx="2456204" cy="1365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Financiamiento metas y medidas en materia de acción climática de la Ley 2169 de 2021 y la NDC</a:t>
            </a:r>
            <a:endParaRPr lang="es-CO" sz="1575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64E2748-D7ED-9943-9CA9-5547F9A76B4B}"/>
              </a:ext>
            </a:extLst>
          </p:cNvPr>
          <p:cNvSpPr txBox="1"/>
          <p:nvPr/>
        </p:nvSpPr>
        <p:spPr>
          <a:xfrm>
            <a:off x="15258729" y="6167855"/>
            <a:ext cx="2765019" cy="11233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Protección, preservación, restauración y uso sostenible de áreas y ecosistemas estratégicos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82E6640-A8D4-2540-87BC-EDB39F1ADC31}"/>
              </a:ext>
            </a:extLst>
          </p:cNvPr>
          <p:cNvSpPr txBox="1"/>
          <p:nvPr/>
        </p:nvSpPr>
        <p:spPr>
          <a:xfrm>
            <a:off x="2478761" y="8047181"/>
            <a:ext cx="2456204" cy="4078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CO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Impuesto al carbono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7D9304B-AD19-5B41-9DC9-E00756B04BB8}"/>
              </a:ext>
            </a:extLst>
          </p:cNvPr>
          <p:cNvSpPr txBox="1"/>
          <p:nvPr/>
        </p:nvSpPr>
        <p:spPr>
          <a:xfrm>
            <a:off x="4865740" y="7689391"/>
            <a:ext cx="2456204" cy="11233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Recursos ordinarios del Presupuesto General de la Nación (PGN)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302FAC4-0B74-284C-B2A1-4AEFFCF452C8}"/>
              </a:ext>
            </a:extLst>
          </p:cNvPr>
          <p:cNvSpPr txBox="1"/>
          <p:nvPr/>
        </p:nvSpPr>
        <p:spPr>
          <a:xfrm>
            <a:off x="7381081" y="7793264"/>
            <a:ext cx="2456204" cy="9156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CO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Programa Nacional de Cupos Transables de Emisiones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8E802D5-1728-6149-A6E8-1F1FB39CF81A}"/>
              </a:ext>
            </a:extLst>
          </p:cNvPr>
          <p:cNvSpPr txBox="1"/>
          <p:nvPr/>
        </p:nvSpPr>
        <p:spPr>
          <a:xfrm>
            <a:off x="9805508" y="7920222"/>
            <a:ext cx="2456204" cy="6617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Cooperación internacional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E1231C2-3DFE-9C41-9D75-374B49ADAFDC}"/>
              </a:ext>
            </a:extLst>
          </p:cNvPr>
          <p:cNvSpPr txBox="1"/>
          <p:nvPr/>
        </p:nvSpPr>
        <p:spPr>
          <a:xfrm>
            <a:off x="12448993" y="8047181"/>
            <a:ext cx="2456204" cy="4078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Donaciones</a:t>
            </a:r>
            <a:endParaRPr lang="es-CO" sz="1575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4257A34-E4F4-F244-B427-76CFC42975D2}"/>
              </a:ext>
            </a:extLst>
          </p:cNvPr>
          <p:cNvSpPr txBox="1"/>
          <p:nvPr/>
        </p:nvSpPr>
        <p:spPr>
          <a:xfrm>
            <a:off x="15413138" y="7793264"/>
            <a:ext cx="2456204" cy="9156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200" tIns="76200" rIns="76200" bIns="76200" numCol="1" spcCol="38100" rtlCol="0" anchor="ctr">
            <a:spAutoFit/>
          </a:bodyPr>
          <a:lstStyle>
            <a:defPPr>
              <a:defRPr lang="es-CO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s-MX" sz="1575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Aportes a cualquier título de públicos y privados</a:t>
            </a:r>
            <a:endParaRPr lang="es-CO" sz="1575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n 2" descr="Una captura de pantalla de un celular con la imagen de una persona&#10;&#10;Descripción generada automáticamente con confianza baja">
            <a:extLst>
              <a:ext uri="{FF2B5EF4-FFF2-40B4-BE49-F238E27FC236}">
                <a16:creationId xmlns:a16="http://schemas.microsoft.com/office/drawing/2014/main" id="{1771356B-601C-B147-A14C-90247A7FB4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6344"/>
          <a:stretch/>
        </p:blipFill>
        <p:spPr>
          <a:xfrm>
            <a:off x="8621" y="-5919"/>
            <a:ext cx="5744975" cy="449189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6517E89B-6A84-0B44-A58F-7099805E7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822" y="4897757"/>
            <a:ext cx="1570080" cy="97973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C1968069-7341-3742-ABE5-618C2CC5F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528" y="4864786"/>
            <a:ext cx="1016627" cy="1045673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3288ABC9-84A2-954E-9FCB-5F1EAD8144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4184" y="4883704"/>
            <a:ext cx="789998" cy="1007837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A0F65D08-A908-E04F-B83D-BC855602FA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9396" y="4955288"/>
            <a:ext cx="968429" cy="86466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945834D-58BE-D844-A008-6FFB66EC9F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33291" y="4904714"/>
            <a:ext cx="1087605" cy="965816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7F533036-E668-C741-AAEC-81F5C964D4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91128" y="4880488"/>
            <a:ext cx="1100225" cy="1014269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813EFF23-EF7E-7346-A749-2DC8DEE2C6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99123" y="9019409"/>
            <a:ext cx="815480" cy="768342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7EB6F4B8-FF5B-B246-AC3D-25BD9E1309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86102" y="9019409"/>
            <a:ext cx="815480" cy="768342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D47D2014-4004-F84F-875F-B3EA5085D4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2511" y="8976909"/>
            <a:ext cx="853341" cy="853341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D8A9CE11-CEFB-F94C-B3C6-CD5BFA1AA2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98842" y="9022719"/>
            <a:ext cx="1269536" cy="761721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CC84B55F-CC30-D240-BE7D-8DC2836CB6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192709" y="8919196"/>
            <a:ext cx="968771" cy="968771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FC90D43-956F-3445-BF2D-61D8BD5FB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78852" y="8841193"/>
            <a:ext cx="1124777" cy="1124777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01B1724B-2DCE-D740-8F99-2D5887159FD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8047" y="6325298"/>
            <a:ext cx="2383602" cy="2383602"/>
          </a:xfrm>
          <a:prstGeom prst="rect">
            <a:avLst/>
          </a:prstGeom>
        </p:spPr>
      </p:pic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75A1CBDC-4543-3442-AA51-E9D87D907404}"/>
              </a:ext>
            </a:extLst>
          </p:cNvPr>
          <p:cNvCxnSpPr>
            <a:cxnSpLocks/>
          </p:cNvCxnSpPr>
          <p:nvPr/>
        </p:nvCxnSpPr>
        <p:spPr>
          <a:xfrm flipV="1">
            <a:off x="2641649" y="7581608"/>
            <a:ext cx="15382100" cy="2204"/>
          </a:xfrm>
          <a:prstGeom prst="line">
            <a:avLst/>
          </a:prstGeom>
          <a:ln w="12700">
            <a:solidFill>
              <a:srgbClr val="4E66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91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E878E9D5-261C-BFDA-1BF8-454D3688EC4A}"/>
              </a:ext>
            </a:extLst>
          </p:cNvPr>
          <p:cNvSpPr txBox="1"/>
          <p:nvPr/>
        </p:nvSpPr>
        <p:spPr>
          <a:xfrm>
            <a:off x="3675498" y="411502"/>
            <a:ext cx="105730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Avances diciembre 2023- julio 2024</a:t>
            </a:r>
            <a:endParaRPr lang="es-MX" sz="30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Imagen 8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9869B087-599E-9DEB-F189-7D01C43B24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7" b="12403"/>
          <a:stretch/>
        </p:blipFill>
        <p:spPr>
          <a:xfrm>
            <a:off x="0" y="6689788"/>
            <a:ext cx="18314052" cy="351340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415DB6E-CC2B-990F-771B-DDB62B0EB104}"/>
              </a:ext>
            </a:extLst>
          </p:cNvPr>
          <p:cNvSpPr txBox="1"/>
          <p:nvPr/>
        </p:nvSpPr>
        <p:spPr>
          <a:xfrm>
            <a:off x="1308426" y="1181100"/>
            <a:ext cx="15697200" cy="5288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2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Aprobación de recursos por más de 930.000 millones de pesos para la protección y conservación de ecosistemas estratégicos del país.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2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 destinaron $501.000 millones de pesos en diciembre de 2023 para proyectos de la Amazonía y se está consolidando la intervención en el 2024  para la </a:t>
            </a:r>
            <a:r>
              <a:rPr lang="es-CO" sz="2000" b="0" i="0" u="none" strike="noStrike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restauración comunitaria de la conectividad, la zonificación ambiental y derechos territoriales</a:t>
            </a:r>
            <a:r>
              <a:rPr lang="es-CO" sz="2000" dirty="0">
                <a:latin typeface="Arial" panose="020B0604020202020204" pitchFamily="34" charset="0"/>
              </a:rPr>
              <a:t>, la </a:t>
            </a:r>
            <a:r>
              <a:rPr lang="es-CO" sz="2000" b="0" i="0" u="none" strike="noStrike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economía forestal y de la biodiversidad (Núcleos), la protección del bioma amazónico Parques Nacionales), la estrategia extensión forestal y el monitoreo y seguimiento ambiental, entre otras prioridades.</a:t>
            </a:r>
            <a:endParaRPr lang="es-CO" sz="2000" b="0" i="0" u="none" strike="noStrike" dirty="0">
              <a:effectLst/>
              <a:latin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2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$ 428.611 millones para la restauración de La Mojana, la Guajira, el Corredor de Vida del Cesar, el río Atrato y páramos; además de los programas para pueblos y comunidades indígenas, comunidades negras, afrocolombianas, raizales y palenqueras y de control ciudadano, entre otros.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s-E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 consolida el banco de proyectos con iniciativas para la Sabana de Bogotá, Insular: San Andrés y Providencia Islas, Ciénaga – Sierra Nevada, Macizo colombiano y Catatumbo.</a:t>
            </a:r>
            <a:endParaRPr lang="es-CO" sz="24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s-ES" sz="20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s-CO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17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3509"/>
            <a:ext cx="18288000" cy="1481956"/>
            <a:chOff x="0" y="0"/>
            <a:chExt cx="2833290" cy="22959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833290" cy="229594"/>
            </a:xfrm>
            <a:custGeom>
              <a:avLst/>
              <a:gdLst/>
              <a:ahLst/>
              <a:cxnLst/>
              <a:rect l="l" t="t" r="r" b="b"/>
              <a:pathLst>
                <a:path w="2833290" h="229594">
                  <a:moveTo>
                    <a:pt x="0" y="0"/>
                  </a:moveTo>
                  <a:lnTo>
                    <a:pt x="2833290" y="0"/>
                  </a:lnTo>
                  <a:lnTo>
                    <a:pt x="2833290" y="229594"/>
                  </a:lnTo>
                  <a:lnTo>
                    <a:pt x="0" y="229594"/>
                  </a:lnTo>
                  <a:close/>
                </a:path>
              </a:pathLst>
            </a:custGeom>
            <a:blipFill>
              <a:blip r:embed="rId3">
                <a:alphaModFix amt="49000"/>
              </a:blip>
              <a:stretch>
                <a:fillRect t="-361091" b="-361091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-117836" y="-24887"/>
            <a:ext cx="6252823" cy="10320209"/>
            <a:chOff x="0" y="0"/>
            <a:chExt cx="1156380" cy="194247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56380" cy="1942472"/>
            </a:xfrm>
            <a:custGeom>
              <a:avLst/>
              <a:gdLst/>
              <a:ahLst/>
              <a:cxnLst/>
              <a:rect l="l" t="t" r="r" b="b"/>
              <a:pathLst>
                <a:path w="1156380" h="1942472">
                  <a:moveTo>
                    <a:pt x="578190" y="0"/>
                  </a:moveTo>
                  <a:cubicBezTo>
                    <a:pt x="258865" y="0"/>
                    <a:pt x="0" y="434837"/>
                    <a:pt x="0" y="971236"/>
                  </a:cubicBezTo>
                  <a:cubicBezTo>
                    <a:pt x="0" y="1507635"/>
                    <a:pt x="258865" y="1942472"/>
                    <a:pt x="578190" y="1942472"/>
                  </a:cubicBezTo>
                  <a:cubicBezTo>
                    <a:pt x="897516" y="1942472"/>
                    <a:pt x="1156380" y="1507635"/>
                    <a:pt x="1156380" y="971236"/>
                  </a:cubicBezTo>
                  <a:cubicBezTo>
                    <a:pt x="1156380" y="434837"/>
                    <a:pt x="897516" y="0"/>
                    <a:pt x="578190" y="0"/>
                  </a:cubicBezTo>
                  <a:close/>
                </a:path>
              </a:pathLst>
            </a:custGeom>
            <a:blipFill>
              <a:blip r:embed="rId4"/>
              <a:stretch>
                <a:fillRect l="-121972" r="-16295"/>
              </a:stretch>
            </a:blip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226967" y="8323"/>
            <a:ext cx="3085508" cy="10287000"/>
            <a:chOff x="0" y="0"/>
            <a:chExt cx="478026" cy="159372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78026" cy="1593725"/>
            </a:xfrm>
            <a:custGeom>
              <a:avLst/>
              <a:gdLst/>
              <a:ahLst/>
              <a:cxnLst/>
              <a:rect l="l" t="t" r="r" b="b"/>
              <a:pathLst>
                <a:path w="478026" h="1593725">
                  <a:moveTo>
                    <a:pt x="0" y="0"/>
                  </a:moveTo>
                  <a:lnTo>
                    <a:pt x="478026" y="0"/>
                  </a:lnTo>
                  <a:lnTo>
                    <a:pt x="478026" y="1593725"/>
                  </a:lnTo>
                  <a:lnTo>
                    <a:pt x="0" y="1593725"/>
                  </a:lnTo>
                  <a:close/>
                </a:path>
              </a:pathLst>
            </a:custGeom>
            <a:blipFill>
              <a:blip r:embed="rId4"/>
              <a:stretch>
                <a:fillRect l="-241283" r="-131620"/>
              </a:stretch>
            </a:blipFill>
          </p:spPr>
          <p:txBody>
            <a:bodyPr/>
            <a:lstStyle/>
            <a:p>
              <a:endParaRPr lang="en-CO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876656" y="270504"/>
            <a:ext cx="11411344" cy="1009664"/>
            <a:chOff x="0" y="0"/>
            <a:chExt cx="3005457" cy="26592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3005457" cy="265920"/>
            </a:xfrm>
            <a:custGeom>
              <a:avLst/>
              <a:gdLst/>
              <a:ahLst/>
              <a:cxnLst/>
              <a:rect l="l" t="t" r="r" b="b"/>
              <a:pathLst>
                <a:path w="3005457" h="265920">
                  <a:moveTo>
                    <a:pt x="0" y="0"/>
                  </a:moveTo>
                  <a:lnTo>
                    <a:pt x="3005457" y="0"/>
                  </a:lnTo>
                  <a:lnTo>
                    <a:pt x="3005457" y="265920"/>
                  </a:lnTo>
                  <a:lnTo>
                    <a:pt x="0" y="265920"/>
                  </a:lnTo>
                  <a:close/>
                </a:path>
              </a:pathLst>
            </a:custGeom>
            <a:solidFill>
              <a:srgbClr val="7BB401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n-CO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3005457" cy="3135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3520"/>
                </a:lnSpc>
                <a:spcBef>
                  <a:spcPct val="0"/>
                </a:spcBef>
              </a:pPr>
              <a:r>
                <a:rPr lang="en-US" sz="2514" u="none" strike="noStrike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ASIGNACIÓN RECURSOS INVERSIÓN </a:t>
              </a:r>
              <a:r>
                <a:rPr lang="en-US" sz="2514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Y FUNCIONAMIENTO </a:t>
              </a:r>
              <a:r>
                <a:rPr lang="en-US" sz="2514" u="none" strike="noStrike" dirty="0">
                  <a:solidFill>
                    <a:srgbClr val="FFFFFF"/>
                  </a:solidFill>
                  <a:latin typeface="Montserrat Bold"/>
                  <a:ea typeface="Montserrat Bold"/>
                  <a:cs typeface="Montserrat Bold"/>
                  <a:sym typeface="Montserrat Bold"/>
                </a:rPr>
                <a:t>FONDO DE COMPENSACIÓN AMBIENTAL 2022 - 2025</a:t>
              </a:r>
            </a:p>
          </p:txBody>
        </p:sp>
      </p:grpSp>
      <p:sp>
        <p:nvSpPr>
          <p:cNvPr id="11" name="Freeform 11"/>
          <p:cNvSpPr/>
          <p:nvPr/>
        </p:nvSpPr>
        <p:spPr>
          <a:xfrm>
            <a:off x="16004616" y="8947525"/>
            <a:ext cx="2339145" cy="1353224"/>
          </a:xfrm>
          <a:custGeom>
            <a:avLst/>
            <a:gdLst/>
            <a:ahLst/>
            <a:cxnLst/>
            <a:rect l="l" t="t" r="r" b="b"/>
            <a:pathLst>
              <a:path w="2339145" h="1353224">
                <a:moveTo>
                  <a:pt x="0" y="0"/>
                </a:moveTo>
                <a:lnTo>
                  <a:pt x="2339145" y="0"/>
                </a:lnTo>
                <a:lnTo>
                  <a:pt x="2339145" y="1353224"/>
                </a:lnTo>
                <a:lnTo>
                  <a:pt x="0" y="13532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CO"/>
          </a:p>
        </p:txBody>
      </p:sp>
      <p:sp>
        <p:nvSpPr>
          <p:cNvPr id="12" name="TextBox 12"/>
          <p:cNvSpPr txBox="1"/>
          <p:nvPr/>
        </p:nvSpPr>
        <p:spPr>
          <a:xfrm>
            <a:off x="-395063" y="9940097"/>
            <a:ext cx="3553673" cy="240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FFFFFE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Cifras en millones de pesos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F3DEE18-2647-D2F9-8D8B-430EFC7499A2}"/>
              </a:ext>
            </a:extLst>
          </p:cNvPr>
          <p:cNvGrpSpPr/>
          <p:nvPr/>
        </p:nvGrpSpPr>
        <p:grpSpPr>
          <a:xfrm>
            <a:off x="1521086" y="1485465"/>
            <a:ext cx="4506815" cy="2002542"/>
            <a:chOff x="832100" y="1204990"/>
            <a:chExt cx="4506815" cy="2002542"/>
          </a:xfrm>
        </p:grpSpPr>
        <p:sp>
          <p:nvSpPr>
            <p:cNvPr id="14" name="Rectángulo: esquinas redondeadas 39">
              <a:extLst>
                <a:ext uri="{FF2B5EF4-FFF2-40B4-BE49-F238E27FC236}">
                  <a16:creationId xmlns:a16="http://schemas.microsoft.com/office/drawing/2014/main" id="{27337A28-3E01-A1FD-6D0F-7182FAB10355}"/>
                </a:ext>
              </a:extLst>
            </p:cNvPr>
            <p:cNvSpPr/>
            <p:nvPr/>
          </p:nvSpPr>
          <p:spPr>
            <a:xfrm>
              <a:off x="832100" y="1204990"/>
              <a:ext cx="4506815" cy="200254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defPPr>
                <a:defRPr lang="es-CO"/>
              </a:defPPr>
              <a:lvl1pPr marL="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CO" sz="2400" b="1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0CF0D75-3AF1-99E9-8B9D-75C20B412E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57222" y1="40556" x2="57222" y2="40556"/>
                          <a14:foregroundMark x1="48056" y1="46667" x2="48056" y2="46667"/>
                        </a14:backgroundRemoval>
                      </a14:imgEffect>
                    </a14:imgLayer>
                  </a14:imgProps>
                </a:ext>
              </a:extLst>
            </a:blip>
            <a:srcRect l="23291" t="21970" r="25459" b="23257"/>
            <a:stretch/>
          </p:blipFill>
          <p:spPr>
            <a:xfrm rot="10800000">
              <a:off x="1137719" y="1448562"/>
              <a:ext cx="1407902" cy="1515398"/>
            </a:xfrm>
            <a:prstGeom prst="rect">
              <a:avLst/>
            </a:prstGeom>
          </p:spPr>
        </p:pic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50B637AB-6B78-6F25-E34B-868B61E2A651}"/>
                </a:ext>
              </a:extLst>
            </p:cNvPr>
            <p:cNvSpPr/>
            <p:nvPr/>
          </p:nvSpPr>
          <p:spPr>
            <a:xfrm>
              <a:off x="2496930" y="1507236"/>
              <a:ext cx="2433125" cy="8771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s-CO"/>
              </a:defPPr>
              <a:lvl1pPr marL="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CO" sz="24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Incremento 2024-2025</a:t>
              </a:r>
              <a:endParaRPr lang="es-CO" sz="2400" dirty="0">
                <a:solidFill>
                  <a:schemeClr val="accent5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35386A64-2B0F-2568-00F6-CCCC1C49E889}"/>
                </a:ext>
              </a:extLst>
            </p:cNvPr>
            <p:cNvSpPr/>
            <p:nvPr/>
          </p:nvSpPr>
          <p:spPr>
            <a:xfrm>
              <a:off x="2744439" y="2247900"/>
              <a:ext cx="2284761" cy="6001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s-CO"/>
              </a:defPPr>
              <a:lvl1pPr marL="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algn="l" defTabSz="1371600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sz="3000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20.227   20%</a:t>
              </a:r>
            </a:p>
          </p:txBody>
        </p:sp>
      </p:grp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28F39F6-7B5E-B76A-FA00-1B4FA403BC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865013"/>
              </p:ext>
            </p:extLst>
          </p:nvPr>
        </p:nvGraphicFramePr>
        <p:xfrm>
          <a:off x="9296400" y="7192706"/>
          <a:ext cx="6096000" cy="1561670"/>
        </p:xfrm>
        <a:graphic>
          <a:graphicData uri="http://schemas.openxmlformats.org/drawingml/2006/table">
            <a:tbl>
              <a:tblPr/>
              <a:tblGrid>
                <a:gridCol w="1102603">
                  <a:extLst>
                    <a:ext uri="{9D8B030D-6E8A-4147-A177-3AD203B41FA5}">
                      <a16:colId xmlns:a16="http://schemas.microsoft.com/office/drawing/2014/main" val="2502750576"/>
                    </a:ext>
                  </a:extLst>
                </a:gridCol>
                <a:gridCol w="1913713">
                  <a:extLst>
                    <a:ext uri="{9D8B030D-6E8A-4147-A177-3AD203B41FA5}">
                      <a16:colId xmlns:a16="http://schemas.microsoft.com/office/drawing/2014/main" val="882878593"/>
                    </a:ext>
                  </a:extLst>
                </a:gridCol>
                <a:gridCol w="1761629">
                  <a:extLst>
                    <a:ext uri="{9D8B030D-6E8A-4147-A177-3AD203B41FA5}">
                      <a16:colId xmlns:a16="http://schemas.microsoft.com/office/drawing/2014/main" val="2008469094"/>
                    </a:ext>
                  </a:extLst>
                </a:gridCol>
                <a:gridCol w="1318055">
                  <a:extLst>
                    <a:ext uri="{9D8B030D-6E8A-4147-A177-3AD203B41FA5}">
                      <a16:colId xmlns:a16="http://schemas.microsoft.com/office/drawing/2014/main" val="1975785809"/>
                    </a:ext>
                  </a:extLst>
                </a:gridCol>
              </a:tblGrid>
              <a:tr h="3123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VIGENCIA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FUNCIONAMIENTO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INVERSIÓN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840033"/>
                  </a:ext>
                </a:extLst>
              </a:tr>
              <a:tr h="312334"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$10.389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$44.169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$54.558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573606"/>
                  </a:ext>
                </a:extLst>
              </a:tr>
              <a:tr h="312334"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$11.065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$45.494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$56.559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2719787"/>
                  </a:ext>
                </a:extLst>
              </a:tr>
              <a:tr h="312334"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$16.296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$84.838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$101.134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346439"/>
                  </a:ext>
                </a:extLst>
              </a:tr>
              <a:tr h="312334"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$16.785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$104.576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$121.361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933728"/>
                  </a:ext>
                </a:extLst>
              </a:tr>
            </a:tbl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1AF72281-B5A1-EEFA-34E3-13D2BF0351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4354599"/>
              </p:ext>
            </p:extLst>
          </p:nvPr>
        </p:nvGraphicFramePr>
        <p:xfrm>
          <a:off x="7548988" y="2247900"/>
          <a:ext cx="9748412" cy="4751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1580</Words>
  <Application>Microsoft Office PowerPoint</Application>
  <PresentationFormat>Personalizado</PresentationFormat>
  <Paragraphs>309</Paragraphs>
  <Slides>13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13</vt:i4>
      </vt:variant>
    </vt:vector>
  </HeadingPairs>
  <TitlesOfParts>
    <vt:vector size="29" baseType="lpstr">
      <vt:lpstr>Open Sauce Bold</vt:lpstr>
      <vt:lpstr>Aptos</vt:lpstr>
      <vt:lpstr>Arial</vt:lpstr>
      <vt:lpstr>Poppins Bold</vt:lpstr>
      <vt:lpstr>AC Steelfish</vt:lpstr>
      <vt:lpstr>Verdana</vt:lpstr>
      <vt:lpstr>Montserrat</vt:lpstr>
      <vt:lpstr>Symbol</vt:lpstr>
      <vt:lpstr>Aptos Display</vt:lpstr>
      <vt:lpstr>Montserrat Bold</vt:lpstr>
      <vt:lpstr>Open Sans Bold</vt:lpstr>
      <vt:lpstr>Calibri</vt:lpstr>
      <vt:lpstr>Open Sans</vt:lpstr>
      <vt:lpstr>Aptos Narrow</vt:lpstr>
      <vt:lpstr>Office Theme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 AMBIENTE</dc:title>
  <dc:creator>Sandra Patricia Bojacá Santiago</dc:creator>
  <cp:lastModifiedBy>Sandra Patricia Bojacá Santiago</cp:lastModifiedBy>
  <cp:revision>13</cp:revision>
  <dcterms:created xsi:type="dcterms:W3CDTF">2006-08-16T00:00:00Z</dcterms:created>
  <dcterms:modified xsi:type="dcterms:W3CDTF">2024-08-21T13:13:44Z</dcterms:modified>
  <dc:identifier>DAGOD9Q8Srg</dc:identifier>
</cp:coreProperties>
</file>