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notesSlides/notesSlide3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</p:sldMasterIdLst>
  <p:notesMasterIdLst>
    <p:notesMasterId r:id="rId27"/>
  </p:notesMasterIdLst>
  <p:sldIdLst>
    <p:sldId id="257" r:id="rId3"/>
    <p:sldId id="265" r:id="rId4"/>
    <p:sldId id="2147374527" r:id="rId5"/>
    <p:sldId id="2147374390" r:id="rId6"/>
    <p:sldId id="2147374504" r:id="rId7"/>
    <p:sldId id="2147374352" r:id="rId8"/>
    <p:sldId id="2147374506" r:id="rId9"/>
    <p:sldId id="2147374391" r:id="rId10"/>
    <p:sldId id="2147374529" r:id="rId11"/>
    <p:sldId id="2147374495" r:id="rId12"/>
    <p:sldId id="2147374373" r:id="rId13"/>
    <p:sldId id="2147374496" r:id="rId14"/>
    <p:sldId id="2147374354" r:id="rId15"/>
    <p:sldId id="2147374497" r:id="rId16"/>
    <p:sldId id="2147374355" r:id="rId17"/>
    <p:sldId id="2147374499" r:id="rId18"/>
    <p:sldId id="2147374359" r:id="rId19"/>
    <p:sldId id="2147374500" r:id="rId20"/>
    <p:sldId id="2147374376" r:id="rId21"/>
    <p:sldId id="2147374501" r:id="rId22"/>
    <p:sldId id="2147374361" r:id="rId23"/>
    <p:sldId id="2147374502" r:id="rId24"/>
    <p:sldId id="2147374503" r:id="rId25"/>
    <p:sldId id="2147374528" r:id="rId2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7B5D"/>
    <a:srgbClr val="C2DFD0"/>
    <a:srgbClr val="9A7200"/>
    <a:srgbClr val="CC9900"/>
    <a:srgbClr val="666633"/>
    <a:srgbClr val="339966"/>
    <a:srgbClr val="996600"/>
    <a:srgbClr val="006666"/>
    <a:srgbClr val="2B8778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434771-C7B7-42A9-821B-7F2BC45EA3EF}" v="16" dt="2024-08-26T21:38:33.236"/>
    <p1510:client id="{E2A029D2-0525-A7C2-CDE4-91B3423676B4}" v="146" dt="2024-08-26T21:02:27.0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94659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y Katlyn Escobar Florido" userId="2017af53-6a9e-423f-a656-bf13ce32295c" providerId="ADAL" clId="{33434771-C7B7-42A9-821B-7F2BC45EA3EF}"/>
    <pc:docChg chg="undo redo custSel modSld">
      <pc:chgData name="Anny Katlyn Escobar Florido" userId="2017af53-6a9e-423f-a656-bf13ce32295c" providerId="ADAL" clId="{33434771-C7B7-42A9-821B-7F2BC45EA3EF}" dt="2024-08-26T21:38:56.380" v="417" actId="14100"/>
      <pc:docMkLst>
        <pc:docMk/>
      </pc:docMkLst>
      <pc:sldChg chg="addSp delSp modSp mod">
        <pc:chgData name="Anny Katlyn Escobar Florido" userId="2017af53-6a9e-423f-a656-bf13ce32295c" providerId="ADAL" clId="{33434771-C7B7-42A9-821B-7F2BC45EA3EF}" dt="2024-08-26T21:38:56.380" v="417" actId="14100"/>
        <pc:sldMkLst>
          <pc:docMk/>
          <pc:sldMk cId="163063039" sldId="2147374529"/>
        </pc:sldMkLst>
        <pc:spChg chg="mod">
          <ac:chgData name="Anny Katlyn Escobar Florido" userId="2017af53-6a9e-423f-a656-bf13ce32295c" providerId="ADAL" clId="{33434771-C7B7-42A9-821B-7F2BC45EA3EF}" dt="2024-08-26T21:30:51.820" v="217" actId="14100"/>
          <ac:spMkLst>
            <pc:docMk/>
            <pc:sldMk cId="163063039" sldId="2147374529"/>
            <ac:spMk id="2" creationId="{EA746CDB-84E7-4337-4F86-252FE1E3ECFF}"/>
          </ac:spMkLst>
        </pc:spChg>
        <pc:spChg chg="mod">
          <ac:chgData name="Anny Katlyn Escobar Florido" userId="2017af53-6a9e-423f-a656-bf13ce32295c" providerId="ADAL" clId="{33434771-C7B7-42A9-821B-7F2BC45EA3EF}" dt="2024-08-26T21:30:47.448" v="216" actId="20577"/>
          <ac:spMkLst>
            <pc:docMk/>
            <pc:sldMk cId="163063039" sldId="2147374529"/>
            <ac:spMk id="3" creationId="{2A6DF124-363D-7843-4FF4-F214E485BC43}"/>
          </ac:spMkLst>
        </pc:spChg>
        <pc:spChg chg="mod">
          <ac:chgData name="Anny Katlyn Escobar Florido" userId="2017af53-6a9e-423f-a656-bf13ce32295c" providerId="ADAL" clId="{33434771-C7B7-42A9-821B-7F2BC45EA3EF}" dt="2024-08-26T21:33:04.860" v="304" actId="1076"/>
          <ac:spMkLst>
            <pc:docMk/>
            <pc:sldMk cId="163063039" sldId="2147374529"/>
            <ac:spMk id="5" creationId="{F391B1B8-2F47-E41D-84D0-A4F808B7AD2C}"/>
          </ac:spMkLst>
        </pc:spChg>
        <pc:spChg chg="mod topLvl">
          <ac:chgData name="Anny Katlyn Escobar Florido" userId="2017af53-6a9e-423f-a656-bf13ce32295c" providerId="ADAL" clId="{33434771-C7B7-42A9-821B-7F2BC45EA3EF}" dt="2024-08-26T21:38:31.253" v="403" actId="1076"/>
          <ac:spMkLst>
            <pc:docMk/>
            <pc:sldMk cId="163063039" sldId="2147374529"/>
            <ac:spMk id="7" creationId="{08CEC0A3-49B5-A419-5163-0192888A0669}"/>
          </ac:spMkLst>
        </pc:spChg>
        <pc:spChg chg="add del mod">
          <ac:chgData name="Anny Katlyn Escobar Florido" userId="2017af53-6a9e-423f-a656-bf13ce32295c" providerId="ADAL" clId="{33434771-C7B7-42A9-821B-7F2BC45EA3EF}" dt="2024-08-26T21:28:55.574" v="39" actId="478"/>
          <ac:spMkLst>
            <pc:docMk/>
            <pc:sldMk cId="163063039" sldId="2147374529"/>
            <ac:spMk id="9" creationId="{1F5F8A23-EB2D-9232-B8ED-6E4C47CE140C}"/>
          </ac:spMkLst>
        </pc:spChg>
        <pc:spChg chg="add del mod">
          <ac:chgData name="Anny Katlyn Escobar Florido" userId="2017af53-6a9e-423f-a656-bf13ce32295c" providerId="ADAL" clId="{33434771-C7B7-42A9-821B-7F2BC45EA3EF}" dt="2024-08-26T21:38:21.069" v="400"/>
          <ac:spMkLst>
            <pc:docMk/>
            <pc:sldMk cId="163063039" sldId="2147374529"/>
            <ac:spMk id="10" creationId="{955125E6-9C77-50F3-7331-89F8544A36E4}"/>
          </ac:spMkLst>
        </pc:spChg>
        <pc:spChg chg="mod topLvl">
          <ac:chgData name="Anny Katlyn Escobar Florido" userId="2017af53-6a9e-423f-a656-bf13ce32295c" providerId="ADAL" clId="{33434771-C7B7-42A9-821B-7F2BC45EA3EF}" dt="2024-08-26T21:38:28.468" v="402" actId="1076"/>
          <ac:spMkLst>
            <pc:docMk/>
            <pc:sldMk cId="163063039" sldId="2147374529"/>
            <ac:spMk id="11" creationId="{2837BB2D-FC1A-8052-52B5-BF7C7BFF5436}"/>
          </ac:spMkLst>
        </pc:spChg>
        <pc:spChg chg="add del mod topLvl">
          <ac:chgData name="Anny Katlyn Escobar Florido" userId="2017af53-6a9e-423f-a656-bf13ce32295c" providerId="ADAL" clId="{33434771-C7B7-42A9-821B-7F2BC45EA3EF}" dt="2024-08-26T21:38:28.468" v="402" actId="1076"/>
          <ac:spMkLst>
            <pc:docMk/>
            <pc:sldMk cId="163063039" sldId="2147374529"/>
            <ac:spMk id="12" creationId="{8E9A1073-E754-CFD0-5255-93AC5A5FEA07}"/>
          </ac:spMkLst>
        </pc:spChg>
        <pc:spChg chg="add mod">
          <ac:chgData name="Anny Katlyn Escobar Florido" userId="2017af53-6a9e-423f-a656-bf13ce32295c" providerId="ADAL" clId="{33434771-C7B7-42A9-821B-7F2BC45EA3EF}" dt="2024-08-26T21:37:55.274" v="385" actId="2711"/>
          <ac:spMkLst>
            <pc:docMk/>
            <pc:sldMk cId="163063039" sldId="2147374529"/>
            <ac:spMk id="14" creationId="{E1319F8A-94F0-44C9-B8A0-393E54DB14C4}"/>
          </ac:spMkLst>
        </pc:spChg>
        <pc:spChg chg="add del mod">
          <ac:chgData name="Anny Katlyn Escobar Florido" userId="2017af53-6a9e-423f-a656-bf13ce32295c" providerId="ADAL" clId="{33434771-C7B7-42A9-821B-7F2BC45EA3EF}" dt="2024-08-26T21:32:04.077" v="286" actId="478"/>
          <ac:spMkLst>
            <pc:docMk/>
            <pc:sldMk cId="163063039" sldId="2147374529"/>
            <ac:spMk id="15" creationId="{D85E8189-AE8A-3B8C-4590-F49B583D01E3}"/>
          </ac:spMkLst>
        </pc:spChg>
        <pc:spChg chg="del mod topLvl">
          <ac:chgData name="Anny Katlyn Escobar Florido" userId="2017af53-6a9e-423f-a656-bf13ce32295c" providerId="ADAL" clId="{33434771-C7B7-42A9-821B-7F2BC45EA3EF}" dt="2024-08-26T21:29:11.711" v="40" actId="478"/>
          <ac:spMkLst>
            <pc:docMk/>
            <pc:sldMk cId="163063039" sldId="2147374529"/>
            <ac:spMk id="16" creationId="{BFE5779A-B611-6288-F0AF-5D7DF4E7BB70}"/>
          </ac:spMkLst>
        </pc:spChg>
        <pc:spChg chg="add del mod">
          <ac:chgData name="Anny Katlyn Escobar Florido" userId="2017af53-6a9e-423f-a656-bf13ce32295c" providerId="ADAL" clId="{33434771-C7B7-42A9-821B-7F2BC45EA3EF}" dt="2024-08-26T21:33:07.737" v="306" actId="478"/>
          <ac:spMkLst>
            <pc:docMk/>
            <pc:sldMk cId="163063039" sldId="2147374529"/>
            <ac:spMk id="17" creationId="{2B6441E9-0699-0BA1-2B9E-298FE264F44E}"/>
          </ac:spMkLst>
        </pc:spChg>
        <pc:spChg chg="add del mod">
          <ac:chgData name="Anny Katlyn Escobar Florido" userId="2017af53-6a9e-423f-a656-bf13ce32295c" providerId="ADAL" clId="{33434771-C7B7-42A9-821B-7F2BC45EA3EF}" dt="2024-08-26T21:33:06.736" v="305" actId="478"/>
          <ac:spMkLst>
            <pc:docMk/>
            <pc:sldMk cId="163063039" sldId="2147374529"/>
            <ac:spMk id="18" creationId="{6C170198-97B9-F70C-6A6F-CBEDE73449C6}"/>
          </ac:spMkLst>
        </pc:spChg>
        <pc:spChg chg="add del mod">
          <ac:chgData name="Anny Katlyn Escobar Florido" userId="2017af53-6a9e-423f-a656-bf13ce32295c" providerId="ADAL" clId="{33434771-C7B7-42A9-821B-7F2BC45EA3EF}" dt="2024-08-26T21:35:44.244" v="337" actId="478"/>
          <ac:spMkLst>
            <pc:docMk/>
            <pc:sldMk cId="163063039" sldId="2147374529"/>
            <ac:spMk id="19" creationId="{1BC6B216-B292-6869-D97C-BD7ADC57F3D0}"/>
          </ac:spMkLst>
        </pc:spChg>
        <pc:spChg chg="del mod topLvl">
          <ac:chgData name="Anny Katlyn Escobar Florido" userId="2017af53-6a9e-423f-a656-bf13ce32295c" providerId="ADAL" clId="{33434771-C7B7-42A9-821B-7F2BC45EA3EF}" dt="2024-08-26T21:29:13.787" v="41" actId="478"/>
          <ac:spMkLst>
            <pc:docMk/>
            <pc:sldMk cId="163063039" sldId="2147374529"/>
            <ac:spMk id="21" creationId="{36980B18-CB02-F1AC-370D-C3326E52B8E4}"/>
          </ac:spMkLst>
        </pc:spChg>
        <pc:spChg chg="add mod">
          <ac:chgData name="Anny Katlyn Escobar Florido" userId="2017af53-6a9e-423f-a656-bf13ce32295c" providerId="ADAL" clId="{33434771-C7B7-42A9-821B-7F2BC45EA3EF}" dt="2024-08-26T21:38:28.468" v="402" actId="1076"/>
          <ac:spMkLst>
            <pc:docMk/>
            <pc:sldMk cId="163063039" sldId="2147374529"/>
            <ac:spMk id="22" creationId="{44A5CF20-51C4-71A9-FB58-DE5CF8435576}"/>
          </ac:spMkLst>
        </pc:spChg>
        <pc:spChg chg="add mod ord">
          <ac:chgData name="Anny Katlyn Escobar Florido" userId="2017af53-6a9e-423f-a656-bf13ce32295c" providerId="ADAL" clId="{33434771-C7B7-42A9-821B-7F2BC45EA3EF}" dt="2024-08-26T21:38:28.468" v="402" actId="1076"/>
          <ac:spMkLst>
            <pc:docMk/>
            <pc:sldMk cId="163063039" sldId="2147374529"/>
            <ac:spMk id="23" creationId="{BBBDF822-D43A-D37B-4487-DA128F5D0CD7}"/>
          </ac:spMkLst>
        </pc:spChg>
        <pc:spChg chg="add mod">
          <ac:chgData name="Anny Katlyn Escobar Florido" userId="2017af53-6a9e-423f-a656-bf13ce32295c" providerId="ADAL" clId="{33434771-C7B7-42A9-821B-7F2BC45EA3EF}" dt="2024-08-26T21:38:28.468" v="402" actId="1076"/>
          <ac:spMkLst>
            <pc:docMk/>
            <pc:sldMk cId="163063039" sldId="2147374529"/>
            <ac:spMk id="24" creationId="{CE89E5D2-50C5-A607-4E5D-9A1D4EF8F9AA}"/>
          </ac:spMkLst>
        </pc:spChg>
        <pc:spChg chg="add mod">
          <ac:chgData name="Anny Katlyn Escobar Florido" userId="2017af53-6a9e-423f-a656-bf13ce32295c" providerId="ADAL" clId="{33434771-C7B7-42A9-821B-7F2BC45EA3EF}" dt="2024-08-26T21:37:12.531" v="369" actId="14100"/>
          <ac:spMkLst>
            <pc:docMk/>
            <pc:sldMk cId="163063039" sldId="2147374529"/>
            <ac:spMk id="25" creationId="{7EB0C7C0-1CE4-8D0C-EB8D-55E3A23E3FFA}"/>
          </ac:spMkLst>
        </pc:spChg>
        <pc:spChg chg="del mod topLvl">
          <ac:chgData name="Anny Katlyn Escobar Florido" userId="2017af53-6a9e-423f-a656-bf13ce32295c" providerId="ADAL" clId="{33434771-C7B7-42A9-821B-7F2BC45EA3EF}" dt="2024-08-26T21:29:14.890" v="42" actId="478"/>
          <ac:spMkLst>
            <pc:docMk/>
            <pc:sldMk cId="163063039" sldId="2147374529"/>
            <ac:spMk id="26" creationId="{379D33D1-D094-D4D0-B5A3-A0294FBBE6AB}"/>
          </ac:spMkLst>
        </pc:spChg>
        <pc:spChg chg="add mod">
          <ac:chgData name="Anny Katlyn Escobar Florido" userId="2017af53-6a9e-423f-a656-bf13ce32295c" providerId="ADAL" clId="{33434771-C7B7-42A9-821B-7F2BC45EA3EF}" dt="2024-08-26T21:37:10.308" v="368" actId="1076"/>
          <ac:spMkLst>
            <pc:docMk/>
            <pc:sldMk cId="163063039" sldId="2147374529"/>
            <ac:spMk id="27" creationId="{5E36CECC-AF01-535F-33CC-49CAC47BDE14}"/>
          </ac:spMkLst>
        </pc:spChg>
        <pc:spChg chg="del mod topLvl">
          <ac:chgData name="Anny Katlyn Escobar Florido" userId="2017af53-6a9e-423f-a656-bf13ce32295c" providerId="ADAL" clId="{33434771-C7B7-42A9-821B-7F2BC45EA3EF}" dt="2024-08-26T21:37:06.462" v="367" actId="478"/>
          <ac:spMkLst>
            <pc:docMk/>
            <pc:sldMk cId="163063039" sldId="2147374529"/>
            <ac:spMk id="28" creationId="{1B07A2D2-38FF-9ECC-4350-9540B73F674C}"/>
          </ac:spMkLst>
        </pc:spChg>
        <pc:spChg chg="add mod">
          <ac:chgData name="Anny Katlyn Escobar Florido" userId="2017af53-6a9e-423f-a656-bf13ce32295c" providerId="ADAL" clId="{33434771-C7B7-42A9-821B-7F2BC45EA3EF}" dt="2024-08-26T21:36:57.653" v="362"/>
          <ac:spMkLst>
            <pc:docMk/>
            <pc:sldMk cId="163063039" sldId="2147374529"/>
            <ac:spMk id="29" creationId="{ABC34BF4-451B-878B-A370-3FE652ACE43C}"/>
          </ac:spMkLst>
        </pc:spChg>
        <pc:spChg chg="mod topLvl">
          <ac:chgData name="Anny Katlyn Escobar Florido" userId="2017af53-6a9e-423f-a656-bf13ce32295c" providerId="ADAL" clId="{33434771-C7B7-42A9-821B-7F2BC45EA3EF}" dt="2024-08-26T21:38:28.468" v="402" actId="1076"/>
          <ac:spMkLst>
            <pc:docMk/>
            <pc:sldMk cId="163063039" sldId="2147374529"/>
            <ac:spMk id="30" creationId="{8E87FAE1-19BA-1FC5-ED5C-6A1FEC384A24}"/>
          </ac:spMkLst>
        </pc:spChg>
        <pc:spChg chg="add mod ord">
          <ac:chgData name="Anny Katlyn Escobar Florido" userId="2017af53-6a9e-423f-a656-bf13ce32295c" providerId="ADAL" clId="{33434771-C7B7-42A9-821B-7F2BC45EA3EF}" dt="2024-08-26T21:37:36.548" v="377" actId="167"/>
          <ac:spMkLst>
            <pc:docMk/>
            <pc:sldMk cId="163063039" sldId="2147374529"/>
            <ac:spMk id="32" creationId="{1831C6AF-05FF-3143-851B-F173EA41E368}"/>
          </ac:spMkLst>
        </pc:spChg>
        <pc:spChg chg="add del mod">
          <ac:chgData name="Anny Katlyn Escobar Florido" userId="2017af53-6a9e-423f-a656-bf13ce32295c" providerId="ADAL" clId="{33434771-C7B7-42A9-821B-7F2BC45EA3EF}" dt="2024-08-26T21:37:29.004" v="376" actId="478"/>
          <ac:spMkLst>
            <pc:docMk/>
            <pc:sldMk cId="163063039" sldId="2147374529"/>
            <ac:spMk id="33" creationId="{6DEE4554-04F7-BE7B-86B3-41871DB2983A}"/>
          </ac:spMkLst>
        </pc:spChg>
        <pc:spChg chg="add mod">
          <ac:chgData name="Anny Katlyn Escobar Florido" userId="2017af53-6a9e-423f-a656-bf13ce32295c" providerId="ADAL" clId="{33434771-C7B7-42A9-821B-7F2BC45EA3EF}" dt="2024-08-26T21:37:44.007" v="383"/>
          <ac:spMkLst>
            <pc:docMk/>
            <pc:sldMk cId="163063039" sldId="2147374529"/>
            <ac:spMk id="34" creationId="{3889B0CB-CD14-72A6-691F-EEE5BB68C5CE}"/>
          </ac:spMkLst>
        </pc:spChg>
        <pc:spChg chg="add mod">
          <ac:chgData name="Anny Katlyn Escobar Florido" userId="2017af53-6a9e-423f-a656-bf13ce32295c" providerId="ADAL" clId="{33434771-C7B7-42A9-821B-7F2BC45EA3EF}" dt="2024-08-26T21:38:00.994" v="387"/>
          <ac:spMkLst>
            <pc:docMk/>
            <pc:sldMk cId="163063039" sldId="2147374529"/>
            <ac:spMk id="35" creationId="{C87187F9-529D-551B-B73D-A7A51FD1F415}"/>
          </ac:spMkLst>
        </pc:spChg>
        <pc:spChg chg="add mod">
          <ac:chgData name="Anny Katlyn Escobar Florido" userId="2017af53-6a9e-423f-a656-bf13ce32295c" providerId="ADAL" clId="{33434771-C7B7-42A9-821B-7F2BC45EA3EF}" dt="2024-08-26T21:38:00.994" v="387"/>
          <ac:spMkLst>
            <pc:docMk/>
            <pc:sldMk cId="163063039" sldId="2147374529"/>
            <ac:spMk id="36" creationId="{684B97A4-5E96-4E53-CBDC-25844165ACA0}"/>
          </ac:spMkLst>
        </pc:spChg>
        <pc:spChg chg="add mod">
          <ac:chgData name="Anny Katlyn Escobar Florido" userId="2017af53-6a9e-423f-a656-bf13ce32295c" providerId="ADAL" clId="{33434771-C7B7-42A9-821B-7F2BC45EA3EF}" dt="2024-08-26T21:38:00.994" v="387"/>
          <ac:spMkLst>
            <pc:docMk/>
            <pc:sldMk cId="163063039" sldId="2147374529"/>
            <ac:spMk id="37" creationId="{EB08E2DA-8EC4-1306-9B54-F51783D4657F}"/>
          </ac:spMkLst>
        </pc:spChg>
        <pc:spChg chg="add mod">
          <ac:chgData name="Anny Katlyn Escobar Florido" userId="2017af53-6a9e-423f-a656-bf13ce32295c" providerId="ADAL" clId="{33434771-C7B7-42A9-821B-7F2BC45EA3EF}" dt="2024-08-26T21:38:05.557" v="389" actId="1076"/>
          <ac:spMkLst>
            <pc:docMk/>
            <pc:sldMk cId="163063039" sldId="2147374529"/>
            <ac:spMk id="38" creationId="{1E4E6A06-2BCC-AF56-01C7-2E8F8ED09217}"/>
          </ac:spMkLst>
        </pc:spChg>
        <pc:spChg chg="add mod">
          <ac:chgData name="Anny Katlyn Escobar Florido" userId="2017af53-6a9e-423f-a656-bf13ce32295c" providerId="ADAL" clId="{33434771-C7B7-42A9-821B-7F2BC45EA3EF}" dt="2024-08-26T21:38:22.576" v="401" actId="122"/>
          <ac:spMkLst>
            <pc:docMk/>
            <pc:sldMk cId="163063039" sldId="2147374529"/>
            <ac:spMk id="39" creationId="{57BA8DBC-7BCC-B2B6-41AA-EA602328CEDF}"/>
          </ac:spMkLst>
        </pc:spChg>
        <pc:spChg chg="add mod">
          <ac:chgData name="Anny Katlyn Escobar Florido" userId="2017af53-6a9e-423f-a656-bf13ce32295c" providerId="ADAL" clId="{33434771-C7B7-42A9-821B-7F2BC45EA3EF}" dt="2024-08-26T21:38:15.017" v="394"/>
          <ac:spMkLst>
            <pc:docMk/>
            <pc:sldMk cId="163063039" sldId="2147374529"/>
            <ac:spMk id="40" creationId="{B4EDCAC9-AA53-D7D6-EAE7-342C924DA101}"/>
          </ac:spMkLst>
        </pc:spChg>
        <pc:spChg chg="add mod ord">
          <ac:chgData name="Anny Katlyn Escobar Florido" userId="2017af53-6a9e-423f-a656-bf13ce32295c" providerId="ADAL" clId="{33434771-C7B7-42A9-821B-7F2BC45EA3EF}" dt="2024-08-26T21:38:56.380" v="417" actId="14100"/>
          <ac:spMkLst>
            <pc:docMk/>
            <pc:sldMk cId="163063039" sldId="2147374529"/>
            <ac:spMk id="41" creationId="{E44DB824-1A74-23C6-AFFC-0C29FF5FE713}"/>
          </ac:spMkLst>
        </pc:spChg>
        <pc:grpChg chg="del mod">
          <ac:chgData name="Anny Katlyn Escobar Florido" userId="2017af53-6a9e-423f-a656-bf13ce32295c" providerId="ADAL" clId="{33434771-C7B7-42A9-821B-7F2BC45EA3EF}" dt="2024-08-26T21:24:28.597" v="15" actId="165"/>
          <ac:grpSpMkLst>
            <pc:docMk/>
            <pc:sldMk cId="163063039" sldId="2147374529"/>
            <ac:grpSpMk id="13" creationId="{9032D7B0-41FC-7852-A827-3EBD386CF2A7}"/>
          </ac:grpSpMkLst>
        </pc:grpChg>
      </pc:sldChg>
    </pc:docChg>
  </pc:docChgLst>
  <pc:docChgLst>
    <pc:chgData name="Anny Katlyn Escobar Florido" userId="2017af53-6a9e-423f-a656-bf13ce32295c" providerId="ADAL" clId="{55090BEC-35D2-416B-9482-3FBC9416F665}"/>
    <pc:docChg chg="delSld modSld">
      <pc:chgData name="Anny Katlyn Escobar Florido" userId="2017af53-6a9e-423f-a656-bf13ce32295c" providerId="ADAL" clId="{55090BEC-35D2-416B-9482-3FBC9416F665}" dt="2024-08-16T04:14:33.911" v="33" actId="20577"/>
      <pc:docMkLst>
        <pc:docMk/>
      </pc:docMkLst>
      <pc:sldChg chg="modSp mod">
        <pc:chgData name="Anny Katlyn Escobar Florido" userId="2017af53-6a9e-423f-a656-bf13ce32295c" providerId="ADAL" clId="{55090BEC-35D2-416B-9482-3FBC9416F665}" dt="2024-08-16T04:14:33.911" v="33" actId="20577"/>
        <pc:sldMkLst>
          <pc:docMk/>
          <pc:sldMk cId="3278096176" sldId="257"/>
        </pc:sldMkLst>
        <pc:spChg chg="mod">
          <ac:chgData name="Anny Katlyn Escobar Florido" userId="2017af53-6a9e-423f-a656-bf13ce32295c" providerId="ADAL" clId="{55090BEC-35D2-416B-9482-3FBC9416F665}" dt="2024-08-16T04:14:33.911" v="33" actId="20577"/>
          <ac:spMkLst>
            <pc:docMk/>
            <pc:sldMk cId="3278096176" sldId="257"/>
            <ac:spMk id="2" creationId="{E309D12A-43C7-00FF-6519-1FEB51336526}"/>
          </ac:spMkLst>
        </pc:spChg>
      </pc:sldChg>
      <pc:sldChg chg="del">
        <pc:chgData name="Anny Katlyn Escobar Florido" userId="2017af53-6a9e-423f-a656-bf13ce32295c" providerId="ADAL" clId="{55090BEC-35D2-416B-9482-3FBC9416F665}" dt="2024-08-16T04:13:10.030" v="14" actId="47"/>
        <pc:sldMkLst>
          <pc:docMk/>
          <pc:sldMk cId="2143393471" sldId="2147374352"/>
        </pc:sldMkLst>
      </pc:sldChg>
      <pc:sldChg chg="del">
        <pc:chgData name="Anny Katlyn Escobar Florido" userId="2017af53-6a9e-423f-a656-bf13ce32295c" providerId="ADAL" clId="{55090BEC-35D2-416B-9482-3FBC9416F665}" dt="2024-08-16T04:13:12.636" v="19" actId="47"/>
        <pc:sldMkLst>
          <pc:docMk/>
          <pc:sldMk cId="2110554277" sldId="2147374354"/>
        </pc:sldMkLst>
      </pc:sldChg>
      <pc:sldChg chg="del">
        <pc:chgData name="Anny Katlyn Escobar Florido" userId="2017af53-6a9e-423f-a656-bf13ce32295c" providerId="ADAL" clId="{55090BEC-35D2-416B-9482-3FBC9416F665}" dt="2024-08-16T04:13:13.671" v="21" actId="47"/>
        <pc:sldMkLst>
          <pc:docMk/>
          <pc:sldMk cId="3842636017" sldId="2147374355"/>
        </pc:sldMkLst>
      </pc:sldChg>
      <pc:sldChg chg="del">
        <pc:chgData name="Anny Katlyn Escobar Florido" userId="2017af53-6a9e-423f-a656-bf13ce32295c" providerId="ADAL" clId="{55090BEC-35D2-416B-9482-3FBC9416F665}" dt="2024-08-16T04:13:14.581" v="23" actId="47"/>
        <pc:sldMkLst>
          <pc:docMk/>
          <pc:sldMk cId="2967115900" sldId="2147374359"/>
        </pc:sldMkLst>
      </pc:sldChg>
      <pc:sldChg chg="del">
        <pc:chgData name="Anny Katlyn Escobar Florido" userId="2017af53-6a9e-423f-a656-bf13ce32295c" providerId="ADAL" clId="{55090BEC-35D2-416B-9482-3FBC9416F665}" dt="2024-08-16T04:13:16.688" v="27" actId="47"/>
        <pc:sldMkLst>
          <pc:docMk/>
          <pc:sldMk cId="779934060" sldId="2147374361"/>
        </pc:sldMkLst>
      </pc:sldChg>
      <pc:sldChg chg="del">
        <pc:chgData name="Anny Katlyn Escobar Florido" userId="2017af53-6a9e-423f-a656-bf13ce32295c" providerId="ADAL" clId="{55090BEC-35D2-416B-9482-3FBC9416F665}" dt="2024-08-16T04:13:09.142" v="12" actId="47"/>
        <pc:sldMkLst>
          <pc:docMk/>
          <pc:sldMk cId="1507951801" sldId="2147374362"/>
        </pc:sldMkLst>
      </pc:sldChg>
      <pc:sldChg chg="del">
        <pc:chgData name="Anny Katlyn Escobar Florido" userId="2017af53-6a9e-423f-a656-bf13ce32295c" providerId="ADAL" clId="{55090BEC-35D2-416B-9482-3FBC9416F665}" dt="2024-08-16T04:13:11.675" v="17" actId="47"/>
        <pc:sldMkLst>
          <pc:docMk/>
          <pc:sldMk cId="2097184928" sldId="2147374373"/>
        </pc:sldMkLst>
      </pc:sldChg>
      <pc:sldChg chg="del">
        <pc:chgData name="Anny Katlyn Escobar Florido" userId="2017af53-6a9e-423f-a656-bf13ce32295c" providerId="ADAL" clId="{55090BEC-35D2-416B-9482-3FBC9416F665}" dt="2024-08-16T04:13:15.590" v="25" actId="47"/>
        <pc:sldMkLst>
          <pc:docMk/>
          <pc:sldMk cId="2840040411" sldId="2147374376"/>
        </pc:sldMkLst>
      </pc:sldChg>
      <pc:sldChg chg="del">
        <pc:chgData name="Anny Katlyn Escobar Florido" userId="2017af53-6a9e-423f-a656-bf13ce32295c" providerId="ADAL" clId="{55090BEC-35D2-416B-9482-3FBC9416F665}" dt="2024-08-16T04:13:09.620" v="13" actId="47"/>
        <pc:sldMkLst>
          <pc:docMk/>
          <pc:sldMk cId="3058122811" sldId="2147374390"/>
        </pc:sldMkLst>
      </pc:sldChg>
      <pc:sldChg chg="del">
        <pc:chgData name="Anny Katlyn Escobar Florido" userId="2017af53-6a9e-423f-a656-bf13ce32295c" providerId="ADAL" clId="{55090BEC-35D2-416B-9482-3FBC9416F665}" dt="2024-08-16T04:13:10.599" v="15" actId="47"/>
        <pc:sldMkLst>
          <pc:docMk/>
          <pc:sldMk cId="2345316966" sldId="2147374391"/>
        </pc:sldMkLst>
      </pc:sldChg>
      <pc:sldChg chg="del">
        <pc:chgData name="Anny Katlyn Escobar Florido" userId="2017af53-6a9e-423f-a656-bf13ce32295c" providerId="ADAL" clId="{55090BEC-35D2-416B-9482-3FBC9416F665}" dt="2024-08-16T04:14:27.866" v="32" actId="47"/>
        <pc:sldMkLst>
          <pc:docMk/>
          <pc:sldMk cId="1659955921" sldId="2147374443"/>
        </pc:sldMkLst>
      </pc:sldChg>
      <pc:sldChg chg="del">
        <pc:chgData name="Anny Katlyn Escobar Florido" userId="2017af53-6a9e-423f-a656-bf13ce32295c" providerId="ADAL" clId="{55090BEC-35D2-416B-9482-3FBC9416F665}" dt="2024-08-16T04:13:11.131" v="16" actId="47"/>
        <pc:sldMkLst>
          <pc:docMk/>
          <pc:sldMk cId="3813404962" sldId="2147374495"/>
        </pc:sldMkLst>
      </pc:sldChg>
      <pc:sldChg chg="del">
        <pc:chgData name="Anny Katlyn Escobar Florido" userId="2017af53-6a9e-423f-a656-bf13ce32295c" providerId="ADAL" clId="{55090BEC-35D2-416B-9482-3FBC9416F665}" dt="2024-08-16T04:13:12.164" v="18" actId="47"/>
        <pc:sldMkLst>
          <pc:docMk/>
          <pc:sldMk cId="1414194392" sldId="2147374496"/>
        </pc:sldMkLst>
      </pc:sldChg>
      <pc:sldChg chg="del">
        <pc:chgData name="Anny Katlyn Escobar Florido" userId="2017af53-6a9e-423f-a656-bf13ce32295c" providerId="ADAL" clId="{55090BEC-35D2-416B-9482-3FBC9416F665}" dt="2024-08-16T04:13:13.126" v="20" actId="47"/>
        <pc:sldMkLst>
          <pc:docMk/>
          <pc:sldMk cId="1600194473" sldId="2147374497"/>
        </pc:sldMkLst>
      </pc:sldChg>
      <pc:sldChg chg="del">
        <pc:chgData name="Anny Katlyn Escobar Florido" userId="2017af53-6a9e-423f-a656-bf13ce32295c" providerId="ADAL" clId="{55090BEC-35D2-416B-9482-3FBC9416F665}" dt="2024-08-16T04:13:04.624" v="8" actId="47"/>
        <pc:sldMkLst>
          <pc:docMk/>
          <pc:sldMk cId="3160259441" sldId="2147374498"/>
        </pc:sldMkLst>
      </pc:sldChg>
      <pc:sldChg chg="del">
        <pc:chgData name="Anny Katlyn Escobar Florido" userId="2017af53-6a9e-423f-a656-bf13ce32295c" providerId="ADAL" clId="{55090BEC-35D2-416B-9482-3FBC9416F665}" dt="2024-08-16T04:13:14.082" v="22" actId="47"/>
        <pc:sldMkLst>
          <pc:docMk/>
          <pc:sldMk cId="2255737985" sldId="2147374499"/>
        </pc:sldMkLst>
      </pc:sldChg>
      <pc:sldChg chg="del">
        <pc:chgData name="Anny Katlyn Escobar Florido" userId="2017af53-6a9e-423f-a656-bf13ce32295c" providerId="ADAL" clId="{55090BEC-35D2-416B-9482-3FBC9416F665}" dt="2024-08-16T04:13:15.077" v="24" actId="47"/>
        <pc:sldMkLst>
          <pc:docMk/>
          <pc:sldMk cId="1621912193" sldId="2147374500"/>
        </pc:sldMkLst>
      </pc:sldChg>
      <pc:sldChg chg="del">
        <pc:chgData name="Anny Katlyn Escobar Florido" userId="2017af53-6a9e-423f-a656-bf13ce32295c" providerId="ADAL" clId="{55090BEC-35D2-416B-9482-3FBC9416F665}" dt="2024-08-16T04:13:16.210" v="26" actId="47"/>
        <pc:sldMkLst>
          <pc:docMk/>
          <pc:sldMk cId="1501045392" sldId="2147374501"/>
        </pc:sldMkLst>
      </pc:sldChg>
      <pc:sldChg chg="del">
        <pc:chgData name="Anny Katlyn Escobar Florido" userId="2017af53-6a9e-423f-a656-bf13ce32295c" providerId="ADAL" clId="{55090BEC-35D2-416B-9482-3FBC9416F665}" dt="2024-08-16T04:13:17.184" v="28" actId="47"/>
        <pc:sldMkLst>
          <pc:docMk/>
          <pc:sldMk cId="545674796" sldId="2147374502"/>
        </pc:sldMkLst>
      </pc:sldChg>
      <pc:sldChg chg="del">
        <pc:chgData name="Anny Katlyn Escobar Florido" userId="2017af53-6a9e-423f-a656-bf13ce32295c" providerId="ADAL" clId="{55090BEC-35D2-416B-9482-3FBC9416F665}" dt="2024-08-16T04:13:18.102" v="29" actId="47"/>
        <pc:sldMkLst>
          <pc:docMk/>
          <pc:sldMk cId="3714961169" sldId="2147374503"/>
        </pc:sldMkLst>
      </pc:sldChg>
      <pc:sldChg chg="del">
        <pc:chgData name="Anny Katlyn Escobar Florido" userId="2017af53-6a9e-423f-a656-bf13ce32295c" providerId="ADAL" clId="{55090BEC-35D2-416B-9482-3FBC9416F665}" dt="2024-08-16T04:12:26.472" v="0" actId="47"/>
        <pc:sldMkLst>
          <pc:docMk/>
          <pc:sldMk cId="2795142093" sldId="2147374505"/>
        </pc:sldMkLst>
      </pc:sldChg>
      <pc:sldChg chg="del">
        <pc:chgData name="Anny Katlyn Escobar Florido" userId="2017af53-6a9e-423f-a656-bf13ce32295c" providerId="ADAL" clId="{55090BEC-35D2-416B-9482-3FBC9416F665}" dt="2024-08-16T04:13:03.189" v="6" actId="47"/>
        <pc:sldMkLst>
          <pc:docMk/>
          <pc:sldMk cId="1375586087" sldId="2147374507"/>
        </pc:sldMkLst>
      </pc:sldChg>
      <pc:sldChg chg="del">
        <pc:chgData name="Anny Katlyn Escobar Florido" userId="2017af53-6a9e-423f-a656-bf13ce32295c" providerId="ADAL" clId="{55090BEC-35D2-416B-9482-3FBC9416F665}" dt="2024-08-16T04:13:04.062" v="7" actId="47"/>
        <pc:sldMkLst>
          <pc:docMk/>
          <pc:sldMk cId="2336545743" sldId="2147374508"/>
        </pc:sldMkLst>
      </pc:sldChg>
      <pc:sldChg chg="del">
        <pc:chgData name="Anny Katlyn Escobar Florido" userId="2017af53-6a9e-423f-a656-bf13ce32295c" providerId="ADAL" clId="{55090BEC-35D2-416B-9482-3FBC9416F665}" dt="2024-08-16T04:13:05.720" v="9" actId="47"/>
        <pc:sldMkLst>
          <pc:docMk/>
          <pc:sldMk cId="1552284110" sldId="2147374509"/>
        </pc:sldMkLst>
      </pc:sldChg>
      <pc:sldChg chg="del">
        <pc:chgData name="Anny Katlyn Escobar Florido" userId="2017af53-6a9e-423f-a656-bf13ce32295c" providerId="ADAL" clId="{55090BEC-35D2-416B-9482-3FBC9416F665}" dt="2024-08-16T04:13:06.255" v="10" actId="47"/>
        <pc:sldMkLst>
          <pc:docMk/>
          <pc:sldMk cId="853825346" sldId="2147374510"/>
        </pc:sldMkLst>
      </pc:sldChg>
      <pc:sldChg chg="del">
        <pc:chgData name="Anny Katlyn Escobar Florido" userId="2017af53-6a9e-423f-a656-bf13ce32295c" providerId="ADAL" clId="{55090BEC-35D2-416B-9482-3FBC9416F665}" dt="2024-08-16T04:13:06.799" v="11" actId="47"/>
        <pc:sldMkLst>
          <pc:docMk/>
          <pc:sldMk cId="1534810648" sldId="2147374511"/>
        </pc:sldMkLst>
      </pc:sldChg>
      <pc:sldChg chg="del">
        <pc:chgData name="Anny Katlyn Escobar Florido" userId="2017af53-6a9e-423f-a656-bf13ce32295c" providerId="ADAL" clId="{55090BEC-35D2-416B-9482-3FBC9416F665}" dt="2024-08-16T04:12:26.925" v="1" actId="47"/>
        <pc:sldMkLst>
          <pc:docMk/>
          <pc:sldMk cId="2500075656" sldId="2147374513"/>
        </pc:sldMkLst>
      </pc:sldChg>
      <pc:sldChg chg="del">
        <pc:chgData name="Anny Katlyn Escobar Florido" userId="2017af53-6a9e-423f-a656-bf13ce32295c" providerId="ADAL" clId="{55090BEC-35D2-416B-9482-3FBC9416F665}" dt="2024-08-16T04:12:27.450" v="2" actId="47"/>
        <pc:sldMkLst>
          <pc:docMk/>
          <pc:sldMk cId="1315755207" sldId="2147374514"/>
        </pc:sldMkLst>
      </pc:sldChg>
      <pc:sldChg chg="del">
        <pc:chgData name="Anny Katlyn Escobar Florido" userId="2017af53-6a9e-423f-a656-bf13ce32295c" providerId="ADAL" clId="{55090BEC-35D2-416B-9482-3FBC9416F665}" dt="2024-08-16T04:12:27.902" v="3" actId="47"/>
        <pc:sldMkLst>
          <pc:docMk/>
          <pc:sldMk cId="546809372" sldId="2147374515"/>
        </pc:sldMkLst>
      </pc:sldChg>
      <pc:sldChg chg="del">
        <pc:chgData name="Anny Katlyn Escobar Florido" userId="2017af53-6a9e-423f-a656-bf13ce32295c" providerId="ADAL" clId="{55090BEC-35D2-416B-9482-3FBC9416F665}" dt="2024-08-16T04:13:02.726" v="5" actId="47"/>
        <pc:sldMkLst>
          <pc:docMk/>
          <pc:sldMk cId="3461206321" sldId="2147374516"/>
        </pc:sldMkLst>
      </pc:sldChg>
      <pc:sldChg chg="del">
        <pc:chgData name="Anny Katlyn Escobar Florido" userId="2017af53-6a9e-423f-a656-bf13ce32295c" providerId="ADAL" clId="{55090BEC-35D2-416B-9482-3FBC9416F665}" dt="2024-08-16T04:12:28.619" v="4" actId="47"/>
        <pc:sldMkLst>
          <pc:docMk/>
          <pc:sldMk cId="1250043947" sldId="2147374517"/>
        </pc:sldMkLst>
      </pc:sldChg>
      <pc:sldChg chg="del">
        <pc:chgData name="Anny Katlyn Escobar Florido" userId="2017af53-6a9e-423f-a656-bf13ce32295c" providerId="ADAL" clId="{55090BEC-35D2-416B-9482-3FBC9416F665}" dt="2024-08-16T04:14:22.890" v="30" actId="47"/>
        <pc:sldMkLst>
          <pc:docMk/>
          <pc:sldMk cId="2921012064" sldId="2147374525"/>
        </pc:sldMkLst>
      </pc:sldChg>
      <pc:sldChg chg="del">
        <pc:chgData name="Anny Katlyn Escobar Florido" userId="2017af53-6a9e-423f-a656-bf13ce32295c" providerId="ADAL" clId="{55090BEC-35D2-416B-9482-3FBC9416F665}" dt="2024-08-16T04:14:24.608" v="31" actId="47"/>
        <pc:sldMkLst>
          <pc:docMk/>
          <pc:sldMk cId="383133279" sldId="2147374526"/>
        </pc:sldMkLst>
      </pc:sldChg>
    </pc:docChg>
  </pc:docChgLst>
  <pc:docChgLst>
    <pc:chgData name="Wilfer Vega Virguez" userId="S::wilfer.vega@minagricultura.gov.co::b2450918-00ae-47b1-b023-e17d49d2d96b" providerId="AD" clId="Web-{E2A029D2-0525-A7C2-CDE4-91B3423676B4}"/>
    <pc:docChg chg="addSld delSld modSld">
      <pc:chgData name="Wilfer Vega Virguez" userId="S::wilfer.vega@minagricultura.gov.co::b2450918-00ae-47b1-b023-e17d49d2d96b" providerId="AD" clId="Web-{E2A029D2-0525-A7C2-CDE4-91B3423676B4}" dt="2024-08-26T21:02:27.001" v="94" actId="20577"/>
      <pc:docMkLst>
        <pc:docMk/>
      </pc:docMkLst>
      <pc:sldChg chg="modSp">
        <pc:chgData name="Wilfer Vega Virguez" userId="S::wilfer.vega@minagricultura.gov.co::b2450918-00ae-47b1-b023-e17d49d2d96b" providerId="AD" clId="Web-{E2A029D2-0525-A7C2-CDE4-91B3423676B4}" dt="2024-08-26T20:30:01.972" v="89" actId="14100"/>
        <pc:sldMkLst>
          <pc:docMk/>
          <pc:sldMk cId="3813404962" sldId="2147374495"/>
        </pc:sldMkLst>
        <pc:spChg chg="mod">
          <ac:chgData name="Wilfer Vega Virguez" userId="S::wilfer.vega@minagricultura.gov.co::b2450918-00ae-47b1-b023-e17d49d2d96b" providerId="AD" clId="Web-{E2A029D2-0525-A7C2-CDE4-91B3423676B4}" dt="2024-08-26T20:30:01.972" v="89" actId="14100"/>
          <ac:spMkLst>
            <pc:docMk/>
            <pc:sldMk cId="3813404962" sldId="2147374495"/>
            <ac:spMk id="2" creationId="{EA746CDB-84E7-4337-4F86-252FE1E3ECFF}"/>
          </ac:spMkLst>
        </pc:spChg>
        <pc:spChg chg="mod">
          <ac:chgData name="Wilfer Vega Virguez" userId="S::wilfer.vega@minagricultura.gov.co::b2450918-00ae-47b1-b023-e17d49d2d96b" providerId="AD" clId="Web-{E2A029D2-0525-A7C2-CDE4-91B3423676B4}" dt="2024-08-26T20:29:59.362" v="88" actId="1076"/>
          <ac:spMkLst>
            <pc:docMk/>
            <pc:sldMk cId="3813404962" sldId="2147374495"/>
            <ac:spMk id="5" creationId="{F391B1B8-2F47-E41D-84D0-A4F808B7AD2C}"/>
          </ac:spMkLst>
        </pc:spChg>
      </pc:sldChg>
      <pc:sldChg chg="modSp add replId">
        <pc:chgData name="Wilfer Vega Virguez" userId="S::wilfer.vega@minagricultura.gov.co::b2450918-00ae-47b1-b023-e17d49d2d96b" providerId="AD" clId="Web-{E2A029D2-0525-A7C2-CDE4-91B3423676B4}" dt="2024-08-26T21:02:27.001" v="94" actId="20577"/>
        <pc:sldMkLst>
          <pc:docMk/>
          <pc:sldMk cId="163063039" sldId="2147374529"/>
        </pc:sldMkLst>
        <pc:spChg chg="mod">
          <ac:chgData name="Wilfer Vega Virguez" userId="S::wilfer.vega@minagricultura.gov.co::b2450918-00ae-47b1-b023-e17d49d2d96b" providerId="AD" clId="Web-{E2A029D2-0525-A7C2-CDE4-91B3423676B4}" dt="2024-08-26T20:27:49.389" v="11" actId="14100"/>
          <ac:spMkLst>
            <pc:docMk/>
            <pc:sldMk cId="163063039" sldId="2147374529"/>
            <ac:spMk id="2" creationId="{EA746CDB-84E7-4337-4F86-252FE1E3ECFF}"/>
          </ac:spMkLst>
        </pc:spChg>
        <pc:spChg chg="mod">
          <ac:chgData name="Wilfer Vega Virguez" userId="S::wilfer.vega@minagricultura.gov.co::b2450918-00ae-47b1-b023-e17d49d2d96b" providerId="AD" clId="Web-{E2A029D2-0525-A7C2-CDE4-91B3423676B4}" dt="2024-08-26T20:28:23.031" v="18" actId="20577"/>
          <ac:spMkLst>
            <pc:docMk/>
            <pc:sldMk cId="163063039" sldId="2147374529"/>
            <ac:spMk id="3" creationId="{2A6DF124-363D-7843-4FF4-F214E485BC43}"/>
          </ac:spMkLst>
        </pc:spChg>
        <pc:spChg chg="mod">
          <ac:chgData name="Wilfer Vega Virguez" userId="S::wilfer.vega@minagricultura.gov.co::b2450918-00ae-47b1-b023-e17d49d2d96b" providerId="AD" clId="Web-{E2A029D2-0525-A7C2-CDE4-91B3423676B4}" dt="2024-08-26T20:28:18.671" v="17"/>
          <ac:spMkLst>
            <pc:docMk/>
            <pc:sldMk cId="163063039" sldId="2147374529"/>
            <ac:spMk id="5" creationId="{F391B1B8-2F47-E41D-84D0-A4F808B7AD2C}"/>
          </ac:spMkLst>
        </pc:spChg>
        <pc:spChg chg="mod">
          <ac:chgData name="Wilfer Vega Virguez" userId="S::wilfer.vega@minagricultura.gov.co::b2450918-00ae-47b1-b023-e17d49d2d96b" providerId="AD" clId="Web-{E2A029D2-0525-A7C2-CDE4-91B3423676B4}" dt="2024-08-26T21:02:18.516" v="91" actId="20577"/>
          <ac:spMkLst>
            <pc:docMk/>
            <pc:sldMk cId="163063039" sldId="2147374529"/>
            <ac:spMk id="16" creationId="{BFE5779A-B611-6288-F0AF-5D7DF4E7BB70}"/>
          </ac:spMkLst>
        </pc:spChg>
        <pc:spChg chg="mod">
          <ac:chgData name="Wilfer Vega Virguez" userId="S::wilfer.vega@minagricultura.gov.co::b2450918-00ae-47b1-b023-e17d49d2d96b" providerId="AD" clId="Web-{E2A029D2-0525-A7C2-CDE4-91B3423676B4}" dt="2024-08-26T21:02:27.001" v="94" actId="20577"/>
          <ac:spMkLst>
            <pc:docMk/>
            <pc:sldMk cId="163063039" sldId="2147374529"/>
            <ac:spMk id="19" creationId="{1BC6B216-B292-6869-D97C-BD7ADC57F3D0}"/>
          </ac:spMkLst>
        </pc:spChg>
      </pc:sldChg>
      <pc:sldChg chg="add del replId">
        <pc:chgData name="Wilfer Vega Virguez" userId="S::wilfer.vega@minagricultura.gov.co::b2450918-00ae-47b1-b023-e17d49d2d96b" providerId="AD" clId="Web-{E2A029D2-0525-A7C2-CDE4-91B3423676B4}" dt="2024-08-26T20:27:03.450" v="1"/>
        <pc:sldMkLst>
          <pc:docMk/>
          <pc:sldMk cId="2256909545" sldId="214737452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'Entidad2024-2025'!$B$23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33996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2F7C-47A9-9A64-85EC7ABFE017}"/>
              </c:ext>
            </c:extLst>
          </c:dPt>
          <c:dPt>
            <c:idx val="1"/>
            <c:invertIfNegative val="0"/>
            <c:bubble3D val="0"/>
            <c:spPr>
              <a:solidFill>
                <a:srgbClr val="CC99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2F7C-47A9-9A64-85EC7ABFE017}"/>
              </c:ext>
            </c:extLst>
          </c:dPt>
          <c:dLbls>
            <c:dLbl>
              <c:idx val="0"/>
              <c:layout>
                <c:manualLayout>
                  <c:x val="-2.7777777777777779E-3"/>
                  <c:y val="-7.64278409473441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F7C-47A9-9A64-85EC7ABFE017}"/>
                </c:ext>
              </c:extLst>
            </c:dLbl>
            <c:dLbl>
              <c:idx val="1"/>
              <c:layout>
                <c:manualLayout>
                  <c:x val="3.5992614918067316E-2"/>
                  <c:y val="-0.113108591715850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F7C-47A9-9A64-85EC7ABFE0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'Entidad2024-2025'!$C$15:$D$15</c:f>
              <c:strCache>
                <c:ptCount val="2"/>
                <c:pt idx="0">
                  <c:v>APROPIACIÓN VIGENCIA 2024</c:v>
                </c:pt>
                <c:pt idx="1">
                  <c:v>PROYECTO DE PRESUPUESTO 2025</c:v>
                </c:pt>
              </c:strCache>
            </c:strRef>
          </c:cat>
          <c:val>
            <c:numRef>
              <c:f>'Entidad2024-2025'!$C$23:$D$23</c:f>
              <c:numCache>
                <c:formatCode>_(* #,##0_);_(* \(#,##0\);_(* "-"??_);_(@_)</c:formatCode>
                <c:ptCount val="2"/>
                <c:pt idx="0">
                  <c:v>9229491.2188099995</c:v>
                </c:pt>
                <c:pt idx="1">
                  <c:v>5025540.4369999999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F7C-47A9-9A64-85EC7ABFE01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905435184"/>
        <c:axId val="1905434704"/>
        <c:axId val="0"/>
      </c:bar3DChart>
      <c:catAx>
        <c:axId val="190543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905434704"/>
        <c:crosses val="autoZero"/>
        <c:auto val="1"/>
        <c:lblAlgn val="ctr"/>
        <c:lblOffset val="100"/>
        <c:noMultiLvlLbl val="0"/>
      </c:catAx>
      <c:valAx>
        <c:axId val="1905434704"/>
        <c:scaling>
          <c:orientation val="minMax"/>
        </c:scaling>
        <c:delete val="1"/>
        <c:axPos val="l"/>
        <c:numFmt formatCode="_(* #,##0_);_(* \(#,##0\);_(* &quot;-&quot;??_);_(@_)" sourceLinked="1"/>
        <c:majorTickMark val="none"/>
        <c:minorTickMark val="none"/>
        <c:tickLblPos val="nextTo"/>
        <c:crossAx val="190543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000"/>
      </a:pPr>
      <a:endParaRPr lang="es-CO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'Entidad2024-2025'!$B$20</c:f>
              <c:strCache>
                <c:ptCount val="1"/>
                <c:pt idx="0">
                  <c:v>MADR</c:v>
                </c:pt>
              </c:strCache>
            </c:strRef>
          </c:tx>
          <c:spPr>
            <a:solidFill>
              <a:srgbClr val="339966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33996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99D9-4E90-9EF6-2F89F08A8B20}"/>
              </c:ext>
            </c:extLst>
          </c:dPt>
          <c:dPt>
            <c:idx val="1"/>
            <c:invertIfNegative val="0"/>
            <c:bubble3D val="0"/>
            <c:spPr>
              <a:solidFill>
                <a:srgbClr val="C491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99D9-4E90-9EF6-2F89F08A8B20}"/>
              </c:ext>
            </c:extLst>
          </c:dPt>
          <c:dLbls>
            <c:dLbl>
              <c:idx val="0"/>
              <c:layout>
                <c:manualLayout>
                  <c:x val="6.8472272863883861E-3"/>
                  <c:y val="-0.136820318890437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9D9-4E90-9EF6-2F89F08A8B20}"/>
                </c:ext>
              </c:extLst>
            </c:dLbl>
            <c:dLbl>
              <c:idx val="1"/>
              <c:layout>
                <c:manualLayout>
                  <c:x val="3.9402857257640776E-2"/>
                  <c:y val="-0.14864081811069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9D9-4E90-9EF6-2F89F08A8B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'Entidad2024-2025'!$C$15:$D$15</c:f>
              <c:strCache>
                <c:ptCount val="2"/>
                <c:pt idx="0">
                  <c:v>APROPIACIÓN VIGENCIA 2024</c:v>
                </c:pt>
                <c:pt idx="1">
                  <c:v>PROYECTO DE PRESUPUESTO 2025</c:v>
                </c:pt>
              </c:strCache>
            </c:strRef>
          </c:cat>
          <c:val>
            <c:numRef>
              <c:f>'Entidad2024-2025'!$C$20:$D$20</c:f>
              <c:numCache>
                <c:formatCode>_(* #,##0_);_(* \(#,##0\);_(* "-"??_);_(@_)</c:formatCode>
                <c:ptCount val="2"/>
                <c:pt idx="0">
                  <c:v>1765378.619132</c:v>
                </c:pt>
                <c:pt idx="1">
                  <c:v>1479923.6036940003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9D9-4E90-9EF6-2F89F08A8B2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905435184"/>
        <c:axId val="1905434704"/>
        <c:axId val="0"/>
      </c:bar3DChart>
      <c:catAx>
        <c:axId val="190543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905434704"/>
        <c:crosses val="autoZero"/>
        <c:auto val="1"/>
        <c:lblAlgn val="ctr"/>
        <c:lblOffset val="100"/>
        <c:noMultiLvlLbl val="0"/>
      </c:catAx>
      <c:valAx>
        <c:axId val="1905434704"/>
        <c:scaling>
          <c:orientation val="minMax"/>
        </c:scaling>
        <c:delete val="1"/>
        <c:axPos val="l"/>
        <c:numFmt formatCode="_(* #,##0_);_(* \(#,##0\);_(* &quot;-&quot;??_);_(@_)" sourceLinked="1"/>
        <c:majorTickMark val="none"/>
        <c:minorTickMark val="none"/>
        <c:tickLblPos val="nextTo"/>
        <c:crossAx val="190543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'Entidad2024-2025'!$B$21</c:f>
              <c:strCache>
                <c:ptCount val="1"/>
                <c:pt idx="0">
                  <c:v>UPRA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33996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2534-4C48-ACF9-FAD59DB49AF8}"/>
              </c:ext>
            </c:extLst>
          </c:dPt>
          <c:dPt>
            <c:idx val="1"/>
            <c:invertIfNegative val="0"/>
            <c:bubble3D val="0"/>
            <c:spPr>
              <a:solidFill>
                <a:srgbClr val="C491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2534-4C48-ACF9-FAD59DB49AF8}"/>
              </c:ext>
            </c:extLst>
          </c:dPt>
          <c:dLbls>
            <c:dLbl>
              <c:idx val="0"/>
              <c:layout>
                <c:manualLayout>
                  <c:x val="4.0056066036462043E-2"/>
                  <c:y val="-0.129208372886218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534-4C48-ACF9-FAD59DB49AF8}"/>
                </c:ext>
              </c:extLst>
            </c:dLbl>
            <c:dLbl>
              <c:idx val="1"/>
              <c:layout>
                <c:manualLayout>
                  <c:x val="4.5444740181954026E-2"/>
                  <c:y val="-0.119685768097201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534-4C48-ACF9-FAD59DB49A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'Entidad2024-2025'!$C$15:$D$15</c:f>
              <c:strCache>
                <c:ptCount val="2"/>
                <c:pt idx="0">
                  <c:v>APROPIACIÓN VIGENCIA 2024</c:v>
                </c:pt>
                <c:pt idx="1">
                  <c:v>PROYECTO DE PRESUPUESTO 2025</c:v>
                </c:pt>
              </c:strCache>
            </c:strRef>
          </c:cat>
          <c:val>
            <c:numRef>
              <c:f>'Entidad2024-2025'!$C$21:$D$21</c:f>
              <c:numCache>
                <c:formatCode>_(* #,##0_);_(* \(#,##0\);_(* "-"??_);_(@_)</c:formatCode>
                <c:ptCount val="2"/>
                <c:pt idx="0">
                  <c:v>66627.585879999999</c:v>
                </c:pt>
                <c:pt idx="1">
                  <c:v>54002.914393999999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34-4C48-ACF9-FAD59DB49AF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905435184"/>
        <c:axId val="1905434704"/>
        <c:axId val="0"/>
      </c:bar3DChart>
      <c:catAx>
        <c:axId val="190543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905434704"/>
        <c:crosses val="autoZero"/>
        <c:auto val="1"/>
        <c:lblAlgn val="ctr"/>
        <c:lblOffset val="100"/>
        <c:noMultiLvlLbl val="0"/>
      </c:catAx>
      <c:valAx>
        <c:axId val="1905434704"/>
        <c:scaling>
          <c:orientation val="minMax"/>
        </c:scaling>
        <c:delete val="1"/>
        <c:axPos val="l"/>
        <c:numFmt formatCode="_(* #,##0_);_(* \(#,##0\);_(* &quot;-&quot;??_);_(@_)" sourceLinked="1"/>
        <c:majorTickMark val="none"/>
        <c:minorTickMark val="none"/>
        <c:tickLblPos val="nextTo"/>
        <c:crossAx val="190543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'Entidad2024-2025'!$B$19</c:f>
              <c:strCache>
                <c:ptCount val="1"/>
                <c:pt idx="0">
                  <c:v>ICA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33996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C80F-4743-8B92-0F32B2D8359B}"/>
              </c:ext>
            </c:extLst>
          </c:dPt>
          <c:dPt>
            <c:idx val="1"/>
            <c:invertIfNegative val="0"/>
            <c:bubble3D val="0"/>
            <c:spPr>
              <a:solidFill>
                <a:srgbClr val="C491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C80F-4743-8B92-0F32B2D8359B}"/>
              </c:ext>
            </c:extLst>
          </c:dPt>
          <c:dLbls>
            <c:dLbl>
              <c:idx val="0"/>
              <c:layout>
                <c:manualLayout>
                  <c:x val="8.3174289835194672E-3"/>
                  <c:y val="-0.163635169578768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0F-4743-8B92-0F32B2D8359B}"/>
                </c:ext>
              </c:extLst>
            </c:dLbl>
            <c:dLbl>
              <c:idx val="1"/>
              <c:layout>
                <c:manualLayout>
                  <c:x val="3.8279313504374197E-2"/>
                  <c:y val="-0.163999034426939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80F-4743-8B92-0F32B2D835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'Entidad2024-2025'!$C$15:$D$15</c:f>
              <c:strCache>
                <c:ptCount val="2"/>
                <c:pt idx="0">
                  <c:v>APROPIACIÓN VIGENCIA 2024</c:v>
                </c:pt>
                <c:pt idx="1">
                  <c:v>PROYECTO DE PRESUPUESTO 2025</c:v>
                </c:pt>
              </c:strCache>
            </c:strRef>
          </c:cat>
          <c:val>
            <c:numRef>
              <c:f>'Entidad2024-2025'!$C$19:$D$19</c:f>
              <c:numCache>
                <c:formatCode>_(* #,##0_);_(* \(#,##0\);_(* "-"??_);_(@_)</c:formatCode>
                <c:ptCount val="2"/>
                <c:pt idx="0">
                  <c:v>533991.673434</c:v>
                </c:pt>
                <c:pt idx="1">
                  <c:v>490263.61573299998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80F-4743-8B92-0F32B2D8359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905435184"/>
        <c:axId val="1905434704"/>
        <c:axId val="0"/>
      </c:bar3DChart>
      <c:catAx>
        <c:axId val="190543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905434704"/>
        <c:crosses val="autoZero"/>
        <c:auto val="1"/>
        <c:lblAlgn val="ctr"/>
        <c:lblOffset val="100"/>
        <c:noMultiLvlLbl val="0"/>
      </c:catAx>
      <c:valAx>
        <c:axId val="1905434704"/>
        <c:scaling>
          <c:orientation val="minMax"/>
        </c:scaling>
        <c:delete val="1"/>
        <c:axPos val="l"/>
        <c:numFmt formatCode="_(* #,##0_);_(* \(#,##0\);_(* &quot;-&quot;??_);_(@_)" sourceLinked="1"/>
        <c:majorTickMark val="none"/>
        <c:minorTickMark val="none"/>
        <c:tickLblPos val="nextTo"/>
        <c:crossAx val="190543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'Entidad2024-2025'!$B$18</c:f>
              <c:strCache>
                <c:ptCount val="1"/>
                <c:pt idx="0">
                  <c:v>AUNAP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33996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6CEB-4509-AEC2-AD78569EB67A}"/>
              </c:ext>
            </c:extLst>
          </c:dPt>
          <c:dPt>
            <c:idx val="1"/>
            <c:invertIfNegative val="0"/>
            <c:bubble3D val="0"/>
            <c:spPr>
              <a:solidFill>
                <a:srgbClr val="C491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6CEB-4509-AEC2-AD78569EB67A}"/>
              </c:ext>
            </c:extLst>
          </c:dPt>
          <c:dLbls>
            <c:dLbl>
              <c:idx val="0"/>
              <c:layout>
                <c:manualLayout>
                  <c:x val="2.7777871794363034E-3"/>
                  <c:y val="-0.134035437903768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CEB-4509-AEC2-AD78569EB67A}"/>
                </c:ext>
              </c:extLst>
            </c:dLbl>
            <c:dLbl>
              <c:idx val="1"/>
              <c:layout>
                <c:manualLayout>
                  <c:x val="8.5968765971067493E-3"/>
                  <c:y val="-0.138596284787443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CEB-4509-AEC2-AD78569EB6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'Entidad2024-2025'!$C$15:$D$15</c:f>
              <c:strCache>
                <c:ptCount val="2"/>
                <c:pt idx="0">
                  <c:v>APROPIACIÓN VIGENCIA 2024</c:v>
                </c:pt>
                <c:pt idx="1">
                  <c:v>PROYECTO DE PRESUPUESTO 2025</c:v>
                </c:pt>
              </c:strCache>
            </c:strRef>
          </c:cat>
          <c:val>
            <c:numRef>
              <c:f>'Entidad2024-2025'!$C$18:$D$18</c:f>
              <c:numCache>
                <c:formatCode>_(* #,##0_);_(* \(#,##0\);_(* "-"??_);_(@_)</c:formatCode>
                <c:ptCount val="2"/>
                <c:pt idx="0">
                  <c:v>172123.41718999998</c:v>
                </c:pt>
                <c:pt idx="1">
                  <c:v>97937.013996000009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CEB-4509-AEC2-AD78569EB67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905435184"/>
        <c:axId val="1905434704"/>
        <c:axId val="0"/>
      </c:bar3DChart>
      <c:catAx>
        <c:axId val="190543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905434704"/>
        <c:crosses val="autoZero"/>
        <c:auto val="1"/>
        <c:lblAlgn val="ctr"/>
        <c:lblOffset val="100"/>
        <c:noMultiLvlLbl val="0"/>
      </c:catAx>
      <c:valAx>
        <c:axId val="1905434704"/>
        <c:scaling>
          <c:orientation val="minMax"/>
        </c:scaling>
        <c:delete val="1"/>
        <c:axPos val="l"/>
        <c:numFmt formatCode="_(* #,##0_);_(* \(#,##0\);_(* &quot;-&quot;??_);_(@_)" sourceLinked="1"/>
        <c:majorTickMark val="none"/>
        <c:minorTickMark val="none"/>
        <c:tickLblPos val="nextTo"/>
        <c:crossAx val="190543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'Entidad2024-2025'!$B$22</c:f>
              <c:strCache>
                <c:ptCount val="1"/>
                <c:pt idx="0">
                  <c:v>URT</c:v>
                </c:pt>
              </c:strCache>
            </c:strRef>
          </c:tx>
          <c:spPr>
            <a:solidFill>
              <a:srgbClr val="339966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33996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65C1-4A6B-924F-A4740CAF7363}"/>
              </c:ext>
            </c:extLst>
          </c:dPt>
          <c:dPt>
            <c:idx val="1"/>
            <c:invertIfNegative val="0"/>
            <c:bubble3D val="0"/>
            <c:spPr>
              <a:solidFill>
                <a:srgbClr val="C491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65C1-4A6B-924F-A4740CAF7363}"/>
              </c:ext>
            </c:extLst>
          </c:dPt>
          <c:dLbls>
            <c:dLbl>
              <c:idx val="0"/>
              <c:layout>
                <c:manualLayout>
                  <c:x val="5.9495252317530809E-3"/>
                  <c:y val="-0.116492603573169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C1-4A6B-924F-A4740CAF7363}"/>
                </c:ext>
              </c:extLst>
            </c:dLbl>
            <c:dLbl>
              <c:idx val="1"/>
              <c:layout>
                <c:manualLayout>
                  <c:x val="3.0959510868953065E-2"/>
                  <c:y val="-0.125751870367823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5C1-4A6B-924F-A4740CAF73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'Entidad2024-2025'!$C$15:$D$15</c:f>
              <c:strCache>
                <c:ptCount val="2"/>
                <c:pt idx="0">
                  <c:v>APROPIACIÓN VIGENCIA 2024</c:v>
                </c:pt>
                <c:pt idx="1">
                  <c:v>PROYECTO DE PRESUPUESTO 2025</c:v>
                </c:pt>
              </c:strCache>
            </c:strRef>
          </c:cat>
          <c:val>
            <c:numRef>
              <c:f>'Entidad2024-2025'!$C$22:$D$22</c:f>
              <c:numCache>
                <c:formatCode>_(* #,##0_);_(* \(#,##0\);_(* "-"??_);_(@_)</c:formatCode>
                <c:ptCount val="2"/>
                <c:pt idx="0">
                  <c:v>473663.44815799996</c:v>
                </c:pt>
                <c:pt idx="1">
                  <c:v>536029.56666399993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C1-4A6B-924F-A4740CAF736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905435184"/>
        <c:axId val="1905434704"/>
        <c:axId val="0"/>
      </c:bar3DChart>
      <c:catAx>
        <c:axId val="190543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905434704"/>
        <c:crosses val="autoZero"/>
        <c:auto val="1"/>
        <c:lblAlgn val="ctr"/>
        <c:lblOffset val="100"/>
        <c:noMultiLvlLbl val="0"/>
      </c:catAx>
      <c:valAx>
        <c:axId val="1905434704"/>
        <c:scaling>
          <c:orientation val="minMax"/>
        </c:scaling>
        <c:delete val="1"/>
        <c:axPos val="l"/>
        <c:numFmt formatCode="_(* #,##0_);_(* \(#,##0\);_(* &quot;-&quot;??_);_(@_)" sourceLinked="1"/>
        <c:majorTickMark val="none"/>
        <c:minorTickMark val="none"/>
        <c:tickLblPos val="nextTo"/>
        <c:crossAx val="190543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'Entidad2024-2025'!$B$17</c:f>
              <c:strCache>
                <c:ptCount val="1"/>
                <c:pt idx="0">
                  <c:v>ANT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33996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8541-4C72-AA79-5A2CE42C55E7}"/>
              </c:ext>
            </c:extLst>
          </c:dPt>
          <c:dPt>
            <c:idx val="1"/>
            <c:invertIfNegative val="0"/>
            <c:bubble3D val="0"/>
            <c:spPr>
              <a:solidFill>
                <a:srgbClr val="C491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8541-4C72-AA79-5A2CE42C55E7}"/>
              </c:ext>
            </c:extLst>
          </c:dPt>
          <c:dLbls>
            <c:dLbl>
              <c:idx val="0"/>
              <c:layout>
                <c:manualLayout>
                  <c:x val="-8.3333333333333592E-3"/>
                  <c:y val="-8.7962962962962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41-4C72-AA79-5A2CE42C55E7}"/>
                </c:ext>
              </c:extLst>
            </c:dLbl>
            <c:dLbl>
              <c:idx val="1"/>
              <c:layout>
                <c:manualLayout>
                  <c:x val="3.0555555555555555E-2"/>
                  <c:y val="-9.25925925925925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41-4C72-AA79-5A2CE42C55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'Entidad2024-2025'!$C$15:$D$15</c:f>
              <c:strCache>
                <c:ptCount val="2"/>
                <c:pt idx="0">
                  <c:v>APROPIACIÓN VIGENCIA 2024</c:v>
                </c:pt>
                <c:pt idx="1">
                  <c:v>PROYECTO DE PRESUPUESTO 2025</c:v>
                </c:pt>
              </c:strCache>
            </c:strRef>
          </c:cat>
          <c:val>
            <c:numRef>
              <c:f>'Entidad2024-2025'!$C$17:$D$17</c:f>
              <c:numCache>
                <c:formatCode>_(* #,##0_);_(* \(#,##0\);_(* "-"??_);_(@_)</c:formatCode>
                <c:ptCount val="2"/>
                <c:pt idx="0">
                  <c:v>5215974.2960010003</c:v>
                </c:pt>
                <c:pt idx="1">
                  <c:v>1653183.5241740001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41-4C72-AA79-5A2CE42C55E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905435184"/>
        <c:axId val="1905434704"/>
        <c:axId val="0"/>
      </c:bar3DChart>
      <c:catAx>
        <c:axId val="190543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905434704"/>
        <c:crosses val="autoZero"/>
        <c:auto val="1"/>
        <c:lblAlgn val="ctr"/>
        <c:lblOffset val="100"/>
        <c:noMultiLvlLbl val="0"/>
      </c:catAx>
      <c:valAx>
        <c:axId val="1905434704"/>
        <c:scaling>
          <c:orientation val="minMax"/>
        </c:scaling>
        <c:delete val="1"/>
        <c:axPos val="l"/>
        <c:numFmt formatCode="_(* #,##0_);_(* \(#,##0\);_(* &quot;-&quot;??_);_(@_)" sourceLinked="1"/>
        <c:majorTickMark val="none"/>
        <c:minorTickMark val="none"/>
        <c:tickLblPos val="nextTo"/>
        <c:crossAx val="190543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'Entidad2024-2025'!$B$16</c:f>
              <c:strCache>
                <c:ptCount val="1"/>
                <c:pt idx="0">
                  <c:v>ADR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33996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1C48-4956-947D-7E91B3E71262}"/>
              </c:ext>
            </c:extLst>
          </c:dPt>
          <c:dPt>
            <c:idx val="1"/>
            <c:invertIfNegative val="0"/>
            <c:bubble3D val="0"/>
            <c:spPr>
              <a:solidFill>
                <a:srgbClr val="C491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C48-4956-947D-7E91B3E71262}"/>
              </c:ext>
            </c:extLst>
          </c:dPt>
          <c:dLbls>
            <c:dLbl>
              <c:idx val="0"/>
              <c:layout>
                <c:manualLayout>
                  <c:x val="1.3441214832846871E-2"/>
                  <c:y val="-0.129629629629629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48-4956-947D-7E91B3E71262}"/>
                </c:ext>
              </c:extLst>
            </c:dLbl>
            <c:dLbl>
              <c:idx val="1"/>
              <c:layout>
                <c:manualLayout>
                  <c:x val="2.5269784783141968E-2"/>
                  <c:y val="-0.120370370370370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48-4956-947D-7E91B3E712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'Entidad2024-2025'!$C$15:$D$15</c:f>
              <c:strCache>
                <c:ptCount val="2"/>
                <c:pt idx="0">
                  <c:v>APROPIACIÓN VIGENCIA 2024</c:v>
                </c:pt>
                <c:pt idx="1">
                  <c:v>PROYECTO DE PRESUPUESTO 2025</c:v>
                </c:pt>
              </c:strCache>
            </c:strRef>
          </c:cat>
          <c:val>
            <c:numRef>
              <c:f>'Entidad2024-2025'!$C$16:$D$16</c:f>
              <c:numCache>
                <c:formatCode>_(* #,##0_);_(* \(#,##0\);_(* "-"??_);_(@_)</c:formatCode>
                <c:ptCount val="2"/>
                <c:pt idx="0">
                  <c:v>1001732.179015</c:v>
                </c:pt>
                <c:pt idx="1">
                  <c:v>714200.19834500004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C48-4956-947D-7E91B3E7126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905435184"/>
        <c:axId val="1905434704"/>
        <c:axId val="0"/>
      </c:bar3DChart>
      <c:catAx>
        <c:axId val="190543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905434704"/>
        <c:crosses val="autoZero"/>
        <c:auto val="1"/>
        <c:lblAlgn val="ctr"/>
        <c:lblOffset val="100"/>
        <c:noMultiLvlLbl val="0"/>
      </c:catAx>
      <c:valAx>
        <c:axId val="1905434704"/>
        <c:scaling>
          <c:orientation val="minMax"/>
        </c:scaling>
        <c:delete val="1"/>
        <c:axPos val="l"/>
        <c:numFmt formatCode="_(* #,##0_);_(* \(#,##0\);_(* &quot;-&quot;??_);_(@_)" sourceLinked="1"/>
        <c:majorTickMark val="none"/>
        <c:minorTickMark val="none"/>
        <c:tickLblPos val="nextTo"/>
        <c:crossAx val="190543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BBA76-0A74-4014-BE53-9746CC8159EA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620B0-348B-4F0B-BA2E-F44D6D22C4D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1925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0FB188-401F-4875-900E-31BDCB5F06BD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94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8620B0-348B-4F0B-BA2E-F44D6D22C4DC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624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5513D3-7833-4928-82D9-E76EC5272910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9569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3806064-D094-DA86-6C22-C9CFC529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3413" y="2256674"/>
            <a:ext cx="2665172" cy="154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137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FA9D7E4-7BA0-40B7-FF99-DD7B5CDE5C94}"/>
              </a:ext>
            </a:extLst>
          </p:cNvPr>
          <p:cNvSpPr/>
          <p:nvPr userDrawn="1"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rgbClr val="C39D4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3990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0615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02186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68475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9DC9B7-1E4F-7D26-4BD7-745061F4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5816B9-11D6-2A5A-0FD1-DB0FC94D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A788D0-F4D3-2B6C-9239-17F58235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5403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</a:defRPr>
            </a:lvl2pPr>
            <a:lvl3pPr>
              <a:defRPr sz="2400">
                <a:latin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88198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Verdana" panose="020B060403050404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14087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91972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201853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FA2452-E26A-3D98-0E86-2C6F81219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D6002C2-E109-8323-61CE-0624C085FA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8865BD-27F3-DAD6-9BE1-165D51DE2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7F48238-5BCF-0228-2139-4AE31E747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90267B-D071-9F68-5878-921A77331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7498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9AFD091-953C-4B8E-5508-A2D6A3D77D1D}"/>
              </a:ext>
            </a:extLst>
          </p:cNvPr>
          <p:cNvSpPr/>
          <p:nvPr userDrawn="1"/>
        </p:nvSpPr>
        <p:spPr>
          <a:xfrm>
            <a:off x="0" y="819253"/>
            <a:ext cx="12192000" cy="5219493"/>
          </a:xfrm>
          <a:prstGeom prst="rect">
            <a:avLst/>
          </a:prstGeom>
          <a:solidFill>
            <a:srgbClr val="C39D4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7398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08FC6-818B-044D-0EB6-C964D0422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59585B-320D-E9A9-4B8F-9D76B64F7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26F6D43-F14E-3187-9D07-A01AAF6E4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D54644-4C83-59F0-DD1F-9CD765CBF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575A2FC-4A37-4748-D0E3-F70BC331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46497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38FD3E-24D8-AC2C-CC37-805D1C1AE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AE3F60-0C09-A511-C2D3-3BA3D7038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89DC3E-58C7-D614-1F70-2258BB018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140D45-7EFF-8D25-6D9D-73AF0E6C0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B9CF4B-566A-83D4-C8FD-570C2BB68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15494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5B93AD-D763-1E99-421E-3AB093F68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5F4D68-6D4A-3907-1A27-C8A2F60E1B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741ECF3-E8DA-3B01-CC84-FABFEA16A4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4E3F08A-2D34-926F-4AC6-AFEDB3248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BE9C91C-B338-F2F5-D9EB-0FA68B47E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6F7F37-8DDB-4D0F-33C7-4ED08D5B7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6179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8A6355-4A18-2500-3617-462C3ADF8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DF429D5-8777-F1A8-8A5E-FA82E932F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966324-988A-65BB-4346-AADFE7FD4B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6A5788-81B8-A457-06DC-EF7379267D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D43F7C5-CD76-53B6-78C0-AF0CD79E2F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3070967-06D5-451E-6695-C5423F9C4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8E71027-31A2-6D9C-7FA8-46B0C340D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2551F7C-CE4E-B189-8F80-B88461DFE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79487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0931DA-889C-A782-444B-8C4487D13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E84A3B8-5DAE-6367-8C95-03042D71E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4727B31-B7BA-1783-7C3F-35558795B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C8EB582-679F-AFE5-BA06-0B6855062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96522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5EFAA82-C6AD-269A-8D8B-CA9487EBC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DDEB778-C4B3-604E-0CFB-B149CED41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B31B15-F5B2-5835-ECCA-604495F8F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7761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95A21C-67F7-8908-DE6A-44480DD04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F4DA35-9E62-2AAD-9573-C169523CA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1AE28FF-E60D-25E6-C48C-E1447FCDC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694CE66-20AD-D43B-47BB-A41C0AEF0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7F36DDE-7F52-1F12-B6FC-C9332F63F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F7C9DE2-74FC-4B87-5228-74CA9B280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36615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04F76D-1E96-8D80-D116-4D2B80453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03C24B6-B8E8-791D-5C39-D3A57EA357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88ECA60-A227-8E5E-2E7F-0F5901F8F4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ABED360-BE2C-484D-DAD9-6DA0A8B49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A6E399F-727C-F156-9AF0-4849FFD88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BB04AD8-ED7B-DD89-30C5-79BEEBBD9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94958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A03F47-6D7D-8DF4-2E05-0A09D3ED3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5104498-824A-2446-7B59-BB753FEEBA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247A783-E838-E507-401F-1F2CF574C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A9D5AC-CF07-B8F6-04AD-5A70BEC8B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FAB603E-3D3A-798B-C6F2-CA342DB82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48560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D87A56C-A12A-3B39-E5BF-5CE542CE07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3E016B5-5D3B-8531-7043-25EE97CB5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18EB38A-6ACD-286E-A411-D82B45945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A8467D-3A5A-5C9D-7FBD-6588C3973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E198EC-3436-B85D-5844-AB764135F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636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663A175-52FA-6661-1F93-E14E5215D728}"/>
              </a:ext>
            </a:extLst>
          </p:cNvPr>
          <p:cNvSpPr/>
          <p:nvPr userDrawn="1"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rgbClr val="C39D4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51433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4806" y="190207"/>
            <a:ext cx="702387" cy="40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491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881" y="190207"/>
            <a:ext cx="714638" cy="40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306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96481" y="190207"/>
            <a:ext cx="714638" cy="40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8681" y="6282342"/>
            <a:ext cx="714638" cy="40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6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881" y="6282342"/>
            <a:ext cx="714638" cy="40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6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96481" y="6282342"/>
            <a:ext cx="714638" cy="40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946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97712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795A427-2A39-E762-76FC-267C22ECC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DEB873-C569-3323-22C9-6A1F09008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40B851-C3BC-959B-4FD6-73052ADA71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95854F-3C16-4F48-A61C-F8F3B61D6940}" type="datetimeFigureOut">
              <a:rPr lang="es-CO" smtClean="0"/>
              <a:t>27/08/2024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165FE5-FE7D-4A59-63C7-D609C2D447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4A4C4A7-4867-D5D2-F474-71FBC0F7E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9E191E-6F50-402C-8C8E-31238F2C8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5098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png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1.png"/><Relationship Id="rId4" Type="http://schemas.openxmlformats.org/officeDocument/2006/relationships/chart" Target="../charts/char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sv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sv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sv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5A65229-28F9-B2C4-68F6-723A500788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549" y="6290665"/>
            <a:ext cx="7528451" cy="56733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309D12A-43C7-00FF-6519-1FEB51336526}"/>
              </a:ext>
            </a:extLst>
          </p:cNvPr>
          <p:cNvSpPr txBox="1"/>
          <p:nvPr/>
        </p:nvSpPr>
        <p:spPr>
          <a:xfrm>
            <a:off x="8868841" y="6098074"/>
            <a:ext cx="2283861" cy="3851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s-CO" b="1" dirty="0">
                <a:solidFill>
                  <a:srgbClr val="663E0E"/>
                </a:solidFill>
                <a:latin typeface="Nunito Sans Black" panose="00000A00000000000000" pitchFamily="2" charset="0"/>
                <a:ea typeface="+mj-ea"/>
                <a:cs typeface="+mj-cs"/>
              </a:rPr>
              <a:t>26 de agosto 2024</a:t>
            </a:r>
          </a:p>
        </p:txBody>
      </p:sp>
    </p:spTree>
    <p:extLst>
      <p:ext uri="{BB962C8B-B14F-4D97-AF65-F5344CB8AC3E}">
        <p14:creationId xmlns:p14="http://schemas.microsoft.com/office/powerpoint/2010/main" val="3278096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8E87FAE1-19BA-1FC5-ED5C-6A1FEC384A24}"/>
              </a:ext>
            </a:extLst>
          </p:cNvPr>
          <p:cNvSpPr/>
          <p:nvPr/>
        </p:nvSpPr>
        <p:spPr>
          <a:xfrm>
            <a:off x="0" y="2141812"/>
            <a:ext cx="4177658" cy="4380769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BC6B216-B292-6869-D97C-BD7ADC57F3D0}"/>
              </a:ext>
            </a:extLst>
          </p:cNvPr>
          <p:cNvSpPr txBox="1"/>
          <p:nvPr/>
        </p:nvSpPr>
        <p:spPr>
          <a:xfrm>
            <a:off x="1279620" y="2930589"/>
            <a:ext cx="2653260" cy="91940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Servicio </a:t>
            </a:r>
            <a:r>
              <a:rPr kumimoji="0" lang="es-CO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financiero y gestión </a:t>
            </a:r>
            <a:r>
              <a:rPr kumimoji="0" lang="es-CO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del riesgo para el sector agropecuario y rural sostenible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Diagrama de flujo: retraso 5">
            <a:extLst>
              <a:ext uri="{FF2B5EF4-FFF2-40B4-BE49-F238E27FC236}">
                <a16:creationId xmlns:a16="http://schemas.microsoft.com/office/drawing/2014/main" id="{8FAF5DE4-7BBD-11D6-7D3C-3919A827A28E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8CEC0A3-49B5-A419-5163-0192888A0669}"/>
              </a:ext>
            </a:extLst>
          </p:cNvPr>
          <p:cNvSpPr txBox="1"/>
          <p:nvPr/>
        </p:nvSpPr>
        <p:spPr>
          <a:xfrm>
            <a:off x="1181742" y="2321209"/>
            <a:ext cx="24262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Disminución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5E0B6C-1965-B1A9-1178-72D779EB3D8F}"/>
              </a:ext>
            </a:extLst>
          </p:cNvPr>
          <p:cNvSpPr txBox="1"/>
          <p:nvPr/>
        </p:nvSpPr>
        <p:spPr>
          <a:xfrm>
            <a:off x="1736378" y="577876"/>
            <a:ext cx="6093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Arial Narrow" panose="020B0606020202030204" pitchFamily="34" charset="0"/>
                <a:cs typeface="Helvetica" panose="020B0604020202020204" pitchFamily="34" charset="0"/>
              </a:rPr>
              <a:t>En comparación con el presupuesto de 2024  </a:t>
            </a: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BFE5779A-B611-6288-F0AF-5D7DF4E7BB70}"/>
              </a:ext>
            </a:extLst>
          </p:cNvPr>
          <p:cNvSpPr/>
          <p:nvPr/>
        </p:nvSpPr>
        <p:spPr>
          <a:xfrm>
            <a:off x="264709" y="2891683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-55%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36980B18-CB02-F1AC-370D-C3326E52B8E4}"/>
              </a:ext>
            </a:extLst>
          </p:cNvPr>
          <p:cNvSpPr/>
          <p:nvPr/>
        </p:nvSpPr>
        <p:spPr>
          <a:xfrm>
            <a:off x="187276" y="3939664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-34%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49E8074-D649-8ADF-874E-8B4471C189B3}"/>
              </a:ext>
            </a:extLst>
          </p:cNvPr>
          <p:cNvSpPr txBox="1"/>
          <p:nvPr/>
        </p:nvSpPr>
        <p:spPr>
          <a:xfrm>
            <a:off x="1256691" y="3951074"/>
            <a:ext cx="265326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Fortalecimiento de la agricultura </a:t>
            </a: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campesina, familiar y comunitaria </a:t>
            </a: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y aumento de la productividad sostenible 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379D33D1-D094-D4D0-B5A3-A0294FBBE6AB}"/>
              </a:ext>
            </a:extLst>
          </p:cNvPr>
          <p:cNvSpPr/>
          <p:nvPr/>
        </p:nvSpPr>
        <p:spPr>
          <a:xfrm>
            <a:off x="187276" y="5377874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-33%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B07A2D2-38FF-9ECC-4350-9540B73F674C}"/>
              </a:ext>
            </a:extLst>
          </p:cNvPr>
          <p:cNvSpPr txBox="1"/>
          <p:nvPr/>
        </p:nvSpPr>
        <p:spPr>
          <a:xfrm>
            <a:off x="1256691" y="5377874"/>
            <a:ext cx="265326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Consolidación cierre del </a:t>
            </a: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programa de subsidios </a:t>
            </a: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para la construcción o mejoramiento de vivienda interés social 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34C6D3F-AC36-BFC4-7424-F125206ECCC2}"/>
              </a:ext>
            </a:extLst>
          </p:cNvPr>
          <p:cNvSpPr txBox="1"/>
          <p:nvPr/>
        </p:nvSpPr>
        <p:spPr>
          <a:xfrm>
            <a:off x="1156825" y="213095"/>
            <a:ext cx="917429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Afectación de proyectos de inversión - MADR - 2025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3B53F83B-AA7E-8201-4DF3-EBE5AE37FCB5}"/>
              </a:ext>
            </a:extLst>
          </p:cNvPr>
          <p:cNvSpPr/>
          <p:nvPr/>
        </p:nvSpPr>
        <p:spPr>
          <a:xfrm>
            <a:off x="4300022" y="2141812"/>
            <a:ext cx="3757253" cy="4380769"/>
          </a:xfrm>
          <a:prstGeom prst="roundRect">
            <a:avLst/>
          </a:prstGeom>
          <a:solidFill>
            <a:srgbClr val="336699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334D62AC-0F7F-8D0D-2DA7-5B8BDD219BC2}"/>
              </a:ext>
            </a:extLst>
          </p:cNvPr>
          <p:cNvSpPr/>
          <p:nvPr/>
        </p:nvSpPr>
        <p:spPr>
          <a:xfrm>
            <a:off x="8179200" y="2141812"/>
            <a:ext cx="3757253" cy="4313280"/>
          </a:xfrm>
          <a:prstGeom prst="roundRect">
            <a:avLst/>
          </a:prstGeom>
          <a:solidFill>
            <a:srgbClr val="CC99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F14DC21-69EE-6C86-0D38-5DE501BC66AC}"/>
              </a:ext>
            </a:extLst>
          </p:cNvPr>
          <p:cNvSpPr txBox="1"/>
          <p:nvPr/>
        </p:nvSpPr>
        <p:spPr>
          <a:xfrm>
            <a:off x="5475941" y="2246638"/>
            <a:ext cx="24262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Aumento 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483EB6-5841-FD2F-4835-7F558BB8276A}"/>
              </a:ext>
            </a:extLst>
          </p:cNvPr>
          <p:cNvSpPr txBox="1"/>
          <p:nvPr/>
        </p:nvSpPr>
        <p:spPr>
          <a:xfrm>
            <a:off x="8728648" y="2193876"/>
            <a:ext cx="303812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Proyectos nuevos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205 mil millones </a:t>
            </a: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7FA61634-0696-A34F-79F8-032178A92EDA}"/>
              </a:ext>
            </a:extLst>
          </p:cNvPr>
          <p:cNvSpPr/>
          <p:nvPr/>
        </p:nvSpPr>
        <p:spPr>
          <a:xfrm>
            <a:off x="4390443" y="2900423"/>
            <a:ext cx="1069415" cy="915064"/>
          </a:xfrm>
          <a:prstGeom prst="ellipse">
            <a:avLst/>
          </a:prstGeom>
          <a:solidFill>
            <a:srgbClr val="336699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+82%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974E022-29B9-1E0E-DBAB-A438E175B928}"/>
              </a:ext>
            </a:extLst>
          </p:cNvPr>
          <p:cNvSpPr txBox="1"/>
          <p:nvPr/>
        </p:nvSpPr>
        <p:spPr>
          <a:xfrm>
            <a:off x="5410009" y="2735696"/>
            <a:ext cx="2746964" cy="1736646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Fortalecimiento de las competencias institucionales para la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formulación,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seguimiento y evaluación 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de la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política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 de desarrollo rural integral 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2" name="Elipse 41">
            <a:extLst>
              <a:ext uri="{FF2B5EF4-FFF2-40B4-BE49-F238E27FC236}">
                <a16:creationId xmlns:a16="http://schemas.microsoft.com/office/drawing/2014/main" id="{AB42477E-B3F6-87F2-1B52-D69751FF65F1}"/>
              </a:ext>
            </a:extLst>
          </p:cNvPr>
          <p:cNvSpPr/>
          <p:nvPr/>
        </p:nvSpPr>
        <p:spPr>
          <a:xfrm>
            <a:off x="4421947" y="4566202"/>
            <a:ext cx="1069415" cy="915064"/>
          </a:xfrm>
          <a:prstGeom prst="ellipse">
            <a:avLst/>
          </a:prstGeom>
          <a:solidFill>
            <a:srgbClr val="336699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+50%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AFF2B34B-0066-F911-92F3-4B800A348745}"/>
              </a:ext>
            </a:extLst>
          </p:cNvPr>
          <p:cNvSpPr txBox="1"/>
          <p:nvPr/>
        </p:nvSpPr>
        <p:spPr>
          <a:xfrm>
            <a:off x="5375678" y="4511416"/>
            <a:ext cx="2626816" cy="1736646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Fortalecimiento cooperativo 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y asociativo de la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ACFC 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aumento de la productividad nacional, transformación productiva y agro industrialización 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C82763CA-C8B5-EF24-CB9B-B10B56D7221A}"/>
              </a:ext>
            </a:extLst>
          </p:cNvPr>
          <p:cNvSpPr txBox="1"/>
          <p:nvPr/>
        </p:nvSpPr>
        <p:spPr>
          <a:xfrm>
            <a:off x="9340497" y="2963317"/>
            <a:ext cx="252966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3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Fortalecimiento de las </a:t>
            </a:r>
            <a:r>
              <a:rPr kumimoji="0" lang="es-CO" sz="13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tecnologías de la información </a:t>
            </a:r>
            <a:r>
              <a:rPr kumimoji="0" lang="es-CO" sz="13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y comunicaciones que soportan el sistema de información agrario integrado nacional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031014D9-9FDC-CB01-D95B-3766C26C4DD7}"/>
              </a:ext>
            </a:extLst>
          </p:cNvPr>
          <p:cNvSpPr txBox="1"/>
          <p:nvPr/>
        </p:nvSpPr>
        <p:spPr>
          <a:xfrm>
            <a:off x="9323259" y="4273097"/>
            <a:ext cx="2529662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3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Consolidación de la estrategia de </a:t>
            </a:r>
            <a:r>
              <a:rPr kumimoji="0" lang="es-CO" sz="13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ciencia tecnología e innovación</a:t>
            </a:r>
            <a:r>
              <a:rPr kumimoji="0" lang="es-CO" sz="13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agropecuaria a nivel nacional</a:t>
            </a: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CA403DD7-DF44-F21F-6C44-614D229CA384}"/>
              </a:ext>
            </a:extLst>
          </p:cNvPr>
          <p:cNvSpPr/>
          <p:nvPr/>
        </p:nvSpPr>
        <p:spPr>
          <a:xfrm>
            <a:off x="8179200" y="3249357"/>
            <a:ext cx="1161297" cy="575501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$10 mm</a:t>
            </a:r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4F246014-6BF4-48A2-32DA-1B770F56694F}"/>
              </a:ext>
            </a:extLst>
          </p:cNvPr>
          <p:cNvSpPr/>
          <p:nvPr/>
        </p:nvSpPr>
        <p:spPr>
          <a:xfrm>
            <a:off x="8156974" y="4348970"/>
            <a:ext cx="1148380" cy="575501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$15 mm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EA746CDB-84E7-4337-4F86-252FE1E3ECFF}"/>
              </a:ext>
            </a:extLst>
          </p:cNvPr>
          <p:cNvSpPr/>
          <p:nvPr/>
        </p:nvSpPr>
        <p:spPr>
          <a:xfrm>
            <a:off x="0" y="1063862"/>
            <a:ext cx="4070404" cy="854875"/>
          </a:xfrm>
          <a:prstGeom prst="roundRect">
            <a:avLst/>
          </a:prstGeom>
          <a:solidFill>
            <a:srgbClr val="CC99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2A6DF124-363D-7843-4FF4-F214E485BC43}"/>
              </a:ext>
            </a:extLst>
          </p:cNvPr>
          <p:cNvSpPr/>
          <p:nvPr/>
        </p:nvSpPr>
        <p:spPr>
          <a:xfrm>
            <a:off x="281661" y="1063862"/>
            <a:ext cx="875164" cy="860090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-18%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391B1B8-2F47-E41D-84D0-A4F808B7AD2C}"/>
              </a:ext>
            </a:extLst>
          </p:cNvPr>
          <p:cNvSpPr txBox="1"/>
          <p:nvPr/>
        </p:nvSpPr>
        <p:spPr>
          <a:xfrm>
            <a:off x="1186763" y="1286938"/>
            <a:ext cx="3243075" cy="408623"/>
          </a:xfrm>
          <a:prstGeom prst="round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defRPr/>
            </a:pPr>
            <a:r>
              <a:rPr lang="es-MX" kern="100" dirty="0">
                <a:solidFill>
                  <a:srgbClr val="E8E8E8">
                    <a:lumMod val="25000"/>
                  </a:srgbClr>
                </a:solidFill>
                <a:latin typeface="Arial Narrow" panose="020B0606020202030204" pitchFamily="34" charset="0"/>
              </a:rPr>
              <a:t>Reducción recursos de inversión </a:t>
            </a:r>
            <a:endParaRPr lang="es-CO" kern="100" dirty="0" err="1">
              <a:solidFill>
                <a:srgbClr val="E8E8E8">
                  <a:lumMod val="25000"/>
                </a:srgbClr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39AE6FF-F9BA-FFCD-AA4D-70EE43F2E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951" y="6457673"/>
            <a:ext cx="5312284" cy="40032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4AE332A-5532-5670-8216-1A0F4A08D2AD}"/>
              </a:ext>
            </a:extLst>
          </p:cNvPr>
          <p:cNvSpPr txBox="1"/>
          <p:nvPr/>
        </p:nvSpPr>
        <p:spPr>
          <a:xfrm>
            <a:off x="9305353" y="5335818"/>
            <a:ext cx="2529662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3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Implementación de instrumentos de </a:t>
            </a:r>
            <a:r>
              <a:rPr kumimoji="0" lang="es-ES" sz="13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financiamiento para la reconversión </a:t>
            </a:r>
            <a:r>
              <a:rPr kumimoji="0" lang="es-ES" sz="13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industrial nacional</a:t>
            </a:r>
            <a:endParaRPr kumimoji="0" lang="es-CO" sz="1300" b="0" i="0" u="none" strike="noStrike" kern="1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E93F945-4BD1-8A73-0708-825707BB819F}"/>
              </a:ext>
            </a:extLst>
          </p:cNvPr>
          <p:cNvSpPr/>
          <p:nvPr/>
        </p:nvSpPr>
        <p:spPr>
          <a:xfrm>
            <a:off x="8179200" y="5412276"/>
            <a:ext cx="1148380" cy="575501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$180 mm</a:t>
            </a:r>
          </a:p>
        </p:txBody>
      </p:sp>
    </p:spTree>
    <p:extLst>
      <p:ext uri="{BB962C8B-B14F-4D97-AF65-F5344CB8AC3E}">
        <p14:creationId xmlns:p14="http://schemas.microsoft.com/office/powerpoint/2010/main" val="3813404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93405833-C56A-4C47-B88C-E47B7C6A382E}"/>
              </a:ext>
            </a:extLst>
          </p:cNvPr>
          <p:cNvGraphicFramePr>
            <a:graphicFrameLocks/>
          </p:cNvGraphicFramePr>
          <p:nvPr/>
        </p:nvGraphicFramePr>
        <p:xfrm>
          <a:off x="1429732" y="788567"/>
          <a:ext cx="9938994" cy="2209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6" name="CuadroTexto 45">
            <a:extLst>
              <a:ext uri="{FF2B5EF4-FFF2-40B4-BE49-F238E27FC236}">
                <a16:creationId xmlns:a16="http://schemas.microsoft.com/office/drawing/2014/main" id="{E9BF3DA4-BA5E-0306-8767-C581D77CDF7B}"/>
              </a:ext>
            </a:extLst>
          </p:cNvPr>
          <p:cNvSpPr txBox="1"/>
          <p:nvPr/>
        </p:nvSpPr>
        <p:spPr>
          <a:xfrm>
            <a:off x="9829980" y="2751409"/>
            <a:ext cx="186457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0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Cifras en miles de millones </a:t>
            </a:r>
            <a:endParaRPr kumimoji="0" lang="es-CO" sz="1000" b="1" i="0" u="none" strike="noStrike" kern="1200" cap="none" spc="0" normalizeH="0" baseline="0" noProof="0" dirty="0">
              <a:ln>
                <a:noFill/>
              </a:ln>
              <a:solidFill>
                <a:srgbClr val="8C712C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B6A670C-80C6-4A36-BB3A-E438258B7B6C}"/>
              </a:ext>
            </a:extLst>
          </p:cNvPr>
          <p:cNvSpPr txBox="1"/>
          <p:nvPr/>
        </p:nvSpPr>
        <p:spPr>
          <a:xfrm>
            <a:off x="6096000" y="1644857"/>
            <a:ext cx="823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-19%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E039D1F1-FBA0-684C-C552-085728C6EFC7}"/>
              </a:ext>
            </a:extLst>
          </p:cNvPr>
          <p:cNvCxnSpPr>
            <a:cxnSpLocks/>
          </p:cNvCxnSpPr>
          <p:nvPr/>
        </p:nvCxnSpPr>
        <p:spPr>
          <a:xfrm>
            <a:off x="5740924" y="1734532"/>
            <a:ext cx="1244338" cy="559315"/>
          </a:xfrm>
          <a:prstGeom prst="straightConnector1">
            <a:avLst/>
          </a:prstGeom>
          <a:ln w="28575">
            <a:solidFill>
              <a:srgbClr val="80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" name="Diagrama de flujo: retraso 2">
            <a:extLst>
              <a:ext uri="{FF2B5EF4-FFF2-40B4-BE49-F238E27FC236}">
                <a16:creationId xmlns:a16="http://schemas.microsoft.com/office/drawing/2014/main" id="{FB94B11C-7356-28B8-F2CA-7DDF8CC90DB2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A649B40-F5E3-DD6A-BFC7-6B099D5E42A6}"/>
              </a:ext>
            </a:extLst>
          </p:cNvPr>
          <p:cNvSpPr txBox="1"/>
          <p:nvPr/>
        </p:nvSpPr>
        <p:spPr>
          <a:xfrm>
            <a:off x="1126379" y="265346"/>
            <a:ext cx="78196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presupuesto UPRA - 2025</a:t>
            </a:r>
          </a:p>
        </p:txBody>
      </p:sp>
      <p:pic>
        <p:nvPicPr>
          <p:cNvPr id="5" name="Imagen 4" descr="Imagen que contiene Texto&#10;&#10;Descripción generada automáticamente">
            <a:extLst>
              <a:ext uri="{FF2B5EF4-FFF2-40B4-BE49-F238E27FC236}">
                <a16:creationId xmlns:a16="http://schemas.microsoft.com/office/drawing/2014/main" id="{3AA3530C-F977-90A4-7CEB-49AE32D8CA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" y="1590065"/>
            <a:ext cx="2240202" cy="1407565"/>
          </a:xfrm>
          <a:prstGeom prst="rect">
            <a:avLst/>
          </a:prstGeom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5EFDAE6D-4DF9-C6F6-8770-9FF44C41CD11}"/>
              </a:ext>
            </a:extLst>
          </p:cNvPr>
          <p:cNvGraphicFramePr>
            <a:graphicFrameLocks noGrp="1"/>
          </p:cNvGraphicFramePr>
          <p:nvPr/>
        </p:nvGraphicFramePr>
        <p:xfrm>
          <a:off x="239843" y="3239813"/>
          <a:ext cx="11790901" cy="3352843"/>
        </p:xfrm>
        <a:graphic>
          <a:graphicData uri="http://schemas.openxmlformats.org/drawingml/2006/table">
            <a:tbl>
              <a:tblPr/>
              <a:tblGrid>
                <a:gridCol w="7616938">
                  <a:extLst>
                    <a:ext uri="{9D8B030D-6E8A-4147-A177-3AD203B41FA5}">
                      <a16:colId xmlns:a16="http://schemas.microsoft.com/office/drawing/2014/main" val="3866433403"/>
                    </a:ext>
                  </a:extLst>
                </a:gridCol>
                <a:gridCol w="1534860">
                  <a:extLst>
                    <a:ext uri="{9D8B030D-6E8A-4147-A177-3AD203B41FA5}">
                      <a16:colId xmlns:a16="http://schemas.microsoft.com/office/drawing/2014/main" val="3828888653"/>
                    </a:ext>
                  </a:extLst>
                </a:gridCol>
                <a:gridCol w="1456548">
                  <a:extLst>
                    <a:ext uri="{9D8B030D-6E8A-4147-A177-3AD203B41FA5}">
                      <a16:colId xmlns:a16="http://schemas.microsoft.com/office/drawing/2014/main" val="1965257537"/>
                    </a:ext>
                  </a:extLst>
                </a:gridCol>
                <a:gridCol w="1182555">
                  <a:extLst>
                    <a:ext uri="{9D8B030D-6E8A-4147-A177-3AD203B41FA5}">
                      <a16:colId xmlns:a16="http://schemas.microsoft.com/office/drawing/2014/main" val="2768338741"/>
                    </a:ext>
                  </a:extLst>
                </a:gridCol>
              </a:tblGrid>
              <a:tr h="5413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NOMBRE DEL PROYECTO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APROPIACION INICIAL 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PROY. PRESUPUESTO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Variación 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5244"/>
                  </a:ext>
                </a:extLst>
              </a:tr>
              <a:tr h="50749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DESARROLLO DE LA PLANIFICACION DEL ORDENAMIENTO TERRITORIAL AGROPECUARIO - DOTA - EN EL AMBITO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4878781"/>
                  </a:ext>
                </a:extLst>
              </a:tr>
              <a:tr h="541327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 CAPACIDAD EN LA GESTION DE INFORMACION ESTRATEGICA SECTORIAL PARA LA ORIENTACION DE LA POLITICA AGROPECUARIA 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10.698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636662"/>
                  </a:ext>
                </a:extLst>
              </a:tr>
              <a:tr h="541327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CONSOLIDACIÓN DE LA GESTIÓN DE INFORMACIÓN Y LAS TECNOLOGÍAS PARA LA PLANIFICACIÓN DEL TERRITORIO PARA USOS AGROPECUARIOS EN EL ÁMBITO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6.500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-8%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140977"/>
                  </a:ext>
                </a:extLst>
              </a:tr>
              <a:tr h="541327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 GESTIÓN DE LA UPRA EN LOS PROCESOS ESTRATÉGICOS, ADMINISTRATIVOS, Y DE GENERACIÓN DE CAPACIDADES EN EL TALENTO HUMANO DEL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12.200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-28%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583742"/>
                  </a:ext>
                </a:extLst>
              </a:tr>
              <a:tr h="2266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INVERSÍÓN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54.198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41.200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-24%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06044"/>
                  </a:ext>
                </a:extLst>
              </a:tr>
              <a:tr h="2266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FUNCIONAMIENTO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 12.430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 12.803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822064"/>
                  </a:ext>
                </a:extLst>
              </a:tr>
              <a:tr h="2266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66.628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54.003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-19%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614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7184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8E87FAE1-19BA-1FC5-ED5C-6A1FEC384A24}"/>
              </a:ext>
            </a:extLst>
          </p:cNvPr>
          <p:cNvSpPr/>
          <p:nvPr/>
        </p:nvSpPr>
        <p:spPr>
          <a:xfrm>
            <a:off x="1918342" y="2424449"/>
            <a:ext cx="4177658" cy="3664164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BC6B216-B292-6869-D97C-BD7ADC57F3D0}"/>
              </a:ext>
            </a:extLst>
          </p:cNvPr>
          <p:cNvSpPr txBox="1"/>
          <p:nvPr/>
        </p:nvSpPr>
        <p:spPr>
          <a:xfrm>
            <a:off x="3223821" y="3181393"/>
            <a:ext cx="2653260" cy="91940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Fortalecimiento de la gestión de la UPRA en los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procesos estratégicos</a:t>
            </a:r>
            <a:endParaRPr kumimoji="0" lang="es-CO" sz="1600" b="1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Diagrama de flujo: retraso 5">
            <a:extLst>
              <a:ext uri="{FF2B5EF4-FFF2-40B4-BE49-F238E27FC236}">
                <a16:creationId xmlns:a16="http://schemas.microsoft.com/office/drawing/2014/main" id="{8FAF5DE4-7BBD-11D6-7D3C-3919A827A28E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8CEC0A3-49B5-A419-5163-0192888A0669}"/>
              </a:ext>
            </a:extLst>
          </p:cNvPr>
          <p:cNvSpPr txBox="1"/>
          <p:nvPr/>
        </p:nvSpPr>
        <p:spPr>
          <a:xfrm>
            <a:off x="3100084" y="2603846"/>
            <a:ext cx="24262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Disminución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5E0B6C-1965-B1A9-1178-72D779EB3D8F}"/>
              </a:ext>
            </a:extLst>
          </p:cNvPr>
          <p:cNvSpPr txBox="1"/>
          <p:nvPr/>
        </p:nvSpPr>
        <p:spPr>
          <a:xfrm>
            <a:off x="1736378" y="577876"/>
            <a:ext cx="6093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Arial Narrow" panose="020B0606020202030204" pitchFamily="34" charset="0"/>
                <a:cs typeface="Helvetica" panose="020B0604020202020204" pitchFamily="34" charset="0"/>
              </a:rPr>
              <a:t>En comparación con el presupuesto de 2024  </a:t>
            </a: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BFE5779A-B611-6288-F0AF-5D7DF4E7BB70}"/>
              </a:ext>
            </a:extLst>
          </p:cNvPr>
          <p:cNvSpPr/>
          <p:nvPr/>
        </p:nvSpPr>
        <p:spPr>
          <a:xfrm>
            <a:off x="2183051" y="3146761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-28%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36980B18-CB02-F1AC-370D-C3326E52B8E4}"/>
              </a:ext>
            </a:extLst>
          </p:cNvPr>
          <p:cNvSpPr/>
          <p:nvPr/>
        </p:nvSpPr>
        <p:spPr>
          <a:xfrm>
            <a:off x="2183050" y="4574530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-25%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49E8074-D649-8ADF-874E-8B4471C189B3}"/>
              </a:ext>
            </a:extLst>
          </p:cNvPr>
          <p:cNvSpPr txBox="1"/>
          <p:nvPr/>
        </p:nvSpPr>
        <p:spPr>
          <a:xfrm>
            <a:off x="3252465" y="4613499"/>
            <a:ext cx="26532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2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Fortalecimiento de la capacidad en la gestión de </a:t>
            </a:r>
            <a:r>
              <a:rPr kumimoji="0" lang="es-MX" sz="1600" b="1" i="0" u="none" strike="noStrike" kern="12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información estratégica sectorial </a:t>
            </a:r>
            <a:endParaRPr kumimoji="0" lang="es-CO" sz="1600" b="1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34C6D3F-AC36-BFC4-7424-F125206ECCC2}"/>
              </a:ext>
            </a:extLst>
          </p:cNvPr>
          <p:cNvSpPr txBox="1"/>
          <p:nvPr/>
        </p:nvSpPr>
        <p:spPr>
          <a:xfrm>
            <a:off x="1156825" y="213095"/>
            <a:ext cx="856469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Afectación de proyectos de inversión - UPRA - 2025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3B53F83B-AA7E-8201-4DF3-EBE5AE37FCB5}"/>
              </a:ext>
            </a:extLst>
          </p:cNvPr>
          <p:cNvSpPr/>
          <p:nvPr/>
        </p:nvSpPr>
        <p:spPr>
          <a:xfrm>
            <a:off x="6236706" y="2798440"/>
            <a:ext cx="4421301" cy="2717177"/>
          </a:xfrm>
          <a:prstGeom prst="roundRect">
            <a:avLst/>
          </a:prstGeom>
          <a:solidFill>
            <a:srgbClr val="336699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334D62AC-0F7F-8D0D-2DA7-5B8BDD219BC2}"/>
              </a:ext>
            </a:extLst>
          </p:cNvPr>
          <p:cNvSpPr/>
          <p:nvPr/>
        </p:nvSpPr>
        <p:spPr>
          <a:xfrm>
            <a:off x="0" y="1170828"/>
            <a:ext cx="3757253" cy="833999"/>
          </a:xfrm>
          <a:prstGeom prst="roundRect">
            <a:avLst/>
          </a:prstGeom>
          <a:solidFill>
            <a:srgbClr val="CC99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F14DC21-69EE-6C86-0D38-5DE501BC66AC}"/>
              </a:ext>
            </a:extLst>
          </p:cNvPr>
          <p:cNvSpPr txBox="1"/>
          <p:nvPr/>
        </p:nvSpPr>
        <p:spPr>
          <a:xfrm>
            <a:off x="7711217" y="3059087"/>
            <a:ext cx="28551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Disminución </a:t>
            </a: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7FA61634-0696-A34F-79F8-032178A92EDA}"/>
              </a:ext>
            </a:extLst>
          </p:cNvPr>
          <p:cNvSpPr/>
          <p:nvPr/>
        </p:nvSpPr>
        <p:spPr>
          <a:xfrm>
            <a:off x="6413252" y="4085231"/>
            <a:ext cx="1132227" cy="1010247"/>
          </a:xfrm>
          <a:prstGeom prst="ellipse">
            <a:avLst/>
          </a:prstGeom>
          <a:solidFill>
            <a:srgbClr val="336699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-25%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974E022-29B9-1E0E-DBAB-A438E175B928}"/>
              </a:ext>
            </a:extLst>
          </p:cNvPr>
          <p:cNvSpPr txBox="1"/>
          <p:nvPr/>
        </p:nvSpPr>
        <p:spPr>
          <a:xfrm>
            <a:off x="7597617" y="4130653"/>
            <a:ext cx="2968707" cy="91940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Desarrollo de la planificación del ordenamiento territorial agropecuario -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DOTA </a:t>
            </a:r>
            <a:endParaRPr kumimoji="0" lang="es-CO" sz="1600" b="1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CA403DD7-DF44-F21F-6C44-614D229CA384}"/>
              </a:ext>
            </a:extLst>
          </p:cNvPr>
          <p:cNvSpPr/>
          <p:nvPr/>
        </p:nvSpPr>
        <p:spPr>
          <a:xfrm>
            <a:off x="169682" y="1170828"/>
            <a:ext cx="987143" cy="860090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-24%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CA4F9F0-2F60-1C3F-1A87-1989BE861EDA}"/>
              </a:ext>
            </a:extLst>
          </p:cNvPr>
          <p:cNvSpPr txBox="1"/>
          <p:nvPr/>
        </p:nvSpPr>
        <p:spPr>
          <a:xfrm>
            <a:off x="1197201" y="1414779"/>
            <a:ext cx="2522828" cy="408623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Reducción de los recursos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AD3561E-C748-6DFC-C670-5A05D2886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951" y="6457673"/>
            <a:ext cx="5312284" cy="40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194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5A704AEC-CC9D-43D6-8B03-B2BF80EA90A5}"/>
              </a:ext>
            </a:extLst>
          </p:cNvPr>
          <p:cNvGraphicFramePr>
            <a:graphicFrameLocks/>
          </p:cNvGraphicFramePr>
          <p:nvPr/>
        </p:nvGraphicFramePr>
        <p:xfrm>
          <a:off x="364601" y="612020"/>
          <a:ext cx="11462797" cy="2816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6" name="CuadroTexto 45">
            <a:extLst>
              <a:ext uri="{FF2B5EF4-FFF2-40B4-BE49-F238E27FC236}">
                <a16:creationId xmlns:a16="http://schemas.microsoft.com/office/drawing/2014/main" id="{E9BF3DA4-BA5E-0306-8767-C581D77CDF7B}"/>
              </a:ext>
            </a:extLst>
          </p:cNvPr>
          <p:cNvSpPr txBox="1"/>
          <p:nvPr/>
        </p:nvSpPr>
        <p:spPr>
          <a:xfrm>
            <a:off x="9824015" y="2948674"/>
            <a:ext cx="22099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Cifras en miles de millones </a:t>
            </a:r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srgbClr val="8C712C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A8EE1D2-11D3-2215-E098-8F7C5168A6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08" y="1634968"/>
            <a:ext cx="1814432" cy="762443"/>
          </a:xfrm>
          <a:prstGeom prst="rect">
            <a:avLst/>
          </a:prstGeom>
        </p:spPr>
      </p:pic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5821B77-A0A4-25D7-1427-D272AF10E080}"/>
              </a:ext>
            </a:extLst>
          </p:cNvPr>
          <p:cNvCxnSpPr>
            <a:cxnSpLocks/>
          </p:cNvCxnSpPr>
          <p:nvPr/>
        </p:nvCxnSpPr>
        <p:spPr>
          <a:xfrm>
            <a:off x="5216628" y="1650213"/>
            <a:ext cx="1786587" cy="612220"/>
          </a:xfrm>
          <a:prstGeom prst="straightConnector1">
            <a:avLst/>
          </a:prstGeom>
          <a:ln w="28575">
            <a:solidFill>
              <a:srgbClr val="80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48696D0-E390-D66B-9C9A-ED6357564949}"/>
              </a:ext>
            </a:extLst>
          </p:cNvPr>
          <p:cNvSpPr txBox="1"/>
          <p:nvPr/>
        </p:nvSpPr>
        <p:spPr>
          <a:xfrm>
            <a:off x="5869757" y="1572267"/>
            <a:ext cx="907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-8%</a:t>
            </a:r>
          </a:p>
        </p:txBody>
      </p:sp>
      <p:sp>
        <p:nvSpPr>
          <p:cNvPr id="4" name="Diagrama de flujo: retraso 3">
            <a:extLst>
              <a:ext uri="{FF2B5EF4-FFF2-40B4-BE49-F238E27FC236}">
                <a16:creationId xmlns:a16="http://schemas.microsoft.com/office/drawing/2014/main" id="{7D3DEFCC-3690-94C7-A60E-B78C1638EAEC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E093D53-697E-60D5-C815-C922B97F504C}"/>
              </a:ext>
            </a:extLst>
          </p:cNvPr>
          <p:cNvSpPr txBox="1"/>
          <p:nvPr/>
        </p:nvSpPr>
        <p:spPr>
          <a:xfrm>
            <a:off x="1126379" y="265346"/>
            <a:ext cx="78196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presupuesto ICA - 2025</a:t>
            </a: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AE3DF7FF-05A4-6CF1-2300-1A1FD28D40E7}"/>
              </a:ext>
            </a:extLst>
          </p:cNvPr>
          <p:cNvGraphicFramePr>
            <a:graphicFrameLocks noGrp="1"/>
          </p:cNvGraphicFramePr>
          <p:nvPr/>
        </p:nvGraphicFramePr>
        <p:xfrm>
          <a:off x="378522" y="3429000"/>
          <a:ext cx="11462797" cy="3079038"/>
        </p:xfrm>
        <a:graphic>
          <a:graphicData uri="http://schemas.openxmlformats.org/drawingml/2006/table">
            <a:tbl>
              <a:tblPr/>
              <a:tblGrid>
                <a:gridCol w="7193661">
                  <a:extLst>
                    <a:ext uri="{9D8B030D-6E8A-4147-A177-3AD203B41FA5}">
                      <a16:colId xmlns:a16="http://schemas.microsoft.com/office/drawing/2014/main" val="1457425088"/>
                    </a:ext>
                  </a:extLst>
                </a:gridCol>
                <a:gridCol w="1602556">
                  <a:extLst>
                    <a:ext uri="{9D8B030D-6E8A-4147-A177-3AD203B41FA5}">
                      <a16:colId xmlns:a16="http://schemas.microsoft.com/office/drawing/2014/main" val="2141282633"/>
                    </a:ext>
                  </a:extLst>
                </a:gridCol>
                <a:gridCol w="1516932">
                  <a:extLst>
                    <a:ext uri="{9D8B030D-6E8A-4147-A177-3AD203B41FA5}">
                      <a16:colId xmlns:a16="http://schemas.microsoft.com/office/drawing/2014/main" val="3155502051"/>
                    </a:ext>
                  </a:extLst>
                </a:gridCol>
                <a:gridCol w="1149648">
                  <a:extLst>
                    <a:ext uri="{9D8B030D-6E8A-4147-A177-3AD203B41FA5}">
                      <a16:colId xmlns:a16="http://schemas.microsoft.com/office/drawing/2014/main" val="823330154"/>
                    </a:ext>
                  </a:extLst>
                </a:gridCol>
              </a:tblGrid>
              <a:tr h="6037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NOMBRE DEL PROYECTO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APROPIACION INICIAL 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PROY. PRESUPUESTO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Variación 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65739"/>
                  </a:ext>
                </a:extLst>
              </a:tr>
              <a:tr h="603733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PROTECCIÓN VEGETAL, MEJORAMIENTO DE LA INOCUIDAD, PREVENCIÓN Y CONTROL DE PLAGAS EN LA PRODUCCIÓN PRIMARIA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112.854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101.267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8258527"/>
                  </a:ext>
                </a:extLst>
              </a:tr>
              <a:tr h="603733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PROTECCIÓN ANIMAL MEJORAMIENTO DE LA INOCUIDAD, PREVENCIÓN Y CONTROL DE ENFERMEDADES EN LA PRODUCCIÓN PRIMARIA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112.854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101.267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996668"/>
                  </a:ext>
                </a:extLst>
              </a:tr>
              <a:tr h="50940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CAPACIDAD DE GESTION DEL ICA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76.655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68.134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625611"/>
                  </a:ext>
                </a:extLst>
              </a:tr>
              <a:tr h="25281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INVERSÍÓN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302.364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270.668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-10%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722247"/>
                  </a:ext>
                </a:extLst>
              </a:tr>
              <a:tr h="25281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FUNCIONAMIENTO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231.628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219.596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289231"/>
                  </a:ext>
                </a:extLst>
              </a:tr>
              <a:tr h="25281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533.992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490.264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274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554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8E87FAE1-19BA-1FC5-ED5C-6A1FEC384A24}"/>
              </a:ext>
            </a:extLst>
          </p:cNvPr>
          <p:cNvSpPr/>
          <p:nvPr/>
        </p:nvSpPr>
        <p:spPr>
          <a:xfrm>
            <a:off x="6718591" y="2813595"/>
            <a:ext cx="4177658" cy="2290042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BC6B216-B292-6869-D97C-BD7ADC57F3D0}"/>
              </a:ext>
            </a:extLst>
          </p:cNvPr>
          <p:cNvSpPr txBox="1"/>
          <p:nvPr/>
        </p:nvSpPr>
        <p:spPr>
          <a:xfrm>
            <a:off x="8024070" y="3570539"/>
            <a:ext cx="2653260" cy="646986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Fortalecimiento de la capacidad de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gestión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 del ICA nacional  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Diagrama de flujo: retraso 5">
            <a:extLst>
              <a:ext uri="{FF2B5EF4-FFF2-40B4-BE49-F238E27FC236}">
                <a16:creationId xmlns:a16="http://schemas.microsoft.com/office/drawing/2014/main" id="{8FAF5DE4-7BBD-11D6-7D3C-3919A827A28E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8CEC0A3-49B5-A419-5163-0192888A0669}"/>
              </a:ext>
            </a:extLst>
          </p:cNvPr>
          <p:cNvSpPr txBox="1"/>
          <p:nvPr/>
        </p:nvSpPr>
        <p:spPr>
          <a:xfrm>
            <a:off x="7900333" y="2992992"/>
            <a:ext cx="24262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Disminución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5E0B6C-1965-B1A9-1178-72D779EB3D8F}"/>
              </a:ext>
            </a:extLst>
          </p:cNvPr>
          <p:cNvSpPr txBox="1"/>
          <p:nvPr/>
        </p:nvSpPr>
        <p:spPr>
          <a:xfrm>
            <a:off x="1736378" y="577876"/>
            <a:ext cx="6093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Arial Narrow" panose="020B0606020202030204" pitchFamily="34" charset="0"/>
                <a:cs typeface="Helvetica" panose="020B0604020202020204" pitchFamily="34" charset="0"/>
              </a:rPr>
              <a:t>En comparación con el presupuesto de 2024  </a:t>
            </a: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BFE5779A-B611-6288-F0AF-5D7DF4E7BB70}"/>
              </a:ext>
            </a:extLst>
          </p:cNvPr>
          <p:cNvSpPr/>
          <p:nvPr/>
        </p:nvSpPr>
        <p:spPr>
          <a:xfrm>
            <a:off x="6983300" y="3535907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-11%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34C6D3F-AC36-BFC4-7424-F125206ECCC2}"/>
              </a:ext>
            </a:extLst>
          </p:cNvPr>
          <p:cNvSpPr txBox="1"/>
          <p:nvPr/>
        </p:nvSpPr>
        <p:spPr>
          <a:xfrm>
            <a:off x="1156825" y="213095"/>
            <a:ext cx="875719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Afectación de proyectos de inversión - ICA - 2025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3B53F83B-AA7E-8201-4DF3-EBE5AE37FCB5}"/>
              </a:ext>
            </a:extLst>
          </p:cNvPr>
          <p:cNvSpPr/>
          <p:nvPr/>
        </p:nvSpPr>
        <p:spPr>
          <a:xfrm>
            <a:off x="1867485" y="2113112"/>
            <a:ext cx="4678943" cy="4167012"/>
          </a:xfrm>
          <a:prstGeom prst="roundRect">
            <a:avLst/>
          </a:prstGeom>
          <a:solidFill>
            <a:srgbClr val="336699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334D62AC-0F7F-8D0D-2DA7-5B8BDD219BC2}"/>
              </a:ext>
            </a:extLst>
          </p:cNvPr>
          <p:cNvSpPr/>
          <p:nvPr/>
        </p:nvSpPr>
        <p:spPr>
          <a:xfrm>
            <a:off x="0" y="1170828"/>
            <a:ext cx="3757253" cy="833999"/>
          </a:xfrm>
          <a:prstGeom prst="roundRect">
            <a:avLst/>
          </a:prstGeom>
          <a:solidFill>
            <a:srgbClr val="CC99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F14DC21-69EE-6C86-0D38-5DE501BC66AC}"/>
              </a:ext>
            </a:extLst>
          </p:cNvPr>
          <p:cNvSpPr txBox="1"/>
          <p:nvPr/>
        </p:nvSpPr>
        <p:spPr>
          <a:xfrm>
            <a:off x="3559129" y="2351930"/>
            <a:ext cx="19555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Disminución </a:t>
            </a: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7FA61634-0696-A34F-79F8-032178A92EDA}"/>
              </a:ext>
            </a:extLst>
          </p:cNvPr>
          <p:cNvSpPr/>
          <p:nvPr/>
        </p:nvSpPr>
        <p:spPr>
          <a:xfrm>
            <a:off x="2032264" y="3210447"/>
            <a:ext cx="1069415" cy="915064"/>
          </a:xfrm>
          <a:prstGeom prst="ellipse">
            <a:avLst/>
          </a:prstGeom>
          <a:solidFill>
            <a:srgbClr val="336699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-10%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974E022-29B9-1E0E-DBAB-A438E175B928}"/>
              </a:ext>
            </a:extLst>
          </p:cNvPr>
          <p:cNvSpPr txBox="1"/>
          <p:nvPr/>
        </p:nvSpPr>
        <p:spPr>
          <a:xfrm>
            <a:off x="3066704" y="3106025"/>
            <a:ext cx="3060000" cy="1191816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Protección vegetal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, mejoramiento de la inocuidad, prevención y control de plagas en la producción primaria nacional </a:t>
            </a: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CA403DD7-DF44-F21F-6C44-614D229CA384}"/>
              </a:ext>
            </a:extLst>
          </p:cNvPr>
          <p:cNvSpPr/>
          <p:nvPr/>
        </p:nvSpPr>
        <p:spPr>
          <a:xfrm>
            <a:off x="281661" y="1170828"/>
            <a:ext cx="875164" cy="833999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10%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CA4F9F0-2F60-1C3F-1A87-1989BE861EDA}"/>
              </a:ext>
            </a:extLst>
          </p:cNvPr>
          <p:cNvSpPr txBox="1"/>
          <p:nvPr/>
        </p:nvSpPr>
        <p:spPr>
          <a:xfrm>
            <a:off x="1197201" y="1414779"/>
            <a:ext cx="2522828" cy="408623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Reducción de los recursos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4554B3CF-93E1-9D99-D49E-6CAA0CAA2161}"/>
              </a:ext>
            </a:extLst>
          </p:cNvPr>
          <p:cNvSpPr/>
          <p:nvPr/>
        </p:nvSpPr>
        <p:spPr>
          <a:xfrm>
            <a:off x="2039648" y="4754575"/>
            <a:ext cx="1069415" cy="915064"/>
          </a:xfrm>
          <a:prstGeom prst="ellipse">
            <a:avLst/>
          </a:prstGeom>
          <a:solidFill>
            <a:srgbClr val="336699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-10%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EE4BC72-1040-58B1-F1E5-98ED2E7B5BE2}"/>
              </a:ext>
            </a:extLst>
          </p:cNvPr>
          <p:cNvSpPr txBox="1"/>
          <p:nvPr/>
        </p:nvSpPr>
        <p:spPr>
          <a:xfrm>
            <a:off x="3066704" y="4759940"/>
            <a:ext cx="3179921" cy="1191816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Protección animal 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mejoramiento de la inocuidad, prevención y control de enfermedades en la producción primaria nacional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C0FEBC7-F7C7-695D-C0F1-252031501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951" y="6457673"/>
            <a:ext cx="5312284" cy="40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194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9D2738FB-0ED0-4C82-BCE4-EC5C27707925}"/>
              </a:ext>
            </a:extLst>
          </p:cNvPr>
          <p:cNvGraphicFramePr>
            <a:graphicFrameLocks/>
          </p:cNvGraphicFramePr>
          <p:nvPr/>
        </p:nvGraphicFramePr>
        <p:xfrm>
          <a:off x="1334655" y="648899"/>
          <a:ext cx="10340965" cy="2753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6" name="CuadroTexto 45">
            <a:extLst>
              <a:ext uri="{FF2B5EF4-FFF2-40B4-BE49-F238E27FC236}">
                <a16:creationId xmlns:a16="http://schemas.microsoft.com/office/drawing/2014/main" id="{E9BF3DA4-BA5E-0306-8767-C581D77CDF7B}"/>
              </a:ext>
            </a:extLst>
          </p:cNvPr>
          <p:cNvSpPr txBox="1"/>
          <p:nvPr/>
        </p:nvSpPr>
        <p:spPr>
          <a:xfrm>
            <a:off x="9767660" y="3043046"/>
            <a:ext cx="21793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Cifras en miles de millones </a:t>
            </a:r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srgbClr val="8C712C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3" name="Imagen 2" descr="Imagen que contiene Texto&#10;&#10;Descripción generada automáticamente">
            <a:extLst>
              <a:ext uri="{FF2B5EF4-FFF2-40B4-BE49-F238E27FC236}">
                <a16:creationId xmlns:a16="http://schemas.microsoft.com/office/drawing/2014/main" id="{A1052A68-BC61-6C8E-3D63-C993BFB6576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464" y="1372235"/>
            <a:ext cx="1563631" cy="930094"/>
          </a:xfrm>
          <a:prstGeom prst="rect">
            <a:avLst/>
          </a:prstGeom>
        </p:spPr>
      </p:pic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FB985499-2690-938B-4786-9C026AFBA221}"/>
              </a:ext>
            </a:extLst>
          </p:cNvPr>
          <p:cNvCxnSpPr>
            <a:cxnSpLocks/>
          </p:cNvCxnSpPr>
          <p:nvPr/>
        </p:nvCxnSpPr>
        <p:spPr>
          <a:xfrm>
            <a:off x="5773779" y="1560166"/>
            <a:ext cx="1563631" cy="523220"/>
          </a:xfrm>
          <a:prstGeom prst="straightConnector1">
            <a:avLst/>
          </a:prstGeom>
          <a:ln w="28575">
            <a:solidFill>
              <a:srgbClr val="80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C18D519-74BE-5958-DF28-5B06A49973B7}"/>
              </a:ext>
            </a:extLst>
          </p:cNvPr>
          <p:cNvSpPr txBox="1"/>
          <p:nvPr/>
        </p:nvSpPr>
        <p:spPr>
          <a:xfrm>
            <a:off x="6096001" y="1292491"/>
            <a:ext cx="898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-43 %</a:t>
            </a:r>
          </a:p>
        </p:txBody>
      </p:sp>
      <p:sp>
        <p:nvSpPr>
          <p:cNvPr id="4" name="Diagrama de flujo: retraso 3">
            <a:extLst>
              <a:ext uri="{FF2B5EF4-FFF2-40B4-BE49-F238E27FC236}">
                <a16:creationId xmlns:a16="http://schemas.microsoft.com/office/drawing/2014/main" id="{38AD5705-6CC8-A01D-4380-3B937B8C7AAC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FE358DF-9717-99DF-32FC-C885DE6769F8}"/>
              </a:ext>
            </a:extLst>
          </p:cNvPr>
          <p:cNvSpPr txBox="1"/>
          <p:nvPr/>
        </p:nvSpPr>
        <p:spPr>
          <a:xfrm>
            <a:off x="1126379" y="265346"/>
            <a:ext cx="78196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presupuesto AUNAP - 2025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1957BC87-E3F8-C2F5-348F-EDECDEEE8E83}"/>
              </a:ext>
            </a:extLst>
          </p:cNvPr>
          <p:cNvGraphicFramePr>
            <a:graphicFrameLocks noGrp="1"/>
          </p:cNvGraphicFramePr>
          <p:nvPr/>
        </p:nvGraphicFramePr>
        <p:xfrm>
          <a:off x="438185" y="3505396"/>
          <a:ext cx="11513736" cy="3306305"/>
        </p:xfrm>
        <a:graphic>
          <a:graphicData uri="http://schemas.openxmlformats.org/drawingml/2006/table">
            <a:tbl>
              <a:tblPr/>
              <a:tblGrid>
                <a:gridCol w="7545051">
                  <a:extLst>
                    <a:ext uri="{9D8B030D-6E8A-4147-A177-3AD203B41FA5}">
                      <a16:colId xmlns:a16="http://schemas.microsoft.com/office/drawing/2014/main" val="3514256218"/>
                    </a:ext>
                  </a:extLst>
                </a:gridCol>
                <a:gridCol w="1517716">
                  <a:extLst>
                    <a:ext uri="{9D8B030D-6E8A-4147-A177-3AD203B41FA5}">
                      <a16:colId xmlns:a16="http://schemas.microsoft.com/office/drawing/2014/main" val="294855608"/>
                    </a:ext>
                  </a:extLst>
                </a:gridCol>
                <a:gridCol w="1296212">
                  <a:extLst>
                    <a:ext uri="{9D8B030D-6E8A-4147-A177-3AD203B41FA5}">
                      <a16:colId xmlns:a16="http://schemas.microsoft.com/office/drawing/2014/main" val="2893235023"/>
                    </a:ext>
                  </a:extLst>
                </a:gridCol>
                <a:gridCol w="1154757">
                  <a:extLst>
                    <a:ext uri="{9D8B030D-6E8A-4147-A177-3AD203B41FA5}">
                      <a16:colId xmlns:a16="http://schemas.microsoft.com/office/drawing/2014/main" val="1139751294"/>
                    </a:ext>
                  </a:extLst>
                </a:gridCol>
              </a:tblGrid>
              <a:tr h="4126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NOMBRE DEL PROYECTO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APROPIACION INICIAL 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PROY. PRESUPUESTO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Variación 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289820"/>
                  </a:ext>
                </a:extLst>
              </a:tr>
              <a:tr h="41266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MEJORAMIENTO DEL SEGUIMIENTO Y CONTROL AL CUMPLIMIENTO DEL MARCO NORMATIVO DE LA CADENA DE VALOR DE LA PESCA Y ACUICULTURA EN EL TERRITORIO NACIONAL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7.291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3.466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5931027"/>
                  </a:ext>
                </a:extLst>
              </a:tr>
              <a:tr h="277256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APROVECHAMIENTO PRODUCTIVO Y SOSTENIBLE DE LA PESCA Y LA ACUICULTURA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114.244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54.384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30728"/>
                  </a:ext>
                </a:extLst>
              </a:tr>
              <a:tr h="601017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 GENERACIÓN DE INFORMACIÓN ESTADÍSTICA DE LA ACTIVIDAD PESQUERA Y DE LA ACUICULTURA PARA FACILITAR LA PLANIFICACIÓN Y TOMA DE DECISIONES POR PARTE DEL GOBIERNO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18.647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6.920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4268209"/>
                  </a:ext>
                </a:extLst>
              </a:tr>
              <a:tr h="40067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MEJORAMIENTO DE LA EFICIENCIA EN LA IMPLEMENTACIÓN DE LOS SISTEMAS DE GESTIÓN ARTICULADOS CON EL MIPG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4.753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4.484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-6%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5174352"/>
                  </a:ext>
                </a:extLst>
              </a:tr>
              <a:tr h="601017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 GENERACIÓN E IMPLEMENTACIÓN DEL CONOCIMIENTO CIENTÍFICO, TÉCNICO, SOCIAL, ECONÓMICO, AMBIENTAL Y CULTURAL DEL SECTOR ACUÍCOLA Y PESQUERO A NIVEL NACIONAL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5.282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4.266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-19%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8404439"/>
                  </a:ext>
                </a:extLst>
              </a:tr>
              <a:tr h="200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INVERSÍÓN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150.217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73.520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-51%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058474"/>
                  </a:ext>
                </a:extLst>
              </a:tr>
              <a:tr h="200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FUNCIONAMIENTO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21.906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24.417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11%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173975"/>
                  </a:ext>
                </a:extLst>
              </a:tr>
              <a:tr h="200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172.123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  97.937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-43%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833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2636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8E87FAE1-19BA-1FC5-ED5C-6A1FEC384A24}"/>
              </a:ext>
            </a:extLst>
          </p:cNvPr>
          <p:cNvSpPr/>
          <p:nvPr/>
        </p:nvSpPr>
        <p:spPr>
          <a:xfrm>
            <a:off x="2566317" y="2386238"/>
            <a:ext cx="7926798" cy="4031346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BC6B216-B292-6869-D97C-BD7ADC57F3D0}"/>
              </a:ext>
            </a:extLst>
          </p:cNvPr>
          <p:cNvSpPr txBox="1"/>
          <p:nvPr/>
        </p:nvSpPr>
        <p:spPr>
          <a:xfrm>
            <a:off x="3871795" y="3143182"/>
            <a:ext cx="5781869" cy="91940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Fortalecimiento de la generación de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información estadística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 de la actividad pesquera y de la acuicultura para facilitar la planificación y toma de decisiones por parte del gobierno nacional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Diagrama de flujo: retraso 5">
            <a:extLst>
              <a:ext uri="{FF2B5EF4-FFF2-40B4-BE49-F238E27FC236}">
                <a16:creationId xmlns:a16="http://schemas.microsoft.com/office/drawing/2014/main" id="{8FAF5DE4-7BBD-11D6-7D3C-3919A827A28E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8CEC0A3-49B5-A419-5163-0192888A0669}"/>
              </a:ext>
            </a:extLst>
          </p:cNvPr>
          <p:cNvSpPr txBox="1"/>
          <p:nvPr/>
        </p:nvSpPr>
        <p:spPr>
          <a:xfrm>
            <a:off x="5403588" y="2579026"/>
            <a:ext cx="24262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Disminución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5E0B6C-1965-B1A9-1178-72D779EB3D8F}"/>
              </a:ext>
            </a:extLst>
          </p:cNvPr>
          <p:cNvSpPr txBox="1"/>
          <p:nvPr/>
        </p:nvSpPr>
        <p:spPr>
          <a:xfrm>
            <a:off x="1736378" y="577876"/>
            <a:ext cx="6093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Arial Narrow" panose="020B0606020202030204" pitchFamily="34" charset="0"/>
                <a:cs typeface="Helvetica" panose="020B0604020202020204" pitchFamily="34" charset="0"/>
              </a:rPr>
              <a:t>En comparación con el presupuesto de 2024  </a:t>
            </a: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BFE5779A-B611-6288-F0AF-5D7DF4E7BB70}"/>
              </a:ext>
            </a:extLst>
          </p:cNvPr>
          <p:cNvSpPr/>
          <p:nvPr/>
        </p:nvSpPr>
        <p:spPr>
          <a:xfrm>
            <a:off x="2831026" y="3108550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-63%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34C6D3F-AC36-BFC4-7424-F125206ECCC2}"/>
              </a:ext>
            </a:extLst>
          </p:cNvPr>
          <p:cNvSpPr txBox="1"/>
          <p:nvPr/>
        </p:nvSpPr>
        <p:spPr>
          <a:xfrm>
            <a:off x="1156825" y="213095"/>
            <a:ext cx="929879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Afectación de proyectos de inversión - AUNAP - 2025</a:t>
            </a: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334D62AC-0F7F-8D0D-2DA7-5B8BDD219BC2}"/>
              </a:ext>
            </a:extLst>
          </p:cNvPr>
          <p:cNvSpPr/>
          <p:nvPr/>
        </p:nvSpPr>
        <p:spPr>
          <a:xfrm>
            <a:off x="0" y="1170828"/>
            <a:ext cx="3757253" cy="833999"/>
          </a:xfrm>
          <a:prstGeom prst="roundRect">
            <a:avLst/>
          </a:prstGeom>
          <a:solidFill>
            <a:srgbClr val="CC99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CA403DD7-DF44-F21F-6C44-614D229CA384}"/>
              </a:ext>
            </a:extLst>
          </p:cNvPr>
          <p:cNvSpPr/>
          <p:nvPr/>
        </p:nvSpPr>
        <p:spPr>
          <a:xfrm>
            <a:off x="209862" y="1170828"/>
            <a:ext cx="950116" cy="833999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-51%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CA4F9F0-2F60-1C3F-1A87-1989BE861EDA}"/>
              </a:ext>
            </a:extLst>
          </p:cNvPr>
          <p:cNvSpPr txBox="1"/>
          <p:nvPr/>
        </p:nvSpPr>
        <p:spPr>
          <a:xfrm>
            <a:off x="1197201" y="1414779"/>
            <a:ext cx="2522828" cy="408623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Reducción de los recursos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86E2B9BC-F1AF-E680-476A-97D063A9249B}"/>
              </a:ext>
            </a:extLst>
          </p:cNvPr>
          <p:cNvSpPr/>
          <p:nvPr/>
        </p:nvSpPr>
        <p:spPr>
          <a:xfrm>
            <a:off x="2802380" y="4267565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-52%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657E184-ACEA-04DF-001E-85B086A6B610}"/>
              </a:ext>
            </a:extLst>
          </p:cNvPr>
          <p:cNvSpPr txBox="1"/>
          <p:nvPr/>
        </p:nvSpPr>
        <p:spPr>
          <a:xfrm>
            <a:off x="3900441" y="4267565"/>
            <a:ext cx="5781869" cy="91940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Mejoramiento del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seguimiento y control 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al cumplimiento del marco normativo de la cadena de valor de la pesca y acuicultura en el territorio nacional 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19610CED-6F19-1DF2-1196-9A73DA3E488C}"/>
              </a:ext>
            </a:extLst>
          </p:cNvPr>
          <p:cNvSpPr/>
          <p:nvPr/>
        </p:nvSpPr>
        <p:spPr>
          <a:xfrm>
            <a:off x="2831026" y="5304042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-52%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6E5D27A-8AEE-8718-D80D-865711F5C279}"/>
              </a:ext>
            </a:extLst>
          </p:cNvPr>
          <p:cNvSpPr txBox="1"/>
          <p:nvPr/>
        </p:nvSpPr>
        <p:spPr>
          <a:xfrm>
            <a:off x="3900441" y="5364931"/>
            <a:ext cx="5781869" cy="646986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Aprovechamiento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productivo y sostenible de la pesca 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y la acuicultura a nivel nacional 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36806A3-B851-FDB9-31E0-9E39C05F8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951" y="6457673"/>
            <a:ext cx="5312284" cy="40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737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DDB0A5E1-FB32-437D-A414-1CF1F8F0F0D1}"/>
              </a:ext>
            </a:extLst>
          </p:cNvPr>
          <p:cNvGraphicFramePr>
            <a:graphicFrameLocks/>
          </p:cNvGraphicFramePr>
          <p:nvPr/>
        </p:nvGraphicFramePr>
        <p:xfrm>
          <a:off x="933254" y="788567"/>
          <a:ext cx="10985242" cy="2457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6" name="CuadroTexto 45">
            <a:extLst>
              <a:ext uri="{FF2B5EF4-FFF2-40B4-BE49-F238E27FC236}">
                <a16:creationId xmlns:a16="http://schemas.microsoft.com/office/drawing/2014/main" id="{E9BF3DA4-BA5E-0306-8767-C581D77CDF7B}"/>
              </a:ext>
            </a:extLst>
          </p:cNvPr>
          <p:cNvSpPr txBox="1"/>
          <p:nvPr/>
        </p:nvSpPr>
        <p:spPr>
          <a:xfrm>
            <a:off x="9698382" y="2823534"/>
            <a:ext cx="22201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Cifras en miles de millones </a:t>
            </a:r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srgbClr val="8C712C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D09E50DE-25D9-7049-16FE-6CDC9B8B40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504" y="1984094"/>
            <a:ext cx="2142615" cy="90745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9A819F8-686E-3ACF-73E9-112FEB7B6A57}"/>
              </a:ext>
            </a:extLst>
          </p:cNvPr>
          <p:cNvSpPr txBox="1"/>
          <p:nvPr/>
        </p:nvSpPr>
        <p:spPr>
          <a:xfrm>
            <a:off x="5863473" y="1633317"/>
            <a:ext cx="792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13 %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71CD6524-E67C-B0BF-337D-32738037FADA}"/>
              </a:ext>
            </a:extLst>
          </p:cNvPr>
          <p:cNvCxnSpPr>
            <a:cxnSpLocks/>
          </p:cNvCxnSpPr>
          <p:nvPr/>
        </p:nvCxnSpPr>
        <p:spPr>
          <a:xfrm flipV="1">
            <a:off x="5656023" y="1675987"/>
            <a:ext cx="1451788" cy="710894"/>
          </a:xfrm>
          <a:prstGeom prst="straightConnector1">
            <a:avLst/>
          </a:prstGeom>
          <a:ln w="28575">
            <a:solidFill>
              <a:srgbClr val="80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" name="Diagrama de flujo: retraso 2">
            <a:extLst>
              <a:ext uri="{FF2B5EF4-FFF2-40B4-BE49-F238E27FC236}">
                <a16:creationId xmlns:a16="http://schemas.microsoft.com/office/drawing/2014/main" id="{A52D6A1D-77B7-EBA2-901D-4E75D5D2C193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A61BA44-9118-1371-2D95-5D3E00B42CAB}"/>
              </a:ext>
            </a:extLst>
          </p:cNvPr>
          <p:cNvSpPr txBox="1"/>
          <p:nvPr/>
        </p:nvSpPr>
        <p:spPr>
          <a:xfrm>
            <a:off x="1126379" y="265346"/>
            <a:ext cx="78196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presupuesto URT - 2025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6E69976-59A2-7396-4D08-BA92CDBDCB66}"/>
              </a:ext>
            </a:extLst>
          </p:cNvPr>
          <p:cNvGraphicFramePr>
            <a:graphicFrameLocks noGrp="1"/>
          </p:cNvGraphicFramePr>
          <p:nvPr/>
        </p:nvGraphicFramePr>
        <p:xfrm>
          <a:off x="371913" y="3246105"/>
          <a:ext cx="11501711" cy="3569419"/>
        </p:xfrm>
        <a:graphic>
          <a:graphicData uri="http://schemas.openxmlformats.org/drawingml/2006/table">
            <a:tbl>
              <a:tblPr/>
              <a:tblGrid>
                <a:gridCol w="7437622">
                  <a:extLst>
                    <a:ext uri="{9D8B030D-6E8A-4147-A177-3AD203B41FA5}">
                      <a16:colId xmlns:a16="http://schemas.microsoft.com/office/drawing/2014/main" val="1497598620"/>
                    </a:ext>
                  </a:extLst>
                </a:gridCol>
                <a:gridCol w="1630837">
                  <a:extLst>
                    <a:ext uri="{9D8B030D-6E8A-4147-A177-3AD203B41FA5}">
                      <a16:colId xmlns:a16="http://schemas.microsoft.com/office/drawing/2014/main" val="2428734899"/>
                    </a:ext>
                  </a:extLst>
                </a:gridCol>
                <a:gridCol w="1279701">
                  <a:extLst>
                    <a:ext uri="{9D8B030D-6E8A-4147-A177-3AD203B41FA5}">
                      <a16:colId xmlns:a16="http://schemas.microsoft.com/office/drawing/2014/main" val="14975344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541549635"/>
                    </a:ext>
                  </a:extLst>
                </a:gridCol>
              </a:tblGrid>
              <a:tr h="4247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NOMBRE DEL PROYECTO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APROPIACION INICIAL 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PROY. PRESUPUESTO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Variación 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4912"/>
                  </a:ext>
                </a:extLst>
              </a:tr>
              <a:tr h="63711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MEJORAMIENTO AL CUMPLIMIENTO DE ORDENES JUDICIALES DE RESTITUCION DE TIERRAS ACORDES A LAS COMPETENCIAS DE LA UNIDAD ADMINISTRATIVA ESPECIAL DE GESTION DE RESTITUCION DE TIERRAS DESPOJADAS Y ABANDONADAS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230.000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165.973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6631158"/>
                  </a:ext>
                </a:extLst>
              </a:tr>
              <a:tr h="383841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 GESTIÓN ADMINISTRATIVA DE LA UNIDAD DE RESTITUCIÓN DE TIERRAS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38.840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40.782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5624723"/>
                  </a:ext>
                </a:extLst>
              </a:tr>
              <a:tr h="42474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IMPLEMENTACION DE MECANISMOS PARA EL ACCESO DE LAS VICTIMAS A LA RUTA DE RESTITUCION Y PROTECCION DE TIERRAS Y TERRITORIOS A NIVEL  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130.183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0317641"/>
                  </a:ext>
                </a:extLst>
              </a:tr>
              <a:tr h="63711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MEJORAMIENTO AUMENTAR EL NIVEL DE ACCESO Y ATENCIÓN A LA RUTA INDIVIDUAL Y COLECTIVA CAMPESINA, PARA LA PROTECCIÓN Y RESTITUCIÓN INTEGRAL DE TIERRAS Y TERRITORIOS POR PARTE DE LAS VICTIMAS DE DESPOJO Y ABANDONO FORZADO.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115.909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Nuevo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5671945"/>
                  </a:ext>
                </a:extLst>
              </a:tr>
              <a:tr h="42474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IMPLEMENTACIÓN AVANZAR EN LA IMPLEMENTACIÓN DE LA RUTA DE RESTITUCIÓN INTEGRAL DE DERECHOS TERRITORIALES DE LAS COMUNIDADES Y PUEBLOS ÉTNICOS.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132.209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Nuevo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2553411"/>
                  </a:ext>
                </a:extLst>
              </a:tr>
              <a:tr h="2123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INVERSÍÓN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399.023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455.421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178471"/>
                  </a:ext>
                </a:extLst>
              </a:tr>
              <a:tr h="2123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FUNCIONAMIENTO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74.640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80.609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945363"/>
                  </a:ext>
                </a:extLst>
              </a:tr>
              <a:tr h="2123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473.663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536.030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13%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752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115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agrama de flujo: retraso 5">
            <a:extLst>
              <a:ext uri="{FF2B5EF4-FFF2-40B4-BE49-F238E27FC236}">
                <a16:creationId xmlns:a16="http://schemas.microsoft.com/office/drawing/2014/main" id="{8FAF5DE4-7BBD-11D6-7D3C-3919A827A28E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5E0B6C-1965-B1A9-1178-72D779EB3D8F}"/>
              </a:ext>
            </a:extLst>
          </p:cNvPr>
          <p:cNvSpPr txBox="1"/>
          <p:nvPr/>
        </p:nvSpPr>
        <p:spPr>
          <a:xfrm>
            <a:off x="1736378" y="577876"/>
            <a:ext cx="6093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Arial Narrow" panose="020B0606020202030204" pitchFamily="34" charset="0"/>
                <a:cs typeface="Helvetica" panose="020B0604020202020204" pitchFamily="34" charset="0"/>
              </a:rPr>
              <a:t>En comparación con el presupuesto de 2024  </a:t>
            </a: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34C6D3F-AC36-BFC4-7424-F125206ECCC2}"/>
              </a:ext>
            </a:extLst>
          </p:cNvPr>
          <p:cNvSpPr txBox="1"/>
          <p:nvPr/>
        </p:nvSpPr>
        <p:spPr>
          <a:xfrm>
            <a:off x="1156825" y="213095"/>
            <a:ext cx="915824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Afectación de proyectos de inversión - URT - 2025</a:t>
            </a: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334D62AC-0F7F-8D0D-2DA7-5B8BDD219BC2}"/>
              </a:ext>
            </a:extLst>
          </p:cNvPr>
          <p:cNvSpPr/>
          <p:nvPr/>
        </p:nvSpPr>
        <p:spPr>
          <a:xfrm>
            <a:off x="0" y="1170828"/>
            <a:ext cx="3757253" cy="833999"/>
          </a:xfrm>
          <a:prstGeom prst="roundRect">
            <a:avLst/>
          </a:prstGeom>
          <a:solidFill>
            <a:srgbClr val="CC99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CA403DD7-DF44-F21F-6C44-614D229CA384}"/>
              </a:ext>
            </a:extLst>
          </p:cNvPr>
          <p:cNvSpPr/>
          <p:nvPr/>
        </p:nvSpPr>
        <p:spPr>
          <a:xfrm>
            <a:off x="209862" y="1170828"/>
            <a:ext cx="950116" cy="833999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14%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CA4F9F0-2F60-1C3F-1A87-1989BE861EDA}"/>
              </a:ext>
            </a:extLst>
          </p:cNvPr>
          <p:cNvSpPr txBox="1"/>
          <p:nvPr/>
        </p:nvSpPr>
        <p:spPr>
          <a:xfrm>
            <a:off x="1197201" y="1414779"/>
            <a:ext cx="2522828" cy="408623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Reducción de los recursos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CD951297-671E-8EE3-6535-84E7C51BD8E5}"/>
              </a:ext>
            </a:extLst>
          </p:cNvPr>
          <p:cNvSpPr/>
          <p:nvPr/>
        </p:nvSpPr>
        <p:spPr>
          <a:xfrm>
            <a:off x="7551729" y="2882663"/>
            <a:ext cx="4177658" cy="2290042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29DC57B-8920-FBEF-5A1F-98F07E5AC708}"/>
              </a:ext>
            </a:extLst>
          </p:cNvPr>
          <p:cNvSpPr txBox="1"/>
          <p:nvPr/>
        </p:nvSpPr>
        <p:spPr>
          <a:xfrm>
            <a:off x="8857208" y="3523725"/>
            <a:ext cx="2872179" cy="146423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Implementación de mecanismos para el acceso de las victimas a la ruta de restitución y protección de tierras y territorios a nivel   nacional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F31417F-A9BC-789F-1D5D-719C1E309BC1}"/>
              </a:ext>
            </a:extLst>
          </p:cNvPr>
          <p:cNvSpPr txBox="1"/>
          <p:nvPr/>
        </p:nvSpPr>
        <p:spPr>
          <a:xfrm>
            <a:off x="8733471" y="3062060"/>
            <a:ext cx="24262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Disminución 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A13A1066-F502-1C26-DA67-3DDAF348C64E}"/>
              </a:ext>
            </a:extLst>
          </p:cNvPr>
          <p:cNvSpPr/>
          <p:nvPr/>
        </p:nvSpPr>
        <p:spPr>
          <a:xfrm>
            <a:off x="7816438" y="3604975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-100%</a:t>
            </a: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47B133E9-F150-F035-B343-78C05ADBFE7D}"/>
              </a:ext>
            </a:extLst>
          </p:cNvPr>
          <p:cNvSpPr/>
          <p:nvPr/>
        </p:nvSpPr>
        <p:spPr>
          <a:xfrm>
            <a:off x="2182726" y="2290002"/>
            <a:ext cx="4658627" cy="4054043"/>
          </a:xfrm>
          <a:prstGeom prst="roundRect">
            <a:avLst/>
          </a:prstGeom>
          <a:solidFill>
            <a:srgbClr val="CC99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4FB0117-6C73-FEF4-9AB3-C610B2A23D40}"/>
              </a:ext>
            </a:extLst>
          </p:cNvPr>
          <p:cNvSpPr txBox="1"/>
          <p:nvPr/>
        </p:nvSpPr>
        <p:spPr>
          <a:xfrm>
            <a:off x="3361982" y="2290002"/>
            <a:ext cx="303812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Proyectos nuevos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248 mil millones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2CE7EFE-04FE-EBD4-E847-CA41F36FCB49}"/>
              </a:ext>
            </a:extLst>
          </p:cNvPr>
          <p:cNvSpPr txBox="1"/>
          <p:nvPr/>
        </p:nvSpPr>
        <p:spPr>
          <a:xfrm>
            <a:off x="3676572" y="3224344"/>
            <a:ext cx="31468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Aumentar el nivel de acceso y atención a la ruta individual y colectiva campesina, para la protección y restitución integral de tierras y territorios por parte de las víctimas de despojo y abandono forzado. nacional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83433A5-A773-14F8-3B56-E41B1C5CA601}"/>
              </a:ext>
            </a:extLst>
          </p:cNvPr>
          <p:cNvSpPr txBox="1"/>
          <p:nvPr/>
        </p:nvSpPr>
        <p:spPr>
          <a:xfrm>
            <a:off x="3594779" y="5063963"/>
            <a:ext cx="314687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Avanzar en la implementación de la ruta de restitución integral de derechos territoriales de las comunidades y pueblos étnicos. Nacional</a:t>
            </a: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4E2C8D6F-33DF-127B-5942-87E0783FA671}"/>
              </a:ext>
            </a:extLst>
          </p:cNvPr>
          <p:cNvSpPr/>
          <p:nvPr/>
        </p:nvSpPr>
        <p:spPr>
          <a:xfrm>
            <a:off x="2507459" y="3537386"/>
            <a:ext cx="1069415" cy="575501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115 mm</a:t>
            </a: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07F365F3-B9E3-DCB3-D4CC-5DA4A89665F5}"/>
              </a:ext>
            </a:extLst>
          </p:cNvPr>
          <p:cNvSpPr/>
          <p:nvPr/>
        </p:nvSpPr>
        <p:spPr>
          <a:xfrm>
            <a:off x="2507459" y="5139836"/>
            <a:ext cx="1069415" cy="575501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132 mm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48E493B-7F22-1631-4650-78700C780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951" y="6457673"/>
            <a:ext cx="5312284" cy="40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912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28D661A0-9918-4B56-AC0B-2F866F0A9C15}"/>
              </a:ext>
            </a:extLst>
          </p:cNvPr>
          <p:cNvGraphicFramePr>
            <a:graphicFrameLocks/>
          </p:cNvGraphicFramePr>
          <p:nvPr/>
        </p:nvGraphicFramePr>
        <p:xfrm>
          <a:off x="1429026" y="565607"/>
          <a:ext cx="10392186" cy="2983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6" name="CuadroTexto 45">
            <a:extLst>
              <a:ext uri="{FF2B5EF4-FFF2-40B4-BE49-F238E27FC236}">
                <a16:creationId xmlns:a16="http://schemas.microsoft.com/office/drawing/2014/main" id="{E9BF3DA4-BA5E-0306-8767-C581D77CDF7B}"/>
              </a:ext>
            </a:extLst>
          </p:cNvPr>
          <p:cNvSpPr txBox="1"/>
          <p:nvPr/>
        </p:nvSpPr>
        <p:spPr>
          <a:xfrm>
            <a:off x="9567285" y="3170308"/>
            <a:ext cx="22539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Cifras en miles de millones </a:t>
            </a:r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srgbClr val="8C712C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661D3BE5-A917-AA13-E46C-A2024473C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863465"/>
            <a:ext cx="1786378" cy="645076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AA802F6E-E954-8BA0-FB8C-81B88AFD3A14}"/>
              </a:ext>
            </a:extLst>
          </p:cNvPr>
          <p:cNvSpPr txBox="1"/>
          <p:nvPr/>
        </p:nvSpPr>
        <p:spPr>
          <a:xfrm>
            <a:off x="6317642" y="1494111"/>
            <a:ext cx="118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-68%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03FD4D6C-49A2-C3F7-8170-1644A48097AC}"/>
              </a:ext>
            </a:extLst>
          </p:cNvPr>
          <p:cNvCxnSpPr>
            <a:cxnSpLocks/>
          </p:cNvCxnSpPr>
          <p:nvPr/>
        </p:nvCxnSpPr>
        <p:spPr>
          <a:xfrm>
            <a:off x="5876206" y="1455026"/>
            <a:ext cx="1674664" cy="816834"/>
          </a:xfrm>
          <a:prstGeom prst="straightConnector1">
            <a:avLst/>
          </a:prstGeom>
          <a:ln w="28575">
            <a:solidFill>
              <a:srgbClr val="80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" name="Diagrama de flujo: retraso 2">
            <a:extLst>
              <a:ext uri="{FF2B5EF4-FFF2-40B4-BE49-F238E27FC236}">
                <a16:creationId xmlns:a16="http://schemas.microsoft.com/office/drawing/2014/main" id="{543E908E-FF79-4E69-AE8D-91D3CA4E6ABF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FEC646D-01B9-5382-C6B3-7BA387B4957C}"/>
              </a:ext>
            </a:extLst>
          </p:cNvPr>
          <p:cNvSpPr txBox="1"/>
          <p:nvPr/>
        </p:nvSpPr>
        <p:spPr>
          <a:xfrm>
            <a:off x="1126379" y="265346"/>
            <a:ext cx="78196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presupuesto ANT - 2025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89E078C-E562-D834-DDC7-2F133BD8FC18}"/>
              </a:ext>
            </a:extLst>
          </p:cNvPr>
          <p:cNvGraphicFramePr>
            <a:graphicFrameLocks noGrp="1"/>
          </p:cNvGraphicFramePr>
          <p:nvPr/>
        </p:nvGraphicFramePr>
        <p:xfrm>
          <a:off x="72890" y="3549193"/>
          <a:ext cx="11748322" cy="3255446"/>
        </p:xfrm>
        <a:graphic>
          <a:graphicData uri="http://schemas.openxmlformats.org/drawingml/2006/table">
            <a:tbl>
              <a:tblPr/>
              <a:tblGrid>
                <a:gridCol w="7779638">
                  <a:extLst>
                    <a:ext uri="{9D8B030D-6E8A-4147-A177-3AD203B41FA5}">
                      <a16:colId xmlns:a16="http://schemas.microsoft.com/office/drawing/2014/main" val="2271860478"/>
                    </a:ext>
                  </a:extLst>
                </a:gridCol>
                <a:gridCol w="1414020">
                  <a:extLst>
                    <a:ext uri="{9D8B030D-6E8A-4147-A177-3AD203B41FA5}">
                      <a16:colId xmlns:a16="http://schemas.microsoft.com/office/drawing/2014/main" val="105988810"/>
                    </a:ext>
                  </a:extLst>
                </a:gridCol>
                <a:gridCol w="1376379">
                  <a:extLst>
                    <a:ext uri="{9D8B030D-6E8A-4147-A177-3AD203B41FA5}">
                      <a16:colId xmlns:a16="http://schemas.microsoft.com/office/drawing/2014/main" val="2477637061"/>
                    </a:ext>
                  </a:extLst>
                </a:gridCol>
                <a:gridCol w="1178285">
                  <a:extLst>
                    <a:ext uri="{9D8B030D-6E8A-4147-A177-3AD203B41FA5}">
                      <a16:colId xmlns:a16="http://schemas.microsoft.com/office/drawing/2014/main" val="3756262642"/>
                    </a:ext>
                  </a:extLst>
                </a:gridCol>
              </a:tblGrid>
              <a:tr h="3678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NOMBRE DEL PROYECTO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APROPIACION INICIAL 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PROY. PRESUPUESTO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Variación 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739782"/>
                  </a:ext>
                </a:extLst>
              </a:tr>
              <a:tr h="36780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LAS SOLUCIONES TECNOLÓGICAS PARA LA TRANSFORMACIÓN DIGITAL DE LOS PROCESOS INSTITUCIONALES A NIVEL NACIONAL”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54.355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5644768"/>
                  </a:ext>
                </a:extLst>
              </a:tr>
              <a:tr h="24711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DEL SISTEMA INTEGRAL DE GESTIÓN Y ADMINISTRACIÓN DOCUMENTAL DE LA ANT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67.886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13.297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3888645"/>
                  </a:ext>
                </a:extLst>
              </a:tr>
              <a:tr h="24711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DEL PROGRAMA DE REFORMA AGRARIA Y REFORMA RURAL INTEGRAL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3.935.222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797.913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9404005"/>
                  </a:ext>
                </a:extLst>
              </a:tr>
              <a:tr h="24711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INCREMENTO DE LA FORMALIZACIÓN DE PREDIOS PRIVADOS RURALES Y PROCESOS AGRARIOS A NIVEL NACIONAL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114.884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89.208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8995773"/>
                  </a:ext>
                </a:extLst>
              </a:tr>
              <a:tr h="24711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DEL ORDENAMIENTO SOCIAL DE LA PROPIEDAD RURAL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151.325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117.505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193855"/>
                  </a:ext>
                </a:extLst>
              </a:tr>
              <a:tr h="36780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IMPLEMENTACIÓN DEL PROGRAMA DE FORMALIZACIÓN DE TIERRAS Y FOMENTO AL DESARROLLO RURAL PARA COMUNIDADES NEGRAS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261.233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234.475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935213"/>
                  </a:ext>
                </a:extLst>
              </a:tr>
              <a:tr h="36780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IMPLEMENTACION DEL PROGRAMA DE FORMALIZACION DE TIERRAS Y FOMENTO AL DESARROLLO RURAL PARA COMUNIDADES INDIGENAS A NIVEL NACIONAL BPIN 2021011000047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342.689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234.475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2628842"/>
                  </a:ext>
                </a:extLst>
              </a:tr>
              <a:tr h="24711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 GESTIÓN ESTRATÉGICA EN LA AGENCIA NACIONAL DE TIERRAS A NIVEL NACIONAL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29.417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Nuevo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3626469"/>
                  </a:ext>
                </a:extLst>
              </a:tr>
              <a:tr h="1825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INVERSÍÓN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4.943.238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1.570.644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-68%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384479"/>
                  </a:ext>
                </a:extLst>
              </a:tr>
              <a:tr h="1825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FUNCIONAMIENTO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272.736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82.539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-70%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823617"/>
                  </a:ext>
                </a:extLst>
              </a:tr>
              <a:tr h="1825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5.215.974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1.653.184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-68%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5031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040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5546257" y="2026600"/>
            <a:ext cx="6451904" cy="239842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unito" pitchFamily="2" charset="0"/>
              </a:rPr>
              <a:t>Proyecto de Presupuesto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unito" pitchFamily="2" charset="0"/>
              </a:rPr>
              <a:t>Sector Agricultura y Desarrollo Rural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unito" pitchFamily="2" charset="0"/>
              </a:rPr>
              <a:t>2025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D409E83-EBB4-C85C-EB99-CF8028FFE9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3"/>
          <a:stretch/>
        </p:blipFill>
        <p:spPr>
          <a:xfrm>
            <a:off x="4991310" y="6261739"/>
            <a:ext cx="2209380" cy="160233"/>
          </a:xfrm>
          <a:prstGeom prst="rect">
            <a:avLst/>
          </a:prstGeom>
        </p:spPr>
      </p:pic>
      <p:pic>
        <p:nvPicPr>
          <p:cNvPr id="8" name="Imagen 7" descr="Vista de una ciudad desde lo alto de un edificio&#10;&#10;Descripción generada automáticamente">
            <a:extLst>
              <a:ext uri="{FF2B5EF4-FFF2-40B4-BE49-F238E27FC236}">
                <a16:creationId xmlns:a16="http://schemas.microsoft.com/office/drawing/2014/main" id="{83D381FA-000F-1DFB-1EC1-D40D27E9BB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834575"/>
            <a:ext cx="5788911" cy="450880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3C38593-5F19-98B1-D520-6BD4947FC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633" y="6489236"/>
            <a:ext cx="5312284" cy="40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855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agrama de flujo: retraso 5">
            <a:extLst>
              <a:ext uri="{FF2B5EF4-FFF2-40B4-BE49-F238E27FC236}">
                <a16:creationId xmlns:a16="http://schemas.microsoft.com/office/drawing/2014/main" id="{8FAF5DE4-7BBD-11D6-7D3C-3919A827A28E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5E0B6C-1965-B1A9-1178-72D779EB3D8F}"/>
              </a:ext>
            </a:extLst>
          </p:cNvPr>
          <p:cNvSpPr txBox="1"/>
          <p:nvPr/>
        </p:nvSpPr>
        <p:spPr>
          <a:xfrm>
            <a:off x="1736378" y="577876"/>
            <a:ext cx="6093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Arial Narrow" panose="020B0606020202030204" pitchFamily="34" charset="0"/>
                <a:cs typeface="Helvetica" panose="020B0604020202020204" pitchFamily="34" charset="0"/>
              </a:rPr>
              <a:t>En comparación con el presupuesto de 2024  </a:t>
            </a: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34C6D3F-AC36-BFC4-7424-F125206ECCC2}"/>
              </a:ext>
            </a:extLst>
          </p:cNvPr>
          <p:cNvSpPr txBox="1"/>
          <p:nvPr/>
        </p:nvSpPr>
        <p:spPr>
          <a:xfrm>
            <a:off x="1156825" y="213095"/>
            <a:ext cx="1012077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Afectación de proyectos de inversión - ANT - 2025</a:t>
            </a: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334D62AC-0F7F-8D0D-2DA7-5B8BDD219BC2}"/>
              </a:ext>
            </a:extLst>
          </p:cNvPr>
          <p:cNvSpPr/>
          <p:nvPr/>
        </p:nvSpPr>
        <p:spPr>
          <a:xfrm>
            <a:off x="0" y="1170828"/>
            <a:ext cx="3757253" cy="833999"/>
          </a:xfrm>
          <a:prstGeom prst="roundRect">
            <a:avLst/>
          </a:prstGeom>
          <a:solidFill>
            <a:srgbClr val="CC99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CA403DD7-DF44-F21F-6C44-614D229CA384}"/>
              </a:ext>
            </a:extLst>
          </p:cNvPr>
          <p:cNvSpPr/>
          <p:nvPr/>
        </p:nvSpPr>
        <p:spPr>
          <a:xfrm>
            <a:off x="209862" y="1170828"/>
            <a:ext cx="950116" cy="833999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-68%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CA4F9F0-2F60-1C3F-1A87-1989BE861EDA}"/>
              </a:ext>
            </a:extLst>
          </p:cNvPr>
          <p:cNvSpPr txBox="1"/>
          <p:nvPr/>
        </p:nvSpPr>
        <p:spPr>
          <a:xfrm>
            <a:off x="1197201" y="1403436"/>
            <a:ext cx="2522828" cy="408623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Reducción de los recursos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C280020E-5D4A-BA5D-F502-1C3B7AB43FF9}"/>
              </a:ext>
            </a:extLst>
          </p:cNvPr>
          <p:cNvSpPr/>
          <p:nvPr/>
        </p:nvSpPr>
        <p:spPr>
          <a:xfrm>
            <a:off x="1382092" y="2290001"/>
            <a:ext cx="4177658" cy="3810995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1F9460F-E25D-9B3D-DCFF-EEE48696AC5A}"/>
              </a:ext>
            </a:extLst>
          </p:cNvPr>
          <p:cNvSpPr txBox="1"/>
          <p:nvPr/>
        </p:nvSpPr>
        <p:spPr>
          <a:xfrm>
            <a:off x="2687571" y="3046946"/>
            <a:ext cx="2653260" cy="146423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Fortalecimiento del programa de reforma agraria y reforma rural integral adjudicación, regularización y formalización de tierras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2BF5328-0073-EFB0-2C49-9B8D3230CD36}"/>
              </a:ext>
            </a:extLst>
          </p:cNvPr>
          <p:cNvSpPr txBox="1"/>
          <p:nvPr/>
        </p:nvSpPr>
        <p:spPr>
          <a:xfrm>
            <a:off x="2563834" y="2469399"/>
            <a:ext cx="24262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Disminución 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1AAC6DB-9CB3-A3C6-DE5A-232024DC3717}"/>
              </a:ext>
            </a:extLst>
          </p:cNvPr>
          <p:cNvSpPr/>
          <p:nvPr/>
        </p:nvSpPr>
        <p:spPr>
          <a:xfrm>
            <a:off x="1618156" y="4753171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-80%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C0FA0C0-FA76-5E23-46DC-856242E7F649}"/>
              </a:ext>
            </a:extLst>
          </p:cNvPr>
          <p:cNvSpPr txBox="1"/>
          <p:nvPr/>
        </p:nvSpPr>
        <p:spPr>
          <a:xfrm>
            <a:off x="2687571" y="4673193"/>
            <a:ext cx="2653260" cy="1191816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Fortalecimiento del sistema integral de gestión y administración documental de la ANT nacional 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CC85A148-2A4F-B964-7EAE-9BA3E3CC0FA3}"/>
              </a:ext>
            </a:extLst>
          </p:cNvPr>
          <p:cNvSpPr/>
          <p:nvPr/>
        </p:nvSpPr>
        <p:spPr>
          <a:xfrm>
            <a:off x="1618156" y="3158010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-80%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6D8A54C3-6160-4981-1DFB-8A490338E708}"/>
              </a:ext>
            </a:extLst>
          </p:cNvPr>
          <p:cNvSpPr/>
          <p:nvPr/>
        </p:nvSpPr>
        <p:spPr>
          <a:xfrm>
            <a:off x="6071032" y="2931065"/>
            <a:ext cx="4658627" cy="2318570"/>
          </a:xfrm>
          <a:prstGeom prst="roundRect">
            <a:avLst/>
          </a:prstGeom>
          <a:solidFill>
            <a:srgbClr val="CC99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F02B27E-C70B-0E29-73BE-9E582E009A2D}"/>
              </a:ext>
            </a:extLst>
          </p:cNvPr>
          <p:cNvSpPr txBox="1"/>
          <p:nvPr/>
        </p:nvSpPr>
        <p:spPr>
          <a:xfrm>
            <a:off x="6410247" y="3047360"/>
            <a:ext cx="380841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nuevo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39 mil millones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8312224-8D64-70EB-FCF4-1EB27C63206F}"/>
              </a:ext>
            </a:extLst>
          </p:cNvPr>
          <p:cNvSpPr txBox="1"/>
          <p:nvPr/>
        </p:nvSpPr>
        <p:spPr>
          <a:xfrm>
            <a:off x="6410246" y="3926402"/>
            <a:ext cx="40252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Fortalecimiento de la gestión estratégica en la agencia nacional de tierras a nivel nacional 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2896568-A8F8-8DF7-D9E0-925A312C7378}"/>
              </a:ext>
            </a:extLst>
          </p:cNvPr>
          <p:cNvSpPr txBox="1"/>
          <p:nvPr/>
        </p:nvSpPr>
        <p:spPr>
          <a:xfrm>
            <a:off x="7314304" y="1230282"/>
            <a:ext cx="4877696" cy="715089"/>
          </a:xfrm>
          <a:prstGeom prst="roundRect">
            <a:avLst/>
          </a:prstGeom>
          <a:solidFill>
            <a:srgbClr val="90202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unito Sans" panose="00000800000000000000" pitchFamily="2" charset="0"/>
                <a:ea typeface="Arial Narrow" panose="020B0606020202030204" pitchFamily="34" charset="0"/>
                <a:cs typeface="Arial Narrow" panose="020B0606020202030204" pitchFamily="34" charset="0"/>
              </a:rPr>
              <a:t>Es la entidad con mayor impacto en la reducción de la cuota de todo el sector </a:t>
            </a:r>
            <a:endParaRPr kumimoji="0" lang="es-CO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unito Sans" panose="00000800000000000000" pitchFamily="2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52155AE-42BF-54C0-304A-A6B079BD8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951" y="6457673"/>
            <a:ext cx="5312284" cy="40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045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CC1ECD4D-4C22-4E12-A849-000B40A286B7}"/>
              </a:ext>
            </a:extLst>
          </p:cNvPr>
          <p:cNvGraphicFramePr>
            <a:graphicFrameLocks/>
          </p:cNvGraphicFramePr>
          <p:nvPr/>
        </p:nvGraphicFramePr>
        <p:xfrm>
          <a:off x="821379" y="346568"/>
          <a:ext cx="1090072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6" name="CuadroTexto 45">
            <a:extLst>
              <a:ext uri="{FF2B5EF4-FFF2-40B4-BE49-F238E27FC236}">
                <a16:creationId xmlns:a16="http://schemas.microsoft.com/office/drawing/2014/main" id="{E9BF3DA4-BA5E-0306-8767-C581D77CDF7B}"/>
              </a:ext>
            </a:extLst>
          </p:cNvPr>
          <p:cNvSpPr txBox="1"/>
          <p:nvPr/>
        </p:nvSpPr>
        <p:spPr>
          <a:xfrm>
            <a:off x="10011824" y="2358832"/>
            <a:ext cx="23404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0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Cifras en miles de millones </a:t>
            </a:r>
            <a:endParaRPr kumimoji="0" lang="es-CO" sz="1000" b="1" i="0" u="none" strike="noStrike" kern="1200" cap="none" spc="0" normalizeH="0" baseline="0" noProof="0" dirty="0">
              <a:ln>
                <a:noFill/>
              </a:ln>
              <a:solidFill>
                <a:srgbClr val="8C712C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2287D8C-37B1-7B35-8E85-D6D597EC6A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4" y="1529739"/>
            <a:ext cx="1110353" cy="952204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DF3CBB0-5AA4-31A0-FA02-A073F244D6CB}"/>
              </a:ext>
            </a:extLst>
          </p:cNvPr>
          <p:cNvSpPr txBox="1"/>
          <p:nvPr/>
        </p:nvSpPr>
        <p:spPr>
          <a:xfrm>
            <a:off x="5679830" y="1313070"/>
            <a:ext cx="1333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-29 %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A88BFB6C-2216-BF01-96E6-E8D00E8C6571}"/>
              </a:ext>
            </a:extLst>
          </p:cNvPr>
          <p:cNvCxnSpPr>
            <a:cxnSpLocks/>
          </p:cNvCxnSpPr>
          <p:nvPr/>
        </p:nvCxnSpPr>
        <p:spPr>
          <a:xfrm>
            <a:off x="5514682" y="1497736"/>
            <a:ext cx="1489433" cy="426380"/>
          </a:xfrm>
          <a:prstGeom prst="straightConnector1">
            <a:avLst/>
          </a:prstGeom>
          <a:ln w="28575">
            <a:solidFill>
              <a:srgbClr val="80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Diagrama de flujo: retraso 3">
            <a:extLst>
              <a:ext uri="{FF2B5EF4-FFF2-40B4-BE49-F238E27FC236}">
                <a16:creationId xmlns:a16="http://schemas.microsoft.com/office/drawing/2014/main" id="{4A2FE3A3-A59C-FF06-A63A-0ED5201B5026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968413B-2CE4-E497-3E2D-D81EA1D0EF50}"/>
              </a:ext>
            </a:extLst>
          </p:cNvPr>
          <p:cNvSpPr txBox="1"/>
          <p:nvPr/>
        </p:nvSpPr>
        <p:spPr>
          <a:xfrm>
            <a:off x="1126379" y="265346"/>
            <a:ext cx="78196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presupuesto ADR - 2025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3EDA67F5-9C90-B2BF-CC27-06978367E10B}"/>
              </a:ext>
            </a:extLst>
          </p:cNvPr>
          <p:cNvGraphicFramePr>
            <a:graphicFrameLocks noGrp="1"/>
          </p:cNvGraphicFramePr>
          <p:nvPr/>
        </p:nvGraphicFramePr>
        <p:xfrm>
          <a:off x="198921" y="3052495"/>
          <a:ext cx="11794157" cy="3501728"/>
        </p:xfrm>
        <a:graphic>
          <a:graphicData uri="http://schemas.openxmlformats.org/drawingml/2006/table">
            <a:tbl>
              <a:tblPr/>
              <a:tblGrid>
                <a:gridCol w="7936010">
                  <a:extLst>
                    <a:ext uri="{9D8B030D-6E8A-4147-A177-3AD203B41FA5}">
                      <a16:colId xmlns:a16="http://schemas.microsoft.com/office/drawing/2014/main" val="155236577"/>
                    </a:ext>
                  </a:extLst>
                </a:gridCol>
                <a:gridCol w="1270723">
                  <a:extLst>
                    <a:ext uri="{9D8B030D-6E8A-4147-A177-3AD203B41FA5}">
                      <a16:colId xmlns:a16="http://schemas.microsoft.com/office/drawing/2014/main" val="390904847"/>
                    </a:ext>
                  </a:extLst>
                </a:gridCol>
                <a:gridCol w="1404543">
                  <a:extLst>
                    <a:ext uri="{9D8B030D-6E8A-4147-A177-3AD203B41FA5}">
                      <a16:colId xmlns:a16="http://schemas.microsoft.com/office/drawing/2014/main" val="2053289377"/>
                    </a:ext>
                  </a:extLst>
                </a:gridCol>
                <a:gridCol w="1182881">
                  <a:extLst>
                    <a:ext uri="{9D8B030D-6E8A-4147-A177-3AD203B41FA5}">
                      <a16:colId xmlns:a16="http://schemas.microsoft.com/office/drawing/2014/main" val="2668416464"/>
                    </a:ext>
                  </a:extLst>
                </a:gridCol>
              </a:tblGrid>
              <a:tr h="3531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NOMBRE DEL PROYECTO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APROPIACION INICIAL 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PROY. PRESUPUESTO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Variación 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738090"/>
                  </a:ext>
                </a:extLst>
              </a:tr>
              <a:tr h="353112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 ADMINISTRACION, OPERACION, CONSERVACION O MANTENIMIENTO Y LA PRESTACION DEL SERVICIO EN LOS DISTRITOS DE ADECUACION DE TIERRAS DE PROPIEDAD DEL ESTADO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37.240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36.909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332642"/>
                  </a:ext>
                </a:extLst>
              </a:tr>
              <a:tr h="20426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DEL SISTEMA DE PLANEACIÓN Y GESTIÓN INSTITUCIONAL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3.744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6.659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437409"/>
                  </a:ext>
                </a:extLst>
              </a:tr>
              <a:tr h="20426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MEJORAMIENTO DE LA CAPACIDAD TECNOLÓGICA DE LA AGENCIA DE DESARROLLO RURAL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13.237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10.237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1695135"/>
                  </a:ext>
                </a:extLst>
              </a:tr>
              <a:tr h="20426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IMPLEMENTACION DEL FONDO NACIONAL DE ADECUACION DE TIERRAS - FONAT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179.823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116.423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252755"/>
                  </a:ext>
                </a:extLst>
              </a:tr>
              <a:tr h="20426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APOYO PARA LA ESTRUCTURACIÓN Y COFINANCIACIÓN DE PROYECTOS INTEGRALES DE DESARROLLO AGROPECUARIO Y RURAL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521.502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347.402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8784023"/>
                  </a:ext>
                </a:extLst>
              </a:tr>
              <a:tr h="20426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INCREMENTO DEL ACCESO DE LOS PRODUCTORES RURALES A PROCESOS DE ACCIÓN COLECTIVA DE DESARROLLO PRODUCTIVO RURAL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15.339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Nuevo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482919"/>
                  </a:ext>
                </a:extLst>
              </a:tr>
              <a:tr h="408522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 GESTIÓN Y APROPIACIÓN DEL CONOCIMIENTO TÉCNICO DE LOS PROCESOS PRODUCTIVOS AGROPECUARIOS Y RURALES, EN LOS PRODUCTORES Y LAS ASOCIACIONES U ORGANIZACIONES DE PRODUCTORES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80.743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79.143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8919360"/>
                  </a:ext>
                </a:extLst>
              </a:tr>
              <a:tr h="20426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 GESTIÓN DOCUMENTAL DE LA AGENCIA DE DESARROLLO RURAL EL TERRITORIO  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3.265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-95%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8743736"/>
                  </a:ext>
                </a:extLst>
              </a:tr>
              <a:tr h="20426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IMPLEMENTACIÓN DE ESTRATEGIAS DE FORTALECIMIENTO Y APOYO COMERCIAL PARA ORGANIZACIONES RURALES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44.400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Nuevo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560834"/>
                  </a:ext>
                </a:extLst>
              </a:tr>
              <a:tr h="408522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IMPLEMENTACIÓN DE ESTRATEGIAS DE INSERCIÓN DE LA POBLACIÓN RURAL A PROCESOS COLECTIVOS ECONÓMICO SOCIALES QUE INCIDEN EN EL DESARROLLO RURAL SOSTENIBLE DE LOS TERRITORIOS, NIVEL  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55.339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5743531"/>
                  </a:ext>
                </a:extLst>
              </a:tr>
              <a:tr h="1765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INVERSÍÓN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894.893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656.674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-27%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862638"/>
                  </a:ext>
                </a:extLst>
              </a:tr>
              <a:tr h="1765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FUNCIONAMIENTO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106.840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57.526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-46%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666423"/>
                  </a:ext>
                </a:extLst>
              </a:tr>
              <a:tr h="1765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 1.001.732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 714.200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-29%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5043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934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agrama de flujo: retraso 5">
            <a:extLst>
              <a:ext uri="{FF2B5EF4-FFF2-40B4-BE49-F238E27FC236}">
                <a16:creationId xmlns:a16="http://schemas.microsoft.com/office/drawing/2014/main" id="{8FAF5DE4-7BBD-11D6-7D3C-3919A827A28E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5E0B6C-1965-B1A9-1178-72D779EB3D8F}"/>
              </a:ext>
            </a:extLst>
          </p:cNvPr>
          <p:cNvSpPr txBox="1"/>
          <p:nvPr/>
        </p:nvSpPr>
        <p:spPr>
          <a:xfrm>
            <a:off x="1736378" y="577876"/>
            <a:ext cx="6093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Arial Narrow" panose="020B0606020202030204" pitchFamily="34" charset="0"/>
                <a:cs typeface="Helvetica" panose="020B0604020202020204" pitchFamily="34" charset="0"/>
              </a:rPr>
              <a:t>En comparación con el presupuesto de 2024  </a:t>
            </a: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34C6D3F-AC36-BFC4-7424-F125206ECCC2}"/>
              </a:ext>
            </a:extLst>
          </p:cNvPr>
          <p:cNvSpPr txBox="1"/>
          <p:nvPr/>
        </p:nvSpPr>
        <p:spPr>
          <a:xfrm>
            <a:off x="1156825" y="213095"/>
            <a:ext cx="9496908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Afectación de proyectos de inversión - ADR - 2025</a:t>
            </a: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334D62AC-0F7F-8D0D-2DA7-5B8BDD219BC2}"/>
              </a:ext>
            </a:extLst>
          </p:cNvPr>
          <p:cNvSpPr/>
          <p:nvPr/>
        </p:nvSpPr>
        <p:spPr>
          <a:xfrm>
            <a:off x="0" y="1170828"/>
            <a:ext cx="3757253" cy="833999"/>
          </a:xfrm>
          <a:prstGeom prst="roundRect">
            <a:avLst/>
          </a:prstGeom>
          <a:solidFill>
            <a:srgbClr val="CC99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CA403DD7-DF44-F21F-6C44-614D229CA384}"/>
              </a:ext>
            </a:extLst>
          </p:cNvPr>
          <p:cNvSpPr/>
          <p:nvPr/>
        </p:nvSpPr>
        <p:spPr>
          <a:xfrm>
            <a:off x="209862" y="1170828"/>
            <a:ext cx="950116" cy="833999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-27%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CA4F9F0-2F60-1C3F-1A87-1989BE861EDA}"/>
              </a:ext>
            </a:extLst>
          </p:cNvPr>
          <p:cNvSpPr txBox="1"/>
          <p:nvPr/>
        </p:nvSpPr>
        <p:spPr>
          <a:xfrm>
            <a:off x="1197201" y="1414779"/>
            <a:ext cx="2522828" cy="408623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Reducción de los recursos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7F5B2EBF-C0CC-DBC6-1562-41E859B6674B}"/>
              </a:ext>
            </a:extLst>
          </p:cNvPr>
          <p:cNvSpPr/>
          <p:nvPr/>
        </p:nvSpPr>
        <p:spPr>
          <a:xfrm>
            <a:off x="5974790" y="2757436"/>
            <a:ext cx="4678943" cy="2548829"/>
          </a:xfrm>
          <a:prstGeom prst="roundRect">
            <a:avLst/>
          </a:prstGeom>
          <a:solidFill>
            <a:srgbClr val="336699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0E9B71F-1DE5-328D-DCE8-E1BAE9617B18}"/>
              </a:ext>
            </a:extLst>
          </p:cNvPr>
          <p:cNvSpPr txBox="1"/>
          <p:nvPr/>
        </p:nvSpPr>
        <p:spPr>
          <a:xfrm>
            <a:off x="7666434" y="2996254"/>
            <a:ext cx="24262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Aumento 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2BD3E89B-2F22-2705-2A1D-4E3CB4C74000}"/>
              </a:ext>
            </a:extLst>
          </p:cNvPr>
          <p:cNvSpPr/>
          <p:nvPr/>
        </p:nvSpPr>
        <p:spPr>
          <a:xfrm>
            <a:off x="6096000" y="3666253"/>
            <a:ext cx="1069415" cy="915064"/>
          </a:xfrm>
          <a:prstGeom prst="ellipse">
            <a:avLst/>
          </a:prstGeom>
          <a:solidFill>
            <a:srgbClr val="336699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+78%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83E9EB1-65D0-0582-ECD9-CC9932D0AA21}"/>
              </a:ext>
            </a:extLst>
          </p:cNvPr>
          <p:cNvSpPr txBox="1"/>
          <p:nvPr/>
        </p:nvSpPr>
        <p:spPr>
          <a:xfrm>
            <a:off x="7190400" y="3802259"/>
            <a:ext cx="3060000" cy="646986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Fortalecimiento del Sistema de Planeación y Gestión Institucional 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12D0573C-364D-6336-D1DF-09A16BA25F49}"/>
              </a:ext>
            </a:extLst>
          </p:cNvPr>
          <p:cNvSpPr/>
          <p:nvPr/>
        </p:nvSpPr>
        <p:spPr>
          <a:xfrm>
            <a:off x="1538267" y="2248778"/>
            <a:ext cx="4177658" cy="3810995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F80B217-D711-4238-7FF2-F14AB034A1D2}"/>
              </a:ext>
            </a:extLst>
          </p:cNvPr>
          <p:cNvSpPr txBox="1"/>
          <p:nvPr/>
        </p:nvSpPr>
        <p:spPr>
          <a:xfrm>
            <a:off x="2843746" y="3005723"/>
            <a:ext cx="2653260" cy="146423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Apoyo para la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estructuración y cofinanciación de proyectos </a:t>
            </a: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integrales de desarrollo agropecuario y rural a nivel nacional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A38C215-AFF5-B7F2-85B3-89C88B89E526}"/>
              </a:ext>
            </a:extLst>
          </p:cNvPr>
          <p:cNvSpPr txBox="1"/>
          <p:nvPr/>
        </p:nvSpPr>
        <p:spPr>
          <a:xfrm>
            <a:off x="2720009" y="2428176"/>
            <a:ext cx="24262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Disminución </a:t>
            </a: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FC5F75FF-93F3-70EB-599E-2310CE631274}"/>
              </a:ext>
            </a:extLst>
          </p:cNvPr>
          <p:cNvSpPr/>
          <p:nvPr/>
        </p:nvSpPr>
        <p:spPr>
          <a:xfrm>
            <a:off x="1774331" y="4711948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-35%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043FCCB-290C-A603-62CD-8602DC0BE966}"/>
              </a:ext>
            </a:extLst>
          </p:cNvPr>
          <p:cNvSpPr txBox="1"/>
          <p:nvPr/>
        </p:nvSpPr>
        <p:spPr>
          <a:xfrm>
            <a:off x="2843746" y="4631970"/>
            <a:ext cx="2653260" cy="91940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Implementación del fondo nacional de adecuación de tierras - </a:t>
            </a:r>
            <a:r>
              <a:rPr kumimoji="0" lang="es-MX" sz="1600" b="1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FONAT </a:t>
            </a:r>
            <a:endParaRPr kumimoji="0" lang="es-CO" sz="1600" b="1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95E098BE-3F87-A36B-D6B6-47818E1CA8CA}"/>
              </a:ext>
            </a:extLst>
          </p:cNvPr>
          <p:cNvSpPr/>
          <p:nvPr/>
        </p:nvSpPr>
        <p:spPr>
          <a:xfrm>
            <a:off x="1774331" y="3116787"/>
            <a:ext cx="1069415" cy="915064"/>
          </a:xfrm>
          <a:prstGeom prst="ellipse">
            <a:avLst/>
          </a:prstGeom>
          <a:solidFill>
            <a:srgbClr val="33996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-33%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8A73B8F-8D0C-6380-F4D2-3D67514C5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951" y="6457673"/>
            <a:ext cx="5312284" cy="40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674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agrama de flujo: retraso 5">
            <a:extLst>
              <a:ext uri="{FF2B5EF4-FFF2-40B4-BE49-F238E27FC236}">
                <a16:creationId xmlns:a16="http://schemas.microsoft.com/office/drawing/2014/main" id="{8FAF5DE4-7BBD-11D6-7D3C-3919A827A28E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34C6D3F-AC36-BFC4-7424-F125206ECCC2}"/>
              </a:ext>
            </a:extLst>
          </p:cNvPr>
          <p:cNvSpPr txBox="1"/>
          <p:nvPr/>
        </p:nvSpPr>
        <p:spPr>
          <a:xfrm>
            <a:off x="1156825" y="213095"/>
            <a:ext cx="809087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SOLICITUD DE ADICION DE INVERSIÓN</a:t>
            </a: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- 2025</a:t>
            </a:r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A25FDD2A-D5F4-2125-E34D-20D1557E64EC}"/>
              </a:ext>
            </a:extLst>
          </p:cNvPr>
          <p:cNvGrpSpPr/>
          <p:nvPr/>
        </p:nvGrpSpPr>
        <p:grpSpPr>
          <a:xfrm>
            <a:off x="2513586" y="822571"/>
            <a:ext cx="5866921" cy="833999"/>
            <a:chOff x="632852" y="943622"/>
            <a:chExt cx="5866921" cy="833999"/>
          </a:xfrm>
        </p:grpSpPr>
        <p:sp>
          <p:nvSpPr>
            <p:cNvPr id="37" name="Rectángulo: esquinas redondeadas 36">
              <a:extLst>
                <a:ext uri="{FF2B5EF4-FFF2-40B4-BE49-F238E27FC236}">
                  <a16:creationId xmlns:a16="http://schemas.microsoft.com/office/drawing/2014/main" id="{334D62AC-0F7F-8D0D-2DA7-5B8BDD219BC2}"/>
                </a:ext>
              </a:extLst>
            </p:cNvPr>
            <p:cNvSpPr/>
            <p:nvPr/>
          </p:nvSpPr>
          <p:spPr>
            <a:xfrm>
              <a:off x="632852" y="943622"/>
              <a:ext cx="5866921" cy="833999"/>
            </a:xfrm>
            <a:prstGeom prst="roundRect">
              <a:avLst/>
            </a:prstGeom>
            <a:solidFill>
              <a:srgbClr val="CC9900">
                <a:alpha val="27843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1CA4F9F0-2F60-1C3F-1A87-1989BE861EDA}"/>
                </a:ext>
              </a:extLst>
            </p:cNvPr>
            <p:cNvSpPr txBox="1"/>
            <p:nvPr/>
          </p:nvSpPr>
          <p:spPr>
            <a:xfrm>
              <a:off x="866998" y="1075067"/>
              <a:ext cx="5398630" cy="578882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2800" b="0" i="0" u="none" strike="noStrike" kern="100" cap="none" spc="0" normalizeH="0" baseline="0" noProof="0" dirty="0">
                  <a:ln>
                    <a:noFill/>
                  </a:ln>
                  <a:solidFill>
                    <a:srgbClr val="E8E8E8">
                      <a:lumMod val="25000"/>
                    </a:srgbClr>
                  </a:solidFill>
                  <a:effectLst/>
                  <a:uLnTx/>
                  <a:uFillTx/>
                  <a:latin typeface="Arial Narrow" panose="020B0606020202030204" pitchFamily="34" charset="0"/>
                  <a:ea typeface="Arial Narrow" panose="020B0606020202030204" pitchFamily="34" charset="0"/>
                  <a:cs typeface="Arial Narrow" panose="020B0606020202030204" pitchFamily="34" charset="0"/>
                </a:rPr>
                <a:t>Recursos solicitados por $1,5 Billones</a:t>
              </a:r>
              <a:endParaRPr kumimoji="0" lang="es-CO" sz="2800" b="0" i="0" u="none" strike="noStrike" kern="12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12D0573C-364D-6336-D1DF-09A16BA25F49}"/>
              </a:ext>
            </a:extLst>
          </p:cNvPr>
          <p:cNvSpPr/>
          <p:nvPr/>
        </p:nvSpPr>
        <p:spPr>
          <a:xfrm>
            <a:off x="866998" y="2078524"/>
            <a:ext cx="6815848" cy="3981250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F80B217-D711-4238-7FF2-F14AB034A1D2}"/>
              </a:ext>
            </a:extLst>
          </p:cNvPr>
          <p:cNvSpPr txBox="1"/>
          <p:nvPr/>
        </p:nvSpPr>
        <p:spPr>
          <a:xfrm>
            <a:off x="2513586" y="5055791"/>
            <a:ext cx="4727793" cy="715089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Implementación de instrumentos de </a:t>
            </a:r>
            <a:r>
              <a:rPr kumimoji="0" lang="es-ES" sz="1800" b="1" i="1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financiamiento para la Reconversión industrial </a:t>
            </a:r>
            <a:r>
              <a:rPr kumimoji="0" lang="es-ES" sz="18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nacional</a:t>
            </a:r>
            <a:endParaRPr kumimoji="0" lang="es-MX" sz="1800" b="0" i="0" u="none" strike="noStrike" kern="1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rial Narrow" panose="020B0606020202030204" pitchFamily="34" charset="0"/>
              <a:ea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A38C215-AFF5-B7F2-85B3-89C88B89E526}"/>
              </a:ext>
            </a:extLst>
          </p:cNvPr>
          <p:cNvSpPr txBox="1"/>
          <p:nvPr/>
        </p:nvSpPr>
        <p:spPr>
          <a:xfrm>
            <a:off x="1208107" y="2116080"/>
            <a:ext cx="13054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Entidad 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043FCCB-290C-A603-62CD-8602DC0BE966}"/>
              </a:ext>
            </a:extLst>
          </p:cNvPr>
          <p:cNvSpPr txBox="1"/>
          <p:nvPr/>
        </p:nvSpPr>
        <p:spPr>
          <a:xfrm>
            <a:off x="2435953" y="2749435"/>
            <a:ext cx="4725978" cy="715089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Fortalecimiento del programa de reforma agraria y reforma Rural integral</a:t>
            </a:r>
            <a:endParaRPr kumimoji="0" lang="es-CO" sz="1800" b="1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95E098BE-3F87-A36B-D6B6-47818E1CA8CA}"/>
              </a:ext>
            </a:extLst>
          </p:cNvPr>
          <p:cNvSpPr/>
          <p:nvPr/>
        </p:nvSpPr>
        <p:spPr>
          <a:xfrm>
            <a:off x="1111363" y="4969858"/>
            <a:ext cx="1274108" cy="915064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AAAAJ+TimesNewRomanPS-BoldMT"/>
                <a:ea typeface="+mn-ea"/>
                <a:cs typeface="+mn-cs"/>
              </a:rPr>
              <a:t>MADR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8A73B8F-8D0C-6380-F4D2-3D67514C5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951" y="6457673"/>
            <a:ext cx="5312284" cy="400327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6C5B3C65-2247-02DE-464C-502B19766CF8}"/>
              </a:ext>
            </a:extLst>
          </p:cNvPr>
          <p:cNvSpPr/>
          <p:nvPr/>
        </p:nvSpPr>
        <p:spPr>
          <a:xfrm>
            <a:off x="8730885" y="5096585"/>
            <a:ext cx="3013535" cy="674295"/>
          </a:xfrm>
          <a:prstGeom prst="round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$200 mil millones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F3BA00F7-2550-293C-AAB1-3AD8D20B6BFB}"/>
              </a:ext>
            </a:extLst>
          </p:cNvPr>
          <p:cNvSpPr/>
          <p:nvPr/>
        </p:nvSpPr>
        <p:spPr>
          <a:xfrm>
            <a:off x="1126379" y="2624598"/>
            <a:ext cx="1274108" cy="91506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AAAAJ+TimesNewRomanPS-BoldMT"/>
                <a:ea typeface="+mn-ea"/>
                <a:cs typeface="+mn-cs"/>
              </a:rPr>
              <a:t>ANT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F88A81D4-260F-BB73-E732-FD3ABF86A97F}"/>
              </a:ext>
            </a:extLst>
          </p:cNvPr>
          <p:cNvSpPr/>
          <p:nvPr/>
        </p:nvSpPr>
        <p:spPr>
          <a:xfrm>
            <a:off x="8602103" y="2601983"/>
            <a:ext cx="3013535" cy="67429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$1,0 Billón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9D1157A-990B-D357-75B4-AEB4FF727E4B}"/>
              </a:ext>
            </a:extLst>
          </p:cNvPr>
          <p:cNvSpPr/>
          <p:nvPr/>
        </p:nvSpPr>
        <p:spPr>
          <a:xfrm>
            <a:off x="8730886" y="3828887"/>
            <a:ext cx="3013535" cy="6742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$300 mil millones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151FE1C-24F4-BE4B-9CC1-16380CE1622F}"/>
              </a:ext>
            </a:extLst>
          </p:cNvPr>
          <p:cNvSpPr txBox="1"/>
          <p:nvPr/>
        </p:nvSpPr>
        <p:spPr>
          <a:xfrm>
            <a:off x="2435953" y="3733332"/>
            <a:ext cx="4725978" cy="1021556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Apoyo para la estructuración y cofinanciación de proyectos Integrales de desarrollo agropecuario y rural a nivel Nacional</a:t>
            </a:r>
            <a:endParaRPr kumimoji="0" lang="es-CO" sz="1800" b="1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4BEF3BC6-BC28-1945-A97C-E79EDB5C2162}"/>
              </a:ext>
            </a:extLst>
          </p:cNvPr>
          <p:cNvSpPr/>
          <p:nvPr/>
        </p:nvSpPr>
        <p:spPr>
          <a:xfrm>
            <a:off x="1111363" y="3792994"/>
            <a:ext cx="1274108" cy="9150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AAAJ+TimesNewRomanPS-BoldMT"/>
                <a:ea typeface="+mn-ea"/>
                <a:cs typeface="+mn-cs"/>
              </a:rPr>
              <a:t>ADR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474CCDA-807C-8A27-9056-009A20D4F68C}"/>
              </a:ext>
            </a:extLst>
          </p:cNvPr>
          <p:cNvSpPr txBox="1"/>
          <p:nvPr/>
        </p:nvSpPr>
        <p:spPr>
          <a:xfrm>
            <a:off x="4026677" y="2153366"/>
            <a:ext cx="19168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</a:t>
            </a:r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3E9C2061-D86B-55D7-950B-E1E6C7F2A91D}"/>
              </a:ext>
            </a:extLst>
          </p:cNvPr>
          <p:cNvSpPr/>
          <p:nvPr/>
        </p:nvSpPr>
        <p:spPr>
          <a:xfrm>
            <a:off x="7782326" y="2917289"/>
            <a:ext cx="720297" cy="2105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Flecha: a la derecha 17">
            <a:extLst>
              <a:ext uri="{FF2B5EF4-FFF2-40B4-BE49-F238E27FC236}">
                <a16:creationId xmlns:a16="http://schemas.microsoft.com/office/drawing/2014/main" id="{576B7747-08CC-C26C-37B9-69A36AAF9A21}"/>
              </a:ext>
            </a:extLst>
          </p:cNvPr>
          <p:cNvSpPr/>
          <p:nvPr/>
        </p:nvSpPr>
        <p:spPr>
          <a:xfrm>
            <a:off x="7849822" y="4069148"/>
            <a:ext cx="720297" cy="2105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16C2E8C6-1F8A-5B7A-C084-2E30A1C27960}"/>
              </a:ext>
            </a:extLst>
          </p:cNvPr>
          <p:cNvSpPr/>
          <p:nvPr/>
        </p:nvSpPr>
        <p:spPr>
          <a:xfrm>
            <a:off x="7849822" y="5364244"/>
            <a:ext cx="720297" cy="2105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49611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3F477-67BF-E59B-6762-E70B1051D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BE50A79-F826-FB14-EC15-4E4264D1F78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 descr="Imagen que contiene comida, interior, tabla, alimentos&#10;&#10;Descripción generada automáticamente">
            <a:extLst>
              <a:ext uri="{FF2B5EF4-FFF2-40B4-BE49-F238E27FC236}">
                <a16:creationId xmlns:a16="http://schemas.microsoft.com/office/drawing/2014/main" id="{BA7EA84F-9F22-E58E-5E92-59134B910D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20" y="0"/>
            <a:ext cx="10393180" cy="6858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F432C93-1CAE-CD91-A03B-945DEF90B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2938" y="118579"/>
            <a:ext cx="1429062" cy="712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908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ángulo: esquinas redondeadas 39">
            <a:extLst>
              <a:ext uri="{FF2B5EF4-FFF2-40B4-BE49-F238E27FC236}">
                <a16:creationId xmlns:a16="http://schemas.microsoft.com/office/drawing/2014/main" id="{C460F500-0C02-DD6F-6D1D-A6061036F78A}"/>
              </a:ext>
            </a:extLst>
          </p:cNvPr>
          <p:cNvSpPr/>
          <p:nvPr/>
        </p:nvSpPr>
        <p:spPr>
          <a:xfrm>
            <a:off x="8867983" y="3466903"/>
            <a:ext cx="3289517" cy="2533826"/>
          </a:xfrm>
          <a:prstGeom prst="roundRect">
            <a:avLst>
              <a:gd name="adj" fmla="val 92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1" name="Gráfico 40" descr="Gráfico de barras con tendencia bajista con relleno sólido">
            <a:extLst>
              <a:ext uri="{FF2B5EF4-FFF2-40B4-BE49-F238E27FC236}">
                <a16:creationId xmlns:a16="http://schemas.microsoft.com/office/drawing/2014/main" id="{DAF1002C-4330-071B-6C80-7202304467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37786" y="5148597"/>
            <a:ext cx="833579" cy="833579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C7124B93-7503-7D13-554E-EEED0595017C}"/>
              </a:ext>
            </a:extLst>
          </p:cNvPr>
          <p:cNvSpPr txBox="1"/>
          <p:nvPr/>
        </p:nvSpPr>
        <p:spPr>
          <a:xfrm>
            <a:off x="9611404" y="5091266"/>
            <a:ext cx="18026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Equivalente al </a:t>
            </a: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25% </a:t>
            </a: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de la Cuota Presupuestal</a:t>
            </a: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5269C59B-65A5-5839-E804-46C774B1C7B6}"/>
              </a:ext>
            </a:extLst>
          </p:cNvPr>
          <p:cNvSpPr/>
          <p:nvPr/>
        </p:nvSpPr>
        <p:spPr>
          <a:xfrm>
            <a:off x="5425238" y="3429000"/>
            <a:ext cx="3382868" cy="2571729"/>
          </a:xfrm>
          <a:prstGeom prst="roundRect">
            <a:avLst>
              <a:gd name="adj" fmla="val 770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B56686D-5911-B024-9B18-46CFD77C34FB}"/>
              </a:ext>
            </a:extLst>
          </p:cNvPr>
          <p:cNvSpPr txBox="1">
            <a:spLocks/>
          </p:cNvSpPr>
          <p:nvPr/>
        </p:nvSpPr>
        <p:spPr>
          <a:xfrm>
            <a:off x="842359" y="938334"/>
            <a:ext cx="4087689" cy="5232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Nunito" pitchFamily="2" charset="0"/>
                <a:ea typeface="+mj-ea"/>
                <a:cs typeface="Aharoni" panose="02010803020104030203" pitchFamily="2" charset="-79"/>
              </a:rPr>
              <a:t>Presupuesto 2024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E073C1CA-0F67-6177-F767-E32899FB0BE6}"/>
              </a:ext>
            </a:extLst>
          </p:cNvPr>
          <p:cNvCxnSpPr>
            <a:cxnSpLocks/>
          </p:cNvCxnSpPr>
          <p:nvPr/>
        </p:nvCxnSpPr>
        <p:spPr>
          <a:xfrm>
            <a:off x="5287912" y="1065279"/>
            <a:ext cx="0" cy="5765728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4" name="Grupo 3">
            <a:extLst>
              <a:ext uri="{FF2B5EF4-FFF2-40B4-BE49-F238E27FC236}">
                <a16:creationId xmlns:a16="http://schemas.microsoft.com/office/drawing/2014/main" id="{EF587D78-EEB0-CAB0-5C5E-9ED05928F64F}"/>
              </a:ext>
            </a:extLst>
          </p:cNvPr>
          <p:cNvGrpSpPr/>
          <p:nvPr/>
        </p:nvGrpSpPr>
        <p:grpSpPr>
          <a:xfrm>
            <a:off x="1300304" y="5784716"/>
            <a:ext cx="3193619" cy="855222"/>
            <a:chOff x="1055414" y="5312112"/>
            <a:chExt cx="3193619" cy="855222"/>
          </a:xfrm>
        </p:grpSpPr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9C688EC6-AF83-2810-98E4-3750E2A07456}"/>
                </a:ext>
              </a:extLst>
            </p:cNvPr>
            <p:cNvSpPr txBox="1"/>
            <p:nvPr/>
          </p:nvSpPr>
          <p:spPr>
            <a:xfrm>
              <a:off x="1809631" y="5320948"/>
              <a:ext cx="2439402" cy="84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6E7B46"/>
                  </a:solidFill>
                  <a:effectLst/>
                  <a:uLnTx/>
                  <a:uFillTx/>
                  <a:latin typeface="Helvetica"/>
                  <a:ea typeface="+mn-ea"/>
                  <a:cs typeface="+mn-cs"/>
                </a:rPr>
                <a:t>42</a:t>
              </a:r>
              <a:r>
                <a:rPr kumimoji="0" lang="es-CO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6E7B46"/>
                  </a:solidFill>
                  <a:effectLst/>
                  <a:uLnTx/>
                  <a:uFillTx/>
                  <a:latin typeface="Helvetica"/>
                  <a:ea typeface="+mn-ea"/>
                  <a:cs typeface="+mn-cs"/>
                </a:rPr>
                <a:t> </a:t>
              </a:r>
              <a:r>
                <a:rPr kumimoji="0" lang="es-CO" sz="1900" b="1" i="0" u="none" strike="noStrike" kern="1200" cap="none" spc="0" normalizeH="0" baseline="0" noProof="0" dirty="0">
                  <a:ln>
                    <a:noFill/>
                  </a:ln>
                  <a:solidFill>
                    <a:srgbClr val="6E7B46"/>
                  </a:solidFill>
                  <a:effectLst/>
                  <a:uLnTx/>
                  <a:uFillTx/>
                  <a:latin typeface="Helvetica"/>
                  <a:ea typeface="+mn-ea"/>
                  <a:cs typeface="+mn-cs"/>
                </a:rPr>
                <a:t>Proyectos </a:t>
              </a:r>
              <a:r>
                <a:rPr kumimoji="0" lang="es-CO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6E7B46"/>
                  </a:solidFill>
                  <a:effectLst/>
                  <a:uLnTx/>
                  <a:uFillTx/>
                  <a:latin typeface="Helvetica"/>
                  <a:ea typeface="+mn-ea"/>
                  <a:cs typeface="+mn-cs"/>
                </a:rPr>
                <a:t>de Inversión</a:t>
              </a:r>
            </a:p>
          </p:txBody>
        </p:sp>
        <p:pic>
          <p:nvPicPr>
            <p:cNvPr id="6" name="Imagen 5" descr="Icono&#10;&#10;Descripción generada automáticamente">
              <a:extLst>
                <a:ext uri="{FF2B5EF4-FFF2-40B4-BE49-F238E27FC236}">
                  <a16:creationId xmlns:a16="http://schemas.microsoft.com/office/drawing/2014/main" id="{807395C5-C98C-3C12-5311-125630CD18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5414" y="5312112"/>
              <a:ext cx="774396" cy="701589"/>
            </a:xfrm>
            <a:prstGeom prst="rect">
              <a:avLst/>
            </a:prstGeom>
          </p:spPr>
        </p:pic>
      </p:grpSp>
      <p:sp>
        <p:nvSpPr>
          <p:cNvPr id="8" name="CuadroTexto 7">
            <a:extLst>
              <a:ext uri="{FF2B5EF4-FFF2-40B4-BE49-F238E27FC236}">
                <a16:creationId xmlns:a16="http://schemas.microsoft.com/office/drawing/2014/main" id="{3F0A4FE6-89FD-06D4-82E2-5B9BE3266C86}"/>
              </a:ext>
            </a:extLst>
          </p:cNvPr>
          <p:cNvSpPr txBox="1"/>
          <p:nvPr/>
        </p:nvSpPr>
        <p:spPr>
          <a:xfrm>
            <a:off x="1445162" y="4518959"/>
            <a:ext cx="366894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srgbClr val="8A9567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Apropiación vigente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rgbClr val="8A9567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>
                <a:ln>
                  <a:noFill/>
                </a:ln>
                <a:solidFill>
                  <a:srgbClr val="8A95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elvetica"/>
                <a:ea typeface="+mn-ea"/>
                <a:cs typeface="+mn-cs"/>
              </a:rPr>
              <a:t>8,03 billones</a:t>
            </a:r>
            <a:endParaRPr kumimoji="0" lang="es-CO" sz="4400" b="1" i="0" u="none" strike="noStrike" kern="1200" cap="none" spc="0" normalizeH="0" baseline="0" noProof="0" dirty="0">
              <a:ln>
                <a:noFill/>
              </a:ln>
              <a:solidFill>
                <a:srgbClr val="8A956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4FD474A-0524-2745-5E6A-BF44F469CE01}"/>
              </a:ext>
            </a:extLst>
          </p:cNvPr>
          <p:cNvSpPr txBox="1"/>
          <p:nvPr/>
        </p:nvSpPr>
        <p:spPr>
          <a:xfrm>
            <a:off x="1213750" y="1561249"/>
            <a:ext cx="26021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Total, vigencia </a:t>
            </a:r>
            <a:endParaRPr kumimoji="0" lang="es-CO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3CA9ACB-93C5-BD52-40A3-BC006AE8EF42}"/>
              </a:ext>
            </a:extLst>
          </p:cNvPr>
          <p:cNvSpPr txBox="1"/>
          <p:nvPr/>
        </p:nvSpPr>
        <p:spPr>
          <a:xfrm>
            <a:off x="1906116" y="3682955"/>
            <a:ext cx="20899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Inversión</a:t>
            </a:r>
            <a:endParaRPr kumimoji="0" lang="es-CO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ACE43B5-C770-A77E-DF1C-AB1FB2BB2CCC}"/>
              </a:ext>
            </a:extLst>
          </p:cNvPr>
          <p:cNvSpPr txBox="1"/>
          <p:nvPr/>
        </p:nvSpPr>
        <p:spPr>
          <a:xfrm>
            <a:off x="-766569" y="6831007"/>
            <a:ext cx="20217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www.minagricultura.gov.co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58A36F2-4B70-A805-B0B7-241BF53D1835}"/>
              </a:ext>
            </a:extLst>
          </p:cNvPr>
          <p:cNvGrpSpPr/>
          <p:nvPr/>
        </p:nvGrpSpPr>
        <p:grpSpPr>
          <a:xfrm>
            <a:off x="220167" y="2248327"/>
            <a:ext cx="4508161" cy="1365647"/>
            <a:chOff x="6939733" y="1314824"/>
            <a:chExt cx="4508161" cy="1365647"/>
          </a:xfrm>
        </p:grpSpPr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D72645BC-3BCF-F67E-247E-0EC1C61D3947}"/>
                </a:ext>
              </a:extLst>
            </p:cNvPr>
            <p:cNvSpPr txBox="1"/>
            <p:nvPr/>
          </p:nvSpPr>
          <p:spPr>
            <a:xfrm>
              <a:off x="7900814" y="1336636"/>
              <a:ext cx="33742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C49E4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Helvetica"/>
                  <a:ea typeface="+mn-ea"/>
                  <a:cs typeface="+mn-cs"/>
                </a:rPr>
                <a:t>9.19 Bill</a:t>
              </a:r>
              <a:endParaRPr kumimoji="0" lang="es-CO" sz="4400" b="1" i="0" u="none" strike="noStrike" kern="1200" cap="none" spc="0" normalizeH="0" baseline="0" noProof="0" dirty="0">
                <a:ln>
                  <a:noFill/>
                </a:ln>
                <a:solidFill>
                  <a:srgbClr val="C49E4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elvetica"/>
                <a:ea typeface="+mn-ea"/>
                <a:cs typeface="+mn-cs"/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4FDD470A-4846-6609-F217-4F86846916B6}"/>
                </a:ext>
              </a:extLst>
            </p:cNvPr>
            <p:cNvSpPr txBox="1"/>
            <p:nvPr/>
          </p:nvSpPr>
          <p:spPr>
            <a:xfrm>
              <a:off x="7619831" y="2034140"/>
              <a:ext cx="38280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800" b="0" i="0" u="none" strike="noStrike" kern="1200" cap="none" spc="0" normalizeH="0" baseline="0" noProof="0">
                  <a:ln>
                    <a:noFill/>
                  </a:ln>
                  <a:solidFill>
                    <a:srgbClr val="C49E41"/>
                  </a:solidFill>
                  <a:effectLst/>
                  <a:uLnTx/>
                  <a:uFillTx/>
                  <a:latin typeface="Helvetica"/>
                  <a:ea typeface="+mn-ea"/>
                  <a:cs typeface="+mn-cs"/>
                </a:rPr>
                <a:t>Apropiación vigente inversión y funcionamiento </a:t>
              </a:r>
              <a:endParaRPr kumimoji="0" lang="es-CO" sz="1800" b="0" i="0" u="none" strike="noStrike" kern="1200" cap="none" spc="0" normalizeH="0" baseline="0" noProof="0">
                <a:ln>
                  <a:noFill/>
                </a:ln>
                <a:solidFill>
                  <a:srgbClr val="C49E41"/>
                </a:solidFill>
                <a:effectLst/>
                <a:uLnTx/>
                <a:uFillTx/>
                <a:latin typeface="Helvetica"/>
                <a:ea typeface="+mn-ea"/>
                <a:cs typeface="+mn-cs"/>
              </a:endParaRPr>
            </a:p>
          </p:txBody>
        </p:sp>
        <p:pic>
          <p:nvPicPr>
            <p:cNvPr id="16" name="Imagen 15" descr="Icono&#10;&#10;Descripción generada automáticamente">
              <a:extLst>
                <a:ext uri="{FF2B5EF4-FFF2-40B4-BE49-F238E27FC236}">
                  <a16:creationId xmlns:a16="http://schemas.microsoft.com/office/drawing/2014/main" id="{FF1C1DA8-C0A5-CBE3-1461-2B8D654A6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9733" y="1314824"/>
              <a:ext cx="1181795" cy="1087251"/>
            </a:xfrm>
            <a:prstGeom prst="rect">
              <a:avLst/>
            </a:prstGeom>
          </p:spPr>
        </p:pic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30273BB-AD8E-2464-D969-D949A0563E41}"/>
              </a:ext>
            </a:extLst>
          </p:cNvPr>
          <p:cNvSpPr txBox="1"/>
          <p:nvPr/>
        </p:nvSpPr>
        <p:spPr>
          <a:xfrm>
            <a:off x="6939782" y="1697301"/>
            <a:ext cx="20798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4EA72E">
                    <a:lumMod val="50000"/>
                  </a:srgbClr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Total, vigencia</a:t>
            </a:r>
            <a:endParaRPr kumimoji="0" lang="es-CO" sz="2000" b="0" i="0" u="none" strike="noStrike" kern="1200" cap="none" spc="0" normalizeH="0" baseline="0" noProof="0" dirty="0">
              <a:ln>
                <a:noFill/>
              </a:ln>
              <a:solidFill>
                <a:srgbClr val="4EA72E">
                  <a:lumMod val="50000"/>
                </a:srgbClr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50ABC90-9048-A6A1-49E7-4B9AFF92FCD7}"/>
              </a:ext>
            </a:extLst>
          </p:cNvPr>
          <p:cNvSpPr txBox="1"/>
          <p:nvPr/>
        </p:nvSpPr>
        <p:spPr>
          <a:xfrm>
            <a:off x="7291355" y="2235380"/>
            <a:ext cx="33828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Reducción Vs vigencia 2024</a:t>
            </a:r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CA107BDE-1260-5CBC-6E88-D309DC0E3DAF}"/>
              </a:ext>
            </a:extLst>
          </p:cNvPr>
          <p:cNvSpPr txBox="1">
            <a:spLocks/>
          </p:cNvSpPr>
          <p:nvPr/>
        </p:nvSpPr>
        <p:spPr>
          <a:xfrm>
            <a:off x="6213480" y="889346"/>
            <a:ext cx="5337229" cy="5232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1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Nunito" pitchFamily="2" charset="0"/>
                <a:ea typeface="+mj-ea"/>
                <a:cs typeface="Aharoni" panose="02010803020104030203" pitchFamily="2" charset="-79"/>
              </a:rPr>
              <a:t>Proyecto de presupuesto 2025 </a:t>
            </a:r>
          </a:p>
        </p:txBody>
      </p:sp>
      <p:pic>
        <p:nvPicPr>
          <p:cNvPr id="31" name="Gráfico 30" descr="Gráfico de barras con tendencia bajista con relleno sólido">
            <a:extLst>
              <a:ext uri="{FF2B5EF4-FFF2-40B4-BE49-F238E27FC236}">
                <a16:creationId xmlns:a16="http://schemas.microsoft.com/office/drawing/2014/main" id="{5095BD6D-EDBA-57AB-855E-5F1CB4A8C4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04792" y="2638337"/>
            <a:ext cx="688204" cy="688204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7999FAC1-BE5D-9AAC-9B35-7239C2488892}"/>
              </a:ext>
            </a:extLst>
          </p:cNvPr>
          <p:cNvSpPr txBox="1"/>
          <p:nvPr/>
        </p:nvSpPr>
        <p:spPr>
          <a:xfrm>
            <a:off x="9152055" y="1563304"/>
            <a:ext cx="297358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000" b="1" i="0" u="none" strike="noStrike" kern="1200" cap="none" spc="0" normalizeH="0" baseline="0" noProof="0" dirty="0">
                <a:ln>
                  <a:noFill/>
                </a:ln>
                <a:solidFill>
                  <a:srgbClr val="4EA72E">
                    <a:lumMod val="50000"/>
                  </a:srgbClr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$5,02 Bill</a:t>
            </a:r>
            <a:endParaRPr kumimoji="0" lang="es-CO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E1D8436-689B-13FC-2977-EA44D8FFE146}"/>
              </a:ext>
            </a:extLst>
          </p:cNvPr>
          <p:cNvSpPr txBox="1"/>
          <p:nvPr/>
        </p:nvSpPr>
        <p:spPr>
          <a:xfrm>
            <a:off x="9560232" y="2696881"/>
            <a:ext cx="2222285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5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$4,20 Bill</a:t>
            </a:r>
            <a:endParaRPr kumimoji="0" lang="es-CO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11F25FC-E5A0-DB77-CC1C-14FD38103BB1}"/>
              </a:ext>
            </a:extLst>
          </p:cNvPr>
          <p:cNvSpPr txBox="1"/>
          <p:nvPr/>
        </p:nvSpPr>
        <p:spPr>
          <a:xfrm>
            <a:off x="6651030" y="2700694"/>
            <a:ext cx="290920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5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Equivalente al </a:t>
            </a:r>
            <a:r>
              <a:rPr kumimoji="0" lang="es-MX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46% </a:t>
            </a:r>
            <a:r>
              <a:rPr kumimoji="0" lang="es-MX" sz="15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de la Cuota Presupuestal</a:t>
            </a:r>
            <a:endParaRPr kumimoji="0" lang="es-CO" sz="15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3EA14DB-60EB-46A5-B40C-4A08C3AFE7EC}"/>
              </a:ext>
            </a:extLst>
          </p:cNvPr>
          <p:cNvSpPr txBox="1"/>
          <p:nvPr/>
        </p:nvSpPr>
        <p:spPr>
          <a:xfrm>
            <a:off x="-93902" y="105838"/>
            <a:ext cx="7819697" cy="663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de presupuesto 2025</a:t>
            </a:r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FCFBEB71-C1CC-FCE0-A946-1963A84355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806" y="4333290"/>
            <a:ext cx="1181795" cy="1087251"/>
          </a:xfrm>
          <a:prstGeom prst="rect">
            <a:avLst/>
          </a:prstGeom>
        </p:spPr>
      </p:pic>
      <p:sp>
        <p:nvSpPr>
          <p:cNvPr id="24" name="Diagrama de flujo: retraso 23">
            <a:extLst>
              <a:ext uri="{FF2B5EF4-FFF2-40B4-BE49-F238E27FC236}">
                <a16:creationId xmlns:a16="http://schemas.microsoft.com/office/drawing/2014/main" id="{43B50618-5820-0F5B-AB6D-6CEF3AB5B316}"/>
              </a:ext>
            </a:extLst>
          </p:cNvPr>
          <p:cNvSpPr/>
          <p:nvPr/>
        </p:nvSpPr>
        <p:spPr>
          <a:xfrm>
            <a:off x="454563" y="151658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072B42FF-5EED-2093-781B-B476E48DBA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04951" y="6457673"/>
            <a:ext cx="5312284" cy="400327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FE2802AF-453E-CE07-B3EE-1D046D5EE8B9}"/>
              </a:ext>
            </a:extLst>
          </p:cNvPr>
          <p:cNvGrpSpPr/>
          <p:nvPr/>
        </p:nvGrpSpPr>
        <p:grpSpPr>
          <a:xfrm>
            <a:off x="7458531" y="6052456"/>
            <a:ext cx="4128336" cy="506497"/>
            <a:chOff x="1055414" y="5312112"/>
            <a:chExt cx="3913235" cy="701589"/>
          </a:xfrm>
        </p:grpSpPr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6E8430F7-B44C-B2A2-182D-EA3AF2CD092F}"/>
                </a:ext>
              </a:extLst>
            </p:cNvPr>
            <p:cNvSpPr txBox="1"/>
            <p:nvPr/>
          </p:nvSpPr>
          <p:spPr>
            <a:xfrm>
              <a:off x="1809630" y="5320948"/>
              <a:ext cx="3159019" cy="660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2500" b="1" i="0" u="none" strike="noStrike" kern="1200" cap="none" spc="0" normalizeH="0" baseline="0" noProof="0" dirty="0">
                  <a:ln>
                    <a:noFill/>
                  </a:ln>
                  <a:solidFill>
                    <a:srgbClr val="6E7B46"/>
                  </a:solidFill>
                  <a:effectLst/>
                  <a:uLnTx/>
                  <a:uFillTx/>
                  <a:latin typeface="Helvetica"/>
                  <a:ea typeface="+mn-ea"/>
                  <a:cs typeface="+mn-cs"/>
                </a:rPr>
                <a:t>49</a:t>
              </a:r>
              <a:r>
                <a:rPr kumimoji="0" lang="es-CO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6E7B46"/>
                  </a:solidFill>
                  <a:effectLst/>
                  <a:uLnTx/>
                  <a:uFillTx/>
                  <a:latin typeface="Helvetica"/>
                  <a:ea typeface="+mn-ea"/>
                  <a:cs typeface="+mn-cs"/>
                </a:rPr>
                <a:t> </a:t>
              </a:r>
              <a:r>
                <a:rPr kumimoji="0" lang="es-CO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6E7B46"/>
                  </a:solidFill>
                  <a:effectLst/>
                  <a:uLnTx/>
                  <a:uFillTx/>
                  <a:latin typeface="Helvetica"/>
                  <a:ea typeface="+mn-ea"/>
                  <a:cs typeface="+mn-cs"/>
                </a:rPr>
                <a:t>Proyectos </a:t>
              </a:r>
              <a:r>
                <a:rPr kumimoji="0" lang="es-CO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6E7B46"/>
                  </a:solidFill>
                  <a:effectLst/>
                  <a:uLnTx/>
                  <a:uFillTx/>
                  <a:latin typeface="Helvetica"/>
                  <a:ea typeface="+mn-ea"/>
                  <a:cs typeface="+mn-cs"/>
                </a:rPr>
                <a:t>de Inversión</a:t>
              </a:r>
            </a:p>
          </p:txBody>
        </p:sp>
        <p:pic>
          <p:nvPicPr>
            <p:cNvPr id="26" name="Imagen 25" descr="Icono&#10;&#10;Descripción generada automáticamente">
              <a:extLst>
                <a:ext uri="{FF2B5EF4-FFF2-40B4-BE49-F238E27FC236}">
                  <a16:creationId xmlns:a16="http://schemas.microsoft.com/office/drawing/2014/main" id="{6A539DDB-40E6-592C-44DC-380DF6116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5414" y="5312112"/>
              <a:ext cx="774396" cy="701589"/>
            </a:xfrm>
            <a:prstGeom prst="rect">
              <a:avLst/>
            </a:prstGeom>
          </p:spPr>
        </p:pic>
      </p:grpSp>
      <p:pic>
        <p:nvPicPr>
          <p:cNvPr id="28" name="Imagen 27" descr="Icono&#10;&#10;Descripción generada automáticamente">
            <a:extLst>
              <a:ext uri="{FF2B5EF4-FFF2-40B4-BE49-F238E27FC236}">
                <a16:creationId xmlns:a16="http://schemas.microsoft.com/office/drawing/2014/main" id="{962A19CF-E987-4FEB-1619-5F605AB885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7373" y="1439485"/>
            <a:ext cx="1181795" cy="1087251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0D4EEA0B-C3AB-F54F-9DED-39EEB26EB91A}"/>
              </a:ext>
            </a:extLst>
          </p:cNvPr>
          <p:cNvSpPr txBox="1"/>
          <p:nvPr/>
        </p:nvSpPr>
        <p:spPr>
          <a:xfrm>
            <a:off x="5232834" y="3960786"/>
            <a:ext cx="20798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srgbClr val="4EA72E">
                    <a:lumMod val="50000"/>
                  </a:srgbClr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Total, vigencia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4EA72E">
                  <a:lumMod val="50000"/>
                </a:srgbClr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6B2A002-7A14-9CEC-21FF-22425F7A4C24}"/>
              </a:ext>
            </a:extLst>
          </p:cNvPr>
          <p:cNvSpPr txBox="1"/>
          <p:nvPr/>
        </p:nvSpPr>
        <p:spPr>
          <a:xfrm>
            <a:off x="5681843" y="4748488"/>
            <a:ext cx="33828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Reducción Vs vigencia 2024</a:t>
            </a:r>
          </a:p>
        </p:txBody>
      </p:sp>
      <p:pic>
        <p:nvPicPr>
          <p:cNvPr id="27" name="Gráfico 26" descr="Gráfico de barras con tendencia bajista con relleno sólido">
            <a:extLst>
              <a:ext uri="{FF2B5EF4-FFF2-40B4-BE49-F238E27FC236}">
                <a16:creationId xmlns:a16="http://schemas.microsoft.com/office/drawing/2014/main" id="{64FECEB9-4FB5-006A-440F-D9E6F5FE0F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95041" y="5148597"/>
            <a:ext cx="833579" cy="833579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F3770101-5734-525C-F0E9-4FC87B0FAC3F}"/>
              </a:ext>
            </a:extLst>
          </p:cNvPr>
          <p:cNvSpPr txBox="1"/>
          <p:nvPr/>
        </p:nvSpPr>
        <p:spPr>
          <a:xfrm>
            <a:off x="7283149" y="5471849"/>
            <a:ext cx="1802673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$3,91 Bill</a:t>
            </a:r>
            <a:endParaRPr kumimoji="0" lang="es-CO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D86BD292-26C2-F859-9A01-80D868511D2C}"/>
              </a:ext>
            </a:extLst>
          </p:cNvPr>
          <p:cNvSpPr txBox="1"/>
          <p:nvPr/>
        </p:nvSpPr>
        <p:spPr>
          <a:xfrm>
            <a:off x="6134035" y="5109768"/>
            <a:ext cx="18026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Equivalente al </a:t>
            </a: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49% </a:t>
            </a: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de la Cuota Presupuestal</a:t>
            </a: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CD80E51C-7DCF-A8E7-0CCA-B0F279643015}"/>
              </a:ext>
            </a:extLst>
          </p:cNvPr>
          <p:cNvSpPr txBox="1"/>
          <p:nvPr/>
        </p:nvSpPr>
        <p:spPr>
          <a:xfrm>
            <a:off x="9173863" y="3555705"/>
            <a:ext cx="28575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Nunito" pitchFamily="2" charset="0"/>
                <a:ea typeface="+mn-ea"/>
                <a:cs typeface="Aharoni" panose="02010803020104030203" pitchFamily="2" charset="-79"/>
              </a:rPr>
              <a:t>Funcionamiento </a:t>
            </a:r>
            <a:endParaRPr kumimoji="0" lang="es-CO" sz="2400" b="1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Nunito" pitchFamily="2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001A4FA6-E76F-4D2F-0DD6-B06E81504E88}"/>
              </a:ext>
            </a:extLst>
          </p:cNvPr>
          <p:cNvSpPr txBox="1"/>
          <p:nvPr/>
        </p:nvSpPr>
        <p:spPr>
          <a:xfrm>
            <a:off x="6881712" y="4225217"/>
            <a:ext cx="20798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4EA72E">
                    <a:lumMod val="50000"/>
                  </a:srgbClr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$4,12 Bill</a:t>
            </a:r>
            <a:endParaRPr kumimoji="0" lang="es-CO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D5D91F1-B0A4-87D6-A3C0-0E8672E88ECD}"/>
              </a:ext>
            </a:extLst>
          </p:cNvPr>
          <p:cNvSpPr txBox="1"/>
          <p:nvPr/>
        </p:nvSpPr>
        <p:spPr>
          <a:xfrm>
            <a:off x="6310151" y="3436765"/>
            <a:ext cx="20899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Nunito" pitchFamily="2" charset="0"/>
                <a:ea typeface="+mn-ea"/>
                <a:cs typeface="Aharoni" panose="02010803020104030203" pitchFamily="2" charset="-79"/>
              </a:rPr>
              <a:t>Inversión</a:t>
            </a:r>
            <a:endParaRPr kumimoji="0" lang="es-CO" sz="2700" b="1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Nunito" pitchFamily="2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9FF2AA1E-5102-07A3-970F-C642A43A5A20}"/>
              </a:ext>
            </a:extLst>
          </p:cNvPr>
          <p:cNvSpPr txBox="1"/>
          <p:nvPr/>
        </p:nvSpPr>
        <p:spPr>
          <a:xfrm>
            <a:off x="8631464" y="4025127"/>
            <a:ext cx="20798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srgbClr val="4EA72E">
                    <a:lumMod val="50000"/>
                  </a:srgbClr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Total, vigencia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4EA72E">
                  <a:lumMod val="50000"/>
                </a:srgbClr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646B1F98-0F49-D91C-8038-C68792BDC249}"/>
              </a:ext>
            </a:extLst>
          </p:cNvPr>
          <p:cNvSpPr txBox="1"/>
          <p:nvPr/>
        </p:nvSpPr>
        <p:spPr>
          <a:xfrm>
            <a:off x="9103521" y="4738569"/>
            <a:ext cx="33828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ptos Display" panose="02110004020202020204"/>
                <a:ea typeface="+mn-ea"/>
                <a:cs typeface="Aharoni" panose="02010803020104030203" pitchFamily="2" charset="-79"/>
              </a:rPr>
              <a:t>Reducción Vs vigencia 2024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84DD24E2-139C-3BD4-4181-FE78C606B914}"/>
              </a:ext>
            </a:extLst>
          </p:cNvPr>
          <p:cNvSpPr txBox="1"/>
          <p:nvPr/>
        </p:nvSpPr>
        <p:spPr>
          <a:xfrm>
            <a:off x="9393182" y="4309862"/>
            <a:ext cx="29435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4EA72E">
                    <a:lumMod val="50000"/>
                  </a:srgbClr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$901 mil millones</a:t>
            </a:r>
            <a:endParaRPr kumimoji="0" lang="es-CO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F666F8EA-FE58-9CD3-6161-1DC699315E94}"/>
              </a:ext>
            </a:extLst>
          </p:cNvPr>
          <p:cNvSpPr txBox="1"/>
          <p:nvPr/>
        </p:nvSpPr>
        <p:spPr>
          <a:xfrm>
            <a:off x="10685531" y="5491600"/>
            <a:ext cx="1802673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$293 Bill</a:t>
            </a:r>
            <a:endParaRPr kumimoji="0" lang="es-CO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573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35B4D6D0-4438-4974-8958-33F914127785}"/>
              </a:ext>
            </a:extLst>
          </p:cNvPr>
          <p:cNvGraphicFramePr>
            <a:graphicFrameLocks/>
          </p:cNvGraphicFramePr>
          <p:nvPr/>
        </p:nvGraphicFramePr>
        <p:xfrm>
          <a:off x="350363" y="914400"/>
          <a:ext cx="11491274" cy="5184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3FDA3A15-1D95-1A30-5C89-E66EBCFFE29A}"/>
              </a:ext>
            </a:extLst>
          </p:cNvPr>
          <p:cNvSpPr txBox="1"/>
          <p:nvPr/>
        </p:nvSpPr>
        <p:spPr>
          <a:xfrm>
            <a:off x="148749" y="6488224"/>
            <a:ext cx="36822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1" i="0" u="none" strike="noStrike" kern="1200" cap="none" spc="0" normalizeH="0" baseline="0" noProof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Cifras en miles de millones </a:t>
            </a:r>
            <a:endParaRPr kumimoji="0" lang="es-CO" sz="1400" b="1" i="0" u="none" strike="noStrike" kern="1200" cap="none" spc="0" normalizeH="0" baseline="0" noProof="0">
              <a:ln>
                <a:noFill/>
              </a:ln>
              <a:solidFill>
                <a:srgbClr val="8C712C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58527C1-3629-69ED-36FB-7223AC2621C8}"/>
              </a:ext>
            </a:extLst>
          </p:cNvPr>
          <p:cNvSpPr txBox="1"/>
          <p:nvPr/>
        </p:nvSpPr>
        <p:spPr>
          <a:xfrm>
            <a:off x="5846345" y="2344993"/>
            <a:ext cx="1295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-46 %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E98E563-AFC9-E353-6A05-1CBAAE961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0248" y="6519893"/>
            <a:ext cx="5312284" cy="400327"/>
          </a:xfrm>
          <a:prstGeom prst="rect">
            <a:avLst/>
          </a:prstGeom>
        </p:spPr>
      </p:pic>
      <p:sp>
        <p:nvSpPr>
          <p:cNvPr id="4" name="Diagrama de flujo: retraso 3">
            <a:extLst>
              <a:ext uri="{FF2B5EF4-FFF2-40B4-BE49-F238E27FC236}">
                <a16:creationId xmlns:a16="http://schemas.microsoft.com/office/drawing/2014/main" id="{FD5E7FB5-FA09-953B-5BC5-C8D775F6E638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683C649-B748-BA92-F04F-74BAD9A09686}"/>
              </a:ext>
            </a:extLst>
          </p:cNvPr>
          <p:cNvSpPr txBox="1"/>
          <p:nvPr/>
        </p:nvSpPr>
        <p:spPr>
          <a:xfrm>
            <a:off x="1126379" y="61999"/>
            <a:ext cx="7819697" cy="14484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presupuesto MADR - 2025</a:t>
            </a:r>
            <a:endParaRPr kumimoji="0" lang="es-MX" sz="2700" b="1" i="0" u="none" strike="noStrike" kern="1200" cap="none" spc="0" normalizeH="0" baseline="0" noProof="0" dirty="0">
              <a:ln>
                <a:noFill/>
              </a:ln>
              <a:solidFill>
                <a:srgbClr val="644A00"/>
              </a:solidFill>
              <a:effectLst/>
              <a:uLnTx/>
              <a:uFillTx/>
              <a:latin typeface="Nunito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Sector Agricultura y Desarrollo Rural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700" b="1" i="0" u="none" strike="noStrike" kern="1200" cap="none" spc="0" normalizeH="0" baseline="0" noProof="0" dirty="0">
              <a:ln>
                <a:noFill/>
              </a:ln>
              <a:solidFill>
                <a:srgbClr val="644A00"/>
              </a:solidFill>
              <a:effectLst/>
              <a:uLnTx/>
              <a:uFillTx/>
              <a:latin typeface="Nunito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1AC45081-48FB-E911-2CDC-979E63A28964}"/>
              </a:ext>
            </a:extLst>
          </p:cNvPr>
          <p:cNvCxnSpPr>
            <a:cxnSpLocks/>
          </p:cNvCxnSpPr>
          <p:nvPr/>
        </p:nvCxnSpPr>
        <p:spPr>
          <a:xfrm>
            <a:off x="5146982" y="1979752"/>
            <a:ext cx="1866560" cy="1527018"/>
          </a:xfrm>
          <a:prstGeom prst="straightConnector1">
            <a:avLst/>
          </a:prstGeom>
          <a:ln w="28575">
            <a:solidFill>
              <a:srgbClr val="80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122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29971B93-1299-BCD8-909C-29DAC380D968}"/>
              </a:ext>
            </a:extLst>
          </p:cNvPr>
          <p:cNvGraphicFramePr>
            <a:graphicFrameLocks noGrp="1"/>
          </p:cNvGraphicFramePr>
          <p:nvPr/>
        </p:nvGraphicFramePr>
        <p:xfrm>
          <a:off x="206603" y="985329"/>
          <a:ext cx="11765438" cy="5434327"/>
        </p:xfrm>
        <a:graphic>
          <a:graphicData uri="http://schemas.openxmlformats.org/drawingml/2006/table">
            <a:tbl>
              <a:tblPr/>
              <a:tblGrid>
                <a:gridCol w="1414807">
                  <a:extLst>
                    <a:ext uri="{9D8B030D-6E8A-4147-A177-3AD203B41FA5}">
                      <a16:colId xmlns:a16="http://schemas.microsoft.com/office/drawing/2014/main" val="1471825763"/>
                    </a:ext>
                  </a:extLst>
                </a:gridCol>
                <a:gridCol w="1193960">
                  <a:extLst>
                    <a:ext uri="{9D8B030D-6E8A-4147-A177-3AD203B41FA5}">
                      <a16:colId xmlns:a16="http://schemas.microsoft.com/office/drawing/2014/main" val="1426947647"/>
                    </a:ext>
                  </a:extLst>
                </a:gridCol>
                <a:gridCol w="1255015">
                  <a:extLst>
                    <a:ext uri="{9D8B030D-6E8A-4147-A177-3AD203B41FA5}">
                      <a16:colId xmlns:a16="http://schemas.microsoft.com/office/drawing/2014/main" val="2859194146"/>
                    </a:ext>
                  </a:extLst>
                </a:gridCol>
                <a:gridCol w="976989">
                  <a:extLst>
                    <a:ext uri="{9D8B030D-6E8A-4147-A177-3AD203B41FA5}">
                      <a16:colId xmlns:a16="http://schemas.microsoft.com/office/drawing/2014/main" val="3652296701"/>
                    </a:ext>
                  </a:extLst>
                </a:gridCol>
                <a:gridCol w="1361548">
                  <a:extLst>
                    <a:ext uri="{9D8B030D-6E8A-4147-A177-3AD203B41FA5}">
                      <a16:colId xmlns:a16="http://schemas.microsoft.com/office/drawing/2014/main" val="1691752810"/>
                    </a:ext>
                  </a:extLst>
                </a:gridCol>
                <a:gridCol w="1356351">
                  <a:extLst>
                    <a:ext uri="{9D8B030D-6E8A-4147-A177-3AD203B41FA5}">
                      <a16:colId xmlns:a16="http://schemas.microsoft.com/office/drawing/2014/main" val="1040707727"/>
                    </a:ext>
                  </a:extLst>
                </a:gridCol>
                <a:gridCol w="976989">
                  <a:extLst>
                    <a:ext uri="{9D8B030D-6E8A-4147-A177-3AD203B41FA5}">
                      <a16:colId xmlns:a16="http://schemas.microsoft.com/office/drawing/2014/main" val="3228146976"/>
                    </a:ext>
                  </a:extLst>
                </a:gridCol>
                <a:gridCol w="1257612">
                  <a:extLst>
                    <a:ext uri="{9D8B030D-6E8A-4147-A177-3AD203B41FA5}">
                      <a16:colId xmlns:a16="http://schemas.microsoft.com/office/drawing/2014/main" val="2823902206"/>
                    </a:ext>
                  </a:extLst>
                </a:gridCol>
                <a:gridCol w="1255015">
                  <a:extLst>
                    <a:ext uri="{9D8B030D-6E8A-4147-A177-3AD203B41FA5}">
                      <a16:colId xmlns:a16="http://schemas.microsoft.com/office/drawing/2014/main" val="1783372784"/>
                    </a:ext>
                  </a:extLst>
                </a:gridCol>
                <a:gridCol w="717152">
                  <a:extLst>
                    <a:ext uri="{9D8B030D-6E8A-4147-A177-3AD203B41FA5}">
                      <a16:colId xmlns:a16="http://schemas.microsoft.com/office/drawing/2014/main" val="2871408025"/>
                    </a:ext>
                  </a:extLst>
                </a:gridCol>
              </a:tblGrid>
              <a:tr h="48032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ENTIDAD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APROPIACION VIGENTE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TOTAL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PROYECTO DE PRESUPUESTO 2025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TOTAL 2025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VARIACIÓN 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407097"/>
                  </a:ext>
                </a:extLst>
              </a:tr>
              <a:tr h="39382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INVERSIÓN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FUNCIONAMIENTO</a:t>
                      </a:r>
                      <a:endParaRPr lang="es-CO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INVERSIÓN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FUNCIONAMIENTO</a:t>
                      </a:r>
                      <a:endParaRPr lang="es-CO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INVERSIÓN 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FUNCIONAMIENTO</a:t>
                      </a:r>
                      <a:endParaRPr lang="es-CO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TOTAL </a:t>
                      </a:r>
                      <a:endParaRPr lang="es-CO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203406"/>
                  </a:ext>
                </a:extLst>
              </a:tr>
              <a:tr h="567186">
                <a:tc>
                  <a:txBody>
                    <a:bodyPr/>
                    <a:lstStyle/>
                    <a:p>
                      <a:pPr algn="l" fontAlgn="ctr"/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894.893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106.840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1.001.732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656.674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57.526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714.200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-27%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-46%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-29%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6370418"/>
                  </a:ext>
                </a:extLst>
              </a:tr>
              <a:tr h="567186">
                <a:tc>
                  <a:txBody>
                    <a:bodyPr/>
                    <a:lstStyle/>
                    <a:p>
                      <a:pPr algn="l" fontAlgn="ctr"/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4.943.238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272.736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5.215.974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1.570.644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82.539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1.653.184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-68%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-70%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-68%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747746"/>
                  </a:ext>
                </a:extLst>
              </a:tr>
              <a:tr h="567186">
                <a:tc>
                  <a:txBody>
                    <a:bodyPr/>
                    <a:lstStyle/>
                    <a:p>
                      <a:pPr algn="l" fontAlgn="ctr"/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150.217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21.906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172.123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73.520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24.417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97.937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-51%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-43%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1711527"/>
                  </a:ext>
                </a:extLst>
              </a:tr>
              <a:tr h="567186">
                <a:tc>
                  <a:txBody>
                    <a:bodyPr/>
                    <a:lstStyle/>
                    <a:p>
                      <a:pPr algn="l" fontAlgn="ctr"/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302.364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231.628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533.992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270.668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219.596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490.264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-10%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6551723"/>
                  </a:ext>
                </a:extLst>
              </a:tr>
              <a:tr h="567186">
                <a:tc>
                  <a:txBody>
                    <a:bodyPr/>
                    <a:lstStyle/>
                    <a:p>
                      <a:pPr algn="l" fontAlgn="ctr"/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1.290.938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474.440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1.765.379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1.055.873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424.051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1.479.924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-18%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-11%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-16%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840710"/>
                  </a:ext>
                </a:extLst>
              </a:tr>
              <a:tr h="567186">
                <a:tc>
                  <a:txBody>
                    <a:bodyPr/>
                    <a:lstStyle/>
                    <a:p>
                      <a:pPr algn="l" fontAlgn="ctr"/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54.198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12.430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66.628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41.200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12.803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54.003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-24%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-19%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5221897"/>
                  </a:ext>
                </a:extLst>
              </a:tr>
              <a:tr h="589872">
                <a:tc>
                  <a:txBody>
                    <a:bodyPr/>
                    <a:lstStyle/>
                    <a:p>
                      <a:pPr algn="l" fontAlgn="ctr"/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399.023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74.640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473.663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455.421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80.609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            536.030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8407619"/>
                  </a:ext>
                </a:extLst>
              </a:tr>
              <a:tr h="567186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Total, general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8.034.872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1.194.620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9.229.491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4.124.000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901.540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5.025.540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-49%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-25%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i="0" u="none" strike="noStrike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-46%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471958"/>
                  </a:ext>
                </a:extLst>
              </a:tr>
            </a:tbl>
          </a:graphicData>
        </a:graphic>
      </p:graphicFrame>
      <p:pic>
        <p:nvPicPr>
          <p:cNvPr id="10" name="Imagen 9" descr="Texto&#10;&#10;Descripción generada automáticamente">
            <a:extLst>
              <a:ext uri="{FF2B5EF4-FFF2-40B4-BE49-F238E27FC236}">
                <a16:creationId xmlns:a16="http://schemas.microsoft.com/office/drawing/2014/main" id="{6F3D02A2-4C93-F04A-B43F-3F5B8576C0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947" y="2556766"/>
            <a:ext cx="1302088" cy="414464"/>
          </a:xfrm>
          <a:prstGeom prst="rect">
            <a:avLst/>
          </a:prstGeom>
        </p:spPr>
      </p:pic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CB5E4389-8764-9E53-186D-ADCB87A4902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569" y="5221496"/>
            <a:ext cx="1213988" cy="499106"/>
          </a:xfrm>
          <a:prstGeom prst="rect">
            <a:avLst/>
          </a:prstGeom>
        </p:spPr>
      </p:pic>
      <p:pic>
        <p:nvPicPr>
          <p:cNvPr id="15" name="Imagen 14" descr="Imagen que contiene Texto&#10;&#10;Descripción generada automáticamente">
            <a:extLst>
              <a:ext uri="{FF2B5EF4-FFF2-40B4-BE49-F238E27FC236}">
                <a16:creationId xmlns:a16="http://schemas.microsoft.com/office/drawing/2014/main" id="{5D2391B0-6166-685C-6D6B-0D727E800D5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77" y="3054365"/>
            <a:ext cx="1327844" cy="46855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5DA88396-1A90-CF25-2147-3F7E819FD7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03" y="3582360"/>
            <a:ext cx="1327844" cy="385447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64E1CF07-322F-7762-9C7E-8E0CA0DE0C5B}"/>
              </a:ext>
            </a:extLst>
          </p:cNvPr>
          <p:cNvSpPr txBox="1"/>
          <p:nvPr/>
        </p:nvSpPr>
        <p:spPr>
          <a:xfrm>
            <a:off x="79468" y="6524146"/>
            <a:ext cx="36822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Cifras en miles de millones </a:t>
            </a:r>
            <a:endParaRPr kumimoji="0" lang="es-CO" sz="1400" b="1" i="0" u="none" strike="noStrike" kern="1200" cap="none" spc="0" normalizeH="0" baseline="0" noProof="0" dirty="0">
              <a:ln>
                <a:noFill/>
              </a:ln>
              <a:solidFill>
                <a:srgbClr val="8C712C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D2026E4-8145-ED24-29B4-F79184F8A6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0248" y="6519893"/>
            <a:ext cx="5312284" cy="400327"/>
          </a:xfrm>
          <a:prstGeom prst="rect">
            <a:avLst/>
          </a:prstGeom>
        </p:spPr>
      </p:pic>
      <p:sp>
        <p:nvSpPr>
          <p:cNvPr id="5" name="Diagrama de flujo: retraso 4">
            <a:extLst>
              <a:ext uri="{FF2B5EF4-FFF2-40B4-BE49-F238E27FC236}">
                <a16:creationId xmlns:a16="http://schemas.microsoft.com/office/drawing/2014/main" id="{8E137BAC-FE9C-E3B3-EDC1-BFAEC27C9577}"/>
              </a:ext>
            </a:extLst>
          </p:cNvPr>
          <p:cNvSpPr/>
          <p:nvPr/>
        </p:nvSpPr>
        <p:spPr>
          <a:xfrm>
            <a:off x="118292" y="126557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343F666-5262-1546-3AEE-ED1A9102F976}"/>
              </a:ext>
            </a:extLst>
          </p:cNvPr>
          <p:cNvSpPr txBox="1"/>
          <p:nvPr/>
        </p:nvSpPr>
        <p:spPr>
          <a:xfrm>
            <a:off x="867267" y="61999"/>
            <a:ext cx="96719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Comparativa vigencia 2024 / Proyecto presupuesto 2025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Sector Agricultura y Desarrollo Rural</a:t>
            </a:r>
          </a:p>
        </p:txBody>
      </p:sp>
      <p:pic>
        <p:nvPicPr>
          <p:cNvPr id="7" name="Imagen 6" descr="Imagen que contiene botella, firmar, naranja, gente&#10;&#10;Descripción generada automáticamente">
            <a:extLst>
              <a:ext uri="{FF2B5EF4-FFF2-40B4-BE49-F238E27FC236}">
                <a16:creationId xmlns:a16="http://schemas.microsoft.com/office/drawing/2014/main" id="{BF095882-57C1-1D34-B1B0-2356039532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92" y="1978901"/>
            <a:ext cx="1311903" cy="409970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B178E692-531D-61ED-6AEC-8419973AA5E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01401" y="4165087"/>
            <a:ext cx="970704" cy="450408"/>
          </a:xfrm>
          <a:prstGeom prst="rect">
            <a:avLst/>
          </a:prstGeom>
        </p:spPr>
      </p:pic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92D2C13F-7B2B-0320-08E9-5BE4327D6C77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8" b="11029"/>
          <a:stretch/>
        </p:blipFill>
        <p:spPr>
          <a:xfrm>
            <a:off x="335829" y="4703665"/>
            <a:ext cx="1213988" cy="48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391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227CD248-3511-31DD-C0CA-66A0E736F902}"/>
              </a:ext>
            </a:extLst>
          </p:cNvPr>
          <p:cNvGraphicFramePr>
            <a:graphicFrameLocks noGrp="1"/>
          </p:cNvGraphicFramePr>
          <p:nvPr/>
        </p:nvGraphicFramePr>
        <p:xfrm>
          <a:off x="1777540" y="1088835"/>
          <a:ext cx="8636919" cy="5323299"/>
        </p:xfrm>
        <a:graphic>
          <a:graphicData uri="http://schemas.openxmlformats.org/drawingml/2006/table">
            <a:tbl>
              <a:tblPr/>
              <a:tblGrid>
                <a:gridCol w="1864341">
                  <a:extLst>
                    <a:ext uri="{9D8B030D-6E8A-4147-A177-3AD203B41FA5}">
                      <a16:colId xmlns:a16="http://schemas.microsoft.com/office/drawing/2014/main" val="2718575351"/>
                    </a:ext>
                  </a:extLst>
                </a:gridCol>
                <a:gridCol w="2183431">
                  <a:extLst>
                    <a:ext uri="{9D8B030D-6E8A-4147-A177-3AD203B41FA5}">
                      <a16:colId xmlns:a16="http://schemas.microsoft.com/office/drawing/2014/main" val="1502749185"/>
                    </a:ext>
                  </a:extLst>
                </a:gridCol>
                <a:gridCol w="2739148">
                  <a:extLst>
                    <a:ext uri="{9D8B030D-6E8A-4147-A177-3AD203B41FA5}">
                      <a16:colId xmlns:a16="http://schemas.microsoft.com/office/drawing/2014/main" val="1592748782"/>
                    </a:ext>
                  </a:extLst>
                </a:gridCol>
                <a:gridCol w="1849999">
                  <a:extLst>
                    <a:ext uri="{9D8B030D-6E8A-4147-A177-3AD203B41FA5}">
                      <a16:colId xmlns:a16="http://schemas.microsoft.com/office/drawing/2014/main" val="2374609946"/>
                    </a:ext>
                  </a:extLst>
                </a:gridCol>
              </a:tblGrid>
              <a:tr h="76854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ENTIDAD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APROPIACION VIGENTE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PROYECTO PRESUPUESTO 2025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CC99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DISTRIB. CUOTA/APRO.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487784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894.893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656.674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-27%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69177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4.943.238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1.570.644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-68%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173603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150.217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73.520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-51%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9984658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302.364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270.668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-10%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424469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1.290.938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1.055.873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-18%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693125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54.198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41.200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-24%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9883773"/>
                  </a:ext>
                </a:extLst>
              </a:tr>
              <a:tr h="704418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399.023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455.421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657027"/>
                  </a:ext>
                </a:extLst>
              </a:tr>
              <a:tr h="569576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C000"/>
                          </a:highlight>
                          <a:latin typeface="Arial" panose="020B0604020202020204" pitchFamily="34" charset="0"/>
                        </a:rPr>
                        <a:t>Total general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C000"/>
                          </a:highlight>
                          <a:latin typeface="Arial" panose="020B0604020202020204" pitchFamily="34" charset="0"/>
                        </a:rPr>
                        <a:t>8.034.872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C000"/>
                          </a:highlight>
                          <a:latin typeface="Arial" panose="020B0604020202020204" pitchFamily="34" charset="0"/>
                        </a:rPr>
                        <a:t>4.124.000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C000"/>
                          </a:highlight>
                          <a:latin typeface="Arial" panose="020B0604020202020204" pitchFamily="34" charset="0"/>
                        </a:rPr>
                        <a:t>-49%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851911"/>
                  </a:ext>
                </a:extLst>
              </a:tr>
            </a:tbl>
          </a:graphicData>
        </a:graphic>
      </p:graphicFrame>
      <p:pic>
        <p:nvPicPr>
          <p:cNvPr id="10" name="Imagen 9" descr="Texto&#10;&#10;Descripción generada automáticamente">
            <a:extLst>
              <a:ext uri="{FF2B5EF4-FFF2-40B4-BE49-F238E27FC236}">
                <a16:creationId xmlns:a16="http://schemas.microsoft.com/office/drawing/2014/main" id="{6F3D02A2-4C93-F04A-B43F-3F5B8576C0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050" y="2522406"/>
            <a:ext cx="1302088" cy="414464"/>
          </a:xfrm>
          <a:prstGeom prst="rect">
            <a:avLst/>
          </a:prstGeom>
        </p:spPr>
      </p:pic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CB5E4389-8764-9E53-186D-ADCB87A4902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8294" y="5256502"/>
            <a:ext cx="1302088" cy="535327"/>
          </a:xfrm>
          <a:prstGeom prst="rect">
            <a:avLst/>
          </a:prstGeom>
        </p:spPr>
      </p:pic>
      <p:pic>
        <p:nvPicPr>
          <p:cNvPr id="15" name="Imagen 14" descr="Imagen que contiene Texto&#10;&#10;Descripción generada automáticamente">
            <a:extLst>
              <a:ext uri="{FF2B5EF4-FFF2-40B4-BE49-F238E27FC236}">
                <a16:creationId xmlns:a16="http://schemas.microsoft.com/office/drawing/2014/main" id="{5D2391B0-6166-685C-6D6B-0D727E800D5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936" y="2990703"/>
            <a:ext cx="1327844" cy="46855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5DA88396-1A90-CF25-2147-3F7E819FD7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050" y="3531398"/>
            <a:ext cx="1327844" cy="385447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64E1CF07-322F-7762-9C7E-8E0CA0DE0C5B}"/>
              </a:ext>
            </a:extLst>
          </p:cNvPr>
          <p:cNvSpPr txBox="1"/>
          <p:nvPr/>
        </p:nvSpPr>
        <p:spPr>
          <a:xfrm>
            <a:off x="79468" y="6524146"/>
            <a:ext cx="36822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Cifras en miles de millones </a:t>
            </a:r>
            <a:endParaRPr kumimoji="0" lang="es-CO" sz="1400" b="1" i="0" u="none" strike="noStrike" kern="1200" cap="none" spc="0" normalizeH="0" baseline="0" noProof="0" dirty="0">
              <a:ln>
                <a:noFill/>
              </a:ln>
              <a:solidFill>
                <a:srgbClr val="8C712C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D2026E4-8145-ED24-29B4-F79184F8A6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0248" y="6519893"/>
            <a:ext cx="5312284" cy="400327"/>
          </a:xfrm>
          <a:prstGeom prst="rect">
            <a:avLst/>
          </a:prstGeom>
        </p:spPr>
      </p:pic>
      <p:sp>
        <p:nvSpPr>
          <p:cNvPr id="5" name="Diagrama de flujo: retraso 4">
            <a:extLst>
              <a:ext uri="{FF2B5EF4-FFF2-40B4-BE49-F238E27FC236}">
                <a16:creationId xmlns:a16="http://schemas.microsoft.com/office/drawing/2014/main" id="{8E137BAC-FE9C-E3B3-EDC1-BFAEC27C9577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343F666-5262-1546-3AEE-ED1A9102F976}"/>
              </a:ext>
            </a:extLst>
          </p:cNvPr>
          <p:cNvSpPr txBox="1"/>
          <p:nvPr/>
        </p:nvSpPr>
        <p:spPr>
          <a:xfrm>
            <a:off x="1126379" y="61999"/>
            <a:ext cx="78196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presupuesto de inversión 2025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Sector Agricultura y Desarrollo Rural</a:t>
            </a:r>
          </a:p>
        </p:txBody>
      </p:sp>
      <p:pic>
        <p:nvPicPr>
          <p:cNvPr id="7" name="Imagen 6" descr="Imagen que contiene botella, firmar, naranja, gente&#10;&#10;Descripción generada automáticamente">
            <a:extLst>
              <a:ext uri="{FF2B5EF4-FFF2-40B4-BE49-F238E27FC236}">
                <a16:creationId xmlns:a16="http://schemas.microsoft.com/office/drawing/2014/main" id="{BF095882-57C1-1D34-B1B0-2356039532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841" y="1946013"/>
            <a:ext cx="1311903" cy="409970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B178E692-531D-61ED-6AEC-8419973AA5E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048294" y="4053781"/>
            <a:ext cx="1117128" cy="518349"/>
          </a:xfrm>
          <a:prstGeom prst="rect">
            <a:avLst/>
          </a:prstGeom>
        </p:spPr>
      </p:pic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92D2C13F-7B2B-0320-08E9-5BE4327D6C77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8" b="11029"/>
          <a:stretch/>
        </p:blipFill>
        <p:spPr>
          <a:xfrm>
            <a:off x="1908735" y="4766258"/>
            <a:ext cx="1327660" cy="53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393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227CD248-3511-31DD-C0CA-66A0E736F902}"/>
              </a:ext>
            </a:extLst>
          </p:cNvPr>
          <p:cNvGraphicFramePr>
            <a:graphicFrameLocks noGrp="1"/>
          </p:cNvGraphicFramePr>
          <p:nvPr/>
        </p:nvGraphicFramePr>
        <p:xfrm>
          <a:off x="1777540" y="1088835"/>
          <a:ext cx="8636919" cy="5323299"/>
        </p:xfrm>
        <a:graphic>
          <a:graphicData uri="http://schemas.openxmlformats.org/drawingml/2006/table">
            <a:tbl>
              <a:tblPr/>
              <a:tblGrid>
                <a:gridCol w="1864341">
                  <a:extLst>
                    <a:ext uri="{9D8B030D-6E8A-4147-A177-3AD203B41FA5}">
                      <a16:colId xmlns:a16="http://schemas.microsoft.com/office/drawing/2014/main" val="2718575351"/>
                    </a:ext>
                  </a:extLst>
                </a:gridCol>
                <a:gridCol w="2183431">
                  <a:extLst>
                    <a:ext uri="{9D8B030D-6E8A-4147-A177-3AD203B41FA5}">
                      <a16:colId xmlns:a16="http://schemas.microsoft.com/office/drawing/2014/main" val="1502749185"/>
                    </a:ext>
                  </a:extLst>
                </a:gridCol>
                <a:gridCol w="2739148">
                  <a:extLst>
                    <a:ext uri="{9D8B030D-6E8A-4147-A177-3AD203B41FA5}">
                      <a16:colId xmlns:a16="http://schemas.microsoft.com/office/drawing/2014/main" val="1592748782"/>
                    </a:ext>
                  </a:extLst>
                </a:gridCol>
                <a:gridCol w="1849999">
                  <a:extLst>
                    <a:ext uri="{9D8B030D-6E8A-4147-A177-3AD203B41FA5}">
                      <a16:colId xmlns:a16="http://schemas.microsoft.com/office/drawing/2014/main" val="2374609946"/>
                    </a:ext>
                  </a:extLst>
                </a:gridCol>
              </a:tblGrid>
              <a:tr h="76854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ENTIDAD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APROPIACION VIGENTE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PROYECTO PRESUPUESTO 2025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CC99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rial" panose="020B0604020202020204" pitchFamily="34" charset="0"/>
                        </a:rPr>
                        <a:t>DISTRIB. CUOTA/APRO.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487784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106.840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57.526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-46%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69177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272.736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82.539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-70%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173603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21.906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24.417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9984658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231.628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219.596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424469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474.440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424.051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-11%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693125"/>
                  </a:ext>
                </a:extLst>
              </a:tr>
              <a:tr h="5467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12.430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12.803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9883773"/>
                  </a:ext>
                </a:extLst>
              </a:tr>
              <a:tr h="704418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74.640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80.609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657027"/>
                  </a:ext>
                </a:extLst>
              </a:tr>
              <a:tr h="569576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C000"/>
                          </a:highlight>
                          <a:latin typeface="Arial" panose="020B0604020202020204" pitchFamily="34" charset="0"/>
                        </a:rPr>
                        <a:t>Total, general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C000"/>
                          </a:highlight>
                          <a:latin typeface="Arial" panose="020B0604020202020204" pitchFamily="34" charset="0"/>
                        </a:rPr>
                        <a:t>1.194.620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C000"/>
                          </a:highlight>
                          <a:latin typeface="Arial" panose="020B0604020202020204" pitchFamily="34" charset="0"/>
                        </a:rPr>
                        <a:t>901.540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C000"/>
                          </a:highlight>
                          <a:latin typeface="Arial" panose="020B0604020202020204" pitchFamily="34" charset="0"/>
                        </a:rPr>
                        <a:t>-25%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851911"/>
                  </a:ext>
                </a:extLst>
              </a:tr>
            </a:tbl>
          </a:graphicData>
        </a:graphic>
      </p:graphicFrame>
      <p:pic>
        <p:nvPicPr>
          <p:cNvPr id="10" name="Imagen 9" descr="Texto&#10;&#10;Descripción generada automáticamente">
            <a:extLst>
              <a:ext uri="{FF2B5EF4-FFF2-40B4-BE49-F238E27FC236}">
                <a16:creationId xmlns:a16="http://schemas.microsoft.com/office/drawing/2014/main" id="{6F3D02A2-4C93-F04A-B43F-3F5B8576C0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050" y="2522406"/>
            <a:ext cx="1302088" cy="414464"/>
          </a:xfrm>
          <a:prstGeom prst="rect">
            <a:avLst/>
          </a:prstGeom>
        </p:spPr>
      </p:pic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CB5E4389-8764-9E53-186D-ADCB87A4902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8294" y="5256502"/>
            <a:ext cx="1302088" cy="535327"/>
          </a:xfrm>
          <a:prstGeom prst="rect">
            <a:avLst/>
          </a:prstGeom>
        </p:spPr>
      </p:pic>
      <p:pic>
        <p:nvPicPr>
          <p:cNvPr id="15" name="Imagen 14" descr="Imagen que contiene Texto&#10;&#10;Descripción generada automáticamente">
            <a:extLst>
              <a:ext uri="{FF2B5EF4-FFF2-40B4-BE49-F238E27FC236}">
                <a16:creationId xmlns:a16="http://schemas.microsoft.com/office/drawing/2014/main" id="{5D2391B0-6166-685C-6D6B-0D727E800D5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936" y="2990703"/>
            <a:ext cx="1327844" cy="46855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5DA88396-1A90-CF25-2147-3F7E819FD7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050" y="3531398"/>
            <a:ext cx="1327844" cy="385447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64E1CF07-322F-7762-9C7E-8E0CA0DE0C5B}"/>
              </a:ext>
            </a:extLst>
          </p:cNvPr>
          <p:cNvSpPr txBox="1"/>
          <p:nvPr/>
        </p:nvSpPr>
        <p:spPr>
          <a:xfrm>
            <a:off x="79468" y="6524146"/>
            <a:ext cx="36822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Cifras en miles de millones </a:t>
            </a:r>
            <a:endParaRPr kumimoji="0" lang="es-CO" sz="1400" b="1" i="0" u="none" strike="noStrike" kern="1200" cap="none" spc="0" normalizeH="0" baseline="0" noProof="0" dirty="0">
              <a:ln>
                <a:noFill/>
              </a:ln>
              <a:solidFill>
                <a:srgbClr val="8C712C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D2026E4-8145-ED24-29B4-F79184F8A6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0248" y="6519893"/>
            <a:ext cx="5312284" cy="400327"/>
          </a:xfrm>
          <a:prstGeom prst="rect">
            <a:avLst/>
          </a:prstGeom>
        </p:spPr>
      </p:pic>
      <p:sp>
        <p:nvSpPr>
          <p:cNvPr id="5" name="Diagrama de flujo: retraso 4">
            <a:extLst>
              <a:ext uri="{FF2B5EF4-FFF2-40B4-BE49-F238E27FC236}">
                <a16:creationId xmlns:a16="http://schemas.microsoft.com/office/drawing/2014/main" id="{8E137BAC-FE9C-E3B3-EDC1-BFAEC27C9577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343F666-5262-1546-3AEE-ED1A9102F976}"/>
              </a:ext>
            </a:extLst>
          </p:cNvPr>
          <p:cNvSpPr txBox="1"/>
          <p:nvPr/>
        </p:nvSpPr>
        <p:spPr>
          <a:xfrm>
            <a:off x="1126379" y="61999"/>
            <a:ext cx="78196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presupuesto de funcionamiento 2025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Sector Agricultura y Desarrollo Rural</a:t>
            </a:r>
          </a:p>
        </p:txBody>
      </p:sp>
      <p:pic>
        <p:nvPicPr>
          <p:cNvPr id="7" name="Imagen 6" descr="Imagen que contiene botella, firmar, naranja, gente&#10;&#10;Descripción generada automáticamente">
            <a:extLst>
              <a:ext uri="{FF2B5EF4-FFF2-40B4-BE49-F238E27FC236}">
                <a16:creationId xmlns:a16="http://schemas.microsoft.com/office/drawing/2014/main" id="{BF095882-57C1-1D34-B1B0-2356039532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841" y="1946013"/>
            <a:ext cx="1311903" cy="409970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B178E692-531D-61ED-6AEC-8419973AA5E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048294" y="4053781"/>
            <a:ext cx="1117128" cy="518349"/>
          </a:xfrm>
          <a:prstGeom prst="rect">
            <a:avLst/>
          </a:prstGeom>
        </p:spPr>
      </p:pic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92D2C13F-7B2B-0320-08E9-5BE4327D6C77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8" b="11029"/>
          <a:stretch/>
        </p:blipFill>
        <p:spPr>
          <a:xfrm>
            <a:off x="1908735" y="4766258"/>
            <a:ext cx="1327660" cy="53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27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688903DE-9C2B-B1EE-08D1-4BC3A49E31C7}"/>
              </a:ext>
            </a:extLst>
          </p:cNvPr>
          <p:cNvGraphicFramePr>
            <a:graphicFrameLocks/>
          </p:cNvGraphicFramePr>
          <p:nvPr/>
        </p:nvGraphicFramePr>
        <p:xfrm>
          <a:off x="1508289" y="621249"/>
          <a:ext cx="9832155" cy="2079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6" name="CuadroTexto 45">
            <a:extLst>
              <a:ext uri="{FF2B5EF4-FFF2-40B4-BE49-F238E27FC236}">
                <a16:creationId xmlns:a16="http://schemas.microsoft.com/office/drawing/2014/main" id="{E9BF3DA4-BA5E-0306-8767-C581D77CDF7B}"/>
              </a:ext>
            </a:extLst>
          </p:cNvPr>
          <p:cNvSpPr txBox="1"/>
          <p:nvPr/>
        </p:nvSpPr>
        <p:spPr>
          <a:xfrm>
            <a:off x="9474706" y="2392995"/>
            <a:ext cx="36822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srgbClr val="8C712C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Cifras en miles de millones </a:t>
            </a:r>
            <a:endParaRPr kumimoji="0" lang="es-CO" sz="1400" b="1" i="0" u="none" strike="noStrike" kern="1200" cap="none" spc="0" normalizeH="0" baseline="0" noProof="0" dirty="0">
              <a:ln>
                <a:noFill/>
              </a:ln>
              <a:solidFill>
                <a:srgbClr val="8C712C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C25F7768-4BBC-11CC-F8EB-1BBA428D0534}"/>
              </a:ext>
            </a:extLst>
          </p:cNvPr>
          <p:cNvCxnSpPr>
            <a:cxnSpLocks/>
          </p:cNvCxnSpPr>
          <p:nvPr/>
        </p:nvCxnSpPr>
        <p:spPr>
          <a:xfrm>
            <a:off x="5835466" y="1352395"/>
            <a:ext cx="1225210" cy="450922"/>
          </a:xfrm>
          <a:prstGeom prst="straightConnector1">
            <a:avLst/>
          </a:prstGeom>
          <a:ln w="28575">
            <a:solidFill>
              <a:srgbClr val="80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33F00F7-81D9-12F7-ECEA-AC32FE801727}"/>
              </a:ext>
            </a:extLst>
          </p:cNvPr>
          <p:cNvSpPr txBox="1"/>
          <p:nvPr/>
        </p:nvSpPr>
        <p:spPr>
          <a:xfrm>
            <a:off x="5935106" y="1061651"/>
            <a:ext cx="1025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90202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-16%</a:t>
            </a:r>
          </a:p>
        </p:txBody>
      </p:sp>
      <p:sp>
        <p:nvSpPr>
          <p:cNvPr id="6" name="Diagrama de flujo: retraso 5">
            <a:extLst>
              <a:ext uri="{FF2B5EF4-FFF2-40B4-BE49-F238E27FC236}">
                <a16:creationId xmlns:a16="http://schemas.microsoft.com/office/drawing/2014/main" id="{8FAF5DE4-7BBD-11D6-7D3C-3919A827A28E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8CEC0A3-49B5-A419-5163-0192888A0669}"/>
              </a:ext>
            </a:extLst>
          </p:cNvPr>
          <p:cNvSpPr txBox="1"/>
          <p:nvPr/>
        </p:nvSpPr>
        <p:spPr>
          <a:xfrm>
            <a:off x="1126379" y="242761"/>
            <a:ext cx="100273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Proyecto presupuesto 2025 - MADR</a:t>
            </a:r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213252A3-99B6-6C02-E316-0817916DF5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6380" y="1154850"/>
            <a:ext cx="1960018" cy="1149394"/>
          </a:xfrm>
          <a:prstGeom prst="rect">
            <a:avLst/>
          </a:prstGeom>
        </p:spPr>
      </p:pic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F8DE824D-0085-47E8-9587-F31EB4C18BDE}"/>
              </a:ext>
            </a:extLst>
          </p:cNvPr>
          <p:cNvGraphicFramePr>
            <a:graphicFrameLocks noGrp="1"/>
          </p:cNvGraphicFramePr>
          <p:nvPr/>
        </p:nvGraphicFramePr>
        <p:xfrm>
          <a:off x="307943" y="2700772"/>
          <a:ext cx="11576113" cy="4118417"/>
        </p:xfrm>
        <a:graphic>
          <a:graphicData uri="http://schemas.openxmlformats.org/drawingml/2006/table">
            <a:tbl>
              <a:tblPr/>
              <a:tblGrid>
                <a:gridCol w="8267306">
                  <a:extLst>
                    <a:ext uri="{9D8B030D-6E8A-4147-A177-3AD203B41FA5}">
                      <a16:colId xmlns:a16="http://schemas.microsoft.com/office/drawing/2014/main" val="2886934025"/>
                    </a:ext>
                  </a:extLst>
                </a:gridCol>
                <a:gridCol w="1140643">
                  <a:extLst>
                    <a:ext uri="{9D8B030D-6E8A-4147-A177-3AD203B41FA5}">
                      <a16:colId xmlns:a16="http://schemas.microsoft.com/office/drawing/2014/main" val="751199854"/>
                    </a:ext>
                  </a:extLst>
                </a:gridCol>
                <a:gridCol w="1007151">
                  <a:extLst>
                    <a:ext uri="{9D8B030D-6E8A-4147-A177-3AD203B41FA5}">
                      <a16:colId xmlns:a16="http://schemas.microsoft.com/office/drawing/2014/main" val="423719694"/>
                    </a:ext>
                  </a:extLst>
                </a:gridCol>
                <a:gridCol w="1161013">
                  <a:extLst>
                    <a:ext uri="{9D8B030D-6E8A-4147-A177-3AD203B41FA5}">
                      <a16:colId xmlns:a16="http://schemas.microsoft.com/office/drawing/2014/main" val="2397870339"/>
                    </a:ext>
                  </a:extLst>
                </a:gridCol>
              </a:tblGrid>
              <a:tr h="19587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NOMBRE DEL PROYECTO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APROPIACION INICIAL 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PROY. PRESUPUESTO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Variación 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204432"/>
                  </a:ext>
                </a:extLst>
              </a:tr>
              <a:tr h="260151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 DIRECCION Y GESTION ESTRATÉGICA SECTORIAL PARA CONSTRUIR LA SOBERANÍA ALIMENTARIA Y MATERIALIZAR EL POTENCIAL PARA LA VIDA DEL CAMPO COLOMBIANO A NIVEL 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0432965"/>
                  </a:ext>
                </a:extLst>
              </a:tr>
              <a:tr h="195879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LAS TECNOLOGIAS DE LA INFORMACION Y COMUNICACIONES QUE SOPORTAN EL SISTEMA DE INFORMACION AGRARIO INTEGRADO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Nuevo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9326473"/>
                  </a:ext>
                </a:extLst>
              </a:tr>
              <a:tr h="29687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LAS COMPETENCIAS INSTITUCIONALES PARA LA FORMULACIÓN, SEGUIMIENTO Y EVALUACIÓN DE LA POLÍTICA DE DESARROLLO RURAL INTEGRAL VINCULANDO A COMUNIDADES CAMPESINAS, ÉTNICAS Y DEMÁS ACTORES RURALES A NIVEL 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22.866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41.715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079876"/>
                  </a:ext>
                </a:extLst>
              </a:tr>
              <a:tr h="195879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CONSOLIDACION CIERRE DEL PROGRAMA DE SUBSIDIOS PARA LA CONSTRUCCIÓN O MEJORAMIENTO DE VIVIENDA INTERÉS SOCIAL RURAL PARA LA POBLACIÓN RURAL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850607"/>
                  </a:ext>
                </a:extLst>
              </a:tr>
              <a:tr h="195879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COFINANCIACION PROGRAMA NACIONAL DE INFRAESTRUCTURA AGROALIMNETARIA Y AGROINDUSTRIAL COOPERATIVAS NACIONAL - (FFA)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101.897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0764817"/>
                  </a:ext>
                </a:extLst>
              </a:tr>
              <a:tr h="3231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COOPERATIVO Y ASOCIATIVO DE LA ACFC, AUMENTO DE LA PRODUCTIVIDAD NACIONAL, TRANSFORMACION PRODUCTIVA Y AGROINDUSTRIALIZACION PARA EL LOGRO DEL ABASTECIMIENTO ALIMENTARIO NACIONAL Y ODS HAMBRE CERO - CAMPO EMPRENDE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75.000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63.102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66791"/>
                  </a:ext>
                </a:extLst>
              </a:tr>
              <a:tr h="32442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COOPERATIVO Y ASOCIATIVO DE LA ACFC, AUMENTO DE LA PRODUCTIVIDAD NACIONAL, TRANSFORMACION PRODUCTIVA Y AGROINDUSTRIALIZACION PARA EL LOGRO DEL ABASTECIMIENTO ALIMENTARIO NACIONAL Y ODS HAMBRE CERO - ALIANZAS NACIONAL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0941276"/>
                  </a:ext>
                </a:extLst>
              </a:tr>
              <a:tr h="32442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 AGRICULTURA CAMPESIAN, FAMILIAR Y COMUNITARIA Y AUMNETO DE LA PRODUCTIVIDAD SOSTENIBLE PARA LA CONSOLIDACION DE LA SOBERANIA ALIMENTARIA Y LA MATERIALIZACION DEL POTENCIAL PRODUCTIVO DEL CAMPO NACIONAL - (CADENAS)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198.000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267429"/>
                  </a:ext>
                </a:extLst>
              </a:tr>
              <a:tr h="195879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SERVICIO FINANCIERO Y GESTION DEL RIESGO PARA EL SECTOR AGROPECUARIO Y RURAL SOSTENIBLE, LA AGROINDUSTRIALIZACION Y LA PRODUCCION AGROALIMENTARIA NACIONAL (FIANCIAMIENTO)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665.042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6540746"/>
                  </a:ext>
                </a:extLst>
              </a:tr>
              <a:tr h="195879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IMPLEMENTACION DE INSTRUMENTOS DE FINANCIAMIENTO PARA LA RECONVERSION INDUSTRIAL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Nuevo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7956924"/>
                  </a:ext>
                </a:extLst>
              </a:tr>
              <a:tr h="260151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DESARROLLO DE INICIATIVAS CLIMATICAMENTE INTELIGENTES PARA LA ADAPTACION AL CAMBIO CLIMATICO Y LA SOSTENIBILIDAD EN SISTEMAS PRODUCTIVOS AGROPECUARIOS PRIORIZADOS (arroz, maíz, banano, caña de azúcar, papa y ganadería bovina)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60.000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56.898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061388"/>
                  </a:ext>
                </a:extLst>
              </a:tr>
              <a:tr h="195879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CONSOLIDACION DE LA ESTRATEGIA DE CIENCIA TECNOLOGIA E INNOVACION AGROPECUARIA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Nuevo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8366190"/>
                  </a:ext>
                </a:extLst>
              </a:tr>
              <a:tr h="131606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ADECUACION INSTALACIONES MINISTERIO DE AGRICULTURA DE INFRAESTRUCTURA FISICA Y GESTION DOCUMENTAL BOGOTA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37.134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33.158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8324266"/>
                  </a:ext>
                </a:extLst>
              </a:tr>
              <a:tr h="364813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FORTALECIMIENTO DE LAS CAPACIDADES INSTITUCIONALES PARA LA FORMULACIÓN, SEGUIMIENTO Y EVALUACIÓN ESTRATÉGICA Y ARTICULADA DE LA POLÍTICA PARA EL DESARROLLO AGROPECUARIO VINCULANDO A COMUNIDADES CAMPESINAS, ÉTNICAS Y DEMÁS ACTORES RURALES A NIVEL NACIONAL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12.000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78677"/>
                  </a:ext>
                </a:extLst>
              </a:tr>
              <a:tr h="5398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INVERSÍÓN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1.290.938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1.055.873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-18%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3512297"/>
                  </a:ext>
                </a:extLst>
              </a:tr>
              <a:tr h="859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FUNCIONAMIENTO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 474.440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 424.051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-11%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790663"/>
                  </a:ext>
                </a:extLst>
              </a:tr>
              <a:tr h="859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1.765.379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1.479.924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C9900"/>
                          </a:highlight>
                          <a:latin typeface="Aptos Narrow" panose="020B0004020202020204" pitchFamily="34" charset="0"/>
                        </a:rPr>
                        <a:t>-16%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9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1038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5316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ángulo: esquinas redondeadas 40">
            <a:extLst>
              <a:ext uri="{FF2B5EF4-FFF2-40B4-BE49-F238E27FC236}">
                <a16:creationId xmlns:a16="http://schemas.microsoft.com/office/drawing/2014/main" id="{E44DB824-1A74-23C6-AFFC-0C29FF5FE713}"/>
              </a:ext>
            </a:extLst>
          </p:cNvPr>
          <p:cNvSpPr/>
          <p:nvPr/>
        </p:nvSpPr>
        <p:spPr>
          <a:xfrm>
            <a:off x="909921" y="2077231"/>
            <a:ext cx="10047113" cy="4380442"/>
          </a:xfrm>
          <a:prstGeom prst="roundRect">
            <a:avLst>
              <a:gd name="adj" fmla="val 7003"/>
            </a:avLst>
          </a:prstGeom>
          <a:solidFill>
            <a:srgbClr val="339966">
              <a:alpha val="4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1831C6AF-05FF-3143-851B-F173EA41E368}"/>
              </a:ext>
            </a:extLst>
          </p:cNvPr>
          <p:cNvSpPr/>
          <p:nvPr/>
        </p:nvSpPr>
        <p:spPr>
          <a:xfrm>
            <a:off x="6514074" y="4248559"/>
            <a:ext cx="3733401" cy="794704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BBBDF822-D43A-D37B-4487-DA128F5D0CD7}"/>
              </a:ext>
            </a:extLst>
          </p:cNvPr>
          <p:cNvSpPr/>
          <p:nvPr/>
        </p:nvSpPr>
        <p:spPr>
          <a:xfrm>
            <a:off x="1689658" y="4725205"/>
            <a:ext cx="3733401" cy="1077218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Diagrama de flujo: retraso 5">
            <a:extLst>
              <a:ext uri="{FF2B5EF4-FFF2-40B4-BE49-F238E27FC236}">
                <a16:creationId xmlns:a16="http://schemas.microsoft.com/office/drawing/2014/main" id="{8FAF5DE4-7BBD-11D6-7D3C-3919A827A28E}"/>
              </a:ext>
            </a:extLst>
          </p:cNvPr>
          <p:cNvSpPr/>
          <p:nvPr/>
        </p:nvSpPr>
        <p:spPr>
          <a:xfrm>
            <a:off x="516380" y="126814"/>
            <a:ext cx="609999" cy="628965"/>
          </a:xfrm>
          <a:prstGeom prst="flowChartDelay">
            <a:avLst/>
          </a:prstGeom>
          <a:solidFill>
            <a:srgbClr val="644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5E0B6C-1965-B1A9-1178-72D779EB3D8F}"/>
              </a:ext>
            </a:extLst>
          </p:cNvPr>
          <p:cNvSpPr txBox="1"/>
          <p:nvPr/>
        </p:nvSpPr>
        <p:spPr>
          <a:xfrm>
            <a:off x="1736378" y="577876"/>
            <a:ext cx="6093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Arial Narrow" panose="020B0606020202030204" pitchFamily="34" charset="0"/>
                <a:cs typeface="Helvetica" panose="020B0604020202020204" pitchFamily="34" charset="0"/>
              </a:rPr>
              <a:t>En comparación con el presupuesto de 2024  </a:t>
            </a: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34C6D3F-AC36-BFC4-7424-F125206ECCC2}"/>
              </a:ext>
            </a:extLst>
          </p:cNvPr>
          <p:cNvSpPr txBox="1"/>
          <p:nvPr/>
        </p:nvSpPr>
        <p:spPr>
          <a:xfrm>
            <a:off x="1156825" y="213095"/>
            <a:ext cx="917429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0" u="none" strike="noStrike" kern="1200" cap="none" spc="0" normalizeH="0" baseline="0" noProof="0" dirty="0">
                <a:ln>
                  <a:noFill/>
                </a:ln>
                <a:solidFill>
                  <a:srgbClr val="644A00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Afectación de proyectos de inversión - MADR - 2025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EA746CDB-84E7-4337-4F86-252FE1E3ECFF}"/>
              </a:ext>
            </a:extLst>
          </p:cNvPr>
          <p:cNvSpPr/>
          <p:nvPr/>
        </p:nvSpPr>
        <p:spPr>
          <a:xfrm>
            <a:off x="0" y="1063862"/>
            <a:ext cx="6668814" cy="854875"/>
          </a:xfrm>
          <a:prstGeom prst="roundRect">
            <a:avLst/>
          </a:prstGeom>
          <a:solidFill>
            <a:srgbClr val="CC99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2A6DF124-363D-7843-4FF4-F214E485BC43}"/>
              </a:ext>
            </a:extLst>
          </p:cNvPr>
          <p:cNvSpPr/>
          <p:nvPr/>
        </p:nvSpPr>
        <p:spPr>
          <a:xfrm>
            <a:off x="281661" y="1061442"/>
            <a:ext cx="875164" cy="860090"/>
          </a:xfrm>
          <a:prstGeom prst="ellipse">
            <a:avLst/>
          </a:prstGeom>
          <a:solidFill>
            <a:srgbClr val="CC99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LaM Display"/>
              <a:ea typeface="ADLaM Display"/>
              <a:cs typeface="ADLaM Display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391B1B8-2F47-E41D-84D0-A4F808B7AD2C}"/>
              </a:ext>
            </a:extLst>
          </p:cNvPr>
          <p:cNvSpPr txBox="1"/>
          <p:nvPr/>
        </p:nvSpPr>
        <p:spPr>
          <a:xfrm>
            <a:off x="1126379" y="1075242"/>
            <a:ext cx="4909237" cy="885349"/>
          </a:xfrm>
          <a:prstGeom prst="round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defRPr/>
            </a:pPr>
            <a:r>
              <a:rPr lang="es-CO" sz="2800" b="1" dirty="0">
                <a:solidFill>
                  <a:srgbClr val="9A72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187.800 millones</a:t>
            </a:r>
            <a:endParaRPr lang="es-CO" sz="2000" b="1" dirty="0">
              <a:solidFill>
                <a:srgbClr val="9A7200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algn="just">
              <a:defRPr/>
            </a:pPr>
            <a:r>
              <a:rPr lang="es-MX" kern="100" dirty="0">
                <a:solidFill>
                  <a:srgbClr val="E8E8E8">
                    <a:lumMod val="25000"/>
                  </a:srgbClr>
                </a:solidFill>
                <a:latin typeface="Arial Narrow" panose="020B0606020202030204" pitchFamily="34" charset="0"/>
              </a:rPr>
              <a:t>Reducción de los recursos funcionamiento </a:t>
            </a:r>
            <a:endParaRPr lang="es-CO" kern="100" dirty="0">
              <a:solidFill>
                <a:srgbClr val="E8E8E8">
                  <a:lumMod val="25000"/>
                </a:srgbClr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39AE6FF-F9BA-FFCD-AA4D-70EE43F2E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951" y="6457673"/>
            <a:ext cx="5312284" cy="400327"/>
          </a:xfrm>
          <a:prstGeom prst="rect">
            <a:avLst/>
          </a:prstGeom>
        </p:spPr>
      </p:pic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8E87FAE1-19BA-1FC5-ED5C-6A1FEC384A24}"/>
              </a:ext>
            </a:extLst>
          </p:cNvPr>
          <p:cNvSpPr/>
          <p:nvPr/>
        </p:nvSpPr>
        <p:spPr>
          <a:xfrm>
            <a:off x="1693388" y="3330707"/>
            <a:ext cx="3733401" cy="1077218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8CEC0A3-49B5-A419-5163-0192888A0669}"/>
              </a:ext>
            </a:extLst>
          </p:cNvPr>
          <p:cNvSpPr txBox="1"/>
          <p:nvPr/>
        </p:nvSpPr>
        <p:spPr>
          <a:xfrm>
            <a:off x="4643322" y="2111817"/>
            <a:ext cx="2636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Nunito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Disminución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837BB2D-FC1A-8052-52B5-BF7C7BFF5436}"/>
              </a:ext>
            </a:extLst>
          </p:cNvPr>
          <p:cNvSpPr txBox="1"/>
          <p:nvPr/>
        </p:nvSpPr>
        <p:spPr>
          <a:xfrm>
            <a:off x="1900979" y="3596557"/>
            <a:ext cx="33107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600" dirty="0">
                <a:solidFill>
                  <a:srgbClr val="E8E8E8">
                    <a:lumMod val="25000"/>
                  </a:srgbClr>
                </a:solidFill>
                <a:latin typeface="Nunito" pitchFamily="2" charset="0"/>
                <a:ea typeface="Arial Narrow" panose="020B0606020202030204" pitchFamily="34" charset="0"/>
                <a:cs typeface="Arial Narrow" panose="020B0606020202030204" pitchFamily="34" charset="0"/>
              </a:rPr>
              <a:t>Transferencias sector agrícola e industrial apoyo producción.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600" dirty="0">
                <a:solidFill>
                  <a:srgbClr val="E8E8E8">
                    <a:lumMod val="25000"/>
                  </a:srgbClr>
                </a:solidFill>
                <a:latin typeface="Nunito" pitchFamily="2" charset="0"/>
                <a:ea typeface="Arial Narrow" panose="020B0606020202030204" pitchFamily="34" charset="0"/>
                <a:cs typeface="Arial Narrow" panose="020B0606020202030204" pitchFamily="34" charset="0"/>
              </a:rPr>
              <a:t>Leyes 101/93-795/03-16/90.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E9A1073-E754-CFD0-5255-93AC5A5FEA07}"/>
              </a:ext>
            </a:extLst>
          </p:cNvPr>
          <p:cNvSpPr txBox="1"/>
          <p:nvPr/>
        </p:nvSpPr>
        <p:spPr>
          <a:xfrm>
            <a:off x="1914094" y="5107635"/>
            <a:ext cx="32976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600" dirty="0">
                <a:solidFill>
                  <a:srgbClr val="E8E8E8">
                    <a:lumMod val="25000"/>
                  </a:srgbClr>
                </a:solidFill>
                <a:latin typeface="Nunito" pitchFamily="2" charset="0"/>
                <a:ea typeface="Arial Narrow" panose="020B0606020202030204" pitchFamily="34" charset="0"/>
                <a:cs typeface="Arial Narrow" panose="020B0606020202030204" pitchFamily="34" charset="0"/>
              </a:rPr>
              <a:t>Fondo de Insumos Agropecuarios Ley 2183/2022 FAIA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Nunito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1319F8A-94F0-44C9-B8A0-393E54DB14C4}"/>
              </a:ext>
            </a:extLst>
          </p:cNvPr>
          <p:cNvSpPr txBox="1"/>
          <p:nvPr/>
        </p:nvSpPr>
        <p:spPr>
          <a:xfrm>
            <a:off x="6950189" y="4611358"/>
            <a:ext cx="28834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Nunito" pitchFamily="2" charset="0"/>
              </a:rPr>
              <a:t>Provisión </a:t>
            </a:r>
            <a:r>
              <a:rPr lang="es-CO" sz="1600" dirty="0">
                <a:solidFill>
                  <a:srgbClr val="E8E8E8">
                    <a:lumMod val="25000"/>
                  </a:srgbClr>
                </a:solidFill>
                <a:latin typeface="Nunito" pitchFamily="2" charset="0"/>
              </a:rPr>
              <a:t>Ajuste Institucional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Nunito" pitchFamily="2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4A5CF20-51C4-71A9-FB58-DE5CF8435576}"/>
              </a:ext>
            </a:extLst>
          </p:cNvPr>
          <p:cNvSpPr txBox="1"/>
          <p:nvPr/>
        </p:nvSpPr>
        <p:spPr>
          <a:xfrm>
            <a:off x="2041157" y="3160300"/>
            <a:ext cx="2636805" cy="408623"/>
          </a:xfrm>
          <a:prstGeom prst="roundRect">
            <a:avLst/>
          </a:prstGeom>
          <a:solidFill>
            <a:srgbClr val="417B5D"/>
          </a:solidFill>
        </p:spPr>
        <p:txBody>
          <a:bodyPr wrap="square">
            <a:spAutoFit/>
          </a:bodyPr>
          <a:lstStyle/>
          <a:p>
            <a:pPr algn="ctr"/>
            <a:r>
              <a:rPr lang="es-CO" sz="1800" b="1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$42.000 millones </a:t>
            </a:r>
            <a:endParaRPr lang="es-CO" b="1" dirty="0">
              <a:solidFill>
                <a:schemeClr val="bg1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E89E5D2-50C5-A607-4E5D-9A1D4EF8F9AA}"/>
              </a:ext>
            </a:extLst>
          </p:cNvPr>
          <p:cNvSpPr txBox="1"/>
          <p:nvPr/>
        </p:nvSpPr>
        <p:spPr>
          <a:xfrm>
            <a:off x="2037427" y="4554798"/>
            <a:ext cx="2636805" cy="408623"/>
          </a:xfrm>
          <a:prstGeom prst="roundRect">
            <a:avLst/>
          </a:prstGeom>
          <a:solidFill>
            <a:srgbClr val="417B5D"/>
          </a:solidFill>
        </p:spPr>
        <p:txBody>
          <a:bodyPr wrap="square">
            <a:spAutoFit/>
          </a:bodyPr>
          <a:lstStyle/>
          <a:p>
            <a:pPr algn="ctr"/>
            <a:r>
              <a:rPr lang="es-CO" sz="1800" b="1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$80.000 millones </a:t>
            </a:r>
            <a:endParaRPr lang="es-CO" b="1" dirty="0">
              <a:solidFill>
                <a:schemeClr val="bg1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7EB0C7C0-1CE4-8D0C-EB8D-55E3A23E3FFA}"/>
              </a:ext>
            </a:extLst>
          </p:cNvPr>
          <p:cNvSpPr/>
          <p:nvPr/>
        </p:nvSpPr>
        <p:spPr>
          <a:xfrm>
            <a:off x="6514074" y="3004556"/>
            <a:ext cx="3733401" cy="794704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E36CECC-AF01-535F-33CC-49CAC47BDE14}"/>
              </a:ext>
            </a:extLst>
          </p:cNvPr>
          <p:cNvSpPr txBox="1"/>
          <p:nvPr/>
        </p:nvSpPr>
        <p:spPr>
          <a:xfrm>
            <a:off x="6950189" y="3363478"/>
            <a:ext cx="3310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600" dirty="0">
                <a:solidFill>
                  <a:srgbClr val="E8E8E8">
                    <a:lumMod val="25000"/>
                  </a:srgbClr>
                </a:solidFill>
                <a:latin typeface="Nunito" pitchFamily="2" charset="0"/>
                <a:ea typeface="Arial Narrow" panose="020B0606020202030204" pitchFamily="34" charset="0"/>
                <a:cs typeface="Arial Narrow" panose="020B0606020202030204" pitchFamily="34" charset="0"/>
              </a:rPr>
              <a:t>Recursos servicio a la deuda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E8E8E8">
                  <a:lumMod val="25000"/>
                </a:srgbClr>
              </a:solidFill>
              <a:effectLst/>
              <a:uLnTx/>
              <a:uFillTx/>
              <a:latin typeface="Nunito" pitchFamily="2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BC34BF4-451B-878B-A370-3FE652ACE43C}"/>
              </a:ext>
            </a:extLst>
          </p:cNvPr>
          <p:cNvSpPr txBox="1"/>
          <p:nvPr/>
        </p:nvSpPr>
        <p:spPr>
          <a:xfrm>
            <a:off x="6861843" y="2834149"/>
            <a:ext cx="2636805" cy="408623"/>
          </a:xfrm>
          <a:prstGeom prst="roundRect">
            <a:avLst/>
          </a:prstGeom>
          <a:solidFill>
            <a:srgbClr val="417B5D"/>
          </a:solidFill>
        </p:spPr>
        <p:txBody>
          <a:bodyPr wrap="square">
            <a:spAutoFit/>
          </a:bodyPr>
          <a:lstStyle/>
          <a:p>
            <a:pPr algn="ctr"/>
            <a:r>
              <a:rPr lang="es-CO" sz="1800" b="1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$4.800 millones </a:t>
            </a:r>
            <a:endParaRPr lang="es-CO" b="1" dirty="0">
              <a:solidFill>
                <a:schemeClr val="bg1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3889B0CB-CD14-72A6-691F-EEE5BB68C5CE}"/>
              </a:ext>
            </a:extLst>
          </p:cNvPr>
          <p:cNvSpPr txBox="1"/>
          <p:nvPr/>
        </p:nvSpPr>
        <p:spPr>
          <a:xfrm>
            <a:off x="6861843" y="4078152"/>
            <a:ext cx="2636805" cy="408623"/>
          </a:xfrm>
          <a:prstGeom prst="roundRect">
            <a:avLst/>
          </a:prstGeom>
          <a:solidFill>
            <a:srgbClr val="417B5D"/>
          </a:solidFill>
        </p:spPr>
        <p:txBody>
          <a:bodyPr wrap="square">
            <a:spAutoFit/>
          </a:bodyPr>
          <a:lstStyle/>
          <a:p>
            <a:pPr algn="ctr"/>
            <a:r>
              <a:rPr lang="es-CO" sz="1800" b="1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$52.000 millones </a:t>
            </a:r>
            <a:endParaRPr lang="es-CO" b="1" dirty="0">
              <a:solidFill>
                <a:schemeClr val="bg1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8" name="Rectángulo: esquinas redondeadas 37">
            <a:extLst>
              <a:ext uri="{FF2B5EF4-FFF2-40B4-BE49-F238E27FC236}">
                <a16:creationId xmlns:a16="http://schemas.microsoft.com/office/drawing/2014/main" id="{1E4E6A06-2BCC-AF56-01C7-2E8F8ED09217}"/>
              </a:ext>
            </a:extLst>
          </p:cNvPr>
          <p:cNvSpPr/>
          <p:nvPr/>
        </p:nvSpPr>
        <p:spPr>
          <a:xfrm>
            <a:off x="6527545" y="5443747"/>
            <a:ext cx="3733401" cy="794704"/>
          </a:xfrm>
          <a:prstGeom prst="roundRect">
            <a:avLst/>
          </a:prstGeom>
          <a:solidFill>
            <a:srgbClr val="33996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57BA8DBC-7BCC-B2B6-41AA-EA602328CEDF}"/>
              </a:ext>
            </a:extLst>
          </p:cNvPr>
          <p:cNvSpPr txBox="1"/>
          <p:nvPr/>
        </p:nvSpPr>
        <p:spPr>
          <a:xfrm>
            <a:off x="6963660" y="5806546"/>
            <a:ext cx="28834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E8E8E8">
                    <a:lumMod val="25000"/>
                  </a:srgbClr>
                </a:solidFill>
                <a:effectLst/>
                <a:uLnTx/>
                <a:uFillTx/>
                <a:latin typeface="Nunito" pitchFamily="2" charset="0"/>
              </a:rPr>
              <a:t>Gastos generales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B4EDCAC9-AA53-D7D6-EAE7-342C924DA101}"/>
              </a:ext>
            </a:extLst>
          </p:cNvPr>
          <p:cNvSpPr txBox="1"/>
          <p:nvPr/>
        </p:nvSpPr>
        <p:spPr>
          <a:xfrm>
            <a:off x="6875314" y="5273340"/>
            <a:ext cx="2636805" cy="408623"/>
          </a:xfrm>
          <a:prstGeom prst="roundRect">
            <a:avLst/>
          </a:prstGeom>
          <a:solidFill>
            <a:srgbClr val="417B5D"/>
          </a:solidFill>
        </p:spPr>
        <p:txBody>
          <a:bodyPr wrap="square">
            <a:spAutoFit/>
          </a:bodyPr>
          <a:lstStyle/>
          <a:p>
            <a:pPr algn="ctr"/>
            <a:r>
              <a:rPr lang="es-CO" sz="1800" b="1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$9.000 millones </a:t>
            </a:r>
            <a:endParaRPr lang="es-CO" b="1" dirty="0">
              <a:solidFill>
                <a:schemeClr val="bg1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63039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2822</Words>
  <Application>Microsoft Office PowerPoint</Application>
  <PresentationFormat>Panorámica</PresentationFormat>
  <Paragraphs>652</Paragraphs>
  <Slides>24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40" baseType="lpstr">
      <vt:lpstr>AAAAAJ+TimesNewRomanPS-BoldMT</vt:lpstr>
      <vt:lpstr>ADLaM Display</vt:lpstr>
      <vt:lpstr>Aharoni</vt:lpstr>
      <vt:lpstr>Aptos</vt:lpstr>
      <vt:lpstr>Aptos Display</vt:lpstr>
      <vt:lpstr>Aptos Narrow</vt:lpstr>
      <vt:lpstr>Arial</vt:lpstr>
      <vt:lpstr>Arial Narrow</vt:lpstr>
      <vt:lpstr>Calibri</vt:lpstr>
      <vt:lpstr>Helvetica</vt:lpstr>
      <vt:lpstr>Nunito</vt:lpstr>
      <vt:lpstr>Nunito Sans</vt:lpstr>
      <vt:lpstr>Nunito Sans Black</vt:lpstr>
      <vt:lpstr>Verdana</vt:lpstr>
      <vt:lpstr>1_Tema de Office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Anny Katlyn Escobar Florido</dc:creator>
  <cp:lastModifiedBy>Jose Alirio Salinas Bustos</cp:lastModifiedBy>
  <cp:revision>48</cp:revision>
  <dcterms:created xsi:type="dcterms:W3CDTF">2024-07-12T04:48:37Z</dcterms:created>
  <dcterms:modified xsi:type="dcterms:W3CDTF">2024-08-27T13:45:05Z</dcterms:modified>
</cp:coreProperties>
</file>