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8"/>
  </p:notesMasterIdLst>
  <p:sldIdLst>
    <p:sldId id="256" r:id="rId5"/>
    <p:sldId id="319" r:id="rId6"/>
    <p:sldId id="266" r:id="rId7"/>
    <p:sldId id="320" r:id="rId8"/>
    <p:sldId id="258" r:id="rId9"/>
    <p:sldId id="259" r:id="rId10"/>
    <p:sldId id="260" r:id="rId11"/>
    <p:sldId id="261" r:id="rId12"/>
    <p:sldId id="262" r:id="rId13"/>
    <p:sldId id="267" r:id="rId14"/>
    <p:sldId id="264" r:id="rId15"/>
    <p:sldId id="327" r:id="rId16"/>
    <p:sldId id="263" r:id="rId17"/>
    <p:sldId id="318" r:id="rId18"/>
    <p:sldId id="269" r:id="rId19"/>
    <p:sldId id="325" r:id="rId20"/>
    <p:sldId id="271" r:id="rId21"/>
    <p:sldId id="322" r:id="rId22"/>
    <p:sldId id="323" r:id="rId23"/>
    <p:sldId id="328" r:id="rId24"/>
    <p:sldId id="324" r:id="rId25"/>
    <p:sldId id="326" r:id="rId26"/>
    <p:sldId id="321" r:id="rId27"/>
  </p:sldIdLst>
  <p:sldSz cx="20104100" cy="11309350"/>
  <p:notesSz cx="9296400" cy="7010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CF6"/>
    <a:srgbClr val="FFC501"/>
    <a:srgbClr val="BB8D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B372D-AFD2-4E5A-A1CA-7F76F2B02FC3}" v="5" dt="2024-08-26T23:53:51.11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3"/>
    <p:restoredTop sz="94726"/>
  </p:normalViewPr>
  <p:slideViewPr>
    <p:cSldViewPr>
      <p:cViewPr varScale="1">
        <p:scale>
          <a:sx n="39" d="100"/>
          <a:sy n="39" d="100"/>
        </p:scale>
        <p:origin x="324"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 Yohana Acosta Munoz" userId="99e09504-fded-4f77-9eb3-b7efb91b85ab" providerId="ADAL" clId="{042B372D-AFD2-4E5A-A1CA-7F76F2B02FC3}"/>
    <pc:docChg chg="undo custSel addSld delSld modSld">
      <pc:chgData name="Denis Yohana Acosta Munoz" userId="99e09504-fded-4f77-9eb3-b7efb91b85ab" providerId="ADAL" clId="{042B372D-AFD2-4E5A-A1CA-7F76F2B02FC3}" dt="2024-08-26T23:49:25.986" v="280" actId="14100"/>
      <pc:docMkLst>
        <pc:docMk/>
      </pc:docMkLst>
      <pc:sldChg chg="modSp mod">
        <pc:chgData name="Denis Yohana Acosta Munoz" userId="99e09504-fded-4f77-9eb3-b7efb91b85ab" providerId="ADAL" clId="{042B372D-AFD2-4E5A-A1CA-7F76F2B02FC3}" dt="2024-08-26T23:36:05.322" v="215" actId="113"/>
        <pc:sldMkLst>
          <pc:docMk/>
          <pc:sldMk cId="172389325" sldId="263"/>
        </pc:sldMkLst>
        <pc:spChg chg="mod">
          <ac:chgData name="Denis Yohana Acosta Munoz" userId="99e09504-fded-4f77-9eb3-b7efb91b85ab" providerId="ADAL" clId="{042B372D-AFD2-4E5A-A1CA-7F76F2B02FC3}" dt="2024-08-26T23:31:45.771" v="3" actId="207"/>
          <ac:spMkLst>
            <pc:docMk/>
            <pc:sldMk cId="172389325" sldId="263"/>
            <ac:spMk id="5" creationId="{551D0ED6-5192-8ADC-6358-ECBAD39D7B4B}"/>
          </ac:spMkLst>
        </pc:spChg>
        <pc:spChg chg="mod">
          <ac:chgData name="Denis Yohana Acosta Munoz" userId="99e09504-fded-4f77-9eb3-b7efb91b85ab" providerId="ADAL" clId="{042B372D-AFD2-4E5A-A1CA-7F76F2B02FC3}" dt="2024-08-26T23:36:05.322" v="215" actId="113"/>
          <ac:spMkLst>
            <pc:docMk/>
            <pc:sldMk cId="172389325" sldId="263"/>
            <ac:spMk id="12" creationId="{679EAA82-F75F-19CF-D02D-C302114C1064}"/>
          </ac:spMkLst>
        </pc:spChg>
        <pc:spChg chg="mod">
          <ac:chgData name="Denis Yohana Acosta Munoz" userId="99e09504-fded-4f77-9eb3-b7efb91b85ab" providerId="ADAL" clId="{042B372D-AFD2-4E5A-A1CA-7F76F2B02FC3}" dt="2024-08-26T23:32:13.261" v="6" actId="207"/>
          <ac:spMkLst>
            <pc:docMk/>
            <pc:sldMk cId="172389325" sldId="263"/>
            <ac:spMk id="14" creationId="{5A167B77-4A6E-2464-BDEF-9957A12D0D93}"/>
          </ac:spMkLst>
        </pc:spChg>
        <pc:spChg chg="mod">
          <ac:chgData name="Denis Yohana Acosta Munoz" userId="99e09504-fded-4f77-9eb3-b7efb91b85ab" providerId="ADAL" clId="{042B372D-AFD2-4E5A-A1CA-7F76F2B02FC3}" dt="2024-08-26T23:32:13.261" v="6" actId="207"/>
          <ac:spMkLst>
            <pc:docMk/>
            <pc:sldMk cId="172389325" sldId="263"/>
            <ac:spMk id="15" creationId="{3C6633D9-4061-C4A2-207F-6D010C415B42}"/>
          </ac:spMkLst>
        </pc:spChg>
        <pc:grpChg chg="mod">
          <ac:chgData name="Denis Yohana Acosta Munoz" userId="99e09504-fded-4f77-9eb3-b7efb91b85ab" providerId="ADAL" clId="{042B372D-AFD2-4E5A-A1CA-7F76F2B02FC3}" dt="2024-08-26T23:32:13.261" v="6" actId="207"/>
          <ac:grpSpMkLst>
            <pc:docMk/>
            <pc:sldMk cId="172389325" sldId="263"/>
            <ac:grpSpMk id="13" creationId="{86766EEC-9A65-4EC3-B8FB-CCBFB0A19F88}"/>
          </ac:grpSpMkLst>
        </pc:grpChg>
      </pc:sldChg>
      <pc:sldChg chg="modSp mod">
        <pc:chgData name="Denis Yohana Acosta Munoz" userId="99e09504-fded-4f77-9eb3-b7efb91b85ab" providerId="ADAL" clId="{042B372D-AFD2-4E5A-A1CA-7F76F2B02FC3}" dt="2024-08-26T23:31:16.993" v="1" actId="207"/>
        <pc:sldMkLst>
          <pc:docMk/>
          <pc:sldMk cId="2458739398" sldId="264"/>
        </pc:sldMkLst>
        <pc:spChg chg="mod">
          <ac:chgData name="Denis Yohana Acosta Munoz" userId="99e09504-fded-4f77-9eb3-b7efb91b85ab" providerId="ADAL" clId="{042B372D-AFD2-4E5A-A1CA-7F76F2B02FC3}" dt="2024-08-26T23:31:08.986" v="0" actId="207"/>
          <ac:spMkLst>
            <pc:docMk/>
            <pc:sldMk cId="2458739398" sldId="264"/>
            <ac:spMk id="14" creationId="{493CE97D-92AF-3081-EBE1-E1D72F88CEAC}"/>
          </ac:spMkLst>
        </pc:spChg>
        <pc:spChg chg="mod">
          <ac:chgData name="Denis Yohana Acosta Munoz" userId="99e09504-fded-4f77-9eb3-b7efb91b85ab" providerId="ADAL" clId="{042B372D-AFD2-4E5A-A1CA-7F76F2B02FC3}" dt="2024-08-26T23:31:16.993" v="1" actId="207"/>
          <ac:spMkLst>
            <pc:docMk/>
            <pc:sldMk cId="2458739398" sldId="264"/>
            <ac:spMk id="26" creationId="{1B767641-6969-EF93-08DF-55B4FBD2E828}"/>
          </ac:spMkLst>
        </pc:spChg>
        <pc:spChg chg="mod">
          <ac:chgData name="Denis Yohana Acosta Munoz" userId="99e09504-fded-4f77-9eb3-b7efb91b85ab" providerId="ADAL" clId="{042B372D-AFD2-4E5A-A1CA-7F76F2B02FC3}" dt="2024-08-26T23:31:16.993" v="1" actId="207"/>
          <ac:spMkLst>
            <pc:docMk/>
            <pc:sldMk cId="2458739398" sldId="264"/>
            <ac:spMk id="27" creationId="{871FBBA7-F88E-8C2C-CECC-DFE96732261E}"/>
          </ac:spMkLst>
        </pc:spChg>
        <pc:grpChg chg="mod">
          <ac:chgData name="Denis Yohana Acosta Munoz" userId="99e09504-fded-4f77-9eb3-b7efb91b85ab" providerId="ADAL" clId="{042B372D-AFD2-4E5A-A1CA-7F76F2B02FC3}" dt="2024-08-26T23:31:16.993" v="1" actId="207"/>
          <ac:grpSpMkLst>
            <pc:docMk/>
            <pc:sldMk cId="2458739398" sldId="264"/>
            <ac:grpSpMk id="25" creationId="{031BCEC9-6ED1-132F-03C0-F8ABC430696A}"/>
          </ac:grpSpMkLst>
        </pc:grpChg>
      </pc:sldChg>
      <pc:sldChg chg="modSp mod">
        <pc:chgData name="Denis Yohana Acosta Munoz" userId="99e09504-fded-4f77-9eb3-b7efb91b85ab" providerId="ADAL" clId="{042B372D-AFD2-4E5A-A1CA-7F76F2B02FC3}" dt="2024-08-26T23:36:11.980" v="216" actId="113"/>
        <pc:sldMkLst>
          <pc:docMk/>
          <pc:sldMk cId="900627496" sldId="318"/>
        </pc:sldMkLst>
        <pc:spChg chg="mod">
          <ac:chgData name="Denis Yohana Acosta Munoz" userId="99e09504-fded-4f77-9eb3-b7efb91b85ab" providerId="ADAL" clId="{042B372D-AFD2-4E5A-A1CA-7F76F2B02FC3}" dt="2024-08-26T23:31:57.743" v="4" actId="207"/>
          <ac:spMkLst>
            <pc:docMk/>
            <pc:sldMk cId="900627496" sldId="318"/>
            <ac:spMk id="11" creationId="{D62D2654-DC32-C9F6-8966-3BA70830869A}"/>
          </ac:spMkLst>
        </pc:spChg>
        <pc:spChg chg="mod">
          <ac:chgData name="Denis Yohana Acosta Munoz" userId="99e09504-fded-4f77-9eb3-b7efb91b85ab" providerId="ADAL" clId="{042B372D-AFD2-4E5A-A1CA-7F76F2B02FC3}" dt="2024-08-26T23:36:11.980" v="216" actId="113"/>
          <ac:spMkLst>
            <pc:docMk/>
            <pc:sldMk cId="900627496" sldId="318"/>
            <ac:spMk id="12" creationId="{1318EF23-90BF-6FD8-E1C5-63CAD353B0A3}"/>
          </ac:spMkLst>
        </pc:spChg>
        <pc:spChg chg="mod">
          <ac:chgData name="Denis Yohana Acosta Munoz" userId="99e09504-fded-4f77-9eb3-b7efb91b85ab" providerId="ADAL" clId="{042B372D-AFD2-4E5A-A1CA-7F76F2B02FC3}" dt="2024-08-26T23:35:41.444" v="213" actId="207"/>
          <ac:spMkLst>
            <pc:docMk/>
            <pc:sldMk cId="900627496" sldId="318"/>
            <ac:spMk id="129" creationId="{134AB739-6486-D428-D6F4-2918ACCFA3C5}"/>
          </ac:spMkLst>
        </pc:spChg>
        <pc:spChg chg="mod">
          <ac:chgData name="Denis Yohana Acosta Munoz" userId="99e09504-fded-4f77-9eb3-b7efb91b85ab" providerId="ADAL" clId="{042B372D-AFD2-4E5A-A1CA-7F76F2B02FC3}" dt="2024-08-26T23:35:41.444" v="213" actId="207"/>
          <ac:spMkLst>
            <pc:docMk/>
            <pc:sldMk cId="900627496" sldId="318"/>
            <ac:spMk id="130" creationId="{244DD249-F9CA-81AD-1FBF-527F5639E715}"/>
          </ac:spMkLst>
        </pc:spChg>
        <pc:spChg chg="mod">
          <ac:chgData name="Denis Yohana Acosta Munoz" userId="99e09504-fded-4f77-9eb3-b7efb91b85ab" providerId="ADAL" clId="{042B372D-AFD2-4E5A-A1CA-7F76F2B02FC3}" dt="2024-08-26T23:34:43.844" v="209" actId="20577"/>
          <ac:spMkLst>
            <pc:docMk/>
            <pc:sldMk cId="900627496" sldId="318"/>
            <ac:spMk id="131" creationId="{F18732F2-B41C-06E0-D805-EE3F4BC660CF}"/>
          </ac:spMkLst>
        </pc:spChg>
        <pc:grpChg chg="mod">
          <ac:chgData name="Denis Yohana Acosta Munoz" userId="99e09504-fded-4f77-9eb3-b7efb91b85ab" providerId="ADAL" clId="{042B372D-AFD2-4E5A-A1CA-7F76F2B02FC3}" dt="2024-08-26T23:35:41.444" v="213" actId="207"/>
          <ac:grpSpMkLst>
            <pc:docMk/>
            <pc:sldMk cId="900627496" sldId="318"/>
            <ac:grpSpMk id="128" creationId="{1D224A6B-D1E6-BBAA-4F00-6AA0408B1CF4}"/>
          </ac:grpSpMkLst>
        </pc:grpChg>
      </pc:sldChg>
      <pc:sldChg chg="addSp delSp mod">
        <pc:chgData name="Denis Yohana Acosta Munoz" userId="99e09504-fded-4f77-9eb3-b7efb91b85ab" providerId="ADAL" clId="{042B372D-AFD2-4E5A-A1CA-7F76F2B02FC3}" dt="2024-08-26T23:37:26.080" v="219" actId="22"/>
        <pc:sldMkLst>
          <pc:docMk/>
          <pc:sldMk cId="0" sldId="322"/>
        </pc:sldMkLst>
        <pc:spChg chg="add del">
          <ac:chgData name="Denis Yohana Acosta Munoz" userId="99e09504-fded-4f77-9eb3-b7efb91b85ab" providerId="ADAL" clId="{042B372D-AFD2-4E5A-A1CA-7F76F2B02FC3}" dt="2024-08-26T23:37:26.080" v="219" actId="22"/>
          <ac:spMkLst>
            <pc:docMk/>
            <pc:sldMk cId="0" sldId="322"/>
            <ac:spMk id="74" creationId="{13F0440A-B39E-1675-1CDE-D21C3D52BF98}"/>
          </ac:spMkLst>
        </pc:spChg>
      </pc:sldChg>
      <pc:sldChg chg="add del">
        <pc:chgData name="Denis Yohana Acosta Munoz" userId="99e09504-fded-4f77-9eb3-b7efb91b85ab" providerId="ADAL" clId="{042B372D-AFD2-4E5A-A1CA-7F76F2B02FC3}" dt="2024-08-26T23:37:37.487" v="220"/>
        <pc:sldMkLst>
          <pc:docMk/>
          <pc:sldMk cId="0" sldId="323"/>
        </pc:sldMkLst>
      </pc:sldChg>
      <pc:sldChg chg="modSp mod">
        <pc:chgData name="Denis Yohana Acosta Munoz" userId="99e09504-fded-4f77-9eb3-b7efb91b85ab" providerId="ADAL" clId="{042B372D-AFD2-4E5A-A1CA-7F76F2B02FC3}" dt="2024-08-26T23:49:25.986" v="280" actId="14100"/>
        <pc:sldMkLst>
          <pc:docMk/>
          <pc:sldMk cId="0" sldId="324"/>
        </pc:sldMkLst>
        <pc:spChg chg="mod">
          <ac:chgData name="Denis Yohana Acosta Munoz" userId="99e09504-fded-4f77-9eb3-b7efb91b85ab" providerId="ADAL" clId="{042B372D-AFD2-4E5A-A1CA-7F76F2B02FC3}" dt="2024-08-26T23:49:25.986" v="280" actId="14100"/>
          <ac:spMkLst>
            <pc:docMk/>
            <pc:sldMk cId="0" sldId="324"/>
            <ac:spMk id="2" creationId="{00000000-0000-0000-0000-000000000000}"/>
          </ac:spMkLst>
        </pc:spChg>
      </pc:sldChg>
      <pc:sldChg chg="modSp mod">
        <pc:chgData name="Denis Yohana Acosta Munoz" userId="99e09504-fded-4f77-9eb3-b7efb91b85ab" providerId="ADAL" clId="{042B372D-AFD2-4E5A-A1CA-7F76F2B02FC3}" dt="2024-08-26T23:35:56.629" v="214" actId="113"/>
        <pc:sldMkLst>
          <pc:docMk/>
          <pc:sldMk cId="853279415" sldId="327"/>
        </pc:sldMkLst>
        <pc:spChg chg="mod">
          <ac:chgData name="Denis Yohana Acosta Munoz" userId="99e09504-fded-4f77-9eb3-b7efb91b85ab" providerId="ADAL" clId="{042B372D-AFD2-4E5A-A1CA-7F76F2B02FC3}" dt="2024-08-26T23:35:56.629" v="214" actId="113"/>
          <ac:spMkLst>
            <pc:docMk/>
            <pc:sldMk cId="853279415" sldId="327"/>
            <ac:spMk id="5" creationId="{67CA45DB-858A-86BF-0F32-875B20A31724}"/>
          </ac:spMkLst>
        </pc:spChg>
        <pc:spChg chg="mod">
          <ac:chgData name="Denis Yohana Acosta Munoz" userId="99e09504-fded-4f77-9eb3-b7efb91b85ab" providerId="ADAL" clId="{042B372D-AFD2-4E5A-A1CA-7F76F2B02FC3}" dt="2024-08-26T23:31:36.600" v="2" actId="207"/>
          <ac:spMkLst>
            <pc:docMk/>
            <pc:sldMk cId="853279415" sldId="327"/>
            <ac:spMk id="9" creationId="{5CFDA89A-0C42-A826-4518-364362B41084}"/>
          </ac:spMkLst>
        </pc:spChg>
        <pc:spChg chg="mod">
          <ac:chgData name="Denis Yohana Acosta Munoz" userId="99e09504-fded-4f77-9eb3-b7efb91b85ab" providerId="ADAL" clId="{042B372D-AFD2-4E5A-A1CA-7F76F2B02FC3}" dt="2024-08-26T23:32:06.353" v="5" actId="207"/>
          <ac:spMkLst>
            <pc:docMk/>
            <pc:sldMk cId="853279415" sldId="327"/>
            <ac:spMk id="18" creationId="{D162D6CF-67F2-0F44-A5FF-08761B770FC2}"/>
          </ac:spMkLst>
        </pc:spChg>
        <pc:spChg chg="mod">
          <ac:chgData name="Denis Yohana Acosta Munoz" userId="99e09504-fded-4f77-9eb3-b7efb91b85ab" providerId="ADAL" clId="{042B372D-AFD2-4E5A-A1CA-7F76F2B02FC3}" dt="2024-08-26T23:32:06.353" v="5" actId="207"/>
          <ac:spMkLst>
            <pc:docMk/>
            <pc:sldMk cId="853279415" sldId="327"/>
            <ac:spMk id="19" creationId="{8312C4F3-EFAD-9DFD-CAE9-5085A5EC2AC7}"/>
          </ac:spMkLst>
        </pc:spChg>
        <pc:grpChg chg="mod">
          <ac:chgData name="Denis Yohana Acosta Munoz" userId="99e09504-fded-4f77-9eb3-b7efb91b85ab" providerId="ADAL" clId="{042B372D-AFD2-4E5A-A1CA-7F76F2B02FC3}" dt="2024-08-26T23:32:06.353" v="5" actId="207"/>
          <ac:grpSpMkLst>
            <pc:docMk/>
            <pc:sldMk cId="853279415" sldId="327"/>
            <ac:grpSpMk id="17" creationId="{70B9A580-668D-792E-E0BF-15E7D6B27EC9}"/>
          </ac:grpSpMkLst>
        </pc:grpChg>
      </pc:sldChg>
      <pc:sldChg chg="modSp add mod">
        <pc:chgData name="Denis Yohana Acosta Munoz" userId="99e09504-fded-4f77-9eb3-b7efb91b85ab" providerId="ADAL" clId="{042B372D-AFD2-4E5A-A1CA-7F76F2B02FC3}" dt="2024-08-26T23:49:14.332" v="278"/>
        <pc:sldMkLst>
          <pc:docMk/>
          <pc:sldMk cId="2357633028" sldId="328"/>
        </pc:sldMkLst>
        <pc:spChg chg="mod">
          <ac:chgData name="Denis Yohana Acosta Munoz" userId="99e09504-fded-4f77-9eb3-b7efb91b85ab" providerId="ADAL" clId="{042B372D-AFD2-4E5A-A1CA-7F76F2B02FC3}" dt="2024-08-26T23:49:14.332" v="278"/>
          <ac:spMkLst>
            <pc:docMk/>
            <pc:sldMk cId="2357633028" sldId="328"/>
            <ac:spMk id="2" creationId="{00000000-0000-0000-0000-000000000000}"/>
          </ac:spMkLst>
        </pc:spChg>
        <pc:spChg chg="mod">
          <ac:chgData name="Denis Yohana Acosta Munoz" userId="99e09504-fded-4f77-9eb3-b7efb91b85ab" providerId="ADAL" clId="{042B372D-AFD2-4E5A-A1CA-7F76F2B02FC3}" dt="2024-08-26T23:48:07.140" v="277" actId="20577"/>
          <ac:spMkLst>
            <pc:docMk/>
            <pc:sldMk cId="2357633028" sldId="328"/>
            <ac:spMk id="4" creationId="{00000000-0000-0000-0000-000000000000}"/>
          </ac:spMkLst>
        </pc:spChg>
        <pc:spChg chg="mod">
          <ac:chgData name="Denis Yohana Acosta Munoz" userId="99e09504-fded-4f77-9eb3-b7efb91b85ab" providerId="ADAL" clId="{042B372D-AFD2-4E5A-A1CA-7F76F2B02FC3}" dt="2024-08-26T23:47:56.403" v="270" actId="20577"/>
          <ac:spMkLst>
            <pc:docMk/>
            <pc:sldMk cId="2357633028" sldId="328"/>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4028636" cy="351308"/>
          </a:xfrm>
          <a:prstGeom prst="rect">
            <a:avLst/>
          </a:prstGeom>
        </p:spPr>
        <p:txBody>
          <a:bodyPr vert="horz" lIns="47467" tIns="23733" rIns="47467" bIns="23733" rtlCol="0"/>
          <a:lstStyle>
            <a:lvl1pPr algn="l">
              <a:defRPr sz="600"/>
            </a:lvl1pPr>
          </a:lstStyle>
          <a:p>
            <a:endParaRPr lang="es-CO"/>
          </a:p>
        </p:txBody>
      </p:sp>
      <p:sp>
        <p:nvSpPr>
          <p:cNvPr id="3" name="Marcador de fecha 2"/>
          <p:cNvSpPr>
            <a:spLocks noGrp="1"/>
          </p:cNvSpPr>
          <p:nvPr>
            <p:ph type="dt" idx="1"/>
          </p:nvPr>
        </p:nvSpPr>
        <p:spPr>
          <a:xfrm>
            <a:off x="5265562" y="0"/>
            <a:ext cx="4028636" cy="351308"/>
          </a:xfrm>
          <a:prstGeom prst="rect">
            <a:avLst/>
          </a:prstGeom>
        </p:spPr>
        <p:txBody>
          <a:bodyPr vert="horz" lIns="47467" tIns="23733" rIns="47467" bIns="23733" rtlCol="0"/>
          <a:lstStyle>
            <a:lvl1pPr algn="r">
              <a:defRPr sz="600"/>
            </a:lvl1pPr>
          </a:lstStyle>
          <a:p>
            <a:fld id="{BCB07449-906D-4DFE-91F1-45C087F26C05}" type="datetimeFigureOut">
              <a:rPr lang="es-CO" smtClean="0"/>
              <a:t>26/08/2024</a:t>
            </a:fld>
            <a:endParaRPr lang="es-CO"/>
          </a:p>
        </p:txBody>
      </p:sp>
      <p:sp>
        <p:nvSpPr>
          <p:cNvPr id="4" name="Marcador de imagen de diapositiva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47467" tIns="23733" rIns="47467" bIns="23733" rtlCol="0" anchor="ctr"/>
          <a:lstStyle/>
          <a:p>
            <a:endParaRPr lang="es-CO"/>
          </a:p>
        </p:txBody>
      </p:sp>
      <p:sp>
        <p:nvSpPr>
          <p:cNvPr id="5" name="Marcador de notas 4"/>
          <p:cNvSpPr>
            <a:spLocks noGrp="1"/>
          </p:cNvSpPr>
          <p:nvPr>
            <p:ph type="body" sz="quarter" idx="3"/>
          </p:nvPr>
        </p:nvSpPr>
        <p:spPr>
          <a:xfrm>
            <a:off x="929347" y="3373337"/>
            <a:ext cx="7437707" cy="2761255"/>
          </a:xfrm>
          <a:prstGeom prst="rect">
            <a:avLst/>
          </a:prstGeom>
        </p:spPr>
        <p:txBody>
          <a:bodyPr vert="horz" lIns="47467" tIns="23733" rIns="47467" bIns="23733"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6659093"/>
            <a:ext cx="4028636" cy="351307"/>
          </a:xfrm>
          <a:prstGeom prst="rect">
            <a:avLst/>
          </a:prstGeom>
        </p:spPr>
        <p:txBody>
          <a:bodyPr vert="horz" lIns="47467" tIns="23733" rIns="47467" bIns="23733" rtlCol="0" anchor="b"/>
          <a:lstStyle>
            <a:lvl1pPr algn="l">
              <a:defRPr sz="600"/>
            </a:lvl1pPr>
          </a:lstStyle>
          <a:p>
            <a:endParaRPr lang="es-CO"/>
          </a:p>
        </p:txBody>
      </p:sp>
      <p:sp>
        <p:nvSpPr>
          <p:cNvPr id="7" name="Marcador de número de diapositiva 6"/>
          <p:cNvSpPr>
            <a:spLocks noGrp="1"/>
          </p:cNvSpPr>
          <p:nvPr>
            <p:ph type="sldNum" sz="quarter" idx="5"/>
          </p:nvPr>
        </p:nvSpPr>
        <p:spPr>
          <a:xfrm>
            <a:off x="5265562" y="6659093"/>
            <a:ext cx="4028636" cy="351307"/>
          </a:xfrm>
          <a:prstGeom prst="rect">
            <a:avLst/>
          </a:prstGeom>
        </p:spPr>
        <p:txBody>
          <a:bodyPr vert="horz" lIns="47467" tIns="23733" rIns="47467" bIns="23733" rtlCol="0" anchor="b"/>
          <a:lstStyle>
            <a:lvl1pPr algn="r">
              <a:defRPr sz="600"/>
            </a:lvl1pPr>
          </a:lstStyle>
          <a:p>
            <a:fld id="{4F2D7A29-172B-4B04-8AEB-34DE397F9AB9}" type="slidenum">
              <a:rPr lang="es-CO" smtClean="0"/>
              <a:t>‹Nº›</a:t>
            </a:fld>
            <a:endParaRPr lang="es-CO"/>
          </a:p>
        </p:txBody>
      </p:sp>
    </p:spTree>
    <p:extLst>
      <p:ext uri="{BB962C8B-B14F-4D97-AF65-F5344CB8AC3E}">
        <p14:creationId xmlns:p14="http://schemas.microsoft.com/office/powerpoint/2010/main" val="78728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999" indent="-177999" algn="just">
              <a:lnSpc>
                <a:spcPct val="107000"/>
              </a:lnSpc>
              <a:buFont typeface="Symbol" panose="05050102010706020507" pitchFamily="18" charset="2"/>
              <a:buChar char=""/>
            </a:pPr>
            <a:r>
              <a:rPr lang="es-CO" sz="900" kern="0" dirty="0">
                <a:latin typeface="Arial" panose="020B0604020202020204" pitchFamily="34" charset="0"/>
                <a:ea typeface="Calibri" panose="020F0502020204030204" pitchFamily="34" charset="0"/>
                <a:cs typeface="Times New Roman" panose="02020603050405020304" pitchFamily="18" charset="0"/>
              </a:rPr>
              <a:t>En 2023, la </a:t>
            </a:r>
            <a:r>
              <a:rPr lang="es-CO" sz="900" b="1" kern="0" dirty="0">
                <a:solidFill>
                  <a:srgbClr val="4E5B9E"/>
                </a:solidFill>
                <a:latin typeface="Arial" panose="020B0604020202020204" pitchFamily="34" charset="0"/>
                <a:ea typeface="Calibri" panose="020F0502020204030204" pitchFamily="34" charset="0"/>
                <a:cs typeface="Times New Roman" panose="02020603050405020304" pitchFamily="18" charset="0"/>
              </a:rPr>
              <a:t>pobreza monetaria </a:t>
            </a:r>
            <a:r>
              <a:rPr lang="es-CO" sz="900" kern="0" dirty="0">
                <a:latin typeface="Arial" panose="020B0604020202020204" pitchFamily="34" charset="0"/>
                <a:ea typeface="Calibri" panose="020F0502020204030204" pitchFamily="34" charset="0"/>
                <a:cs typeface="Times New Roman" panose="02020603050405020304" pitchFamily="18" charset="0"/>
              </a:rPr>
              <a:t>en Colombia fue de 33,0%, luego de descender en 3,6 puntos porcentuales (p.p.) en comparación con 2022 (36,6%). </a:t>
            </a:r>
            <a:endParaRPr lang="en-US" sz="900" kern="100" dirty="0">
              <a:latin typeface="Calibri" panose="020F0502020204030204" pitchFamily="34" charset="0"/>
              <a:ea typeface="Calibri" panose="020F0502020204030204" pitchFamily="34" charset="0"/>
              <a:cs typeface="Times New Roman" panose="02020603050405020304" pitchFamily="18" charset="0"/>
            </a:endParaRPr>
          </a:p>
          <a:p>
            <a:pPr marL="177999" indent="-177999" algn="just">
              <a:lnSpc>
                <a:spcPct val="107000"/>
              </a:lnSpc>
              <a:buFont typeface="Symbol" panose="05050102010706020507" pitchFamily="18" charset="2"/>
              <a:buChar char=""/>
            </a:pPr>
            <a:r>
              <a:rPr lang="es-CO" sz="900" kern="0" dirty="0">
                <a:latin typeface="Arial" panose="020B0604020202020204" pitchFamily="34" charset="0"/>
                <a:ea typeface="Calibri" panose="020F0502020204030204" pitchFamily="34" charset="0"/>
                <a:cs typeface="Times New Roman" panose="02020603050405020304" pitchFamily="18" charset="0"/>
              </a:rPr>
              <a:t>Por su parte, la </a:t>
            </a:r>
            <a:r>
              <a:rPr lang="es-CO" sz="900" b="1" kern="0" dirty="0">
                <a:solidFill>
                  <a:srgbClr val="4E5B9E"/>
                </a:solidFill>
                <a:latin typeface="Arial" panose="020B0604020202020204" pitchFamily="34" charset="0"/>
                <a:ea typeface="Calibri" panose="020F0502020204030204" pitchFamily="34" charset="0"/>
                <a:cs typeface="Times New Roman" panose="02020603050405020304" pitchFamily="18" charset="0"/>
              </a:rPr>
              <a:t>pobreza monetaria extrema </a:t>
            </a:r>
            <a:r>
              <a:rPr lang="es-CO" sz="900" kern="0" dirty="0">
                <a:solidFill>
                  <a:srgbClr val="000000"/>
                </a:solidFill>
                <a:latin typeface="Arial" panose="020B0604020202020204" pitchFamily="34" charset="0"/>
                <a:ea typeface="Calibri" panose="020F0502020204030204" pitchFamily="34" charset="0"/>
                <a:cs typeface="Times New Roman" panose="02020603050405020304" pitchFamily="18" charset="0"/>
              </a:rPr>
              <a:t>en 2023 </a:t>
            </a:r>
            <a:r>
              <a:rPr lang="es-CO" sz="900" kern="0" dirty="0">
                <a:latin typeface="Arial" panose="020B0604020202020204" pitchFamily="34" charset="0"/>
                <a:ea typeface="Calibri" panose="020F0502020204030204" pitchFamily="34" charset="0"/>
                <a:cs typeface="Times New Roman" panose="02020603050405020304" pitchFamily="18" charset="0"/>
              </a:rPr>
              <a:t>fue de 11,4%, ubicándose 2,4 p.p. por debajo de la registrada en 2022 (13,8%). Lo cual representa un avance si se tiene en cuenta que en 2022 la pobreza extrema aumentó levemente. La pobreza monetaria extrema en 2023 descendió en 2,1 p.p. en el área urbana y 3,5 p.p. en el área rural. </a:t>
            </a:r>
            <a:endParaRPr lang="en-US" sz="900" kern="100" dirty="0">
              <a:latin typeface="Calibri" panose="020F0502020204030204" pitchFamily="34" charset="0"/>
              <a:ea typeface="Calibri" panose="020F0502020204030204" pitchFamily="34" charset="0"/>
              <a:cs typeface="Times New Roman" panose="02020603050405020304" pitchFamily="18" charset="0"/>
            </a:endParaRPr>
          </a:p>
          <a:p>
            <a:pPr marL="177999" indent="-177999" algn="just">
              <a:lnSpc>
                <a:spcPct val="107000"/>
              </a:lnSpc>
              <a:buFont typeface="Symbol" panose="05050102010706020507" pitchFamily="18" charset="2"/>
              <a:buChar char=""/>
            </a:pPr>
            <a:r>
              <a:rPr lang="es-CO" sz="900" kern="0" dirty="0">
                <a:latin typeface="Arial" panose="020B0604020202020204" pitchFamily="34" charset="0"/>
                <a:ea typeface="Calibri" panose="020F0502020204030204" pitchFamily="34" charset="0"/>
                <a:cs typeface="Times New Roman" panose="02020603050405020304" pitchFamily="18" charset="0"/>
              </a:rPr>
              <a:t>El </a:t>
            </a:r>
            <a:r>
              <a:rPr lang="es-CO" sz="900" b="1" kern="0" dirty="0">
                <a:solidFill>
                  <a:srgbClr val="4E5B9E"/>
                </a:solidFill>
                <a:latin typeface="Arial" panose="020B0604020202020204" pitchFamily="34" charset="0"/>
                <a:ea typeface="Calibri" panose="020F0502020204030204" pitchFamily="34" charset="0"/>
                <a:cs typeface="Times New Roman" panose="02020603050405020304" pitchFamily="18" charset="0"/>
              </a:rPr>
              <a:t>coeficiente de Gini, que mide la desigualdad, descendió al pasar</a:t>
            </a:r>
            <a:r>
              <a:rPr lang="es-CO" sz="900" kern="0" dirty="0">
                <a:latin typeface="Arial" panose="020B0604020202020204" pitchFamily="34" charset="0"/>
                <a:ea typeface="Calibri" panose="020F0502020204030204" pitchFamily="34" charset="0"/>
                <a:cs typeface="Times New Roman" panose="02020603050405020304" pitchFamily="18" charset="0"/>
              </a:rPr>
              <a:t> de 0,556 en 2022 a 0,546 en 2023. Lo cual indica una disminución en la desigualdad del ingreso de los hogares a nivel nacional. </a:t>
            </a:r>
            <a:endParaRPr lang="en-US" sz="900" kern="100" dirty="0">
              <a:latin typeface="Calibri" panose="020F0502020204030204" pitchFamily="34" charset="0"/>
              <a:ea typeface="Calibri" panose="020F0502020204030204" pitchFamily="34" charset="0"/>
              <a:cs typeface="Times New Roman" panose="02020603050405020304" pitchFamily="18" charset="0"/>
            </a:endParaRPr>
          </a:p>
          <a:p>
            <a:pPr marL="177999" indent="-177999" algn="just">
              <a:lnSpc>
                <a:spcPct val="107000"/>
              </a:lnSpc>
              <a:spcAft>
                <a:spcPts val="415"/>
              </a:spcAft>
              <a:buFont typeface="Symbol" panose="05050102010706020507" pitchFamily="18" charset="2"/>
              <a:buChar char=""/>
            </a:pPr>
            <a:r>
              <a:rPr lang="es-CO" sz="900" b="1" kern="0" dirty="0">
                <a:solidFill>
                  <a:srgbClr val="4E5B9E"/>
                </a:solidFill>
                <a:latin typeface="Arial" panose="020B0604020202020204" pitchFamily="34" charset="0"/>
                <a:ea typeface="Calibri" panose="020F0502020204030204" pitchFamily="34" charset="0"/>
                <a:cs typeface="Times New Roman" panose="02020603050405020304" pitchFamily="18" charset="0"/>
              </a:rPr>
              <a:t>Los aportes institucionales como los del Departamento para la Prosperidad Social</a:t>
            </a:r>
            <a:r>
              <a:rPr lang="es-CO" sz="900" kern="100" dirty="0">
                <a:latin typeface="Arial" panose="020B0604020202020204" pitchFamily="34" charset="0"/>
                <a:ea typeface="Calibri" panose="020F0502020204030204" pitchFamily="34" charset="0"/>
                <a:cs typeface="Times New Roman" panose="02020603050405020304" pitchFamily="18" charset="0"/>
              </a:rPr>
              <a:t>,</a:t>
            </a:r>
            <a:r>
              <a:rPr lang="es-CO" sz="900" kern="100" baseline="30000" dirty="0">
                <a:latin typeface="Arial" panose="020B0604020202020204" pitchFamily="34" charset="0"/>
                <a:ea typeface="Calibri" panose="020F0502020204030204" pitchFamily="34" charset="0"/>
                <a:cs typeface="Times New Roman" panose="02020603050405020304" pitchFamily="18" charset="0"/>
              </a:rPr>
              <a:t> </a:t>
            </a:r>
            <a:r>
              <a:rPr lang="es-CO" sz="900" kern="100" dirty="0">
                <a:latin typeface="Arial" panose="020B0604020202020204" pitchFamily="34" charset="0"/>
                <a:ea typeface="Calibri" panose="020F0502020204030204" pitchFamily="34" charset="0"/>
                <a:cs typeface="Times New Roman" panose="02020603050405020304" pitchFamily="18" charset="0"/>
              </a:rPr>
              <a:t>ayudaron a que la incidencia de la pobreza monetaria en Colombia en 2023 descendiera en 4,4 p.p. y la pobreza monetaria extrema en 4,7 p.p. Las transferencias monetarias presentaron un mayor impacto en la reducción de la pobreza rural, al reducir en 8,3 p.p. la pobreza monetaria rural y en 9,4 p.p. la pobreza monetaria extrema rural.</a:t>
            </a:r>
          </a:p>
          <a:p>
            <a:pPr marL="177999" indent="-177999" algn="just" defTabSz="474665">
              <a:lnSpc>
                <a:spcPct val="107000"/>
              </a:lnSpc>
              <a:spcAft>
                <a:spcPts val="415"/>
              </a:spcAft>
              <a:buFont typeface="Symbol" panose="05050102010706020507" pitchFamily="18" charset="2"/>
              <a:buChar char=""/>
              <a:defRPr/>
            </a:pPr>
            <a:r>
              <a:rPr lang="es-CO" sz="900" dirty="0">
                <a:solidFill>
                  <a:srgbClr val="000000"/>
                </a:solidFill>
                <a:latin typeface="Verdana" panose="020B0604030504040204" pitchFamily="34" charset="0"/>
                <a:ea typeface="Calibri" panose="020F0502020204030204" pitchFamily="34" charset="0"/>
                <a:cs typeface="Calibri" panose="020F0502020204030204" pitchFamily="34" charset="0"/>
              </a:rPr>
              <a:t>El </a:t>
            </a:r>
            <a:r>
              <a:rPr lang="es-CO" sz="900" dirty="0">
                <a:latin typeface="Verdana" panose="020B0604030504040204" pitchFamily="34" charset="0"/>
                <a:ea typeface="Calibri" panose="020F0502020204030204" pitchFamily="34" charset="0"/>
                <a:cs typeface="Calibri" panose="020F0502020204030204" pitchFamily="34" charset="0"/>
              </a:rPr>
              <a:t>crecimiento de </a:t>
            </a:r>
            <a:r>
              <a:rPr lang="es-CO" sz="900" b="1" dirty="0">
                <a:solidFill>
                  <a:srgbClr val="4E5B9E"/>
                </a:solidFill>
                <a:latin typeface="Verdana" panose="020B0604030504040204" pitchFamily="34" charset="0"/>
                <a:ea typeface="Calibri" panose="020F0502020204030204" pitchFamily="34" charset="0"/>
                <a:cs typeface="Times New Roman" panose="02020603050405020304" pitchFamily="18" charset="0"/>
              </a:rPr>
              <a:t>los ingresos laborales</a:t>
            </a:r>
            <a:r>
              <a:rPr lang="es-CO" sz="900" dirty="0">
                <a:latin typeface="Verdana" panose="020B0604030504040204" pitchFamily="34" charset="0"/>
                <a:ea typeface="Calibri" panose="020F0502020204030204" pitchFamily="34" charset="0"/>
                <a:cs typeface="Calibri" panose="020F0502020204030204" pitchFamily="34" charset="0"/>
              </a:rPr>
              <a:t> fue el principal factor que contribuyó al aumento de los ingresos de los hogares y especialmente de </a:t>
            </a:r>
            <a:r>
              <a:rPr lang="es-CO" sz="900" b="1" dirty="0">
                <a:solidFill>
                  <a:srgbClr val="4E5B9E"/>
                </a:solidFill>
                <a:latin typeface="Verdana" panose="020B0604030504040204" pitchFamily="34" charset="0"/>
                <a:ea typeface="Calibri" panose="020F0502020204030204" pitchFamily="34" charset="0"/>
                <a:cs typeface="Times New Roman" panose="02020603050405020304" pitchFamily="18" charset="0"/>
              </a:rPr>
              <a:t>los más vulnerables,</a:t>
            </a:r>
            <a:r>
              <a:rPr lang="es-CO" sz="900" dirty="0">
                <a:latin typeface="Verdana" panose="020B0604030504040204" pitchFamily="34" charset="0"/>
                <a:ea typeface="Calibri" panose="020F0502020204030204" pitchFamily="34" charset="0"/>
                <a:cs typeface="Calibri" panose="020F0502020204030204" pitchFamily="34" charset="0"/>
              </a:rPr>
              <a:t> impulsando así la reducción de la pobreza montería y la pobreza monetaria </a:t>
            </a:r>
            <a:r>
              <a:rPr lang="es-CO" sz="900" dirty="0">
                <a:solidFill>
                  <a:srgbClr val="000000"/>
                </a:solidFill>
                <a:latin typeface="Verdana" panose="020B0604030504040204" pitchFamily="34" charset="0"/>
                <a:ea typeface="Calibri" panose="020F0502020204030204" pitchFamily="34" charset="0"/>
                <a:cs typeface="Calibri" panose="020F0502020204030204" pitchFamily="34" charset="0"/>
              </a:rPr>
              <a:t>extrema, así como la focalización de las transferencias monetarias institucionales que redujeron significativamente </a:t>
            </a:r>
            <a:r>
              <a:rPr lang="es-CO" sz="900">
                <a:solidFill>
                  <a:srgbClr val="000000"/>
                </a:solidFill>
                <a:latin typeface="Verdana" panose="020B0604030504040204" pitchFamily="34" charset="0"/>
                <a:ea typeface="Calibri" panose="020F0502020204030204" pitchFamily="34" charset="0"/>
                <a:cs typeface="Calibri" panose="020F0502020204030204" pitchFamily="34" charset="0"/>
              </a:rPr>
              <a:t>la pobreza.</a:t>
            </a:r>
            <a:endParaRPr lang="en-US" sz="900" kern="10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3891C97-B213-9A42-8977-98690EEC5CAC}" type="slidenum">
              <a:rPr lang="es-CO" smtClean="0"/>
              <a:t>2</a:t>
            </a:fld>
            <a:endParaRPr lang="es-CO"/>
          </a:p>
        </p:txBody>
      </p:sp>
    </p:spTree>
    <p:extLst>
      <p:ext uri="{BB962C8B-B14F-4D97-AF65-F5344CB8AC3E}">
        <p14:creationId xmlns:p14="http://schemas.microsoft.com/office/powerpoint/2010/main" val="2235908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74665">
              <a:defRPr/>
            </a:pPr>
            <a:r>
              <a:rPr lang="es-CO" sz="600" dirty="0">
                <a:latin typeface="Verdana" panose="020B0604030504040204" pitchFamily="34" charset="0"/>
                <a:ea typeface="Calibri" panose="020F0502020204030204" pitchFamily="34" charset="0"/>
                <a:cs typeface="Calibri" panose="020F0502020204030204" pitchFamily="34" charset="0"/>
              </a:rPr>
              <a:t>En las 23 principales ciudades, 20 presentaron avances en la reducción de la pobreza moderada y 18 en la pobreza extrema. </a:t>
            </a:r>
          </a:p>
          <a:p>
            <a:endParaRPr lang="en-US" dirty="0"/>
          </a:p>
        </p:txBody>
      </p:sp>
      <p:sp>
        <p:nvSpPr>
          <p:cNvPr id="4" name="Slide Number Placeholder 3"/>
          <p:cNvSpPr>
            <a:spLocks noGrp="1"/>
          </p:cNvSpPr>
          <p:nvPr>
            <p:ph type="sldNum" sz="quarter" idx="5"/>
          </p:nvPr>
        </p:nvSpPr>
        <p:spPr/>
        <p:txBody>
          <a:bodyPr/>
          <a:lstStyle/>
          <a:p>
            <a:fld id="{83891C97-B213-9A42-8977-98690EEC5CAC}" type="slidenum">
              <a:rPr lang="es-CO" smtClean="0"/>
              <a:t>3</a:t>
            </a:fld>
            <a:endParaRPr lang="es-CO"/>
          </a:p>
        </p:txBody>
      </p:sp>
    </p:spTree>
    <p:extLst>
      <p:ext uri="{BB962C8B-B14F-4D97-AF65-F5344CB8AC3E}">
        <p14:creationId xmlns:p14="http://schemas.microsoft.com/office/powerpoint/2010/main" val="393595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4F2D7A29-172B-4B04-8AEB-34DE397F9AB9}" type="slidenum">
              <a:rPr lang="es-CO" smtClean="0"/>
              <a:t>9</a:t>
            </a:fld>
            <a:endParaRPr lang="es-CO"/>
          </a:p>
        </p:txBody>
      </p:sp>
    </p:spTree>
    <p:extLst>
      <p:ext uri="{BB962C8B-B14F-4D97-AF65-F5344CB8AC3E}">
        <p14:creationId xmlns:p14="http://schemas.microsoft.com/office/powerpoint/2010/main" val="936774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C89C6A25-9365-4E1B-99FC-B8283B910573}" type="slidenum">
              <a:rPr lang="es-CO" smtClean="0"/>
              <a:t>11</a:t>
            </a:fld>
            <a:endParaRPr lang="es-CO"/>
          </a:p>
        </p:txBody>
      </p:sp>
    </p:spTree>
    <p:extLst>
      <p:ext uri="{BB962C8B-B14F-4D97-AF65-F5344CB8AC3E}">
        <p14:creationId xmlns:p14="http://schemas.microsoft.com/office/powerpoint/2010/main" val="4092637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4F2D7A29-172B-4B04-8AEB-34DE397F9AB9}" type="slidenum">
              <a:rPr lang="es-CO" smtClean="0"/>
              <a:t>17</a:t>
            </a:fld>
            <a:endParaRPr lang="es-CO"/>
          </a:p>
        </p:txBody>
      </p:sp>
    </p:spTree>
    <p:extLst>
      <p:ext uri="{BB962C8B-B14F-4D97-AF65-F5344CB8AC3E}">
        <p14:creationId xmlns:p14="http://schemas.microsoft.com/office/powerpoint/2010/main" val="638582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4F2D7A29-172B-4B04-8AEB-34DE397F9AB9}" type="slidenum">
              <a:rPr lang="es-CO" smtClean="0"/>
              <a:t>20</a:t>
            </a:fld>
            <a:endParaRPr lang="es-CO"/>
          </a:p>
        </p:txBody>
      </p:sp>
    </p:spTree>
    <p:extLst>
      <p:ext uri="{BB962C8B-B14F-4D97-AF65-F5344CB8AC3E}">
        <p14:creationId xmlns:p14="http://schemas.microsoft.com/office/powerpoint/2010/main" val="1749289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4F2D7A29-172B-4B04-8AEB-34DE397F9AB9}" type="slidenum">
              <a:rPr lang="es-CO" smtClean="0"/>
              <a:t>21</a:t>
            </a:fld>
            <a:endParaRPr lang="es-CO"/>
          </a:p>
        </p:txBody>
      </p:sp>
    </p:spTree>
    <p:extLst>
      <p:ext uri="{BB962C8B-B14F-4D97-AF65-F5344CB8AC3E}">
        <p14:creationId xmlns:p14="http://schemas.microsoft.com/office/powerpoint/2010/main" val="3941645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1939061" y="4862477"/>
            <a:ext cx="4950459" cy="1055370"/>
          </a:xfrm>
          <a:prstGeom prst="rect">
            <a:avLst/>
          </a:prstGeom>
        </p:spPr>
        <p:txBody>
          <a:bodyPr wrap="square" lIns="0" tIns="0" rIns="0" bIns="0">
            <a:spAutoFit/>
          </a:bodyPr>
          <a:lstStyle>
            <a:lvl1pPr>
              <a:defRPr sz="6750" b="0" i="0">
                <a:solidFill>
                  <a:schemeClr val="bg1"/>
                </a:solidFill>
                <a:latin typeface="Lucida Sans Unicode"/>
                <a:cs typeface="Lucida Sans Unicode"/>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BDD1F27-B786-4B26-900F-5BFB4716CA4C}" type="datetime1">
              <a:rPr lang="en-US" smtClean="0"/>
              <a:t>8/26/2024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150" b="0" i="0">
                <a:solidFill>
                  <a:srgbClr val="3C3C3B"/>
                </a:solidFill>
                <a:latin typeface="Lucida Sans Unicode"/>
                <a:cs typeface="Lucida Sans Unicode"/>
              </a:defRPr>
            </a:lvl1pPr>
          </a:lstStyle>
          <a:p>
            <a:endParaRPr/>
          </a:p>
        </p:txBody>
      </p:sp>
      <p:sp>
        <p:nvSpPr>
          <p:cNvPr id="3" name="Holder 3"/>
          <p:cNvSpPr>
            <a:spLocks noGrp="1"/>
          </p:cNvSpPr>
          <p:nvPr>
            <p:ph type="body" idx="1"/>
          </p:nvPr>
        </p:nvSpPr>
        <p:spPr/>
        <p:txBody>
          <a:bodyPr lIns="0" tIns="0" rIns="0" bIns="0"/>
          <a:lstStyle>
            <a:lvl1pPr>
              <a:defRPr sz="2050" b="0" i="0">
                <a:solidFill>
                  <a:schemeClr val="tx1"/>
                </a:solidFill>
                <a:latin typeface="Microsoft Sans Serif"/>
                <a:cs typeface="Microsoft Sans Serif"/>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7BA18A3A-BC4A-4A98-B3B4-E213315D8B8A}" type="datetime1">
              <a:rPr lang="en-US" smtClean="0"/>
              <a:t>8/26/2024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150" b="0" i="0">
                <a:solidFill>
                  <a:srgbClr val="3C3C3B"/>
                </a:solidFill>
                <a:latin typeface="Lucida Sans Unicode"/>
                <a:cs typeface="Lucida Sans Unicode"/>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3AEA9237-949F-4FCD-8EB4-BF776C955706}" type="datetime1">
              <a:rPr lang="en-US" smtClean="0"/>
              <a:t>8/26/2024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FFC500"/>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6150" b="0" i="0">
                <a:solidFill>
                  <a:srgbClr val="3C3C3B"/>
                </a:solidFill>
                <a:latin typeface="Lucida Sans Unicode"/>
                <a:cs typeface="Lucida Sans Unicode"/>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4C049F19-38A5-453D-9129-4B1E112E4C49}" type="datetime1">
              <a:rPr lang="en-US" smtClean="0"/>
              <a:t>8/26/2024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DACE94F-D7FB-4EB0-B61E-8AEB7AC7CA3F}" type="datetime1">
              <a:rPr lang="en-US" smtClean="0"/>
              <a:t>8/26/2024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15" name="Imagen 14">
            <a:extLst>
              <a:ext uri="{FF2B5EF4-FFF2-40B4-BE49-F238E27FC236}">
                <a16:creationId xmlns:a16="http://schemas.microsoft.com/office/drawing/2014/main" id="{17CFECFD-7FC6-D28A-F8B5-61BE480CAF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06"/>
            <a:ext cx="20104100" cy="11301138"/>
          </a:xfrm>
          <a:prstGeom prst="rect">
            <a:avLst/>
          </a:prstGeom>
        </p:spPr>
      </p:pic>
      <p:pic>
        <p:nvPicPr>
          <p:cNvPr id="13" name="Imagen 12">
            <a:extLst>
              <a:ext uri="{FF2B5EF4-FFF2-40B4-BE49-F238E27FC236}">
                <a16:creationId xmlns:a16="http://schemas.microsoft.com/office/drawing/2014/main" id="{C442B5EA-0AFC-7B0A-AA3F-F7F7CD0D0C9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212"/>
            <a:ext cx="20104100" cy="11301138"/>
          </a:xfrm>
          <a:prstGeom prst="rect">
            <a:avLst/>
          </a:prstGeom>
        </p:spPr>
      </p:pic>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2513013" y="1220400"/>
            <a:ext cx="15078075" cy="4567789"/>
          </a:xfrm>
        </p:spPr>
        <p:txBody>
          <a:bodyPr anchor="b"/>
          <a:lstStyle>
            <a:lvl1pPr algn="ctr">
              <a:defRPr sz="9894"/>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2513013" y="5940028"/>
            <a:ext cx="15078075" cy="609077"/>
          </a:xfrm>
        </p:spPr>
        <p:txBody>
          <a:bodyPr/>
          <a:lstStyle>
            <a:lvl1pPr marL="0" indent="0" algn="ctr">
              <a:buNone/>
              <a:defRPr sz="3958"/>
            </a:lvl1pPr>
            <a:lvl2pPr marL="753923" indent="0" algn="ctr">
              <a:buNone/>
              <a:defRPr sz="3298"/>
            </a:lvl2pPr>
            <a:lvl3pPr marL="1507846" indent="0" algn="ctr">
              <a:buNone/>
              <a:defRPr sz="2968"/>
            </a:lvl3pPr>
            <a:lvl4pPr marL="2261768" indent="0" algn="ctr">
              <a:buNone/>
              <a:defRPr sz="2638"/>
            </a:lvl4pPr>
            <a:lvl5pPr marL="3015691" indent="0" algn="ctr">
              <a:buNone/>
              <a:defRPr sz="2638"/>
            </a:lvl5pPr>
            <a:lvl6pPr marL="3769614" indent="0" algn="ctr">
              <a:buNone/>
              <a:defRPr sz="2638"/>
            </a:lvl6pPr>
            <a:lvl7pPr marL="4523537" indent="0" algn="ctr">
              <a:buNone/>
              <a:defRPr sz="2638"/>
            </a:lvl7pPr>
            <a:lvl8pPr marL="5277460" indent="0" algn="ctr">
              <a:buNone/>
              <a:defRPr sz="2638"/>
            </a:lvl8pPr>
            <a:lvl9pPr marL="6031382" indent="0" algn="ctr">
              <a:buNone/>
              <a:defRPr sz="2638"/>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a:xfrm>
            <a:off x="1005205" y="10517696"/>
            <a:ext cx="4623943" cy="276999"/>
          </a:xfrm>
        </p:spPr>
        <p:txBody>
          <a:bodyPr/>
          <a:lstStyle/>
          <a:p>
            <a:fld id="{44CC5263-2C84-4AF4-B993-F80853FFDDE9}" type="datetime1">
              <a:rPr lang="en-US" smtClean="0"/>
              <a:t>8/26/2024</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a:xfrm>
            <a:off x="6835394" y="10517696"/>
            <a:ext cx="6433312" cy="276999"/>
          </a:xfrm>
        </p:spPr>
        <p:txBody>
          <a:body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a:xfrm>
            <a:off x="14474953" y="10517696"/>
            <a:ext cx="4623943" cy="276999"/>
          </a:xfrm>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397634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3461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321203" y="464835"/>
            <a:ext cx="17461692" cy="1741170"/>
          </a:xfrm>
          <a:prstGeom prst="rect">
            <a:avLst/>
          </a:prstGeom>
        </p:spPr>
        <p:txBody>
          <a:bodyPr wrap="square" lIns="0" tIns="0" rIns="0" bIns="0">
            <a:spAutoFit/>
          </a:bodyPr>
          <a:lstStyle>
            <a:lvl1pPr>
              <a:defRPr sz="6150" b="0" i="0">
                <a:solidFill>
                  <a:srgbClr val="3C3C3B"/>
                </a:solidFill>
                <a:latin typeface="Lucida Sans Unicode"/>
                <a:cs typeface="Lucida Sans Unicode"/>
              </a:defRPr>
            </a:lvl1pPr>
          </a:lstStyle>
          <a:p>
            <a:endParaRPr/>
          </a:p>
        </p:txBody>
      </p:sp>
      <p:sp>
        <p:nvSpPr>
          <p:cNvPr id="3" name="Holder 3"/>
          <p:cNvSpPr>
            <a:spLocks noGrp="1"/>
          </p:cNvSpPr>
          <p:nvPr>
            <p:ph type="body" idx="1"/>
          </p:nvPr>
        </p:nvSpPr>
        <p:spPr>
          <a:xfrm>
            <a:off x="1466303" y="3520901"/>
            <a:ext cx="17171493" cy="6039484"/>
          </a:xfrm>
          <a:prstGeom prst="rect">
            <a:avLst/>
          </a:prstGeom>
        </p:spPr>
        <p:txBody>
          <a:bodyPr wrap="square" lIns="0" tIns="0" rIns="0" bIns="0">
            <a:spAutoFit/>
          </a:bodyPr>
          <a:lstStyle>
            <a:lvl1pPr>
              <a:defRPr sz="2050" b="0" i="0">
                <a:solidFill>
                  <a:schemeClr val="tx1"/>
                </a:solidFill>
                <a:latin typeface="Microsoft Sans Serif"/>
                <a:cs typeface="Microsoft Sans Serif"/>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932498A2-DBE7-47F9-A80F-5F052C4C5A4A}" type="datetime1">
              <a:rPr lang="en-US" smtClean="0"/>
              <a:t>8/26/2024</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png"/><Relationship Id="rId7"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8.sv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3.emf"/><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952652" y="3876668"/>
            <a:ext cx="10198792" cy="3548909"/>
          </a:xfrm>
          <a:prstGeom prst="rect">
            <a:avLst/>
          </a:prstGeom>
        </p:spPr>
      </p:pic>
      <p:sp>
        <p:nvSpPr>
          <p:cNvPr id="3" name="Marcador de número de diapositiva 2">
            <a:extLst>
              <a:ext uri="{FF2B5EF4-FFF2-40B4-BE49-F238E27FC236}">
                <a16:creationId xmlns:a16="http://schemas.microsoft.com/office/drawing/2014/main" id="{770BF8DC-1AE9-C51C-8797-79F29DAF48FE}"/>
              </a:ext>
            </a:extLst>
          </p:cNvPr>
          <p:cNvSpPr>
            <a:spLocks noGrp="1"/>
          </p:cNvSpPr>
          <p:nvPr>
            <p:ph type="sldNum" sz="quarter" idx="7"/>
          </p:nvPr>
        </p:nvSpPr>
        <p:spPr/>
        <p:txBody>
          <a:bodyPr/>
          <a:lstStyle/>
          <a:p>
            <a:fld id="{B6F15528-21DE-4FAA-801E-634DDDAF4B2B}" type="slidenum">
              <a:rPr lang="es-CO" smtClean="0"/>
              <a:t>1</a:t>
            </a:fld>
            <a:endParaRPr lang="es-CO"/>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88969" y="3835577"/>
            <a:ext cx="14059081" cy="2712922"/>
          </a:xfrm>
          <a:prstGeom prst="rect">
            <a:avLst/>
          </a:prstGeom>
        </p:spPr>
        <p:txBody>
          <a:bodyPr vert="horz" wrap="square" lIns="0" tIns="273685" rIns="0" bIns="0" rtlCol="0">
            <a:spAutoFit/>
          </a:bodyPr>
          <a:lstStyle/>
          <a:p>
            <a:pPr marL="12700" marR="5080">
              <a:lnSpc>
                <a:spcPts val="9530"/>
              </a:lnSpc>
              <a:spcBef>
                <a:spcPts val="2155"/>
              </a:spcBef>
            </a:pPr>
            <a:r>
              <a:rPr lang="es-MX" sz="9650" b="1" spc="80" dirty="0">
                <a:latin typeface="Verdana" panose="020B0604030504040204" pitchFamily="34" charset="0"/>
                <a:ea typeface="Verdana" panose="020B0604030504040204" pitchFamily="34" charset="0"/>
                <a:cs typeface="Verdana" panose="020B0604030504040204" pitchFamily="34" charset="0"/>
              </a:rPr>
              <a:t>Ejecución Presupuestal 2024</a:t>
            </a:r>
            <a:endParaRPr sz="9650" b="1" dirty="0">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a:extLst>
              <a:ext uri="{FF2B5EF4-FFF2-40B4-BE49-F238E27FC236}">
                <a16:creationId xmlns:a16="http://schemas.microsoft.com/office/drawing/2014/main" id="{3A56E0DC-EB48-BA42-D0C9-9645D509A6E4}"/>
              </a:ext>
            </a:extLst>
          </p:cNvPr>
          <p:cNvSpPr>
            <a:spLocks noGrp="1"/>
          </p:cNvSpPr>
          <p:nvPr>
            <p:ph type="sldNum" sz="quarter" idx="7"/>
          </p:nvPr>
        </p:nvSpPr>
        <p:spPr/>
        <p:txBody>
          <a:bodyPr/>
          <a:lstStyle/>
          <a:p>
            <a:fld id="{B6F15528-21DE-4FAA-801E-634DDDAF4B2B}" type="slidenum">
              <a:rPr lang="es-CO" smtClean="0"/>
              <a:t>10</a:t>
            </a:fld>
            <a:endParaRPr lang="es-CO"/>
          </a:p>
        </p:txBody>
      </p:sp>
    </p:spTree>
    <p:extLst>
      <p:ext uri="{BB962C8B-B14F-4D97-AF65-F5344CB8AC3E}">
        <p14:creationId xmlns:p14="http://schemas.microsoft.com/office/powerpoint/2010/main" val="3575480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o 24">
            <a:extLst>
              <a:ext uri="{FF2B5EF4-FFF2-40B4-BE49-F238E27FC236}">
                <a16:creationId xmlns:a16="http://schemas.microsoft.com/office/drawing/2014/main" id="{031BCEC9-6ED1-132F-03C0-F8ABC430696A}"/>
              </a:ext>
            </a:extLst>
          </p:cNvPr>
          <p:cNvGrpSpPr/>
          <p:nvPr/>
        </p:nvGrpSpPr>
        <p:grpSpPr>
          <a:xfrm>
            <a:off x="12985147" y="3391263"/>
            <a:ext cx="6771221" cy="6426301"/>
            <a:chOff x="0" y="0"/>
            <a:chExt cx="1950729" cy="2823211"/>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26" name="Rectángulo: esquinas redondeadas 25">
              <a:extLst>
                <a:ext uri="{FF2B5EF4-FFF2-40B4-BE49-F238E27FC236}">
                  <a16:creationId xmlns:a16="http://schemas.microsoft.com/office/drawing/2014/main" id="{1B767641-6969-EF93-08DF-55B4FBD2E828}"/>
                </a:ext>
              </a:extLst>
            </p:cNvPr>
            <p:cNvSpPr/>
            <p:nvPr/>
          </p:nvSpPr>
          <p:spPr>
            <a:xfrm>
              <a:off x="0" y="52673"/>
              <a:ext cx="1914525" cy="2770538"/>
            </a:xfrm>
            <a:prstGeom prst="roundRect">
              <a:avLst/>
            </a:prstGeom>
            <a:grpFill/>
          </p:spPr>
          <p:style>
            <a:lnRef idx="3">
              <a:schemeClr val="lt1"/>
            </a:lnRef>
            <a:fillRef idx="1">
              <a:schemeClr val="accent4"/>
            </a:fillRef>
            <a:effectRef idx="1">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CO" sz="1814">
                <a:solidFill>
                  <a:schemeClr val="accent2">
                    <a:lumMod val="50000"/>
                  </a:schemeClr>
                </a:solidFill>
              </a:endParaRPr>
            </a:p>
          </p:txBody>
        </p:sp>
        <p:sp>
          <p:nvSpPr>
            <p:cNvPr id="27" name="Rectángulo: esquinas redondeadas 26">
              <a:extLst>
                <a:ext uri="{FF2B5EF4-FFF2-40B4-BE49-F238E27FC236}">
                  <a16:creationId xmlns:a16="http://schemas.microsoft.com/office/drawing/2014/main" id="{871FBBA7-F88E-8C2C-CECC-DFE96732261E}"/>
                </a:ext>
              </a:extLst>
            </p:cNvPr>
            <p:cNvSpPr/>
            <p:nvPr/>
          </p:nvSpPr>
          <p:spPr>
            <a:xfrm>
              <a:off x="36204" y="0"/>
              <a:ext cx="1914525" cy="2764963"/>
            </a:xfrm>
            <a:prstGeom prst="roundRect">
              <a:avLst/>
            </a:prstGeom>
            <a:grpFill/>
          </p:spPr>
          <p:style>
            <a:lnRef idx="2">
              <a:schemeClr val="accent4"/>
            </a:lnRef>
            <a:fillRef idx="1">
              <a:schemeClr val="lt1"/>
            </a:fillRef>
            <a:effectRef idx="0">
              <a:schemeClr val="accent4"/>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endParaRPr lang="es-CO" sz="1814">
                <a:solidFill>
                  <a:schemeClr val="accent2">
                    <a:lumMod val="50000"/>
                  </a:schemeClr>
                </a:solidFill>
              </a:endParaRPr>
            </a:p>
          </p:txBody>
        </p:sp>
      </p:grpSp>
      <p:sp>
        <p:nvSpPr>
          <p:cNvPr id="14" name="Rectángulo 13">
            <a:extLst>
              <a:ext uri="{FF2B5EF4-FFF2-40B4-BE49-F238E27FC236}">
                <a16:creationId xmlns:a16="http://schemas.microsoft.com/office/drawing/2014/main" id="{493CE97D-92AF-3081-EBE1-E1D72F88CEAC}"/>
              </a:ext>
            </a:extLst>
          </p:cNvPr>
          <p:cNvSpPr/>
          <p:nvPr/>
        </p:nvSpPr>
        <p:spPr>
          <a:xfrm>
            <a:off x="1" y="1618532"/>
            <a:ext cx="8918129" cy="1121663"/>
          </a:xfrm>
          <a:prstGeom prst="rect">
            <a:avLst/>
          </a:prstGeom>
          <a:solidFill>
            <a:srgbClr val="FFC501"/>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CO" sz="2968"/>
          </a:p>
        </p:txBody>
      </p:sp>
      <p:sp>
        <p:nvSpPr>
          <p:cNvPr id="16" name="CuadroTexto 15">
            <a:extLst>
              <a:ext uri="{FF2B5EF4-FFF2-40B4-BE49-F238E27FC236}">
                <a16:creationId xmlns:a16="http://schemas.microsoft.com/office/drawing/2014/main" id="{B60D84E2-04E6-DCD2-F249-28958C3868F8}"/>
              </a:ext>
            </a:extLst>
          </p:cNvPr>
          <p:cNvSpPr txBox="1"/>
          <p:nvPr/>
        </p:nvSpPr>
        <p:spPr>
          <a:xfrm>
            <a:off x="13487452" y="3692563"/>
            <a:ext cx="5931834" cy="5369611"/>
          </a:xfrm>
          <a:prstGeom prst="rect">
            <a:avLst/>
          </a:prstGeom>
          <a:noFill/>
        </p:spPr>
        <p:txBody>
          <a:bodyPr wrap="square" rtlCol="0">
            <a:spAutoFit/>
          </a:bodyPr>
          <a:lstStyle/>
          <a:p>
            <a:pPr algn="just"/>
            <a:r>
              <a:rPr lang="es-MX" sz="2638" dirty="0">
                <a:solidFill>
                  <a:srgbClr val="663300"/>
                </a:solidFill>
              </a:rPr>
              <a:t>El cierre de ejecución del mes de marzo fue de 4,79%. </a:t>
            </a:r>
          </a:p>
          <a:p>
            <a:pPr algn="just"/>
            <a:endParaRPr lang="es-MX" sz="2638" dirty="0">
              <a:solidFill>
                <a:srgbClr val="663300"/>
              </a:solidFill>
            </a:endParaRPr>
          </a:p>
          <a:p>
            <a:pPr algn="just"/>
            <a:r>
              <a:rPr lang="es-MX" sz="2638" dirty="0">
                <a:solidFill>
                  <a:srgbClr val="663300"/>
                </a:solidFill>
              </a:rPr>
              <a:t>Lo que va corrido del mes de agosto vamos en 27,29%.</a:t>
            </a:r>
          </a:p>
          <a:p>
            <a:pPr algn="just"/>
            <a:endParaRPr lang="es-MX" sz="2638" dirty="0">
              <a:solidFill>
                <a:srgbClr val="663300"/>
              </a:solidFill>
            </a:endParaRPr>
          </a:p>
          <a:p>
            <a:pPr algn="just"/>
            <a:r>
              <a:rPr lang="es-MX" sz="2638" dirty="0">
                <a:solidFill>
                  <a:srgbClr val="663300"/>
                </a:solidFill>
              </a:rPr>
              <a:t>Se suscribe Contrato Interadministrativo </a:t>
            </a:r>
            <a:r>
              <a:rPr lang="es-CO" sz="2638" dirty="0">
                <a:solidFill>
                  <a:srgbClr val="663300"/>
                </a:solidFill>
              </a:rPr>
              <a:t>de servicios financieros </a:t>
            </a:r>
            <a:r>
              <a:rPr lang="es-MX" sz="2638" dirty="0">
                <a:solidFill>
                  <a:srgbClr val="663300"/>
                </a:solidFill>
              </a:rPr>
              <a:t>con Banco agrario para </a:t>
            </a:r>
            <a:r>
              <a:rPr lang="es-CO" sz="2638" dirty="0">
                <a:solidFill>
                  <a:srgbClr val="663300"/>
                </a:solidFill>
              </a:rPr>
              <a:t>la entrega de las transferencias monetarias a los titulares del Programa Renta Ciudadana y Compensación del IVA, las cuales ascienden a la suma de  </a:t>
            </a:r>
            <a:r>
              <a:rPr lang="es-CO" sz="2638" b="1" u="sng" dirty="0">
                <a:solidFill>
                  <a:srgbClr val="663300"/>
                </a:solidFill>
              </a:rPr>
              <a:t>$5,2 billones</a:t>
            </a:r>
            <a:r>
              <a:rPr lang="es-CO" sz="2638" b="1" dirty="0">
                <a:solidFill>
                  <a:srgbClr val="663300"/>
                </a:solidFill>
              </a:rPr>
              <a:t> </a:t>
            </a:r>
            <a:r>
              <a:rPr lang="es-CO" sz="2638" dirty="0">
                <a:solidFill>
                  <a:srgbClr val="663300"/>
                </a:solidFill>
              </a:rPr>
              <a:t>dividido en 7 ciclos de pago.</a:t>
            </a:r>
          </a:p>
        </p:txBody>
      </p:sp>
      <p:sp>
        <p:nvSpPr>
          <p:cNvPr id="24" name="CuadroTexto 23">
            <a:extLst>
              <a:ext uri="{FF2B5EF4-FFF2-40B4-BE49-F238E27FC236}">
                <a16:creationId xmlns:a16="http://schemas.microsoft.com/office/drawing/2014/main" id="{46EE9727-EB5B-16C7-3873-98A0364E4308}"/>
              </a:ext>
            </a:extLst>
          </p:cNvPr>
          <p:cNvSpPr txBox="1"/>
          <p:nvPr/>
        </p:nvSpPr>
        <p:spPr>
          <a:xfrm>
            <a:off x="0" y="2776969"/>
            <a:ext cx="3074496" cy="396904"/>
          </a:xfrm>
          <a:prstGeom prst="rect">
            <a:avLst/>
          </a:prstGeom>
          <a:noFill/>
        </p:spPr>
        <p:txBody>
          <a:bodyPr wrap="none" rtlCol="0">
            <a:spAutoFit/>
          </a:bodyPr>
          <a:lstStyle/>
          <a:p>
            <a:r>
              <a:rPr lang="es-MX" sz="1979" dirty="0">
                <a:solidFill>
                  <a:srgbClr val="663300"/>
                </a:solidFill>
              </a:rPr>
              <a:t>*Cifras en Miles de Millones</a:t>
            </a:r>
            <a:endParaRPr lang="es-CO" sz="1979" dirty="0">
              <a:solidFill>
                <a:srgbClr val="663300"/>
              </a:solidFill>
            </a:endParaRPr>
          </a:p>
        </p:txBody>
      </p:sp>
      <p:sp>
        <p:nvSpPr>
          <p:cNvPr id="9" name="Título 8">
            <a:extLst>
              <a:ext uri="{FF2B5EF4-FFF2-40B4-BE49-F238E27FC236}">
                <a16:creationId xmlns:a16="http://schemas.microsoft.com/office/drawing/2014/main" id="{E1C52B64-AEA9-4FAE-9FCC-6AB1F60F5EE5}"/>
              </a:ext>
            </a:extLst>
          </p:cNvPr>
          <p:cNvSpPr>
            <a:spLocks noGrp="1"/>
          </p:cNvSpPr>
          <p:nvPr>
            <p:ph type="ctrTitle"/>
          </p:nvPr>
        </p:nvSpPr>
        <p:spPr>
          <a:xfrm>
            <a:off x="255291" y="2024118"/>
            <a:ext cx="8325909" cy="456728"/>
          </a:xfrm>
          <a:noFill/>
        </p:spPr>
        <p:txBody>
          <a:bodyPr wrap="square" rtlCol="0">
            <a:spAutoFit/>
          </a:bodyPr>
          <a:lstStyle/>
          <a:p>
            <a:r>
              <a:rPr lang="es-CO" sz="2968" dirty="0">
                <a:solidFill>
                  <a:schemeClr val="bg1"/>
                </a:solidFill>
                <a:latin typeface="+mn-lt"/>
                <a:ea typeface="+mn-ea"/>
                <a:cs typeface="+mn-cs"/>
              </a:rPr>
              <a:t>VISIÓN GENERAL</a:t>
            </a:r>
          </a:p>
        </p:txBody>
      </p:sp>
      <p:pic>
        <p:nvPicPr>
          <p:cNvPr id="36" name="Imagen 35">
            <a:extLst>
              <a:ext uri="{FF2B5EF4-FFF2-40B4-BE49-F238E27FC236}">
                <a16:creationId xmlns:a16="http://schemas.microsoft.com/office/drawing/2014/main" id="{0282030C-981D-E06A-4743-5D502DF95117}"/>
              </a:ext>
            </a:extLst>
          </p:cNvPr>
          <p:cNvPicPr>
            <a:picLocks noChangeAspect="1"/>
          </p:cNvPicPr>
          <p:nvPr/>
        </p:nvPicPr>
        <p:blipFill>
          <a:blip r:embed="rId3"/>
          <a:stretch>
            <a:fillRect/>
          </a:stretch>
        </p:blipFill>
        <p:spPr>
          <a:xfrm>
            <a:off x="9892380" y="7923480"/>
            <a:ext cx="3046035" cy="1869843"/>
          </a:xfrm>
          <a:prstGeom prst="rect">
            <a:avLst/>
          </a:prstGeom>
        </p:spPr>
      </p:pic>
      <p:pic>
        <p:nvPicPr>
          <p:cNvPr id="69" name="Imagen 68">
            <a:extLst>
              <a:ext uri="{FF2B5EF4-FFF2-40B4-BE49-F238E27FC236}">
                <a16:creationId xmlns:a16="http://schemas.microsoft.com/office/drawing/2014/main" id="{0B9F6EC4-2D5F-8DDF-4135-C70C45D4F4AB}"/>
              </a:ext>
            </a:extLst>
          </p:cNvPr>
          <p:cNvPicPr>
            <a:picLocks noChangeAspect="1"/>
          </p:cNvPicPr>
          <p:nvPr/>
        </p:nvPicPr>
        <p:blipFill>
          <a:blip r:embed="rId4"/>
          <a:stretch>
            <a:fillRect/>
          </a:stretch>
        </p:blipFill>
        <p:spPr>
          <a:xfrm>
            <a:off x="9926585" y="4285182"/>
            <a:ext cx="2855030" cy="1708997"/>
          </a:xfrm>
          <a:prstGeom prst="rect">
            <a:avLst/>
          </a:prstGeom>
        </p:spPr>
      </p:pic>
      <p:grpSp>
        <p:nvGrpSpPr>
          <p:cNvPr id="70" name="Grupo 69">
            <a:extLst>
              <a:ext uri="{FF2B5EF4-FFF2-40B4-BE49-F238E27FC236}">
                <a16:creationId xmlns:a16="http://schemas.microsoft.com/office/drawing/2014/main" id="{7C215AB5-DD39-9DC5-F10D-003D63D0107A}"/>
              </a:ext>
            </a:extLst>
          </p:cNvPr>
          <p:cNvGrpSpPr/>
          <p:nvPr/>
        </p:nvGrpSpPr>
        <p:grpSpPr>
          <a:xfrm>
            <a:off x="3800220" y="2823037"/>
            <a:ext cx="2889963" cy="1350746"/>
            <a:chOff x="0" y="0"/>
            <a:chExt cx="1752599" cy="819151"/>
          </a:xfrm>
        </p:grpSpPr>
        <p:sp>
          <p:nvSpPr>
            <p:cNvPr id="71" name="CuadroTexto 82">
              <a:extLst>
                <a:ext uri="{FF2B5EF4-FFF2-40B4-BE49-F238E27FC236}">
                  <a16:creationId xmlns:a16="http://schemas.microsoft.com/office/drawing/2014/main" id="{DEA37833-98F6-4C83-86E3-D748AF1BD8CC}"/>
                </a:ext>
              </a:extLst>
            </p:cNvPr>
            <p:cNvSpPr txBox="1"/>
            <p:nvPr/>
          </p:nvSpPr>
          <p:spPr>
            <a:xfrm>
              <a:off x="0" y="0"/>
              <a:ext cx="1752599" cy="581025"/>
            </a:xfrm>
            <a:prstGeom prst="rect">
              <a:avLst/>
            </a:prstGeom>
            <a:noFill/>
            <a:ln w="28575" cmpd="sng">
              <a:noFill/>
            </a:ln>
            <a:effectLst/>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s-CO" sz="2309" b="1" dirty="0">
                  <a:solidFill>
                    <a:schemeClr val="accent4">
                      <a:lumMod val="50000"/>
                    </a:schemeClr>
                  </a:solidFill>
                  <a:latin typeface="Calibri"/>
                  <a:cs typeface="Calibri"/>
                </a:rPr>
                <a:t>Apropiación Acumulada 2024</a:t>
              </a:r>
            </a:p>
          </p:txBody>
        </p:sp>
        <p:sp>
          <p:nvSpPr>
            <p:cNvPr id="72" name="Rectángulo: esquinas redondeadas 71">
              <a:extLst>
                <a:ext uri="{FF2B5EF4-FFF2-40B4-BE49-F238E27FC236}">
                  <a16:creationId xmlns:a16="http://schemas.microsoft.com/office/drawing/2014/main" id="{47E2C70F-B1A9-4F91-A0FF-D17D718E36B0}"/>
                </a:ext>
              </a:extLst>
            </p:cNvPr>
            <p:cNvSpPr/>
            <p:nvPr/>
          </p:nvSpPr>
          <p:spPr>
            <a:xfrm>
              <a:off x="19050" y="504826"/>
              <a:ext cx="1695450" cy="314325"/>
            </a:xfrm>
            <a:prstGeom prst="roundRect">
              <a:avLst/>
            </a:prstGeom>
            <a:solidFill>
              <a:srgbClr val="FFC000"/>
            </a:solidFill>
          </p:spPr>
          <p:style>
            <a:lnRef idx="3">
              <a:schemeClr val="lt1"/>
            </a:lnRef>
            <a:fillRef idx="1">
              <a:schemeClr val="accent4"/>
            </a:fillRef>
            <a:effectRef idx="1">
              <a:schemeClr val="accent4"/>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2638" b="1" dirty="0">
                  <a:solidFill>
                    <a:schemeClr val="bg1"/>
                  </a:solidFill>
                  <a:cs typeface="Calibri"/>
                </a:rPr>
                <a:t>$10.156,2</a:t>
              </a:r>
            </a:p>
          </p:txBody>
        </p:sp>
      </p:grpSp>
      <p:pic>
        <p:nvPicPr>
          <p:cNvPr id="138" name="Imagen 137">
            <a:extLst>
              <a:ext uri="{FF2B5EF4-FFF2-40B4-BE49-F238E27FC236}">
                <a16:creationId xmlns:a16="http://schemas.microsoft.com/office/drawing/2014/main" id="{FCEE9259-A075-9D70-C786-C68CCAEAD09E}"/>
              </a:ext>
            </a:extLst>
          </p:cNvPr>
          <p:cNvPicPr>
            <a:picLocks noChangeAspect="1"/>
          </p:cNvPicPr>
          <p:nvPr/>
        </p:nvPicPr>
        <p:blipFill>
          <a:blip r:embed="rId5"/>
          <a:stretch>
            <a:fillRect/>
          </a:stretch>
        </p:blipFill>
        <p:spPr>
          <a:xfrm>
            <a:off x="259955" y="4491093"/>
            <a:ext cx="9426382" cy="5207974"/>
          </a:xfrm>
          <a:prstGeom prst="rect">
            <a:avLst/>
          </a:prstGeom>
        </p:spPr>
      </p:pic>
      <p:pic>
        <p:nvPicPr>
          <p:cNvPr id="145" name="Imagen 144">
            <a:extLst>
              <a:ext uri="{FF2B5EF4-FFF2-40B4-BE49-F238E27FC236}">
                <a16:creationId xmlns:a16="http://schemas.microsoft.com/office/drawing/2014/main" id="{CD9B168F-501B-CC5B-E793-F791781227E3}"/>
              </a:ext>
            </a:extLst>
          </p:cNvPr>
          <p:cNvPicPr>
            <a:picLocks noChangeAspect="1"/>
          </p:cNvPicPr>
          <p:nvPr/>
        </p:nvPicPr>
        <p:blipFill>
          <a:blip r:embed="rId6"/>
          <a:stretch>
            <a:fillRect/>
          </a:stretch>
        </p:blipFill>
        <p:spPr>
          <a:xfrm>
            <a:off x="9892380" y="6057551"/>
            <a:ext cx="3046035" cy="1739188"/>
          </a:xfrm>
          <a:prstGeom prst="rect">
            <a:avLst/>
          </a:prstGeom>
        </p:spPr>
      </p:pic>
      <p:sp>
        <p:nvSpPr>
          <p:cNvPr id="2" name="Marcador de número de diapositiva 1">
            <a:extLst>
              <a:ext uri="{FF2B5EF4-FFF2-40B4-BE49-F238E27FC236}">
                <a16:creationId xmlns:a16="http://schemas.microsoft.com/office/drawing/2014/main" id="{D7056A24-75D8-413B-1110-81683661A40A}"/>
              </a:ext>
            </a:extLst>
          </p:cNvPr>
          <p:cNvSpPr>
            <a:spLocks noGrp="1"/>
          </p:cNvSpPr>
          <p:nvPr>
            <p:ph type="sldNum" sz="quarter" idx="12"/>
          </p:nvPr>
        </p:nvSpPr>
        <p:spPr/>
        <p:txBody>
          <a:bodyPr/>
          <a:lstStyle/>
          <a:p>
            <a:fld id="{C74CBB0B-5D0C-43FE-9043-22172208F6F8}" type="slidenum">
              <a:rPr lang="es-CO" smtClean="0"/>
              <a:t>11</a:t>
            </a:fld>
            <a:endParaRPr lang="es-CO"/>
          </a:p>
        </p:txBody>
      </p:sp>
    </p:spTree>
    <p:extLst>
      <p:ext uri="{BB962C8B-B14F-4D97-AF65-F5344CB8AC3E}">
        <p14:creationId xmlns:p14="http://schemas.microsoft.com/office/powerpoint/2010/main" val="2458739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o 16">
            <a:extLst>
              <a:ext uri="{FF2B5EF4-FFF2-40B4-BE49-F238E27FC236}">
                <a16:creationId xmlns:a16="http://schemas.microsoft.com/office/drawing/2014/main" id="{70B9A580-668D-792E-E0BF-15E7D6B27EC9}"/>
              </a:ext>
            </a:extLst>
          </p:cNvPr>
          <p:cNvGrpSpPr/>
          <p:nvPr/>
        </p:nvGrpSpPr>
        <p:grpSpPr>
          <a:xfrm>
            <a:off x="12458406" y="4472956"/>
            <a:ext cx="7137282" cy="5010007"/>
            <a:chOff x="0" y="0"/>
            <a:chExt cx="1950729" cy="2823211"/>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8" name="Rectángulo: esquinas redondeadas 17">
              <a:extLst>
                <a:ext uri="{FF2B5EF4-FFF2-40B4-BE49-F238E27FC236}">
                  <a16:creationId xmlns:a16="http://schemas.microsoft.com/office/drawing/2014/main" id="{D162D6CF-67F2-0F44-A5FF-08761B770FC2}"/>
                </a:ext>
              </a:extLst>
            </p:cNvPr>
            <p:cNvSpPr/>
            <p:nvPr/>
          </p:nvSpPr>
          <p:spPr>
            <a:xfrm>
              <a:off x="0" y="52673"/>
              <a:ext cx="1914525" cy="2770538"/>
            </a:xfrm>
            <a:prstGeom prst="roundRect">
              <a:avLst/>
            </a:prstGeom>
            <a:grpFill/>
          </p:spPr>
          <p:style>
            <a:lnRef idx="3">
              <a:schemeClr val="lt1"/>
            </a:lnRef>
            <a:fillRef idx="1">
              <a:schemeClr val="accent4"/>
            </a:fillRef>
            <a:effectRef idx="1">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CO" sz="1814">
                <a:solidFill>
                  <a:schemeClr val="accent2">
                    <a:lumMod val="50000"/>
                  </a:schemeClr>
                </a:solidFill>
              </a:endParaRPr>
            </a:p>
          </p:txBody>
        </p:sp>
        <p:sp>
          <p:nvSpPr>
            <p:cNvPr id="19" name="Rectángulo: esquinas redondeadas 18">
              <a:extLst>
                <a:ext uri="{FF2B5EF4-FFF2-40B4-BE49-F238E27FC236}">
                  <a16:creationId xmlns:a16="http://schemas.microsoft.com/office/drawing/2014/main" id="{8312C4F3-EFAD-9DFD-CAE9-5085A5EC2AC7}"/>
                </a:ext>
              </a:extLst>
            </p:cNvPr>
            <p:cNvSpPr/>
            <p:nvPr/>
          </p:nvSpPr>
          <p:spPr>
            <a:xfrm>
              <a:off x="36204" y="0"/>
              <a:ext cx="1914525" cy="2764963"/>
            </a:xfrm>
            <a:prstGeom prst="roundRect">
              <a:avLst/>
            </a:prstGeom>
            <a:grpFill/>
          </p:spPr>
          <p:style>
            <a:lnRef idx="2">
              <a:schemeClr val="accent4"/>
            </a:lnRef>
            <a:fillRef idx="1">
              <a:schemeClr val="lt1"/>
            </a:fillRef>
            <a:effectRef idx="0">
              <a:schemeClr val="accent4"/>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endParaRPr lang="es-CO" sz="1814">
                <a:solidFill>
                  <a:schemeClr val="accent2">
                    <a:lumMod val="50000"/>
                  </a:schemeClr>
                </a:solidFill>
              </a:endParaRPr>
            </a:p>
          </p:txBody>
        </p:sp>
      </p:grpSp>
      <p:sp>
        <p:nvSpPr>
          <p:cNvPr id="4" name="CuadroTexto 3">
            <a:extLst>
              <a:ext uri="{FF2B5EF4-FFF2-40B4-BE49-F238E27FC236}">
                <a16:creationId xmlns:a16="http://schemas.microsoft.com/office/drawing/2014/main" id="{963E9FF8-726C-C90D-F2BB-C32B8EBE4472}"/>
              </a:ext>
            </a:extLst>
          </p:cNvPr>
          <p:cNvSpPr txBox="1"/>
          <p:nvPr/>
        </p:nvSpPr>
        <p:spPr>
          <a:xfrm>
            <a:off x="8137713" y="10948567"/>
            <a:ext cx="3828676" cy="371512"/>
          </a:xfrm>
          <a:prstGeom prst="rect">
            <a:avLst/>
          </a:prstGeom>
          <a:noFill/>
        </p:spPr>
        <p:txBody>
          <a:bodyPr wrap="none" rtlCol="0">
            <a:spAutoFit/>
          </a:bodyPr>
          <a:lstStyle/>
          <a:p>
            <a:pPr algn="ctr"/>
            <a:r>
              <a:rPr lang="es-CO" sz="1814" b="1" dirty="0">
                <a:solidFill>
                  <a:srgbClr val="4E4D4D"/>
                </a:solidFill>
                <a:latin typeface="Helvetica" pitchFamily="2" charset="0"/>
              </a:rPr>
              <a:t>https://</a:t>
            </a:r>
            <a:r>
              <a:rPr lang="es-CO" sz="1814" b="1" dirty="0" err="1">
                <a:solidFill>
                  <a:srgbClr val="4E4D4D"/>
                </a:solidFill>
                <a:latin typeface="Helvetica" pitchFamily="2" charset="0"/>
              </a:rPr>
              <a:t>prosperidadsocial.gov.co</a:t>
            </a:r>
            <a:r>
              <a:rPr lang="es-CO" sz="1814" b="1" dirty="0">
                <a:solidFill>
                  <a:srgbClr val="4E4D4D"/>
                </a:solidFill>
                <a:latin typeface="Helvetica" pitchFamily="2" charset="0"/>
              </a:rPr>
              <a:t>/</a:t>
            </a:r>
          </a:p>
        </p:txBody>
      </p:sp>
      <p:sp>
        <p:nvSpPr>
          <p:cNvPr id="9" name="Rectángulo 8">
            <a:extLst>
              <a:ext uri="{FF2B5EF4-FFF2-40B4-BE49-F238E27FC236}">
                <a16:creationId xmlns:a16="http://schemas.microsoft.com/office/drawing/2014/main" id="{5CFDA89A-0C42-A826-4518-364362B41084}"/>
              </a:ext>
            </a:extLst>
          </p:cNvPr>
          <p:cNvSpPr/>
          <p:nvPr/>
        </p:nvSpPr>
        <p:spPr>
          <a:xfrm>
            <a:off x="1" y="1906608"/>
            <a:ext cx="8918129" cy="1121663"/>
          </a:xfrm>
          <a:prstGeom prst="rect">
            <a:avLst/>
          </a:prstGeom>
          <a:solidFill>
            <a:srgbClr val="FFC501"/>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CO" sz="2968"/>
          </a:p>
        </p:txBody>
      </p:sp>
      <p:sp>
        <p:nvSpPr>
          <p:cNvPr id="11" name="CuadroTexto 10">
            <a:extLst>
              <a:ext uri="{FF2B5EF4-FFF2-40B4-BE49-F238E27FC236}">
                <a16:creationId xmlns:a16="http://schemas.microsoft.com/office/drawing/2014/main" id="{9D746632-B340-1857-A8AC-8C84B8C5CCD4}"/>
              </a:ext>
            </a:extLst>
          </p:cNvPr>
          <p:cNvSpPr txBox="1"/>
          <p:nvPr/>
        </p:nvSpPr>
        <p:spPr>
          <a:xfrm>
            <a:off x="0" y="3128253"/>
            <a:ext cx="3074496" cy="396904"/>
          </a:xfrm>
          <a:prstGeom prst="rect">
            <a:avLst/>
          </a:prstGeom>
          <a:noFill/>
        </p:spPr>
        <p:txBody>
          <a:bodyPr wrap="none" rtlCol="0">
            <a:spAutoFit/>
          </a:bodyPr>
          <a:lstStyle/>
          <a:p>
            <a:r>
              <a:rPr lang="es-MX" sz="1979" dirty="0">
                <a:solidFill>
                  <a:srgbClr val="663300"/>
                </a:solidFill>
              </a:rPr>
              <a:t>*Cifras en Miles de Millones</a:t>
            </a:r>
            <a:endParaRPr lang="es-CO" sz="1979" dirty="0">
              <a:solidFill>
                <a:srgbClr val="663300"/>
              </a:solidFill>
            </a:endParaRPr>
          </a:p>
        </p:txBody>
      </p:sp>
      <p:sp>
        <p:nvSpPr>
          <p:cNvPr id="14" name="CuadroTexto 13">
            <a:extLst>
              <a:ext uri="{FF2B5EF4-FFF2-40B4-BE49-F238E27FC236}">
                <a16:creationId xmlns:a16="http://schemas.microsoft.com/office/drawing/2014/main" id="{B01C61F0-A4EB-8E5D-1738-56CA94C3EFF9}"/>
              </a:ext>
            </a:extLst>
          </p:cNvPr>
          <p:cNvSpPr txBox="1"/>
          <p:nvPr/>
        </p:nvSpPr>
        <p:spPr>
          <a:xfrm>
            <a:off x="13143600" y="4760482"/>
            <a:ext cx="5918707" cy="3339889"/>
          </a:xfrm>
          <a:prstGeom prst="rect">
            <a:avLst/>
          </a:prstGeom>
          <a:noFill/>
        </p:spPr>
        <p:txBody>
          <a:bodyPr wrap="square" rtlCol="0">
            <a:spAutoFit/>
          </a:bodyPr>
          <a:lstStyle/>
          <a:p>
            <a:pPr algn="just"/>
            <a:r>
              <a:rPr lang="es-MX" sz="2638" dirty="0">
                <a:solidFill>
                  <a:srgbClr val="663300"/>
                </a:solidFill>
              </a:rPr>
              <a:t>La ejecución en compromisos subió de 4,4% al cierre en marzo, al 26,82% en lo corrido del mes de agosto.</a:t>
            </a:r>
          </a:p>
          <a:p>
            <a:pPr algn="just"/>
            <a:endParaRPr lang="es-MX" sz="2638" dirty="0">
              <a:solidFill>
                <a:srgbClr val="663300"/>
              </a:solidFill>
            </a:endParaRPr>
          </a:p>
          <a:p>
            <a:pPr algn="just"/>
            <a:r>
              <a:rPr lang="es-MX" sz="2638" dirty="0">
                <a:solidFill>
                  <a:srgbClr val="663300"/>
                </a:solidFill>
              </a:rPr>
              <a:t>En solicitudes de </a:t>
            </a:r>
            <a:r>
              <a:rPr lang="es-MX" sz="2638" dirty="0" err="1">
                <a:solidFill>
                  <a:srgbClr val="663300"/>
                </a:solidFill>
              </a:rPr>
              <a:t>CDP´s</a:t>
            </a:r>
            <a:r>
              <a:rPr lang="es-MX" sz="2638" dirty="0">
                <a:solidFill>
                  <a:srgbClr val="663300"/>
                </a:solidFill>
              </a:rPr>
              <a:t>, se han aprobado un 97,65% frente a la apropiación.</a:t>
            </a:r>
          </a:p>
          <a:p>
            <a:pPr algn="just"/>
            <a:endParaRPr lang="es-MX" sz="2638" dirty="0">
              <a:solidFill>
                <a:srgbClr val="663300"/>
              </a:solidFill>
            </a:endParaRPr>
          </a:p>
          <a:p>
            <a:pPr algn="just"/>
            <a:r>
              <a:rPr lang="es-MX" sz="2638" dirty="0">
                <a:solidFill>
                  <a:srgbClr val="663300"/>
                </a:solidFill>
              </a:rPr>
              <a:t>Se obligó un total de 24,19%.</a:t>
            </a:r>
            <a:endParaRPr lang="es-CO" sz="2638" dirty="0">
              <a:solidFill>
                <a:srgbClr val="663300"/>
              </a:solidFill>
            </a:endParaRPr>
          </a:p>
        </p:txBody>
      </p:sp>
      <p:sp>
        <p:nvSpPr>
          <p:cNvPr id="5" name="Título 4">
            <a:extLst>
              <a:ext uri="{FF2B5EF4-FFF2-40B4-BE49-F238E27FC236}">
                <a16:creationId xmlns:a16="http://schemas.microsoft.com/office/drawing/2014/main" id="{67CA45DB-858A-86BF-0F32-875B20A31724}"/>
              </a:ext>
            </a:extLst>
          </p:cNvPr>
          <p:cNvSpPr>
            <a:spLocks noGrp="1"/>
          </p:cNvSpPr>
          <p:nvPr>
            <p:ph type="ctrTitle"/>
          </p:nvPr>
        </p:nvSpPr>
        <p:spPr>
          <a:xfrm>
            <a:off x="331399" y="2325350"/>
            <a:ext cx="8255329" cy="456728"/>
          </a:xfrm>
        </p:spPr>
        <p:txBody>
          <a:bodyPr/>
          <a:lstStyle/>
          <a:p>
            <a:pPr rtl="0" eaLnBrk="1" latinLnBrk="0" hangingPunct="1"/>
            <a:r>
              <a:rPr lang="es-MX" sz="2968" b="1" kern="1200" dirty="0">
                <a:solidFill>
                  <a:srgbClr val="FFFFFF"/>
                </a:solidFill>
                <a:latin typeface="Helvetica" panose="020B0604020202020204" pitchFamily="34" charset="0"/>
                <a:ea typeface="+mn-ea"/>
                <a:cs typeface="+mn-cs"/>
              </a:rPr>
              <a:t>VISIÓN GENERAL - INVERSIÓN</a:t>
            </a:r>
            <a:endParaRPr lang="es-CO" b="1" dirty="0">
              <a:effectLst/>
            </a:endParaRPr>
          </a:p>
        </p:txBody>
      </p:sp>
      <p:grpSp>
        <p:nvGrpSpPr>
          <p:cNvPr id="3" name="Grupo 2">
            <a:extLst>
              <a:ext uri="{FF2B5EF4-FFF2-40B4-BE49-F238E27FC236}">
                <a16:creationId xmlns:a16="http://schemas.microsoft.com/office/drawing/2014/main" id="{99D107E4-B3E1-42FE-C5E5-5851778CB5A9}"/>
              </a:ext>
            </a:extLst>
          </p:cNvPr>
          <p:cNvGrpSpPr/>
          <p:nvPr/>
        </p:nvGrpSpPr>
        <p:grpSpPr>
          <a:xfrm>
            <a:off x="3257530" y="3356632"/>
            <a:ext cx="2403068" cy="1005205"/>
            <a:chOff x="0" y="0"/>
            <a:chExt cx="1457325" cy="609600"/>
          </a:xfrm>
        </p:grpSpPr>
        <p:sp>
          <p:nvSpPr>
            <p:cNvPr id="10" name="CuadroTexto 46">
              <a:extLst>
                <a:ext uri="{FF2B5EF4-FFF2-40B4-BE49-F238E27FC236}">
                  <a16:creationId xmlns:a16="http://schemas.microsoft.com/office/drawing/2014/main" id="{19E34DFF-A10E-40B1-AA92-BFDF72944F15}"/>
                </a:ext>
              </a:extLst>
            </p:cNvPr>
            <p:cNvSpPr txBox="1"/>
            <p:nvPr/>
          </p:nvSpPr>
          <p:spPr>
            <a:xfrm>
              <a:off x="190501" y="0"/>
              <a:ext cx="1114424" cy="266701"/>
            </a:xfrm>
            <a:prstGeom prst="rect">
              <a:avLst/>
            </a:prstGeom>
            <a:noFill/>
            <a:ln w="28575" cmpd="sng">
              <a:noFill/>
            </a:ln>
            <a:effectLst/>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s-CO" sz="2309" b="1" dirty="0">
                  <a:solidFill>
                    <a:schemeClr val="accent4">
                      <a:lumMod val="50000"/>
                    </a:schemeClr>
                  </a:solidFill>
                  <a:latin typeface="Calibri"/>
                  <a:cs typeface="Calibri"/>
                </a:rPr>
                <a:t>Apropiación</a:t>
              </a:r>
            </a:p>
          </p:txBody>
        </p:sp>
        <p:sp>
          <p:nvSpPr>
            <p:cNvPr id="12" name="Rectángulo: esquinas redondeadas 11">
              <a:extLst>
                <a:ext uri="{FF2B5EF4-FFF2-40B4-BE49-F238E27FC236}">
                  <a16:creationId xmlns:a16="http://schemas.microsoft.com/office/drawing/2014/main" id="{94C58F15-ADA7-4629-8744-3D787DC93E18}"/>
                </a:ext>
              </a:extLst>
            </p:cNvPr>
            <p:cNvSpPr/>
            <p:nvPr/>
          </p:nvSpPr>
          <p:spPr>
            <a:xfrm>
              <a:off x="0" y="295275"/>
              <a:ext cx="1457325" cy="314325"/>
            </a:xfrm>
            <a:prstGeom prst="roundRect">
              <a:avLst/>
            </a:prstGeom>
            <a:solidFill>
              <a:srgbClr val="FFC000"/>
            </a:solidFill>
          </p:spPr>
          <p:style>
            <a:lnRef idx="3">
              <a:schemeClr val="lt1"/>
            </a:lnRef>
            <a:fillRef idx="1">
              <a:schemeClr val="accent4"/>
            </a:fillRef>
            <a:effectRef idx="1">
              <a:schemeClr val="accent4"/>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2638" b="1" dirty="0">
                  <a:solidFill>
                    <a:schemeClr val="bg1"/>
                  </a:solidFill>
                  <a:cs typeface="Calibri"/>
                </a:rPr>
                <a:t>9.910,74</a:t>
              </a:r>
            </a:p>
          </p:txBody>
        </p:sp>
      </p:grpSp>
      <p:pic>
        <p:nvPicPr>
          <p:cNvPr id="71" name="Imagen 70">
            <a:extLst>
              <a:ext uri="{FF2B5EF4-FFF2-40B4-BE49-F238E27FC236}">
                <a16:creationId xmlns:a16="http://schemas.microsoft.com/office/drawing/2014/main" id="{777DED0F-F23C-F975-4E25-188A15EFBAC3}"/>
              </a:ext>
            </a:extLst>
          </p:cNvPr>
          <p:cNvPicPr>
            <a:picLocks noChangeAspect="1"/>
          </p:cNvPicPr>
          <p:nvPr/>
        </p:nvPicPr>
        <p:blipFill>
          <a:blip r:embed="rId2"/>
          <a:stretch>
            <a:fillRect/>
          </a:stretch>
        </p:blipFill>
        <p:spPr>
          <a:xfrm>
            <a:off x="9352315" y="4527072"/>
            <a:ext cx="2975664" cy="1839685"/>
          </a:xfrm>
          <a:prstGeom prst="rect">
            <a:avLst/>
          </a:prstGeom>
        </p:spPr>
      </p:pic>
      <p:pic>
        <p:nvPicPr>
          <p:cNvPr id="77" name="Imagen 76">
            <a:extLst>
              <a:ext uri="{FF2B5EF4-FFF2-40B4-BE49-F238E27FC236}">
                <a16:creationId xmlns:a16="http://schemas.microsoft.com/office/drawing/2014/main" id="{DD7D4484-3875-B45A-2EF7-D237D4A8D7AC}"/>
              </a:ext>
            </a:extLst>
          </p:cNvPr>
          <p:cNvPicPr>
            <a:picLocks noChangeAspect="1"/>
          </p:cNvPicPr>
          <p:nvPr/>
        </p:nvPicPr>
        <p:blipFill>
          <a:blip r:embed="rId3"/>
          <a:stretch>
            <a:fillRect/>
          </a:stretch>
        </p:blipFill>
        <p:spPr>
          <a:xfrm>
            <a:off x="9382094" y="6366756"/>
            <a:ext cx="3056089" cy="1779368"/>
          </a:xfrm>
          <a:prstGeom prst="rect">
            <a:avLst/>
          </a:prstGeom>
        </p:spPr>
      </p:pic>
      <p:pic>
        <p:nvPicPr>
          <p:cNvPr id="82" name="Imagen 81">
            <a:extLst>
              <a:ext uri="{FF2B5EF4-FFF2-40B4-BE49-F238E27FC236}">
                <a16:creationId xmlns:a16="http://schemas.microsoft.com/office/drawing/2014/main" id="{2F11F00B-0320-5387-A0F4-C3995C7DA41E}"/>
              </a:ext>
            </a:extLst>
          </p:cNvPr>
          <p:cNvPicPr>
            <a:picLocks noChangeAspect="1"/>
          </p:cNvPicPr>
          <p:nvPr/>
        </p:nvPicPr>
        <p:blipFill>
          <a:blip r:embed="rId4"/>
          <a:stretch>
            <a:fillRect/>
          </a:stretch>
        </p:blipFill>
        <p:spPr>
          <a:xfrm>
            <a:off x="9358077" y="8077544"/>
            <a:ext cx="3066141" cy="1779368"/>
          </a:xfrm>
          <a:prstGeom prst="rect">
            <a:avLst/>
          </a:prstGeom>
        </p:spPr>
      </p:pic>
      <p:pic>
        <p:nvPicPr>
          <p:cNvPr id="105" name="Imagen 104">
            <a:extLst>
              <a:ext uri="{FF2B5EF4-FFF2-40B4-BE49-F238E27FC236}">
                <a16:creationId xmlns:a16="http://schemas.microsoft.com/office/drawing/2014/main" id="{AAF1C66D-129A-68BD-97BE-0FEAA590927D}"/>
              </a:ext>
            </a:extLst>
          </p:cNvPr>
          <p:cNvPicPr>
            <a:picLocks noChangeAspect="1"/>
          </p:cNvPicPr>
          <p:nvPr/>
        </p:nvPicPr>
        <p:blipFill>
          <a:blip r:embed="rId5"/>
          <a:stretch>
            <a:fillRect/>
          </a:stretch>
        </p:blipFill>
        <p:spPr>
          <a:xfrm>
            <a:off x="132272" y="4485114"/>
            <a:ext cx="8957153" cy="5026460"/>
          </a:xfrm>
          <a:prstGeom prst="rect">
            <a:avLst/>
          </a:prstGeom>
        </p:spPr>
      </p:pic>
      <p:sp>
        <p:nvSpPr>
          <p:cNvPr id="2" name="Marcador de número de diapositiva 1">
            <a:extLst>
              <a:ext uri="{FF2B5EF4-FFF2-40B4-BE49-F238E27FC236}">
                <a16:creationId xmlns:a16="http://schemas.microsoft.com/office/drawing/2014/main" id="{30DE1A99-776A-433C-E091-BE26DB3D98DF}"/>
              </a:ext>
            </a:extLst>
          </p:cNvPr>
          <p:cNvSpPr>
            <a:spLocks noGrp="1"/>
          </p:cNvSpPr>
          <p:nvPr>
            <p:ph type="sldNum" sz="quarter" idx="12"/>
          </p:nvPr>
        </p:nvSpPr>
        <p:spPr/>
        <p:txBody>
          <a:bodyPr/>
          <a:lstStyle/>
          <a:p>
            <a:fld id="{C74CBB0B-5D0C-43FE-9043-22172208F6F8}" type="slidenum">
              <a:rPr lang="es-CO" smtClean="0"/>
              <a:t>12</a:t>
            </a:fld>
            <a:endParaRPr lang="es-CO"/>
          </a:p>
        </p:txBody>
      </p:sp>
    </p:spTree>
    <p:extLst>
      <p:ext uri="{BB962C8B-B14F-4D97-AF65-F5344CB8AC3E}">
        <p14:creationId xmlns:p14="http://schemas.microsoft.com/office/powerpoint/2010/main" val="853279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86766EEC-9A65-4EC3-B8FB-CCBFB0A19F88}"/>
              </a:ext>
            </a:extLst>
          </p:cNvPr>
          <p:cNvGrpSpPr/>
          <p:nvPr/>
        </p:nvGrpSpPr>
        <p:grpSpPr>
          <a:xfrm>
            <a:off x="13486377" y="4112756"/>
            <a:ext cx="6333718" cy="5297783"/>
            <a:chOff x="0" y="0"/>
            <a:chExt cx="1950729" cy="2823211"/>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4" name="Rectángulo: esquinas redondeadas 13">
              <a:extLst>
                <a:ext uri="{FF2B5EF4-FFF2-40B4-BE49-F238E27FC236}">
                  <a16:creationId xmlns:a16="http://schemas.microsoft.com/office/drawing/2014/main" id="{5A167B77-4A6E-2464-BDEF-9957A12D0D93}"/>
                </a:ext>
              </a:extLst>
            </p:cNvPr>
            <p:cNvSpPr/>
            <p:nvPr/>
          </p:nvSpPr>
          <p:spPr>
            <a:xfrm>
              <a:off x="0" y="52673"/>
              <a:ext cx="1914525" cy="2770538"/>
            </a:xfrm>
            <a:prstGeom prst="roundRect">
              <a:avLst/>
            </a:prstGeom>
            <a:grpFill/>
          </p:spPr>
          <p:style>
            <a:lnRef idx="3">
              <a:schemeClr val="lt1"/>
            </a:lnRef>
            <a:fillRef idx="1">
              <a:schemeClr val="accent4"/>
            </a:fillRef>
            <a:effectRef idx="1">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CO" sz="1814">
                <a:solidFill>
                  <a:schemeClr val="accent2">
                    <a:lumMod val="50000"/>
                  </a:schemeClr>
                </a:solidFill>
              </a:endParaRPr>
            </a:p>
          </p:txBody>
        </p:sp>
        <p:sp>
          <p:nvSpPr>
            <p:cNvPr id="15" name="Rectángulo: esquinas redondeadas 14">
              <a:extLst>
                <a:ext uri="{FF2B5EF4-FFF2-40B4-BE49-F238E27FC236}">
                  <a16:creationId xmlns:a16="http://schemas.microsoft.com/office/drawing/2014/main" id="{3C6633D9-4061-C4A2-207F-6D010C415B42}"/>
                </a:ext>
              </a:extLst>
            </p:cNvPr>
            <p:cNvSpPr/>
            <p:nvPr/>
          </p:nvSpPr>
          <p:spPr>
            <a:xfrm>
              <a:off x="36204" y="0"/>
              <a:ext cx="1914525" cy="2764963"/>
            </a:xfrm>
            <a:prstGeom prst="roundRect">
              <a:avLst/>
            </a:prstGeom>
            <a:grpFill/>
          </p:spPr>
          <p:style>
            <a:lnRef idx="2">
              <a:schemeClr val="accent4"/>
            </a:lnRef>
            <a:fillRef idx="1">
              <a:schemeClr val="lt1"/>
            </a:fillRef>
            <a:effectRef idx="0">
              <a:schemeClr val="accent4"/>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endParaRPr lang="es-CO" sz="1814">
                <a:solidFill>
                  <a:schemeClr val="accent2">
                    <a:lumMod val="50000"/>
                  </a:schemeClr>
                </a:solidFill>
              </a:endParaRPr>
            </a:p>
          </p:txBody>
        </p:sp>
      </p:grpSp>
      <p:sp>
        <p:nvSpPr>
          <p:cNvPr id="4" name="CuadroTexto 3">
            <a:extLst>
              <a:ext uri="{FF2B5EF4-FFF2-40B4-BE49-F238E27FC236}">
                <a16:creationId xmlns:a16="http://schemas.microsoft.com/office/drawing/2014/main" id="{963E9FF8-726C-C90D-F2BB-C32B8EBE4472}"/>
              </a:ext>
            </a:extLst>
          </p:cNvPr>
          <p:cNvSpPr txBox="1"/>
          <p:nvPr/>
        </p:nvSpPr>
        <p:spPr>
          <a:xfrm>
            <a:off x="8137713" y="10948567"/>
            <a:ext cx="3828676" cy="371512"/>
          </a:xfrm>
          <a:prstGeom prst="rect">
            <a:avLst/>
          </a:prstGeom>
          <a:noFill/>
        </p:spPr>
        <p:txBody>
          <a:bodyPr wrap="none" rtlCol="0">
            <a:spAutoFit/>
          </a:bodyPr>
          <a:lstStyle/>
          <a:p>
            <a:pPr algn="ctr"/>
            <a:r>
              <a:rPr lang="es-CO" sz="1814" b="1" dirty="0">
                <a:solidFill>
                  <a:srgbClr val="4E4D4D"/>
                </a:solidFill>
                <a:latin typeface="Helvetica" pitchFamily="2" charset="0"/>
              </a:rPr>
              <a:t>https://</a:t>
            </a:r>
            <a:r>
              <a:rPr lang="es-CO" sz="1814" b="1" dirty="0" err="1">
                <a:solidFill>
                  <a:srgbClr val="4E4D4D"/>
                </a:solidFill>
                <a:latin typeface="Helvetica" pitchFamily="2" charset="0"/>
              </a:rPr>
              <a:t>prosperidadsocial.gov.co</a:t>
            </a:r>
            <a:r>
              <a:rPr lang="es-CO" sz="1814" b="1" dirty="0">
                <a:solidFill>
                  <a:srgbClr val="4E4D4D"/>
                </a:solidFill>
                <a:latin typeface="Helvetica" pitchFamily="2" charset="0"/>
              </a:rPr>
              <a:t>/</a:t>
            </a:r>
          </a:p>
        </p:txBody>
      </p:sp>
      <p:sp>
        <p:nvSpPr>
          <p:cNvPr id="5" name="Rectángulo 4">
            <a:extLst>
              <a:ext uri="{FF2B5EF4-FFF2-40B4-BE49-F238E27FC236}">
                <a16:creationId xmlns:a16="http://schemas.microsoft.com/office/drawing/2014/main" id="{551D0ED6-5192-8ADC-6358-ECBAD39D7B4B}"/>
              </a:ext>
            </a:extLst>
          </p:cNvPr>
          <p:cNvSpPr/>
          <p:nvPr/>
        </p:nvSpPr>
        <p:spPr>
          <a:xfrm>
            <a:off x="1" y="1618532"/>
            <a:ext cx="8918129" cy="1121663"/>
          </a:xfrm>
          <a:prstGeom prst="rect">
            <a:avLst/>
          </a:prstGeom>
          <a:solidFill>
            <a:srgbClr val="FFC501"/>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CO" sz="2968"/>
          </a:p>
        </p:txBody>
      </p:sp>
      <p:sp>
        <p:nvSpPr>
          <p:cNvPr id="8" name="CuadroTexto 7">
            <a:extLst>
              <a:ext uri="{FF2B5EF4-FFF2-40B4-BE49-F238E27FC236}">
                <a16:creationId xmlns:a16="http://schemas.microsoft.com/office/drawing/2014/main" id="{D638858A-B6B0-4884-B9F2-48FF0394DB87}"/>
              </a:ext>
            </a:extLst>
          </p:cNvPr>
          <p:cNvSpPr txBox="1"/>
          <p:nvPr/>
        </p:nvSpPr>
        <p:spPr>
          <a:xfrm>
            <a:off x="0" y="2776969"/>
            <a:ext cx="3074496" cy="396904"/>
          </a:xfrm>
          <a:prstGeom prst="rect">
            <a:avLst/>
          </a:prstGeom>
          <a:noFill/>
        </p:spPr>
        <p:txBody>
          <a:bodyPr wrap="none" rtlCol="0">
            <a:spAutoFit/>
          </a:bodyPr>
          <a:lstStyle/>
          <a:p>
            <a:r>
              <a:rPr lang="es-MX" sz="1979" dirty="0">
                <a:solidFill>
                  <a:srgbClr val="663300"/>
                </a:solidFill>
              </a:rPr>
              <a:t>*Cifras en Miles de Millones</a:t>
            </a:r>
            <a:endParaRPr lang="es-CO" sz="1979" dirty="0">
              <a:solidFill>
                <a:srgbClr val="663300"/>
              </a:solidFill>
            </a:endParaRPr>
          </a:p>
        </p:txBody>
      </p:sp>
      <p:sp>
        <p:nvSpPr>
          <p:cNvPr id="2" name="CuadroTexto 1">
            <a:extLst>
              <a:ext uri="{FF2B5EF4-FFF2-40B4-BE49-F238E27FC236}">
                <a16:creationId xmlns:a16="http://schemas.microsoft.com/office/drawing/2014/main" id="{C4EB1798-7EFB-4CCF-4CBD-3522B858CE58}"/>
              </a:ext>
            </a:extLst>
          </p:cNvPr>
          <p:cNvSpPr txBox="1"/>
          <p:nvPr/>
        </p:nvSpPr>
        <p:spPr>
          <a:xfrm>
            <a:off x="13855231" y="4645625"/>
            <a:ext cx="5654920" cy="4151778"/>
          </a:xfrm>
          <a:prstGeom prst="rect">
            <a:avLst/>
          </a:prstGeom>
          <a:noFill/>
        </p:spPr>
        <p:txBody>
          <a:bodyPr wrap="square" rtlCol="0">
            <a:spAutoFit/>
          </a:bodyPr>
          <a:lstStyle/>
          <a:p>
            <a:pPr algn="just"/>
            <a:r>
              <a:rPr lang="es-MX" sz="2638" dirty="0">
                <a:solidFill>
                  <a:srgbClr val="663300"/>
                </a:solidFill>
              </a:rPr>
              <a:t>La ejecución en compromisos de gastos de funcionamiento subió de 21,48% en marzo al  46,38% en lo corrido del mes de agosto.</a:t>
            </a:r>
          </a:p>
          <a:p>
            <a:pPr algn="just"/>
            <a:endParaRPr lang="es-MX" sz="2638" dirty="0">
              <a:solidFill>
                <a:srgbClr val="663300"/>
              </a:solidFill>
            </a:endParaRPr>
          </a:p>
          <a:p>
            <a:pPr algn="just"/>
            <a:r>
              <a:rPr lang="es-MX" sz="2638" dirty="0">
                <a:solidFill>
                  <a:srgbClr val="663300"/>
                </a:solidFill>
              </a:rPr>
              <a:t>En solicitudes de </a:t>
            </a:r>
            <a:r>
              <a:rPr lang="es-MX" sz="2638" dirty="0" err="1">
                <a:solidFill>
                  <a:srgbClr val="663300"/>
                </a:solidFill>
              </a:rPr>
              <a:t>CDP´s</a:t>
            </a:r>
            <a:r>
              <a:rPr lang="es-MX" sz="2638" dirty="0">
                <a:solidFill>
                  <a:srgbClr val="663300"/>
                </a:solidFill>
              </a:rPr>
              <a:t>, se han aprobado un 85,45% frente a la apropiación.</a:t>
            </a:r>
          </a:p>
          <a:p>
            <a:pPr algn="just"/>
            <a:endParaRPr lang="es-MX" sz="2638" dirty="0">
              <a:solidFill>
                <a:srgbClr val="663300"/>
              </a:solidFill>
            </a:endParaRPr>
          </a:p>
          <a:p>
            <a:pPr algn="just"/>
            <a:r>
              <a:rPr lang="es-MX" sz="2638" dirty="0">
                <a:solidFill>
                  <a:srgbClr val="663300"/>
                </a:solidFill>
              </a:rPr>
              <a:t>Se obligó un total de 40,92%.</a:t>
            </a:r>
            <a:endParaRPr lang="es-CO" sz="2638" dirty="0">
              <a:solidFill>
                <a:srgbClr val="663300"/>
              </a:solidFill>
            </a:endParaRPr>
          </a:p>
        </p:txBody>
      </p:sp>
      <p:sp>
        <p:nvSpPr>
          <p:cNvPr id="12" name="Título 11">
            <a:extLst>
              <a:ext uri="{FF2B5EF4-FFF2-40B4-BE49-F238E27FC236}">
                <a16:creationId xmlns:a16="http://schemas.microsoft.com/office/drawing/2014/main" id="{679EAA82-F75F-19CF-D02D-C302114C1064}"/>
              </a:ext>
            </a:extLst>
          </p:cNvPr>
          <p:cNvSpPr>
            <a:spLocks noGrp="1"/>
          </p:cNvSpPr>
          <p:nvPr>
            <p:ph type="ctrTitle"/>
          </p:nvPr>
        </p:nvSpPr>
        <p:spPr>
          <a:xfrm>
            <a:off x="153127" y="2067733"/>
            <a:ext cx="8440765" cy="456728"/>
          </a:xfrm>
        </p:spPr>
        <p:txBody>
          <a:bodyPr/>
          <a:lstStyle/>
          <a:p>
            <a:pPr rtl="0" eaLnBrk="1" latinLnBrk="0" hangingPunct="1"/>
            <a:r>
              <a:rPr lang="es-MX" sz="2968" b="1" kern="1200" dirty="0">
                <a:solidFill>
                  <a:srgbClr val="FFFFFF"/>
                </a:solidFill>
                <a:latin typeface="Helvetica" panose="020B0604020202020204" pitchFamily="34" charset="0"/>
                <a:ea typeface="+mn-ea"/>
                <a:cs typeface="+mn-cs"/>
              </a:rPr>
              <a:t>VISIÓN GENERAL - FUNCIONAMIENTO </a:t>
            </a:r>
            <a:endParaRPr lang="es-CO" b="1" dirty="0">
              <a:effectLst/>
            </a:endParaRPr>
          </a:p>
        </p:txBody>
      </p:sp>
      <p:pic>
        <p:nvPicPr>
          <p:cNvPr id="21" name="Imagen 20">
            <a:extLst>
              <a:ext uri="{FF2B5EF4-FFF2-40B4-BE49-F238E27FC236}">
                <a16:creationId xmlns:a16="http://schemas.microsoft.com/office/drawing/2014/main" id="{1999CA13-CE0F-6C0E-EC4A-74DBB48F72E3}"/>
              </a:ext>
            </a:extLst>
          </p:cNvPr>
          <p:cNvPicPr>
            <a:picLocks noChangeAspect="1"/>
          </p:cNvPicPr>
          <p:nvPr/>
        </p:nvPicPr>
        <p:blipFill>
          <a:blip r:embed="rId2"/>
          <a:stretch>
            <a:fillRect/>
          </a:stretch>
        </p:blipFill>
        <p:spPr>
          <a:xfrm>
            <a:off x="593951" y="4223587"/>
            <a:ext cx="9458100" cy="5297783"/>
          </a:xfrm>
          <a:prstGeom prst="rect">
            <a:avLst/>
          </a:prstGeom>
        </p:spPr>
      </p:pic>
      <p:grpSp>
        <p:nvGrpSpPr>
          <p:cNvPr id="26" name="Grupo 25">
            <a:extLst>
              <a:ext uri="{FF2B5EF4-FFF2-40B4-BE49-F238E27FC236}">
                <a16:creationId xmlns:a16="http://schemas.microsoft.com/office/drawing/2014/main" id="{99D107E4-B3E1-42FE-C5E5-5851778CB5A9}"/>
              </a:ext>
            </a:extLst>
          </p:cNvPr>
          <p:cNvGrpSpPr/>
          <p:nvPr/>
        </p:nvGrpSpPr>
        <p:grpSpPr>
          <a:xfrm>
            <a:off x="3968353" y="3182393"/>
            <a:ext cx="2403068" cy="1005205"/>
            <a:chOff x="0" y="0"/>
            <a:chExt cx="1457325" cy="609600"/>
          </a:xfrm>
        </p:grpSpPr>
        <p:sp>
          <p:nvSpPr>
            <p:cNvPr id="27" name="CuadroTexto 46">
              <a:extLst>
                <a:ext uri="{FF2B5EF4-FFF2-40B4-BE49-F238E27FC236}">
                  <a16:creationId xmlns:a16="http://schemas.microsoft.com/office/drawing/2014/main" id="{19E34DFF-A10E-40B1-AA92-BFDF72944F15}"/>
                </a:ext>
              </a:extLst>
            </p:cNvPr>
            <p:cNvSpPr txBox="1"/>
            <p:nvPr/>
          </p:nvSpPr>
          <p:spPr>
            <a:xfrm>
              <a:off x="190501" y="0"/>
              <a:ext cx="1114424" cy="266701"/>
            </a:xfrm>
            <a:prstGeom prst="rect">
              <a:avLst/>
            </a:prstGeom>
            <a:noFill/>
            <a:ln w="28575" cmpd="sng">
              <a:noFill/>
            </a:ln>
            <a:effectLst/>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s-CO" sz="2309" b="1" dirty="0">
                  <a:solidFill>
                    <a:schemeClr val="accent4">
                      <a:lumMod val="50000"/>
                    </a:schemeClr>
                  </a:solidFill>
                  <a:latin typeface="Calibri"/>
                  <a:cs typeface="Calibri"/>
                </a:rPr>
                <a:t>Apropiación</a:t>
              </a:r>
            </a:p>
          </p:txBody>
        </p:sp>
        <p:sp>
          <p:nvSpPr>
            <p:cNvPr id="28" name="Rectángulo: esquinas redondeadas 27">
              <a:extLst>
                <a:ext uri="{FF2B5EF4-FFF2-40B4-BE49-F238E27FC236}">
                  <a16:creationId xmlns:a16="http://schemas.microsoft.com/office/drawing/2014/main" id="{94C58F15-ADA7-4629-8744-3D787DC93E18}"/>
                </a:ext>
              </a:extLst>
            </p:cNvPr>
            <p:cNvSpPr/>
            <p:nvPr/>
          </p:nvSpPr>
          <p:spPr>
            <a:xfrm>
              <a:off x="0" y="295275"/>
              <a:ext cx="1457325" cy="314325"/>
            </a:xfrm>
            <a:prstGeom prst="roundRect">
              <a:avLst/>
            </a:prstGeom>
            <a:solidFill>
              <a:srgbClr val="FFC000"/>
            </a:solidFill>
          </p:spPr>
          <p:style>
            <a:lnRef idx="3">
              <a:schemeClr val="lt1"/>
            </a:lnRef>
            <a:fillRef idx="1">
              <a:schemeClr val="accent4"/>
            </a:fillRef>
            <a:effectRef idx="1">
              <a:schemeClr val="accent4"/>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fld id="{F74BC222-9024-4D16-8B74-497CD6391508}" type="TxLink">
                <a:rPr lang="en-US" sz="2638" b="1">
                  <a:solidFill>
                    <a:schemeClr val="bg1"/>
                  </a:solidFill>
                  <a:cs typeface="Calibri"/>
                </a:rPr>
                <a:pPr algn="ctr"/>
                <a:t>$ 245,5</a:t>
              </a:fld>
              <a:endParaRPr lang="en-US" sz="2638" b="1">
                <a:solidFill>
                  <a:schemeClr val="bg1"/>
                </a:solidFill>
                <a:cs typeface="Calibri"/>
              </a:endParaRPr>
            </a:p>
          </p:txBody>
        </p:sp>
      </p:grpSp>
      <p:pic>
        <p:nvPicPr>
          <p:cNvPr id="43" name="Imagen 42">
            <a:extLst>
              <a:ext uri="{FF2B5EF4-FFF2-40B4-BE49-F238E27FC236}">
                <a16:creationId xmlns:a16="http://schemas.microsoft.com/office/drawing/2014/main" id="{A9B6DF7B-D349-A2C8-03BB-CE3BF3E4967F}"/>
              </a:ext>
            </a:extLst>
          </p:cNvPr>
          <p:cNvPicPr>
            <a:picLocks noChangeAspect="1"/>
          </p:cNvPicPr>
          <p:nvPr/>
        </p:nvPicPr>
        <p:blipFill>
          <a:blip r:embed="rId3"/>
          <a:stretch>
            <a:fillRect/>
          </a:stretch>
        </p:blipFill>
        <p:spPr>
          <a:xfrm>
            <a:off x="10200440" y="4290778"/>
            <a:ext cx="2975664" cy="1849737"/>
          </a:xfrm>
          <a:prstGeom prst="rect">
            <a:avLst/>
          </a:prstGeom>
        </p:spPr>
      </p:pic>
      <p:pic>
        <p:nvPicPr>
          <p:cNvPr id="51" name="Imagen 50">
            <a:extLst>
              <a:ext uri="{FF2B5EF4-FFF2-40B4-BE49-F238E27FC236}">
                <a16:creationId xmlns:a16="http://schemas.microsoft.com/office/drawing/2014/main" id="{7714BBA6-22F3-B3D3-82F1-B97F17632C5A}"/>
              </a:ext>
            </a:extLst>
          </p:cNvPr>
          <p:cNvPicPr>
            <a:picLocks noChangeAspect="1"/>
          </p:cNvPicPr>
          <p:nvPr/>
        </p:nvPicPr>
        <p:blipFill>
          <a:blip r:embed="rId4"/>
          <a:stretch>
            <a:fillRect/>
          </a:stretch>
        </p:blipFill>
        <p:spPr>
          <a:xfrm>
            <a:off x="10221064" y="6096083"/>
            <a:ext cx="3096300" cy="1779368"/>
          </a:xfrm>
          <a:prstGeom prst="rect">
            <a:avLst/>
          </a:prstGeom>
        </p:spPr>
      </p:pic>
      <p:pic>
        <p:nvPicPr>
          <p:cNvPr id="66" name="Imagen 65">
            <a:extLst>
              <a:ext uri="{FF2B5EF4-FFF2-40B4-BE49-F238E27FC236}">
                <a16:creationId xmlns:a16="http://schemas.microsoft.com/office/drawing/2014/main" id="{D4E6B32F-43A0-5F04-B6A8-D8B59E97D1E0}"/>
              </a:ext>
            </a:extLst>
          </p:cNvPr>
          <p:cNvPicPr>
            <a:picLocks noChangeAspect="1"/>
          </p:cNvPicPr>
          <p:nvPr/>
        </p:nvPicPr>
        <p:blipFill>
          <a:blip r:embed="rId5"/>
          <a:stretch>
            <a:fillRect/>
          </a:stretch>
        </p:blipFill>
        <p:spPr>
          <a:xfrm>
            <a:off x="10223449" y="7775720"/>
            <a:ext cx="3096300" cy="1779368"/>
          </a:xfrm>
          <a:prstGeom prst="rect">
            <a:avLst/>
          </a:prstGeom>
        </p:spPr>
      </p:pic>
      <p:sp>
        <p:nvSpPr>
          <p:cNvPr id="3" name="Marcador de número de diapositiva 2">
            <a:extLst>
              <a:ext uri="{FF2B5EF4-FFF2-40B4-BE49-F238E27FC236}">
                <a16:creationId xmlns:a16="http://schemas.microsoft.com/office/drawing/2014/main" id="{EADBDD0F-7235-EBF4-DDAF-FDB363A0109B}"/>
              </a:ext>
            </a:extLst>
          </p:cNvPr>
          <p:cNvSpPr>
            <a:spLocks noGrp="1"/>
          </p:cNvSpPr>
          <p:nvPr>
            <p:ph type="sldNum" sz="quarter" idx="12"/>
          </p:nvPr>
        </p:nvSpPr>
        <p:spPr/>
        <p:txBody>
          <a:bodyPr/>
          <a:lstStyle/>
          <a:p>
            <a:fld id="{C74CBB0B-5D0C-43FE-9043-22172208F6F8}" type="slidenum">
              <a:rPr lang="es-CO" smtClean="0"/>
              <a:t>13</a:t>
            </a:fld>
            <a:endParaRPr lang="es-CO"/>
          </a:p>
        </p:txBody>
      </p:sp>
    </p:spTree>
    <p:extLst>
      <p:ext uri="{BB962C8B-B14F-4D97-AF65-F5344CB8AC3E}">
        <p14:creationId xmlns:p14="http://schemas.microsoft.com/office/powerpoint/2010/main" val="172389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D62D2654-DC32-C9F6-8966-3BA70830869A}"/>
              </a:ext>
            </a:extLst>
          </p:cNvPr>
          <p:cNvSpPr/>
          <p:nvPr/>
        </p:nvSpPr>
        <p:spPr>
          <a:xfrm>
            <a:off x="1" y="1618532"/>
            <a:ext cx="8918129" cy="1121663"/>
          </a:xfrm>
          <a:prstGeom prst="rect">
            <a:avLst/>
          </a:prstGeom>
          <a:solidFill>
            <a:srgbClr val="FFC501"/>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CO" sz="2968"/>
          </a:p>
        </p:txBody>
      </p:sp>
      <p:sp>
        <p:nvSpPr>
          <p:cNvPr id="7" name="CuadroTexto 6">
            <a:extLst>
              <a:ext uri="{FF2B5EF4-FFF2-40B4-BE49-F238E27FC236}">
                <a16:creationId xmlns:a16="http://schemas.microsoft.com/office/drawing/2014/main" id="{D15C3814-1489-FECC-DC0D-A16993758338}"/>
              </a:ext>
            </a:extLst>
          </p:cNvPr>
          <p:cNvSpPr txBox="1"/>
          <p:nvPr/>
        </p:nvSpPr>
        <p:spPr>
          <a:xfrm>
            <a:off x="0" y="2776969"/>
            <a:ext cx="3074496" cy="396904"/>
          </a:xfrm>
          <a:prstGeom prst="rect">
            <a:avLst/>
          </a:prstGeom>
          <a:noFill/>
        </p:spPr>
        <p:txBody>
          <a:bodyPr wrap="none" rtlCol="0">
            <a:spAutoFit/>
          </a:bodyPr>
          <a:lstStyle/>
          <a:p>
            <a:r>
              <a:rPr lang="es-MX" sz="1979" dirty="0">
                <a:solidFill>
                  <a:srgbClr val="663300"/>
                </a:solidFill>
              </a:rPr>
              <a:t>*Cifras en Miles de Millones</a:t>
            </a:r>
            <a:endParaRPr lang="es-CO" sz="1979" dirty="0">
              <a:solidFill>
                <a:srgbClr val="663300"/>
              </a:solidFill>
            </a:endParaRPr>
          </a:p>
        </p:txBody>
      </p:sp>
      <p:sp>
        <p:nvSpPr>
          <p:cNvPr id="12" name="Título 11">
            <a:extLst>
              <a:ext uri="{FF2B5EF4-FFF2-40B4-BE49-F238E27FC236}">
                <a16:creationId xmlns:a16="http://schemas.microsoft.com/office/drawing/2014/main" id="{1318EF23-90BF-6FD8-E1C5-63CAD353B0A3}"/>
              </a:ext>
            </a:extLst>
          </p:cNvPr>
          <p:cNvSpPr>
            <a:spLocks noGrp="1"/>
          </p:cNvSpPr>
          <p:nvPr>
            <p:ph type="ctrTitle"/>
          </p:nvPr>
        </p:nvSpPr>
        <p:spPr>
          <a:xfrm>
            <a:off x="293810" y="1618533"/>
            <a:ext cx="8624319" cy="1057197"/>
          </a:xfrm>
        </p:spPr>
        <p:txBody>
          <a:bodyPr>
            <a:normAutofit/>
          </a:bodyPr>
          <a:lstStyle/>
          <a:p>
            <a:pPr rtl="0" eaLnBrk="1" latinLnBrk="0" hangingPunct="1"/>
            <a:r>
              <a:rPr lang="es-CO" sz="2638" b="1" kern="1200" dirty="0">
                <a:solidFill>
                  <a:srgbClr val="FFFFFF"/>
                </a:solidFill>
                <a:latin typeface="Helvetica" panose="020B0604020202020204" pitchFamily="34" charset="0"/>
                <a:ea typeface="+mn-ea"/>
                <a:cs typeface="+mn-cs"/>
              </a:rPr>
              <a:t>PROYECCCION EJECUCIÓN</a:t>
            </a:r>
            <a:br>
              <a:rPr lang="es-CO" sz="2638" b="1" kern="1200" dirty="0">
                <a:solidFill>
                  <a:srgbClr val="FFFFFF"/>
                </a:solidFill>
                <a:latin typeface="Helvetica" panose="020B0604020202020204" pitchFamily="34" charset="0"/>
                <a:ea typeface="+mn-ea"/>
                <a:cs typeface="+mn-cs"/>
              </a:rPr>
            </a:br>
            <a:r>
              <a:rPr lang="es-CO" sz="2638" b="1" kern="1200" dirty="0">
                <a:solidFill>
                  <a:srgbClr val="FFFFFF"/>
                </a:solidFill>
                <a:latin typeface="Helvetica" panose="020B0604020202020204" pitchFamily="34" charset="0"/>
                <a:ea typeface="+mn-ea"/>
                <a:cs typeface="+mn-cs"/>
              </a:rPr>
              <a:t>MES SEPTIEMBRE</a:t>
            </a:r>
            <a:endParaRPr lang="es-CO" b="1" dirty="0">
              <a:effectLst/>
            </a:endParaRPr>
          </a:p>
        </p:txBody>
      </p:sp>
      <p:pic>
        <p:nvPicPr>
          <p:cNvPr id="105" name="Imagen 104">
            <a:extLst>
              <a:ext uri="{FF2B5EF4-FFF2-40B4-BE49-F238E27FC236}">
                <a16:creationId xmlns:a16="http://schemas.microsoft.com/office/drawing/2014/main" id="{403882DF-4E54-E6D3-6416-CCD945E6C0C2}"/>
              </a:ext>
            </a:extLst>
          </p:cNvPr>
          <p:cNvPicPr>
            <a:picLocks noChangeAspect="1"/>
          </p:cNvPicPr>
          <p:nvPr/>
        </p:nvPicPr>
        <p:blipFill>
          <a:blip r:embed="rId2"/>
          <a:stretch>
            <a:fillRect/>
          </a:stretch>
        </p:blipFill>
        <p:spPr>
          <a:xfrm>
            <a:off x="10241170" y="4402698"/>
            <a:ext cx="3056089" cy="1779368"/>
          </a:xfrm>
          <a:prstGeom prst="rect">
            <a:avLst/>
          </a:prstGeom>
        </p:spPr>
      </p:pic>
      <p:pic>
        <p:nvPicPr>
          <p:cNvPr id="114" name="Imagen 113">
            <a:extLst>
              <a:ext uri="{FF2B5EF4-FFF2-40B4-BE49-F238E27FC236}">
                <a16:creationId xmlns:a16="http://schemas.microsoft.com/office/drawing/2014/main" id="{1471F599-BD25-66BC-4919-F88889941B27}"/>
              </a:ext>
            </a:extLst>
          </p:cNvPr>
          <p:cNvPicPr>
            <a:picLocks noChangeAspect="1"/>
          </p:cNvPicPr>
          <p:nvPr/>
        </p:nvPicPr>
        <p:blipFill>
          <a:blip r:embed="rId3"/>
          <a:stretch>
            <a:fillRect/>
          </a:stretch>
        </p:blipFill>
        <p:spPr>
          <a:xfrm>
            <a:off x="10142184" y="6287080"/>
            <a:ext cx="3136512" cy="1779368"/>
          </a:xfrm>
          <a:prstGeom prst="rect">
            <a:avLst/>
          </a:prstGeom>
        </p:spPr>
      </p:pic>
      <p:pic>
        <p:nvPicPr>
          <p:cNvPr id="127" name="Imagen 126">
            <a:extLst>
              <a:ext uri="{FF2B5EF4-FFF2-40B4-BE49-F238E27FC236}">
                <a16:creationId xmlns:a16="http://schemas.microsoft.com/office/drawing/2014/main" id="{02D557F1-4FF5-509C-4201-0398DB2DD64B}"/>
              </a:ext>
            </a:extLst>
          </p:cNvPr>
          <p:cNvPicPr>
            <a:picLocks noChangeAspect="1"/>
          </p:cNvPicPr>
          <p:nvPr/>
        </p:nvPicPr>
        <p:blipFill>
          <a:blip r:embed="rId4"/>
          <a:stretch>
            <a:fillRect/>
          </a:stretch>
        </p:blipFill>
        <p:spPr>
          <a:xfrm>
            <a:off x="671416" y="3789126"/>
            <a:ext cx="9380635" cy="5685232"/>
          </a:xfrm>
          <a:prstGeom prst="rect">
            <a:avLst/>
          </a:prstGeom>
        </p:spPr>
      </p:pic>
      <p:grpSp>
        <p:nvGrpSpPr>
          <p:cNvPr id="128" name="Grupo 127">
            <a:extLst>
              <a:ext uri="{FF2B5EF4-FFF2-40B4-BE49-F238E27FC236}">
                <a16:creationId xmlns:a16="http://schemas.microsoft.com/office/drawing/2014/main" id="{1D224A6B-D1E6-BBAA-4F00-6AA0408B1CF4}"/>
              </a:ext>
            </a:extLst>
          </p:cNvPr>
          <p:cNvGrpSpPr/>
          <p:nvPr/>
        </p:nvGrpSpPr>
        <p:grpSpPr>
          <a:xfrm>
            <a:off x="13368829" y="3982851"/>
            <a:ext cx="6333718" cy="5297783"/>
            <a:chOff x="0" y="0"/>
            <a:chExt cx="1950729" cy="2823211"/>
          </a:xfrm>
          <a:gradFill>
            <a:gsLst>
              <a:gs pos="0">
                <a:srgbClr val="FAFCF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29" name="Rectángulo: esquinas redondeadas 128">
              <a:extLst>
                <a:ext uri="{FF2B5EF4-FFF2-40B4-BE49-F238E27FC236}">
                  <a16:creationId xmlns:a16="http://schemas.microsoft.com/office/drawing/2014/main" id="{134AB739-6486-D428-D6F4-2918ACCFA3C5}"/>
                </a:ext>
              </a:extLst>
            </p:cNvPr>
            <p:cNvSpPr/>
            <p:nvPr/>
          </p:nvSpPr>
          <p:spPr>
            <a:xfrm>
              <a:off x="0" y="52673"/>
              <a:ext cx="1914525" cy="2770538"/>
            </a:xfrm>
            <a:prstGeom prst="roundRect">
              <a:avLst/>
            </a:prstGeom>
            <a:grpFill/>
          </p:spPr>
          <p:style>
            <a:lnRef idx="3">
              <a:schemeClr val="lt1"/>
            </a:lnRef>
            <a:fillRef idx="1">
              <a:schemeClr val="accent4"/>
            </a:fillRef>
            <a:effectRef idx="1">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CO" sz="1814">
                <a:solidFill>
                  <a:schemeClr val="accent2">
                    <a:lumMod val="50000"/>
                  </a:schemeClr>
                </a:solidFill>
              </a:endParaRPr>
            </a:p>
          </p:txBody>
        </p:sp>
        <p:sp>
          <p:nvSpPr>
            <p:cNvPr id="130" name="Rectángulo: esquinas redondeadas 129">
              <a:extLst>
                <a:ext uri="{FF2B5EF4-FFF2-40B4-BE49-F238E27FC236}">
                  <a16:creationId xmlns:a16="http://schemas.microsoft.com/office/drawing/2014/main" id="{244DD249-F9CA-81AD-1FBF-527F5639E715}"/>
                </a:ext>
              </a:extLst>
            </p:cNvPr>
            <p:cNvSpPr/>
            <p:nvPr/>
          </p:nvSpPr>
          <p:spPr>
            <a:xfrm>
              <a:off x="36204" y="0"/>
              <a:ext cx="1914525" cy="2764963"/>
            </a:xfrm>
            <a:prstGeom prst="roundRect">
              <a:avLst/>
            </a:prstGeom>
            <a:grpFill/>
          </p:spPr>
          <p:style>
            <a:lnRef idx="2">
              <a:schemeClr val="accent4"/>
            </a:lnRef>
            <a:fillRef idx="1">
              <a:schemeClr val="lt1"/>
            </a:fillRef>
            <a:effectRef idx="0">
              <a:schemeClr val="accent4"/>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endParaRPr lang="es-CO" sz="1814">
                <a:solidFill>
                  <a:schemeClr val="accent2">
                    <a:lumMod val="50000"/>
                  </a:schemeClr>
                </a:solidFill>
              </a:endParaRPr>
            </a:p>
          </p:txBody>
        </p:sp>
      </p:grpSp>
      <p:sp>
        <p:nvSpPr>
          <p:cNvPr id="131" name="CuadroTexto 130">
            <a:extLst>
              <a:ext uri="{FF2B5EF4-FFF2-40B4-BE49-F238E27FC236}">
                <a16:creationId xmlns:a16="http://schemas.microsoft.com/office/drawing/2014/main" id="{F18732F2-B41C-06E0-D805-EE3F4BC660CF}"/>
              </a:ext>
            </a:extLst>
          </p:cNvPr>
          <p:cNvSpPr txBox="1"/>
          <p:nvPr/>
        </p:nvSpPr>
        <p:spPr>
          <a:xfrm>
            <a:off x="13855231" y="4645625"/>
            <a:ext cx="5654920" cy="2933945"/>
          </a:xfrm>
          <a:prstGeom prst="rect">
            <a:avLst/>
          </a:prstGeom>
          <a:noFill/>
        </p:spPr>
        <p:txBody>
          <a:bodyPr wrap="square" rtlCol="0">
            <a:spAutoFit/>
          </a:bodyPr>
          <a:lstStyle/>
          <a:p>
            <a:pPr algn="just"/>
            <a:r>
              <a:rPr lang="es-MX" sz="2638" dirty="0">
                <a:solidFill>
                  <a:srgbClr val="663300"/>
                </a:solidFill>
              </a:rPr>
              <a:t>Entre los pagos proyectados están: </a:t>
            </a:r>
          </a:p>
          <a:p>
            <a:pPr algn="just"/>
            <a:endParaRPr lang="es-MX" sz="2638" dirty="0">
              <a:solidFill>
                <a:srgbClr val="663300"/>
              </a:solidFill>
            </a:endParaRPr>
          </a:p>
          <a:p>
            <a:pPr marL="457200" indent="-457200" algn="just">
              <a:buFont typeface="Arial" panose="020B0604020202020204" pitchFamily="34" charset="0"/>
              <a:buChar char="•"/>
            </a:pPr>
            <a:r>
              <a:rPr lang="es-MX" sz="2638" dirty="0">
                <a:solidFill>
                  <a:srgbClr val="663300"/>
                </a:solidFill>
              </a:rPr>
              <a:t>$1,5 billones de Renta Ciudadana. (ciclos 3 y 4 )</a:t>
            </a:r>
          </a:p>
          <a:p>
            <a:pPr marL="457200" indent="-457200" algn="just">
              <a:buFont typeface="Arial" panose="020B0604020202020204" pitchFamily="34" charset="0"/>
              <a:buChar char="•"/>
            </a:pPr>
            <a:r>
              <a:rPr lang="es-MX" sz="2638" dirty="0">
                <a:solidFill>
                  <a:srgbClr val="663300"/>
                </a:solidFill>
              </a:rPr>
              <a:t>$400 mil millones de Compensación de IVA. (Ciclos 2 y 3)</a:t>
            </a:r>
          </a:p>
          <a:p>
            <a:pPr algn="just"/>
            <a:endParaRPr lang="es-MX" sz="2638" dirty="0">
              <a:solidFill>
                <a:srgbClr val="663300"/>
              </a:solidFill>
            </a:endParaRPr>
          </a:p>
        </p:txBody>
      </p:sp>
      <p:sp>
        <p:nvSpPr>
          <p:cNvPr id="2" name="Marcador de número de diapositiva 1">
            <a:extLst>
              <a:ext uri="{FF2B5EF4-FFF2-40B4-BE49-F238E27FC236}">
                <a16:creationId xmlns:a16="http://schemas.microsoft.com/office/drawing/2014/main" id="{15399F01-6DF5-FA16-59F6-E9A1C047B58D}"/>
              </a:ext>
            </a:extLst>
          </p:cNvPr>
          <p:cNvSpPr>
            <a:spLocks noGrp="1"/>
          </p:cNvSpPr>
          <p:nvPr>
            <p:ph type="sldNum" sz="quarter" idx="12"/>
          </p:nvPr>
        </p:nvSpPr>
        <p:spPr/>
        <p:txBody>
          <a:bodyPr/>
          <a:lstStyle/>
          <a:p>
            <a:fld id="{C74CBB0B-5D0C-43FE-9043-22172208F6F8}" type="slidenum">
              <a:rPr lang="es-CO" smtClean="0"/>
              <a:t>14</a:t>
            </a:fld>
            <a:endParaRPr lang="es-CO"/>
          </a:p>
        </p:txBody>
      </p:sp>
    </p:spTree>
    <p:extLst>
      <p:ext uri="{BB962C8B-B14F-4D97-AF65-F5344CB8AC3E}">
        <p14:creationId xmlns:p14="http://schemas.microsoft.com/office/powerpoint/2010/main" val="900627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03450" y="4130675"/>
            <a:ext cx="14059081" cy="2712922"/>
          </a:xfrm>
          <a:prstGeom prst="rect">
            <a:avLst/>
          </a:prstGeom>
        </p:spPr>
        <p:txBody>
          <a:bodyPr vert="horz" wrap="square" lIns="0" tIns="273685" rIns="0" bIns="0" rtlCol="0">
            <a:spAutoFit/>
          </a:bodyPr>
          <a:lstStyle/>
          <a:p>
            <a:pPr marL="12700" marR="5080">
              <a:lnSpc>
                <a:spcPts val="9530"/>
              </a:lnSpc>
              <a:spcBef>
                <a:spcPts val="2155"/>
              </a:spcBef>
            </a:pPr>
            <a:r>
              <a:rPr lang="es-MX" sz="9650" b="1" spc="80" dirty="0">
                <a:latin typeface="Verdana" panose="020B0604030504040204" pitchFamily="34" charset="0"/>
                <a:ea typeface="Verdana" panose="020B0604030504040204" pitchFamily="34" charset="0"/>
                <a:cs typeface="Verdana" panose="020B0604030504040204" pitchFamily="34" charset="0"/>
              </a:rPr>
              <a:t>Presupuesto </a:t>
            </a:r>
            <a:br>
              <a:rPr lang="es-MX" sz="9650" b="1" spc="80" dirty="0">
                <a:latin typeface="Verdana" panose="020B0604030504040204" pitchFamily="34" charset="0"/>
                <a:ea typeface="Verdana" panose="020B0604030504040204" pitchFamily="34" charset="0"/>
                <a:cs typeface="Verdana" panose="020B0604030504040204" pitchFamily="34" charset="0"/>
              </a:rPr>
            </a:br>
            <a:r>
              <a:rPr lang="es-MX" sz="9650" b="1" spc="80" dirty="0">
                <a:latin typeface="Verdana" panose="020B0604030504040204" pitchFamily="34" charset="0"/>
                <a:ea typeface="Verdana" panose="020B0604030504040204" pitchFamily="34" charset="0"/>
                <a:cs typeface="Verdana" panose="020B0604030504040204" pitchFamily="34" charset="0"/>
              </a:rPr>
              <a:t>2025</a:t>
            </a:r>
            <a:endParaRPr sz="9650" b="1" dirty="0">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a:extLst>
              <a:ext uri="{FF2B5EF4-FFF2-40B4-BE49-F238E27FC236}">
                <a16:creationId xmlns:a16="http://schemas.microsoft.com/office/drawing/2014/main" id="{C6E1709B-66F0-F2B4-532C-8CA286C9F9CC}"/>
              </a:ext>
            </a:extLst>
          </p:cNvPr>
          <p:cNvSpPr>
            <a:spLocks noGrp="1"/>
          </p:cNvSpPr>
          <p:nvPr>
            <p:ph type="sldNum" sz="quarter" idx="7"/>
          </p:nvPr>
        </p:nvSpPr>
        <p:spPr/>
        <p:txBody>
          <a:bodyPr/>
          <a:lstStyle/>
          <a:p>
            <a:fld id="{B6F15528-21DE-4FAA-801E-634DDDAF4B2B}" type="slidenum">
              <a:rPr lang="es-CO" smtClean="0"/>
              <a:t>15</a:t>
            </a:fld>
            <a:endParaRPr lang="es-CO"/>
          </a:p>
        </p:txBody>
      </p:sp>
    </p:spTree>
    <p:extLst>
      <p:ext uri="{BB962C8B-B14F-4D97-AF65-F5344CB8AC3E}">
        <p14:creationId xmlns:p14="http://schemas.microsoft.com/office/powerpoint/2010/main" val="669186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04450" y="4586606"/>
            <a:ext cx="6216015" cy="1068070"/>
          </a:xfrm>
          <a:custGeom>
            <a:avLst/>
            <a:gdLst/>
            <a:ahLst/>
            <a:cxnLst/>
            <a:rect l="l" t="t" r="r" b="b"/>
            <a:pathLst>
              <a:path w="6216015" h="1068070">
                <a:moveTo>
                  <a:pt x="6215726" y="0"/>
                </a:moveTo>
                <a:lnTo>
                  <a:pt x="0" y="0"/>
                </a:lnTo>
                <a:lnTo>
                  <a:pt x="0" y="1067957"/>
                </a:lnTo>
                <a:lnTo>
                  <a:pt x="6215726" y="1067957"/>
                </a:lnTo>
                <a:lnTo>
                  <a:pt x="6215726" y="0"/>
                </a:lnTo>
                <a:close/>
              </a:path>
            </a:pathLst>
          </a:custGeom>
          <a:solidFill>
            <a:srgbClr val="FFC200"/>
          </a:solidFill>
        </p:spPr>
        <p:txBody>
          <a:bodyPr wrap="square" lIns="0" tIns="0" rIns="0" bIns="0" rtlCol="0"/>
          <a:lstStyle/>
          <a:p>
            <a:endParaRPr/>
          </a:p>
        </p:txBody>
      </p:sp>
      <p:sp>
        <p:nvSpPr>
          <p:cNvPr id="3" name="object 3"/>
          <p:cNvSpPr txBox="1">
            <a:spLocks noGrp="1"/>
          </p:cNvSpPr>
          <p:nvPr>
            <p:ph type="body" idx="1"/>
          </p:nvPr>
        </p:nvSpPr>
        <p:spPr>
          <a:xfrm>
            <a:off x="10060116" y="2426611"/>
            <a:ext cx="8150775" cy="1610313"/>
          </a:xfrm>
          <a:prstGeom prst="rect">
            <a:avLst/>
          </a:prstGeom>
        </p:spPr>
        <p:txBody>
          <a:bodyPr vert="horz" wrap="square" lIns="0" tIns="75565" rIns="0" bIns="0" rtlCol="0">
            <a:spAutoFit/>
          </a:bodyPr>
          <a:lstStyle/>
          <a:p>
            <a:pPr marL="12700" marR="5080">
              <a:lnSpc>
                <a:spcPct val="88900"/>
              </a:lnSpc>
              <a:spcBef>
                <a:spcPts val="595"/>
              </a:spcBef>
            </a:pPr>
            <a:r>
              <a:rPr sz="2800" spc="6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Para </a:t>
            </a:r>
            <a:r>
              <a:rPr sz="2800" spc="18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cumplir </a:t>
            </a:r>
            <a:r>
              <a:rPr sz="2800" spc="5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con </a:t>
            </a:r>
            <a:r>
              <a:rPr sz="2800" spc="12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l</a:t>
            </a:r>
            <a:r>
              <a:rPr lang="es-MX" sz="2800" spc="12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os programas misionales de Prosperidad Social (Proyectos de inversión)</a:t>
            </a:r>
            <a:r>
              <a:rPr sz="2800" spc="11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t>
            </a:r>
            <a:r>
              <a:rPr sz="2800" spc="4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5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en</a:t>
            </a:r>
            <a:r>
              <a:rPr sz="2800" spc="4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19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la</a:t>
            </a:r>
            <a:r>
              <a:rPr sz="2800" spc="4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8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vigencia</a:t>
            </a:r>
            <a:r>
              <a:rPr sz="2800" spc="4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16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2025</a:t>
            </a:r>
            <a:r>
              <a:rPr sz="2800" spc="4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se</a:t>
            </a:r>
            <a:r>
              <a:rPr lang="es-ES"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lang="es-CO" sz="2800" spc="12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requiere</a:t>
            </a:r>
            <a:r>
              <a:rPr lang="es-CO" sz="2800" spc="2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lang="es-CO" sz="2800" spc="19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la</a:t>
            </a:r>
            <a:r>
              <a:rPr lang="es-CO" sz="2800" spc="2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lang="es-CO" sz="2800" spc="8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asignación</a:t>
            </a:r>
            <a:r>
              <a:rPr lang="es-CO" sz="2800" spc="2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lang="es-CO" sz="2800" spc="8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de:</a:t>
            </a:r>
            <a:endParaRPr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object 5"/>
          <p:cNvSpPr txBox="1"/>
          <p:nvPr/>
        </p:nvSpPr>
        <p:spPr>
          <a:xfrm>
            <a:off x="10204451" y="4714760"/>
            <a:ext cx="6216014" cy="939360"/>
          </a:xfrm>
          <a:prstGeom prst="rect">
            <a:avLst/>
          </a:prstGeom>
        </p:spPr>
        <p:txBody>
          <a:bodyPr vert="horz" wrap="square" lIns="0" tIns="15875" rIns="0" bIns="0" rtlCol="0">
            <a:spAutoFit/>
          </a:bodyPr>
          <a:lstStyle/>
          <a:p>
            <a:pPr marL="12700">
              <a:lnSpc>
                <a:spcPct val="100000"/>
              </a:lnSpc>
              <a:spcBef>
                <a:spcPts val="125"/>
              </a:spcBef>
            </a:pPr>
            <a:r>
              <a:rPr sz="6000" b="1" spc="-300" dirty="0">
                <a:solidFill>
                  <a:srgbClr val="3C3C3B"/>
                </a:solidFill>
                <a:latin typeface="Verdana" panose="020B0604030504040204" pitchFamily="34" charset="0"/>
                <a:ea typeface="Verdana" panose="020B0604030504040204" pitchFamily="34" charset="0"/>
                <a:cs typeface="Verdana" panose="020B0604030504040204" pitchFamily="34" charset="0"/>
              </a:rPr>
              <a:t>$1</a:t>
            </a:r>
            <a:r>
              <a:rPr lang="es-MX" sz="6000" b="1" spc="-300" dirty="0">
                <a:solidFill>
                  <a:srgbClr val="3C3C3B"/>
                </a:solidFill>
                <a:latin typeface="Verdana" panose="020B0604030504040204" pitchFamily="34" charset="0"/>
                <a:ea typeface="Verdana" panose="020B0604030504040204" pitchFamily="34" charset="0"/>
                <a:cs typeface="Verdana" panose="020B0604030504040204" pitchFamily="34" charset="0"/>
              </a:rPr>
              <a:t>7</a:t>
            </a:r>
            <a:r>
              <a:rPr sz="6000" b="1" spc="-30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lang="es-MX" sz="6000" b="1" spc="-300" dirty="0">
                <a:solidFill>
                  <a:srgbClr val="3C3C3B"/>
                </a:solidFill>
                <a:latin typeface="Verdana" panose="020B0604030504040204" pitchFamily="34" charset="0"/>
                <a:ea typeface="Verdana" panose="020B0604030504040204" pitchFamily="34" charset="0"/>
                <a:cs typeface="Verdana" panose="020B0604030504040204" pitchFamily="34" charset="0"/>
              </a:rPr>
              <a:t>4</a:t>
            </a:r>
            <a:r>
              <a:rPr sz="6000" b="1" spc="-4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60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billones</a:t>
            </a:r>
            <a:endParaRPr sz="6000" b="1" dirty="0">
              <a:latin typeface="Verdana" panose="020B0604030504040204" pitchFamily="34" charset="0"/>
              <a:ea typeface="Verdana" panose="020B0604030504040204" pitchFamily="34" charset="0"/>
              <a:cs typeface="Verdana" panose="020B0604030504040204" pitchFamily="34" charset="0"/>
            </a:endParaRPr>
          </a:p>
        </p:txBody>
      </p:sp>
      <p:sp>
        <p:nvSpPr>
          <p:cNvPr id="6" name="object 6"/>
          <p:cNvSpPr txBox="1"/>
          <p:nvPr/>
        </p:nvSpPr>
        <p:spPr>
          <a:xfrm>
            <a:off x="10204450" y="5993871"/>
            <a:ext cx="7698105" cy="442429"/>
          </a:xfrm>
          <a:prstGeom prst="rect">
            <a:avLst/>
          </a:prstGeom>
        </p:spPr>
        <p:txBody>
          <a:bodyPr vert="horz" wrap="square" lIns="0" tIns="11430" rIns="0" bIns="0" rtlCol="0">
            <a:spAutoFit/>
          </a:bodyPr>
          <a:lstStyle/>
          <a:p>
            <a:pPr marL="12700">
              <a:lnSpc>
                <a:spcPct val="100000"/>
              </a:lnSpc>
              <a:spcBef>
                <a:spcPts val="90"/>
              </a:spcBef>
            </a:pPr>
            <a:r>
              <a:rPr lang="es-MX" sz="2800" spc="9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a:t>
            </a:r>
            <a:r>
              <a:rPr sz="2800" spc="90" dirty="0" err="1">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omo</a:t>
            </a:r>
            <a:r>
              <a:rPr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se</a:t>
            </a:r>
            <a:r>
              <a:rPr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6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evidencia</a:t>
            </a:r>
            <a:r>
              <a:rPr sz="2800" spc="4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a:t>
            </a:r>
            <a:r>
              <a:rPr sz="2800" spc="35"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a:t>
            </a:r>
            <a:r>
              <a:rPr sz="2800" spc="1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continuación:</a:t>
            </a:r>
            <a:endParaRPr sz="28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object 7"/>
          <p:cNvPicPr/>
          <p:nvPr/>
        </p:nvPicPr>
        <p:blipFill>
          <a:blip r:embed="rId2" cstate="print"/>
          <a:stretch>
            <a:fillRect/>
          </a:stretch>
        </p:blipFill>
        <p:spPr>
          <a:xfrm>
            <a:off x="0" y="0"/>
            <a:ext cx="8852191" cy="11304587"/>
          </a:xfrm>
          <a:prstGeom prst="rect">
            <a:avLst/>
          </a:prstGeom>
        </p:spPr>
      </p:pic>
      <p:sp>
        <p:nvSpPr>
          <p:cNvPr id="4" name="Marcador de número de diapositiva 3">
            <a:extLst>
              <a:ext uri="{FF2B5EF4-FFF2-40B4-BE49-F238E27FC236}">
                <a16:creationId xmlns:a16="http://schemas.microsoft.com/office/drawing/2014/main" id="{0E01C0CC-B48F-9BEE-E5D5-0A138746A1DB}"/>
              </a:ext>
            </a:extLst>
          </p:cNvPr>
          <p:cNvSpPr>
            <a:spLocks noGrp="1"/>
          </p:cNvSpPr>
          <p:nvPr>
            <p:ph type="sldNum" sz="quarter" idx="7"/>
          </p:nvPr>
        </p:nvSpPr>
        <p:spPr/>
        <p:txBody>
          <a:bodyPr/>
          <a:lstStyle/>
          <a:p>
            <a:fld id="{B6F15528-21DE-4FAA-801E-634DDDAF4B2B}" type="slidenum">
              <a:rPr lang="es-CO" smtClean="0"/>
              <a:t>16</a:t>
            </a:fld>
            <a:endParaRPr lang="es-CO"/>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object 23">
            <a:extLst>
              <a:ext uri="{FF2B5EF4-FFF2-40B4-BE49-F238E27FC236}">
                <a16:creationId xmlns:a16="http://schemas.microsoft.com/office/drawing/2014/main" id="{8E570878-5206-EF63-3AB6-C5DD51512D53}"/>
              </a:ext>
            </a:extLst>
          </p:cNvPr>
          <p:cNvSpPr/>
          <p:nvPr/>
        </p:nvSpPr>
        <p:spPr>
          <a:xfrm>
            <a:off x="902191" y="1437065"/>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2" name="object 2"/>
          <p:cNvSpPr txBox="1"/>
          <p:nvPr/>
        </p:nvSpPr>
        <p:spPr>
          <a:xfrm>
            <a:off x="908050" y="1692275"/>
            <a:ext cx="1687809" cy="575157"/>
          </a:xfrm>
          <a:prstGeom prst="rect">
            <a:avLst/>
          </a:prstGeom>
        </p:spPr>
        <p:txBody>
          <a:bodyPr vert="horz" wrap="square" lIns="0" tIns="81915" rIns="0" bIns="0" rtlCol="0">
            <a:spAutoFit/>
          </a:bodyPr>
          <a:lstStyle/>
          <a:p>
            <a:pPr marL="12700" marR="5080" indent="280670" algn="ctr">
              <a:lnSpc>
                <a:spcPct val="79600"/>
              </a:lnSpc>
              <a:spcBef>
                <a:spcPts val="645"/>
              </a:spcBef>
            </a:pP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Renta </a:t>
            </a:r>
            <a:r>
              <a:rPr sz="2000" b="1" spc="-2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45" dirty="0">
                <a:solidFill>
                  <a:srgbClr val="3C3C3B"/>
                </a:solidFill>
                <a:latin typeface="Verdana" panose="020B0604030504040204" pitchFamily="34" charset="0"/>
                <a:ea typeface="Verdana" panose="020B0604030504040204" pitchFamily="34" charset="0"/>
                <a:cs typeface="Verdana" panose="020B0604030504040204" pitchFamily="34" charset="0"/>
              </a:rPr>
              <a:t>Ciudadana</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 name="object 3"/>
          <p:cNvSpPr txBox="1"/>
          <p:nvPr/>
        </p:nvSpPr>
        <p:spPr>
          <a:xfrm>
            <a:off x="6768370" y="1629433"/>
            <a:ext cx="1993900" cy="285750"/>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Microsoft Sans Serif"/>
                <a:cs typeface="Microsoft Sans Serif"/>
              </a:rPr>
              <a:t>Recursos</a:t>
            </a:r>
            <a:r>
              <a:rPr sz="1700" spc="-60" dirty="0">
                <a:solidFill>
                  <a:srgbClr val="3C3C3B"/>
                </a:solidFill>
                <a:latin typeface="Microsoft Sans Serif"/>
                <a:cs typeface="Microsoft Sans Serif"/>
              </a:rPr>
              <a:t> </a:t>
            </a:r>
            <a:r>
              <a:rPr sz="1700" spc="-20" dirty="0">
                <a:solidFill>
                  <a:srgbClr val="3C3C3B"/>
                </a:solidFill>
                <a:latin typeface="Microsoft Sans Serif"/>
                <a:cs typeface="Microsoft Sans Serif"/>
              </a:rPr>
              <a:t>necesarios</a:t>
            </a:r>
            <a:endParaRPr sz="1700" dirty="0">
              <a:latin typeface="Microsoft Sans Serif"/>
              <a:cs typeface="Microsoft Sans Serif"/>
            </a:endParaRPr>
          </a:p>
        </p:txBody>
      </p:sp>
      <p:sp>
        <p:nvSpPr>
          <p:cNvPr id="4" name="object 4"/>
          <p:cNvSpPr txBox="1"/>
          <p:nvPr/>
        </p:nvSpPr>
        <p:spPr>
          <a:xfrm>
            <a:off x="3097364" y="1547530"/>
            <a:ext cx="2663400" cy="721801"/>
          </a:xfrm>
          <a:prstGeom prst="rect">
            <a:avLst/>
          </a:prstGeom>
        </p:spPr>
        <p:txBody>
          <a:bodyPr vert="horz" wrap="square" lIns="0" tIns="12700" rIns="0" bIns="0" rtlCol="0">
            <a:spAutoFit/>
          </a:bodyPr>
          <a:lstStyle/>
          <a:p>
            <a:pPr marL="12700" marR="5080" indent="113664">
              <a:lnSpc>
                <a:spcPct val="145200"/>
              </a:lnSpc>
              <a:spcBef>
                <a:spcPts val="100"/>
              </a:spcBef>
            </a:pPr>
            <a:r>
              <a:rPr sz="1700" spc="5" dirty="0">
                <a:solidFill>
                  <a:srgbClr val="3C3C3B"/>
                </a:solidFill>
                <a:latin typeface="Microsoft Sans Serif"/>
                <a:cs typeface="Microsoft Sans Serif"/>
              </a:rPr>
              <a:t>Fundamento</a:t>
            </a:r>
            <a:r>
              <a:rPr sz="1700" spc="-60" dirty="0">
                <a:solidFill>
                  <a:srgbClr val="3C3C3B"/>
                </a:solidFill>
                <a:latin typeface="Microsoft Sans Serif"/>
                <a:cs typeface="Microsoft Sans Serif"/>
              </a:rPr>
              <a:t> </a:t>
            </a:r>
            <a:r>
              <a:rPr sz="1700" spc="25" dirty="0">
                <a:solidFill>
                  <a:srgbClr val="3C3C3B"/>
                </a:solidFill>
                <a:latin typeface="Microsoft Sans Serif"/>
                <a:cs typeface="Microsoft Sans Serif"/>
              </a:rPr>
              <a:t>Normativo </a:t>
            </a:r>
            <a:r>
              <a:rPr sz="1700" spc="-440" dirty="0">
                <a:solidFill>
                  <a:srgbClr val="3C3C3B"/>
                </a:solidFill>
                <a:latin typeface="Microsoft Sans Serif"/>
                <a:cs typeface="Microsoft Sans Serif"/>
              </a:rPr>
              <a:t> </a:t>
            </a:r>
            <a:r>
              <a:rPr sz="1700" b="1" spc="55" dirty="0">
                <a:solidFill>
                  <a:srgbClr val="3C3C3B"/>
                </a:solidFill>
                <a:latin typeface="Verdana"/>
                <a:cs typeface="Verdana"/>
              </a:rPr>
              <a:t>PND</a:t>
            </a:r>
            <a:r>
              <a:rPr sz="1700" b="1" spc="-114" dirty="0">
                <a:solidFill>
                  <a:srgbClr val="3C3C3B"/>
                </a:solidFill>
                <a:latin typeface="Verdana"/>
                <a:cs typeface="Verdana"/>
              </a:rPr>
              <a:t> </a:t>
            </a:r>
            <a:r>
              <a:rPr sz="1700" b="1" spc="-35" dirty="0">
                <a:solidFill>
                  <a:srgbClr val="3C3C3B"/>
                </a:solidFill>
                <a:latin typeface="Verdana"/>
                <a:cs typeface="Verdana"/>
              </a:rPr>
              <a:t>Ley</a:t>
            </a:r>
            <a:r>
              <a:rPr sz="1700" b="1" spc="-114" dirty="0">
                <a:solidFill>
                  <a:srgbClr val="3C3C3B"/>
                </a:solidFill>
                <a:latin typeface="Verdana"/>
                <a:cs typeface="Verdana"/>
              </a:rPr>
              <a:t> </a:t>
            </a:r>
            <a:r>
              <a:rPr sz="1700" b="1" spc="-60" dirty="0">
                <a:solidFill>
                  <a:srgbClr val="3C3C3B"/>
                </a:solidFill>
                <a:latin typeface="Verdana"/>
                <a:cs typeface="Verdana"/>
              </a:rPr>
              <a:t>2294</a:t>
            </a:r>
            <a:r>
              <a:rPr sz="1700" b="1" spc="-114" dirty="0">
                <a:solidFill>
                  <a:srgbClr val="3C3C3B"/>
                </a:solidFill>
                <a:latin typeface="Verdana"/>
                <a:cs typeface="Verdana"/>
              </a:rPr>
              <a:t> </a:t>
            </a:r>
            <a:r>
              <a:rPr sz="1700" b="1" spc="-35" dirty="0">
                <a:solidFill>
                  <a:srgbClr val="3C3C3B"/>
                </a:solidFill>
                <a:latin typeface="Verdana"/>
                <a:cs typeface="Verdana"/>
              </a:rPr>
              <a:t>de</a:t>
            </a:r>
            <a:r>
              <a:rPr sz="1700" b="1" spc="-114" dirty="0">
                <a:solidFill>
                  <a:srgbClr val="3C3C3B"/>
                </a:solidFill>
                <a:latin typeface="Verdana"/>
                <a:cs typeface="Verdana"/>
              </a:rPr>
              <a:t> </a:t>
            </a:r>
            <a:r>
              <a:rPr sz="1700" b="1" spc="-60" dirty="0">
                <a:solidFill>
                  <a:srgbClr val="3C3C3B"/>
                </a:solidFill>
                <a:latin typeface="Verdana"/>
                <a:cs typeface="Verdana"/>
              </a:rPr>
              <a:t>2023</a:t>
            </a:r>
            <a:endParaRPr sz="1700" b="1" dirty="0">
              <a:latin typeface="Verdana"/>
              <a:cs typeface="Verdana"/>
            </a:endParaRPr>
          </a:p>
        </p:txBody>
      </p:sp>
      <p:sp>
        <p:nvSpPr>
          <p:cNvPr id="5" name="object 5"/>
          <p:cNvSpPr txBox="1"/>
          <p:nvPr/>
        </p:nvSpPr>
        <p:spPr>
          <a:xfrm>
            <a:off x="6102029" y="1891333"/>
            <a:ext cx="3188970" cy="358431"/>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2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6.</a:t>
            </a:r>
            <a:r>
              <a:rPr lang="es-MX"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549</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lang="es-MX"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956</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lang="es-MX"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292</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lang="es-MX"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784</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6" name="object 6"/>
          <p:cNvSpPr txBox="1"/>
          <p:nvPr/>
        </p:nvSpPr>
        <p:spPr>
          <a:xfrm>
            <a:off x="10885510" y="1629438"/>
            <a:ext cx="1264920" cy="285750"/>
          </a:xfrm>
          <a:prstGeom prst="rect">
            <a:avLst/>
          </a:prstGeom>
        </p:spPr>
        <p:txBody>
          <a:bodyPr vert="horz" wrap="square" lIns="0" tIns="13335" rIns="0" bIns="0" rtlCol="0">
            <a:spAutoFit/>
          </a:bodyPr>
          <a:lstStyle/>
          <a:p>
            <a:pPr marL="12700">
              <a:lnSpc>
                <a:spcPct val="100000"/>
              </a:lnSpc>
              <a:spcBef>
                <a:spcPts val="105"/>
              </a:spcBef>
            </a:pPr>
            <a:r>
              <a:rPr sz="1700" spc="-5" dirty="0">
                <a:solidFill>
                  <a:srgbClr val="3C3C3B"/>
                </a:solidFill>
                <a:latin typeface="Microsoft Sans Serif"/>
                <a:cs typeface="Microsoft Sans Serif"/>
              </a:rPr>
              <a:t>Beneficiarios</a:t>
            </a:r>
            <a:endParaRPr sz="1700">
              <a:latin typeface="Microsoft Sans Serif"/>
              <a:cs typeface="Microsoft Sans Serif"/>
            </a:endParaRPr>
          </a:p>
        </p:txBody>
      </p:sp>
      <p:sp>
        <p:nvSpPr>
          <p:cNvPr id="7" name="object 7"/>
          <p:cNvSpPr txBox="1"/>
          <p:nvPr/>
        </p:nvSpPr>
        <p:spPr>
          <a:xfrm>
            <a:off x="10007973" y="1891333"/>
            <a:ext cx="2969591" cy="358431"/>
          </a:xfrm>
          <a:prstGeom prst="rect">
            <a:avLst/>
          </a:prstGeom>
          <a:solidFill>
            <a:srgbClr val="FFC200"/>
          </a:solidFill>
        </p:spPr>
        <p:txBody>
          <a:bodyPr vert="horz" wrap="square" lIns="0" tIns="19685" rIns="0" bIns="0" rtlCol="0">
            <a:spAutoFit/>
          </a:bodyPr>
          <a:lstStyle/>
          <a:p>
            <a:pPr marL="95885">
              <a:lnSpc>
                <a:spcPct val="100000"/>
              </a:lnSpc>
              <a:spcBef>
                <a:spcPts val="155"/>
              </a:spcBef>
            </a:pP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2.986.041</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5" dirty="0">
                <a:solidFill>
                  <a:srgbClr val="3C3C3B"/>
                </a:solidFill>
                <a:latin typeface="Verdana" panose="020B0604030504040204" pitchFamily="34" charset="0"/>
                <a:ea typeface="Verdana" panose="020B0604030504040204" pitchFamily="34" charset="0"/>
                <a:cs typeface="Verdana" panose="020B0604030504040204" pitchFamily="34" charset="0"/>
              </a:rPr>
              <a:t>Hogares</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txBox="1"/>
          <p:nvPr/>
        </p:nvSpPr>
        <p:spPr>
          <a:xfrm>
            <a:off x="13596361" y="1702821"/>
            <a:ext cx="2435916" cy="595676"/>
          </a:xfrm>
          <a:prstGeom prst="rect">
            <a:avLst/>
          </a:prstGeom>
        </p:spPr>
        <p:txBody>
          <a:bodyPr vert="horz" wrap="square" lIns="0" tIns="13335" rIns="0" bIns="0" rtlCol="0">
            <a:spAutoFit/>
          </a:bodyPr>
          <a:lstStyle/>
          <a:p>
            <a:pPr marL="12700">
              <a:lnSpc>
                <a:spcPct val="100000"/>
              </a:lnSpc>
              <a:spcBef>
                <a:spcPts val="105"/>
              </a:spcBef>
            </a:pPr>
            <a:r>
              <a:rPr sz="1700" spc="-10"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1700"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30" dirty="0">
                <a:solidFill>
                  <a:srgbClr val="3C3C3B"/>
                </a:solidFill>
                <a:latin typeface="Verdana" panose="020B0604030504040204" pitchFamily="34" charset="0"/>
                <a:ea typeface="Verdana" panose="020B0604030504040204" pitchFamily="34" charset="0"/>
                <a:cs typeface="Verdana" panose="020B0604030504040204" pitchFamily="34" charset="0"/>
              </a:rPr>
              <a:t>por</a:t>
            </a:r>
            <a:r>
              <a:rPr sz="1700"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vigencia</a:t>
            </a:r>
            <a:endParaRPr sz="1700"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70"/>
              </a:spcBef>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8</a:t>
            </a:r>
            <a:r>
              <a:rPr sz="20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object 9"/>
          <p:cNvSpPr/>
          <p:nvPr/>
        </p:nvSpPr>
        <p:spPr>
          <a:xfrm>
            <a:off x="2665847" y="1880016"/>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10" name="object 10"/>
          <p:cNvSpPr/>
          <p:nvPr/>
        </p:nvSpPr>
        <p:spPr>
          <a:xfrm>
            <a:off x="9588203" y="1956096"/>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200"/>
          </a:solidFill>
        </p:spPr>
        <p:txBody>
          <a:bodyPr wrap="square" lIns="0" tIns="0" rIns="0" bIns="0" rtlCol="0"/>
          <a:lstStyle/>
          <a:p>
            <a:endParaRPr/>
          </a:p>
        </p:txBody>
      </p:sp>
      <p:sp>
        <p:nvSpPr>
          <p:cNvPr id="11" name="object 11"/>
          <p:cNvSpPr/>
          <p:nvPr/>
        </p:nvSpPr>
        <p:spPr>
          <a:xfrm>
            <a:off x="13173942" y="1956096"/>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45" y="293797"/>
                </a:lnTo>
                <a:lnTo>
                  <a:pt x="63935" y="267442"/>
                </a:lnTo>
                <a:lnTo>
                  <a:pt x="199292" y="160513"/>
                </a:lnTo>
                <a:lnTo>
                  <a:pt x="205017" y="154108"/>
                </a:lnTo>
                <a:lnTo>
                  <a:pt x="206941" y="147257"/>
                </a:lnTo>
                <a:lnTo>
                  <a:pt x="205064" y="140414"/>
                </a:lnTo>
                <a:lnTo>
                  <a:pt x="199386" y="134032"/>
                </a:lnTo>
                <a:lnTo>
                  <a:pt x="37286" y="5973"/>
                </a:lnTo>
                <a:lnTo>
                  <a:pt x="29994" y="1742"/>
                </a:lnTo>
                <a:lnTo>
                  <a:pt x="22305" y="0"/>
                </a:lnTo>
                <a:close/>
              </a:path>
            </a:pathLst>
          </a:custGeom>
          <a:solidFill>
            <a:srgbClr val="FFC200"/>
          </a:solidFill>
        </p:spPr>
        <p:txBody>
          <a:bodyPr wrap="square" lIns="0" tIns="0" rIns="0" bIns="0" rtlCol="0"/>
          <a:lstStyle/>
          <a:p>
            <a:endParaRPr/>
          </a:p>
        </p:txBody>
      </p:sp>
      <p:sp>
        <p:nvSpPr>
          <p:cNvPr id="12" name="object 12"/>
          <p:cNvSpPr/>
          <p:nvPr/>
        </p:nvSpPr>
        <p:spPr>
          <a:xfrm>
            <a:off x="902191" y="3089376"/>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sp>
        <p:nvSpPr>
          <p:cNvPr id="13" name="object 13"/>
          <p:cNvSpPr txBox="1"/>
          <p:nvPr/>
        </p:nvSpPr>
        <p:spPr>
          <a:xfrm>
            <a:off x="1263948" y="3310708"/>
            <a:ext cx="976012" cy="575157"/>
          </a:xfrm>
          <a:prstGeom prst="rect">
            <a:avLst/>
          </a:prstGeom>
        </p:spPr>
        <p:txBody>
          <a:bodyPr vert="horz" wrap="square" lIns="0" tIns="81915" rIns="0" bIns="0" rtlCol="0">
            <a:spAutoFit/>
          </a:bodyPr>
          <a:lstStyle/>
          <a:p>
            <a:pPr marL="76835" marR="5080" indent="-64769" algn="ctr">
              <a:lnSpc>
                <a:spcPct val="79600"/>
              </a:lnSpc>
              <a:spcBef>
                <a:spcPts val="645"/>
              </a:spcBef>
            </a:pP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Renta </a:t>
            </a:r>
            <a:r>
              <a:rPr sz="2000" b="1" spc="-78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Joven</a:t>
            </a:r>
            <a:endParaRPr sz="2000" b="1">
              <a:latin typeface="Verdana" panose="020B0604030504040204" pitchFamily="34" charset="0"/>
              <a:ea typeface="Verdana" panose="020B0604030504040204" pitchFamily="34" charset="0"/>
              <a:cs typeface="Verdana" panose="020B0604030504040204" pitchFamily="34" charset="0"/>
            </a:endParaRPr>
          </a:p>
        </p:txBody>
      </p:sp>
      <p:sp>
        <p:nvSpPr>
          <p:cNvPr id="14" name="object 14"/>
          <p:cNvSpPr txBox="1"/>
          <p:nvPr/>
        </p:nvSpPr>
        <p:spPr>
          <a:xfrm>
            <a:off x="6699747" y="3195511"/>
            <a:ext cx="1993900" cy="285750"/>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Microsoft Sans Serif"/>
                <a:cs typeface="Microsoft Sans Serif"/>
              </a:rPr>
              <a:t>Recursos</a:t>
            </a:r>
            <a:r>
              <a:rPr sz="1700" spc="-60" dirty="0">
                <a:solidFill>
                  <a:srgbClr val="3C3C3B"/>
                </a:solidFill>
                <a:latin typeface="Microsoft Sans Serif"/>
                <a:cs typeface="Microsoft Sans Serif"/>
              </a:rPr>
              <a:t> </a:t>
            </a:r>
            <a:r>
              <a:rPr sz="1700" spc="-20" dirty="0">
                <a:solidFill>
                  <a:srgbClr val="3C3C3B"/>
                </a:solidFill>
                <a:latin typeface="Microsoft Sans Serif"/>
                <a:cs typeface="Microsoft Sans Serif"/>
              </a:rPr>
              <a:t>necesarios</a:t>
            </a:r>
            <a:endParaRPr sz="1700">
              <a:latin typeface="Microsoft Sans Serif"/>
              <a:cs typeface="Microsoft Sans Serif"/>
            </a:endParaRPr>
          </a:p>
        </p:txBody>
      </p:sp>
      <p:sp>
        <p:nvSpPr>
          <p:cNvPr id="15" name="object 15"/>
          <p:cNvSpPr txBox="1"/>
          <p:nvPr/>
        </p:nvSpPr>
        <p:spPr>
          <a:xfrm>
            <a:off x="2765791" y="3195511"/>
            <a:ext cx="3483565" cy="951543"/>
          </a:xfrm>
          <a:prstGeom prst="rect">
            <a:avLst/>
          </a:prstGeom>
        </p:spPr>
        <p:txBody>
          <a:bodyPr vert="horz" wrap="square" lIns="0" tIns="53340" rIns="0" bIns="0" rtlCol="0">
            <a:spAutoFit/>
          </a:bodyPr>
          <a:lstStyle/>
          <a:p>
            <a:pPr marL="294005" marR="286385" algn="ctr">
              <a:lnSpc>
                <a:spcPts val="1730"/>
              </a:lnSpc>
              <a:spcBef>
                <a:spcPts val="420"/>
              </a:spcBef>
            </a:pPr>
            <a:r>
              <a:rPr sz="1600" spc="5" dirty="0">
                <a:solidFill>
                  <a:srgbClr val="3C3C3B"/>
                </a:solidFill>
                <a:latin typeface="Microsoft Sans Serif"/>
                <a:cs typeface="Microsoft Sans Serif"/>
              </a:rPr>
              <a:t>Fundamento </a:t>
            </a:r>
            <a:r>
              <a:rPr sz="1600" spc="25" dirty="0">
                <a:solidFill>
                  <a:srgbClr val="3C3C3B"/>
                </a:solidFill>
                <a:latin typeface="Microsoft Sans Serif"/>
                <a:cs typeface="Microsoft Sans Serif"/>
              </a:rPr>
              <a:t>Normativo </a:t>
            </a:r>
            <a:r>
              <a:rPr sz="1600" spc="30" dirty="0">
                <a:solidFill>
                  <a:srgbClr val="3C3C3B"/>
                </a:solidFill>
                <a:latin typeface="Microsoft Sans Serif"/>
                <a:cs typeface="Microsoft Sans Serif"/>
              </a:rPr>
              <a:t> </a:t>
            </a:r>
            <a:r>
              <a:rPr sz="1600" b="1" spc="-15" dirty="0">
                <a:solidFill>
                  <a:srgbClr val="3C3C3B"/>
                </a:solidFill>
                <a:latin typeface="Verdana"/>
                <a:cs typeface="Verdana"/>
              </a:rPr>
              <a:t>Decreto</a:t>
            </a:r>
            <a:r>
              <a:rPr sz="1600" b="1" spc="-114" dirty="0">
                <a:solidFill>
                  <a:srgbClr val="3C3C3B"/>
                </a:solidFill>
                <a:latin typeface="Verdana"/>
                <a:cs typeface="Verdana"/>
              </a:rPr>
              <a:t> </a:t>
            </a:r>
            <a:r>
              <a:rPr sz="1600" b="1" spc="-35" dirty="0">
                <a:solidFill>
                  <a:srgbClr val="3C3C3B"/>
                </a:solidFill>
                <a:latin typeface="Verdana"/>
                <a:cs typeface="Verdana"/>
              </a:rPr>
              <a:t>Ley</a:t>
            </a:r>
            <a:r>
              <a:rPr sz="1600" b="1" spc="-114" dirty="0">
                <a:solidFill>
                  <a:srgbClr val="3C3C3B"/>
                </a:solidFill>
                <a:latin typeface="Verdana"/>
                <a:cs typeface="Verdana"/>
              </a:rPr>
              <a:t> </a:t>
            </a:r>
            <a:r>
              <a:rPr sz="1600" b="1" spc="-60" dirty="0">
                <a:solidFill>
                  <a:srgbClr val="3C3C3B"/>
                </a:solidFill>
                <a:latin typeface="Verdana"/>
                <a:cs typeface="Verdana"/>
              </a:rPr>
              <a:t>1960</a:t>
            </a:r>
            <a:r>
              <a:rPr sz="1600" b="1" spc="-114" dirty="0">
                <a:solidFill>
                  <a:srgbClr val="3C3C3B"/>
                </a:solidFill>
                <a:latin typeface="Verdana"/>
                <a:cs typeface="Verdana"/>
              </a:rPr>
              <a:t> </a:t>
            </a:r>
            <a:r>
              <a:rPr sz="1600" b="1" spc="-35" dirty="0">
                <a:solidFill>
                  <a:srgbClr val="3C3C3B"/>
                </a:solidFill>
                <a:latin typeface="Verdana"/>
                <a:cs typeface="Verdana"/>
              </a:rPr>
              <a:t>de</a:t>
            </a:r>
            <a:r>
              <a:rPr sz="1600" b="1" spc="-114" dirty="0">
                <a:solidFill>
                  <a:srgbClr val="3C3C3B"/>
                </a:solidFill>
                <a:latin typeface="Verdana"/>
                <a:cs typeface="Verdana"/>
              </a:rPr>
              <a:t> </a:t>
            </a:r>
            <a:r>
              <a:rPr sz="1600" b="1" spc="-60" dirty="0">
                <a:solidFill>
                  <a:srgbClr val="3C3C3B"/>
                </a:solidFill>
                <a:latin typeface="Verdana"/>
                <a:cs typeface="Verdana"/>
              </a:rPr>
              <a:t>2023</a:t>
            </a:r>
            <a:endParaRPr sz="1600" b="1" dirty="0">
              <a:latin typeface="Verdana"/>
              <a:cs typeface="Verdana"/>
            </a:endParaRPr>
          </a:p>
          <a:p>
            <a:pPr algn="ctr">
              <a:lnSpc>
                <a:spcPts val="1789"/>
              </a:lnSpc>
            </a:pPr>
            <a:r>
              <a:rPr sz="1600" b="1" spc="-15" dirty="0">
                <a:solidFill>
                  <a:srgbClr val="3C3C3B"/>
                </a:solidFill>
                <a:latin typeface="Verdana"/>
                <a:cs typeface="Verdana"/>
              </a:rPr>
              <a:t>Decreto</a:t>
            </a:r>
            <a:r>
              <a:rPr sz="1600" b="1" spc="-114" dirty="0">
                <a:solidFill>
                  <a:srgbClr val="3C3C3B"/>
                </a:solidFill>
                <a:latin typeface="Verdana"/>
                <a:cs typeface="Verdana"/>
              </a:rPr>
              <a:t> </a:t>
            </a:r>
            <a:r>
              <a:rPr sz="1600" b="1" spc="-60" dirty="0">
                <a:solidFill>
                  <a:srgbClr val="3C3C3B"/>
                </a:solidFill>
                <a:latin typeface="Verdana"/>
                <a:cs typeface="Verdana"/>
              </a:rPr>
              <a:t>2271</a:t>
            </a:r>
            <a:r>
              <a:rPr sz="1600" b="1" spc="-114" dirty="0">
                <a:solidFill>
                  <a:srgbClr val="3C3C3B"/>
                </a:solidFill>
                <a:latin typeface="Verdana"/>
                <a:cs typeface="Verdana"/>
              </a:rPr>
              <a:t> </a:t>
            </a:r>
            <a:r>
              <a:rPr sz="1600" b="1" spc="-35" dirty="0">
                <a:solidFill>
                  <a:srgbClr val="3C3C3B"/>
                </a:solidFill>
                <a:latin typeface="Verdana"/>
                <a:cs typeface="Verdana"/>
              </a:rPr>
              <a:t>de</a:t>
            </a:r>
            <a:r>
              <a:rPr sz="1600" b="1" spc="-114" dirty="0">
                <a:solidFill>
                  <a:srgbClr val="3C3C3B"/>
                </a:solidFill>
                <a:latin typeface="Verdana"/>
                <a:cs typeface="Verdana"/>
              </a:rPr>
              <a:t> </a:t>
            </a:r>
            <a:r>
              <a:rPr sz="1600" b="1" spc="-60" dirty="0">
                <a:solidFill>
                  <a:srgbClr val="3C3C3B"/>
                </a:solidFill>
                <a:latin typeface="Verdana"/>
                <a:cs typeface="Verdana"/>
              </a:rPr>
              <a:t>202</a:t>
            </a:r>
            <a:endParaRPr sz="1600" b="1" dirty="0">
              <a:latin typeface="Verdana"/>
              <a:cs typeface="Verdana"/>
            </a:endParaRPr>
          </a:p>
          <a:p>
            <a:pPr algn="ctr">
              <a:lnSpc>
                <a:spcPts val="1835"/>
              </a:lnSpc>
            </a:pPr>
            <a:r>
              <a:rPr sz="1600" spc="-5" dirty="0">
                <a:solidFill>
                  <a:srgbClr val="3C3C3B"/>
                </a:solidFill>
                <a:latin typeface="Microsoft Sans Serif"/>
                <a:cs typeface="Microsoft Sans Serif"/>
              </a:rPr>
              <a:t>(que</a:t>
            </a:r>
            <a:r>
              <a:rPr sz="1600" spc="-15" dirty="0">
                <a:solidFill>
                  <a:srgbClr val="3C3C3B"/>
                </a:solidFill>
                <a:latin typeface="Microsoft Sans Serif"/>
                <a:cs typeface="Microsoft Sans Serif"/>
              </a:rPr>
              <a:t> </a:t>
            </a:r>
            <a:r>
              <a:rPr sz="1600" spc="20" dirty="0">
                <a:solidFill>
                  <a:srgbClr val="3C3C3B"/>
                </a:solidFill>
                <a:latin typeface="Microsoft Sans Serif"/>
                <a:cs typeface="Microsoft Sans Serif"/>
              </a:rPr>
              <a:t>reglamenta</a:t>
            </a:r>
            <a:r>
              <a:rPr sz="1600" spc="-15" dirty="0">
                <a:solidFill>
                  <a:srgbClr val="3C3C3B"/>
                </a:solidFill>
                <a:latin typeface="Microsoft Sans Serif"/>
                <a:cs typeface="Microsoft Sans Serif"/>
              </a:rPr>
              <a:t> </a:t>
            </a:r>
            <a:r>
              <a:rPr sz="1600" spc="30" dirty="0">
                <a:solidFill>
                  <a:srgbClr val="3C3C3B"/>
                </a:solidFill>
                <a:latin typeface="Microsoft Sans Serif"/>
                <a:cs typeface="Microsoft Sans Serif"/>
              </a:rPr>
              <a:t>ley</a:t>
            </a:r>
            <a:r>
              <a:rPr sz="1600" spc="-10" dirty="0">
                <a:solidFill>
                  <a:srgbClr val="3C3C3B"/>
                </a:solidFill>
                <a:latin typeface="Microsoft Sans Serif"/>
                <a:cs typeface="Microsoft Sans Serif"/>
              </a:rPr>
              <a:t> </a:t>
            </a:r>
            <a:r>
              <a:rPr sz="1600" dirty="0">
                <a:solidFill>
                  <a:srgbClr val="3C3C3B"/>
                </a:solidFill>
                <a:latin typeface="Microsoft Sans Serif"/>
                <a:cs typeface="Microsoft Sans Serif"/>
              </a:rPr>
              <a:t>de</a:t>
            </a:r>
            <a:r>
              <a:rPr sz="1600" spc="-15" dirty="0">
                <a:solidFill>
                  <a:srgbClr val="3C3C3B"/>
                </a:solidFill>
                <a:latin typeface="Microsoft Sans Serif"/>
                <a:cs typeface="Microsoft Sans Serif"/>
              </a:rPr>
              <a:t> </a:t>
            </a:r>
            <a:r>
              <a:rPr sz="1600" spc="20" dirty="0">
                <a:solidFill>
                  <a:srgbClr val="3C3C3B"/>
                </a:solidFill>
                <a:latin typeface="Microsoft Sans Serif"/>
                <a:cs typeface="Microsoft Sans Serif"/>
              </a:rPr>
              <a:t>gratuidad)</a:t>
            </a:r>
            <a:endParaRPr sz="1600" dirty="0">
              <a:latin typeface="Microsoft Sans Serif"/>
              <a:cs typeface="Microsoft Sans Serif"/>
            </a:endParaRPr>
          </a:p>
        </p:txBody>
      </p:sp>
      <p:sp>
        <p:nvSpPr>
          <p:cNvPr id="16" name="object 16"/>
          <p:cNvSpPr txBox="1"/>
          <p:nvPr/>
        </p:nvSpPr>
        <p:spPr>
          <a:xfrm>
            <a:off x="6102029" y="3509765"/>
            <a:ext cx="3188970" cy="358431"/>
          </a:xfrm>
          <a:prstGeom prst="rect">
            <a:avLst/>
          </a:prstGeom>
          <a:solidFill>
            <a:srgbClr val="FAD67A"/>
          </a:solidFill>
        </p:spPr>
        <p:txBody>
          <a:bodyPr vert="horz" wrap="square" lIns="0" tIns="19685" rIns="0" bIns="0" rtlCol="0">
            <a:spAutoFit/>
          </a:bodyPr>
          <a:lstStyle/>
          <a:p>
            <a:pPr marL="277495">
              <a:lnSpc>
                <a:spcPct val="100000"/>
              </a:lnSpc>
              <a:spcBef>
                <a:spcPts val="155"/>
              </a:spcBef>
            </a:pPr>
            <a:r>
              <a:rPr sz="22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746.138.622.000</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17" name="object 17"/>
          <p:cNvSpPr txBox="1"/>
          <p:nvPr/>
        </p:nvSpPr>
        <p:spPr>
          <a:xfrm>
            <a:off x="10816887" y="3195511"/>
            <a:ext cx="1264920" cy="285750"/>
          </a:xfrm>
          <a:prstGeom prst="rect">
            <a:avLst/>
          </a:prstGeom>
        </p:spPr>
        <p:txBody>
          <a:bodyPr vert="horz" wrap="square" lIns="0" tIns="13335" rIns="0" bIns="0" rtlCol="0">
            <a:spAutoFit/>
          </a:bodyPr>
          <a:lstStyle/>
          <a:p>
            <a:pPr marL="12700">
              <a:lnSpc>
                <a:spcPct val="100000"/>
              </a:lnSpc>
              <a:spcBef>
                <a:spcPts val="105"/>
              </a:spcBef>
            </a:pPr>
            <a:r>
              <a:rPr sz="1700" spc="-5" dirty="0">
                <a:solidFill>
                  <a:srgbClr val="3C3C3B"/>
                </a:solidFill>
                <a:latin typeface="Microsoft Sans Serif"/>
                <a:cs typeface="Microsoft Sans Serif"/>
              </a:rPr>
              <a:t>Beneficiarios</a:t>
            </a:r>
            <a:endParaRPr sz="1700">
              <a:latin typeface="Microsoft Sans Serif"/>
              <a:cs typeface="Microsoft Sans Serif"/>
            </a:endParaRPr>
          </a:p>
        </p:txBody>
      </p:sp>
      <p:sp>
        <p:nvSpPr>
          <p:cNvPr id="18" name="object 18"/>
          <p:cNvSpPr txBox="1"/>
          <p:nvPr/>
        </p:nvSpPr>
        <p:spPr>
          <a:xfrm>
            <a:off x="10007973" y="3509765"/>
            <a:ext cx="2969591" cy="358431"/>
          </a:xfrm>
          <a:prstGeom prst="rect">
            <a:avLst/>
          </a:prstGeom>
          <a:solidFill>
            <a:srgbClr val="FAD67A"/>
          </a:solidFill>
        </p:spPr>
        <p:txBody>
          <a:bodyPr vert="horz" wrap="square" lIns="0" tIns="19685" rIns="0" bIns="0" rtlCol="0">
            <a:spAutoFit/>
          </a:bodyPr>
          <a:lstStyle/>
          <a:p>
            <a:pPr marL="287655">
              <a:lnSpc>
                <a:spcPct val="100000"/>
              </a:lnSpc>
              <a:spcBef>
                <a:spcPts val="155"/>
              </a:spcBef>
            </a:pPr>
            <a:r>
              <a:rPr sz="22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663.321</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jóvenes</a:t>
            </a:r>
            <a:endParaRPr sz="2200" b="1">
              <a:latin typeface="Verdana" panose="020B0604030504040204" pitchFamily="34" charset="0"/>
              <a:ea typeface="Verdana" panose="020B0604030504040204" pitchFamily="34" charset="0"/>
              <a:cs typeface="Verdana" panose="020B0604030504040204" pitchFamily="34" charset="0"/>
            </a:endParaRPr>
          </a:p>
        </p:txBody>
      </p:sp>
      <p:sp>
        <p:nvSpPr>
          <p:cNvPr id="19" name="object 19"/>
          <p:cNvSpPr txBox="1"/>
          <p:nvPr/>
        </p:nvSpPr>
        <p:spPr>
          <a:xfrm>
            <a:off x="13596365" y="3410480"/>
            <a:ext cx="2435916" cy="560346"/>
          </a:xfrm>
          <a:prstGeom prst="rect">
            <a:avLst/>
          </a:prstGeom>
        </p:spPr>
        <p:txBody>
          <a:bodyPr vert="horz" wrap="square" lIns="0" tIns="13335" rIns="0" bIns="0" rtlCol="0">
            <a:spAutoFit/>
          </a:bodyPr>
          <a:lstStyle/>
          <a:p>
            <a:pPr marL="12700">
              <a:lnSpc>
                <a:spcPts val="1910"/>
              </a:lnSpc>
              <a:spcBef>
                <a:spcPts val="105"/>
              </a:spcBef>
            </a:pPr>
            <a:r>
              <a:rPr sz="1700" spc="-10"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1700"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30" dirty="0">
                <a:solidFill>
                  <a:srgbClr val="3C3C3B"/>
                </a:solidFill>
                <a:latin typeface="Verdana" panose="020B0604030504040204" pitchFamily="34" charset="0"/>
                <a:ea typeface="Verdana" panose="020B0604030504040204" pitchFamily="34" charset="0"/>
                <a:cs typeface="Verdana" panose="020B0604030504040204" pitchFamily="34" charset="0"/>
              </a:rPr>
              <a:t>por</a:t>
            </a:r>
            <a:r>
              <a:rPr sz="1700"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vigencia</a:t>
            </a:r>
            <a:endParaRPr sz="1700" dirty="0">
              <a:latin typeface="Verdana" panose="020B0604030504040204" pitchFamily="34" charset="0"/>
              <a:ea typeface="Verdana" panose="020B0604030504040204" pitchFamily="34" charset="0"/>
              <a:cs typeface="Verdana" panose="020B0604030504040204" pitchFamily="34" charset="0"/>
            </a:endParaRPr>
          </a:p>
          <a:p>
            <a:pPr marL="12700">
              <a:lnSpc>
                <a:spcPts val="2630"/>
              </a:lnSpc>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6</a:t>
            </a:r>
            <a:r>
              <a:rPr sz="20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0" name="object 20"/>
          <p:cNvSpPr/>
          <p:nvPr/>
        </p:nvSpPr>
        <p:spPr>
          <a:xfrm>
            <a:off x="2665847" y="3498444"/>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21" name="object 21"/>
          <p:cNvSpPr/>
          <p:nvPr/>
        </p:nvSpPr>
        <p:spPr>
          <a:xfrm>
            <a:off x="9588203" y="3574523"/>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22" name="object 22"/>
          <p:cNvSpPr/>
          <p:nvPr/>
        </p:nvSpPr>
        <p:spPr>
          <a:xfrm>
            <a:off x="13173942" y="3574523"/>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45" y="293797"/>
                </a:lnTo>
                <a:lnTo>
                  <a:pt x="63935" y="267442"/>
                </a:lnTo>
                <a:lnTo>
                  <a:pt x="199292" y="160513"/>
                </a:lnTo>
                <a:lnTo>
                  <a:pt x="205017" y="154108"/>
                </a:lnTo>
                <a:lnTo>
                  <a:pt x="206941"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23" name="object 23"/>
          <p:cNvSpPr/>
          <p:nvPr/>
        </p:nvSpPr>
        <p:spPr>
          <a:xfrm>
            <a:off x="902191" y="4707804"/>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24" name="object 24"/>
          <p:cNvSpPr txBox="1"/>
          <p:nvPr/>
        </p:nvSpPr>
        <p:spPr>
          <a:xfrm>
            <a:off x="968523" y="4994811"/>
            <a:ext cx="1721828" cy="503343"/>
          </a:xfrm>
          <a:prstGeom prst="rect">
            <a:avLst/>
          </a:prstGeom>
        </p:spPr>
        <p:txBody>
          <a:bodyPr vert="horz" wrap="square" lIns="0" tIns="66675" rIns="0" bIns="0" rtlCol="0">
            <a:spAutoFit/>
          </a:bodyPr>
          <a:lstStyle/>
          <a:p>
            <a:pPr marL="400685" marR="5080" indent="-388620">
              <a:lnSpc>
                <a:spcPts val="1730"/>
              </a:lnSpc>
              <a:spcBef>
                <a:spcPts val="525"/>
              </a:spcBef>
            </a:pPr>
            <a:r>
              <a:rPr sz="1700" b="1" spc="-35" dirty="0">
                <a:solidFill>
                  <a:srgbClr val="3C3C3B"/>
                </a:solidFill>
                <a:latin typeface="Verdana" panose="020B0604030504040204" pitchFamily="34" charset="0"/>
                <a:ea typeface="Verdana" panose="020B0604030504040204" pitchFamily="34" charset="0"/>
                <a:cs typeface="Verdana" panose="020B0604030504040204" pitchFamily="34" charset="0"/>
              </a:rPr>
              <a:t>Compensación  </a:t>
            </a:r>
            <a:r>
              <a:rPr sz="1700" b="1" spc="20" dirty="0">
                <a:solidFill>
                  <a:srgbClr val="3C3C3B"/>
                </a:solidFill>
                <a:latin typeface="Verdana" panose="020B0604030504040204" pitchFamily="34" charset="0"/>
                <a:ea typeface="Verdana" panose="020B0604030504040204" pitchFamily="34" charset="0"/>
                <a:cs typeface="Verdana" panose="020B0604030504040204" pitchFamily="34" charset="0"/>
              </a:rPr>
              <a:t>del</a:t>
            </a:r>
            <a:r>
              <a:rPr sz="1700" b="1" spc="-13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b="1" spc="20" dirty="0">
                <a:solidFill>
                  <a:srgbClr val="3C3C3B"/>
                </a:solidFill>
                <a:latin typeface="Verdana" panose="020B0604030504040204" pitchFamily="34" charset="0"/>
                <a:ea typeface="Verdana" panose="020B0604030504040204" pitchFamily="34" charset="0"/>
                <a:cs typeface="Verdana" panose="020B0604030504040204" pitchFamily="34" charset="0"/>
              </a:rPr>
              <a:t>IVA</a:t>
            </a:r>
            <a:endParaRPr sz="1700" b="1" dirty="0">
              <a:latin typeface="Verdana" panose="020B0604030504040204" pitchFamily="34" charset="0"/>
              <a:ea typeface="Verdana" panose="020B0604030504040204" pitchFamily="34" charset="0"/>
              <a:cs typeface="Verdana" panose="020B0604030504040204" pitchFamily="34" charset="0"/>
            </a:endParaRPr>
          </a:p>
        </p:txBody>
      </p:sp>
      <p:sp>
        <p:nvSpPr>
          <p:cNvPr id="25" name="object 25"/>
          <p:cNvSpPr txBox="1"/>
          <p:nvPr/>
        </p:nvSpPr>
        <p:spPr>
          <a:xfrm>
            <a:off x="6699747" y="4847973"/>
            <a:ext cx="1993900" cy="285750"/>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Microsoft Sans Serif"/>
                <a:cs typeface="Microsoft Sans Serif"/>
              </a:rPr>
              <a:t>Recursos</a:t>
            </a:r>
            <a:r>
              <a:rPr sz="1700" spc="-60" dirty="0">
                <a:solidFill>
                  <a:srgbClr val="3C3C3B"/>
                </a:solidFill>
                <a:latin typeface="Microsoft Sans Serif"/>
                <a:cs typeface="Microsoft Sans Serif"/>
              </a:rPr>
              <a:t> </a:t>
            </a:r>
            <a:r>
              <a:rPr sz="1700" spc="-20" dirty="0">
                <a:solidFill>
                  <a:srgbClr val="3C3C3B"/>
                </a:solidFill>
                <a:latin typeface="Microsoft Sans Serif"/>
                <a:cs typeface="Microsoft Sans Serif"/>
              </a:rPr>
              <a:t>necesarios</a:t>
            </a:r>
            <a:endParaRPr sz="1700">
              <a:latin typeface="Microsoft Sans Serif"/>
              <a:cs typeface="Microsoft Sans Serif"/>
            </a:endParaRPr>
          </a:p>
        </p:txBody>
      </p:sp>
      <p:sp>
        <p:nvSpPr>
          <p:cNvPr id="26" name="object 26"/>
          <p:cNvSpPr txBox="1"/>
          <p:nvPr/>
        </p:nvSpPr>
        <p:spPr>
          <a:xfrm>
            <a:off x="3170061" y="4798311"/>
            <a:ext cx="2659065" cy="1071960"/>
          </a:xfrm>
          <a:prstGeom prst="rect">
            <a:avLst/>
          </a:prstGeom>
        </p:spPr>
        <p:txBody>
          <a:bodyPr vert="horz" wrap="square" lIns="0" tIns="12700" rIns="0" bIns="0" rtlCol="0">
            <a:spAutoFit/>
          </a:bodyPr>
          <a:lstStyle/>
          <a:p>
            <a:pPr marL="20320" marR="12700" algn="ctr">
              <a:lnSpc>
                <a:spcPct val="124000"/>
              </a:lnSpc>
              <a:spcBef>
                <a:spcPts val="100"/>
              </a:spcBef>
            </a:pPr>
            <a:r>
              <a:rPr sz="1700" spc="5" dirty="0">
                <a:solidFill>
                  <a:srgbClr val="3C3C3B"/>
                </a:solidFill>
                <a:latin typeface="Microsoft Sans Serif"/>
                <a:cs typeface="Microsoft Sans Serif"/>
              </a:rPr>
              <a:t>Fundamento</a:t>
            </a:r>
            <a:r>
              <a:rPr sz="1700" spc="-60" dirty="0">
                <a:solidFill>
                  <a:srgbClr val="3C3C3B"/>
                </a:solidFill>
                <a:latin typeface="Microsoft Sans Serif"/>
                <a:cs typeface="Microsoft Sans Serif"/>
              </a:rPr>
              <a:t> </a:t>
            </a:r>
            <a:r>
              <a:rPr sz="1700" spc="25" dirty="0">
                <a:solidFill>
                  <a:srgbClr val="3C3C3B"/>
                </a:solidFill>
                <a:latin typeface="Microsoft Sans Serif"/>
                <a:cs typeface="Microsoft Sans Serif"/>
              </a:rPr>
              <a:t>Normativo </a:t>
            </a:r>
            <a:r>
              <a:rPr sz="1700" spc="-434" dirty="0">
                <a:solidFill>
                  <a:srgbClr val="3C3C3B"/>
                </a:solidFill>
                <a:latin typeface="Microsoft Sans Serif"/>
                <a:cs typeface="Microsoft Sans Serif"/>
              </a:rPr>
              <a:t> </a:t>
            </a:r>
            <a:r>
              <a:rPr sz="1700" b="1" spc="-35" dirty="0">
                <a:solidFill>
                  <a:srgbClr val="3C3C3B"/>
                </a:solidFill>
                <a:latin typeface="Verdana"/>
                <a:cs typeface="Verdana"/>
              </a:rPr>
              <a:t>Ley</a:t>
            </a:r>
            <a:r>
              <a:rPr sz="1700" b="1" spc="-114" dirty="0">
                <a:solidFill>
                  <a:srgbClr val="3C3C3B"/>
                </a:solidFill>
                <a:latin typeface="Verdana"/>
                <a:cs typeface="Verdana"/>
              </a:rPr>
              <a:t> </a:t>
            </a:r>
            <a:r>
              <a:rPr sz="1700" b="1" spc="-60" dirty="0">
                <a:solidFill>
                  <a:srgbClr val="3C3C3B"/>
                </a:solidFill>
                <a:latin typeface="Verdana"/>
                <a:cs typeface="Verdana"/>
              </a:rPr>
              <a:t>2019</a:t>
            </a:r>
            <a:r>
              <a:rPr sz="1700" b="1" spc="-114" dirty="0">
                <a:solidFill>
                  <a:srgbClr val="3C3C3B"/>
                </a:solidFill>
                <a:latin typeface="Verdana"/>
                <a:cs typeface="Verdana"/>
              </a:rPr>
              <a:t> </a:t>
            </a:r>
            <a:r>
              <a:rPr sz="1700" b="1" spc="-35" dirty="0">
                <a:solidFill>
                  <a:srgbClr val="3C3C3B"/>
                </a:solidFill>
                <a:latin typeface="Verdana"/>
                <a:cs typeface="Verdana"/>
              </a:rPr>
              <a:t>de</a:t>
            </a:r>
            <a:r>
              <a:rPr sz="1700" b="1" spc="-114" dirty="0">
                <a:solidFill>
                  <a:srgbClr val="3C3C3B"/>
                </a:solidFill>
                <a:latin typeface="Verdana"/>
                <a:cs typeface="Verdana"/>
              </a:rPr>
              <a:t> </a:t>
            </a:r>
            <a:r>
              <a:rPr sz="1700" b="1" spc="-60" dirty="0">
                <a:solidFill>
                  <a:srgbClr val="3C3C3B"/>
                </a:solidFill>
                <a:latin typeface="Verdana"/>
                <a:cs typeface="Verdana"/>
              </a:rPr>
              <a:t>2019</a:t>
            </a:r>
            <a:endParaRPr sz="1700" b="1" dirty="0">
              <a:latin typeface="Verdana"/>
              <a:cs typeface="Verdana"/>
            </a:endParaRPr>
          </a:p>
          <a:p>
            <a:pPr algn="ctr">
              <a:lnSpc>
                <a:spcPts val="1430"/>
              </a:lnSpc>
            </a:pPr>
            <a:r>
              <a:rPr sz="1700" b="1" spc="-30" dirty="0">
                <a:solidFill>
                  <a:srgbClr val="3C3C3B"/>
                </a:solidFill>
                <a:latin typeface="Verdana"/>
                <a:cs typeface="Verdana"/>
              </a:rPr>
              <a:t>Conpes</a:t>
            </a:r>
            <a:r>
              <a:rPr sz="1700" b="1" spc="-114" dirty="0">
                <a:solidFill>
                  <a:srgbClr val="3C3C3B"/>
                </a:solidFill>
                <a:latin typeface="Verdana"/>
                <a:cs typeface="Verdana"/>
              </a:rPr>
              <a:t> </a:t>
            </a:r>
            <a:r>
              <a:rPr sz="1700" b="1" spc="-60" dirty="0">
                <a:solidFill>
                  <a:srgbClr val="3C3C3B"/>
                </a:solidFill>
                <a:latin typeface="Verdana"/>
                <a:cs typeface="Verdana"/>
              </a:rPr>
              <a:t>3986</a:t>
            </a:r>
            <a:r>
              <a:rPr sz="1700" b="1" spc="-114" dirty="0">
                <a:solidFill>
                  <a:srgbClr val="3C3C3B"/>
                </a:solidFill>
                <a:latin typeface="Verdana"/>
                <a:cs typeface="Verdana"/>
              </a:rPr>
              <a:t> </a:t>
            </a:r>
            <a:r>
              <a:rPr sz="1700" b="1" spc="-35" dirty="0">
                <a:solidFill>
                  <a:srgbClr val="3C3C3B"/>
                </a:solidFill>
                <a:latin typeface="Verdana"/>
                <a:cs typeface="Verdana"/>
              </a:rPr>
              <a:t>de</a:t>
            </a:r>
            <a:r>
              <a:rPr sz="1700" b="1" spc="-114" dirty="0">
                <a:solidFill>
                  <a:srgbClr val="3C3C3B"/>
                </a:solidFill>
                <a:latin typeface="Verdana"/>
                <a:cs typeface="Verdana"/>
              </a:rPr>
              <a:t> </a:t>
            </a:r>
            <a:r>
              <a:rPr sz="1700" b="1" spc="-60" dirty="0">
                <a:solidFill>
                  <a:srgbClr val="3C3C3B"/>
                </a:solidFill>
                <a:latin typeface="Verdana"/>
                <a:cs typeface="Verdana"/>
              </a:rPr>
              <a:t>2020</a:t>
            </a:r>
            <a:endParaRPr sz="1700" b="1" dirty="0">
              <a:latin typeface="Verdana"/>
              <a:cs typeface="Verdana"/>
            </a:endParaRPr>
          </a:p>
          <a:p>
            <a:pPr algn="ctr">
              <a:lnSpc>
                <a:spcPts val="1835"/>
              </a:lnSpc>
            </a:pPr>
            <a:r>
              <a:rPr sz="1700" b="1" spc="-15" dirty="0">
                <a:solidFill>
                  <a:srgbClr val="3C3C3B"/>
                </a:solidFill>
                <a:latin typeface="Verdana"/>
                <a:cs typeface="Verdana"/>
              </a:rPr>
              <a:t>Decreto</a:t>
            </a:r>
            <a:r>
              <a:rPr sz="1700" b="1" spc="-114" dirty="0">
                <a:solidFill>
                  <a:srgbClr val="3C3C3B"/>
                </a:solidFill>
                <a:latin typeface="Verdana"/>
                <a:cs typeface="Verdana"/>
              </a:rPr>
              <a:t> </a:t>
            </a:r>
            <a:r>
              <a:rPr sz="1700" b="1" spc="-60" dirty="0">
                <a:solidFill>
                  <a:srgbClr val="3C3C3B"/>
                </a:solidFill>
                <a:latin typeface="Verdana"/>
                <a:cs typeface="Verdana"/>
              </a:rPr>
              <a:t>1690</a:t>
            </a:r>
            <a:r>
              <a:rPr sz="1700" b="1" spc="-114" dirty="0">
                <a:solidFill>
                  <a:srgbClr val="3C3C3B"/>
                </a:solidFill>
                <a:latin typeface="Verdana"/>
                <a:cs typeface="Verdana"/>
              </a:rPr>
              <a:t> </a:t>
            </a:r>
            <a:r>
              <a:rPr sz="1700" b="1" spc="-35" dirty="0">
                <a:solidFill>
                  <a:srgbClr val="3C3C3B"/>
                </a:solidFill>
                <a:latin typeface="Verdana"/>
                <a:cs typeface="Verdana"/>
              </a:rPr>
              <a:t>de</a:t>
            </a:r>
            <a:r>
              <a:rPr sz="1700" b="1" spc="-114" dirty="0">
                <a:solidFill>
                  <a:srgbClr val="3C3C3B"/>
                </a:solidFill>
                <a:latin typeface="Verdana"/>
                <a:cs typeface="Verdana"/>
              </a:rPr>
              <a:t> </a:t>
            </a:r>
            <a:r>
              <a:rPr sz="1700" b="1" spc="-60" dirty="0">
                <a:solidFill>
                  <a:srgbClr val="3C3C3B"/>
                </a:solidFill>
                <a:latin typeface="Verdana"/>
                <a:cs typeface="Verdana"/>
              </a:rPr>
              <a:t>2020</a:t>
            </a:r>
            <a:endParaRPr sz="1700" b="1" dirty="0">
              <a:latin typeface="Verdana"/>
              <a:cs typeface="Verdana"/>
            </a:endParaRPr>
          </a:p>
        </p:txBody>
      </p:sp>
      <p:sp>
        <p:nvSpPr>
          <p:cNvPr id="27" name="object 27"/>
          <p:cNvSpPr txBox="1"/>
          <p:nvPr/>
        </p:nvSpPr>
        <p:spPr>
          <a:xfrm>
            <a:off x="6102029" y="5128187"/>
            <a:ext cx="3188970" cy="358431"/>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2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1.305.600.000.000</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object 28"/>
          <p:cNvSpPr txBox="1"/>
          <p:nvPr/>
        </p:nvSpPr>
        <p:spPr>
          <a:xfrm>
            <a:off x="10816887" y="4847973"/>
            <a:ext cx="1264920" cy="285750"/>
          </a:xfrm>
          <a:prstGeom prst="rect">
            <a:avLst/>
          </a:prstGeom>
        </p:spPr>
        <p:txBody>
          <a:bodyPr vert="horz" wrap="square" lIns="0" tIns="13335" rIns="0" bIns="0" rtlCol="0">
            <a:spAutoFit/>
          </a:bodyPr>
          <a:lstStyle/>
          <a:p>
            <a:pPr marL="12700">
              <a:lnSpc>
                <a:spcPct val="100000"/>
              </a:lnSpc>
              <a:spcBef>
                <a:spcPts val="105"/>
              </a:spcBef>
            </a:pPr>
            <a:r>
              <a:rPr sz="1700" spc="-5" dirty="0">
                <a:solidFill>
                  <a:srgbClr val="3C3C3B"/>
                </a:solidFill>
                <a:latin typeface="Microsoft Sans Serif"/>
                <a:cs typeface="Microsoft Sans Serif"/>
              </a:rPr>
              <a:t>Beneficiarios</a:t>
            </a:r>
            <a:endParaRPr sz="1700">
              <a:latin typeface="Microsoft Sans Serif"/>
              <a:cs typeface="Microsoft Sans Serif"/>
            </a:endParaRPr>
          </a:p>
        </p:txBody>
      </p:sp>
      <p:sp>
        <p:nvSpPr>
          <p:cNvPr id="29" name="object 29"/>
          <p:cNvSpPr txBox="1"/>
          <p:nvPr/>
        </p:nvSpPr>
        <p:spPr>
          <a:xfrm>
            <a:off x="10007973" y="5128187"/>
            <a:ext cx="2969591" cy="358431"/>
          </a:xfrm>
          <a:prstGeom prst="rect">
            <a:avLst/>
          </a:prstGeom>
          <a:solidFill>
            <a:srgbClr val="FFC200"/>
          </a:solidFill>
        </p:spPr>
        <p:txBody>
          <a:bodyPr vert="horz" wrap="square" lIns="0" tIns="19685" rIns="0" bIns="0" rtlCol="0">
            <a:spAutoFit/>
          </a:bodyPr>
          <a:lstStyle/>
          <a:p>
            <a:pPr marL="122555">
              <a:lnSpc>
                <a:spcPct val="100000"/>
              </a:lnSpc>
              <a:spcBef>
                <a:spcPts val="155"/>
              </a:spcBef>
            </a:pP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2.000.000</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25" dirty="0">
                <a:solidFill>
                  <a:srgbClr val="3C3C3B"/>
                </a:solidFill>
                <a:latin typeface="Verdana" panose="020B0604030504040204" pitchFamily="34" charset="0"/>
                <a:ea typeface="Verdana" panose="020B0604030504040204" pitchFamily="34" charset="0"/>
                <a:cs typeface="Verdana" panose="020B0604030504040204" pitchFamily="34" charset="0"/>
              </a:rPr>
              <a:t>hogares</a:t>
            </a:r>
            <a:endParaRPr sz="2200" b="1">
              <a:latin typeface="Verdana" panose="020B0604030504040204" pitchFamily="34" charset="0"/>
              <a:ea typeface="Verdana" panose="020B0604030504040204" pitchFamily="34" charset="0"/>
              <a:cs typeface="Verdana" panose="020B0604030504040204" pitchFamily="34" charset="0"/>
            </a:endParaRPr>
          </a:p>
        </p:txBody>
      </p:sp>
      <p:sp>
        <p:nvSpPr>
          <p:cNvPr id="30" name="object 30"/>
          <p:cNvSpPr txBox="1"/>
          <p:nvPr/>
        </p:nvSpPr>
        <p:spPr>
          <a:xfrm>
            <a:off x="13596359" y="4966635"/>
            <a:ext cx="2435916" cy="625812"/>
          </a:xfrm>
          <a:prstGeom prst="rect">
            <a:avLst/>
          </a:prstGeom>
        </p:spPr>
        <p:txBody>
          <a:bodyPr vert="horz" wrap="square" lIns="0" tIns="30480" rIns="0" bIns="0" rtlCol="0">
            <a:spAutoFit/>
          </a:bodyPr>
          <a:lstStyle/>
          <a:p>
            <a:pPr marL="12700">
              <a:lnSpc>
                <a:spcPct val="100000"/>
              </a:lnSpc>
              <a:spcBef>
                <a:spcPts val="240"/>
              </a:spcBef>
            </a:pPr>
            <a:r>
              <a:rPr sz="1700" spc="-10"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1700"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30" dirty="0">
                <a:solidFill>
                  <a:srgbClr val="3C3C3B"/>
                </a:solidFill>
                <a:latin typeface="Verdana" panose="020B0604030504040204" pitchFamily="34" charset="0"/>
                <a:ea typeface="Verdana" panose="020B0604030504040204" pitchFamily="34" charset="0"/>
                <a:cs typeface="Verdana" panose="020B0604030504040204" pitchFamily="34" charset="0"/>
              </a:rPr>
              <a:t>por</a:t>
            </a:r>
            <a:r>
              <a:rPr sz="1700"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vigencia</a:t>
            </a:r>
            <a:endParaRPr sz="1700"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220"/>
              </a:spcBef>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6</a:t>
            </a:r>
            <a:r>
              <a:rPr sz="20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1" name="object 31"/>
          <p:cNvSpPr/>
          <p:nvPr/>
        </p:nvSpPr>
        <p:spPr>
          <a:xfrm>
            <a:off x="2665847" y="5116871"/>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32" name="object 32"/>
          <p:cNvSpPr/>
          <p:nvPr/>
        </p:nvSpPr>
        <p:spPr>
          <a:xfrm>
            <a:off x="9588203" y="5192952"/>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200"/>
          </a:solidFill>
        </p:spPr>
        <p:txBody>
          <a:bodyPr wrap="square" lIns="0" tIns="0" rIns="0" bIns="0" rtlCol="0"/>
          <a:lstStyle/>
          <a:p>
            <a:endParaRPr/>
          </a:p>
        </p:txBody>
      </p:sp>
      <p:sp>
        <p:nvSpPr>
          <p:cNvPr id="33" name="object 33"/>
          <p:cNvSpPr/>
          <p:nvPr/>
        </p:nvSpPr>
        <p:spPr>
          <a:xfrm>
            <a:off x="13173942" y="5192952"/>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45" y="293797"/>
                </a:lnTo>
                <a:lnTo>
                  <a:pt x="63935" y="267442"/>
                </a:lnTo>
                <a:lnTo>
                  <a:pt x="199292" y="160513"/>
                </a:lnTo>
                <a:lnTo>
                  <a:pt x="205017" y="154108"/>
                </a:lnTo>
                <a:lnTo>
                  <a:pt x="206941" y="147257"/>
                </a:lnTo>
                <a:lnTo>
                  <a:pt x="205064" y="140414"/>
                </a:lnTo>
                <a:lnTo>
                  <a:pt x="199386" y="134032"/>
                </a:lnTo>
                <a:lnTo>
                  <a:pt x="37286" y="5973"/>
                </a:lnTo>
                <a:lnTo>
                  <a:pt x="29994" y="1742"/>
                </a:lnTo>
                <a:lnTo>
                  <a:pt x="22305" y="0"/>
                </a:lnTo>
                <a:close/>
              </a:path>
            </a:pathLst>
          </a:custGeom>
          <a:solidFill>
            <a:srgbClr val="FFC200"/>
          </a:solidFill>
        </p:spPr>
        <p:txBody>
          <a:bodyPr wrap="square" lIns="0" tIns="0" rIns="0" bIns="0" rtlCol="0"/>
          <a:lstStyle/>
          <a:p>
            <a:endParaRPr/>
          </a:p>
        </p:txBody>
      </p:sp>
      <p:sp>
        <p:nvSpPr>
          <p:cNvPr id="34" name="object 34"/>
          <p:cNvSpPr/>
          <p:nvPr/>
        </p:nvSpPr>
        <p:spPr>
          <a:xfrm>
            <a:off x="902191" y="6326232"/>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sp>
        <p:nvSpPr>
          <p:cNvPr id="35" name="object 35"/>
          <p:cNvSpPr txBox="1"/>
          <p:nvPr/>
        </p:nvSpPr>
        <p:spPr>
          <a:xfrm>
            <a:off x="990347" y="6547561"/>
            <a:ext cx="1523215" cy="575157"/>
          </a:xfrm>
          <a:prstGeom prst="rect">
            <a:avLst/>
          </a:prstGeom>
        </p:spPr>
        <p:txBody>
          <a:bodyPr vert="horz" wrap="square" lIns="0" tIns="81915" rIns="0" bIns="0" rtlCol="0">
            <a:spAutoFit/>
          </a:bodyPr>
          <a:lstStyle/>
          <a:p>
            <a:pPr marL="237490" marR="5080" indent="-225425" algn="ctr">
              <a:lnSpc>
                <a:spcPct val="79600"/>
              </a:lnSpc>
              <a:spcBef>
                <a:spcPts val="645"/>
              </a:spcBef>
            </a:pPr>
            <a:r>
              <a:rPr sz="2000" b="1" spc="-20" dirty="0">
                <a:solidFill>
                  <a:srgbClr val="3C3C3B"/>
                </a:solidFill>
                <a:latin typeface="Verdana" panose="020B0604030504040204" pitchFamily="34" charset="0"/>
                <a:ea typeface="Verdana" panose="020B0604030504040204" pitchFamily="34" charset="0"/>
                <a:cs typeface="Verdana" panose="020B0604030504040204" pitchFamily="34" charset="0"/>
              </a:rPr>
              <a:t>Colombia  </a:t>
            </a:r>
            <a:r>
              <a:rPr sz="2000" b="1" spc="-25" dirty="0">
                <a:solidFill>
                  <a:srgbClr val="3C3C3B"/>
                </a:solidFill>
                <a:latin typeface="Verdana" panose="020B0604030504040204" pitchFamily="34" charset="0"/>
                <a:ea typeface="Verdana" panose="020B0604030504040204" pitchFamily="34" charset="0"/>
                <a:cs typeface="Verdana" panose="020B0604030504040204" pitchFamily="34" charset="0"/>
              </a:rPr>
              <a:t>Mayor</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6" name="object 36"/>
          <p:cNvSpPr txBox="1"/>
          <p:nvPr/>
        </p:nvSpPr>
        <p:spPr>
          <a:xfrm>
            <a:off x="6699671" y="6576998"/>
            <a:ext cx="1993900" cy="285750"/>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Microsoft Sans Serif"/>
                <a:cs typeface="Microsoft Sans Serif"/>
              </a:rPr>
              <a:t>Recursos</a:t>
            </a:r>
            <a:r>
              <a:rPr sz="1700" spc="-60" dirty="0">
                <a:solidFill>
                  <a:srgbClr val="3C3C3B"/>
                </a:solidFill>
                <a:latin typeface="Microsoft Sans Serif"/>
                <a:cs typeface="Microsoft Sans Serif"/>
              </a:rPr>
              <a:t> </a:t>
            </a:r>
            <a:r>
              <a:rPr sz="1700" spc="-20" dirty="0">
                <a:solidFill>
                  <a:srgbClr val="3C3C3B"/>
                </a:solidFill>
                <a:latin typeface="Microsoft Sans Serif"/>
                <a:cs typeface="Microsoft Sans Serif"/>
              </a:rPr>
              <a:t>necesarios</a:t>
            </a:r>
            <a:endParaRPr sz="1700">
              <a:latin typeface="Microsoft Sans Serif"/>
              <a:cs typeface="Microsoft Sans Serif"/>
            </a:endParaRPr>
          </a:p>
        </p:txBody>
      </p:sp>
      <p:sp>
        <p:nvSpPr>
          <p:cNvPr id="37" name="object 37"/>
          <p:cNvSpPr txBox="1"/>
          <p:nvPr/>
        </p:nvSpPr>
        <p:spPr>
          <a:xfrm>
            <a:off x="13596435" y="6542932"/>
            <a:ext cx="2591591" cy="885499"/>
          </a:xfrm>
          <a:prstGeom prst="rect">
            <a:avLst/>
          </a:prstGeom>
        </p:spPr>
        <p:txBody>
          <a:bodyPr vert="horz" wrap="square" lIns="0" tIns="33655" rIns="0" bIns="0" rtlCol="0">
            <a:spAutoFit/>
          </a:bodyPr>
          <a:lstStyle/>
          <a:p>
            <a:pPr marL="12700">
              <a:lnSpc>
                <a:spcPct val="100000"/>
              </a:lnSpc>
              <a:spcBef>
                <a:spcPts val="265"/>
              </a:spcBef>
            </a:pPr>
            <a:r>
              <a:rPr sz="1700" spc="-10"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1700" spc="-3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30" dirty="0">
                <a:solidFill>
                  <a:srgbClr val="3C3C3B"/>
                </a:solidFill>
                <a:latin typeface="Verdana" panose="020B0604030504040204" pitchFamily="34" charset="0"/>
                <a:ea typeface="Verdana" panose="020B0604030504040204" pitchFamily="34" charset="0"/>
                <a:cs typeface="Verdana" panose="020B0604030504040204" pitchFamily="34" charset="0"/>
              </a:rPr>
              <a:t>por</a:t>
            </a:r>
            <a:r>
              <a:rPr sz="1700" spc="-3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vigencia</a:t>
            </a:r>
            <a:endParaRPr sz="1700" dirty="0">
              <a:latin typeface="Verdana" panose="020B0604030504040204" pitchFamily="34" charset="0"/>
              <a:ea typeface="Verdana" panose="020B0604030504040204" pitchFamily="34" charset="0"/>
              <a:cs typeface="Verdana" panose="020B0604030504040204" pitchFamily="34" charset="0"/>
            </a:endParaRPr>
          </a:p>
          <a:p>
            <a:pPr marL="12700">
              <a:lnSpc>
                <a:spcPts val="2220"/>
              </a:lnSpc>
              <a:spcBef>
                <a:spcPts val="220"/>
              </a:spcBef>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6</a:t>
            </a:r>
            <a:r>
              <a:rPr sz="2000" b="1" spc="-1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2000" b="1" spc="-1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1.727.334</a:t>
            </a:r>
            <a:endParaRPr sz="2000" b="1" dirty="0">
              <a:latin typeface="Verdana" panose="020B0604030504040204" pitchFamily="34" charset="0"/>
              <a:ea typeface="Verdana" panose="020B0604030504040204" pitchFamily="34" charset="0"/>
              <a:cs typeface="Verdana" panose="020B0604030504040204" pitchFamily="34" charset="0"/>
            </a:endParaRPr>
          </a:p>
          <a:p>
            <a:pPr marL="12700">
              <a:lnSpc>
                <a:spcPts val="2220"/>
              </a:lnSpc>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6</a:t>
            </a:r>
            <a:r>
              <a:rPr sz="2000" b="1" spc="-1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2000" b="1" spc="-1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80" dirty="0">
                <a:solidFill>
                  <a:srgbClr val="3C3C3B"/>
                </a:solidFill>
                <a:latin typeface="Verdana" panose="020B0604030504040204" pitchFamily="34" charset="0"/>
                <a:ea typeface="Verdana" panose="020B0604030504040204" pitchFamily="34" charset="0"/>
                <a:cs typeface="Verdana" panose="020B0604030504040204" pitchFamily="34" charset="0"/>
              </a:rPr>
              <a:t>325.000</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8" name="object 38"/>
          <p:cNvSpPr txBox="1"/>
          <p:nvPr/>
        </p:nvSpPr>
        <p:spPr>
          <a:xfrm>
            <a:off x="2809588" y="6356798"/>
            <a:ext cx="3292442" cy="1116972"/>
          </a:xfrm>
          <a:prstGeom prst="rect">
            <a:avLst/>
          </a:prstGeom>
        </p:spPr>
        <p:txBody>
          <a:bodyPr vert="horz" wrap="square" lIns="0" tIns="34290" rIns="0" bIns="0" rtlCol="0">
            <a:spAutoFit/>
          </a:bodyPr>
          <a:lstStyle/>
          <a:p>
            <a:pPr algn="ctr">
              <a:lnSpc>
                <a:spcPct val="100000"/>
              </a:lnSpc>
              <a:spcBef>
                <a:spcPts val="270"/>
              </a:spcBef>
            </a:pPr>
            <a:r>
              <a:rPr sz="1200" spc="5" dirty="0">
                <a:solidFill>
                  <a:srgbClr val="3C3C3B"/>
                </a:solidFill>
                <a:latin typeface="Microsoft Sans Serif"/>
                <a:cs typeface="Microsoft Sans Serif"/>
              </a:rPr>
              <a:t>Fundamento</a:t>
            </a:r>
            <a:r>
              <a:rPr sz="1200" spc="-35" dirty="0">
                <a:solidFill>
                  <a:srgbClr val="3C3C3B"/>
                </a:solidFill>
                <a:latin typeface="Microsoft Sans Serif"/>
                <a:cs typeface="Microsoft Sans Serif"/>
              </a:rPr>
              <a:t> </a:t>
            </a:r>
            <a:r>
              <a:rPr sz="1200" spc="25" dirty="0">
                <a:solidFill>
                  <a:srgbClr val="3C3C3B"/>
                </a:solidFill>
                <a:latin typeface="Microsoft Sans Serif"/>
                <a:cs typeface="Microsoft Sans Serif"/>
              </a:rPr>
              <a:t>Normativo</a:t>
            </a:r>
            <a:endParaRPr sz="1200" dirty="0">
              <a:latin typeface="Microsoft Sans Serif"/>
              <a:cs typeface="Microsoft Sans Serif"/>
            </a:endParaRPr>
          </a:p>
          <a:p>
            <a:pPr marR="41910" algn="ctr">
              <a:lnSpc>
                <a:spcPts val="1460"/>
              </a:lnSpc>
              <a:spcBef>
                <a:spcPts val="145"/>
              </a:spcBef>
            </a:pPr>
            <a:r>
              <a:rPr sz="1200" b="1" spc="-25" dirty="0">
                <a:solidFill>
                  <a:srgbClr val="3C3C3B"/>
                </a:solidFill>
                <a:latin typeface="Verdana"/>
                <a:cs typeface="Verdana"/>
              </a:rPr>
              <a:t>Ley</a:t>
            </a:r>
            <a:r>
              <a:rPr sz="1200" b="1" spc="-90" dirty="0">
                <a:solidFill>
                  <a:srgbClr val="3C3C3B"/>
                </a:solidFill>
                <a:latin typeface="Verdana"/>
                <a:cs typeface="Verdana"/>
              </a:rPr>
              <a:t> </a:t>
            </a:r>
            <a:r>
              <a:rPr sz="1200" b="1" spc="-45" dirty="0">
                <a:solidFill>
                  <a:srgbClr val="3C3C3B"/>
                </a:solidFill>
                <a:latin typeface="Verdana"/>
                <a:cs typeface="Verdana"/>
              </a:rPr>
              <a:t>797</a:t>
            </a:r>
            <a:r>
              <a:rPr sz="1200" b="1" spc="-90" dirty="0">
                <a:solidFill>
                  <a:srgbClr val="3C3C3B"/>
                </a:solidFill>
                <a:latin typeface="Verdana"/>
                <a:cs typeface="Verdana"/>
              </a:rPr>
              <a:t> </a:t>
            </a:r>
            <a:r>
              <a:rPr sz="1200" b="1" spc="-25" dirty="0">
                <a:solidFill>
                  <a:srgbClr val="3C3C3B"/>
                </a:solidFill>
                <a:latin typeface="Verdana"/>
                <a:cs typeface="Verdana"/>
              </a:rPr>
              <a:t>de</a:t>
            </a:r>
            <a:r>
              <a:rPr sz="1200" b="1" spc="-90" dirty="0">
                <a:solidFill>
                  <a:srgbClr val="3C3C3B"/>
                </a:solidFill>
                <a:latin typeface="Verdana"/>
                <a:cs typeface="Verdana"/>
              </a:rPr>
              <a:t> </a:t>
            </a:r>
            <a:r>
              <a:rPr sz="1200" b="1" spc="-45" dirty="0">
                <a:solidFill>
                  <a:srgbClr val="3C3C3B"/>
                </a:solidFill>
                <a:latin typeface="Verdana"/>
                <a:cs typeface="Verdana"/>
              </a:rPr>
              <a:t>2003</a:t>
            </a:r>
            <a:endParaRPr sz="1200" b="1" dirty="0">
              <a:latin typeface="Verdana"/>
              <a:cs typeface="Verdana"/>
            </a:endParaRPr>
          </a:p>
          <a:p>
            <a:pPr marR="41910" algn="ctr">
              <a:lnSpc>
                <a:spcPts val="1305"/>
              </a:lnSpc>
            </a:pPr>
            <a:r>
              <a:rPr sz="1200" b="1" spc="-10" dirty="0">
                <a:solidFill>
                  <a:srgbClr val="3C3C3B"/>
                </a:solidFill>
                <a:latin typeface="Verdana"/>
                <a:cs typeface="Verdana"/>
              </a:rPr>
              <a:t>Decreto</a:t>
            </a:r>
            <a:r>
              <a:rPr sz="1200" b="1" spc="-90" dirty="0">
                <a:solidFill>
                  <a:srgbClr val="3C3C3B"/>
                </a:solidFill>
                <a:latin typeface="Verdana"/>
                <a:cs typeface="Verdana"/>
              </a:rPr>
              <a:t> </a:t>
            </a:r>
            <a:r>
              <a:rPr sz="1200" b="1" spc="-45" dirty="0">
                <a:solidFill>
                  <a:srgbClr val="3C3C3B"/>
                </a:solidFill>
                <a:latin typeface="Verdana"/>
                <a:cs typeface="Verdana"/>
              </a:rPr>
              <a:t>1690</a:t>
            </a:r>
            <a:r>
              <a:rPr sz="1200" b="1" spc="-90" dirty="0">
                <a:solidFill>
                  <a:srgbClr val="3C3C3B"/>
                </a:solidFill>
                <a:latin typeface="Verdana"/>
                <a:cs typeface="Verdana"/>
              </a:rPr>
              <a:t> </a:t>
            </a:r>
            <a:r>
              <a:rPr sz="1200" b="1" spc="-25" dirty="0">
                <a:solidFill>
                  <a:srgbClr val="3C3C3B"/>
                </a:solidFill>
                <a:latin typeface="Verdana"/>
                <a:cs typeface="Verdana"/>
              </a:rPr>
              <a:t>de</a:t>
            </a:r>
            <a:r>
              <a:rPr sz="1200" b="1" spc="-90" dirty="0">
                <a:solidFill>
                  <a:srgbClr val="3C3C3B"/>
                </a:solidFill>
                <a:latin typeface="Verdana"/>
                <a:cs typeface="Verdana"/>
              </a:rPr>
              <a:t> </a:t>
            </a:r>
            <a:r>
              <a:rPr sz="1200" b="1" spc="-45" dirty="0">
                <a:solidFill>
                  <a:srgbClr val="3C3C3B"/>
                </a:solidFill>
                <a:latin typeface="Verdana"/>
                <a:cs typeface="Verdana"/>
              </a:rPr>
              <a:t>2020</a:t>
            </a:r>
            <a:endParaRPr sz="1200" b="1" dirty="0">
              <a:latin typeface="Verdana"/>
              <a:cs typeface="Verdana"/>
            </a:endParaRPr>
          </a:p>
          <a:p>
            <a:pPr marR="41910" algn="ctr">
              <a:lnSpc>
                <a:spcPts val="1305"/>
              </a:lnSpc>
            </a:pPr>
            <a:r>
              <a:rPr sz="1200" b="1" spc="-10" dirty="0">
                <a:solidFill>
                  <a:srgbClr val="3C3C3B"/>
                </a:solidFill>
                <a:latin typeface="Verdana"/>
                <a:cs typeface="Verdana"/>
              </a:rPr>
              <a:t>Decreto</a:t>
            </a:r>
            <a:r>
              <a:rPr sz="1200" b="1" spc="-90" dirty="0">
                <a:solidFill>
                  <a:srgbClr val="3C3C3B"/>
                </a:solidFill>
                <a:latin typeface="Verdana"/>
                <a:cs typeface="Verdana"/>
              </a:rPr>
              <a:t> </a:t>
            </a:r>
            <a:r>
              <a:rPr sz="1200" b="1" spc="-45" dirty="0">
                <a:solidFill>
                  <a:srgbClr val="3C3C3B"/>
                </a:solidFill>
                <a:latin typeface="Verdana"/>
                <a:cs typeface="Verdana"/>
              </a:rPr>
              <a:t>1833</a:t>
            </a:r>
            <a:r>
              <a:rPr sz="1200" b="1" spc="-90" dirty="0">
                <a:solidFill>
                  <a:srgbClr val="3C3C3B"/>
                </a:solidFill>
                <a:latin typeface="Verdana"/>
                <a:cs typeface="Verdana"/>
              </a:rPr>
              <a:t> </a:t>
            </a:r>
            <a:r>
              <a:rPr sz="1200" b="1" spc="-25" dirty="0">
                <a:solidFill>
                  <a:srgbClr val="3C3C3B"/>
                </a:solidFill>
                <a:latin typeface="Verdana"/>
                <a:cs typeface="Verdana"/>
              </a:rPr>
              <a:t>de</a:t>
            </a:r>
            <a:r>
              <a:rPr sz="1200" b="1" spc="-90" dirty="0">
                <a:solidFill>
                  <a:srgbClr val="3C3C3B"/>
                </a:solidFill>
                <a:latin typeface="Verdana"/>
                <a:cs typeface="Verdana"/>
              </a:rPr>
              <a:t> </a:t>
            </a:r>
            <a:r>
              <a:rPr sz="1200" b="1" spc="-45" dirty="0">
                <a:solidFill>
                  <a:srgbClr val="3C3C3B"/>
                </a:solidFill>
                <a:latin typeface="Verdana"/>
                <a:cs typeface="Verdana"/>
              </a:rPr>
              <a:t>2016</a:t>
            </a:r>
            <a:endParaRPr sz="1200" b="1" dirty="0">
              <a:latin typeface="Verdana"/>
              <a:cs typeface="Verdana"/>
            </a:endParaRPr>
          </a:p>
          <a:p>
            <a:pPr marL="12700" marR="5080" indent="494030">
              <a:lnSpc>
                <a:spcPts val="1300"/>
              </a:lnSpc>
              <a:spcBef>
                <a:spcPts val="155"/>
              </a:spcBef>
            </a:pPr>
            <a:r>
              <a:rPr sz="1200" b="1" spc="-20" dirty="0">
                <a:solidFill>
                  <a:srgbClr val="3C3C3B"/>
                </a:solidFill>
                <a:latin typeface="Verdana"/>
                <a:cs typeface="Verdana"/>
              </a:rPr>
              <a:t>Conpes</a:t>
            </a:r>
            <a:r>
              <a:rPr sz="1200" b="1" spc="-90" dirty="0">
                <a:solidFill>
                  <a:srgbClr val="3C3C3B"/>
                </a:solidFill>
                <a:latin typeface="Verdana"/>
                <a:cs typeface="Verdana"/>
              </a:rPr>
              <a:t> </a:t>
            </a:r>
            <a:r>
              <a:rPr sz="1200" b="1" spc="-45" dirty="0">
                <a:solidFill>
                  <a:srgbClr val="3C3C3B"/>
                </a:solidFill>
                <a:latin typeface="Verdana"/>
                <a:cs typeface="Verdana"/>
              </a:rPr>
              <a:t>105</a:t>
            </a:r>
            <a:r>
              <a:rPr sz="1200" b="1" spc="-90" dirty="0">
                <a:solidFill>
                  <a:srgbClr val="3C3C3B"/>
                </a:solidFill>
                <a:latin typeface="Verdana"/>
                <a:cs typeface="Verdana"/>
              </a:rPr>
              <a:t> </a:t>
            </a:r>
            <a:r>
              <a:rPr sz="1200" b="1" dirty="0">
                <a:solidFill>
                  <a:srgbClr val="3C3C3B"/>
                </a:solidFill>
                <a:latin typeface="Verdana"/>
                <a:cs typeface="Verdana"/>
              </a:rPr>
              <a:t>social</a:t>
            </a:r>
            <a:r>
              <a:rPr sz="1200" b="1" spc="-90" dirty="0">
                <a:solidFill>
                  <a:srgbClr val="3C3C3B"/>
                </a:solidFill>
                <a:latin typeface="Verdana"/>
                <a:cs typeface="Verdana"/>
              </a:rPr>
              <a:t> </a:t>
            </a:r>
            <a:r>
              <a:rPr sz="1200" b="1" spc="-25" dirty="0">
                <a:solidFill>
                  <a:srgbClr val="3C3C3B"/>
                </a:solidFill>
                <a:latin typeface="Verdana"/>
                <a:cs typeface="Verdana"/>
              </a:rPr>
              <a:t>de</a:t>
            </a:r>
            <a:r>
              <a:rPr sz="1200" b="1" spc="-90" dirty="0">
                <a:solidFill>
                  <a:srgbClr val="3C3C3B"/>
                </a:solidFill>
                <a:latin typeface="Verdana"/>
                <a:cs typeface="Verdana"/>
              </a:rPr>
              <a:t> </a:t>
            </a:r>
            <a:r>
              <a:rPr sz="1200" b="1" spc="-35" dirty="0">
                <a:solidFill>
                  <a:srgbClr val="3C3C3B"/>
                </a:solidFill>
                <a:latin typeface="Verdana"/>
                <a:cs typeface="Verdana"/>
              </a:rPr>
              <a:t>2007  </a:t>
            </a:r>
            <a:r>
              <a:rPr sz="1200" b="1" spc="-10" dirty="0">
                <a:solidFill>
                  <a:srgbClr val="3C3C3B"/>
                </a:solidFill>
                <a:latin typeface="Verdana"/>
                <a:cs typeface="Verdana"/>
              </a:rPr>
              <a:t>modificado</a:t>
            </a:r>
            <a:r>
              <a:rPr sz="1200" b="1" spc="-90" dirty="0">
                <a:solidFill>
                  <a:srgbClr val="3C3C3B"/>
                </a:solidFill>
                <a:latin typeface="Verdana"/>
                <a:cs typeface="Verdana"/>
              </a:rPr>
              <a:t> </a:t>
            </a:r>
            <a:r>
              <a:rPr sz="1200" b="1" spc="5" dirty="0">
                <a:solidFill>
                  <a:srgbClr val="3C3C3B"/>
                </a:solidFill>
                <a:latin typeface="Verdana"/>
                <a:cs typeface="Verdana"/>
              </a:rPr>
              <a:t>por</a:t>
            </a:r>
            <a:r>
              <a:rPr sz="1200" b="1" spc="-90" dirty="0">
                <a:solidFill>
                  <a:srgbClr val="3C3C3B"/>
                </a:solidFill>
                <a:latin typeface="Verdana"/>
                <a:cs typeface="Verdana"/>
              </a:rPr>
              <a:t> </a:t>
            </a:r>
            <a:r>
              <a:rPr sz="1200" b="1" spc="25" dirty="0">
                <a:solidFill>
                  <a:srgbClr val="3C3C3B"/>
                </a:solidFill>
                <a:latin typeface="Verdana"/>
                <a:cs typeface="Verdana"/>
              </a:rPr>
              <a:t>el</a:t>
            </a:r>
            <a:r>
              <a:rPr sz="1200" b="1" spc="-90" dirty="0">
                <a:solidFill>
                  <a:srgbClr val="3C3C3B"/>
                </a:solidFill>
                <a:latin typeface="Verdana"/>
                <a:cs typeface="Verdana"/>
              </a:rPr>
              <a:t> </a:t>
            </a:r>
            <a:r>
              <a:rPr sz="1200" b="1" spc="-20" dirty="0">
                <a:solidFill>
                  <a:srgbClr val="3C3C3B"/>
                </a:solidFill>
                <a:latin typeface="Verdana"/>
                <a:cs typeface="Verdana"/>
              </a:rPr>
              <a:t>Conpes</a:t>
            </a:r>
            <a:r>
              <a:rPr sz="1200" b="1" spc="-90" dirty="0">
                <a:solidFill>
                  <a:srgbClr val="3C3C3B"/>
                </a:solidFill>
                <a:latin typeface="Verdana"/>
                <a:cs typeface="Verdana"/>
              </a:rPr>
              <a:t> </a:t>
            </a:r>
            <a:r>
              <a:rPr sz="1200" b="1" spc="-45" dirty="0">
                <a:solidFill>
                  <a:srgbClr val="3C3C3B"/>
                </a:solidFill>
                <a:latin typeface="Verdana"/>
                <a:cs typeface="Verdana"/>
              </a:rPr>
              <a:t>105</a:t>
            </a:r>
            <a:r>
              <a:rPr sz="1200" b="1" spc="-90" dirty="0">
                <a:solidFill>
                  <a:srgbClr val="3C3C3B"/>
                </a:solidFill>
                <a:latin typeface="Verdana"/>
                <a:cs typeface="Verdana"/>
              </a:rPr>
              <a:t> </a:t>
            </a:r>
            <a:r>
              <a:rPr sz="1200" b="1" spc="-25" dirty="0">
                <a:solidFill>
                  <a:srgbClr val="3C3C3B"/>
                </a:solidFill>
                <a:latin typeface="Verdana"/>
                <a:cs typeface="Verdana"/>
              </a:rPr>
              <a:t>de</a:t>
            </a:r>
            <a:r>
              <a:rPr sz="1200" b="1" spc="-90" dirty="0">
                <a:solidFill>
                  <a:srgbClr val="3C3C3B"/>
                </a:solidFill>
                <a:latin typeface="Verdana"/>
                <a:cs typeface="Verdana"/>
              </a:rPr>
              <a:t> </a:t>
            </a:r>
            <a:r>
              <a:rPr sz="1200" b="1" spc="-45" dirty="0">
                <a:solidFill>
                  <a:srgbClr val="3C3C3B"/>
                </a:solidFill>
                <a:latin typeface="Verdana"/>
                <a:cs typeface="Verdana"/>
              </a:rPr>
              <a:t>2019</a:t>
            </a:r>
            <a:endParaRPr sz="1200" b="1" dirty="0">
              <a:latin typeface="Verdana"/>
              <a:cs typeface="Verdana"/>
            </a:endParaRPr>
          </a:p>
        </p:txBody>
      </p:sp>
      <p:sp>
        <p:nvSpPr>
          <p:cNvPr id="39" name="object 39"/>
          <p:cNvSpPr txBox="1"/>
          <p:nvPr/>
        </p:nvSpPr>
        <p:spPr>
          <a:xfrm>
            <a:off x="6102029" y="6871118"/>
            <a:ext cx="3188970" cy="358431"/>
          </a:xfrm>
          <a:prstGeom prst="rect">
            <a:avLst/>
          </a:prstGeom>
          <a:solidFill>
            <a:srgbClr val="FAD67A"/>
          </a:solidFill>
        </p:spPr>
        <p:txBody>
          <a:bodyPr vert="horz" wrap="square" lIns="0" tIns="19685" rIns="0" bIns="0" rtlCol="0">
            <a:spAutoFit/>
          </a:bodyPr>
          <a:lstStyle/>
          <a:p>
            <a:pPr marL="148590">
              <a:lnSpc>
                <a:spcPct val="100000"/>
              </a:lnSpc>
              <a:spcBef>
                <a:spcPts val="155"/>
              </a:spcBef>
            </a:pPr>
            <a:r>
              <a:rPr sz="22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1.476.269.334.000</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40" name="object 40"/>
          <p:cNvSpPr/>
          <p:nvPr/>
        </p:nvSpPr>
        <p:spPr>
          <a:xfrm>
            <a:off x="10007974" y="6746619"/>
            <a:ext cx="2882900" cy="716915"/>
          </a:xfrm>
          <a:custGeom>
            <a:avLst/>
            <a:gdLst/>
            <a:ahLst/>
            <a:cxnLst/>
            <a:rect l="l" t="t" r="r" b="b"/>
            <a:pathLst>
              <a:path w="2882900" h="716915">
                <a:moveTo>
                  <a:pt x="2882613" y="0"/>
                </a:moveTo>
                <a:lnTo>
                  <a:pt x="0" y="0"/>
                </a:lnTo>
                <a:lnTo>
                  <a:pt x="0" y="716376"/>
                </a:lnTo>
                <a:lnTo>
                  <a:pt x="2882613" y="716376"/>
                </a:lnTo>
                <a:lnTo>
                  <a:pt x="2882613" y="0"/>
                </a:lnTo>
                <a:close/>
              </a:path>
            </a:pathLst>
          </a:custGeom>
          <a:solidFill>
            <a:srgbClr val="FAD67A"/>
          </a:solidFill>
        </p:spPr>
        <p:txBody>
          <a:bodyPr wrap="square" lIns="0" tIns="0" rIns="0" bIns="0" rtlCol="0"/>
          <a:lstStyle/>
          <a:p>
            <a:endParaRPr/>
          </a:p>
        </p:txBody>
      </p:sp>
      <p:sp>
        <p:nvSpPr>
          <p:cNvPr id="41" name="object 41"/>
          <p:cNvSpPr txBox="1"/>
          <p:nvPr/>
        </p:nvSpPr>
        <p:spPr>
          <a:xfrm>
            <a:off x="10816887" y="6452492"/>
            <a:ext cx="1264920" cy="285750"/>
          </a:xfrm>
          <a:prstGeom prst="rect">
            <a:avLst/>
          </a:prstGeom>
        </p:spPr>
        <p:txBody>
          <a:bodyPr vert="horz" wrap="square" lIns="0" tIns="13335" rIns="0" bIns="0" rtlCol="0">
            <a:spAutoFit/>
          </a:bodyPr>
          <a:lstStyle/>
          <a:p>
            <a:pPr marL="12700">
              <a:lnSpc>
                <a:spcPct val="100000"/>
              </a:lnSpc>
              <a:spcBef>
                <a:spcPts val="105"/>
              </a:spcBef>
            </a:pPr>
            <a:r>
              <a:rPr sz="1700" spc="-5" dirty="0">
                <a:solidFill>
                  <a:srgbClr val="3C3C3B"/>
                </a:solidFill>
                <a:latin typeface="Microsoft Sans Serif"/>
                <a:cs typeface="Microsoft Sans Serif"/>
              </a:rPr>
              <a:t>Beneficiarios</a:t>
            </a:r>
            <a:endParaRPr sz="1700">
              <a:latin typeface="Microsoft Sans Serif"/>
              <a:cs typeface="Microsoft Sans Serif"/>
            </a:endParaRPr>
          </a:p>
        </p:txBody>
      </p:sp>
      <p:sp>
        <p:nvSpPr>
          <p:cNvPr id="42" name="object 42"/>
          <p:cNvSpPr txBox="1"/>
          <p:nvPr/>
        </p:nvSpPr>
        <p:spPr>
          <a:xfrm>
            <a:off x="10705450" y="6750212"/>
            <a:ext cx="1566232" cy="354584"/>
          </a:xfrm>
          <a:prstGeom prst="rect">
            <a:avLst/>
          </a:prstGeom>
        </p:spPr>
        <p:txBody>
          <a:bodyPr vert="horz" wrap="square" lIns="0" tIns="15875" rIns="0" bIns="0" rtlCol="0">
            <a:spAutoFit/>
          </a:bodyPr>
          <a:lstStyle/>
          <a:p>
            <a:pPr>
              <a:lnSpc>
                <a:spcPct val="100000"/>
              </a:lnSpc>
              <a:spcBef>
                <a:spcPts val="125"/>
              </a:spcBef>
            </a:pP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1.727.334</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43" name="object 43"/>
          <p:cNvSpPr txBox="1"/>
          <p:nvPr/>
        </p:nvSpPr>
        <p:spPr>
          <a:xfrm>
            <a:off x="10188955" y="7027566"/>
            <a:ext cx="2843453" cy="354584"/>
          </a:xfrm>
          <a:prstGeom prst="rect">
            <a:avLst/>
          </a:prstGeom>
        </p:spPr>
        <p:txBody>
          <a:bodyPr vert="horz" wrap="square" lIns="0" tIns="15875" rIns="0" bIns="0" rtlCol="0">
            <a:spAutoFit/>
          </a:bodyPr>
          <a:lstStyle/>
          <a:p>
            <a:pPr>
              <a:lnSpc>
                <a:spcPct val="100000"/>
              </a:lnSpc>
              <a:spcBef>
                <a:spcPts val="125"/>
              </a:spcBef>
            </a:pPr>
            <a:r>
              <a:rPr sz="2200" b="1" spc="15" dirty="0">
                <a:solidFill>
                  <a:srgbClr val="3C3C3B"/>
                </a:solidFill>
                <a:latin typeface="Verdana" panose="020B0604030504040204" pitchFamily="34" charset="0"/>
                <a:ea typeface="Verdana" panose="020B0604030504040204" pitchFamily="34" charset="0"/>
                <a:cs typeface="Verdana" panose="020B0604030504040204" pitchFamily="34" charset="0"/>
              </a:rPr>
              <a:t>adultos</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mayores</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44" name="object 44"/>
          <p:cNvSpPr/>
          <p:nvPr/>
        </p:nvSpPr>
        <p:spPr>
          <a:xfrm>
            <a:off x="2665847" y="6735299"/>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45" name="object 45"/>
          <p:cNvSpPr/>
          <p:nvPr/>
        </p:nvSpPr>
        <p:spPr>
          <a:xfrm>
            <a:off x="9588203" y="6940485"/>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46" name="object 46"/>
          <p:cNvSpPr/>
          <p:nvPr/>
        </p:nvSpPr>
        <p:spPr>
          <a:xfrm>
            <a:off x="13173942" y="6972989"/>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45" y="293797"/>
                </a:lnTo>
                <a:lnTo>
                  <a:pt x="63935" y="267442"/>
                </a:lnTo>
                <a:lnTo>
                  <a:pt x="199292" y="160513"/>
                </a:lnTo>
                <a:lnTo>
                  <a:pt x="205017" y="154108"/>
                </a:lnTo>
                <a:lnTo>
                  <a:pt x="206941"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47" name="object 47"/>
          <p:cNvSpPr/>
          <p:nvPr/>
        </p:nvSpPr>
        <p:spPr>
          <a:xfrm>
            <a:off x="902191" y="7944659"/>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48" name="object 48"/>
          <p:cNvSpPr txBox="1"/>
          <p:nvPr/>
        </p:nvSpPr>
        <p:spPr>
          <a:xfrm>
            <a:off x="1026442" y="8165987"/>
            <a:ext cx="1451025" cy="575157"/>
          </a:xfrm>
          <a:prstGeom prst="rect">
            <a:avLst/>
          </a:prstGeom>
        </p:spPr>
        <p:txBody>
          <a:bodyPr vert="horz" wrap="square" lIns="0" tIns="81915" rIns="0" bIns="0" rtlCol="0">
            <a:spAutoFit/>
          </a:bodyPr>
          <a:lstStyle/>
          <a:p>
            <a:pPr marL="12700" marR="5080" indent="295910" algn="ctr">
              <a:lnSpc>
                <a:spcPct val="79600"/>
              </a:lnSpc>
              <a:spcBef>
                <a:spcPts val="645"/>
              </a:spcBef>
            </a:pPr>
            <a:r>
              <a:rPr sz="20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Pilar </a:t>
            </a:r>
            <a:r>
              <a:rPr sz="20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Solidario</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9" name="object 49"/>
          <p:cNvSpPr txBox="1"/>
          <p:nvPr/>
        </p:nvSpPr>
        <p:spPr>
          <a:xfrm>
            <a:off x="6699675" y="8184751"/>
            <a:ext cx="1993900" cy="285750"/>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Microsoft Sans Serif"/>
                <a:cs typeface="Microsoft Sans Serif"/>
              </a:rPr>
              <a:t>Recursos</a:t>
            </a:r>
            <a:r>
              <a:rPr sz="1700" spc="-60" dirty="0">
                <a:solidFill>
                  <a:srgbClr val="3C3C3B"/>
                </a:solidFill>
                <a:latin typeface="Microsoft Sans Serif"/>
                <a:cs typeface="Microsoft Sans Serif"/>
              </a:rPr>
              <a:t> </a:t>
            </a:r>
            <a:r>
              <a:rPr sz="1700" spc="-20" dirty="0">
                <a:solidFill>
                  <a:srgbClr val="3C3C3B"/>
                </a:solidFill>
                <a:latin typeface="Microsoft Sans Serif"/>
                <a:cs typeface="Microsoft Sans Serif"/>
              </a:rPr>
              <a:t>necesarios</a:t>
            </a:r>
            <a:endParaRPr sz="1700">
              <a:latin typeface="Microsoft Sans Serif"/>
              <a:cs typeface="Microsoft Sans Serif"/>
            </a:endParaRPr>
          </a:p>
        </p:txBody>
      </p:sp>
      <p:sp>
        <p:nvSpPr>
          <p:cNvPr id="50" name="object 50"/>
          <p:cNvSpPr txBox="1"/>
          <p:nvPr/>
        </p:nvSpPr>
        <p:spPr>
          <a:xfrm>
            <a:off x="3124291" y="8077373"/>
            <a:ext cx="2762250" cy="954749"/>
          </a:xfrm>
          <a:prstGeom prst="rect">
            <a:avLst/>
          </a:prstGeom>
        </p:spPr>
        <p:txBody>
          <a:bodyPr vert="horz" wrap="square" lIns="0" tIns="13335" rIns="0" bIns="0" rtlCol="0">
            <a:spAutoFit/>
          </a:bodyPr>
          <a:lstStyle/>
          <a:p>
            <a:pPr algn="ctr">
              <a:lnSpc>
                <a:spcPct val="100000"/>
              </a:lnSpc>
              <a:spcBef>
                <a:spcPts val="105"/>
              </a:spcBef>
            </a:pPr>
            <a:r>
              <a:rPr sz="1700" spc="5" dirty="0">
                <a:solidFill>
                  <a:srgbClr val="3C3C3B"/>
                </a:solidFill>
                <a:latin typeface="Microsoft Sans Serif"/>
                <a:cs typeface="Microsoft Sans Serif"/>
              </a:rPr>
              <a:t>Fundamento</a:t>
            </a:r>
            <a:r>
              <a:rPr sz="1700" spc="-45" dirty="0">
                <a:solidFill>
                  <a:srgbClr val="3C3C3B"/>
                </a:solidFill>
                <a:latin typeface="Microsoft Sans Serif"/>
                <a:cs typeface="Microsoft Sans Serif"/>
              </a:rPr>
              <a:t> </a:t>
            </a:r>
            <a:r>
              <a:rPr sz="1700" spc="25" dirty="0">
                <a:solidFill>
                  <a:srgbClr val="3C3C3B"/>
                </a:solidFill>
                <a:latin typeface="Microsoft Sans Serif"/>
                <a:cs typeface="Microsoft Sans Serif"/>
              </a:rPr>
              <a:t>Normativo</a:t>
            </a:r>
            <a:endParaRPr sz="1700" dirty="0">
              <a:latin typeface="Microsoft Sans Serif"/>
              <a:cs typeface="Microsoft Sans Serif"/>
            </a:endParaRPr>
          </a:p>
          <a:p>
            <a:pPr marL="101600" marR="93980" indent="-62230" algn="ctr">
              <a:lnSpc>
                <a:spcPts val="1630"/>
              </a:lnSpc>
              <a:spcBef>
                <a:spcPts val="484"/>
              </a:spcBef>
            </a:pPr>
            <a:r>
              <a:rPr sz="1700" b="1" spc="-20" dirty="0">
                <a:solidFill>
                  <a:srgbClr val="3C3C3B"/>
                </a:solidFill>
                <a:latin typeface="Verdana"/>
                <a:cs typeface="Verdana"/>
              </a:rPr>
              <a:t>Reforma </a:t>
            </a:r>
            <a:r>
              <a:rPr sz="1700" b="1" spc="-15" dirty="0">
                <a:solidFill>
                  <a:srgbClr val="3C3C3B"/>
                </a:solidFill>
                <a:latin typeface="Verdana"/>
                <a:cs typeface="Verdana"/>
              </a:rPr>
              <a:t>pensional </a:t>
            </a:r>
            <a:r>
              <a:rPr sz="1700" b="1" spc="-10" dirty="0">
                <a:solidFill>
                  <a:srgbClr val="3C3C3B"/>
                </a:solidFill>
                <a:latin typeface="Verdana"/>
                <a:cs typeface="Verdana"/>
              </a:rPr>
              <a:t> </a:t>
            </a:r>
            <a:r>
              <a:rPr sz="1700" b="1" spc="-20" dirty="0">
                <a:solidFill>
                  <a:srgbClr val="3C3C3B"/>
                </a:solidFill>
                <a:latin typeface="Verdana"/>
                <a:cs typeface="Verdana"/>
              </a:rPr>
              <a:t>aprobada </a:t>
            </a:r>
            <a:r>
              <a:rPr sz="1700" b="1" spc="-25" dirty="0">
                <a:solidFill>
                  <a:srgbClr val="3C3C3B"/>
                </a:solidFill>
                <a:latin typeface="Verdana"/>
                <a:cs typeface="Verdana"/>
              </a:rPr>
              <a:t>para </a:t>
            </a:r>
            <a:r>
              <a:rPr sz="1700" b="1" spc="-20" dirty="0">
                <a:solidFill>
                  <a:srgbClr val="3C3C3B"/>
                </a:solidFill>
                <a:latin typeface="Verdana"/>
                <a:cs typeface="Verdana"/>
              </a:rPr>
              <a:t> </a:t>
            </a:r>
            <a:r>
              <a:rPr sz="1700" b="1" spc="-35" dirty="0">
                <a:solidFill>
                  <a:srgbClr val="3C3C3B"/>
                </a:solidFill>
                <a:latin typeface="Verdana"/>
                <a:cs typeface="Verdana"/>
              </a:rPr>
              <a:t>sanción</a:t>
            </a:r>
            <a:r>
              <a:rPr sz="1700" b="1" spc="-114" dirty="0">
                <a:solidFill>
                  <a:srgbClr val="3C3C3B"/>
                </a:solidFill>
                <a:latin typeface="Verdana"/>
                <a:cs typeface="Verdana"/>
              </a:rPr>
              <a:t> </a:t>
            </a:r>
            <a:r>
              <a:rPr sz="1700" b="1" spc="-15" dirty="0">
                <a:solidFill>
                  <a:srgbClr val="3C3C3B"/>
                </a:solidFill>
                <a:latin typeface="Verdana"/>
                <a:cs typeface="Verdana"/>
              </a:rPr>
              <a:t>presidencial</a:t>
            </a:r>
            <a:endParaRPr sz="1700" b="1" dirty="0">
              <a:latin typeface="Verdana"/>
              <a:cs typeface="Verdana"/>
            </a:endParaRPr>
          </a:p>
        </p:txBody>
      </p:sp>
      <p:sp>
        <p:nvSpPr>
          <p:cNvPr id="51" name="object 51"/>
          <p:cNvSpPr txBox="1"/>
          <p:nvPr/>
        </p:nvSpPr>
        <p:spPr>
          <a:xfrm>
            <a:off x="6102029" y="8478944"/>
            <a:ext cx="3188970" cy="358431"/>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2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4.575.319.947.306</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52" name="object 52"/>
          <p:cNvSpPr/>
          <p:nvPr/>
        </p:nvSpPr>
        <p:spPr>
          <a:xfrm>
            <a:off x="10007974" y="8365052"/>
            <a:ext cx="2882900" cy="683895"/>
          </a:xfrm>
          <a:custGeom>
            <a:avLst/>
            <a:gdLst/>
            <a:ahLst/>
            <a:cxnLst/>
            <a:rect l="l" t="t" r="r" b="b"/>
            <a:pathLst>
              <a:path w="2882900" h="683895">
                <a:moveTo>
                  <a:pt x="2882613" y="0"/>
                </a:moveTo>
                <a:lnTo>
                  <a:pt x="0" y="0"/>
                </a:lnTo>
                <a:lnTo>
                  <a:pt x="0" y="683665"/>
                </a:lnTo>
                <a:lnTo>
                  <a:pt x="2882613" y="683665"/>
                </a:lnTo>
                <a:lnTo>
                  <a:pt x="2882613" y="0"/>
                </a:lnTo>
                <a:close/>
              </a:path>
            </a:pathLst>
          </a:custGeom>
          <a:solidFill>
            <a:srgbClr val="FFC200"/>
          </a:solidFill>
        </p:spPr>
        <p:txBody>
          <a:bodyPr wrap="square" lIns="0" tIns="0" rIns="0" bIns="0" rtlCol="0"/>
          <a:lstStyle/>
          <a:p>
            <a:endParaRPr/>
          </a:p>
        </p:txBody>
      </p:sp>
      <p:sp>
        <p:nvSpPr>
          <p:cNvPr id="53" name="object 53"/>
          <p:cNvSpPr txBox="1"/>
          <p:nvPr/>
        </p:nvSpPr>
        <p:spPr>
          <a:xfrm>
            <a:off x="10816887" y="8070909"/>
            <a:ext cx="1264920" cy="285750"/>
          </a:xfrm>
          <a:prstGeom prst="rect">
            <a:avLst/>
          </a:prstGeom>
        </p:spPr>
        <p:txBody>
          <a:bodyPr vert="horz" wrap="square" lIns="0" tIns="13335" rIns="0" bIns="0" rtlCol="0">
            <a:spAutoFit/>
          </a:bodyPr>
          <a:lstStyle/>
          <a:p>
            <a:pPr marL="12700">
              <a:lnSpc>
                <a:spcPct val="100000"/>
              </a:lnSpc>
              <a:spcBef>
                <a:spcPts val="105"/>
              </a:spcBef>
            </a:pPr>
            <a:r>
              <a:rPr sz="1700" spc="-5" dirty="0">
                <a:solidFill>
                  <a:srgbClr val="3C3C3B"/>
                </a:solidFill>
                <a:latin typeface="Microsoft Sans Serif"/>
                <a:cs typeface="Microsoft Sans Serif"/>
              </a:rPr>
              <a:t>Beneficiarios</a:t>
            </a:r>
            <a:endParaRPr sz="1700">
              <a:latin typeface="Microsoft Sans Serif"/>
              <a:cs typeface="Microsoft Sans Serif"/>
            </a:endParaRPr>
          </a:p>
        </p:txBody>
      </p:sp>
      <p:sp>
        <p:nvSpPr>
          <p:cNvPr id="54" name="object 54"/>
          <p:cNvSpPr txBox="1"/>
          <p:nvPr/>
        </p:nvSpPr>
        <p:spPr>
          <a:xfrm>
            <a:off x="10705449" y="8368639"/>
            <a:ext cx="1633821" cy="354584"/>
          </a:xfrm>
          <a:prstGeom prst="rect">
            <a:avLst/>
          </a:prstGeom>
        </p:spPr>
        <p:txBody>
          <a:bodyPr vert="horz" wrap="square" lIns="0" tIns="15875" rIns="0" bIns="0" rtlCol="0">
            <a:spAutoFit/>
          </a:bodyPr>
          <a:lstStyle/>
          <a:p>
            <a:pPr>
              <a:lnSpc>
                <a:spcPct val="100000"/>
              </a:lnSpc>
              <a:spcBef>
                <a:spcPts val="125"/>
              </a:spcBef>
            </a:pPr>
            <a:r>
              <a:rPr sz="2200" b="1" spc="-100" dirty="0">
                <a:solidFill>
                  <a:srgbClr val="3C3C3B"/>
                </a:solidFill>
                <a:latin typeface="Verdana" panose="020B0604030504040204" pitchFamily="34" charset="0"/>
                <a:ea typeface="Verdana" panose="020B0604030504040204" pitchFamily="34" charset="0"/>
                <a:cs typeface="Verdana" panose="020B0604030504040204" pitchFamily="34" charset="0"/>
              </a:rPr>
              <a:t>3.225.237</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55" name="object 55"/>
          <p:cNvSpPr txBox="1"/>
          <p:nvPr/>
        </p:nvSpPr>
        <p:spPr>
          <a:xfrm>
            <a:off x="10259742" y="8631272"/>
            <a:ext cx="2772665" cy="354584"/>
          </a:xfrm>
          <a:prstGeom prst="rect">
            <a:avLst/>
          </a:prstGeom>
        </p:spPr>
        <p:txBody>
          <a:bodyPr vert="horz" wrap="square" lIns="0" tIns="15875" rIns="0" bIns="0" rtlCol="0">
            <a:spAutoFit/>
          </a:bodyPr>
          <a:lstStyle/>
          <a:p>
            <a:pPr>
              <a:lnSpc>
                <a:spcPct val="100000"/>
              </a:lnSpc>
              <a:spcBef>
                <a:spcPts val="125"/>
              </a:spcBef>
            </a:pPr>
            <a:r>
              <a:rPr sz="2200" b="1" spc="15" dirty="0">
                <a:solidFill>
                  <a:srgbClr val="3C3C3B"/>
                </a:solidFill>
                <a:latin typeface="Verdana" panose="020B0604030504040204" pitchFamily="34" charset="0"/>
                <a:ea typeface="Verdana" panose="020B0604030504040204" pitchFamily="34" charset="0"/>
                <a:cs typeface="Verdana" panose="020B0604030504040204" pitchFamily="34" charset="0"/>
              </a:rPr>
              <a:t>adultos</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mayores</a:t>
            </a:r>
            <a:endParaRPr sz="2200" b="1" dirty="0">
              <a:latin typeface="Verdana" panose="020B0604030504040204" pitchFamily="34" charset="0"/>
              <a:ea typeface="Verdana" panose="020B0604030504040204" pitchFamily="34" charset="0"/>
              <a:cs typeface="Verdana" panose="020B0604030504040204" pitchFamily="34" charset="0"/>
            </a:endParaRPr>
          </a:p>
        </p:txBody>
      </p:sp>
      <p:sp>
        <p:nvSpPr>
          <p:cNvPr id="56" name="object 56"/>
          <p:cNvSpPr txBox="1"/>
          <p:nvPr/>
        </p:nvSpPr>
        <p:spPr>
          <a:xfrm>
            <a:off x="13596440" y="8361186"/>
            <a:ext cx="2435916" cy="560346"/>
          </a:xfrm>
          <a:prstGeom prst="rect">
            <a:avLst/>
          </a:prstGeom>
        </p:spPr>
        <p:txBody>
          <a:bodyPr vert="horz" wrap="square" lIns="0" tIns="13335" rIns="0" bIns="0" rtlCol="0">
            <a:spAutoFit/>
          </a:bodyPr>
          <a:lstStyle/>
          <a:p>
            <a:pPr marL="12700">
              <a:lnSpc>
                <a:spcPts val="1889"/>
              </a:lnSpc>
              <a:spcBef>
                <a:spcPts val="105"/>
              </a:spcBef>
            </a:pPr>
            <a:r>
              <a:rPr sz="1700" spc="-10"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1700"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30" dirty="0">
                <a:solidFill>
                  <a:srgbClr val="3C3C3B"/>
                </a:solidFill>
                <a:latin typeface="Verdana" panose="020B0604030504040204" pitchFamily="34" charset="0"/>
                <a:ea typeface="Verdana" panose="020B0604030504040204" pitchFamily="34" charset="0"/>
                <a:cs typeface="Verdana" panose="020B0604030504040204" pitchFamily="34" charset="0"/>
              </a:rPr>
              <a:t>por</a:t>
            </a:r>
            <a:r>
              <a:rPr sz="1700"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vigencia</a:t>
            </a:r>
            <a:endParaRPr sz="1700" dirty="0">
              <a:latin typeface="Verdana" panose="020B0604030504040204" pitchFamily="34" charset="0"/>
              <a:ea typeface="Verdana" panose="020B0604030504040204" pitchFamily="34" charset="0"/>
              <a:cs typeface="Verdana" panose="020B0604030504040204" pitchFamily="34" charset="0"/>
            </a:endParaRPr>
          </a:p>
          <a:p>
            <a:pPr marL="12700">
              <a:lnSpc>
                <a:spcPts val="2610"/>
              </a:lnSpc>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6</a:t>
            </a:r>
            <a:r>
              <a:rPr sz="20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57" name="object 57"/>
          <p:cNvSpPr/>
          <p:nvPr/>
        </p:nvSpPr>
        <p:spPr>
          <a:xfrm>
            <a:off x="2665847" y="8353728"/>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58" name="object 58"/>
          <p:cNvSpPr/>
          <p:nvPr/>
        </p:nvSpPr>
        <p:spPr>
          <a:xfrm>
            <a:off x="9588203" y="8543705"/>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200"/>
          </a:solidFill>
        </p:spPr>
        <p:txBody>
          <a:bodyPr wrap="square" lIns="0" tIns="0" rIns="0" bIns="0" rtlCol="0"/>
          <a:lstStyle/>
          <a:p>
            <a:endParaRPr/>
          </a:p>
        </p:txBody>
      </p:sp>
      <p:sp>
        <p:nvSpPr>
          <p:cNvPr id="59" name="object 59"/>
          <p:cNvSpPr/>
          <p:nvPr/>
        </p:nvSpPr>
        <p:spPr>
          <a:xfrm>
            <a:off x="13173942" y="8574206"/>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45" y="293797"/>
                </a:lnTo>
                <a:lnTo>
                  <a:pt x="63935" y="267442"/>
                </a:lnTo>
                <a:lnTo>
                  <a:pt x="199292" y="160513"/>
                </a:lnTo>
                <a:lnTo>
                  <a:pt x="205017" y="154108"/>
                </a:lnTo>
                <a:lnTo>
                  <a:pt x="206941" y="147257"/>
                </a:lnTo>
                <a:lnTo>
                  <a:pt x="205064" y="140414"/>
                </a:lnTo>
                <a:lnTo>
                  <a:pt x="199386" y="134032"/>
                </a:lnTo>
                <a:lnTo>
                  <a:pt x="37286" y="5973"/>
                </a:lnTo>
                <a:lnTo>
                  <a:pt x="29994" y="1742"/>
                </a:lnTo>
                <a:lnTo>
                  <a:pt x="22305" y="0"/>
                </a:lnTo>
                <a:close/>
              </a:path>
            </a:pathLst>
          </a:custGeom>
          <a:solidFill>
            <a:srgbClr val="FFC200"/>
          </a:solidFill>
        </p:spPr>
        <p:txBody>
          <a:bodyPr wrap="square" lIns="0" tIns="0" rIns="0" bIns="0" rtlCol="0"/>
          <a:lstStyle/>
          <a:p>
            <a:endParaRPr/>
          </a:p>
        </p:txBody>
      </p:sp>
      <p:sp>
        <p:nvSpPr>
          <p:cNvPr id="60" name="object 60"/>
          <p:cNvSpPr/>
          <p:nvPr/>
        </p:nvSpPr>
        <p:spPr>
          <a:xfrm>
            <a:off x="902191" y="9563087"/>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sp>
        <p:nvSpPr>
          <p:cNvPr id="61" name="object 61"/>
          <p:cNvSpPr txBox="1"/>
          <p:nvPr/>
        </p:nvSpPr>
        <p:spPr>
          <a:xfrm>
            <a:off x="1130396" y="9784414"/>
            <a:ext cx="1243117" cy="575157"/>
          </a:xfrm>
          <a:prstGeom prst="rect">
            <a:avLst/>
          </a:prstGeom>
        </p:spPr>
        <p:txBody>
          <a:bodyPr vert="horz" wrap="square" lIns="0" tIns="81915" rIns="0" bIns="0" rtlCol="0">
            <a:spAutoFit/>
          </a:bodyPr>
          <a:lstStyle/>
          <a:p>
            <a:pPr marL="93345" marR="5080" indent="-81280" algn="ctr">
              <a:lnSpc>
                <a:spcPct val="79600"/>
              </a:lnSpc>
              <a:spcBef>
                <a:spcPts val="645"/>
              </a:spcBef>
            </a:pPr>
            <a:r>
              <a:rPr sz="2000" b="1" spc="-80" dirty="0">
                <a:solidFill>
                  <a:srgbClr val="3C3C3B"/>
                </a:solidFill>
                <a:latin typeface="Verdana" panose="020B0604030504040204" pitchFamily="34" charset="0"/>
                <a:ea typeface="Verdana" panose="020B0604030504040204" pitchFamily="34" charset="0"/>
                <a:cs typeface="Verdana" panose="020B0604030504040204" pitchFamily="34" charset="0"/>
              </a:rPr>
              <a:t>Jóvenes  en</a:t>
            </a:r>
            <a:r>
              <a:rPr sz="2000" b="1" spc="-15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5" dirty="0">
                <a:solidFill>
                  <a:srgbClr val="3C3C3B"/>
                </a:solidFill>
                <a:latin typeface="Verdana" panose="020B0604030504040204" pitchFamily="34" charset="0"/>
                <a:ea typeface="Verdana" panose="020B0604030504040204" pitchFamily="34" charset="0"/>
                <a:cs typeface="Verdana" panose="020B0604030504040204" pitchFamily="34" charset="0"/>
              </a:rPr>
              <a:t>Paz</a:t>
            </a:r>
            <a:endParaRPr sz="2000" b="1">
              <a:latin typeface="Verdana" panose="020B0604030504040204" pitchFamily="34" charset="0"/>
              <a:ea typeface="Verdana" panose="020B0604030504040204" pitchFamily="34" charset="0"/>
              <a:cs typeface="Verdana" panose="020B0604030504040204" pitchFamily="34" charset="0"/>
            </a:endParaRPr>
          </a:p>
        </p:txBody>
      </p:sp>
      <p:sp>
        <p:nvSpPr>
          <p:cNvPr id="62" name="object 62"/>
          <p:cNvSpPr txBox="1"/>
          <p:nvPr/>
        </p:nvSpPr>
        <p:spPr>
          <a:xfrm>
            <a:off x="6699747" y="9689396"/>
            <a:ext cx="1993900" cy="285750"/>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Microsoft Sans Serif"/>
                <a:cs typeface="Microsoft Sans Serif"/>
              </a:rPr>
              <a:t>Recursos</a:t>
            </a:r>
            <a:r>
              <a:rPr sz="1700" spc="-60" dirty="0">
                <a:solidFill>
                  <a:srgbClr val="3C3C3B"/>
                </a:solidFill>
                <a:latin typeface="Microsoft Sans Serif"/>
                <a:cs typeface="Microsoft Sans Serif"/>
              </a:rPr>
              <a:t> </a:t>
            </a:r>
            <a:r>
              <a:rPr sz="1700" spc="-20" dirty="0">
                <a:solidFill>
                  <a:srgbClr val="3C3C3B"/>
                </a:solidFill>
                <a:latin typeface="Microsoft Sans Serif"/>
                <a:cs typeface="Microsoft Sans Serif"/>
              </a:rPr>
              <a:t>necesarios</a:t>
            </a:r>
            <a:endParaRPr sz="1700">
              <a:latin typeface="Microsoft Sans Serif"/>
              <a:cs typeface="Microsoft Sans Serif"/>
            </a:endParaRPr>
          </a:p>
        </p:txBody>
      </p:sp>
      <p:sp>
        <p:nvSpPr>
          <p:cNvPr id="63" name="object 63"/>
          <p:cNvSpPr txBox="1"/>
          <p:nvPr/>
        </p:nvSpPr>
        <p:spPr>
          <a:xfrm>
            <a:off x="2921012" y="9807177"/>
            <a:ext cx="3127012" cy="772006"/>
          </a:xfrm>
          <a:prstGeom prst="rect">
            <a:avLst/>
          </a:prstGeom>
        </p:spPr>
        <p:txBody>
          <a:bodyPr vert="horz" wrap="square" lIns="0" tIns="12065" rIns="0" bIns="0" rtlCol="0">
            <a:spAutoFit/>
          </a:bodyPr>
          <a:lstStyle/>
          <a:p>
            <a:pPr marL="156845" marR="211454" indent="61594" algn="ctr">
              <a:lnSpc>
                <a:spcPct val="106300"/>
              </a:lnSpc>
              <a:spcBef>
                <a:spcPts val="95"/>
              </a:spcBef>
            </a:pPr>
            <a:r>
              <a:rPr sz="1700" spc="5" dirty="0">
                <a:solidFill>
                  <a:srgbClr val="3C3C3B"/>
                </a:solidFill>
                <a:latin typeface="Microsoft Sans Serif"/>
                <a:cs typeface="Microsoft Sans Serif"/>
              </a:rPr>
              <a:t>Fundamento </a:t>
            </a:r>
            <a:r>
              <a:rPr sz="1700" spc="25" dirty="0">
                <a:solidFill>
                  <a:srgbClr val="3C3C3B"/>
                </a:solidFill>
                <a:latin typeface="Microsoft Sans Serif"/>
                <a:cs typeface="Microsoft Sans Serif"/>
              </a:rPr>
              <a:t>Normativo </a:t>
            </a:r>
            <a:r>
              <a:rPr sz="1700" spc="-440" dirty="0">
                <a:solidFill>
                  <a:srgbClr val="3C3C3B"/>
                </a:solidFill>
                <a:latin typeface="Microsoft Sans Serif"/>
                <a:cs typeface="Microsoft Sans Serif"/>
              </a:rPr>
              <a:t> </a:t>
            </a:r>
            <a:r>
              <a:rPr sz="1700" b="1" spc="55" dirty="0">
                <a:solidFill>
                  <a:srgbClr val="3C3C3B"/>
                </a:solidFill>
                <a:latin typeface="Verdana"/>
                <a:cs typeface="Verdana"/>
              </a:rPr>
              <a:t>PND</a:t>
            </a:r>
            <a:r>
              <a:rPr sz="1700" b="1" spc="-114" dirty="0">
                <a:solidFill>
                  <a:srgbClr val="3C3C3B"/>
                </a:solidFill>
                <a:latin typeface="Verdana"/>
                <a:cs typeface="Verdana"/>
              </a:rPr>
              <a:t> </a:t>
            </a:r>
            <a:r>
              <a:rPr sz="1700" b="1" spc="-35" dirty="0">
                <a:solidFill>
                  <a:srgbClr val="3C3C3B"/>
                </a:solidFill>
                <a:latin typeface="Verdana"/>
                <a:cs typeface="Verdana"/>
              </a:rPr>
              <a:t>Ley</a:t>
            </a:r>
            <a:r>
              <a:rPr sz="1700" b="1" spc="-114" dirty="0">
                <a:solidFill>
                  <a:srgbClr val="3C3C3B"/>
                </a:solidFill>
                <a:latin typeface="Verdana"/>
                <a:cs typeface="Verdana"/>
              </a:rPr>
              <a:t> </a:t>
            </a:r>
            <a:r>
              <a:rPr sz="1700" b="1" spc="-60" dirty="0">
                <a:solidFill>
                  <a:srgbClr val="3C3C3B"/>
                </a:solidFill>
                <a:latin typeface="Verdana"/>
                <a:cs typeface="Verdana"/>
              </a:rPr>
              <a:t>2294</a:t>
            </a:r>
            <a:r>
              <a:rPr sz="1700" b="1" spc="-114" dirty="0">
                <a:solidFill>
                  <a:srgbClr val="3C3C3B"/>
                </a:solidFill>
                <a:latin typeface="Verdana"/>
                <a:cs typeface="Verdana"/>
              </a:rPr>
              <a:t> </a:t>
            </a:r>
            <a:r>
              <a:rPr sz="1700" b="1" spc="-35" dirty="0">
                <a:solidFill>
                  <a:srgbClr val="3C3C3B"/>
                </a:solidFill>
                <a:latin typeface="Verdana"/>
                <a:cs typeface="Verdana"/>
              </a:rPr>
              <a:t>de</a:t>
            </a:r>
            <a:r>
              <a:rPr sz="1700" b="1" spc="-114" dirty="0">
                <a:solidFill>
                  <a:srgbClr val="3C3C3B"/>
                </a:solidFill>
                <a:latin typeface="Verdana"/>
                <a:cs typeface="Verdana"/>
              </a:rPr>
              <a:t> </a:t>
            </a:r>
            <a:r>
              <a:rPr sz="1700" b="1" spc="-60" dirty="0">
                <a:solidFill>
                  <a:srgbClr val="3C3C3B"/>
                </a:solidFill>
                <a:latin typeface="Verdana"/>
                <a:cs typeface="Verdana"/>
              </a:rPr>
              <a:t>2023</a:t>
            </a:r>
            <a:endParaRPr sz="1700" b="1" dirty="0">
              <a:latin typeface="Verdana"/>
              <a:cs typeface="Verdana"/>
            </a:endParaRPr>
          </a:p>
          <a:p>
            <a:pPr algn="ctr">
              <a:lnSpc>
                <a:spcPts val="1635"/>
              </a:lnSpc>
            </a:pPr>
            <a:r>
              <a:rPr sz="1700" b="1" spc="-15" dirty="0">
                <a:solidFill>
                  <a:srgbClr val="3C3C3B"/>
                </a:solidFill>
                <a:latin typeface="Verdana"/>
                <a:cs typeface="Verdana"/>
              </a:rPr>
              <a:t>Decreto</a:t>
            </a:r>
            <a:r>
              <a:rPr sz="1700" b="1" spc="-114" dirty="0">
                <a:solidFill>
                  <a:srgbClr val="3C3C3B"/>
                </a:solidFill>
                <a:latin typeface="Verdana"/>
                <a:cs typeface="Verdana"/>
              </a:rPr>
              <a:t> </a:t>
            </a:r>
            <a:r>
              <a:rPr sz="1700" b="1" spc="-35" dirty="0">
                <a:solidFill>
                  <a:srgbClr val="3C3C3B"/>
                </a:solidFill>
                <a:latin typeface="Verdana"/>
                <a:cs typeface="Verdana"/>
              </a:rPr>
              <a:t>Ley</a:t>
            </a:r>
            <a:r>
              <a:rPr sz="1700" b="1" spc="-114" dirty="0">
                <a:solidFill>
                  <a:srgbClr val="3C3C3B"/>
                </a:solidFill>
                <a:latin typeface="Verdana"/>
                <a:cs typeface="Verdana"/>
              </a:rPr>
              <a:t> </a:t>
            </a:r>
            <a:r>
              <a:rPr sz="1700" b="1" spc="-60" dirty="0">
                <a:solidFill>
                  <a:srgbClr val="3C3C3B"/>
                </a:solidFill>
                <a:latin typeface="Verdana"/>
                <a:cs typeface="Verdana"/>
              </a:rPr>
              <a:t>1649</a:t>
            </a:r>
            <a:r>
              <a:rPr sz="1700" b="1" spc="-114" dirty="0">
                <a:solidFill>
                  <a:srgbClr val="3C3C3B"/>
                </a:solidFill>
                <a:latin typeface="Verdana"/>
                <a:cs typeface="Verdana"/>
              </a:rPr>
              <a:t> </a:t>
            </a:r>
            <a:r>
              <a:rPr sz="1700" b="1" spc="-35" dirty="0">
                <a:solidFill>
                  <a:srgbClr val="3C3C3B"/>
                </a:solidFill>
                <a:latin typeface="Verdana"/>
                <a:cs typeface="Verdana"/>
              </a:rPr>
              <a:t>de</a:t>
            </a:r>
            <a:r>
              <a:rPr sz="1700" b="1" spc="-114" dirty="0">
                <a:solidFill>
                  <a:srgbClr val="3C3C3B"/>
                </a:solidFill>
                <a:latin typeface="Verdana"/>
                <a:cs typeface="Verdana"/>
              </a:rPr>
              <a:t> </a:t>
            </a:r>
            <a:r>
              <a:rPr sz="1700" b="1" spc="-60" dirty="0">
                <a:solidFill>
                  <a:srgbClr val="3C3C3B"/>
                </a:solidFill>
                <a:latin typeface="Verdana"/>
                <a:cs typeface="Verdana"/>
              </a:rPr>
              <a:t>2023</a:t>
            </a:r>
            <a:endParaRPr sz="1700" b="1" dirty="0">
              <a:latin typeface="Verdana"/>
              <a:cs typeface="Verdana"/>
            </a:endParaRPr>
          </a:p>
        </p:txBody>
      </p:sp>
      <p:sp>
        <p:nvSpPr>
          <p:cNvPr id="64" name="object 64"/>
          <p:cNvSpPr txBox="1"/>
          <p:nvPr/>
        </p:nvSpPr>
        <p:spPr>
          <a:xfrm>
            <a:off x="6102029" y="9983473"/>
            <a:ext cx="3188970" cy="358431"/>
          </a:xfrm>
          <a:prstGeom prst="rect">
            <a:avLst/>
          </a:prstGeom>
          <a:solidFill>
            <a:srgbClr val="FAD67A"/>
          </a:solidFill>
        </p:spPr>
        <p:txBody>
          <a:bodyPr vert="horz" wrap="square" lIns="0" tIns="19685" rIns="0" bIns="0" rtlCol="0">
            <a:spAutoFit/>
          </a:bodyPr>
          <a:lstStyle/>
          <a:p>
            <a:pPr marL="277495">
              <a:lnSpc>
                <a:spcPct val="100000"/>
              </a:lnSpc>
              <a:spcBef>
                <a:spcPts val="155"/>
              </a:spcBef>
            </a:pPr>
            <a:r>
              <a:rPr sz="22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853.966.000.000</a:t>
            </a:r>
            <a:endParaRPr sz="2200" b="1">
              <a:latin typeface="Verdana" panose="020B0604030504040204" pitchFamily="34" charset="0"/>
              <a:ea typeface="Verdana" panose="020B0604030504040204" pitchFamily="34" charset="0"/>
              <a:cs typeface="Verdana" panose="020B0604030504040204" pitchFamily="34" charset="0"/>
            </a:endParaRPr>
          </a:p>
        </p:txBody>
      </p:sp>
      <p:sp>
        <p:nvSpPr>
          <p:cNvPr id="65" name="object 65"/>
          <p:cNvSpPr txBox="1"/>
          <p:nvPr/>
        </p:nvSpPr>
        <p:spPr>
          <a:xfrm>
            <a:off x="10816887" y="9689346"/>
            <a:ext cx="1264920" cy="285750"/>
          </a:xfrm>
          <a:prstGeom prst="rect">
            <a:avLst/>
          </a:prstGeom>
        </p:spPr>
        <p:txBody>
          <a:bodyPr vert="horz" wrap="square" lIns="0" tIns="13335" rIns="0" bIns="0" rtlCol="0">
            <a:spAutoFit/>
          </a:bodyPr>
          <a:lstStyle/>
          <a:p>
            <a:pPr marL="12700">
              <a:lnSpc>
                <a:spcPct val="100000"/>
              </a:lnSpc>
              <a:spcBef>
                <a:spcPts val="105"/>
              </a:spcBef>
            </a:pPr>
            <a:r>
              <a:rPr sz="1700" spc="-5" dirty="0">
                <a:solidFill>
                  <a:srgbClr val="3C3C3B"/>
                </a:solidFill>
                <a:latin typeface="Microsoft Sans Serif"/>
                <a:cs typeface="Microsoft Sans Serif"/>
              </a:rPr>
              <a:t>Beneficiarios</a:t>
            </a:r>
            <a:endParaRPr sz="1700">
              <a:latin typeface="Microsoft Sans Serif"/>
              <a:cs typeface="Microsoft Sans Serif"/>
            </a:endParaRPr>
          </a:p>
        </p:txBody>
      </p:sp>
      <p:sp>
        <p:nvSpPr>
          <p:cNvPr id="66" name="object 66"/>
          <p:cNvSpPr txBox="1"/>
          <p:nvPr/>
        </p:nvSpPr>
        <p:spPr>
          <a:xfrm>
            <a:off x="10007973" y="9983473"/>
            <a:ext cx="2969591" cy="358431"/>
          </a:xfrm>
          <a:prstGeom prst="rect">
            <a:avLst/>
          </a:prstGeom>
          <a:solidFill>
            <a:srgbClr val="FAD67A"/>
          </a:solidFill>
        </p:spPr>
        <p:txBody>
          <a:bodyPr vert="horz" wrap="square" lIns="0" tIns="19685" rIns="0" bIns="0" rtlCol="0">
            <a:spAutoFit/>
          </a:bodyPr>
          <a:lstStyle/>
          <a:p>
            <a:pPr marL="287655">
              <a:lnSpc>
                <a:spcPct val="100000"/>
              </a:lnSpc>
              <a:spcBef>
                <a:spcPts val="155"/>
              </a:spcBef>
            </a:pPr>
            <a:r>
              <a:rPr sz="22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107.360</a:t>
            </a:r>
            <a:r>
              <a:rPr sz="22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2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jóvenes</a:t>
            </a:r>
            <a:endParaRPr sz="2200" b="1">
              <a:latin typeface="Verdana" panose="020B0604030504040204" pitchFamily="34" charset="0"/>
              <a:ea typeface="Verdana" panose="020B0604030504040204" pitchFamily="34" charset="0"/>
              <a:cs typeface="Verdana" panose="020B0604030504040204" pitchFamily="34" charset="0"/>
            </a:endParaRPr>
          </a:p>
        </p:txBody>
      </p:sp>
      <p:sp>
        <p:nvSpPr>
          <p:cNvPr id="67" name="object 67"/>
          <p:cNvSpPr txBox="1"/>
          <p:nvPr/>
        </p:nvSpPr>
        <p:spPr>
          <a:xfrm>
            <a:off x="13596365" y="9827729"/>
            <a:ext cx="2435916" cy="582788"/>
          </a:xfrm>
          <a:prstGeom prst="rect">
            <a:avLst/>
          </a:prstGeom>
        </p:spPr>
        <p:txBody>
          <a:bodyPr vert="horz" wrap="square" lIns="0" tIns="13335" rIns="0" bIns="0" rtlCol="0">
            <a:spAutoFit/>
          </a:bodyPr>
          <a:lstStyle/>
          <a:p>
            <a:pPr marL="12700">
              <a:lnSpc>
                <a:spcPts val="2014"/>
              </a:lnSpc>
              <a:spcBef>
                <a:spcPts val="105"/>
              </a:spcBef>
            </a:pPr>
            <a:r>
              <a:rPr sz="1700" spc="-10"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r>
              <a:rPr sz="1700"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30" dirty="0">
                <a:solidFill>
                  <a:srgbClr val="3C3C3B"/>
                </a:solidFill>
                <a:latin typeface="Verdana" panose="020B0604030504040204" pitchFamily="34" charset="0"/>
                <a:ea typeface="Verdana" panose="020B0604030504040204" pitchFamily="34" charset="0"/>
                <a:cs typeface="Verdana" panose="020B0604030504040204" pitchFamily="34" charset="0"/>
              </a:rPr>
              <a:t>por</a:t>
            </a:r>
            <a:r>
              <a:rPr sz="1700"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vigencia</a:t>
            </a:r>
            <a:endParaRPr sz="1700" dirty="0">
              <a:latin typeface="Verdana" panose="020B0604030504040204" pitchFamily="34" charset="0"/>
              <a:ea typeface="Verdana" panose="020B0604030504040204" pitchFamily="34" charset="0"/>
              <a:cs typeface="Verdana" panose="020B0604030504040204" pitchFamily="34" charset="0"/>
            </a:endParaRPr>
          </a:p>
          <a:p>
            <a:pPr marL="12700">
              <a:lnSpc>
                <a:spcPts val="2735"/>
              </a:lnSpc>
            </a:pPr>
            <a:r>
              <a:rPr sz="20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12</a:t>
            </a:r>
            <a:r>
              <a:rPr sz="20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dirty="0">
                <a:solidFill>
                  <a:srgbClr val="3C3C3B"/>
                </a:solidFill>
                <a:latin typeface="Verdana" panose="020B0604030504040204" pitchFamily="34" charset="0"/>
                <a:ea typeface="Verdana" panose="020B0604030504040204" pitchFamily="34" charset="0"/>
                <a:cs typeface="Verdana" panose="020B0604030504040204" pitchFamily="34" charset="0"/>
              </a:rPr>
              <a:t>ciclos</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68" name="object 68"/>
          <p:cNvSpPr/>
          <p:nvPr/>
        </p:nvSpPr>
        <p:spPr>
          <a:xfrm>
            <a:off x="2665847" y="9972156"/>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69" name="object 69"/>
          <p:cNvSpPr/>
          <p:nvPr/>
        </p:nvSpPr>
        <p:spPr>
          <a:xfrm>
            <a:off x="9588203" y="10048235"/>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70" name="object 70"/>
          <p:cNvSpPr/>
          <p:nvPr/>
        </p:nvSpPr>
        <p:spPr>
          <a:xfrm>
            <a:off x="13173942" y="10048235"/>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45" y="293797"/>
                </a:lnTo>
                <a:lnTo>
                  <a:pt x="63935" y="267442"/>
                </a:lnTo>
                <a:lnTo>
                  <a:pt x="199292" y="160513"/>
                </a:lnTo>
                <a:lnTo>
                  <a:pt x="205017" y="154108"/>
                </a:lnTo>
                <a:lnTo>
                  <a:pt x="206941"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grpSp>
        <p:nvGrpSpPr>
          <p:cNvPr id="71" name="object 71"/>
          <p:cNvGrpSpPr/>
          <p:nvPr/>
        </p:nvGrpSpPr>
        <p:grpSpPr>
          <a:xfrm>
            <a:off x="0" y="0"/>
            <a:ext cx="20104099" cy="11308651"/>
            <a:chOff x="0" y="0"/>
            <a:chExt cx="20104099" cy="11308651"/>
          </a:xfrm>
        </p:grpSpPr>
        <p:sp>
          <p:nvSpPr>
            <p:cNvPr id="73" name="object 73"/>
            <p:cNvSpPr/>
            <p:nvPr/>
          </p:nvSpPr>
          <p:spPr>
            <a:xfrm>
              <a:off x="0" y="11121072"/>
              <a:ext cx="16698594" cy="187579"/>
            </a:xfrm>
            <a:custGeom>
              <a:avLst/>
              <a:gdLst/>
              <a:ahLst/>
              <a:cxnLst/>
              <a:rect l="l" t="t" r="r" b="b"/>
              <a:pathLst>
                <a:path w="16698594" h="394334">
                  <a:moveTo>
                    <a:pt x="16698077" y="394239"/>
                  </a:moveTo>
                  <a:lnTo>
                    <a:pt x="0" y="394239"/>
                  </a:lnTo>
                  <a:lnTo>
                    <a:pt x="0" y="0"/>
                  </a:lnTo>
                  <a:lnTo>
                    <a:pt x="16698077" y="0"/>
                  </a:lnTo>
                  <a:lnTo>
                    <a:pt x="16698077" y="394239"/>
                  </a:lnTo>
                  <a:close/>
                </a:path>
              </a:pathLst>
            </a:custGeom>
            <a:solidFill>
              <a:srgbClr val="FFC300"/>
            </a:solidFill>
          </p:spPr>
          <p:txBody>
            <a:bodyPr wrap="square" lIns="0" tIns="0" rIns="0" bIns="0" rtlCol="0"/>
            <a:lstStyle/>
            <a:p>
              <a:endParaRPr/>
            </a:p>
          </p:txBody>
        </p:sp>
        <p:pic>
          <p:nvPicPr>
            <p:cNvPr id="72" name="object 72"/>
            <p:cNvPicPr/>
            <p:nvPr/>
          </p:nvPicPr>
          <p:blipFill>
            <a:blip r:embed="rId3" cstate="print"/>
            <a:stretch>
              <a:fillRect/>
            </a:stretch>
          </p:blipFill>
          <p:spPr>
            <a:xfrm>
              <a:off x="16525161" y="0"/>
              <a:ext cx="3578938" cy="11308556"/>
            </a:xfrm>
            <a:prstGeom prst="rect">
              <a:avLst/>
            </a:prstGeom>
          </p:spPr>
        </p:pic>
      </p:grpSp>
      <p:sp>
        <p:nvSpPr>
          <p:cNvPr id="77" name="object 4">
            <a:extLst>
              <a:ext uri="{FF2B5EF4-FFF2-40B4-BE49-F238E27FC236}">
                <a16:creationId xmlns:a16="http://schemas.microsoft.com/office/drawing/2014/main" id="{4F319C23-31B4-0F53-8A8A-35B53D4F10E7}"/>
              </a:ext>
            </a:extLst>
          </p:cNvPr>
          <p:cNvSpPr/>
          <p:nvPr/>
        </p:nvSpPr>
        <p:spPr>
          <a:xfrm>
            <a:off x="-1" y="794"/>
            <a:ext cx="13960337" cy="1214755"/>
          </a:xfrm>
          <a:custGeom>
            <a:avLst/>
            <a:gdLst/>
            <a:ahLst/>
            <a:cxnLst/>
            <a:rect l="l" t="t" r="r" b="b"/>
            <a:pathLst>
              <a:path w="11338560" h="1214755">
                <a:moveTo>
                  <a:pt x="11338194" y="0"/>
                </a:moveTo>
                <a:lnTo>
                  <a:pt x="0" y="0"/>
                </a:lnTo>
                <a:lnTo>
                  <a:pt x="0" y="1214711"/>
                </a:lnTo>
                <a:lnTo>
                  <a:pt x="10409185" y="1214711"/>
                </a:lnTo>
                <a:lnTo>
                  <a:pt x="10456992" y="1213503"/>
                </a:lnTo>
                <a:lnTo>
                  <a:pt x="10504171" y="1209915"/>
                </a:lnTo>
                <a:lnTo>
                  <a:pt x="10550663" y="1204007"/>
                </a:lnTo>
                <a:lnTo>
                  <a:pt x="10596412" y="1195837"/>
                </a:lnTo>
                <a:lnTo>
                  <a:pt x="10641358" y="1185464"/>
                </a:lnTo>
                <a:lnTo>
                  <a:pt x="10685443" y="1172945"/>
                </a:lnTo>
                <a:lnTo>
                  <a:pt x="10728608" y="1158339"/>
                </a:lnTo>
                <a:lnTo>
                  <a:pt x="10770796" y="1141705"/>
                </a:lnTo>
                <a:lnTo>
                  <a:pt x="10811947" y="1123101"/>
                </a:lnTo>
                <a:lnTo>
                  <a:pt x="10852004" y="1102584"/>
                </a:lnTo>
                <a:lnTo>
                  <a:pt x="10890908" y="1080215"/>
                </a:lnTo>
                <a:lnTo>
                  <a:pt x="10928601" y="1056050"/>
                </a:lnTo>
                <a:lnTo>
                  <a:pt x="10965024" y="1030149"/>
                </a:lnTo>
                <a:lnTo>
                  <a:pt x="11000119" y="1002570"/>
                </a:lnTo>
                <a:lnTo>
                  <a:pt x="11033828" y="973371"/>
                </a:lnTo>
                <a:lnTo>
                  <a:pt x="11066092" y="942610"/>
                </a:lnTo>
                <a:lnTo>
                  <a:pt x="11096853" y="910346"/>
                </a:lnTo>
                <a:lnTo>
                  <a:pt x="11126052" y="876637"/>
                </a:lnTo>
                <a:lnTo>
                  <a:pt x="11153632" y="841542"/>
                </a:lnTo>
                <a:lnTo>
                  <a:pt x="11179533" y="805119"/>
                </a:lnTo>
                <a:lnTo>
                  <a:pt x="11203697" y="767426"/>
                </a:lnTo>
                <a:lnTo>
                  <a:pt x="11226067" y="728522"/>
                </a:lnTo>
                <a:lnTo>
                  <a:pt x="11246583" y="688465"/>
                </a:lnTo>
                <a:lnTo>
                  <a:pt x="11265187" y="647313"/>
                </a:lnTo>
                <a:lnTo>
                  <a:pt x="11281821" y="605126"/>
                </a:lnTo>
                <a:lnTo>
                  <a:pt x="11296427" y="561960"/>
                </a:lnTo>
                <a:lnTo>
                  <a:pt x="11308946" y="517876"/>
                </a:lnTo>
                <a:lnTo>
                  <a:pt x="11319319" y="472930"/>
                </a:lnTo>
                <a:lnTo>
                  <a:pt x="11327489" y="427181"/>
                </a:lnTo>
                <a:lnTo>
                  <a:pt x="11333397" y="380688"/>
                </a:lnTo>
                <a:lnTo>
                  <a:pt x="11336985" y="333509"/>
                </a:lnTo>
                <a:lnTo>
                  <a:pt x="11338194" y="285703"/>
                </a:lnTo>
                <a:lnTo>
                  <a:pt x="11338194" y="0"/>
                </a:lnTo>
                <a:close/>
              </a:path>
            </a:pathLst>
          </a:custGeom>
          <a:solidFill>
            <a:srgbClr val="FFCD00"/>
          </a:solidFill>
        </p:spPr>
        <p:txBody>
          <a:bodyPr wrap="square" lIns="0" tIns="0" rIns="0" bIns="0" rtlCol="0"/>
          <a:lstStyle/>
          <a:p>
            <a:endParaRPr/>
          </a:p>
        </p:txBody>
      </p:sp>
      <p:sp>
        <p:nvSpPr>
          <p:cNvPr id="78" name="object 5">
            <a:extLst>
              <a:ext uri="{FF2B5EF4-FFF2-40B4-BE49-F238E27FC236}">
                <a16:creationId xmlns:a16="http://schemas.microsoft.com/office/drawing/2014/main" id="{27C9D0FF-01C8-BDC2-E397-88E88F8FDA36}"/>
              </a:ext>
            </a:extLst>
          </p:cNvPr>
          <p:cNvSpPr txBox="1">
            <a:spLocks/>
          </p:cNvSpPr>
          <p:nvPr/>
        </p:nvSpPr>
        <p:spPr>
          <a:xfrm>
            <a:off x="605955" y="267665"/>
            <a:ext cx="12875091" cy="666208"/>
          </a:xfrm>
          <a:prstGeom prst="rect">
            <a:avLst/>
          </a:prstGeom>
        </p:spPr>
        <p:txBody>
          <a:bodyPr vert="horz" wrap="square" lIns="0" tIns="12065" rIns="0" bIns="0" rtlCol="0">
            <a:spAutoFit/>
          </a:bodyPr>
          <a:lstStyle>
            <a:lvl1pPr>
              <a:defRPr>
                <a:latin typeface="+mj-lt"/>
                <a:ea typeface="+mj-ea"/>
                <a:cs typeface="+mj-cs"/>
              </a:defRPr>
            </a:lvl1pPr>
          </a:lstStyle>
          <a:p>
            <a:pPr marL="12700">
              <a:spcBef>
                <a:spcPts val="95"/>
              </a:spcBef>
            </a:pPr>
            <a:r>
              <a:rPr lang="es-CO" sz="4250" b="1" kern="0" spc="75"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Recursos</a:t>
            </a:r>
            <a:r>
              <a:rPr lang="es-CO" sz="4250" b="1" kern="0" spc="85"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a:t>
            </a:r>
            <a:r>
              <a:rPr lang="es-CO" sz="4250" b="1" kern="0" spc="195"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solicitados</a:t>
            </a:r>
            <a:r>
              <a:rPr lang="es-CO" sz="4250" b="1" kern="0" spc="9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a:t>
            </a:r>
            <a:r>
              <a:rPr lang="es-CO" sz="4250" b="1" kern="0" spc="19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presupuesto</a:t>
            </a:r>
            <a:r>
              <a:rPr lang="es-CO" sz="4250" b="1" kern="0" spc="9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a:t>
            </a:r>
            <a:r>
              <a:rPr lang="es-CO" sz="4250" b="1" kern="0" spc="185"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2025</a:t>
            </a:r>
            <a:endParaRPr lang="es-CO" sz="4250" b="1" kern="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75" name="Marcador de número de diapositiva 74">
            <a:extLst>
              <a:ext uri="{FF2B5EF4-FFF2-40B4-BE49-F238E27FC236}">
                <a16:creationId xmlns:a16="http://schemas.microsoft.com/office/drawing/2014/main" id="{23B5A7E1-D2CC-9529-56F2-43BBA16AF696}"/>
              </a:ext>
            </a:extLst>
          </p:cNvPr>
          <p:cNvSpPr>
            <a:spLocks noGrp="1"/>
          </p:cNvSpPr>
          <p:nvPr>
            <p:ph type="sldNum" sz="quarter" idx="7"/>
          </p:nvPr>
        </p:nvSpPr>
        <p:spPr/>
        <p:txBody>
          <a:bodyPr/>
          <a:lstStyle/>
          <a:p>
            <a:fld id="{B6F15528-21DE-4FAA-801E-634DDDAF4B2B}" type="slidenum">
              <a:rPr lang="es-CO" smtClean="0"/>
              <a:t>17</a:t>
            </a:fld>
            <a:endParaRPr lang="es-CO"/>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 y="0"/>
            <a:ext cx="20104100" cy="11308556"/>
            <a:chOff x="-1" y="0"/>
            <a:chExt cx="20104100" cy="11308556"/>
          </a:xfrm>
        </p:grpSpPr>
        <p:pic>
          <p:nvPicPr>
            <p:cNvPr id="3" name="object 3"/>
            <p:cNvPicPr/>
            <p:nvPr/>
          </p:nvPicPr>
          <p:blipFill>
            <a:blip r:embed="rId2" cstate="print"/>
            <a:stretch>
              <a:fillRect/>
            </a:stretch>
          </p:blipFill>
          <p:spPr>
            <a:xfrm>
              <a:off x="16525161" y="0"/>
              <a:ext cx="3578938" cy="11308556"/>
            </a:xfrm>
            <a:prstGeom prst="rect">
              <a:avLst/>
            </a:prstGeom>
          </p:spPr>
        </p:pic>
        <p:sp>
          <p:nvSpPr>
            <p:cNvPr id="4" name="object 4"/>
            <p:cNvSpPr/>
            <p:nvPr/>
          </p:nvSpPr>
          <p:spPr>
            <a:xfrm>
              <a:off x="-1" y="0"/>
              <a:ext cx="13960337" cy="1214755"/>
            </a:xfrm>
            <a:custGeom>
              <a:avLst/>
              <a:gdLst/>
              <a:ahLst/>
              <a:cxnLst/>
              <a:rect l="l" t="t" r="r" b="b"/>
              <a:pathLst>
                <a:path w="11338560" h="1214755">
                  <a:moveTo>
                    <a:pt x="11338194" y="0"/>
                  </a:moveTo>
                  <a:lnTo>
                    <a:pt x="0" y="0"/>
                  </a:lnTo>
                  <a:lnTo>
                    <a:pt x="0" y="1214711"/>
                  </a:lnTo>
                  <a:lnTo>
                    <a:pt x="10409185" y="1214711"/>
                  </a:lnTo>
                  <a:lnTo>
                    <a:pt x="10456992" y="1213503"/>
                  </a:lnTo>
                  <a:lnTo>
                    <a:pt x="10504171" y="1209915"/>
                  </a:lnTo>
                  <a:lnTo>
                    <a:pt x="10550663" y="1204007"/>
                  </a:lnTo>
                  <a:lnTo>
                    <a:pt x="10596412" y="1195837"/>
                  </a:lnTo>
                  <a:lnTo>
                    <a:pt x="10641358" y="1185464"/>
                  </a:lnTo>
                  <a:lnTo>
                    <a:pt x="10685443" y="1172945"/>
                  </a:lnTo>
                  <a:lnTo>
                    <a:pt x="10728608" y="1158339"/>
                  </a:lnTo>
                  <a:lnTo>
                    <a:pt x="10770796" y="1141705"/>
                  </a:lnTo>
                  <a:lnTo>
                    <a:pt x="10811947" y="1123101"/>
                  </a:lnTo>
                  <a:lnTo>
                    <a:pt x="10852004" y="1102584"/>
                  </a:lnTo>
                  <a:lnTo>
                    <a:pt x="10890908" y="1080215"/>
                  </a:lnTo>
                  <a:lnTo>
                    <a:pt x="10928601" y="1056050"/>
                  </a:lnTo>
                  <a:lnTo>
                    <a:pt x="10965024" y="1030149"/>
                  </a:lnTo>
                  <a:lnTo>
                    <a:pt x="11000119" y="1002570"/>
                  </a:lnTo>
                  <a:lnTo>
                    <a:pt x="11033828" y="973371"/>
                  </a:lnTo>
                  <a:lnTo>
                    <a:pt x="11066092" y="942610"/>
                  </a:lnTo>
                  <a:lnTo>
                    <a:pt x="11096853" y="910346"/>
                  </a:lnTo>
                  <a:lnTo>
                    <a:pt x="11126052" y="876637"/>
                  </a:lnTo>
                  <a:lnTo>
                    <a:pt x="11153632" y="841542"/>
                  </a:lnTo>
                  <a:lnTo>
                    <a:pt x="11179533" y="805119"/>
                  </a:lnTo>
                  <a:lnTo>
                    <a:pt x="11203697" y="767426"/>
                  </a:lnTo>
                  <a:lnTo>
                    <a:pt x="11226067" y="728522"/>
                  </a:lnTo>
                  <a:lnTo>
                    <a:pt x="11246583" y="688465"/>
                  </a:lnTo>
                  <a:lnTo>
                    <a:pt x="11265187" y="647313"/>
                  </a:lnTo>
                  <a:lnTo>
                    <a:pt x="11281821" y="605126"/>
                  </a:lnTo>
                  <a:lnTo>
                    <a:pt x="11296427" y="561960"/>
                  </a:lnTo>
                  <a:lnTo>
                    <a:pt x="11308946" y="517876"/>
                  </a:lnTo>
                  <a:lnTo>
                    <a:pt x="11319319" y="472930"/>
                  </a:lnTo>
                  <a:lnTo>
                    <a:pt x="11327489" y="427181"/>
                  </a:lnTo>
                  <a:lnTo>
                    <a:pt x="11333397" y="380688"/>
                  </a:lnTo>
                  <a:lnTo>
                    <a:pt x="11336985" y="333509"/>
                  </a:lnTo>
                  <a:lnTo>
                    <a:pt x="11338194" y="285703"/>
                  </a:lnTo>
                  <a:lnTo>
                    <a:pt x="11338194" y="0"/>
                  </a:lnTo>
                  <a:close/>
                </a:path>
              </a:pathLst>
            </a:custGeom>
            <a:solidFill>
              <a:srgbClr val="FFCD00"/>
            </a:solidFill>
          </p:spPr>
          <p:txBody>
            <a:bodyPr wrap="square" lIns="0" tIns="0" rIns="0" bIns="0" rtlCol="0"/>
            <a:lstStyle/>
            <a:p>
              <a:endParaRPr/>
            </a:p>
          </p:txBody>
        </p:sp>
      </p:grpSp>
      <p:sp>
        <p:nvSpPr>
          <p:cNvPr id="5" name="object 5"/>
          <p:cNvSpPr txBox="1">
            <a:spLocks noGrp="1"/>
          </p:cNvSpPr>
          <p:nvPr>
            <p:ph type="title"/>
          </p:nvPr>
        </p:nvSpPr>
        <p:spPr>
          <a:xfrm>
            <a:off x="605955" y="267665"/>
            <a:ext cx="12875091" cy="666208"/>
          </a:xfrm>
          <a:prstGeom prst="rect">
            <a:avLst/>
          </a:prstGeom>
        </p:spPr>
        <p:txBody>
          <a:bodyPr vert="horz" wrap="square" lIns="0" tIns="12065" rIns="0" bIns="0" rtlCol="0">
            <a:spAutoFit/>
          </a:bodyPr>
          <a:lstStyle/>
          <a:p>
            <a:pPr marL="12700">
              <a:lnSpc>
                <a:spcPct val="100000"/>
              </a:lnSpc>
              <a:spcBef>
                <a:spcPts val="95"/>
              </a:spcBef>
            </a:pPr>
            <a:r>
              <a:rPr sz="4250" b="1" spc="75" dirty="0">
                <a:latin typeface="Verdana" panose="020B0604030504040204" pitchFamily="34" charset="0"/>
                <a:ea typeface="Verdana" panose="020B0604030504040204" pitchFamily="34" charset="0"/>
                <a:cs typeface="Verdana" panose="020B0604030504040204" pitchFamily="34" charset="0"/>
              </a:rPr>
              <a:t>Recursos</a:t>
            </a:r>
            <a:r>
              <a:rPr sz="4250" b="1" spc="85" dirty="0">
                <a:latin typeface="Verdana" panose="020B0604030504040204" pitchFamily="34" charset="0"/>
                <a:ea typeface="Verdana" panose="020B0604030504040204" pitchFamily="34" charset="0"/>
                <a:cs typeface="Verdana" panose="020B0604030504040204" pitchFamily="34" charset="0"/>
              </a:rPr>
              <a:t> </a:t>
            </a:r>
            <a:r>
              <a:rPr sz="4250" b="1" spc="195" dirty="0">
                <a:latin typeface="Verdana" panose="020B0604030504040204" pitchFamily="34" charset="0"/>
                <a:ea typeface="Verdana" panose="020B0604030504040204" pitchFamily="34" charset="0"/>
                <a:cs typeface="Verdana" panose="020B0604030504040204" pitchFamily="34" charset="0"/>
              </a:rPr>
              <a:t>solicitados</a:t>
            </a:r>
            <a:r>
              <a:rPr sz="4250" b="1" spc="90" dirty="0">
                <a:latin typeface="Verdana" panose="020B0604030504040204" pitchFamily="34" charset="0"/>
                <a:ea typeface="Verdana" panose="020B0604030504040204" pitchFamily="34" charset="0"/>
                <a:cs typeface="Verdana" panose="020B0604030504040204" pitchFamily="34" charset="0"/>
              </a:rPr>
              <a:t> </a:t>
            </a:r>
            <a:r>
              <a:rPr sz="4250" b="1" spc="190" dirty="0">
                <a:latin typeface="Verdana" panose="020B0604030504040204" pitchFamily="34" charset="0"/>
                <a:ea typeface="Verdana" panose="020B0604030504040204" pitchFamily="34" charset="0"/>
                <a:cs typeface="Verdana" panose="020B0604030504040204" pitchFamily="34" charset="0"/>
              </a:rPr>
              <a:t>presupuesto</a:t>
            </a:r>
            <a:r>
              <a:rPr sz="4250" b="1" spc="90" dirty="0">
                <a:latin typeface="Verdana" panose="020B0604030504040204" pitchFamily="34" charset="0"/>
                <a:ea typeface="Verdana" panose="020B0604030504040204" pitchFamily="34" charset="0"/>
                <a:cs typeface="Verdana" panose="020B0604030504040204" pitchFamily="34" charset="0"/>
              </a:rPr>
              <a:t> </a:t>
            </a:r>
            <a:r>
              <a:rPr sz="4250" b="1" spc="185" dirty="0">
                <a:latin typeface="Verdana" panose="020B0604030504040204" pitchFamily="34" charset="0"/>
                <a:ea typeface="Verdana" panose="020B0604030504040204" pitchFamily="34" charset="0"/>
                <a:cs typeface="Verdana" panose="020B0604030504040204" pitchFamily="34" charset="0"/>
              </a:rPr>
              <a:t>2025</a:t>
            </a:r>
            <a:endParaRPr sz="4250" b="1" dirty="0">
              <a:latin typeface="Verdana" panose="020B0604030504040204" pitchFamily="34" charset="0"/>
              <a:ea typeface="Verdana" panose="020B0604030504040204" pitchFamily="34" charset="0"/>
              <a:cs typeface="Verdana" panose="020B0604030504040204" pitchFamily="34" charset="0"/>
            </a:endParaRPr>
          </a:p>
        </p:txBody>
      </p:sp>
      <p:sp>
        <p:nvSpPr>
          <p:cNvPr id="6" name="object 6"/>
          <p:cNvSpPr/>
          <p:nvPr/>
        </p:nvSpPr>
        <p:spPr>
          <a:xfrm>
            <a:off x="932281" y="1609852"/>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7" name="object 7"/>
          <p:cNvSpPr txBox="1"/>
          <p:nvPr/>
        </p:nvSpPr>
        <p:spPr>
          <a:xfrm>
            <a:off x="932283" y="1986897"/>
            <a:ext cx="1788158" cy="410111"/>
          </a:xfrm>
          <a:prstGeom prst="rect">
            <a:avLst/>
          </a:prstGeom>
        </p:spPr>
        <p:txBody>
          <a:bodyPr vert="horz" wrap="square" lIns="0" tIns="64769" rIns="0" bIns="0" rtlCol="0">
            <a:spAutoFit/>
          </a:bodyPr>
          <a:lstStyle/>
          <a:p>
            <a:pPr marL="488315" marR="5080" indent="-476250">
              <a:lnSpc>
                <a:spcPct val="79800"/>
              </a:lnSpc>
              <a:spcBef>
                <a:spcPts val="509"/>
              </a:spcBef>
            </a:pPr>
            <a:r>
              <a:rPr sz="1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Infraestructura  </a:t>
            </a:r>
            <a:r>
              <a:rPr sz="14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Social</a:t>
            </a:r>
            <a:endParaRPr sz="1400" b="1" dirty="0">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txBox="1"/>
          <p:nvPr/>
        </p:nvSpPr>
        <p:spPr>
          <a:xfrm>
            <a:off x="3247922" y="2030241"/>
            <a:ext cx="3578938" cy="389209"/>
          </a:xfrm>
          <a:prstGeom prst="rect">
            <a:avLst/>
          </a:prstGeom>
          <a:solidFill>
            <a:srgbClr val="FFC200"/>
          </a:solidFill>
        </p:spPr>
        <p:txBody>
          <a:bodyPr vert="horz" wrap="square" lIns="0" tIns="19685" rIns="0" bIns="0" rtlCol="0">
            <a:spAutoFit/>
          </a:bodyPr>
          <a:lstStyle/>
          <a:p>
            <a:pPr marL="596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633.013.587.761</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9" name="object 9"/>
          <p:cNvGrpSpPr/>
          <p:nvPr/>
        </p:nvGrpSpPr>
        <p:grpSpPr>
          <a:xfrm>
            <a:off x="932281" y="2018921"/>
            <a:ext cx="1971039" cy="2384425"/>
            <a:chOff x="932281" y="2018921"/>
            <a:chExt cx="1971039" cy="2384425"/>
          </a:xfrm>
        </p:grpSpPr>
        <p:sp>
          <p:nvSpPr>
            <p:cNvPr id="10" name="object 10"/>
            <p:cNvSpPr/>
            <p:nvPr/>
          </p:nvSpPr>
          <p:spPr>
            <a:xfrm>
              <a:off x="2695937" y="2018921"/>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11" name="object 11"/>
            <p:cNvSpPr/>
            <p:nvPr/>
          </p:nvSpPr>
          <p:spPr>
            <a:xfrm>
              <a:off x="932281" y="3228280"/>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12" name="object 12"/>
          <p:cNvSpPr txBox="1"/>
          <p:nvPr/>
        </p:nvSpPr>
        <p:spPr>
          <a:xfrm>
            <a:off x="1230421" y="3344906"/>
            <a:ext cx="1283010" cy="821379"/>
          </a:xfrm>
          <a:prstGeom prst="rect">
            <a:avLst/>
          </a:prstGeom>
        </p:spPr>
        <p:txBody>
          <a:bodyPr vert="horz" wrap="square" lIns="0" tIns="81915" rIns="0" bIns="0" rtlCol="0">
            <a:spAutoFit/>
          </a:bodyPr>
          <a:lstStyle/>
          <a:p>
            <a:pPr marL="12065" marR="5080" algn="ctr">
              <a:lnSpc>
                <a:spcPct val="79600"/>
              </a:lnSpc>
              <a:spcBef>
                <a:spcPts val="645"/>
              </a:spcBef>
            </a:pPr>
            <a:r>
              <a:rPr sz="20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Familias  </a:t>
            </a:r>
            <a:r>
              <a:rPr sz="20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en </a:t>
            </a:r>
            <a:r>
              <a:rPr sz="20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su </a:t>
            </a:r>
            <a:r>
              <a:rPr sz="2000" b="1"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105" dirty="0">
                <a:solidFill>
                  <a:srgbClr val="3C3C3B"/>
                </a:solidFill>
                <a:latin typeface="Verdana" panose="020B0604030504040204" pitchFamily="34" charset="0"/>
                <a:ea typeface="Verdana" panose="020B0604030504040204" pitchFamily="34" charset="0"/>
                <a:cs typeface="Verdana" panose="020B0604030504040204" pitchFamily="34" charset="0"/>
              </a:rPr>
              <a:t>Tierra</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13" name="object 13"/>
          <p:cNvSpPr txBox="1"/>
          <p:nvPr/>
        </p:nvSpPr>
        <p:spPr>
          <a:xfrm>
            <a:off x="3845559" y="3334408"/>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14" name="object 14"/>
          <p:cNvSpPr txBox="1"/>
          <p:nvPr/>
        </p:nvSpPr>
        <p:spPr>
          <a:xfrm>
            <a:off x="3845559" y="1708393"/>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dirty="0">
              <a:latin typeface="Verdana" panose="020B0604030504040204" pitchFamily="34" charset="0"/>
              <a:ea typeface="Verdana" panose="020B0604030504040204" pitchFamily="34" charset="0"/>
              <a:cs typeface="Verdana" panose="020B0604030504040204" pitchFamily="34" charset="0"/>
            </a:endParaRPr>
          </a:p>
        </p:txBody>
      </p:sp>
      <p:sp>
        <p:nvSpPr>
          <p:cNvPr id="15" name="object 15"/>
          <p:cNvSpPr txBox="1"/>
          <p:nvPr/>
        </p:nvSpPr>
        <p:spPr>
          <a:xfrm>
            <a:off x="3247922" y="3648663"/>
            <a:ext cx="3578938" cy="389209"/>
          </a:xfrm>
          <a:prstGeom prst="rect">
            <a:avLst/>
          </a:prstGeom>
          <a:solidFill>
            <a:srgbClr val="FAD67A"/>
          </a:solidFill>
        </p:spPr>
        <p:txBody>
          <a:bodyPr vert="horz" wrap="square" lIns="0" tIns="19685" rIns="0" bIns="0" rtlCol="0">
            <a:spAutoFit/>
          </a:bodyPr>
          <a:lstStyle/>
          <a:p>
            <a:pPr marL="596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314.173.260.207</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16" name="object 16"/>
          <p:cNvGrpSpPr/>
          <p:nvPr/>
        </p:nvGrpSpPr>
        <p:grpSpPr>
          <a:xfrm>
            <a:off x="932281" y="3637348"/>
            <a:ext cx="1971039" cy="2384425"/>
            <a:chOff x="932281" y="3637348"/>
            <a:chExt cx="1971039" cy="2384425"/>
          </a:xfrm>
        </p:grpSpPr>
        <p:sp>
          <p:nvSpPr>
            <p:cNvPr id="17" name="object 17"/>
            <p:cNvSpPr/>
            <p:nvPr/>
          </p:nvSpPr>
          <p:spPr>
            <a:xfrm>
              <a:off x="2695937" y="3637348"/>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sz="1600" b="1">
                <a:latin typeface="Verdana" panose="020B0604030504040204" pitchFamily="34" charset="0"/>
                <a:ea typeface="Verdana" panose="020B0604030504040204" pitchFamily="34" charset="0"/>
                <a:cs typeface="Verdana" panose="020B0604030504040204" pitchFamily="34" charset="0"/>
              </a:endParaRPr>
            </a:p>
          </p:txBody>
        </p:sp>
        <p:sp>
          <p:nvSpPr>
            <p:cNvPr id="18" name="object 18"/>
            <p:cNvSpPr/>
            <p:nvPr/>
          </p:nvSpPr>
          <p:spPr>
            <a:xfrm>
              <a:off x="932281" y="4846708"/>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sz="1600" b="1" dirty="0">
                <a:latin typeface="Verdana" panose="020B0604030504040204" pitchFamily="34" charset="0"/>
                <a:ea typeface="Verdana" panose="020B0604030504040204" pitchFamily="34" charset="0"/>
                <a:cs typeface="Verdana" panose="020B0604030504040204" pitchFamily="34" charset="0"/>
              </a:endParaRPr>
            </a:p>
          </p:txBody>
        </p:sp>
      </p:grpSp>
      <p:sp>
        <p:nvSpPr>
          <p:cNvPr id="19" name="object 19"/>
          <p:cNvSpPr txBox="1"/>
          <p:nvPr/>
        </p:nvSpPr>
        <p:spPr>
          <a:xfrm>
            <a:off x="1223488" y="5199417"/>
            <a:ext cx="1183640" cy="384721"/>
          </a:xfrm>
          <a:prstGeom prst="rect">
            <a:avLst/>
          </a:prstGeom>
        </p:spPr>
        <p:txBody>
          <a:bodyPr vert="horz" wrap="square" lIns="0" tIns="15240" rIns="0" bIns="0" rtlCol="0">
            <a:spAutoFit/>
          </a:bodyPr>
          <a:lstStyle/>
          <a:p>
            <a:pPr marL="12700">
              <a:lnSpc>
                <a:spcPct val="100000"/>
              </a:lnSpc>
              <a:spcBef>
                <a:spcPts val="120"/>
              </a:spcBef>
            </a:pPr>
            <a:r>
              <a:rPr sz="2400" b="1" spc="110" dirty="0">
                <a:solidFill>
                  <a:srgbClr val="3C3C3B"/>
                </a:solidFill>
                <a:latin typeface="Verdana" panose="020B0604030504040204" pitchFamily="34" charset="0"/>
                <a:ea typeface="Verdana" panose="020B0604030504040204" pitchFamily="34" charset="0"/>
                <a:cs typeface="Verdana" panose="020B0604030504040204" pitchFamily="34" charset="0"/>
              </a:rPr>
              <a:t>IRACA</a:t>
            </a:r>
            <a:endParaRPr sz="2400" b="1" dirty="0">
              <a:latin typeface="Verdana" panose="020B0604030504040204" pitchFamily="34" charset="0"/>
              <a:ea typeface="Verdana" panose="020B0604030504040204" pitchFamily="34" charset="0"/>
              <a:cs typeface="Verdana" panose="020B0604030504040204" pitchFamily="34" charset="0"/>
            </a:endParaRPr>
          </a:p>
        </p:txBody>
      </p:sp>
      <p:sp>
        <p:nvSpPr>
          <p:cNvPr id="20" name="object 20"/>
          <p:cNvSpPr txBox="1"/>
          <p:nvPr/>
        </p:nvSpPr>
        <p:spPr>
          <a:xfrm>
            <a:off x="3845559" y="4986870"/>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1" name="object 21"/>
          <p:cNvSpPr txBox="1"/>
          <p:nvPr/>
        </p:nvSpPr>
        <p:spPr>
          <a:xfrm>
            <a:off x="3247922" y="5267096"/>
            <a:ext cx="3578938" cy="389209"/>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82.567.717.146</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22" name="object 22"/>
          <p:cNvGrpSpPr/>
          <p:nvPr/>
        </p:nvGrpSpPr>
        <p:grpSpPr>
          <a:xfrm>
            <a:off x="932281" y="5255777"/>
            <a:ext cx="1971039" cy="2384425"/>
            <a:chOff x="932281" y="5255777"/>
            <a:chExt cx="1971039" cy="2384425"/>
          </a:xfrm>
        </p:grpSpPr>
        <p:sp>
          <p:nvSpPr>
            <p:cNvPr id="23" name="object 23"/>
            <p:cNvSpPr/>
            <p:nvPr/>
          </p:nvSpPr>
          <p:spPr>
            <a:xfrm>
              <a:off x="2695937" y="5255777"/>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24" name="object 24"/>
            <p:cNvSpPr/>
            <p:nvPr/>
          </p:nvSpPr>
          <p:spPr>
            <a:xfrm>
              <a:off x="932281" y="6465137"/>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25" name="object 25"/>
          <p:cNvSpPr txBox="1"/>
          <p:nvPr/>
        </p:nvSpPr>
        <p:spPr>
          <a:xfrm>
            <a:off x="918862" y="6722438"/>
            <a:ext cx="1788157" cy="575157"/>
          </a:xfrm>
          <a:prstGeom prst="rect">
            <a:avLst/>
          </a:prstGeom>
        </p:spPr>
        <p:txBody>
          <a:bodyPr vert="horz" wrap="square" lIns="0" tIns="81915" rIns="0" bIns="0" rtlCol="0">
            <a:spAutoFit/>
          </a:bodyPr>
          <a:lstStyle/>
          <a:p>
            <a:pPr marL="12700" marR="5080" indent="365760">
              <a:lnSpc>
                <a:spcPct val="79600"/>
              </a:lnSpc>
              <a:spcBef>
                <a:spcPts val="645"/>
              </a:spcBef>
            </a:pP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ReSA </a:t>
            </a:r>
            <a:r>
              <a:rPr sz="2000" b="1" spc="3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110" dirty="0">
                <a:solidFill>
                  <a:srgbClr val="3C3C3B"/>
                </a:solidFill>
                <a:latin typeface="Verdana" panose="020B0604030504040204" pitchFamily="34" charset="0"/>
                <a:ea typeface="Verdana" panose="020B0604030504040204" pitchFamily="34" charset="0"/>
                <a:cs typeface="Verdana" panose="020B0604030504040204" pitchFamily="34" charset="0"/>
              </a:rPr>
              <a:t>2024-2027</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6" name="object 26"/>
          <p:cNvSpPr txBox="1"/>
          <p:nvPr/>
        </p:nvSpPr>
        <p:spPr>
          <a:xfrm>
            <a:off x="3845559" y="6715896"/>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7" name="object 27"/>
          <p:cNvSpPr txBox="1"/>
          <p:nvPr/>
        </p:nvSpPr>
        <p:spPr>
          <a:xfrm>
            <a:off x="3247922" y="7010017"/>
            <a:ext cx="3578938" cy="389209"/>
          </a:xfrm>
          <a:prstGeom prst="rect">
            <a:avLst/>
          </a:prstGeom>
          <a:solidFill>
            <a:srgbClr val="FAD67A"/>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74.400.000.000</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28" name="object 28"/>
          <p:cNvGrpSpPr/>
          <p:nvPr/>
        </p:nvGrpSpPr>
        <p:grpSpPr>
          <a:xfrm>
            <a:off x="932281" y="6874205"/>
            <a:ext cx="1971039" cy="2384425"/>
            <a:chOff x="932281" y="6874205"/>
            <a:chExt cx="1971039" cy="2384425"/>
          </a:xfrm>
        </p:grpSpPr>
        <p:sp>
          <p:nvSpPr>
            <p:cNvPr id="29" name="object 29"/>
            <p:cNvSpPr/>
            <p:nvPr/>
          </p:nvSpPr>
          <p:spPr>
            <a:xfrm>
              <a:off x="2695937" y="6874205"/>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30" name="object 30"/>
            <p:cNvSpPr/>
            <p:nvPr/>
          </p:nvSpPr>
          <p:spPr>
            <a:xfrm>
              <a:off x="932281" y="8083565"/>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grpSp>
      <p:sp>
        <p:nvSpPr>
          <p:cNvPr id="31" name="object 31"/>
          <p:cNvSpPr txBox="1"/>
          <p:nvPr/>
        </p:nvSpPr>
        <p:spPr>
          <a:xfrm>
            <a:off x="1252937" y="8304894"/>
            <a:ext cx="1260493" cy="575157"/>
          </a:xfrm>
          <a:prstGeom prst="rect">
            <a:avLst/>
          </a:prstGeom>
        </p:spPr>
        <p:txBody>
          <a:bodyPr vert="horz" wrap="square" lIns="0" tIns="81915" rIns="0" bIns="0" rtlCol="0">
            <a:spAutoFit/>
          </a:bodyPr>
          <a:lstStyle/>
          <a:p>
            <a:pPr marL="238125" marR="5080" indent="-226060">
              <a:lnSpc>
                <a:spcPct val="79600"/>
              </a:lnSpc>
              <a:spcBef>
                <a:spcPts val="645"/>
              </a:spcBef>
            </a:pPr>
            <a:r>
              <a:rPr sz="20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Hambre  </a:t>
            </a:r>
            <a:r>
              <a:rPr sz="20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Cero</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2" name="object 32"/>
          <p:cNvSpPr txBox="1"/>
          <p:nvPr/>
        </p:nvSpPr>
        <p:spPr>
          <a:xfrm>
            <a:off x="3845559" y="8323708"/>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33" name="object 33"/>
          <p:cNvSpPr txBox="1"/>
          <p:nvPr/>
        </p:nvSpPr>
        <p:spPr>
          <a:xfrm>
            <a:off x="3247922" y="8617853"/>
            <a:ext cx="3578938" cy="389209"/>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80.000.000.000</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34" name="object 34"/>
          <p:cNvGrpSpPr/>
          <p:nvPr/>
        </p:nvGrpSpPr>
        <p:grpSpPr>
          <a:xfrm>
            <a:off x="932281" y="8492632"/>
            <a:ext cx="1971039" cy="2384425"/>
            <a:chOff x="932281" y="8492632"/>
            <a:chExt cx="1971039" cy="2384425"/>
          </a:xfrm>
        </p:grpSpPr>
        <p:sp>
          <p:nvSpPr>
            <p:cNvPr id="35" name="object 35"/>
            <p:cNvSpPr/>
            <p:nvPr/>
          </p:nvSpPr>
          <p:spPr>
            <a:xfrm>
              <a:off x="2695937" y="8492632"/>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36" name="object 36"/>
            <p:cNvSpPr/>
            <p:nvPr/>
          </p:nvSpPr>
          <p:spPr>
            <a:xfrm>
              <a:off x="932281" y="9701993"/>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37" name="object 37"/>
          <p:cNvSpPr txBox="1"/>
          <p:nvPr/>
        </p:nvSpPr>
        <p:spPr>
          <a:xfrm>
            <a:off x="1139775" y="9923322"/>
            <a:ext cx="1556161" cy="575157"/>
          </a:xfrm>
          <a:prstGeom prst="rect">
            <a:avLst/>
          </a:prstGeom>
        </p:spPr>
        <p:txBody>
          <a:bodyPr vert="horz" wrap="square" lIns="0" tIns="81915" rIns="0" bIns="0" rtlCol="0">
            <a:spAutoFit/>
          </a:bodyPr>
          <a:lstStyle/>
          <a:p>
            <a:pPr marL="127635" marR="5080" indent="-115570">
              <a:lnSpc>
                <a:spcPct val="79600"/>
              </a:lnSpc>
              <a:spcBef>
                <a:spcPts val="645"/>
              </a:spcBef>
            </a:pPr>
            <a:r>
              <a:rPr sz="2000" b="1" spc="45" dirty="0">
                <a:solidFill>
                  <a:srgbClr val="3C3C3B"/>
                </a:solidFill>
                <a:latin typeface="Verdana" panose="020B0604030504040204" pitchFamily="34" charset="0"/>
                <a:ea typeface="Verdana" panose="020B0604030504040204" pitchFamily="34" charset="0"/>
                <a:cs typeface="Verdana" panose="020B0604030504040204" pitchFamily="34" charset="0"/>
              </a:rPr>
              <a:t>Economía  </a:t>
            </a:r>
            <a:r>
              <a:rPr sz="2000" b="1" spc="120" dirty="0">
                <a:solidFill>
                  <a:srgbClr val="3C3C3B"/>
                </a:solidFill>
                <a:latin typeface="Verdana" panose="020B0604030504040204" pitchFamily="34" charset="0"/>
                <a:ea typeface="Verdana" panose="020B0604030504040204" pitchFamily="34" charset="0"/>
                <a:cs typeface="Verdana" panose="020B0604030504040204" pitchFamily="34" charset="0"/>
              </a:rPr>
              <a:t>Popular</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8" name="object 38"/>
          <p:cNvSpPr txBox="1"/>
          <p:nvPr/>
        </p:nvSpPr>
        <p:spPr>
          <a:xfrm>
            <a:off x="3845559" y="9828253"/>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39" name="object 39"/>
          <p:cNvSpPr txBox="1"/>
          <p:nvPr/>
        </p:nvSpPr>
        <p:spPr>
          <a:xfrm>
            <a:off x="3247922" y="10122382"/>
            <a:ext cx="3578938" cy="389209"/>
          </a:xfrm>
          <a:prstGeom prst="rect">
            <a:avLst/>
          </a:prstGeom>
          <a:solidFill>
            <a:srgbClr val="FAD67A"/>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70.000.000.000</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40" name="object 40"/>
          <p:cNvGrpSpPr/>
          <p:nvPr/>
        </p:nvGrpSpPr>
        <p:grpSpPr>
          <a:xfrm>
            <a:off x="2695937" y="2244494"/>
            <a:ext cx="8145145" cy="8162290"/>
            <a:chOff x="2695937" y="2244494"/>
            <a:chExt cx="8145145" cy="8162290"/>
          </a:xfrm>
        </p:grpSpPr>
        <p:sp>
          <p:nvSpPr>
            <p:cNvPr id="41" name="object 41"/>
            <p:cNvSpPr/>
            <p:nvPr/>
          </p:nvSpPr>
          <p:spPr>
            <a:xfrm>
              <a:off x="2695937" y="10111060"/>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42" name="object 42"/>
            <p:cNvSpPr/>
            <p:nvPr/>
          </p:nvSpPr>
          <p:spPr>
            <a:xfrm>
              <a:off x="9053177" y="2244494"/>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grpSp>
      <p:sp>
        <p:nvSpPr>
          <p:cNvPr id="43" name="object 43"/>
          <p:cNvSpPr txBox="1"/>
          <p:nvPr/>
        </p:nvSpPr>
        <p:spPr>
          <a:xfrm>
            <a:off x="9053177" y="2537272"/>
            <a:ext cx="1788160" cy="615296"/>
          </a:xfrm>
          <a:prstGeom prst="rect">
            <a:avLst/>
          </a:prstGeom>
        </p:spPr>
        <p:txBody>
          <a:bodyPr vert="horz" wrap="square" lIns="0" tIns="64769" rIns="0" bIns="0" rtlCol="0">
            <a:spAutoFit/>
          </a:bodyPr>
          <a:lstStyle/>
          <a:p>
            <a:pPr marL="12700" marR="5080" algn="ctr">
              <a:lnSpc>
                <a:spcPct val="79800"/>
              </a:lnSpc>
              <a:spcBef>
                <a:spcPts val="509"/>
              </a:spcBef>
            </a:pPr>
            <a:r>
              <a:rPr sz="1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Fortalecimiento  </a:t>
            </a:r>
            <a:r>
              <a:rPr sz="1400" b="1" spc="60" dirty="0">
                <a:solidFill>
                  <a:srgbClr val="3C3C3B"/>
                </a:solidFill>
                <a:latin typeface="Verdana" panose="020B0604030504040204" pitchFamily="34" charset="0"/>
                <a:ea typeface="Verdana" panose="020B0604030504040204" pitchFamily="34" charset="0"/>
                <a:cs typeface="Verdana" panose="020B0604030504040204" pitchFamily="34" charset="0"/>
              </a:rPr>
              <a:t>SAN</a:t>
            </a:r>
            <a:endParaRPr sz="1400" b="1" dirty="0">
              <a:latin typeface="Verdana" panose="020B0604030504040204" pitchFamily="34" charset="0"/>
              <a:ea typeface="Verdana" panose="020B0604030504040204" pitchFamily="34" charset="0"/>
              <a:cs typeface="Verdana" panose="020B0604030504040204" pitchFamily="34" charset="0"/>
            </a:endParaRPr>
          </a:p>
          <a:p>
            <a:pPr algn="ctr">
              <a:lnSpc>
                <a:spcPts val="1630"/>
              </a:lnSpc>
            </a:pPr>
            <a:r>
              <a:rPr sz="1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2024-2027</a:t>
            </a:r>
            <a:endParaRPr sz="1400" b="1" dirty="0">
              <a:latin typeface="Verdana" panose="020B0604030504040204" pitchFamily="34" charset="0"/>
              <a:ea typeface="Verdana" panose="020B0604030504040204" pitchFamily="34" charset="0"/>
              <a:cs typeface="Verdana" panose="020B0604030504040204" pitchFamily="34" charset="0"/>
            </a:endParaRPr>
          </a:p>
        </p:txBody>
      </p:sp>
      <p:sp>
        <p:nvSpPr>
          <p:cNvPr id="44" name="object 44"/>
          <p:cNvSpPr txBox="1"/>
          <p:nvPr/>
        </p:nvSpPr>
        <p:spPr>
          <a:xfrm>
            <a:off x="11368816" y="2664882"/>
            <a:ext cx="3578938" cy="389209"/>
          </a:xfrm>
          <a:prstGeom prst="rect">
            <a:avLst/>
          </a:prstGeom>
          <a:solidFill>
            <a:srgbClr val="FFC200"/>
          </a:solidFill>
        </p:spPr>
        <p:txBody>
          <a:bodyPr vert="horz" wrap="square" lIns="0" tIns="19685" rIns="0" bIns="0" rtlCol="0">
            <a:spAutoFit/>
          </a:bodyPr>
          <a:lstStyle/>
          <a:p>
            <a:pPr marL="366395">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2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601.040.000</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45" name="object 45"/>
          <p:cNvGrpSpPr/>
          <p:nvPr/>
        </p:nvGrpSpPr>
        <p:grpSpPr>
          <a:xfrm>
            <a:off x="9053177" y="2653563"/>
            <a:ext cx="1971039" cy="2384425"/>
            <a:chOff x="9053177" y="2653563"/>
            <a:chExt cx="1971039" cy="2384425"/>
          </a:xfrm>
        </p:grpSpPr>
        <p:sp>
          <p:nvSpPr>
            <p:cNvPr id="46" name="object 46"/>
            <p:cNvSpPr/>
            <p:nvPr/>
          </p:nvSpPr>
          <p:spPr>
            <a:xfrm>
              <a:off x="10816833" y="2653563"/>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47" name="object 47"/>
            <p:cNvSpPr/>
            <p:nvPr/>
          </p:nvSpPr>
          <p:spPr>
            <a:xfrm>
              <a:off x="9053177" y="3862923"/>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48" name="object 48"/>
          <p:cNvSpPr txBox="1"/>
          <p:nvPr/>
        </p:nvSpPr>
        <p:spPr>
          <a:xfrm>
            <a:off x="9239922" y="4043978"/>
            <a:ext cx="1390167" cy="821379"/>
          </a:xfrm>
          <a:prstGeom prst="rect">
            <a:avLst/>
          </a:prstGeom>
        </p:spPr>
        <p:txBody>
          <a:bodyPr vert="horz" wrap="square" lIns="0" tIns="81915" rIns="0" bIns="0" rtlCol="0">
            <a:spAutoFit/>
          </a:bodyPr>
          <a:lstStyle/>
          <a:p>
            <a:pPr marL="12065" marR="5080" algn="ctr">
              <a:lnSpc>
                <a:spcPct val="79600"/>
              </a:lnSpc>
              <a:spcBef>
                <a:spcPts val="645"/>
              </a:spcBef>
            </a:pPr>
            <a:r>
              <a:rPr sz="2000" b="1" spc="80" dirty="0">
                <a:solidFill>
                  <a:srgbClr val="3C3C3B"/>
                </a:solidFill>
                <a:latin typeface="Verdana" panose="020B0604030504040204" pitchFamily="34" charset="0"/>
                <a:ea typeface="Verdana" panose="020B0604030504040204" pitchFamily="34" charset="0"/>
                <a:cs typeface="Verdana" panose="020B0604030504040204" pitchFamily="34" charset="0"/>
              </a:rPr>
              <a:t>Unidos</a:t>
            </a: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58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150" dirty="0">
                <a:solidFill>
                  <a:srgbClr val="3C3C3B"/>
                </a:solidFill>
                <a:latin typeface="Verdana" panose="020B0604030504040204" pitchFamily="34" charset="0"/>
                <a:ea typeface="Verdana" panose="020B0604030504040204" pitchFamily="34" charset="0"/>
                <a:cs typeface="Verdana" panose="020B0604030504040204" pitchFamily="34" charset="0"/>
              </a:rPr>
              <a:t>Oferta </a:t>
            </a: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58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35" dirty="0">
                <a:solidFill>
                  <a:srgbClr val="3C3C3B"/>
                </a:solidFill>
                <a:latin typeface="Verdana" panose="020B0604030504040204" pitchFamily="34" charset="0"/>
                <a:ea typeface="Verdana" panose="020B0604030504040204" pitchFamily="34" charset="0"/>
                <a:cs typeface="Verdana" panose="020B0604030504040204" pitchFamily="34" charset="0"/>
              </a:rPr>
              <a:t>SGSP</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9" name="object 49"/>
          <p:cNvSpPr txBox="1"/>
          <p:nvPr/>
        </p:nvSpPr>
        <p:spPr>
          <a:xfrm>
            <a:off x="11966447" y="3969052"/>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50" name="object 50"/>
          <p:cNvSpPr txBox="1"/>
          <p:nvPr/>
        </p:nvSpPr>
        <p:spPr>
          <a:xfrm>
            <a:off x="11966447" y="2343036"/>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51" name="object 51"/>
          <p:cNvSpPr txBox="1"/>
          <p:nvPr/>
        </p:nvSpPr>
        <p:spPr>
          <a:xfrm>
            <a:off x="11368816" y="4283304"/>
            <a:ext cx="3578938" cy="389209"/>
          </a:xfrm>
          <a:prstGeom prst="rect">
            <a:avLst/>
          </a:prstGeom>
          <a:solidFill>
            <a:srgbClr val="FAD67A"/>
          </a:solidFill>
        </p:spPr>
        <p:txBody>
          <a:bodyPr vert="horz" wrap="square" lIns="0" tIns="19685" rIns="0" bIns="0" rtlCol="0">
            <a:spAutoFit/>
          </a:bodyPr>
          <a:lstStyle/>
          <a:p>
            <a:pPr marL="596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541.386.175.702</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52" name="object 52"/>
          <p:cNvGrpSpPr/>
          <p:nvPr/>
        </p:nvGrpSpPr>
        <p:grpSpPr>
          <a:xfrm>
            <a:off x="9053177" y="4271990"/>
            <a:ext cx="1971039" cy="2384425"/>
            <a:chOff x="9053177" y="4271990"/>
            <a:chExt cx="1971039" cy="2384425"/>
          </a:xfrm>
        </p:grpSpPr>
        <p:sp>
          <p:nvSpPr>
            <p:cNvPr id="53" name="object 53"/>
            <p:cNvSpPr/>
            <p:nvPr/>
          </p:nvSpPr>
          <p:spPr>
            <a:xfrm>
              <a:off x="10816833" y="4271990"/>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54" name="object 54"/>
            <p:cNvSpPr/>
            <p:nvPr/>
          </p:nvSpPr>
          <p:spPr>
            <a:xfrm>
              <a:off x="9053177" y="5481351"/>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grpSp>
      <p:sp>
        <p:nvSpPr>
          <p:cNvPr id="55" name="object 55"/>
          <p:cNvSpPr txBox="1"/>
          <p:nvPr/>
        </p:nvSpPr>
        <p:spPr>
          <a:xfrm>
            <a:off x="9196722" y="5654278"/>
            <a:ext cx="1355012" cy="859594"/>
          </a:xfrm>
          <a:prstGeom prst="rect">
            <a:avLst/>
          </a:prstGeom>
        </p:spPr>
        <p:txBody>
          <a:bodyPr vert="horz" wrap="square" lIns="0" tIns="12065" rIns="0" bIns="0" rtlCol="0">
            <a:spAutoFit/>
          </a:bodyPr>
          <a:lstStyle/>
          <a:p>
            <a:pPr marL="334010" algn="ctr">
              <a:lnSpc>
                <a:spcPts val="1835"/>
              </a:lnSpc>
              <a:spcBef>
                <a:spcPts val="95"/>
              </a:spcBef>
            </a:pPr>
            <a:r>
              <a:rPr sz="16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CAC</a:t>
            </a:r>
            <a:endParaRPr sz="1600" b="1" dirty="0">
              <a:latin typeface="Verdana" panose="020B0604030504040204" pitchFamily="34" charset="0"/>
              <a:ea typeface="Verdana" panose="020B0604030504040204" pitchFamily="34" charset="0"/>
              <a:cs typeface="Verdana" panose="020B0604030504040204" pitchFamily="34" charset="0"/>
            </a:endParaRPr>
          </a:p>
          <a:p>
            <a:pPr marL="12700" marR="5080" indent="37465" algn="ctr">
              <a:lnSpc>
                <a:spcPct val="79800"/>
              </a:lnSpc>
              <a:spcBef>
                <a:spcPts val="209"/>
              </a:spcBef>
            </a:pPr>
            <a:r>
              <a:rPr sz="16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Centro </a:t>
            </a:r>
            <a:r>
              <a:rPr sz="16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de </a:t>
            </a:r>
            <a:r>
              <a:rPr sz="1600" b="1" spc="-4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Atención </a:t>
            </a:r>
            <a:r>
              <a:rPr sz="16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Ciudadana</a:t>
            </a:r>
            <a:endParaRPr sz="1600" b="1" dirty="0">
              <a:latin typeface="Verdana" panose="020B0604030504040204" pitchFamily="34" charset="0"/>
              <a:ea typeface="Verdana" panose="020B0604030504040204" pitchFamily="34" charset="0"/>
              <a:cs typeface="Verdana" panose="020B0604030504040204" pitchFamily="34" charset="0"/>
            </a:endParaRPr>
          </a:p>
        </p:txBody>
      </p:sp>
      <p:sp>
        <p:nvSpPr>
          <p:cNvPr id="56" name="object 56"/>
          <p:cNvSpPr txBox="1"/>
          <p:nvPr/>
        </p:nvSpPr>
        <p:spPr>
          <a:xfrm>
            <a:off x="11966447" y="5621515"/>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57" name="object 57"/>
          <p:cNvSpPr txBox="1"/>
          <p:nvPr/>
        </p:nvSpPr>
        <p:spPr>
          <a:xfrm>
            <a:off x="11368816" y="5901736"/>
            <a:ext cx="3578938" cy="389209"/>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40.684.579.703</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58" name="object 58"/>
          <p:cNvGrpSpPr/>
          <p:nvPr/>
        </p:nvGrpSpPr>
        <p:grpSpPr>
          <a:xfrm>
            <a:off x="9053177" y="5890418"/>
            <a:ext cx="1971039" cy="2384425"/>
            <a:chOff x="9053177" y="5890418"/>
            <a:chExt cx="1971039" cy="2384425"/>
          </a:xfrm>
        </p:grpSpPr>
        <p:sp>
          <p:nvSpPr>
            <p:cNvPr id="59" name="object 59"/>
            <p:cNvSpPr/>
            <p:nvPr/>
          </p:nvSpPr>
          <p:spPr>
            <a:xfrm>
              <a:off x="10816833" y="5890418"/>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60" name="object 60"/>
            <p:cNvSpPr/>
            <p:nvPr/>
          </p:nvSpPr>
          <p:spPr>
            <a:xfrm>
              <a:off x="9053177" y="7099778"/>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61" name="object 61"/>
          <p:cNvSpPr txBox="1"/>
          <p:nvPr/>
        </p:nvSpPr>
        <p:spPr>
          <a:xfrm>
            <a:off x="9215271" y="7421807"/>
            <a:ext cx="1701164" cy="476669"/>
          </a:xfrm>
          <a:prstGeom prst="rect">
            <a:avLst/>
          </a:prstGeom>
        </p:spPr>
        <p:txBody>
          <a:bodyPr vert="horz" wrap="square" lIns="0" tIns="81915" rIns="0" bIns="0" rtlCol="0">
            <a:spAutoFit/>
          </a:bodyPr>
          <a:lstStyle/>
          <a:p>
            <a:pPr marL="12700" marR="5080" indent="308610">
              <a:lnSpc>
                <a:spcPct val="79600"/>
              </a:lnSpc>
              <a:spcBef>
                <a:spcPts val="645"/>
              </a:spcBef>
            </a:pPr>
            <a:r>
              <a:rPr sz="1600" b="1" spc="80" dirty="0">
                <a:solidFill>
                  <a:srgbClr val="3C3C3B"/>
                </a:solidFill>
                <a:latin typeface="Verdana" panose="020B0604030504040204" pitchFamily="34" charset="0"/>
                <a:ea typeface="Verdana" panose="020B0604030504040204" pitchFamily="34" charset="0"/>
                <a:cs typeface="Verdana" panose="020B0604030504040204" pitchFamily="34" charset="0"/>
              </a:rPr>
              <a:t>Gestión </a:t>
            </a:r>
            <a:r>
              <a:rPr sz="16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Documental</a:t>
            </a:r>
            <a:endParaRPr sz="1600" b="1" dirty="0">
              <a:latin typeface="Verdana" panose="020B0604030504040204" pitchFamily="34" charset="0"/>
              <a:ea typeface="Verdana" panose="020B0604030504040204" pitchFamily="34" charset="0"/>
              <a:cs typeface="Verdana" panose="020B0604030504040204" pitchFamily="34" charset="0"/>
            </a:endParaRPr>
          </a:p>
        </p:txBody>
      </p:sp>
      <p:sp>
        <p:nvSpPr>
          <p:cNvPr id="62" name="object 62"/>
          <p:cNvSpPr txBox="1"/>
          <p:nvPr/>
        </p:nvSpPr>
        <p:spPr>
          <a:xfrm>
            <a:off x="11966447" y="7350539"/>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63" name="object 63"/>
          <p:cNvSpPr txBox="1"/>
          <p:nvPr/>
        </p:nvSpPr>
        <p:spPr>
          <a:xfrm>
            <a:off x="11368816" y="7644657"/>
            <a:ext cx="3578938" cy="389209"/>
          </a:xfrm>
          <a:prstGeom prst="rect">
            <a:avLst/>
          </a:prstGeom>
          <a:solidFill>
            <a:srgbClr val="FAD67A"/>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40.000.000.000</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64" name="object 64"/>
          <p:cNvGrpSpPr/>
          <p:nvPr/>
        </p:nvGrpSpPr>
        <p:grpSpPr>
          <a:xfrm>
            <a:off x="9053177" y="7508847"/>
            <a:ext cx="1971039" cy="2384425"/>
            <a:chOff x="9053177" y="7508847"/>
            <a:chExt cx="1971039" cy="2384425"/>
          </a:xfrm>
        </p:grpSpPr>
        <p:sp>
          <p:nvSpPr>
            <p:cNvPr id="65" name="object 65"/>
            <p:cNvSpPr/>
            <p:nvPr/>
          </p:nvSpPr>
          <p:spPr>
            <a:xfrm>
              <a:off x="10816833" y="7508847"/>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66" name="object 66"/>
            <p:cNvSpPr/>
            <p:nvPr/>
          </p:nvSpPr>
          <p:spPr>
            <a:xfrm>
              <a:off x="9053177" y="8718207"/>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grpSp>
      <p:sp>
        <p:nvSpPr>
          <p:cNvPr id="67" name="object 67"/>
          <p:cNvSpPr txBox="1"/>
          <p:nvPr/>
        </p:nvSpPr>
        <p:spPr>
          <a:xfrm>
            <a:off x="9121108" y="8958352"/>
            <a:ext cx="1682114" cy="673646"/>
          </a:xfrm>
          <a:prstGeom prst="rect">
            <a:avLst/>
          </a:prstGeom>
        </p:spPr>
        <p:txBody>
          <a:bodyPr vert="horz" wrap="square" lIns="0" tIns="81915" rIns="0" bIns="0" rtlCol="0">
            <a:spAutoFit/>
          </a:bodyPr>
          <a:lstStyle/>
          <a:p>
            <a:pPr marL="12065" marR="5080" algn="ctr">
              <a:lnSpc>
                <a:spcPct val="79600"/>
              </a:lnSpc>
              <a:spcBef>
                <a:spcPts val="645"/>
              </a:spcBef>
            </a:pPr>
            <a:r>
              <a:rPr sz="16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Tecnologías  </a:t>
            </a:r>
            <a:r>
              <a:rPr sz="16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de </a:t>
            </a:r>
            <a:r>
              <a:rPr sz="16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la </a:t>
            </a:r>
            <a:r>
              <a:rPr sz="1600" b="1" spc="15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110" dirty="0">
                <a:solidFill>
                  <a:srgbClr val="3C3C3B"/>
                </a:solidFill>
                <a:latin typeface="Verdana" panose="020B0604030504040204" pitchFamily="34" charset="0"/>
                <a:ea typeface="Verdana" panose="020B0604030504040204" pitchFamily="34" charset="0"/>
                <a:cs typeface="Verdana" panose="020B0604030504040204" pitchFamily="34" charset="0"/>
              </a:rPr>
              <a:t>Información</a:t>
            </a:r>
            <a:endParaRPr sz="1600" b="1" dirty="0">
              <a:latin typeface="Verdana" panose="020B0604030504040204" pitchFamily="34" charset="0"/>
              <a:ea typeface="Verdana" panose="020B0604030504040204" pitchFamily="34" charset="0"/>
              <a:cs typeface="Verdana" panose="020B0604030504040204" pitchFamily="34" charset="0"/>
            </a:endParaRPr>
          </a:p>
        </p:txBody>
      </p:sp>
      <p:sp>
        <p:nvSpPr>
          <p:cNvPr id="68" name="object 68"/>
          <p:cNvSpPr txBox="1"/>
          <p:nvPr/>
        </p:nvSpPr>
        <p:spPr>
          <a:xfrm>
            <a:off x="11966447" y="8958352"/>
            <a:ext cx="23964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20" dirty="0">
                <a:solidFill>
                  <a:srgbClr val="3C3C3B"/>
                </a:solidFill>
                <a:latin typeface="Verdana" panose="020B0604030504040204" pitchFamily="34" charset="0"/>
                <a:ea typeface="Verdana" panose="020B0604030504040204" pitchFamily="34" charset="0"/>
                <a:cs typeface="Verdana" panose="020B0604030504040204" pitchFamily="34" charset="0"/>
              </a:rPr>
              <a:t>necesarios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69" name="object 69"/>
          <p:cNvSpPr txBox="1"/>
          <p:nvPr/>
        </p:nvSpPr>
        <p:spPr>
          <a:xfrm>
            <a:off x="11368816" y="9252493"/>
            <a:ext cx="3578938" cy="389209"/>
          </a:xfrm>
          <a:prstGeom prst="rect">
            <a:avLst/>
          </a:prstGeom>
          <a:solidFill>
            <a:srgbClr val="FFC200"/>
          </a:solidFill>
        </p:spPr>
        <p:txBody>
          <a:bodyPr vert="horz" wrap="square" lIns="0" tIns="19685" rIns="0" bIns="0" rtlCol="0">
            <a:spAutoFit/>
          </a:bodyPr>
          <a:lstStyle/>
          <a:p>
            <a:pPr marL="148590">
              <a:lnSpc>
                <a:spcPct val="100000"/>
              </a:lnSpc>
              <a:spcBef>
                <a:spcPts val="155"/>
              </a:spcBef>
            </a:pPr>
            <a:r>
              <a:rPr sz="24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4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19.931.352.014</a:t>
            </a:r>
            <a:endParaRPr sz="2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70" name="object 70"/>
          <p:cNvGrpSpPr/>
          <p:nvPr/>
        </p:nvGrpSpPr>
        <p:grpSpPr>
          <a:xfrm>
            <a:off x="7784344" y="1555729"/>
            <a:ext cx="3239770" cy="9171940"/>
            <a:chOff x="7784344" y="1555729"/>
            <a:chExt cx="3239770" cy="9171940"/>
          </a:xfrm>
        </p:grpSpPr>
        <p:sp>
          <p:nvSpPr>
            <p:cNvPr id="71" name="object 71"/>
            <p:cNvSpPr/>
            <p:nvPr/>
          </p:nvSpPr>
          <p:spPr>
            <a:xfrm>
              <a:off x="10816834" y="9127275"/>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72" name="object 72"/>
            <p:cNvSpPr/>
            <p:nvPr/>
          </p:nvSpPr>
          <p:spPr>
            <a:xfrm>
              <a:off x="7789579" y="1555729"/>
              <a:ext cx="0" cy="9171940"/>
            </a:xfrm>
            <a:custGeom>
              <a:avLst/>
              <a:gdLst/>
              <a:ahLst/>
              <a:cxnLst/>
              <a:rect l="l" t="t" r="r" b="b"/>
              <a:pathLst>
                <a:path h="9171940">
                  <a:moveTo>
                    <a:pt x="0" y="0"/>
                  </a:moveTo>
                  <a:lnTo>
                    <a:pt x="0" y="9171322"/>
                  </a:lnTo>
                </a:path>
              </a:pathLst>
            </a:custGeom>
            <a:ln w="10470">
              <a:solidFill>
                <a:srgbClr val="3C3C3B"/>
              </a:solidFill>
            </a:ln>
          </p:spPr>
          <p:txBody>
            <a:bodyPr wrap="square" lIns="0" tIns="0" rIns="0" bIns="0" rtlCol="0"/>
            <a:lstStyle/>
            <a:p>
              <a:endParaRPr/>
            </a:p>
          </p:txBody>
        </p:sp>
      </p:grpSp>
      <p:sp>
        <p:nvSpPr>
          <p:cNvPr id="75" name="Marcador de número de diapositiva 74">
            <a:extLst>
              <a:ext uri="{FF2B5EF4-FFF2-40B4-BE49-F238E27FC236}">
                <a16:creationId xmlns:a16="http://schemas.microsoft.com/office/drawing/2014/main" id="{F6D63B75-ACC8-98B7-2618-02E0FAB0A0DA}"/>
              </a:ext>
            </a:extLst>
          </p:cNvPr>
          <p:cNvSpPr>
            <a:spLocks noGrp="1"/>
          </p:cNvSpPr>
          <p:nvPr>
            <p:ph type="sldNum" sz="quarter" idx="7"/>
          </p:nvPr>
        </p:nvSpPr>
        <p:spPr/>
        <p:txBody>
          <a:bodyPr/>
          <a:lstStyle/>
          <a:p>
            <a:fld id="{B6F15528-21DE-4FAA-801E-634DDDAF4B2B}" type="slidenum">
              <a:rPr lang="es-CO" smtClean="0"/>
              <a:t>18</a:t>
            </a:fld>
            <a:endParaRPr lang="es-CO"/>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bject 11">
            <a:extLst>
              <a:ext uri="{FF2B5EF4-FFF2-40B4-BE49-F238E27FC236}">
                <a16:creationId xmlns:a16="http://schemas.microsoft.com/office/drawing/2014/main" id="{BE29A00C-6CA5-7AB6-C65D-1F9F8E45D1F0}"/>
              </a:ext>
            </a:extLst>
          </p:cNvPr>
          <p:cNvSpPr/>
          <p:nvPr/>
        </p:nvSpPr>
        <p:spPr>
          <a:xfrm>
            <a:off x="839274" y="3137680"/>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pic>
        <p:nvPicPr>
          <p:cNvPr id="3" name="object 3"/>
          <p:cNvPicPr/>
          <p:nvPr/>
        </p:nvPicPr>
        <p:blipFill>
          <a:blip r:embed="rId2" cstate="print"/>
          <a:stretch>
            <a:fillRect/>
          </a:stretch>
        </p:blipFill>
        <p:spPr>
          <a:xfrm>
            <a:off x="16552826" y="794"/>
            <a:ext cx="3551274" cy="11308556"/>
          </a:xfrm>
          <a:prstGeom prst="rect">
            <a:avLst/>
          </a:prstGeom>
        </p:spPr>
      </p:pic>
      <p:sp>
        <p:nvSpPr>
          <p:cNvPr id="8" name="object 8"/>
          <p:cNvSpPr txBox="1"/>
          <p:nvPr/>
        </p:nvSpPr>
        <p:spPr>
          <a:xfrm>
            <a:off x="3154914" y="4840628"/>
            <a:ext cx="4152139" cy="373820"/>
          </a:xfrm>
          <a:prstGeom prst="rect">
            <a:avLst/>
          </a:prstGeom>
          <a:solidFill>
            <a:srgbClr val="FFC200"/>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13" name="object 13"/>
          <p:cNvSpPr txBox="1"/>
          <p:nvPr/>
        </p:nvSpPr>
        <p:spPr>
          <a:xfrm>
            <a:off x="3752552" y="4518802"/>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dirty="0">
              <a:latin typeface="Verdana" panose="020B0604030504040204" pitchFamily="34" charset="0"/>
              <a:ea typeface="Verdana" panose="020B0604030504040204" pitchFamily="34" charset="0"/>
              <a:cs typeface="Verdana" panose="020B0604030504040204" pitchFamily="34" charset="0"/>
            </a:endParaRPr>
          </a:p>
        </p:txBody>
      </p:sp>
      <p:sp>
        <p:nvSpPr>
          <p:cNvPr id="14" name="object 14"/>
          <p:cNvSpPr txBox="1"/>
          <p:nvPr/>
        </p:nvSpPr>
        <p:spPr>
          <a:xfrm>
            <a:off x="11958100" y="3177260"/>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15" name="object 15"/>
          <p:cNvSpPr txBox="1"/>
          <p:nvPr/>
        </p:nvSpPr>
        <p:spPr>
          <a:xfrm>
            <a:off x="11958100" y="4781843"/>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16" name="object 16"/>
          <p:cNvSpPr txBox="1"/>
          <p:nvPr/>
        </p:nvSpPr>
        <p:spPr>
          <a:xfrm>
            <a:off x="11958100" y="6399848"/>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17" name="object 17"/>
          <p:cNvSpPr txBox="1"/>
          <p:nvPr/>
        </p:nvSpPr>
        <p:spPr>
          <a:xfrm>
            <a:off x="11958100" y="8159001"/>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18" name="object 18"/>
          <p:cNvSpPr txBox="1"/>
          <p:nvPr/>
        </p:nvSpPr>
        <p:spPr>
          <a:xfrm>
            <a:off x="11958100" y="9736091"/>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19" name="object 19"/>
          <p:cNvSpPr txBox="1"/>
          <p:nvPr/>
        </p:nvSpPr>
        <p:spPr>
          <a:xfrm>
            <a:off x="3752552" y="5885202"/>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0" name="object 20"/>
          <p:cNvSpPr txBox="1"/>
          <p:nvPr/>
        </p:nvSpPr>
        <p:spPr>
          <a:xfrm>
            <a:off x="3752552" y="7216716"/>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1" name="object 21"/>
          <p:cNvSpPr txBox="1"/>
          <p:nvPr/>
        </p:nvSpPr>
        <p:spPr>
          <a:xfrm>
            <a:off x="3752552" y="8748476"/>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2" name="object 22"/>
          <p:cNvSpPr txBox="1"/>
          <p:nvPr/>
        </p:nvSpPr>
        <p:spPr>
          <a:xfrm>
            <a:off x="3752552" y="10085582"/>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3" name="object 23"/>
          <p:cNvSpPr txBox="1"/>
          <p:nvPr/>
        </p:nvSpPr>
        <p:spPr>
          <a:xfrm>
            <a:off x="11966453" y="1715329"/>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24" name="object 24"/>
          <p:cNvSpPr txBox="1"/>
          <p:nvPr/>
        </p:nvSpPr>
        <p:spPr>
          <a:xfrm>
            <a:off x="3154914" y="6195755"/>
            <a:ext cx="4152139" cy="373820"/>
          </a:xfrm>
          <a:prstGeom prst="rect">
            <a:avLst/>
          </a:prstGeom>
          <a:solidFill>
            <a:srgbClr val="FAD67A"/>
          </a:solidFill>
        </p:spPr>
        <p:txBody>
          <a:bodyPr vert="horz" wrap="square" lIns="0" tIns="19685" rIns="0" bIns="0" rtlCol="0">
            <a:spAutoFit/>
          </a:bodyPr>
          <a:lstStyle/>
          <a:p>
            <a:pPr marL="59690"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185.140.370.959</a:t>
            </a:r>
            <a:endParaRPr sz="2300" b="1" dirty="0">
              <a:latin typeface="Verdana" panose="020B0604030504040204" pitchFamily="34" charset="0"/>
              <a:ea typeface="Verdana" panose="020B0604030504040204" pitchFamily="34" charset="0"/>
              <a:cs typeface="Verdana" panose="020B0604030504040204" pitchFamily="34" charset="0"/>
            </a:endParaRPr>
          </a:p>
        </p:txBody>
      </p:sp>
      <p:sp>
        <p:nvSpPr>
          <p:cNvPr id="29" name="object 29"/>
          <p:cNvSpPr txBox="1"/>
          <p:nvPr/>
        </p:nvSpPr>
        <p:spPr>
          <a:xfrm>
            <a:off x="3154914" y="7567313"/>
            <a:ext cx="4152139" cy="373820"/>
          </a:xfrm>
          <a:prstGeom prst="rect">
            <a:avLst/>
          </a:prstGeom>
          <a:solidFill>
            <a:srgbClr val="FFC200"/>
          </a:solidFill>
        </p:spPr>
        <p:txBody>
          <a:bodyPr vert="horz" wrap="square" lIns="0" tIns="19685" rIns="0" bIns="0" rtlCol="0">
            <a:spAutoFit/>
          </a:bodyPr>
          <a:lstStyle/>
          <a:p>
            <a:pPr marL="148590"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66.832.654.740</a:t>
            </a:r>
            <a:endParaRPr sz="2300" b="1" dirty="0">
              <a:latin typeface="Verdana" panose="020B0604030504040204" pitchFamily="34" charset="0"/>
              <a:ea typeface="Verdana" panose="020B0604030504040204" pitchFamily="34" charset="0"/>
              <a:cs typeface="Verdana" panose="020B0604030504040204" pitchFamily="34" charset="0"/>
            </a:endParaRPr>
          </a:p>
        </p:txBody>
      </p:sp>
      <p:sp>
        <p:nvSpPr>
          <p:cNvPr id="34" name="object 34"/>
          <p:cNvSpPr txBox="1"/>
          <p:nvPr/>
        </p:nvSpPr>
        <p:spPr>
          <a:xfrm>
            <a:off x="3154914" y="9046905"/>
            <a:ext cx="4152139" cy="373820"/>
          </a:xfrm>
          <a:prstGeom prst="rect">
            <a:avLst/>
          </a:prstGeom>
          <a:solidFill>
            <a:srgbClr val="FAD67A"/>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39" name="object 39"/>
          <p:cNvSpPr txBox="1"/>
          <p:nvPr/>
        </p:nvSpPr>
        <p:spPr>
          <a:xfrm>
            <a:off x="3154914" y="10411077"/>
            <a:ext cx="4152139" cy="373820"/>
          </a:xfrm>
          <a:prstGeom prst="rect">
            <a:avLst/>
          </a:prstGeom>
          <a:solidFill>
            <a:srgbClr val="FFC200"/>
          </a:solidFill>
        </p:spPr>
        <p:txBody>
          <a:bodyPr vert="horz" wrap="square" lIns="0" tIns="19685" rIns="0" bIns="0" rtlCol="0">
            <a:spAutoFit/>
          </a:bodyPr>
          <a:lstStyle/>
          <a:p>
            <a:pPr marL="59690"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500.000.000.000</a:t>
            </a:r>
            <a:endParaRPr sz="2300" b="1" dirty="0">
              <a:latin typeface="Verdana" panose="020B0604030504040204" pitchFamily="34" charset="0"/>
              <a:ea typeface="Verdana" panose="020B0604030504040204" pitchFamily="34" charset="0"/>
              <a:cs typeface="Verdana" panose="020B0604030504040204" pitchFamily="34" charset="0"/>
            </a:endParaRPr>
          </a:p>
        </p:txBody>
      </p:sp>
      <p:sp>
        <p:nvSpPr>
          <p:cNvPr id="44" name="object 44"/>
          <p:cNvSpPr txBox="1"/>
          <p:nvPr/>
        </p:nvSpPr>
        <p:spPr>
          <a:xfrm>
            <a:off x="11368815" y="2018921"/>
            <a:ext cx="4152139" cy="373820"/>
          </a:xfrm>
          <a:prstGeom prst="rect">
            <a:avLst/>
          </a:prstGeom>
          <a:solidFill>
            <a:srgbClr val="FAD67A"/>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46" name="object 46"/>
          <p:cNvSpPr/>
          <p:nvPr/>
        </p:nvSpPr>
        <p:spPr>
          <a:xfrm>
            <a:off x="10816831" y="2007599"/>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47" name="object 47"/>
          <p:cNvSpPr/>
          <p:nvPr/>
        </p:nvSpPr>
        <p:spPr>
          <a:xfrm>
            <a:off x="9053177" y="3061288"/>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49" name="object 49"/>
          <p:cNvSpPr txBox="1"/>
          <p:nvPr/>
        </p:nvSpPr>
        <p:spPr>
          <a:xfrm>
            <a:off x="11368815" y="3481676"/>
            <a:ext cx="4152139" cy="373820"/>
          </a:xfrm>
          <a:prstGeom prst="rect">
            <a:avLst/>
          </a:prstGeom>
          <a:solidFill>
            <a:srgbClr val="FFC200"/>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54" name="object 54"/>
          <p:cNvSpPr txBox="1"/>
          <p:nvPr/>
        </p:nvSpPr>
        <p:spPr>
          <a:xfrm>
            <a:off x="11368815" y="5100098"/>
            <a:ext cx="4152139" cy="373820"/>
          </a:xfrm>
          <a:prstGeom prst="rect">
            <a:avLst/>
          </a:prstGeom>
          <a:solidFill>
            <a:srgbClr val="FAD67A"/>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59" name="object 59"/>
          <p:cNvSpPr txBox="1"/>
          <p:nvPr/>
        </p:nvSpPr>
        <p:spPr>
          <a:xfrm>
            <a:off x="11368815" y="6718530"/>
            <a:ext cx="4152139" cy="373820"/>
          </a:xfrm>
          <a:prstGeom prst="rect">
            <a:avLst/>
          </a:prstGeom>
          <a:solidFill>
            <a:srgbClr val="FFC200"/>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64" name="object 64"/>
          <p:cNvSpPr txBox="1"/>
          <p:nvPr/>
        </p:nvSpPr>
        <p:spPr>
          <a:xfrm>
            <a:off x="11368815" y="8461451"/>
            <a:ext cx="4152139" cy="373820"/>
          </a:xfrm>
          <a:prstGeom prst="rect">
            <a:avLst/>
          </a:prstGeom>
          <a:solidFill>
            <a:srgbClr val="FAD67A"/>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69" name="object 69"/>
          <p:cNvSpPr txBox="1"/>
          <p:nvPr/>
        </p:nvSpPr>
        <p:spPr>
          <a:xfrm>
            <a:off x="11368815" y="10069287"/>
            <a:ext cx="4152139" cy="373820"/>
          </a:xfrm>
          <a:prstGeom prst="rect">
            <a:avLst/>
          </a:prstGeom>
          <a:solidFill>
            <a:srgbClr val="FFC200"/>
          </a:solidFill>
        </p:spPr>
        <p:txBody>
          <a:bodyPr vert="horz" wrap="square" lIns="0" tIns="19685" rIns="0" bIns="0" rtlCol="0">
            <a:spAutoFit/>
          </a:bodyPr>
          <a:lstStyle/>
          <a:p>
            <a:pPr algn="ctr">
              <a:lnSpc>
                <a:spcPct val="100000"/>
              </a:lnSpc>
              <a:spcBef>
                <a:spcPts val="155"/>
              </a:spcBef>
            </a:pPr>
            <a:r>
              <a:rPr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23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3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0,00</a:t>
            </a:r>
            <a:endParaRPr sz="2300" b="1">
              <a:latin typeface="Verdana" panose="020B0604030504040204" pitchFamily="34" charset="0"/>
              <a:ea typeface="Verdana" panose="020B0604030504040204" pitchFamily="34" charset="0"/>
              <a:cs typeface="Verdana" panose="020B0604030504040204" pitchFamily="34" charset="0"/>
            </a:endParaRPr>
          </a:p>
        </p:txBody>
      </p:sp>
      <p:sp>
        <p:nvSpPr>
          <p:cNvPr id="71" name="object 71"/>
          <p:cNvSpPr/>
          <p:nvPr/>
        </p:nvSpPr>
        <p:spPr>
          <a:xfrm>
            <a:off x="10816834" y="9944069"/>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72" name="object 72"/>
          <p:cNvSpPr/>
          <p:nvPr/>
        </p:nvSpPr>
        <p:spPr>
          <a:xfrm>
            <a:off x="7789579" y="1555729"/>
            <a:ext cx="0" cy="9171940"/>
          </a:xfrm>
          <a:custGeom>
            <a:avLst/>
            <a:gdLst/>
            <a:ahLst/>
            <a:cxnLst/>
            <a:rect l="l" t="t" r="r" b="b"/>
            <a:pathLst>
              <a:path h="9171940">
                <a:moveTo>
                  <a:pt x="0" y="0"/>
                </a:moveTo>
                <a:lnTo>
                  <a:pt x="0" y="9171322"/>
                </a:lnTo>
              </a:path>
            </a:pathLst>
          </a:custGeom>
          <a:ln w="10470">
            <a:solidFill>
              <a:srgbClr val="3C3C3B"/>
            </a:solidFill>
          </a:ln>
        </p:spPr>
        <p:txBody>
          <a:bodyPr wrap="square" lIns="0" tIns="0" rIns="0" bIns="0" rtlCol="0"/>
          <a:lstStyle/>
          <a:p>
            <a:endParaRPr/>
          </a:p>
        </p:txBody>
      </p:sp>
      <p:sp>
        <p:nvSpPr>
          <p:cNvPr id="77" name="object 4">
            <a:extLst>
              <a:ext uri="{FF2B5EF4-FFF2-40B4-BE49-F238E27FC236}">
                <a16:creationId xmlns:a16="http://schemas.microsoft.com/office/drawing/2014/main" id="{66C1527E-5B16-9F0A-F6CC-A0DF679CE939}"/>
              </a:ext>
            </a:extLst>
          </p:cNvPr>
          <p:cNvSpPr/>
          <p:nvPr/>
        </p:nvSpPr>
        <p:spPr>
          <a:xfrm>
            <a:off x="-1" y="0"/>
            <a:ext cx="13960337" cy="1214755"/>
          </a:xfrm>
          <a:custGeom>
            <a:avLst/>
            <a:gdLst/>
            <a:ahLst/>
            <a:cxnLst/>
            <a:rect l="l" t="t" r="r" b="b"/>
            <a:pathLst>
              <a:path w="11338560" h="1214755">
                <a:moveTo>
                  <a:pt x="11338194" y="0"/>
                </a:moveTo>
                <a:lnTo>
                  <a:pt x="0" y="0"/>
                </a:lnTo>
                <a:lnTo>
                  <a:pt x="0" y="1214711"/>
                </a:lnTo>
                <a:lnTo>
                  <a:pt x="10409185" y="1214711"/>
                </a:lnTo>
                <a:lnTo>
                  <a:pt x="10456992" y="1213503"/>
                </a:lnTo>
                <a:lnTo>
                  <a:pt x="10504171" y="1209915"/>
                </a:lnTo>
                <a:lnTo>
                  <a:pt x="10550663" y="1204007"/>
                </a:lnTo>
                <a:lnTo>
                  <a:pt x="10596412" y="1195837"/>
                </a:lnTo>
                <a:lnTo>
                  <a:pt x="10641358" y="1185464"/>
                </a:lnTo>
                <a:lnTo>
                  <a:pt x="10685443" y="1172945"/>
                </a:lnTo>
                <a:lnTo>
                  <a:pt x="10728608" y="1158339"/>
                </a:lnTo>
                <a:lnTo>
                  <a:pt x="10770796" y="1141705"/>
                </a:lnTo>
                <a:lnTo>
                  <a:pt x="10811947" y="1123101"/>
                </a:lnTo>
                <a:lnTo>
                  <a:pt x="10852004" y="1102584"/>
                </a:lnTo>
                <a:lnTo>
                  <a:pt x="10890908" y="1080215"/>
                </a:lnTo>
                <a:lnTo>
                  <a:pt x="10928601" y="1056050"/>
                </a:lnTo>
                <a:lnTo>
                  <a:pt x="10965024" y="1030149"/>
                </a:lnTo>
                <a:lnTo>
                  <a:pt x="11000119" y="1002570"/>
                </a:lnTo>
                <a:lnTo>
                  <a:pt x="11033828" y="973371"/>
                </a:lnTo>
                <a:lnTo>
                  <a:pt x="11066092" y="942610"/>
                </a:lnTo>
                <a:lnTo>
                  <a:pt x="11096853" y="910346"/>
                </a:lnTo>
                <a:lnTo>
                  <a:pt x="11126052" y="876637"/>
                </a:lnTo>
                <a:lnTo>
                  <a:pt x="11153632" y="841542"/>
                </a:lnTo>
                <a:lnTo>
                  <a:pt x="11179533" y="805119"/>
                </a:lnTo>
                <a:lnTo>
                  <a:pt x="11203697" y="767426"/>
                </a:lnTo>
                <a:lnTo>
                  <a:pt x="11226067" y="728522"/>
                </a:lnTo>
                <a:lnTo>
                  <a:pt x="11246583" y="688465"/>
                </a:lnTo>
                <a:lnTo>
                  <a:pt x="11265187" y="647313"/>
                </a:lnTo>
                <a:lnTo>
                  <a:pt x="11281821" y="605126"/>
                </a:lnTo>
                <a:lnTo>
                  <a:pt x="11296427" y="561960"/>
                </a:lnTo>
                <a:lnTo>
                  <a:pt x="11308946" y="517876"/>
                </a:lnTo>
                <a:lnTo>
                  <a:pt x="11319319" y="472930"/>
                </a:lnTo>
                <a:lnTo>
                  <a:pt x="11327489" y="427181"/>
                </a:lnTo>
                <a:lnTo>
                  <a:pt x="11333397" y="380688"/>
                </a:lnTo>
                <a:lnTo>
                  <a:pt x="11336985" y="333509"/>
                </a:lnTo>
                <a:lnTo>
                  <a:pt x="11338194" y="285703"/>
                </a:lnTo>
                <a:lnTo>
                  <a:pt x="11338194" y="0"/>
                </a:lnTo>
                <a:close/>
              </a:path>
            </a:pathLst>
          </a:custGeom>
          <a:solidFill>
            <a:srgbClr val="FFCD00"/>
          </a:solidFill>
        </p:spPr>
        <p:txBody>
          <a:bodyPr wrap="square" lIns="0" tIns="0" rIns="0" bIns="0" rtlCol="0"/>
          <a:lstStyle/>
          <a:p>
            <a:endParaRPr/>
          </a:p>
        </p:txBody>
      </p:sp>
      <p:sp>
        <p:nvSpPr>
          <p:cNvPr id="78" name="object 5">
            <a:extLst>
              <a:ext uri="{FF2B5EF4-FFF2-40B4-BE49-F238E27FC236}">
                <a16:creationId xmlns:a16="http://schemas.microsoft.com/office/drawing/2014/main" id="{33830E23-ABFC-090C-7FC2-393C9F2186E9}"/>
              </a:ext>
            </a:extLst>
          </p:cNvPr>
          <p:cNvSpPr txBox="1">
            <a:spLocks/>
          </p:cNvSpPr>
          <p:nvPr/>
        </p:nvSpPr>
        <p:spPr>
          <a:xfrm>
            <a:off x="605955" y="267665"/>
            <a:ext cx="12875091" cy="666208"/>
          </a:xfrm>
          <a:prstGeom prst="rect">
            <a:avLst/>
          </a:prstGeom>
        </p:spPr>
        <p:txBody>
          <a:bodyPr vert="horz" wrap="square" lIns="0" tIns="12065" rIns="0" bIns="0" rtlCol="0">
            <a:spAutoFit/>
          </a:bodyPr>
          <a:lstStyle>
            <a:lvl1pPr>
              <a:defRPr sz="6150" b="0" i="0">
                <a:solidFill>
                  <a:srgbClr val="3C3C3B"/>
                </a:solidFill>
                <a:latin typeface="Lucida Sans Unicode"/>
                <a:ea typeface="+mj-ea"/>
                <a:cs typeface="Lucida Sans Unicode"/>
              </a:defRPr>
            </a:lvl1pPr>
          </a:lstStyle>
          <a:p>
            <a:pPr marL="12700">
              <a:spcBef>
                <a:spcPts val="95"/>
              </a:spcBef>
            </a:pPr>
            <a:r>
              <a:rPr lang="es-CO" sz="4250" b="1" kern="0" spc="75" dirty="0">
                <a:latin typeface="Verdana" panose="020B0604030504040204" pitchFamily="34" charset="0"/>
                <a:ea typeface="Verdana" panose="020B0604030504040204" pitchFamily="34" charset="0"/>
                <a:cs typeface="Verdana" panose="020B0604030504040204" pitchFamily="34" charset="0"/>
              </a:rPr>
              <a:t>Recursos asignados anteproyecto 2025</a:t>
            </a:r>
            <a:endParaRPr lang="es-CO" sz="4250" b="1" kern="0" dirty="0">
              <a:latin typeface="Verdana" panose="020B0604030504040204" pitchFamily="34" charset="0"/>
              <a:ea typeface="Verdana" panose="020B0604030504040204" pitchFamily="34" charset="0"/>
              <a:cs typeface="Verdana" panose="020B0604030504040204" pitchFamily="34" charset="0"/>
            </a:endParaRPr>
          </a:p>
        </p:txBody>
      </p:sp>
      <p:sp>
        <p:nvSpPr>
          <p:cNvPr id="79" name="object 6">
            <a:extLst>
              <a:ext uri="{FF2B5EF4-FFF2-40B4-BE49-F238E27FC236}">
                <a16:creationId xmlns:a16="http://schemas.microsoft.com/office/drawing/2014/main" id="{B5474C61-EECB-E609-8192-2FA95F5285FA}"/>
              </a:ext>
            </a:extLst>
          </p:cNvPr>
          <p:cNvSpPr/>
          <p:nvPr/>
        </p:nvSpPr>
        <p:spPr>
          <a:xfrm>
            <a:off x="839274" y="4420239"/>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80" name="object 7">
            <a:extLst>
              <a:ext uri="{FF2B5EF4-FFF2-40B4-BE49-F238E27FC236}">
                <a16:creationId xmlns:a16="http://schemas.microsoft.com/office/drawing/2014/main" id="{4CDCB990-0D19-DC28-9708-561C4DCFFDAF}"/>
              </a:ext>
            </a:extLst>
          </p:cNvPr>
          <p:cNvSpPr txBox="1"/>
          <p:nvPr/>
        </p:nvSpPr>
        <p:spPr>
          <a:xfrm>
            <a:off x="839276" y="4797284"/>
            <a:ext cx="1788158" cy="410111"/>
          </a:xfrm>
          <a:prstGeom prst="rect">
            <a:avLst/>
          </a:prstGeom>
        </p:spPr>
        <p:txBody>
          <a:bodyPr vert="horz" wrap="square" lIns="0" tIns="64769" rIns="0" bIns="0" rtlCol="0">
            <a:spAutoFit/>
          </a:bodyPr>
          <a:lstStyle/>
          <a:p>
            <a:pPr marL="488315" marR="5080" indent="-476250">
              <a:lnSpc>
                <a:spcPct val="79800"/>
              </a:lnSpc>
              <a:spcBef>
                <a:spcPts val="509"/>
              </a:spcBef>
            </a:pPr>
            <a:r>
              <a:rPr sz="1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Infraestructura  </a:t>
            </a:r>
            <a:r>
              <a:rPr sz="14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Social</a:t>
            </a:r>
            <a:endParaRPr sz="1400" b="1" dirty="0">
              <a:latin typeface="Verdana" panose="020B0604030504040204" pitchFamily="34" charset="0"/>
              <a:ea typeface="Verdana" panose="020B0604030504040204" pitchFamily="34" charset="0"/>
              <a:cs typeface="Verdana" panose="020B0604030504040204" pitchFamily="34" charset="0"/>
            </a:endParaRPr>
          </a:p>
        </p:txBody>
      </p:sp>
      <p:sp>
        <p:nvSpPr>
          <p:cNvPr id="82" name="object 10">
            <a:extLst>
              <a:ext uri="{FF2B5EF4-FFF2-40B4-BE49-F238E27FC236}">
                <a16:creationId xmlns:a16="http://schemas.microsoft.com/office/drawing/2014/main" id="{6B2B79DF-3568-7B1E-7AF8-949FDEF50A1F}"/>
              </a:ext>
            </a:extLst>
          </p:cNvPr>
          <p:cNvSpPr/>
          <p:nvPr/>
        </p:nvSpPr>
        <p:spPr>
          <a:xfrm>
            <a:off x="2602930" y="4829308"/>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83" name="object 11">
            <a:extLst>
              <a:ext uri="{FF2B5EF4-FFF2-40B4-BE49-F238E27FC236}">
                <a16:creationId xmlns:a16="http://schemas.microsoft.com/office/drawing/2014/main" id="{AB8DB9B9-F710-CFF2-DDEE-057808FE0AE3}"/>
              </a:ext>
            </a:extLst>
          </p:cNvPr>
          <p:cNvSpPr/>
          <p:nvPr/>
        </p:nvSpPr>
        <p:spPr>
          <a:xfrm>
            <a:off x="839274" y="5775372"/>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sp>
        <p:nvSpPr>
          <p:cNvPr id="84" name="object 12">
            <a:extLst>
              <a:ext uri="{FF2B5EF4-FFF2-40B4-BE49-F238E27FC236}">
                <a16:creationId xmlns:a16="http://schemas.microsoft.com/office/drawing/2014/main" id="{8E8FAEB6-7C9E-9847-D262-621B66A53503}"/>
              </a:ext>
            </a:extLst>
          </p:cNvPr>
          <p:cNvSpPr txBox="1"/>
          <p:nvPr/>
        </p:nvSpPr>
        <p:spPr>
          <a:xfrm>
            <a:off x="1137414" y="5891998"/>
            <a:ext cx="1283010" cy="821379"/>
          </a:xfrm>
          <a:prstGeom prst="rect">
            <a:avLst/>
          </a:prstGeom>
        </p:spPr>
        <p:txBody>
          <a:bodyPr vert="horz" wrap="square" lIns="0" tIns="81915" rIns="0" bIns="0" rtlCol="0">
            <a:spAutoFit/>
          </a:bodyPr>
          <a:lstStyle/>
          <a:p>
            <a:pPr marL="12065" marR="5080" algn="ctr">
              <a:lnSpc>
                <a:spcPct val="79600"/>
              </a:lnSpc>
              <a:spcBef>
                <a:spcPts val="645"/>
              </a:spcBef>
            </a:pPr>
            <a:r>
              <a:rPr sz="20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Familias  </a:t>
            </a:r>
            <a:r>
              <a:rPr sz="20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en </a:t>
            </a:r>
            <a:r>
              <a:rPr sz="2000" b="1" spc="40" dirty="0">
                <a:solidFill>
                  <a:srgbClr val="3C3C3B"/>
                </a:solidFill>
                <a:latin typeface="Verdana" panose="020B0604030504040204" pitchFamily="34" charset="0"/>
                <a:ea typeface="Verdana" panose="020B0604030504040204" pitchFamily="34" charset="0"/>
                <a:cs typeface="Verdana" panose="020B0604030504040204" pitchFamily="34" charset="0"/>
              </a:rPr>
              <a:t>su </a:t>
            </a:r>
            <a:r>
              <a:rPr sz="2000" b="1" spc="4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105" dirty="0">
                <a:solidFill>
                  <a:srgbClr val="3C3C3B"/>
                </a:solidFill>
                <a:latin typeface="Verdana" panose="020B0604030504040204" pitchFamily="34" charset="0"/>
                <a:ea typeface="Verdana" panose="020B0604030504040204" pitchFamily="34" charset="0"/>
                <a:cs typeface="Verdana" panose="020B0604030504040204" pitchFamily="34" charset="0"/>
              </a:rPr>
              <a:t>Tierra</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86" name="object 17">
            <a:extLst>
              <a:ext uri="{FF2B5EF4-FFF2-40B4-BE49-F238E27FC236}">
                <a16:creationId xmlns:a16="http://schemas.microsoft.com/office/drawing/2014/main" id="{72D961A0-8C71-D7C2-0AEE-437E9FD5DA63}"/>
              </a:ext>
            </a:extLst>
          </p:cNvPr>
          <p:cNvSpPr/>
          <p:nvPr/>
        </p:nvSpPr>
        <p:spPr>
          <a:xfrm>
            <a:off x="2602930" y="6184440"/>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sz="1600" b="1">
              <a:latin typeface="Verdana" panose="020B0604030504040204" pitchFamily="34" charset="0"/>
              <a:ea typeface="Verdana" panose="020B0604030504040204" pitchFamily="34" charset="0"/>
              <a:cs typeface="Verdana" panose="020B0604030504040204" pitchFamily="34" charset="0"/>
            </a:endParaRPr>
          </a:p>
        </p:txBody>
      </p:sp>
      <p:sp>
        <p:nvSpPr>
          <p:cNvPr id="87" name="object 18">
            <a:extLst>
              <a:ext uri="{FF2B5EF4-FFF2-40B4-BE49-F238E27FC236}">
                <a16:creationId xmlns:a16="http://schemas.microsoft.com/office/drawing/2014/main" id="{A2F69FA5-C1D2-E935-5B11-832DA7B65600}"/>
              </a:ext>
            </a:extLst>
          </p:cNvPr>
          <p:cNvSpPr/>
          <p:nvPr/>
        </p:nvSpPr>
        <p:spPr>
          <a:xfrm>
            <a:off x="839274" y="7146925"/>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sz="1600" b="1" dirty="0">
              <a:latin typeface="Verdana" panose="020B0604030504040204" pitchFamily="34" charset="0"/>
              <a:ea typeface="Verdana" panose="020B0604030504040204" pitchFamily="34" charset="0"/>
              <a:cs typeface="Verdana" panose="020B0604030504040204" pitchFamily="34" charset="0"/>
            </a:endParaRPr>
          </a:p>
        </p:txBody>
      </p:sp>
      <p:sp>
        <p:nvSpPr>
          <p:cNvPr id="88" name="object 19">
            <a:extLst>
              <a:ext uri="{FF2B5EF4-FFF2-40B4-BE49-F238E27FC236}">
                <a16:creationId xmlns:a16="http://schemas.microsoft.com/office/drawing/2014/main" id="{FCC1913C-0B88-8B1E-D606-8B45EB9B3FDB}"/>
              </a:ext>
            </a:extLst>
          </p:cNvPr>
          <p:cNvSpPr txBox="1"/>
          <p:nvPr/>
        </p:nvSpPr>
        <p:spPr>
          <a:xfrm>
            <a:off x="1130481" y="7499634"/>
            <a:ext cx="1183640" cy="384721"/>
          </a:xfrm>
          <a:prstGeom prst="rect">
            <a:avLst/>
          </a:prstGeom>
        </p:spPr>
        <p:txBody>
          <a:bodyPr vert="horz" wrap="square" lIns="0" tIns="15240" rIns="0" bIns="0" rtlCol="0">
            <a:spAutoFit/>
          </a:bodyPr>
          <a:lstStyle/>
          <a:p>
            <a:pPr marL="12700">
              <a:lnSpc>
                <a:spcPct val="100000"/>
              </a:lnSpc>
              <a:spcBef>
                <a:spcPts val="120"/>
              </a:spcBef>
            </a:pPr>
            <a:r>
              <a:rPr sz="2400" b="1" spc="110" dirty="0">
                <a:solidFill>
                  <a:srgbClr val="3C3C3B"/>
                </a:solidFill>
                <a:latin typeface="Verdana" panose="020B0604030504040204" pitchFamily="34" charset="0"/>
                <a:ea typeface="Verdana" panose="020B0604030504040204" pitchFamily="34" charset="0"/>
                <a:cs typeface="Verdana" panose="020B0604030504040204" pitchFamily="34" charset="0"/>
              </a:rPr>
              <a:t>IRACA</a:t>
            </a:r>
            <a:endParaRPr sz="2400" b="1" dirty="0">
              <a:latin typeface="Verdana" panose="020B0604030504040204" pitchFamily="34" charset="0"/>
              <a:ea typeface="Verdana" panose="020B0604030504040204" pitchFamily="34" charset="0"/>
              <a:cs typeface="Verdana" panose="020B0604030504040204" pitchFamily="34" charset="0"/>
            </a:endParaRPr>
          </a:p>
        </p:txBody>
      </p:sp>
      <p:sp>
        <p:nvSpPr>
          <p:cNvPr id="90" name="object 23">
            <a:extLst>
              <a:ext uri="{FF2B5EF4-FFF2-40B4-BE49-F238E27FC236}">
                <a16:creationId xmlns:a16="http://schemas.microsoft.com/office/drawing/2014/main" id="{38D7A2EE-DB99-D326-73C9-FCC6B6834534}"/>
              </a:ext>
            </a:extLst>
          </p:cNvPr>
          <p:cNvSpPr/>
          <p:nvPr/>
        </p:nvSpPr>
        <p:spPr>
          <a:xfrm>
            <a:off x="2602930" y="7555994"/>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91" name="object 24">
            <a:extLst>
              <a:ext uri="{FF2B5EF4-FFF2-40B4-BE49-F238E27FC236}">
                <a16:creationId xmlns:a16="http://schemas.microsoft.com/office/drawing/2014/main" id="{B6FBDC73-59D7-0F7E-71DE-1D4AA5642D9B}"/>
              </a:ext>
            </a:extLst>
          </p:cNvPr>
          <p:cNvSpPr/>
          <p:nvPr/>
        </p:nvSpPr>
        <p:spPr>
          <a:xfrm>
            <a:off x="839274" y="8502025"/>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sp>
        <p:nvSpPr>
          <p:cNvPr id="92" name="object 25">
            <a:extLst>
              <a:ext uri="{FF2B5EF4-FFF2-40B4-BE49-F238E27FC236}">
                <a16:creationId xmlns:a16="http://schemas.microsoft.com/office/drawing/2014/main" id="{750D0251-423B-C82B-B67F-CFD245D68E89}"/>
              </a:ext>
            </a:extLst>
          </p:cNvPr>
          <p:cNvSpPr txBox="1"/>
          <p:nvPr/>
        </p:nvSpPr>
        <p:spPr>
          <a:xfrm>
            <a:off x="825855" y="8759326"/>
            <a:ext cx="1788157" cy="575157"/>
          </a:xfrm>
          <a:prstGeom prst="rect">
            <a:avLst/>
          </a:prstGeom>
        </p:spPr>
        <p:txBody>
          <a:bodyPr vert="horz" wrap="square" lIns="0" tIns="81915" rIns="0" bIns="0" rtlCol="0">
            <a:spAutoFit/>
          </a:bodyPr>
          <a:lstStyle/>
          <a:p>
            <a:pPr marL="12700" marR="5080" indent="365760">
              <a:lnSpc>
                <a:spcPct val="79600"/>
              </a:lnSpc>
              <a:spcBef>
                <a:spcPts val="645"/>
              </a:spcBef>
            </a:pP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ReSA </a:t>
            </a:r>
            <a:r>
              <a:rPr sz="2000" b="1" spc="3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110" dirty="0">
                <a:solidFill>
                  <a:srgbClr val="3C3C3B"/>
                </a:solidFill>
                <a:latin typeface="Verdana" panose="020B0604030504040204" pitchFamily="34" charset="0"/>
                <a:ea typeface="Verdana" panose="020B0604030504040204" pitchFamily="34" charset="0"/>
                <a:cs typeface="Verdana" panose="020B0604030504040204" pitchFamily="34" charset="0"/>
              </a:rPr>
              <a:t>2024-2027</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4" name="object 29">
            <a:extLst>
              <a:ext uri="{FF2B5EF4-FFF2-40B4-BE49-F238E27FC236}">
                <a16:creationId xmlns:a16="http://schemas.microsoft.com/office/drawing/2014/main" id="{E2646B0F-DB1F-DF4A-3466-287F3D0B784A}"/>
              </a:ext>
            </a:extLst>
          </p:cNvPr>
          <p:cNvSpPr/>
          <p:nvPr/>
        </p:nvSpPr>
        <p:spPr>
          <a:xfrm>
            <a:off x="2602930" y="8911093"/>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95" name="object 30">
            <a:extLst>
              <a:ext uri="{FF2B5EF4-FFF2-40B4-BE49-F238E27FC236}">
                <a16:creationId xmlns:a16="http://schemas.microsoft.com/office/drawing/2014/main" id="{D5C1B609-9C8E-56B2-CCFE-C0A2FFDD64F7}"/>
              </a:ext>
            </a:extLst>
          </p:cNvPr>
          <p:cNvSpPr/>
          <p:nvPr/>
        </p:nvSpPr>
        <p:spPr>
          <a:xfrm>
            <a:off x="839274" y="9876789"/>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96" name="object 31">
            <a:extLst>
              <a:ext uri="{FF2B5EF4-FFF2-40B4-BE49-F238E27FC236}">
                <a16:creationId xmlns:a16="http://schemas.microsoft.com/office/drawing/2014/main" id="{6B4F0AB8-CD22-C7BB-0DD5-5D6758C78E66}"/>
              </a:ext>
            </a:extLst>
          </p:cNvPr>
          <p:cNvSpPr txBox="1"/>
          <p:nvPr/>
        </p:nvSpPr>
        <p:spPr>
          <a:xfrm>
            <a:off x="1159930" y="10098118"/>
            <a:ext cx="1260493" cy="575157"/>
          </a:xfrm>
          <a:prstGeom prst="rect">
            <a:avLst/>
          </a:prstGeom>
        </p:spPr>
        <p:txBody>
          <a:bodyPr vert="horz" wrap="square" lIns="0" tIns="81915" rIns="0" bIns="0" rtlCol="0">
            <a:spAutoFit/>
          </a:bodyPr>
          <a:lstStyle/>
          <a:p>
            <a:pPr marL="238125" marR="5080" indent="-226060">
              <a:lnSpc>
                <a:spcPct val="79600"/>
              </a:lnSpc>
              <a:spcBef>
                <a:spcPts val="645"/>
              </a:spcBef>
            </a:pPr>
            <a:r>
              <a:rPr sz="20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Hambre  </a:t>
            </a:r>
            <a:r>
              <a:rPr sz="2000" b="1" spc="55" dirty="0">
                <a:solidFill>
                  <a:srgbClr val="3C3C3B"/>
                </a:solidFill>
                <a:latin typeface="Verdana" panose="020B0604030504040204" pitchFamily="34" charset="0"/>
                <a:ea typeface="Verdana" panose="020B0604030504040204" pitchFamily="34" charset="0"/>
                <a:cs typeface="Verdana" panose="020B0604030504040204" pitchFamily="34" charset="0"/>
              </a:rPr>
              <a:t>Cero</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8" name="object 35">
            <a:extLst>
              <a:ext uri="{FF2B5EF4-FFF2-40B4-BE49-F238E27FC236}">
                <a16:creationId xmlns:a16="http://schemas.microsoft.com/office/drawing/2014/main" id="{3EF92F92-87AF-9A8B-A01F-8D07420D0BED}"/>
              </a:ext>
            </a:extLst>
          </p:cNvPr>
          <p:cNvSpPr/>
          <p:nvPr/>
        </p:nvSpPr>
        <p:spPr>
          <a:xfrm>
            <a:off x="2602930" y="10285856"/>
            <a:ext cx="207010" cy="295910"/>
          </a:xfrm>
          <a:custGeom>
            <a:avLst/>
            <a:gdLst/>
            <a:ahLst/>
            <a:cxnLst/>
            <a:rect l="l" t="t" r="r" b="b"/>
            <a:pathLst>
              <a:path w="207010"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99" name="object 36">
            <a:extLst>
              <a:ext uri="{FF2B5EF4-FFF2-40B4-BE49-F238E27FC236}">
                <a16:creationId xmlns:a16="http://schemas.microsoft.com/office/drawing/2014/main" id="{49B47ADB-CF8A-763E-0635-9E59999E2EAD}"/>
              </a:ext>
            </a:extLst>
          </p:cNvPr>
          <p:cNvSpPr/>
          <p:nvPr/>
        </p:nvSpPr>
        <p:spPr>
          <a:xfrm>
            <a:off x="9053175" y="1598532"/>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sp>
        <p:nvSpPr>
          <p:cNvPr id="100" name="object 37">
            <a:extLst>
              <a:ext uri="{FF2B5EF4-FFF2-40B4-BE49-F238E27FC236}">
                <a16:creationId xmlns:a16="http://schemas.microsoft.com/office/drawing/2014/main" id="{7D7A366B-D522-04E8-9165-AC928CEC963F}"/>
              </a:ext>
            </a:extLst>
          </p:cNvPr>
          <p:cNvSpPr txBox="1"/>
          <p:nvPr/>
        </p:nvSpPr>
        <p:spPr>
          <a:xfrm>
            <a:off x="9260669" y="1819861"/>
            <a:ext cx="1556161" cy="575157"/>
          </a:xfrm>
          <a:prstGeom prst="rect">
            <a:avLst/>
          </a:prstGeom>
        </p:spPr>
        <p:txBody>
          <a:bodyPr vert="horz" wrap="square" lIns="0" tIns="81915" rIns="0" bIns="0" rtlCol="0">
            <a:spAutoFit/>
          </a:bodyPr>
          <a:lstStyle/>
          <a:p>
            <a:pPr marL="127635" marR="5080" indent="-115570">
              <a:lnSpc>
                <a:spcPct val="79600"/>
              </a:lnSpc>
              <a:spcBef>
                <a:spcPts val="645"/>
              </a:spcBef>
            </a:pPr>
            <a:r>
              <a:rPr sz="2000" b="1" spc="45" dirty="0">
                <a:solidFill>
                  <a:srgbClr val="3C3C3B"/>
                </a:solidFill>
                <a:latin typeface="Verdana" panose="020B0604030504040204" pitchFamily="34" charset="0"/>
                <a:ea typeface="Verdana" panose="020B0604030504040204" pitchFamily="34" charset="0"/>
                <a:cs typeface="Verdana" panose="020B0604030504040204" pitchFamily="34" charset="0"/>
              </a:rPr>
              <a:t>Economía  </a:t>
            </a:r>
            <a:r>
              <a:rPr sz="2000" b="1" spc="120" dirty="0">
                <a:solidFill>
                  <a:srgbClr val="3C3C3B"/>
                </a:solidFill>
                <a:latin typeface="Verdana" panose="020B0604030504040204" pitchFamily="34" charset="0"/>
                <a:ea typeface="Verdana" panose="020B0604030504040204" pitchFamily="34" charset="0"/>
                <a:cs typeface="Verdana" panose="020B0604030504040204" pitchFamily="34" charset="0"/>
              </a:rPr>
              <a:t>Popular</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101" name="object 43">
            <a:extLst>
              <a:ext uri="{FF2B5EF4-FFF2-40B4-BE49-F238E27FC236}">
                <a16:creationId xmlns:a16="http://schemas.microsoft.com/office/drawing/2014/main" id="{42E5D283-B195-297C-1E06-464E0F79A0CF}"/>
              </a:ext>
            </a:extLst>
          </p:cNvPr>
          <p:cNvSpPr txBox="1"/>
          <p:nvPr/>
        </p:nvSpPr>
        <p:spPr>
          <a:xfrm>
            <a:off x="9053177" y="3354066"/>
            <a:ext cx="1788160" cy="615296"/>
          </a:xfrm>
          <a:prstGeom prst="rect">
            <a:avLst/>
          </a:prstGeom>
        </p:spPr>
        <p:txBody>
          <a:bodyPr vert="horz" wrap="square" lIns="0" tIns="64769" rIns="0" bIns="0" rtlCol="0">
            <a:spAutoFit/>
          </a:bodyPr>
          <a:lstStyle/>
          <a:p>
            <a:pPr marL="12700" marR="5080" algn="ctr">
              <a:lnSpc>
                <a:spcPct val="79800"/>
              </a:lnSpc>
              <a:spcBef>
                <a:spcPts val="509"/>
              </a:spcBef>
            </a:pPr>
            <a:r>
              <a:rPr sz="1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Fortalecimiento  </a:t>
            </a:r>
            <a:r>
              <a:rPr sz="1400" b="1" spc="60" dirty="0">
                <a:solidFill>
                  <a:srgbClr val="3C3C3B"/>
                </a:solidFill>
                <a:latin typeface="Verdana" panose="020B0604030504040204" pitchFamily="34" charset="0"/>
                <a:ea typeface="Verdana" panose="020B0604030504040204" pitchFamily="34" charset="0"/>
                <a:cs typeface="Verdana" panose="020B0604030504040204" pitchFamily="34" charset="0"/>
              </a:rPr>
              <a:t>SAN</a:t>
            </a:r>
            <a:endParaRPr sz="1400" b="1" dirty="0">
              <a:latin typeface="Verdana" panose="020B0604030504040204" pitchFamily="34" charset="0"/>
              <a:ea typeface="Verdana" panose="020B0604030504040204" pitchFamily="34" charset="0"/>
              <a:cs typeface="Verdana" panose="020B0604030504040204" pitchFamily="34" charset="0"/>
            </a:endParaRPr>
          </a:p>
          <a:p>
            <a:pPr algn="ctr">
              <a:lnSpc>
                <a:spcPts val="1630"/>
              </a:lnSpc>
            </a:pPr>
            <a:r>
              <a:rPr sz="14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2024-2027</a:t>
            </a:r>
            <a:endParaRPr sz="14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102" name="object 45">
            <a:extLst>
              <a:ext uri="{FF2B5EF4-FFF2-40B4-BE49-F238E27FC236}">
                <a16:creationId xmlns:a16="http://schemas.microsoft.com/office/drawing/2014/main" id="{5D7F8E34-A813-4144-BE95-A00F93ADF312}"/>
              </a:ext>
            </a:extLst>
          </p:cNvPr>
          <p:cNvGrpSpPr/>
          <p:nvPr/>
        </p:nvGrpSpPr>
        <p:grpSpPr>
          <a:xfrm>
            <a:off x="9053177" y="3470357"/>
            <a:ext cx="1971039" cy="2384425"/>
            <a:chOff x="9053177" y="2653563"/>
            <a:chExt cx="1971039" cy="2384425"/>
          </a:xfrm>
        </p:grpSpPr>
        <p:sp>
          <p:nvSpPr>
            <p:cNvPr id="103" name="object 46">
              <a:extLst>
                <a:ext uri="{FF2B5EF4-FFF2-40B4-BE49-F238E27FC236}">
                  <a16:creationId xmlns:a16="http://schemas.microsoft.com/office/drawing/2014/main" id="{01805171-A49A-5D68-6A20-CD90C8EDCFED}"/>
                </a:ext>
              </a:extLst>
            </p:cNvPr>
            <p:cNvSpPr/>
            <p:nvPr/>
          </p:nvSpPr>
          <p:spPr>
            <a:xfrm>
              <a:off x="10816833" y="2653563"/>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104" name="object 47">
              <a:extLst>
                <a:ext uri="{FF2B5EF4-FFF2-40B4-BE49-F238E27FC236}">
                  <a16:creationId xmlns:a16="http://schemas.microsoft.com/office/drawing/2014/main" id="{890A7AD7-9D70-463A-3E79-5E3B42EFBD4B}"/>
                </a:ext>
              </a:extLst>
            </p:cNvPr>
            <p:cNvSpPr/>
            <p:nvPr/>
          </p:nvSpPr>
          <p:spPr>
            <a:xfrm>
              <a:off x="9053177" y="3862923"/>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105" name="object 48">
            <a:extLst>
              <a:ext uri="{FF2B5EF4-FFF2-40B4-BE49-F238E27FC236}">
                <a16:creationId xmlns:a16="http://schemas.microsoft.com/office/drawing/2014/main" id="{3BB3597A-19C2-8D21-2813-0D1DA70F4E8D}"/>
              </a:ext>
            </a:extLst>
          </p:cNvPr>
          <p:cNvSpPr txBox="1"/>
          <p:nvPr/>
        </p:nvSpPr>
        <p:spPr>
          <a:xfrm>
            <a:off x="9239922" y="4860772"/>
            <a:ext cx="1390167" cy="821379"/>
          </a:xfrm>
          <a:prstGeom prst="rect">
            <a:avLst/>
          </a:prstGeom>
        </p:spPr>
        <p:txBody>
          <a:bodyPr vert="horz" wrap="square" lIns="0" tIns="81915" rIns="0" bIns="0" rtlCol="0">
            <a:spAutoFit/>
          </a:bodyPr>
          <a:lstStyle/>
          <a:p>
            <a:pPr marL="12065" marR="5080" algn="ctr">
              <a:lnSpc>
                <a:spcPct val="79600"/>
              </a:lnSpc>
              <a:spcBef>
                <a:spcPts val="645"/>
              </a:spcBef>
            </a:pPr>
            <a:r>
              <a:rPr sz="2000" b="1" spc="80" dirty="0">
                <a:solidFill>
                  <a:srgbClr val="3C3C3B"/>
                </a:solidFill>
                <a:latin typeface="Verdana" panose="020B0604030504040204" pitchFamily="34" charset="0"/>
                <a:ea typeface="Verdana" panose="020B0604030504040204" pitchFamily="34" charset="0"/>
                <a:cs typeface="Verdana" panose="020B0604030504040204" pitchFamily="34" charset="0"/>
              </a:rPr>
              <a:t>Unidos</a:t>
            </a: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58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150" dirty="0">
                <a:solidFill>
                  <a:srgbClr val="3C3C3B"/>
                </a:solidFill>
                <a:latin typeface="Verdana" panose="020B0604030504040204" pitchFamily="34" charset="0"/>
                <a:ea typeface="Verdana" panose="020B0604030504040204" pitchFamily="34" charset="0"/>
                <a:cs typeface="Verdana" panose="020B0604030504040204" pitchFamily="34" charset="0"/>
              </a:rPr>
              <a:t>Oferta </a:t>
            </a:r>
            <a:r>
              <a:rPr sz="2000" b="1" spc="3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58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2000" b="1" spc="-35" dirty="0">
                <a:solidFill>
                  <a:srgbClr val="3C3C3B"/>
                </a:solidFill>
                <a:latin typeface="Verdana" panose="020B0604030504040204" pitchFamily="34" charset="0"/>
                <a:ea typeface="Verdana" panose="020B0604030504040204" pitchFamily="34" charset="0"/>
                <a:cs typeface="Verdana" panose="020B0604030504040204" pitchFamily="34" charset="0"/>
              </a:rPr>
              <a:t>SGSP</a:t>
            </a:r>
            <a:endParaRPr sz="20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106" name="object 52">
            <a:extLst>
              <a:ext uri="{FF2B5EF4-FFF2-40B4-BE49-F238E27FC236}">
                <a16:creationId xmlns:a16="http://schemas.microsoft.com/office/drawing/2014/main" id="{16AC1C5A-004F-A69A-0DB5-BA296272B969}"/>
              </a:ext>
            </a:extLst>
          </p:cNvPr>
          <p:cNvGrpSpPr/>
          <p:nvPr/>
        </p:nvGrpSpPr>
        <p:grpSpPr>
          <a:xfrm>
            <a:off x="9053177" y="5088784"/>
            <a:ext cx="1971039" cy="2384425"/>
            <a:chOff x="9053177" y="4271990"/>
            <a:chExt cx="1971039" cy="2384425"/>
          </a:xfrm>
        </p:grpSpPr>
        <p:sp>
          <p:nvSpPr>
            <p:cNvPr id="107" name="object 53">
              <a:extLst>
                <a:ext uri="{FF2B5EF4-FFF2-40B4-BE49-F238E27FC236}">
                  <a16:creationId xmlns:a16="http://schemas.microsoft.com/office/drawing/2014/main" id="{5B7AE694-D69B-E6D3-E613-B47B7B670F81}"/>
                </a:ext>
              </a:extLst>
            </p:cNvPr>
            <p:cNvSpPr/>
            <p:nvPr/>
          </p:nvSpPr>
          <p:spPr>
            <a:xfrm>
              <a:off x="10816833" y="4271990"/>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108" name="object 54">
              <a:extLst>
                <a:ext uri="{FF2B5EF4-FFF2-40B4-BE49-F238E27FC236}">
                  <a16:creationId xmlns:a16="http://schemas.microsoft.com/office/drawing/2014/main" id="{23AF6EF8-4758-51F9-A13A-3FE8F70B55BE}"/>
                </a:ext>
              </a:extLst>
            </p:cNvPr>
            <p:cNvSpPr/>
            <p:nvPr/>
          </p:nvSpPr>
          <p:spPr>
            <a:xfrm>
              <a:off x="9053177" y="5481351"/>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grpSp>
      <p:sp>
        <p:nvSpPr>
          <p:cNvPr id="109" name="object 55">
            <a:extLst>
              <a:ext uri="{FF2B5EF4-FFF2-40B4-BE49-F238E27FC236}">
                <a16:creationId xmlns:a16="http://schemas.microsoft.com/office/drawing/2014/main" id="{EFF94078-E6A0-C891-27BC-87C43E49986B}"/>
              </a:ext>
            </a:extLst>
          </p:cNvPr>
          <p:cNvSpPr txBox="1"/>
          <p:nvPr/>
        </p:nvSpPr>
        <p:spPr>
          <a:xfrm>
            <a:off x="9196722" y="6471072"/>
            <a:ext cx="1355012" cy="859594"/>
          </a:xfrm>
          <a:prstGeom prst="rect">
            <a:avLst/>
          </a:prstGeom>
        </p:spPr>
        <p:txBody>
          <a:bodyPr vert="horz" wrap="square" lIns="0" tIns="12065" rIns="0" bIns="0" rtlCol="0">
            <a:spAutoFit/>
          </a:bodyPr>
          <a:lstStyle/>
          <a:p>
            <a:pPr marL="334010" algn="ctr">
              <a:lnSpc>
                <a:spcPts val="1835"/>
              </a:lnSpc>
              <a:spcBef>
                <a:spcPts val="95"/>
              </a:spcBef>
            </a:pPr>
            <a:r>
              <a:rPr sz="1600" b="1" spc="10" dirty="0">
                <a:solidFill>
                  <a:srgbClr val="3C3C3B"/>
                </a:solidFill>
                <a:latin typeface="Verdana" panose="020B0604030504040204" pitchFamily="34" charset="0"/>
                <a:ea typeface="Verdana" panose="020B0604030504040204" pitchFamily="34" charset="0"/>
                <a:cs typeface="Verdana" panose="020B0604030504040204" pitchFamily="34" charset="0"/>
              </a:rPr>
              <a:t>CAC</a:t>
            </a:r>
            <a:endParaRPr sz="1600" b="1" dirty="0">
              <a:latin typeface="Verdana" panose="020B0604030504040204" pitchFamily="34" charset="0"/>
              <a:ea typeface="Verdana" panose="020B0604030504040204" pitchFamily="34" charset="0"/>
              <a:cs typeface="Verdana" panose="020B0604030504040204" pitchFamily="34" charset="0"/>
            </a:endParaRPr>
          </a:p>
          <a:p>
            <a:pPr marL="12700" marR="5080" indent="37465" algn="ctr">
              <a:lnSpc>
                <a:spcPct val="79800"/>
              </a:lnSpc>
              <a:spcBef>
                <a:spcPts val="209"/>
              </a:spcBef>
            </a:pPr>
            <a:r>
              <a:rPr sz="16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Centro </a:t>
            </a:r>
            <a:r>
              <a:rPr sz="16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de </a:t>
            </a:r>
            <a:r>
              <a:rPr sz="1600" b="1" spc="-44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Atención </a:t>
            </a:r>
            <a:r>
              <a:rPr sz="1600" b="1" spc="9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50" dirty="0">
                <a:solidFill>
                  <a:srgbClr val="3C3C3B"/>
                </a:solidFill>
                <a:latin typeface="Verdana" panose="020B0604030504040204" pitchFamily="34" charset="0"/>
                <a:ea typeface="Verdana" panose="020B0604030504040204" pitchFamily="34" charset="0"/>
                <a:cs typeface="Verdana" panose="020B0604030504040204" pitchFamily="34" charset="0"/>
              </a:rPr>
              <a:t>Ciudadana</a:t>
            </a:r>
            <a:endParaRPr sz="16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110" name="object 58">
            <a:extLst>
              <a:ext uri="{FF2B5EF4-FFF2-40B4-BE49-F238E27FC236}">
                <a16:creationId xmlns:a16="http://schemas.microsoft.com/office/drawing/2014/main" id="{940EBF22-0B0B-045B-288B-855135B6F602}"/>
              </a:ext>
            </a:extLst>
          </p:cNvPr>
          <p:cNvGrpSpPr/>
          <p:nvPr/>
        </p:nvGrpSpPr>
        <p:grpSpPr>
          <a:xfrm>
            <a:off x="9053177" y="6707212"/>
            <a:ext cx="1971039" cy="2384425"/>
            <a:chOff x="9053177" y="5890418"/>
            <a:chExt cx="1971039" cy="2384425"/>
          </a:xfrm>
        </p:grpSpPr>
        <p:sp>
          <p:nvSpPr>
            <p:cNvPr id="111" name="object 59">
              <a:extLst>
                <a:ext uri="{FF2B5EF4-FFF2-40B4-BE49-F238E27FC236}">
                  <a16:creationId xmlns:a16="http://schemas.microsoft.com/office/drawing/2014/main" id="{29DF12D9-7866-E4B4-82A0-AA51A2554D47}"/>
                </a:ext>
              </a:extLst>
            </p:cNvPr>
            <p:cNvSpPr/>
            <p:nvPr/>
          </p:nvSpPr>
          <p:spPr>
            <a:xfrm>
              <a:off x="10816833" y="5890418"/>
              <a:ext cx="207010" cy="295910"/>
            </a:xfrm>
            <a:custGeom>
              <a:avLst/>
              <a:gdLst/>
              <a:ahLst/>
              <a:cxnLst/>
              <a:rect l="l" t="t" r="r" b="b"/>
              <a:pathLst>
                <a:path w="207009"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112" name="object 60">
              <a:extLst>
                <a:ext uri="{FF2B5EF4-FFF2-40B4-BE49-F238E27FC236}">
                  <a16:creationId xmlns:a16="http://schemas.microsoft.com/office/drawing/2014/main" id="{D1F1BD98-0690-F61C-AB38-87EBBA529655}"/>
                </a:ext>
              </a:extLst>
            </p:cNvPr>
            <p:cNvSpPr/>
            <p:nvPr/>
          </p:nvSpPr>
          <p:spPr>
            <a:xfrm>
              <a:off x="9053177" y="7099778"/>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AD67A"/>
            </a:solidFill>
          </p:spPr>
          <p:txBody>
            <a:bodyPr wrap="square" lIns="0" tIns="0" rIns="0" bIns="0" rtlCol="0"/>
            <a:lstStyle/>
            <a:p>
              <a:endParaRPr/>
            </a:p>
          </p:txBody>
        </p:sp>
      </p:grpSp>
      <p:sp>
        <p:nvSpPr>
          <p:cNvPr id="113" name="object 61">
            <a:extLst>
              <a:ext uri="{FF2B5EF4-FFF2-40B4-BE49-F238E27FC236}">
                <a16:creationId xmlns:a16="http://schemas.microsoft.com/office/drawing/2014/main" id="{BE248E27-3CB6-2D5A-DC9B-F30BCB993D2A}"/>
              </a:ext>
            </a:extLst>
          </p:cNvPr>
          <p:cNvSpPr txBox="1"/>
          <p:nvPr/>
        </p:nvSpPr>
        <p:spPr>
          <a:xfrm>
            <a:off x="9215271" y="8238601"/>
            <a:ext cx="1701164" cy="476669"/>
          </a:xfrm>
          <a:prstGeom prst="rect">
            <a:avLst/>
          </a:prstGeom>
        </p:spPr>
        <p:txBody>
          <a:bodyPr vert="horz" wrap="square" lIns="0" tIns="81915" rIns="0" bIns="0" rtlCol="0">
            <a:spAutoFit/>
          </a:bodyPr>
          <a:lstStyle/>
          <a:p>
            <a:pPr marL="12700" marR="5080" indent="308610">
              <a:lnSpc>
                <a:spcPct val="79600"/>
              </a:lnSpc>
              <a:spcBef>
                <a:spcPts val="645"/>
              </a:spcBef>
            </a:pPr>
            <a:r>
              <a:rPr sz="1600" b="1" spc="80" dirty="0">
                <a:solidFill>
                  <a:srgbClr val="3C3C3B"/>
                </a:solidFill>
                <a:latin typeface="Verdana" panose="020B0604030504040204" pitchFamily="34" charset="0"/>
                <a:ea typeface="Verdana" panose="020B0604030504040204" pitchFamily="34" charset="0"/>
                <a:cs typeface="Verdana" panose="020B0604030504040204" pitchFamily="34" charset="0"/>
              </a:rPr>
              <a:t>Gestión </a:t>
            </a:r>
            <a:r>
              <a:rPr sz="1600" b="1" spc="8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Documental</a:t>
            </a:r>
            <a:endParaRPr sz="16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114" name="object 64">
            <a:extLst>
              <a:ext uri="{FF2B5EF4-FFF2-40B4-BE49-F238E27FC236}">
                <a16:creationId xmlns:a16="http://schemas.microsoft.com/office/drawing/2014/main" id="{4BFA685E-C515-2384-366E-E3C53AE4C24C}"/>
              </a:ext>
            </a:extLst>
          </p:cNvPr>
          <p:cNvGrpSpPr/>
          <p:nvPr/>
        </p:nvGrpSpPr>
        <p:grpSpPr>
          <a:xfrm>
            <a:off x="9053177" y="8325641"/>
            <a:ext cx="1971039" cy="2384425"/>
            <a:chOff x="9053177" y="7508847"/>
            <a:chExt cx="1971039" cy="2384425"/>
          </a:xfrm>
        </p:grpSpPr>
        <p:sp>
          <p:nvSpPr>
            <p:cNvPr id="115" name="object 65">
              <a:extLst>
                <a:ext uri="{FF2B5EF4-FFF2-40B4-BE49-F238E27FC236}">
                  <a16:creationId xmlns:a16="http://schemas.microsoft.com/office/drawing/2014/main" id="{4862D94D-7711-1F34-E5E0-1A4C91277217}"/>
                </a:ext>
              </a:extLst>
            </p:cNvPr>
            <p:cNvSpPr/>
            <p:nvPr/>
          </p:nvSpPr>
          <p:spPr>
            <a:xfrm>
              <a:off x="10816833" y="7508847"/>
              <a:ext cx="207010" cy="295910"/>
            </a:xfrm>
            <a:custGeom>
              <a:avLst/>
              <a:gdLst/>
              <a:ahLst/>
              <a:cxnLst/>
              <a:rect l="l" t="t" r="r" b="b"/>
              <a:pathLst>
                <a:path w="207009" h="295909">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a:p>
          </p:txBody>
        </p:sp>
        <p:sp>
          <p:nvSpPr>
            <p:cNvPr id="116" name="object 66">
              <a:extLst>
                <a:ext uri="{FF2B5EF4-FFF2-40B4-BE49-F238E27FC236}">
                  <a16:creationId xmlns:a16="http://schemas.microsoft.com/office/drawing/2014/main" id="{3E6E8DC4-05DE-6AA5-18AB-48E97414CF04}"/>
                </a:ext>
              </a:extLst>
            </p:cNvPr>
            <p:cNvSpPr/>
            <p:nvPr/>
          </p:nvSpPr>
          <p:spPr>
            <a:xfrm>
              <a:off x="9053177" y="8718207"/>
              <a:ext cx="1788160" cy="1174750"/>
            </a:xfrm>
            <a:custGeom>
              <a:avLst/>
              <a:gdLst/>
              <a:ahLst/>
              <a:cxnLst/>
              <a:rect l="l" t="t" r="r" b="b"/>
              <a:pathLst>
                <a:path w="1788159"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grpSp>
      <p:sp>
        <p:nvSpPr>
          <p:cNvPr id="117" name="object 67">
            <a:extLst>
              <a:ext uri="{FF2B5EF4-FFF2-40B4-BE49-F238E27FC236}">
                <a16:creationId xmlns:a16="http://schemas.microsoft.com/office/drawing/2014/main" id="{6A91C003-C975-6E78-2664-3D3F9B23872A}"/>
              </a:ext>
            </a:extLst>
          </p:cNvPr>
          <p:cNvSpPr txBox="1"/>
          <p:nvPr/>
        </p:nvSpPr>
        <p:spPr>
          <a:xfrm>
            <a:off x="9121108" y="9775146"/>
            <a:ext cx="1682114" cy="673646"/>
          </a:xfrm>
          <a:prstGeom prst="rect">
            <a:avLst/>
          </a:prstGeom>
        </p:spPr>
        <p:txBody>
          <a:bodyPr vert="horz" wrap="square" lIns="0" tIns="81915" rIns="0" bIns="0" rtlCol="0">
            <a:spAutoFit/>
          </a:bodyPr>
          <a:lstStyle/>
          <a:p>
            <a:pPr marL="12065" marR="5080" algn="ctr">
              <a:lnSpc>
                <a:spcPct val="79600"/>
              </a:lnSpc>
              <a:spcBef>
                <a:spcPts val="645"/>
              </a:spcBef>
            </a:pPr>
            <a:r>
              <a:rPr sz="16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Tecnologías  </a:t>
            </a:r>
            <a:r>
              <a:rPr sz="1600" b="1" spc="65" dirty="0">
                <a:solidFill>
                  <a:srgbClr val="3C3C3B"/>
                </a:solidFill>
                <a:latin typeface="Verdana" panose="020B0604030504040204" pitchFamily="34" charset="0"/>
                <a:ea typeface="Verdana" panose="020B0604030504040204" pitchFamily="34" charset="0"/>
                <a:cs typeface="Verdana" panose="020B0604030504040204" pitchFamily="34" charset="0"/>
              </a:rPr>
              <a:t>de </a:t>
            </a:r>
            <a:r>
              <a:rPr sz="1600" b="1" spc="145" dirty="0">
                <a:solidFill>
                  <a:srgbClr val="3C3C3B"/>
                </a:solidFill>
                <a:latin typeface="Verdana" panose="020B0604030504040204" pitchFamily="34" charset="0"/>
                <a:ea typeface="Verdana" panose="020B0604030504040204" pitchFamily="34" charset="0"/>
                <a:cs typeface="Verdana" panose="020B0604030504040204" pitchFamily="34" charset="0"/>
              </a:rPr>
              <a:t>la </a:t>
            </a:r>
            <a:r>
              <a:rPr sz="1600" b="1" spc="15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600" b="1" spc="110" dirty="0">
                <a:solidFill>
                  <a:srgbClr val="3C3C3B"/>
                </a:solidFill>
                <a:latin typeface="Verdana" panose="020B0604030504040204" pitchFamily="34" charset="0"/>
                <a:ea typeface="Verdana" panose="020B0604030504040204" pitchFamily="34" charset="0"/>
                <a:cs typeface="Verdana" panose="020B0604030504040204" pitchFamily="34" charset="0"/>
              </a:rPr>
              <a:t>Información</a:t>
            </a:r>
            <a:endParaRPr sz="1600" b="1" dirty="0">
              <a:latin typeface="Verdana" panose="020B0604030504040204" pitchFamily="34" charset="0"/>
              <a:ea typeface="Verdana" panose="020B0604030504040204" pitchFamily="34" charset="0"/>
              <a:cs typeface="Verdana" panose="020B0604030504040204" pitchFamily="34" charset="0"/>
            </a:endParaRPr>
          </a:p>
        </p:txBody>
      </p:sp>
      <p:sp>
        <p:nvSpPr>
          <p:cNvPr id="2" name="object 8">
            <a:extLst>
              <a:ext uri="{FF2B5EF4-FFF2-40B4-BE49-F238E27FC236}">
                <a16:creationId xmlns:a16="http://schemas.microsoft.com/office/drawing/2014/main" id="{3821CA4A-BCC0-95A5-B9C8-4E82A91AE797}"/>
              </a:ext>
            </a:extLst>
          </p:cNvPr>
          <p:cNvSpPr txBox="1"/>
          <p:nvPr/>
        </p:nvSpPr>
        <p:spPr>
          <a:xfrm>
            <a:off x="3154914" y="2238105"/>
            <a:ext cx="4152139" cy="373820"/>
          </a:xfrm>
          <a:prstGeom prst="rect">
            <a:avLst/>
          </a:prstGeom>
          <a:solidFill>
            <a:srgbClr val="FFC200"/>
          </a:solidFill>
        </p:spPr>
        <p:txBody>
          <a:bodyPr vert="horz" wrap="square" lIns="0" tIns="19685" rIns="0" bIns="0" rtlCol="0">
            <a:spAutoFit/>
          </a:bodyPr>
          <a:lstStyle/>
          <a:p>
            <a:pPr algn="ctr">
              <a:lnSpc>
                <a:spcPct val="100000"/>
              </a:lnSpc>
              <a:spcBef>
                <a:spcPts val="155"/>
              </a:spcBef>
            </a:pPr>
            <a:r>
              <a:rPr lang="es-CO"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$ 4.163.332.958.439</a:t>
            </a:r>
            <a:endParaRPr sz="23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object 13">
            <a:extLst>
              <a:ext uri="{FF2B5EF4-FFF2-40B4-BE49-F238E27FC236}">
                <a16:creationId xmlns:a16="http://schemas.microsoft.com/office/drawing/2014/main" id="{14A7466E-F871-F5AF-3EA5-E48E322AA40A}"/>
              </a:ext>
            </a:extLst>
          </p:cNvPr>
          <p:cNvSpPr txBox="1"/>
          <p:nvPr/>
        </p:nvSpPr>
        <p:spPr>
          <a:xfrm>
            <a:off x="3752552" y="1916279"/>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dirty="0">
              <a:latin typeface="Verdana" panose="020B0604030504040204" pitchFamily="34" charset="0"/>
              <a:ea typeface="Verdana" panose="020B0604030504040204" pitchFamily="34" charset="0"/>
              <a:cs typeface="Verdana" panose="020B0604030504040204" pitchFamily="34" charset="0"/>
            </a:endParaRPr>
          </a:p>
        </p:txBody>
      </p:sp>
      <p:sp>
        <p:nvSpPr>
          <p:cNvPr id="5" name="object 19">
            <a:extLst>
              <a:ext uri="{FF2B5EF4-FFF2-40B4-BE49-F238E27FC236}">
                <a16:creationId xmlns:a16="http://schemas.microsoft.com/office/drawing/2014/main" id="{D970664A-AC5E-E4B3-5DC6-9661D9BAB365}"/>
              </a:ext>
            </a:extLst>
          </p:cNvPr>
          <p:cNvSpPr txBox="1"/>
          <p:nvPr/>
        </p:nvSpPr>
        <p:spPr>
          <a:xfrm>
            <a:off x="3752552" y="3282679"/>
            <a:ext cx="2320283" cy="275075"/>
          </a:xfrm>
          <a:prstGeom prst="rect">
            <a:avLst/>
          </a:prstGeom>
        </p:spPr>
        <p:txBody>
          <a:bodyPr vert="horz" wrap="square" lIns="0" tIns="13335" rIns="0" bIns="0" rtlCol="0">
            <a:spAutoFit/>
          </a:bodyPr>
          <a:lstStyle/>
          <a:p>
            <a:pPr marL="12700">
              <a:lnSpc>
                <a:spcPct val="100000"/>
              </a:lnSpc>
              <a:spcBef>
                <a:spcPts val="105"/>
              </a:spcBef>
            </a:pPr>
            <a:r>
              <a:rPr sz="1700" spc="-25" dirty="0">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1700" spc="-6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1700" spc="-5"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1700">
              <a:latin typeface="Verdana" panose="020B0604030504040204" pitchFamily="34" charset="0"/>
              <a:ea typeface="Verdana" panose="020B0604030504040204" pitchFamily="34" charset="0"/>
              <a:cs typeface="Verdana" panose="020B0604030504040204" pitchFamily="34" charset="0"/>
            </a:endParaRPr>
          </a:p>
        </p:txBody>
      </p:sp>
      <p:sp>
        <p:nvSpPr>
          <p:cNvPr id="6" name="object 24">
            <a:extLst>
              <a:ext uri="{FF2B5EF4-FFF2-40B4-BE49-F238E27FC236}">
                <a16:creationId xmlns:a16="http://schemas.microsoft.com/office/drawing/2014/main" id="{B9BC0CB5-3DB0-C3D7-A02A-9A84EE87EFD7}"/>
              </a:ext>
            </a:extLst>
          </p:cNvPr>
          <p:cNvSpPr txBox="1"/>
          <p:nvPr/>
        </p:nvSpPr>
        <p:spPr>
          <a:xfrm>
            <a:off x="3154914" y="3593232"/>
            <a:ext cx="4152139" cy="373820"/>
          </a:xfrm>
          <a:prstGeom prst="rect">
            <a:avLst/>
          </a:prstGeom>
          <a:solidFill>
            <a:srgbClr val="FAD67A"/>
          </a:solidFill>
        </p:spPr>
        <p:txBody>
          <a:bodyPr vert="horz" wrap="square" lIns="0" tIns="19685" rIns="0" bIns="0" rtlCol="0">
            <a:spAutoFit/>
          </a:bodyPr>
          <a:lstStyle/>
          <a:p>
            <a:pPr marL="59690" algn="ctr">
              <a:lnSpc>
                <a:spcPct val="100000"/>
              </a:lnSpc>
              <a:spcBef>
                <a:spcPts val="155"/>
              </a:spcBef>
            </a:pPr>
            <a:r>
              <a:rPr lang="es-CO" sz="2300" b="1" spc="114" dirty="0">
                <a:solidFill>
                  <a:srgbClr val="3C3C3B"/>
                </a:solidFill>
                <a:latin typeface="Verdana" panose="020B0604030504040204" pitchFamily="34" charset="0"/>
                <a:ea typeface="Verdana" panose="020B0604030504040204" pitchFamily="34" charset="0"/>
                <a:cs typeface="Verdana" panose="020B0604030504040204" pitchFamily="34" charset="0"/>
              </a:rPr>
              <a:t>$ 484.300.582.741</a:t>
            </a:r>
            <a:endParaRPr sz="2300" b="1" dirty="0">
              <a:latin typeface="Verdana" panose="020B0604030504040204" pitchFamily="34" charset="0"/>
              <a:ea typeface="Verdana" panose="020B0604030504040204" pitchFamily="34" charset="0"/>
              <a:cs typeface="Verdana" panose="020B0604030504040204" pitchFamily="34" charset="0"/>
            </a:endParaRPr>
          </a:p>
        </p:txBody>
      </p:sp>
      <p:sp>
        <p:nvSpPr>
          <p:cNvPr id="7" name="object 6">
            <a:extLst>
              <a:ext uri="{FF2B5EF4-FFF2-40B4-BE49-F238E27FC236}">
                <a16:creationId xmlns:a16="http://schemas.microsoft.com/office/drawing/2014/main" id="{AB0FA341-E8F6-6AC8-3C81-A0172F864420}"/>
              </a:ext>
            </a:extLst>
          </p:cNvPr>
          <p:cNvSpPr/>
          <p:nvPr/>
        </p:nvSpPr>
        <p:spPr>
          <a:xfrm>
            <a:off x="839274" y="1817716"/>
            <a:ext cx="1788160" cy="1174750"/>
          </a:xfrm>
          <a:custGeom>
            <a:avLst/>
            <a:gdLst/>
            <a:ahLst/>
            <a:cxnLst/>
            <a:rect l="l" t="t" r="r" b="b"/>
            <a:pathLst>
              <a:path w="1788160" h="1174750">
                <a:moveTo>
                  <a:pt x="1574580" y="0"/>
                </a:moveTo>
                <a:lnTo>
                  <a:pt x="213260" y="0"/>
                </a:lnTo>
                <a:lnTo>
                  <a:pt x="164363" y="5632"/>
                </a:lnTo>
                <a:lnTo>
                  <a:pt x="119475" y="21676"/>
                </a:lnTo>
                <a:lnTo>
                  <a:pt x="79878" y="46852"/>
                </a:lnTo>
                <a:lnTo>
                  <a:pt x="46852" y="79878"/>
                </a:lnTo>
                <a:lnTo>
                  <a:pt x="21676" y="119475"/>
                </a:lnTo>
                <a:lnTo>
                  <a:pt x="5632" y="164363"/>
                </a:lnTo>
                <a:lnTo>
                  <a:pt x="0" y="213260"/>
                </a:lnTo>
                <a:lnTo>
                  <a:pt x="0" y="961269"/>
                </a:lnTo>
                <a:lnTo>
                  <a:pt x="5632" y="1010165"/>
                </a:lnTo>
                <a:lnTo>
                  <a:pt x="21676" y="1055051"/>
                </a:lnTo>
                <a:lnTo>
                  <a:pt x="46852" y="1094646"/>
                </a:lnTo>
                <a:lnTo>
                  <a:pt x="79878" y="1127671"/>
                </a:lnTo>
                <a:lnTo>
                  <a:pt x="119475" y="1152844"/>
                </a:lnTo>
                <a:lnTo>
                  <a:pt x="164363" y="1168887"/>
                </a:lnTo>
                <a:lnTo>
                  <a:pt x="213260" y="1174519"/>
                </a:lnTo>
                <a:lnTo>
                  <a:pt x="1574580" y="1174519"/>
                </a:lnTo>
                <a:lnTo>
                  <a:pt x="1623477" y="1168887"/>
                </a:lnTo>
                <a:lnTo>
                  <a:pt x="1668363" y="1152844"/>
                </a:lnTo>
                <a:lnTo>
                  <a:pt x="1707958" y="1127671"/>
                </a:lnTo>
                <a:lnTo>
                  <a:pt x="1740982" y="1094646"/>
                </a:lnTo>
                <a:lnTo>
                  <a:pt x="1766155" y="1055051"/>
                </a:lnTo>
                <a:lnTo>
                  <a:pt x="1782198" y="1010165"/>
                </a:lnTo>
                <a:lnTo>
                  <a:pt x="1787830" y="961269"/>
                </a:lnTo>
                <a:lnTo>
                  <a:pt x="1787830" y="213260"/>
                </a:lnTo>
                <a:lnTo>
                  <a:pt x="1782198" y="164363"/>
                </a:lnTo>
                <a:lnTo>
                  <a:pt x="1766155" y="119475"/>
                </a:lnTo>
                <a:lnTo>
                  <a:pt x="1740982" y="79878"/>
                </a:lnTo>
                <a:lnTo>
                  <a:pt x="1707958" y="46852"/>
                </a:lnTo>
                <a:lnTo>
                  <a:pt x="1668363" y="21676"/>
                </a:lnTo>
                <a:lnTo>
                  <a:pt x="1623477" y="5632"/>
                </a:lnTo>
                <a:lnTo>
                  <a:pt x="1574580" y="0"/>
                </a:lnTo>
                <a:close/>
              </a:path>
            </a:pathLst>
          </a:custGeom>
          <a:solidFill>
            <a:srgbClr val="FFC300"/>
          </a:solidFill>
        </p:spPr>
        <p:txBody>
          <a:bodyPr wrap="square" lIns="0" tIns="0" rIns="0" bIns="0" rtlCol="0"/>
          <a:lstStyle/>
          <a:p>
            <a:endParaRPr/>
          </a:p>
        </p:txBody>
      </p:sp>
      <p:sp>
        <p:nvSpPr>
          <p:cNvPr id="9" name="object 7">
            <a:extLst>
              <a:ext uri="{FF2B5EF4-FFF2-40B4-BE49-F238E27FC236}">
                <a16:creationId xmlns:a16="http://schemas.microsoft.com/office/drawing/2014/main" id="{D89A5C21-F5A1-6370-89F6-E22180C17762}"/>
              </a:ext>
            </a:extLst>
          </p:cNvPr>
          <p:cNvSpPr txBox="1"/>
          <p:nvPr/>
        </p:nvSpPr>
        <p:spPr>
          <a:xfrm>
            <a:off x="839276" y="2194761"/>
            <a:ext cx="1788158" cy="474231"/>
          </a:xfrm>
          <a:prstGeom prst="rect">
            <a:avLst/>
          </a:prstGeom>
        </p:spPr>
        <p:txBody>
          <a:bodyPr vert="horz" wrap="square" lIns="0" tIns="64769" rIns="0" bIns="0" rtlCol="0">
            <a:spAutoFit/>
          </a:bodyPr>
          <a:lstStyle/>
          <a:p>
            <a:pPr marL="488315" marR="5080" indent="-476250" algn="ctr">
              <a:lnSpc>
                <a:spcPct val="79800"/>
              </a:lnSpc>
              <a:spcBef>
                <a:spcPts val="509"/>
              </a:spcBef>
            </a:pPr>
            <a:r>
              <a:rPr lang="es-ES" sz="1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Transferencias</a:t>
            </a:r>
          </a:p>
          <a:p>
            <a:pPr marL="488315" marR="5080" indent="-476250" algn="ctr">
              <a:lnSpc>
                <a:spcPct val="79800"/>
              </a:lnSpc>
              <a:spcBef>
                <a:spcPts val="509"/>
              </a:spcBef>
            </a:pPr>
            <a:r>
              <a:rPr lang="es-ES" sz="1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Monetarias</a:t>
            </a:r>
            <a:endParaRPr sz="1400" b="1" dirty="0">
              <a:latin typeface="Verdana" panose="020B0604030504040204" pitchFamily="34" charset="0"/>
              <a:ea typeface="Verdana" panose="020B0604030504040204" pitchFamily="34" charset="0"/>
              <a:cs typeface="Verdana" panose="020B0604030504040204" pitchFamily="34" charset="0"/>
            </a:endParaRPr>
          </a:p>
        </p:txBody>
      </p:sp>
      <p:sp>
        <p:nvSpPr>
          <p:cNvPr id="10" name="object 10">
            <a:extLst>
              <a:ext uri="{FF2B5EF4-FFF2-40B4-BE49-F238E27FC236}">
                <a16:creationId xmlns:a16="http://schemas.microsoft.com/office/drawing/2014/main" id="{C7EE554D-AF22-A3B8-6378-901E2DF4832E}"/>
              </a:ext>
            </a:extLst>
          </p:cNvPr>
          <p:cNvSpPr/>
          <p:nvPr/>
        </p:nvSpPr>
        <p:spPr>
          <a:xfrm>
            <a:off x="2602930" y="2226785"/>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FC300"/>
          </a:solidFill>
        </p:spPr>
        <p:txBody>
          <a:bodyPr wrap="square" lIns="0" tIns="0" rIns="0" bIns="0" rtlCol="0"/>
          <a:lstStyle/>
          <a:p>
            <a:endParaRPr/>
          </a:p>
        </p:txBody>
      </p:sp>
      <p:sp>
        <p:nvSpPr>
          <p:cNvPr id="11" name="object 12">
            <a:extLst>
              <a:ext uri="{FF2B5EF4-FFF2-40B4-BE49-F238E27FC236}">
                <a16:creationId xmlns:a16="http://schemas.microsoft.com/office/drawing/2014/main" id="{27A3B28B-5E33-7072-A434-246B3E541BDC}"/>
              </a:ext>
            </a:extLst>
          </p:cNvPr>
          <p:cNvSpPr txBox="1"/>
          <p:nvPr/>
        </p:nvSpPr>
        <p:spPr>
          <a:xfrm>
            <a:off x="1137414" y="3397182"/>
            <a:ext cx="1283010" cy="652102"/>
          </a:xfrm>
          <a:prstGeom prst="rect">
            <a:avLst/>
          </a:prstGeom>
        </p:spPr>
        <p:txBody>
          <a:bodyPr vert="horz" wrap="square" lIns="0" tIns="81915" rIns="0" bIns="0" rtlCol="0">
            <a:spAutoFit/>
          </a:bodyPr>
          <a:lstStyle/>
          <a:p>
            <a:pPr marL="12065" marR="5080" algn="ctr">
              <a:lnSpc>
                <a:spcPct val="79600"/>
              </a:lnSpc>
              <a:spcBef>
                <a:spcPts val="645"/>
              </a:spcBef>
            </a:pPr>
            <a:r>
              <a:rPr lang="es-ES" sz="20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Jóvenes</a:t>
            </a:r>
          </a:p>
          <a:p>
            <a:pPr marL="12065" marR="5080" algn="ctr">
              <a:lnSpc>
                <a:spcPct val="79600"/>
              </a:lnSpc>
              <a:spcBef>
                <a:spcPts val="645"/>
              </a:spcBef>
            </a:pPr>
            <a:r>
              <a:rPr lang="es-ES" sz="2000" b="1" spc="70" dirty="0">
                <a:solidFill>
                  <a:srgbClr val="3C3C3B"/>
                </a:solidFill>
                <a:latin typeface="Verdana" panose="020B0604030504040204" pitchFamily="34" charset="0"/>
                <a:ea typeface="Verdana" panose="020B0604030504040204" pitchFamily="34" charset="0"/>
                <a:cs typeface="Verdana" panose="020B0604030504040204" pitchFamily="34" charset="0"/>
              </a:rPr>
              <a:t>En Paz</a:t>
            </a:r>
            <a:endParaRPr sz="2000" b="1" dirty="0">
              <a:latin typeface="Verdana" panose="020B0604030504040204" pitchFamily="34" charset="0"/>
              <a:ea typeface="Verdana" panose="020B0604030504040204" pitchFamily="34" charset="0"/>
              <a:cs typeface="Verdana" panose="020B0604030504040204" pitchFamily="34" charset="0"/>
            </a:endParaRPr>
          </a:p>
        </p:txBody>
      </p:sp>
      <p:sp>
        <p:nvSpPr>
          <p:cNvPr id="12" name="object 17">
            <a:extLst>
              <a:ext uri="{FF2B5EF4-FFF2-40B4-BE49-F238E27FC236}">
                <a16:creationId xmlns:a16="http://schemas.microsoft.com/office/drawing/2014/main" id="{F274D68F-53DC-FFEA-65D2-4B834C990044}"/>
              </a:ext>
            </a:extLst>
          </p:cNvPr>
          <p:cNvSpPr/>
          <p:nvPr/>
        </p:nvSpPr>
        <p:spPr>
          <a:xfrm>
            <a:off x="2602930" y="3581917"/>
            <a:ext cx="207010" cy="295910"/>
          </a:xfrm>
          <a:custGeom>
            <a:avLst/>
            <a:gdLst/>
            <a:ahLst/>
            <a:cxnLst/>
            <a:rect l="l" t="t" r="r" b="b"/>
            <a:pathLst>
              <a:path w="207010" h="295910">
                <a:moveTo>
                  <a:pt x="22305" y="0"/>
                </a:moveTo>
                <a:lnTo>
                  <a:pt x="14675" y="778"/>
                </a:lnTo>
                <a:lnTo>
                  <a:pt x="7559" y="4109"/>
                </a:lnTo>
                <a:lnTo>
                  <a:pt x="2167" y="7816"/>
                </a:lnTo>
                <a:lnTo>
                  <a:pt x="0" y="12685"/>
                </a:lnTo>
                <a:lnTo>
                  <a:pt x="31" y="147194"/>
                </a:lnTo>
                <a:lnTo>
                  <a:pt x="41" y="285609"/>
                </a:lnTo>
                <a:lnTo>
                  <a:pt x="6481" y="292300"/>
                </a:lnTo>
                <a:lnTo>
                  <a:pt x="24062" y="295315"/>
                </a:lnTo>
                <a:lnTo>
                  <a:pt x="30156" y="293797"/>
                </a:lnTo>
                <a:lnTo>
                  <a:pt x="63935" y="267442"/>
                </a:lnTo>
                <a:lnTo>
                  <a:pt x="199302" y="160513"/>
                </a:lnTo>
                <a:lnTo>
                  <a:pt x="205021" y="154108"/>
                </a:lnTo>
                <a:lnTo>
                  <a:pt x="206942" y="147257"/>
                </a:lnTo>
                <a:lnTo>
                  <a:pt x="205064" y="140414"/>
                </a:lnTo>
                <a:lnTo>
                  <a:pt x="199386" y="134032"/>
                </a:lnTo>
                <a:lnTo>
                  <a:pt x="37286" y="5973"/>
                </a:lnTo>
                <a:lnTo>
                  <a:pt x="29994" y="1742"/>
                </a:lnTo>
                <a:lnTo>
                  <a:pt x="22305" y="0"/>
                </a:lnTo>
                <a:close/>
              </a:path>
            </a:pathLst>
          </a:custGeom>
          <a:solidFill>
            <a:srgbClr val="FAD67A"/>
          </a:solidFill>
        </p:spPr>
        <p:txBody>
          <a:bodyPr wrap="square" lIns="0" tIns="0" rIns="0" bIns="0" rtlCol="0"/>
          <a:lstStyle/>
          <a:p>
            <a:endParaRPr sz="1600" b="1">
              <a:latin typeface="Verdana" panose="020B0604030504040204" pitchFamily="34" charset="0"/>
              <a:ea typeface="Verdana" panose="020B0604030504040204" pitchFamily="34" charset="0"/>
              <a:cs typeface="Verdana" panose="020B0604030504040204" pitchFamily="34" charset="0"/>
            </a:endParaRPr>
          </a:p>
        </p:txBody>
      </p:sp>
      <p:sp>
        <p:nvSpPr>
          <p:cNvPr id="26" name="Marcador de número de diapositiva 25">
            <a:extLst>
              <a:ext uri="{FF2B5EF4-FFF2-40B4-BE49-F238E27FC236}">
                <a16:creationId xmlns:a16="http://schemas.microsoft.com/office/drawing/2014/main" id="{54F9BAA2-976A-03B0-8814-363B98EDCFD6}"/>
              </a:ext>
            </a:extLst>
          </p:cNvPr>
          <p:cNvSpPr>
            <a:spLocks noGrp="1"/>
          </p:cNvSpPr>
          <p:nvPr>
            <p:ph type="sldNum" sz="quarter" idx="7"/>
          </p:nvPr>
        </p:nvSpPr>
        <p:spPr/>
        <p:txBody>
          <a:bodyPr/>
          <a:lstStyle/>
          <a:p>
            <a:fld id="{B6F15528-21DE-4FAA-801E-634DDDAF4B2B}" type="slidenum">
              <a:rPr lang="es-CO" smtClean="0"/>
              <a:t>19</a:t>
            </a:fld>
            <a:endParaRPr lang="es-CO"/>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C6B7E23-09E9-3E39-BDE6-34D438C6C844}"/>
              </a:ext>
            </a:extLst>
          </p:cNvPr>
          <p:cNvSpPr/>
          <p:nvPr/>
        </p:nvSpPr>
        <p:spPr>
          <a:xfrm>
            <a:off x="-82550" y="0"/>
            <a:ext cx="20186650" cy="1058779"/>
          </a:xfrm>
          <a:prstGeom prst="rect">
            <a:avLst/>
          </a:prstGeom>
          <a:solidFill>
            <a:srgbClr val="FFC50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7" name="TextBox 86">
            <a:extLst>
              <a:ext uri="{FF2B5EF4-FFF2-40B4-BE49-F238E27FC236}">
                <a16:creationId xmlns:a16="http://schemas.microsoft.com/office/drawing/2014/main" id="{2CD2F3D0-D0C1-083B-A9B2-8768BB42BF61}"/>
              </a:ext>
            </a:extLst>
          </p:cNvPr>
          <p:cNvSpPr txBox="1"/>
          <p:nvPr/>
        </p:nvSpPr>
        <p:spPr>
          <a:xfrm>
            <a:off x="2341666" y="3751218"/>
            <a:ext cx="3659787" cy="447687"/>
          </a:xfrm>
          <a:prstGeom prst="rect">
            <a:avLst/>
          </a:prstGeom>
          <a:noFill/>
        </p:spPr>
        <p:txBody>
          <a:bodyPr wrap="square">
            <a:spAutoFit/>
          </a:bodyPr>
          <a:lstStyle/>
          <a:p>
            <a:pPr defTabSz="1147622">
              <a:defRPr/>
            </a:pPr>
            <a:r>
              <a:rPr lang="es-ES" sz="2309" b="1" dirty="0">
                <a:solidFill>
                  <a:srgbClr val="154A8A"/>
                </a:solidFill>
                <a:latin typeface="Verdana" panose="020B0604030504040204" pitchFamily="34" charset="0"/>
                <a:ea typeface="Verdana" panose="020B0604030504040204" pitchFamily="34" charset="0"/>
                <a:cs typeface="Verdana" panose="020B0604030504040204" pitchFamily="34" charset="0"/>
              </a:rPr>
              <a:t>Pobreza monetaria</a:t>
            </a:r>
            <a:endParaRPr lang="en-US" sz="2309"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8" name="TextBox 87">
            <a:extLst>
              <a:ext uri="{FF2B5EF4-FFF2-40B4-BE49-F238E27FC236}">
                <a16:creationId xmlns:a16="http://schemas.microsoft.com/office/drawing/2014/main" id="{9EF3A382-F2C2-0CF6-6460-B7E64FF685CE}"/>
              </a:ext>
            </a:extLst>
          </p:cNvPr>
          <p:cNvSpPr txBox="1"/>
          <p:nvPr/>
        </p:nvSpPr>
        <p:spPr>
          <a:xfrm>
            <a:off x="2341664" y="4476109"/>
            <a:ext cx="5062175" cy="447687"/>
          </a:xfrm>
          <a:prstGeom prst="rect">
            <a:avLst/>
          </a:prstGeom>
          <a:noFill/>
        </p:spPr>
        <p:txBody>
          <a:bodyPr wrap="square">
            <a:spAutoFit/>
          </a:bodyPr>
          <a:lstStyle/>
          <a:p>
            <a:pPr defTabSz="1147622">
              <a:defRPr/>
            </a:pPr>
            <a:r>
              <a:rPr lang="es-ES" sz="2309" b="1" dirty="0">
                <a:solidFill>
                  <a:srgbClr val="154A8A"/>
                </a:solidFill>
                <a:latin typeface="Verdana" panose="020B0604030504040204" pitchFamily="34" charset="0"/>
                <a:ea typeface="Verdana" panose="020B0604030504040204" pitchFamily="34" charset="0"/>
                <a:cs typeface="Verdana" panose="020B0604030504040204" pitchFamily="34" charset="0"/>
              </a:rPr>
              <a:t>Pobreza monetaria extrema</a:t>
            </a:r>
            <a:endParaRPr lang="en-US" sz="2309"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9" name="TextBox 88">
            <a:extLst>
              <a:ext uri="{FF2B5EF4-FFF2-40B4-BE49-F238E27FC236}">
                <a16:creationId xmlns:a16="http://schemas.microsoft.com/office/drawing/2014/main" id="{C3F486DB-2AF1-0054-9685-52399A2D26A3}"/>
              </a:ext>
            </a:extLst>
          </p:cNvPr>
          <p:cNvSpPr txBox="1"/>
          <p:nvPr/>
        </p:nvSpPr>
        <p:spPr>
          <a:xfrm>
            <a:off x="2341665" y="5157413"/>
            <a:ext cx="4041143" cy="447687"/>
          </a:xfrm>
          <a:prstGeom prst="rect">
            <a:avLst/>
          </a:prstGeom>
          <a:noFill/>
        </p:spPr>
        <p:txBody>
          <a:bodyPr wrap="square">
            <a:spAutoFit/>
          </a:bodyPr>
          <a:lstStyle/>
          <a:p>
            <a:pPr defTabSz="1147622">
              <a:defRPr/>
            </a:pPr>
            <a:r>
              <a:rPr lang="es-ES" sz="2309" b="1" dirty="0">
                <a:solidFill>
                  <a:srgbClr val="154A8A"/>
                </a:solidFill>
                <a:latin typeface="Verdana" panose="020B0604030504040204" pitchFamily="34" charset="0"/>
                <a:ea typeface="Verdana" panose="020B0604030504040204" pitchFamily="34" charset="0"/>
                <a:cs typeface="Verdana" panose="020B0604030504040204" pitchFamily="34" charset="0"/>
              </a:rPr>
              <a:t>Coeficiente de Gini</a:t>
            </a:r>
            <a:endParaRPr lang="en-US" sz="2309"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0" name="TextBox 89">
            <a:extLst>
              <a:ext uri="{FF2B5EF4-FFF2-40B4-BE49-F238E27FC236}">
                <a16:creationId xmlns:a16="http://schemas.microsoft.com/office/drawing/2014/main" id="{410B7E97-166D-7A32-CC0C-7C8CB0AE6451}"/>
              </a:ext>
            </a:extLst>
          </p:cNvPr>
          <p:cNvSpPr txBox="1"/>
          <p:nvPr/>
        </p:nvSpPr>
        <p:spPr>
          <a:xfrm>
            <a:off x="7003256" y="3175006"/>
            <a:ext cx="1168216" cy="447687"/>
          </a:xfrm>
          <a:prstGeom prst="rect">
            <a:avLst/>
          </a:prstGeom>
          <a:noFill/>
        </p:spPr>
        <p:txBody>
          <a:bodyPr wrap="square">
            <a:spAutoFit/>
          </a:bodyPr>
          <a:lstStyle/>
          <a:p>
            <a:pPr algn="ctr" defTabSz="1147622">
              <a:defRPr/>
            </a:pPr>
            <a:r>
              <a:rPr lang="es-ES" sz="2309" b="1" dirty="0">
                <a:solidFill>
                  <a:prstClr val="black"/>
                </a:solidFill>
                <a:latin typeface="Helvetica"/>
                <a:cs typeface="Segoe UI"/>
              </a:rPr>
              <a:t>2022</a:t>
            </a:r>
            <a:endParaRPr lang="en-US" sz="2309" dirty="0">
              <a:solidFill>
                <a:prstClr val="black"/>
              </a:solidFill>
              <a:latin typeface="Helvetica"/>
            </a:endParaRPr>
          </a:p>
        </p:txBody>
      </p:sp>
      <p:sp>
        <p:nvSpPr>
          <p:cNvPr id="91" name="TextBox 90">
            <a:extLst>
              <a:ext uri="{FF2B5EF4-FFF2-40B4-BE49-F238E27FC236}">
                <a16:creationId xmlns:a16="http://schemas.microsoft.com/office/drawing/2014/main" id="{16B946CD-FC50-1B8B-49D9-DD1ED96010DA}"/>
              </a:ext>
            </a:extLst>
          </p:cNvPr>
          <p:cNvSpPr txBox="1"/>
          <p:nvPr/>
        </p:nvSpPr>
        <p:spPr>
          <a:xfrm>
            <a:off x="9765988" y="3210223"/>
            <a:ext cx="1168216" cy="447687"/>
          </a:xfrm>
          <a:prstGeom prst="rect">
            <a:avLst/>
          </a:prstGeom>
          <a:noFill/>
        </p:spPr>
        <p:txBody>
          <a:bodyPr wrap="square">
            <a:spAutoFit/>
          </a:bodyPr>
          <a:lstStyle/>
          <a:p>
            <a:pPr algn="ctr" defTabSz="1147622">
              <a:defRPr/>
            </a:pPr>
            <a:r>
              <a:rPr lang="es-ES" sz="2309" b="1" dirty="0">
                <a:solidFill>
                  <a:srgbClr val="00B050"/>
                </a:solidFill>
                <a:latin typeface="Helvetica"/>
                <a:cs typeface="Segoe UI"/>
              </a:rPr>
              <a:t>2023</a:t>
            </a:r>
            <a:endParaRPr lang="en-US" sz="2309" b="1" dirty="0">
              <a:solidFill>
                <a:srgbClr val="00B050"/>
              </a:solidFill>
              <a:latin typeface="Helvetica"/>
              <a:cs typeface="Segoe UI"/>
            </a:endParaRPr>
          </a:p>
        </p:txBody>
      </p:sp>
      <p:sp>
        <p:nvSpPr>
          <p:cNvPr id="92" name="TextBox 91">
            <a:extLst>
              <a:ext uri="{FF2B5EF4-FFF2-40B4-BE49-F238E27FC236}">
                <a16:creationId xmlns:a16="http://schemas.microsoft.com/office/drawing/2014/main" id="{F0E5CA8C-3D08-D5EF-6C68-22AEFC3BF0BE}"/>
              </a:ext>
            </a:extLst>
          </p:cNvPr>
          <p:cNvSpPr txBox="1"/>
          <p:nvPr/>
        </p:nvSpPr>
        <p:spPr>
          <a:xfrm>
            <a:off x="7109140" y="3738658"/>
            <a:ext cx="1168216" cy="447687"/>
          </a:xfrm>
          <a:prstGeom prst="rect">
            <a:avLst/>
          </a:prstGeom>
          <a:noFill/>
        </p:spPr>
        <p:txBody>
          <a:bodyPr wrap="square">
            <a:spAutoFit/>
          </a:bodyPr>
          <a:lstStyle/>
          <a:p>
            <a:pPr defTabSz="1147622">
              <a:defRPr/>
            </a:pPr>
            <a:r>
              <a:rPr lang="es-ES" sz="2309" dirty="0">
                <a:solidFill>
                  <a:prstClr val="black"/>
                </a:solidFill>
                <a:latin typeface="Helvetica"/>
                <a:cs typeface="Segoe UI"/>
              </a:rPr>
              <a:t>36,6%</a:t>
            </a:r>
          </a:p>
        </p:txBody>
      </p:sp>
      <p:cxnSp>
        <p:nvCxnSpPr>
          <p:cNvPr id="93" name="Conector recto 34">
            <a:extLst>
              <a:ext uri="{FF2B5EF4-FFF2-40B4-BE49-F238E27FC236}">
                <a16:creationId xmlns:a16="http://schemas.microsoft.com/office/drawing/2014/main" id="{A29D9544-104A-0A27-462A-3629D5BE10EF}"/>
              </a:ext>
            </a:extLst>
          </p:cNvPr>
          <p:cNvCxnSpPr>
            <a:cxnSpLocks/>
          </p:cNvCxnSpPr>
          <p:nvPr/>
        </p:nvCxnSpPr>
        <p:spPr>
          <a:xfrm>
            <a:off x="2338873" y="4247485"/>
            <a:ext cx="10861095" cy="44060"/>
          </a:xfrm>
          <a:prstGeom prst="line">
            <a:avLst/>
          </a:prstGeom>
          <a:noFill/>
          <a:ln w="6350" cap="flat" cmpd="sng" algn="ctr">
            <a:solidFill>
              <a:srgbClr val="5B9BD5"/>
            </a:solidFill>
            <a:prstDash val="solid"/>
            <a:miter lim="800000"/>
          </a:ln>
          <a:effectLst/>
        </p:spPr>
      </p:cxnSp>
      <p:sp>
        <p:nvSpPr>
          <p:cNvPr id="94" name="TextBox 93">
            <a:extLst>
              <a:ext uri="{FF2B5EF4-FFF2-40B4-BE49-F238E27FC236}">
                <a16:creationId xmlns:a16="http://schemas.microsoft.com/office/drawing/2014/main" id="{1B62B900-1D6D-ED48-DD24-0C35B1445CD5}"/>
              </a:ext>
            </a:extLst>
          </p:cNvPr>
          <p:cNvSpPr txBox="1"/>
          <p:nvPr/>
        </p:nvSpPr>
        <p:spPr>
          <a:xfrm>
            <a:off x="9832981" y="3721001"/>
            <a:ext cx="1190911" cy="447687"/>
          </a:xfrm>
          <a:prstGeom prst="rect">
            <a:avLst/>
          </a:prstGeom>
          <a:noFill/>
        </p:spPr>
        <p:txBody>
          <a:bodyPr wrap="square">
            <a:spAutoFit/>
          </a:bodyPr>
          <a:lstStyle/>
          <a:p>
            <a:pPr defTabSz="1147622">
              <a:defRPr/>
            </a:pPr>
            <a:r>
              <a:rPr lang="es-ES" sz="2309" b="1" dirty="0">
                <a:solidFill>
                  <a:srgbClr val="00B050"/>
                </a:solidFill>
                <a:latin typeface="Helvetica"/>
                <a:cs typeface="Segoe UI"/>
              </a:rPr>
              <a:t>33,0%</a:t>
            </a:r>
            <a:endParaRPr lang="en-US" sz="2309" b="1" dirty="0">
              <a:solidFill>
                <a:srgbClr val="00B050"/>
              </a:solidFill>
              <a:latin typeface="Helvetica"/>
            </a:endParaRPr>
          </a:p>
        </p:txBody>
      </p:sp>
      <p:cxnSp>
        <p:nvCxnSpPr>
          <p:cNvPr id="95" name="Straight Arrow Connector 94">
            <a:extLst>
              <a:ext uri="{FF2B5EF4-FFF2-40B4-BE49-F238E27FC236}">
                <a16:creationId xmlns:a16="http://schemas.microsoft.com/office/drawing/2014/main" id="{7AC52B7B-77E6-B8AB-CDF5-9C5B82C5AFB5}"/>
              </a:ext>
            </a:extLst>
          </p:cNvPr>
          <p:cNvCxnSpPr>
            <a:cxnSpLocks/>
          </p:cNvCxnSpPr>
          <p:nvPr/>
        </p:nvCxnSpPr>
        <p:spPr>
          <a:xfrm>
            <a:off x="8334477" y="4155022"/>
            <a:ext cx="1333961" cy="0"/>
          </a:xfrm>
          <a:prstGeom prst="straightConnector1">
            <a:avLst/>
          </a:prstGeom>
          <a:noFill/>
          <a:ln w="6350" cap="flat" cmpd="sng" algn="ctr">
            <a:solidFill>
              <a:srgbClr val="5B9BD5"/>
            </a:solidFill>
            <a:prstDash val="solid"/>
            <a:miter lim="800000"/>
            <a:tailEnd type="triangle"/>
          </a:ln>
          <a:effectLst/>
        </p:spPr>
      </p:cxnSp>
      <p:cxnSp>
        <p:nvCxnSpPr>
          <p:cNvPr id="96" name="Conector recto 34">
            <a:extLst>
              <a:ext uri="{FF2B5EF4-FFF2-40B4-BE49-F238E27FC236}">
                <a16:creationId xmlns:a16="http://schemas.microsoft.com/office/drawing/2014/main" id="{B1C7C4E4-C08D-11AA-F198-F448DA64B42B}"/>
              </a:ext>
            </a:extLst>
          </p:cNvPr>
          <p:cNvCxnSpPr>
            <a:cxnSpLocks/>
          </p:cNvCxnSpPr>
          <p:nvPr/>
        </p:nvCxnSpPr>
        <p:spPr>
          <a:xfrm>
            <a:off x="1462499" y="4977741"/>
            <a:ext cx="12295603" cy="28604"/>
          </a:xfrm>
          <a:prstGeom prst="line">
            <a:avLst/>
          </a:prstGeom>
          <a:noFill/>
          <a:ln w="6350" cap="flat" cmpd="sng" algn="ctr">
            <a:solidFill>
              <a:srgbClr val="5B9BD5"/>
            </a:solidFill>
            <a:prstDash val="solid"/>
            <a:miter lim="800000"/>
          </a:ln>
          <a:effectLst/>
        </p:spPr>
      </p:cxnSp>
      <p:sp>
        <p:nvSpPr>
          <p:cNvPr id="97" name="TextBox 96">
            <a:extLst>
              <a:ext uri="{FF2B5EF4-FFF2-40B4-BE49-F238E27FC236}">
                <a16:creationId xmlns:a16="http://schemas.microsoft.com/office/drawing/2014/main" id="{3AB8ECD5-57FC-835C-3284-1A2449C572E5}"/>
              </a:ext>
            </a:extLst>
          </p:cNvPr>
          <p:cNvSpPr txBox="1"/>
          <p:nvPr/>
        </p:nvSpPr>
        <p:spPr>
          <a:xfrm>
            <a:off x="7094191" y="4471125"/>
            <a:ext cx="1168216" cy="447687"/>
          </a:xfrm>
          <a:prstGeom prst="rect">
            <a:avLst/>
          </a:prstGeom>
          <a:noFill/>
        </p:spPr>
        <p:txBody>
          <a:bodyPr wrap="square">
            <a:spAutoFit/>
          </a:bodyPr>
          <a:lstStyle/>
          <a:p>
            <a:pPr defTabSz="1147622">
              <a:defRPr/>
            </a:pPr>
            <a:r>
              <a:rPr lang="es-ES" sz="2309" dirty="0">
                <a:solidFill>
                  <a:prstClr val="black"/>
                </a:solidFill>
                <a:latin typeface="Helvetica"/>
                <a:cs typeface="Segoe UI"/>
              </a:rPr>
              <a:t>13,8%</a:t>
            </a:r>
          </a:p>
        </p:txBody>
      </p:sp>
      <p:sp>
        <p:nvSpPr>
          <p:cNvPr id="98" name="TextBox 97">
            <a:extLst>
              <a:ext uri="{FF2B5EF4-FFF2-40B4-BE49-F238E27FC236}">
                <a16:creationId xmlns:a16="http://schemas.microsoft.com/office/drawing/2014/main" id="{9C3996A0-E722-A31B-A59B-F5E5148187AF}"/>
              </a:ext>
            </a:extLst>
          </p:cNvPr>
          <p:cNvSpPr txBox="1"/>
          <p:nvPr/>
        </p:nvSpPr>
        <p:spPr>
          <a:xfrm>
            <a:off x="9793068" y="4409980"/>
            <a:ext cx="1190911" cy="447687"/>
          </a:xfrm>
          <a:prstGeom prst="rect">
            <a:avLst/>
          </a:prstGeom>
          <a:noFill/>
        </p:spPr>
        <p:txBody>
          <a:bodyPr wrap="square">
            <a:spAutoFit/>
          </a:bodyPr>
          <a:lstStyle/>
          <a:p>
            <a:pPr defTabSz="1147622">
              <a:defRPr/>
            </a:pPr>
            <a:r>
              <a:rPr lang="es-ES" sz="2309" b="1" dirty="0">
                <a:solidFill>
                  <a:srgbClr val="00B050"/>
                </a:solidFill>
                <a:latin typeface="Helvetica"/>
                <a:cs typeface="Segoe UI"/>
              </a:rPr>
              <a:t>11,4%</a:t>
            </a:r>
            <a:endParaRPr lang="en-US" sz="2309" b="1" dirty="0">
              <a:solidFill>
                <a:srgbClr val="00B050"/>
              </a:solidFill>
              <a:latin typeface="Helvetica"/>
            </a:endParaRPr>
          </a:p>
        </p:txBody>
      </p:sp>
      <p:sp>
        <p:nvSpPr>
          <p:cNvPr id="99" name="TextBox 98">
            <a:extLst>
              <a:ext uri="{FF2B5EF4-FFF2-40B4-BE49-F238E27FC236}">
                <a16:creationId xmlns:a16="http://schemas.microsoft.com/office/drawing/2014/main" id="{5DCB683E-57AA-5792-553D-B855B25CD454}"/>
              </a:ext>
            </a:extLst>
          </p:cNvPr>
          <p:cNvSpPr txBox="1"/>
          <p:nvPr/>
        </p:nvSpPr>
        <p:spPr>
          <a:xfrm>
            <a:off x="8430302" y="3787087"/>
            <a:ext cx="1168216" cy="358688"/>
          </a:xfrm>
          <a:prstGeom prst="rect">
            <a:avLst/>
          </a:prstGeom>
          <a:noFill/>
        </p:spPr>
        <p:txBody>
          <a:bodyPr wrap="square">
            <a:spAutoFit/>
          </a:bodyPr>
          <a:lstStyle/>
          <a:p>
            <a:pPr defTabSz="1147622">
              <a:defRPr/>
            </a:pPr>
            <a:r>
              <a:rPr lang="es-ES" sz="1731" dirty="0">
                <a:solidFill>
                  <a:srgbClr val="4472C4"/>
                </a:solidFill>
                <a:latin typeface="Helvetica"/>
                <a:cs typeface="Segoe UI"/>
              </a:rPr>
              <a:t>-3,6 p.p.</a:t>
            </a:r>
            <a:endParaRPr lang="en-US" sz="1731" dirty="0">
              <a:solidFill>
                <a:srgbClr val="4472C4"/>
              </a:solidFill>
              <a:latin typeface="Helvetica"/>
            </a:endParaRPr>
          </a:p>
        </p:txBody>
      </p:sp>
      <p:cxnSp>
        <p:nvCxnSpPr>
          <p:cNvPr id="100" name="Straight Arrow Connector 99">
            <a:extLst>
              <a:ext uri="{FF2B5EF4-FFF2-40B4-BE49-F238E27FC236}">
                <a16:creationId xmlns:a16="http://schemas.microsoft.com/office/drawing/2014/main" id="{0EAE9AE8-389D-C85F-1C10-3BF9917DEFC1}"/>
              </a:ext>
            </a:extLst>
          </p:cNvPr>
          <p:cNvCxnSpPr>
            <a:cxnSpLocks/>
          </p:cNvCxnSpPr>
          <p:nvPr/>
        </p:nvCxnSpPr>
        <p:spPr>
          <a:xfrm>
            <a:off x="8334477" y="4840921"/>
            <a:ext cx="1333961" cy="0"/>
          </a:xfrm>
          <a:prstGeom prst="straightConnector1">
            <a:avLst/>
          </a:prstGeom>
          <a:noFill/>
          <a:ln w="6350" cap="flat" cmpd="sng" algn="ctr">
            <a:solidFill>
              <a:srgbClr val="5B9BD5"/>
            </a:solidFill>
            <a:prstDash val="solid"/>
            <a:miter lim="800000"/>
            <a:tailEnd type="triangle"/>
          </a:ln>
          <a:effectLst/>
        </p:spPr>
      </p:cxnSp>
      <p:sp>
        <p:nvSpPr>
          <p:cNvPr id="101" name="TextBox 100">
            <a:extLst>
              <a:ext uri="{FF2B5EF4-FFF2-40B4-BE49-F238E27FC236}">
                <a16:creationId xmlns:a16="http://schemas.microsoft.com/office/drawing/2014/main" id="{DA7D60E2-1539-BE8B-6D94-507E2A72F585}"/>
              </a:ext>
            </a:extLst>
          </p:cNvPr>
          <p:cNvSpPr txBox="1"/>
          <p:nvPr/>
        </p:nvSpPr>
        <p:spPr>
          <a:xfrm>
            <a:off x="8485150" y="4451568"/>
            <a:ext cx="1168216" cy="358688"/>
          </a:xfrm>
          <a:prstGeom prst="rect">
            <a:avLst/>
          </a:prstGeom>
          <a:noFill/>
        </p:spPr>
        <p:txBody>
          <a:bodyPr wrap="square">
            <a:spAutoFit/>
          </a:bodyPr>
          <a:lstStyle/>
          <a:p>
            <a:pPr defTabSz="1147622">
              <a:defRPr/>
            </a:pPr>
            <a:r>
              <a:rPr lang="es-ES" sz="1731" dirty="0">
                <a:solidFill>
                  <a:srgbClr val="0070C0"/>
                </a:solidFill>
                <a:latin typeface="Helvetica"/>
                <a:cs typeface="Segoe UI"/>
              </a:rPr>
              <a:t>-2,4 p.p</a:t>
            </a:r>
            <a:r>
              <a:rPr lang="es-ES" sz="1731" dirty="0">
                <a:solidFill>
                  <a:srgbClr val="FF0000"/>
                </a:solidFill>
                <a:latin typeface="Helvetica"/>
                <a:cs typeface="Segoe UI"/>
              </a:rPr>
              <a:t>.</a:t>
            </a:r>
            <a:endParaRPr lang="en-US" sz="1731" dirty="0">
              <a:solidFill>
                <a:srgbClr val="FF0000"/>
              </a:solidFill>
              <a:latin typeface="Helvetica"/>
            </a:endParaRPr>
          </a:p>
        </p:txBody>
      </p:sp>
      <p:sp>
        <p:nvSpPr>
          <p:cNvPr id="102" name="TextBox 101">
            <a:extLst>
              <a:ext uri="{FF2B5EF4-FFF2-40B4-BE49-F238E27FC236}">
                <a16:creationId xmlns:a16="http://schemas.microsoft.com/office/drawing/2014/main" id="{2F015659-1609-4CA9-C1F2-16A85AA7884D}"/>
              </a:ext>
            </a:extLst>
          </p:cNvPr>
          <p:cNvSpPr txBox="1"/>
          <p:nvPr/>
        </p:nvSpPr>
        <p:spPr>
          <a:xfrm>
            <a:off x="7058280" y="5144325"/>
            <a:ext cx="1168216" cy="447687"/>
          </a:xfrm>
          <a:prstGeom prst="rect">
            <a:avLst/>
          </a:prstGeom>
          <a:noFill/>
        </p:spPr>
        <p:txBody>
          <a:bodyPr wrap="square">
            <a:spAutoFit/>
          </a:bodyPr>
          <a:lstStyle/>
          <a:p>
            <a:pPr defTabSz="1147622">
              <a:defRPr/>
            </a:pPr>
            <a:r>
              <a:rPr lang="es-ES" sz="2309" dirty="0">
                <a:solidFill>
                  <a:prstClr val="black"/>
                </a:solidFill>
                <a:latin typeface="Helvetica"/>
                <a:cs typeface="Segoe UI"/>
              </a:rPr>
              <a:t>0,556</a:t>
            </a:r>
          </a:p>
        </p:txBody>
      </p:sp>
      <p:sp>
        <p:nvSpPr>
          <p:cNvPr id="103" name="TextBox 102">
            <a:extLst>
              <a:ext uri="{FF2B5EF4-FFF2-40B4-BE49-F238E27FC236}">
                <a16:creationId xmlns:a16="http://schemas.microsoft.com/office/drawing/2014/main" id="{75E32187-44DB-1A5B-5C17-FD603CD1CB7C}"/>
              </a:ext>
            </a:extLst>
          </p:cNvPr>
          <p:cNvSpPr txBox="1"/>
          <p:nvPr/>
        </p:nvSpPr>
        <p:spPr>
          <a:xfrm>
            <a:off x="9833261" y="5209444"/>
            <a:ext cx="1190911" cy="447687"/>
          </a:xfrm>
          <a:prstGeom prst="rect">
            <a:avLst/>
          </a:prstGeom>
          <a:noFill/>
        </p:spPr>
        <p:txBody>
          <a:bodyPr wrap="square">
            <a:spAutoFit/>
          </a:bodyPr>
          <a:lstStyle/>
          <a:p>
            <a:pPr defTabSz="1147622">
              <a:defRPr/>
            </a:pPr>
            <a:r>
              <a:rPr lang="es-ES" sz="2309" b="1" dirty="0">
                <a:solidFill>
                  <a:srgbClr val="00B050"/>
                </a:solidFill>
                <a:latin typeface="Helvetica"/>
                <a:cs typeface="Segoe UI"/>
              </a:rPr>
              <a:t>0,546 </a:t>
            </a:r>
            <a:endParaRPr lang="en-US" sz="2309" b="1" dirty="0">
              <a:solidFill>
                <a:srgbClr val="00B050"/>
              </a:solidFill>
              <a:latin typeface="Helvetica"/>
            </a:endParaRPr>
          </a:p>
        </p:txBody>
      </p:sp>
      <p:sp>
        <p:nvSpPr>
          <p:cNvPr id="104" name="TextBox 103">
            <a:extLst>
              <a:ext uri="{FF2B5EF4-FFF2-40B4-BE49-F238E27FC236}">
                <a16:creationId xmlns:a16="http://schemas.microsoft.com/office/drawing/2014/main" id="{F431B0CC-E39B-300C-3BA7-DAECD4067461}"/>
              </a:ext>
            </a:extLst>
          </p:cNvPr>
          <p:cNvSpPr txBox="1"/>
          <p:nvPr/>
        </p:nvSpPr>
        <p:spPr>
          <a:xfrm>
            <a:off x="8481683" y="5143185"/>
            <a:ext cx="1292724" cy="358688"/>
          </a:xfrm>
          <a:prstGeom prst="rect">
            <a:avLst/>
          </a:prstGeom>
          <a:noFill/>
        </p:spPr>
        <p:txBody>
          <a:bodyPr wrap="square">
            <a:spAutoFit/>
          </a:bodyPr>
          <a:lstStyle/>
          <a:p>
            <a:pPr defTabSz="1147622">
              <a:defRPr/>
            </a:pPr>
            <a:r>
              <a:rPr lang="es-ES" sz="1731" dirty="0">
                <a:solidFill>
                  <a:srgbClr val="4472C4"/>
                </a:solidFill>
                <a:latin typeface="Helvetica"/>
                <a:cs typeface="Segoe UI"/>
              </a:rPr>
              <a:t>-0,007 </a:t>
            </a:r>
            <a:endParaRPr lang="en-US" sz="1731" dirty="0">
              <a:solidFill>
                <a:srgbClr val="4472C4"/>
              </a:solidFill>
              <a:latin typeface="Helvetica"/>
            </a:endParaRPr>
          </a:p>
        </p:txBody>
      </p:sp>
      <p:cxnSp>
        <p:nvCxnSpPr>
          <p:cNvPr id="105" name="Straight Arrow Connector 104">
            <a:extLst>
              <a:ext uri="{FF2B5EF4-FFF2-40B4-BE49-F238E27FC236}">
                <a16:creationId xmlns:a16="http://schemas.microsoft.com/office/drawing/2014/main" id="{EFB95E33-4D15-C001-69BE-4342E73ED9A2}"/>
              </a:ext>
            </a:extLst>
          </p:cNvPr>
          <p:cNvCxnSpPr>
            <a:cxnSpLocks/>
          </p:cNvCxnSpPr>
          <p:nvPr/>
        </p:nvCxnSpPr>
        <p:spPr>
          <a:xfrm>
            <a:off x="8347428" y="5575746"/>
            <a:ext cx="1333961" cy="0"/>
          </a:xfrm>
          <a:prstGeom prst="straightConnector1">
            <a:avLst/>
          </a:prstGeom>
          <a:noFill/>
          <a:ln w="6350" cap="flat" cmpd="sng" algn="ctr">
            <a:solidFill>
              <a:srgbClr val="5B9BD5"/>
            </a:solidFill>
            <a:prstDash val="solid"/>
            <a:miter lim="800000"/>
            <a:tailEnd type="triangle"/>
          </a:ln>
          <a:effectLst/>
        </p:spPr>
      </p:cxnSp>
      <p:cxnSp>
        <p:nvCxnSpPr>
          <p:cNvPr id="106" name="Conector recto 34">
            <a:extLst>
              <a:ext uri="{FF2B5EF4-FFF2-40B4-BE49-F238E27FC236}">
                <a16:creationId xmlns:a16="http://schemas.microsoft.com/office/drawing/2014/main" id="{CAB3F2DB-86F9-F490-7B59-4EA0274AECC1}"/>
              </a:ext>
            </a:extLst>
          </p:cNvPr>
          <p:cNvCxnSpPr>
            <a:cxnSpLocks/>
          </p:cNvCxnSpPr>
          <p:nvPr/>
        </p:nvCxnSpPr>
        <p:spPr>
          <a:xfrm>
            <a:off x="1623878" y="5753619"/>
            <a:ext cx="9771874" cy="2375"/>
          </a:xfrm>
          <a:prstGeom prst="line">
            <a:avLst/>
          </a:prstGeom>
          <a:noFill/>
          <a:ln w="6350" cap="flat" cmpd="sng" algn="ctr">
            <a:solidFill>
              <a:srgbClr val="5B9BD5"/>
            </a:solidFill>
            <a:prstDash val="solid"/>
            <a:miter lim="800000"/>
          </a:ln>
          <a:effectLst/>
        </p:spPr>
      </p:cxnSp>
      <p:pic>
        <p:nvPicPr>
          <p:cNvPr id="107" name="Graphic 106" descr="Coins outline">
            <a:extLst>
              <a:ext uri="{FF2B5EF4-FFF2-40B4-BE49-F238E27FC236}">
                <a16:creationId xmlns:a16="http://schemas.microsoft.com/office/drawing/2014/main" id="{97261F65-BBFC-3F02-563C-384EDE4F97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5906" y="3966581"/>
            <a:ext cx="772967" cy="772967"/>
          </a:xfrm>
          <a:prstGeom prst="rect">
            <a:avLst/>
          </a:prstGeom>
        </p:spPr>
      </p:pic>
      <p:cxnSp>
        <p:nvCxnSpPr>
          <p:cNvPr id="108" name="Conector recto 34">
            <a:extLst>
              <a:ext uri="{FF2B5EF4-FFF2-40B4-BE49-F238E27FC236}">
                <a16:creationId xmlns:a16="http://schemas.microsoft.com/office/drawing/2014/main" id="{BC3BE576-4622-8AF6-54C3-84B1BF95B067}"/>
              </a:ext>
            </a:extLst>
          </p:cNvPr>
          <p:cNvCxnSpPr>
            <a:cxnSpLocks/>
          </p:cNvCxnSpPr>
          <p:nvPr/>
        </p:nvCxnSpPr>
        <p:spPr>
          <a:xfrm>
            <a:off x="1462500" y="3671269"/>
            <a:ext cx="11737468" cy="101838"/>
          </a:xfrm>
          <a:prstGeom prst="line">
            <a:avLst/>
          </a:prstGeom>
          <a:noFill/>
          <a:ln w="6350" cap="flat" cmpd="sng" algn="ctr">
            <a:solidFill>
              <a:srgbClr val="5B9BD5"/>
            </a:solidFill>
            <a:prstDash val="solid"/>
            <a:miter lim="800000"/>
          </a:ln>
          <a:effectLst/>
        </p:spPr>
      </p:cxnSp>
      <p:sp>
        <p:nvSpPr>
          <p:cNvPr id="109" name="Division Sign 108">
            <a:extLst>
              <a:ext uri="{FF2B5EF4-FFF2-40B4-BE49-F238E27FC236}">
                <a16:creationId xmlns:a16="http://schemas.microsoft.com/office/drawing/2014/main" id="{7A0B3F00-9B34-039C-EF02-0A97F8FC1C2C}"/>
              </a:ext>
            </a:extLst>
          </p:cNvPr>
          <p:cNvSpPr/>
          <p:nvPr/>
        </p:nvSpPr>
        <p:spPr>
          <a:xfrm rot="3636994">
            <a:off x="1731817" y="5169823"/>
            <a:ext cx="513433" cy="386737"/>
          </a:xfrm>
          <a:prstGeom prst="mathDivide">
            <a:avLst/>
          </a:prstGeom>
          <a:noFill/>
          <a:ln w="6350" cap="flat" cmpd="sng" algn="ctr">
            <a:solidFill>
              <a:sysClr val="windowText" lastClr="000000"/>
            </a:solidFill>
            <a:prstDash val="solid"/>
            <a:miter lim="800000"/>
          </a:ln>
          <a:effectLst/>
        </p:spPr>
        <p:txBody>
          <a:bodyPr rtlCol="0" anchor="ctr"/>
          <a:lstStyle/>
          <a:p>
            <a:pPr algn="ctr" defTabSz="753923">
              <a:defRPr/>
            </a:pPr>
            <a:endParaRPr lang="en-US" sz="2968" kern="0">
              <a:solidFill>
                <a:prstClr val="black"/>
              </a:solidFill>
              <a:latin typeface="Helvetica"/>
            </a:endParaRPr>
          </a:p>
        </p:txBody>
      </p:sp>
      <p:sp>
        <p:nvSpPr>
          <p:cNvPr id="110" name="TextBox 109">
            <a:extLst>
              <a:ext uri="{FF2B5EF4-FFF2-40B4-BE49-F238E27FC236}">
                <a16:creationId xmlns:a16="http://schemas.microsoft.com/office/drawing/2014/main" id="{BA43551E-2E8A-2B7B-6F98-71AB1985F4D2}"/>
              </a:ext>
            </a:extLst>
          </p:cNvPr>
          <p:cNvSpPr txBox="1"/>
          <p:nvPr/>
        </p:nvSpPr>
        <p:spPr>
          <a:xfrm>
            <a:off x="14078312" y="3249913"/>
            <a:ext cx="1168216" cy="447687"/>
          </a:xfrm>
          <a:prstGeom prst="rect">
            <a:avLst/>
          </a:prstGeom>
          <a:noFill/>
        </p:spPr>
        <p:txBody>
          <a:bodyPr wrap="square">
            <a:spAutoFit/>
          </a:bodyPr>
          <a:lstStyle/>
          <a:p>
            <a:pPr algn="ctr" defTabSz="1147622">
              <a:defRPr/>
            </a:pPr>
            <a:r>
              <a:rPr lang="es-ES" sz="2309" b="1" dirty="0">
                <a:solidFill>
                  <a:prstClr val="black"/>
                </a:solidFill>
                <a:latin typeface="Helvetica"/>
                <a:cs typeface="Segoe UI"/>
              </a:rPr>
              <a:t>Rural</a:t>
            </a:r>
            <a:endParaRPr lang="en-US" sz="2309" b="1" dirty="0">
              <a:solidFill>
                <a:prstClr val="black"/>
              </a:solidFill>
              <a:latin typeface="Helvetica"/>
              <a:cs typeface="Segoe UI"/>
            </a:endParaRPr>
          </a:p>
        </p:txBody>
      </p:sp>
      <p:sp>
        <p:nvSpPr>
          <p:cNvPr id="111" name="TextBox 110">
            <a:extLst>
              <a:ext uri="{FF2B5EF4-FFF2-40B4-BE49-F238E27FC236}">
                <a16:creationId xmlns:a16="http://schemas.microsoft.com/office/drawing/2014/main" id="{0483CC54-6E2C-FC2E-D963-E1DCB69712C1}"/>
              </a:ext>
            </a:extLst>
          </p:cNvPr>
          <p:cNvSpPr txBox="1"/>
          <p:nvPr/>
        </p:nvSpPr>
        <p:spPr>
          <a:xfrm>
            <a:off x="15602694" y="3241698"/>
            <a:ext cx="1557049" cy="447687"/>
          </a:xfrm>
          <a:prstGeom prst="rect">
            <a:avLst/>
          </a:prstGeom>
          <a:noFill/>
        </p:spPr>
        <p:txBody>
          <a:bodyPr wrap="square">
            <a:spAutoFit/>
          </a:bodyPr>
          <a:lstStyle/>
          <a:p>
            <a:pPr algn="ctr" defTabSz="1147622">
              <a:defRPr/>
            </a:pPr>
            <a:r>
              <a:rPr lang="es-ES" sz="2309" b="1" dirty="0">
                <a:solidFill>
                  <a:prstClr val="black"/>
                </a:solidFill>
                <a:latin typeface="Helvetica"/>
                <a:cs typeface="Segoe UI"/>
              </a:rPr>
              <a:t>Urbana</a:t>
            </a:r>
            <a:endParaRPr lang="en-US" sz="2309" b="1" dirty="0">
              <a:solidFill>
                <a:prstClr val="black"/>
              </a:solidFill>
              <a:latin typeface="Helvetica"/>
              <a:cs typeface="Segoe UI"/>
            </a:endParaRPr>
          </a:p>
        </p:txBody>
      </p:sp>
      <p:sp>
        <p:nvSpPr>
          <p:cNvPr id="113" name="Arrow: Down 112">
            <a:extLst>
              <a:ext uri="{FF2B5EF4-FFF2-40B4-BE49-F238E27FC236}">
                <a16:creationId xmlns:a16="http://schemas.microsoft.com/office/drawing/2014/main" id="{17018E77-42B3-568E-810F-A639EAE816BC}"/>
              </a:ext>
            </a:extLst>
          </p:cNvPr>
          <p:cNvSpPr/>
          <p:nvPr/>
        </p:nvSpPr>
        <p:spPr>
          <a:xfrm>
            <a:off x="14257044" y="3949141"/>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968" kern="0">
              <a:solidFill>
                <a:prstClr val="white"/>
              </a:solidFill>
              <a:latin typeface="Helvetica"/>
            </a:endParaRPr>
          </a:p>
        </p:txBody>
      </p:sp>
      <p:sp>
        <p:nvSpPr>
          <p:cNvPr id="114" name="Arrow: Down 113">
            <a:extLst>
              <a:ext uri="{FF2B5EF4-FFF2-40B4-BE49-F238E27FC236}">
                <a16:creationId xmlns:a16="http://schemas.microsoft.com/office/drawing/2014/main" id="{F45D4C49-7D99-2AB0-54DF-762FCD333B70}"/>
              </a:ext>
            </a:extLst>
          </p:cNvPr>
          <p:cNvSpPr/>
          <p:nvPr/>
        </p:nvSpPr>
        <p:spPr>
          <a:xfrm>
            <a:off x="15739487" y="3932737"/>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968" kern="0">
              <a:solidFill>
                <a:prstClr val="white"/>
              </a:solidFill>
              <a:latin typeface="Helvetica"/>
            </a:endParaRPr>
          </a:p>
        </p:txBody>
      </p:sp>
      <p:sp>
        <p:nvSpPr>
          <p:cNvPr id="116" name="Arrow: Down 115">
            <a:extLst>
              <a:ext uri="{FF2B5EF4-FFF2-40B4-BE49-F238E27FC236}">
                <a16:creationId xmlns:a16="http://schemas.microsoft.com/office/drawing/2014/main" id="{365C5C7C-1508-C38E-BDA3-8ED74382E295}"/>
              </a:ext>
            </a:extLst>
          </p:cNvPr>
          <p:cNvSpPr/>
          <p:nvPr/>
        </p:nvSpPr>
        <p:spPr>
          <a:xfrm>
            <a:off x="15760625" y="4636511"/>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968" kern="0">
              <a:solidFill>
                <a:prstClr val="white"/>
              </a:solidFill>
              <a:latin typeface="Helvetica"/>
            </a:endParaRPr>
          </a:p>
        </p:txBody>
      </p:sp>
      <p:sp>
        <p:nvSpPr>
          <p:cNvPr id="119" name="Arrow: Down 118">
            <a:extLst>
              <a:ext uri="{FF2B5EF4-FFF2-40B4-BE49-F238E27FC236}">
                <a16:creationId xmlns:a16="http://schemas.microsoft.com/office/drawing/2014/main" id="{7F4596C4-98CD-6E32-6E71-1C9797B36658}"/>
              </a:ext>
            </a:extLst>
          </p:cNvPr>
          <p:cNvSpPr/>
          <p:nvPr/>
        </p:nvSpPr>
        <p:spPr>
          <a:xfrm>
            <a:off x="10845265" y="3886977"/>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638" kern="0">
              <a:solidFill>
                <a:prstClr val="white"/>
              </a:solidFill>
              <a:latin typeface="Helvetica"/>
            </a:endParaRPr>
          </a:p>
        </p:txBody>
      </p:sp>
      <p:sp>
        <p:nvSpPr>
          <p:cNvPr id="121" name="Arrow: Down 120">
            <a:extLst>
              <a:ext uri="{FF2B5EF4-FFF2-40B4-BE49-F238E27FC236}">
                <a16:creationId xmlns:a16="http://schemas.microsoft.com/office/drawing/2014/main" id="{D95618EC-B0C4-D584-A484-C9DF3D1C8B6C}"/>
              </a:ext>
            </a:extLst>
          </p:cNvPr>
          <p:cNvSpPr/>
          <p:nvPr/>
        </p:nvSpPr>
        <p:spPr>
          <a:xfrm>
            <a:off x="10853302" y="5268044"/>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638" kern="0">
              <a:solidFill>
                <a:prstClr val="white"/>
              </a:solidFill>
              <a:latin typeface="Helvetica"/>
            </a:endParaRPr>
          </a:p>
        </p:txBody>
      </p:sp>
      <p:cxnSp>
        <p:nvCxnSpPr>
          <p:cNvPr id="122" name="Conector recto 34">
            <a:extLst>
              <a:ext uri="{FF2B5EF4-FFF2-40B4-BE49-F238E27FC236}">
                <a16:creationId xmlns:a16="http://schemas.microsoft.com/office/drawing/2014/main" id="{2149C1AC-843D-9CB6-1749-F07D090B8E68}"/>
              </a:ext>
            </a:extLst>
          </p:cNvPr>
          <p:cNvCxnSpPr>
            <a:cxnSpLocks/>
          </p:cNvCxnSpPr>
          <p:nvPr/>
        </p:nvCxnSpPr>
        <p:spPr>
          <a:xfrm>
            <a:off x="13895821" y="5068703"/>
            <a:ext cx="3145200" cy="17865"/>
          </a:xfrm>
          <a:prstGeom prst="line">
            <a:avLst/>
          </a:prstGeom>
          <a:noFill/>
          <a:ln w="6350" cap="flat" cmpd="sng" algn="ctr">
            <a:solidFill>
              <a:srgbClr val="5B9BD5"/>
            </a:solidFill>
            <a:prstDash val="solid"/>
            <a:miter lim="800000"/>
          </a:ln>
          <a:effectLst/>
        </p:spPr>
      </p:cxnSp>
      <p:cxnSp>
        <p:nvCxnSpPr>
          <p:cNvPr id="123" name="Conector recto 34">
            <a:extLst>
              <a:ext uri="{FF2B5EF4-FFF2-40B4-BE49-F238E27FC236}">
                <a16:creationId xmlns:a16="http://schemas.microsoft.com/office/drawing/2014/main" id="{C424ED6B-60CF-E384-8CFD-F7B0D8C15529}"/>
              </a:ext>
            </a:extLst>
          </p:cNvPr>
          <p:cNvCxnSpPr>
            <a:cxnSpLocks/>
          </p:cNvCxnSpPr>
          <p:nvPr/>
        </p:nvCxnSpPr>
        <p:spPr>
          <a:xfrm>
            <a:off x="13895821" y="4479497"/>
            <a:ext cx="3145200" cy="0"/>
          </a:xfrm>
          <a:prstGeom prst="line">
            <a:avLst/>
          </a:prstGeom>
          <a:noFill/>
          <a:ln w="6350" cap="flat" cmpd="sng" algn="ctr">
            <a:solidFill>
              <a:srgbClr val="5B9BD5"/>
            </a:solidFill>
            <a:prstDash val="solid"/>
            <a:miter lim="800000"/>
          </a:ln>
          <a:effectLst/>
        </p:spPr>
      </p:cxnSp>
      <p:cxnSp>
        <p:nvCxnSpPr>
          <p:cNvPr id="124" name="Conector recto 34">
            <a:extLst>
              <a:ext uri="{FF2B5EF4-FFF2-40B4-BE49-F238E27FC236}">
                <a16:creationId xmlns:a16="http://schemas.microsoft.com/office/drawing/2014/main" id="{7999DBD8-FC4C-2F10-821C-1C188CD67AAF}"/>
              </a:ext>
            </a:extLst>
          </p:cNvPr>
          <p:cNvCxnSpPr>
            <a:cxnSpLocks/>
          </p:cNvCxnSpPr>
          <p:nvPr/>
        </p:nvCxnSpPr>
        <p:spPr>
          <a:xfrm>
            <a:off x="13832150" y="3779113"/>
            <a:ext cx="3145200" cy="12220"/>
          </a:xfrm>
          <a:prstGeom prst="line">
            <a:avLst/>
          </a:prstGeom>
          <a:noFill/>
          <a:ln w="6350" cap="flat" cmpd="sng" algn="ctr">
            <a:solidFill>
              <a:srgbClr val="5B9BD5"/>
            </a:solidFill>
            <a:prstDash val="solid"/>
            <a:miter lim="800000"/>
          </a:ln>
          <a:effectLst/>
        </p:spPr>
      </p:cxnSp>
      <p:sp>
        <p:nvSpPr>
          <p:cNvPr id="126" name="TextBox 125">
            <a:extLst>
              <a:ext uri="{FF2B5EF4-FFF2-40B4-BE49-F238E27FC236}">
                <a16:creationId xmlns:a16="http://schemas.microsoft.com/office/drawing/2014/main" id="{E1E4A445-99A3-7499-EC38-CE74F4F4D46B}"/>
              </a:ext>
            </a:extLst>
          </p:cNvPr>
          <p:cNvSpPr txBox="1"/>
          <p:nvPr/>
        </p:nvSpPr>
        <p:spPr>
          <a:xfrm>
            <a:off x="2989605" y="6326082"/>
            <a:ext cx="5844293" cy="396904"/>
          </a:xfrm>
          <a:prstGeom prst="rect">
            <a:avLst/>
          </a:prstGeom>
          <a:noFill/>
        </p:spPr>
        <p:txBody>
          <a:bodyPr wrap="square">
            <a:spAutoFit/>
          </a:bodyPr>
          <a:lstStyle/>
          <a:p>
            <a:pPr algn="ctr" defTabSz="753923"/>
            <a:r>
              <a:rPr lang="es-ES" sz="1979" b="1" dirty="0">
                <a:solidFill>
                  <a:prstClr val="black"/>
                </a:solidFill>
                <a:latin typeface="Helvetica"/>
              </a:rPr>
              <a:t>Incidencia de la Pobreza Monetaria </a:t>
            </a:r>
          </a:p>
        </p:txBody>
      </p:sp>
      <p:sp>
        <p:nvSpPr>
          <p:cNvPr id="128" name="TextBox 127">
            <a:extLst>
              <a:ext uri="{FF2B5EF4-FFF2-40B4-BE49-F238E27FC236}">
                <a16:creationId xmlns:a16="http://schemas.microsoft.com/office/drawing/2014/main" id="{A0A75B47-7266-3655-A40F-89163F3D3C69}"/>
              </a:ext>
            </a:extLst>
          </p:cNvPr>
          <p:cNvSpPr txBox="1"/>
          <p:nvPr/>
        </p:nvSpPr>
        <p:spPr>
          <a:xfrm>
            <a:off x="10692416" y="6273727"/>
            <a:ext cx="6771787" cy="396904"/>
          </a:xfrm>
          <a:prstGeom prst="rect">
            <a:avLst/>
          </a:prstGeom>
          <a:noFill/>
        </p:spPr>
        <p:txBody>
          <a:bodyPr wrap="square">
            <a:spAutoFit/>
          </a:bodyPr>
          <a:lstStyle>
            <a:defPPr>
              <a:defRPr lang="es-CO"/>
            </a:defPPr>
            <a:lvl1pPr defTabSz="457200">
              <a:defRPr sz="1200" b="1">
                <a:solidFill>
                  <a:prstClr val="black"/>
                </a:solidFill>
                <a:latin typeface="Helvetica"/>
              </a:defRPr>
            </a:lvl1pPr>
          </a:lstStyle>
          <a:p>
            <a:pPr algn="ctr"/>
            <a:r>
              <a:rPr lang="es-CO" sz="1979"/>
              <a:t>Incidencia de la Pobreza Monetaria Extrema </a:t>
            </a:r>
          </a:p>
        </p:txBody>
      </p:sp>
      <p:sp>
        <p:nvSpPr>
          <p:cNvPr id="129" name="TextBox 128">
            <a:extLst>
              <a:ext uri="{FF2B5EF4-FFF2-40B4-BE49-F238E27FC236}">
                <a16:creationId xmlns:a16="http://schemas.microsoft.com/office/drawing/2014/main" id="{0B94AF8B-145A-9786-D771-6C3250877FA1}"/>
              </a:ext>
            </a:extLst>
          </p:cNvPr>
          <p:cNvSpPr txBox="1"/>
          <p:nvPr/>
        </p:nvSpPr>
        <p:spPr>
          <a:xfrm>
            <a:off x="14467780" y="4568922"/>
            <a:ext cx="1305007" cy="396904"/>
          </a:xfrm>
          <a:prstGeom prst="rect">
            <a:avLst/>
          </a:prstGeom>
          <a:noFill/>
        </p:spPr>
        <p:txBody>
          <a:bodyPr wrap="square">
            <a:spAutoFit/>
          </a:bodyPr>
          <a:lstStyle/>
          <a:p>
            <a:pPr defTabSz="1147622">
              <a:defRPr/>
            </a:pPr>
            <a:r>
              <a:rPr lang="es-ES" sz="1979" b="1" dirty="0">
                <a:solidFill>
                  <a:srgbClr val="0070C0"/>
                </a:solidFill>
                <a:latin typeface="Helvetica"/>
                <a:cs typeface="Segoe UI"/>
              </a:rPr>
              <a:t>-9,4 p.p.</a:t>
            </a:r>
            <a:endParaRPr lang="en-US" sz="1979" b="1" dirty="0">
              <a:solidFill>
                <a:srgbClr val="0070C0"/>
              </a:solidFill>
              <a:latin typeface="Helvetica"/>
            </a:endParaRPr>
          </a:p>
        </p:txBody>
      </p:sp>
      <p:sp>
        <p:nvSpPr>
          <p:cNvPr id="130" name="TextBox 129">
            <a:extLst>
              <a:ext uri="{FF2B5EF4-FFF2-40B4-BE49-F238E27FC236}">
                <a16:creationId xmlns:a16="http://schemas.microsoft.com/office/drawing/2014/main" id="{FBF558A7-EF9C-D1B4-B8BA-B53BAFCF589B}"/>
              </a:ext>
            </a:extLst>
          </p:cNvPr>
          <p:cNvSpPr txBox="1"/>
          <p:nvPr/>
        </p:nvSpPr>
        <p:spPr>
          <a:xfrm>
            <a:off x="16021864" y="4549469"/>
            <a:ext cx="1305007" cy="396904"/>
          </a:xfrm>
          <a:prstGeom prst="rect">
            <a:avLst/>
          </a:prstGeom>
          <a:noFill/>
        </p:spPr>
        <p:txBody>
          <a:bodyPr wrap="square">
            <a:spAutoFit/>
          </a:bodyPr>
          <a:lstStyle/>
          <a:p>
            <a:pPr defTabSz="1147622">
              <a:defRPr/>
            </a:pPr>
            <a:r>
              <a:rPr lang="es-ES" sz="1979" dirty="0">
                <a:solidFill>
                  <a:srgbClr val="4472C4"/>
                </a:solidFill>
                <a:latin typeface="Helvetica"/>
                <a:cs typeface="Segoe UI"/>
              </a:rPr>
              <a:t>-3,3 p.p.</a:t>
            </a:r>
            <a:endParaRPr lang="en-US" sz="1979" dirty="0">
              <a:solidFill>
                <a:srgbClr val="4472C4"/>
              </a:solidFill>
              <a:latin typeface="Helvetica"/>
            </a:endParaRPr>
          </a:p>
        </p:txBody>
      </p:sp>
      <p:sp>
        <p:nvSpPr>
          <p:cNvPr id="132" name="TextBox 131">
            <a:extLst>
              <a:ext uri="{FF2B5EF4-FFF2-40B4-BE49-F238E27FC236}">
                <a16:creationId xmlns:a16="http://schemas.microsoft.com/office/drawing/2014/main" id="{07A3AF7B-F3C3-4A13-1AFE-AFD8C515ED7D}"/>
              </a:ext>
            </a:extLst>
          </p:cNvPr>
          <p:cNvSpPr txBox="1"/>
          <p:nvPr/>
        </p:nvSpPr>
        <p:spPr>
          <a:xfrm>
            <a:off x="11528705" y="3789085"/>
            <a:ext cx="1486226" cy="447687"/>
          </a:xfrm>
          <a:prstGeom prst="rect">
            <a:avLst/>
          </a:prstGeom>
          <a:noFill/>
        </p:spPr>
        <p:txBody>
          <a:bodyPr wrap="square">
            <a:spAutoFit/>
          </a:bodyPr>
          <a:lstStyle/>
          <a:p>
            <a:pPr defTabSz="1147622">
              <a:defRPr/>
            </a:pPr>
            <a:r>
              <a:rPr lang="es-ES" sz="2309" b="1" dirty="0">
                <a:solidFill>
                  <a:srgbClr val="0070C0"/>
                </a:solidFill>
                <a:latin typeface="Helvetica"/>
                <a:cs typeface="Segoe UI"/>
              </a:rPr>
              <a:t>- 4,4 p.p.</a:t>
            </a:r>
            <a:endParaRPr lang="en-US" sz="2309" b="1" dirty="0">
              <a:solidFill>
                <a:srgbClr val="0070C0"/>
              </a:solidFill>
              <a:latin typeface="Helvetica"/>
            </a:endParaRPr>
          </a:p>
        </p:txBody>
      </p:sp>
      <p:sp>
        <p:nvSpPr>
          <p:cNvPr id="133" name="TextBox 132">
            <a:extLst>
              <a:ext uri="{FF2B5EF4-FFF2-40B4-BE49-F238E27FC236}">
                <a16:creationId xmlns:a16="http://schemas.microsoft.com/office/drawing/2014/main" id="{BA01DAE2-7EE0-06D4-BA53-AD4AD976DFA4}"/>
              </a:ext>
            </a:extLst>
          </p:cNvPr>
          <p:cNvSpPr txBox="1"/>
          <p:nvPr/>
        </p:nvSpPr>
        <p:spPr>
          <a:xfrm>
            <a:off x="11508508" y="4449303"/>
            <a:ext cx="1643729" cy="447687"/>
          </a:xfrm>
          <a:prstGeom prst="rect">
            <a:avLst/>
          </a:prstGeom>
          <a:noFill/>
        </p:spPr>
        <p:txBody>
          <a:bodyPr wrap="square">
            <a:spAutoFit/>
          </a:bodyPr>
          <a:lstStyle/>
          <a:p>
            <a:pPr defTabSz="1147622">
              <a:defRPr/>
            </a:pPr>
            <a:r>
              <a:rPr lang="es-ES" sz="2309" b="1" dirty="0">
                <a:solidFill>
                  <a:srgbClr val="0070C0"/>
                </a:solidFill>
                <a:latin typeface="Helvetica"/>
                <a:cs typeface="Segoe UI"/>
              </a:rPr>
              <a:t>- 4,7 p.p.</a:t>
            </a:r>
            <a:endParaRPr lang="en-US" sz="2309" b="1" dirty="0">
              <a:solidFill>
                <a:srgbClr val="0070C0"/>
              </a:solidFill>
              <a:latin typeface="Helvetica"/>
            </a:endParaRPr>
          </a:p>
        </p:txBody>
      </p:sp>
      <p:sp>
        <p:nvSpPr>
          <p:cNvPr id="134" name="TextBox 133">
            <a:extLst>
              <a:ext uri="{FF2B5EF4-FFF2-40B4-BE49-F238E27FC236}">
                <a16:creationId xmlns:a16="http://schemas.microsoft.com/office/drawing/2014/main" id="{664EFE35-23F4-405B-EF01-2F05399FD45B}"/>
              </a:ext>
            </a:extLst>
          </p:cNvPr>
          <p:cNvSpPr txBox="1"/>
          <p:nvPr/>
        </p:nvSpPr>
        <p:spPr>
          <a:xfrm>
            <a:off x="2011750" y="5857775"/>
            <a:ext cx="12685105" cy="358688"/>
          </a:xfrm>
          <a:prstGeom prst="rect">
            <a:avLst/>
          </a:prstGeom>
          <a:noFill/>
        </p:spPr>
        <p:txBody>
          <a:bodyPr wrap="square">
            <a:spAutoFit/>
          </a:bodyPr>
          <a:lstStyle/>
          <a:p>
            <a:pPr defTabSz="753923"/>
            <a:r>
              <a:rPr lang="es-ES" sz="1731" dirty="0">
                <a:solidFill>
                  <a:prstClr val="black"/>
                </a:solidFill>
                <a:latin typeface="Helvetica"/>
              </a:rPr>
              <a:t>Reducción en la desigualdad de ingresos de los hogares a nivel nacional. </a:t>
            </a:r>
            <a:endParaRPr lang="en-US" sz="1731" dirty="0">
              <a:solidFill>
                <a:prstClr val="black"/>
              </a:solidFill>
              <a:latin typeface="Helvetica"/>
            </a:endParaRPr>
          </a:p>
        </p:txBody>
      </p:sp>
      <p:cxnSp>
        <p:nvCxnSpPr>
          <p:cNvPr id="135" name="Connector: Elbow 134">
            <a:extLst>
              <a:ext uri="{FF2B5EF4-FFF2-40B4-BE49-F238E27FC236}">
                <a16:creationId xmlns:a16="http://schemas.microsoft.com/office/drawing/2014/main" id="{23E1374C-B768-91A4-05FA-F0FE124EB9FB}"/>
              </a:ext>
            </a:extLst>
          </p:cNvPr>
          <p:cNvCxnSpPr>
            <a:cxnSpLocks/>
          </p:cNvCxnSpPr>
          <p:nvPr/>
        </p:nvCxnSpPr>
        <p:spPr>
          <a:xfrm rot="16200000" flipH="1">
            <a:off x="1700746" y="5704959"/>
            <a:ext cx="357394" cy="305633"/>
          </a:xfrm>
          <a:prstGeom prst="bentConnector2">
            <a:avLst/>
          </a:prstGeom>
          <a:noFill/>
          <a:ln w="6350" cap="flat" cmpd="sng" algn="ctr">
            <a:solidFill>
              <a:srgbClr val="4472C4"/>
            </a:solidFill>
            <a:prstDash val="solid"/>
            <a:miter lim="800000"/>
            <a:tailEnd type="triangle"/>
          </a:ln>
          <a:effectLst/>
        </p:spPr>
      </p:cxnSp>
      <p:sp>
        <p:nvSpPr>
          <p:cNvPr id="136" name="TextBox 135">
            <a:extLst>
              <a:ext uri="{FF2B5EF4-FFF2-40B4-BE49-F238E27FC236}">
                <a16:creationId xmlns:a16="http://schemas.microsoft.com/office/drawing/2014/main" id="{087F2E3F-819B-E8B6-8FC9-AA6A54BB5B03}"/>
              </a:ext>
            </a:extLst>
          </p:cNvPr>
          <p:cNvSpPr txBox="1"/>
          <p:nvPr/>
        </p:nvSpPr>
        <p:spPr>
          <a:xfrm>
            <a:off x="14500548" y="3911050"/>
            <a:ext cx="1305007" cy="396904"/>
          </a:xfrm>
          <a:prstGeom prst="rect">
            <a:avLst/>
          </a:prstGeom>
          <a:noFill/>
        </p:spPr>
        <p:txBody>
          <a:bodyPr wrap="square">
            <a:spAutoFit/>
          </a:bodyPr>
          <a:lstStyle/>
          <a:p>
            <a:pPr defTabSz="1147622">
              <a:defRPr/>
            </a:pPr>
            <a:r>
              <a:rPr lang="es-ES" sz="1979" b="1" dirty="0">
                <a:solidFill>
                  <a:srgbClr val="4472C4"/>
                </a:solidFill>
                <a:latin typeface="Helvetica"/>
                <a:cs typeface="Segoe UI"/>
              </a:rPr>
              <a:t>-8,3 p.p.</a:t>
            </a:r>
            <a:endParaRPr lang="en-US" sz="1979" b="1" dirty="0">
              <a:solidFill>
                <a:srgbClr val="4472C4"/>
              </a:solidFill>
              <a:latin typeface="Helvetica"/>
            </a:endParaRPr>
          </a:p>
        </p:txBody>
      </p:sp>
      <p:sp>
        <p:nvSpPr>
          <p:cNvPr id="137" name="TextBox 136">
            <a:extLst>
              <a:ext uri="{FF2B5EF4-FFF2-40B4-BE49-F238E27FC236}">
                <a16:creationId xmlns:a16="http://schemas.microsoft.com/office/drawing/2014/main" id="{F6545838-B728-2F15-3F2F-FEC71FDC1A3D}"/>
              </a:ext>
            </a:extLst>
          </p:cNvPr>
          <p:cNvSpPr txBox="1"/>
          <p:nvPr/>
        </p:nvSpPr>
        <p:spPr>
          <a:xfrm>
            <a:off x="15986164" y="3922177"/>
            <a:ext cx="1305007" cy="396904"/>
          </a:xfrm>
          <a:prstGeom prst="rect">
            <a:avLst/>
          </a:prstGeom>
          <a:noFill/>
        </p:spPr>
        <p:txBody>
          <a:bodyPr wrap="square">
            <a:spAutoFit/>
          </a:bodyPr>
          <a:lstStyle/>
          <a:p>
            <a:pPr defTabSz="1147622">
              <a:defRPr/>
            </a:pPr>
            <a:r>
              <a:rPr lang="es-ES" sz="1979" dirty="0">
                <a:solidFill>
                  <a:srgbClr val="4472C4"/>
                </a:solidFill>
                <a:latin typeface="Helvetica"/>
                <a:cs typeface="Segoe UI"/>
              </a:rPr>
              <a:t>-3,1 p.p.</a:t>
            </a:r>
            <a:endParaRPr lang="en-US" sz="1979" dirty="0">
              <a:solidFill>
                <a:srgbClr val="4472C4"/>
              </a:solidFill>
              <a:latin typeface="Helvetica"/>
            </a:endParaRPr>
          </a:p>
        </p:txBody>
      </p:sp>
      <p:pic>
        <p:nvPicPr>
          <p:cNvPr id="140" name="Graphic 139" descr="Philanthropy outline">
            <a:extLst>
              <a:ext uri="{FF2B5EF4-FFF2-40B4-BE49-F238E27FC236}">
                <a16:creationId xmlns:a16="http://schemas.microsoft.com/office/drawing/2014/main" id="{4561453D-C29F-4708-4124-0176C5442F4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215192" y="2333846"/>
            <a:ext cx="948125" cy="948125"/>
          </a:xfrm>
          <a:prstGeom prst="rect">
            <a:avLst/>
          </a:prstGeom>
        </p:spPr>
      </p:pic>
      <p:sp>
        <p:nvSpPr>
          <p:cNvPr id="141" name="Google Shape;202;p26">
            <a:extLst>
              <a:ext uri="{FF2B5EF4-FFF2-40B4-BE49-F238E27FC236}">
                <a16:creationId xmlns:a16="http://schemas.microsoft.com/office/drawing/2014/main" id="{1FD3C476-5D32-807D-FB41-6FED8CDB8A06}"/>
              </a:ext>
            </a:extLst>
          </p:cNvPr>
          <p:cNvSpPr txBox="1">
            <a:spLocks/>
          </p:cNvSpPr>
          <p:nvPr/>
        </p:nvSpPr>
        <p:spPr>
          <a:xfrm>
            <a:off x="5430765" y="151289"/>
            <a:ext cx="8724604" cy="864066"/>
          </a:xfrm>
          <a:prstGeom prst="rect">
            <a:avLst/>
          </a:prstGeom>
          <a:noFill/>
          <a:ln>
            <a:noFill/>
          </a:ln>
        </p:spPr>
        <p:txBody>
          <a:bodyPr spcFirstLastPara="1" vert="horz" wrap="square" lIns="113071" tIns="56515" rIns="113071" bIns="56515" rtlCol="0" anchor="ctr" anchorCtr="0">
            <a:noAutofit/>
          </a:bodyPr>
          <a:lstStyle>
            <a:lvl1pPr algn="ctr" defTabSz="695950" rtl="0" eaLnBrk="1" latinLnBrk="0" hangingPunct="1">
              <a:lnSpc>
                <a:spcPct val="90000"/>
              </a:lnSpc>
              <a:spcBef>
                <a:spcPct val="0"/>
              </a:spcBef>
              <a:buNone/>
              <a:defRPr sz="4567" b="1" i="0" kern="1200">
                <a:solidFill>
                  <a:schemeClr val="tx1"/>
                </a:solidFill>
                <a:latin typeface="Montserrat" pitchFamily="2" charset="77"/>
                <a:ea typeface="+mj-ea"/>
                <a:cs typeface="+mj-cs"/>
              </a:defRPr>
            </a:lvl1pPr>
          </a:lstStyle>
          <a:p>
            <a:pPr algn="l">
              <a:spcBef>
                <a:spcPts val="0"/>
              </a:spcBef>
              <a:buClr>
                <a:srgbClr val="FFFFFF"/>
              </a:buClr>
              <a:buSzPts val="1400"/>
            </a:pPr>
            <a:r>
              <a:rPr lang="es-CO" sz="3298" dirty="0">
                <a:solidFill>
                  <a:srgbClr val="000000"/>
                </a:solidFill>
                <a:latin typeface="Verdana" panose="020B0604030504040204" pitchFamily="34" charset="0"/>
                <a:ea typeface="Verdana" panose="020B0604030504040204" pitchFamily="34" charset="0"/>
                <a:cs typeface="Verdana" panose="020B0604030504040204" pitchFamily="34" charset="0"/>
              </a:rPr>
              <a:t>Resultados Pobreza Monetaria 2023</a:t>
            </a:r>
            <a:endParaRPr lang="es-MX" sz="3298"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142" name="Imagen 2">
            <a:extLst>
              <a:ext uri="{FF2B5EF4-FFF2-40B4-BE49-F238E27FC236}">
                <a16:creationId xmlns:a16="http://schemas.microsoft.com/office/drawing/2014/main" id="{E06ECA80-90D0-B130-900A-3094D8C3594A}"/>
              </a:ext>
            </a:extLst>
          </p:cNvPr>
          <p:cNvPicPr>
            <a:picLocks noChangeAspect="1"/>
          </p:cNvPicPr>
          <p:nvPr/>
        </p:nvPicPr>
        <p:blipFill rotWithShape="1">
          <a:blip r:embed="rId7">
            <a:extLst>
              <a:ext uri="{28A0092B-C50C-407E-A947-70E740481C1C}">
                <a14:useLocalDpi xmlns:a14="http://schemas.microsoft.com/office/drawing/2010/main" val="0"/>
              </a:ext>
            </a:extLst>
          </a:blip>
          <a:srcRect b="9178"/>
          <a:stretch/>
        </p:blipFill>
        <p:spPr bwMode="auto">
          <a:xfrm>
            <a:off x="2123638" y="6782841"/>
            <a:ext cx="7576230" cy="4134875"/>
          </a:xfrm>
          <a:prstGeom prst="rect">
            <a:avLst/>
          </a:prstGeom>
          <a:noFill/>
          <a:ln>
            <a:noFill/>
          </a:ln>
        </p:spPr>
      </p:pic>
      <p:pic>
        <p:nvPicPr>
          <p:cNvPr id="143" name="Imagen 10">
            <a:extLst>
              <a:ext uri="{FF2B5EF4-FFF2-40B4-BE49-F238E27FC236}">
                <a16:creationId xmlns:a16="http://schemas.microsoft.com/office/drawing/2014/main" id="{57DEF04F-7122-6EDF-B979-36001A8652C6}"/>
              </a:ext>
            </a:extLst>
          </p:cNvPr>
          <p:cNvPicPr>
            <a:picLocks noChangeAspect="1"/>
          </p:cNvPicPr>
          <p:nvPr/>
        </p:nvPicPr>
        <p:blipFill rotWithShape="1">
          <a:blip r:embed="rId8">
            <a:extLst>
              <a:ext uri="{28A0092B-C50C-407E-A947-70E740481C1C}">
                <a14:useLocalDpi xmlns:a14="http://schemas.microsoft.com/office/drawing/2010/main" val="0"/>
              </a:ext>
            </a:extLst>
          </a:blip>
          <a:srcRect b="16217"/>
          <a:stretch/>
        </p:blipFill>
        <p:spPr bwMode="auto">
          <a:xfrm>
            <a:off x="10076004" y="6715556"/>
            <a:ext cx="8004616" cy="4317420"/>
          </a:xfrm>
          <a:prstGeom prst="rect">
            <a:avLst/>
          </a:prstGeom>
          <a:noFill/>
          <a:ln>
            <a:noFill/>
          </a:ln>
          <a:extLst>
            <a:ext uri="{53640926-AAD7-44D8-BBD7-CCE9431645EC}">
              <a14:shadowObscured xmlns:a14="http://schemas.microsoft.com/office/drawing/2010/main"/>
            </a:ext>
          </a:extLst>
        </p:spPr>
      </p:pic>
      <p:sp>
        <p:nvSpPr>
          <p:cNvPr id="148" name="Arrow: Down 147">
            <a:extLst>
              <a:ext uri="{FF2B5EF4-FFF2-40B4-BE49-F238E27FC236}">
                <a16:creationId xmlns:a16="http://schemas.microsoft.com/office/drawing/2014/main" id="{AFE26DDA-8D19-3061-999D-BBBC1D331B69}"/>
              </a:ext>
            </a:extLst>
          </p:cNvPr>
          <p:cNvSpPr/>
          <p:nvPr/>
        </p:nvSpPr>
        <p:spPr>
          <a:xfrm>
            <a:off x="10845265" y="4543157"/>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638" kern="0">
              <a:solidFill>
                <a:prstClr val="white"/>
              </a:solidFill>
              <a:latin typeface="Helvetica"/>
            </a:endParaRPr>
          </a:p>
        </p:txBody>
      </p:sp>
      <p:sp>
        <p:nvSpPr>
          <p:cNvPr id="149" name="Arrow: Down 148">
            <a:extLst>
              <a:ext uri="{FF2B5EF4-FFF2-40B4-BE49-F238E27FC236}">
                <a16:creationId xmlns:a16="http://schemas.microsoft.com/office/drawing/2014/main" id="{BA8354BB-124E-CB48-3E38-A2772592B0AF}"/>
              </a:ext>
            </a:extLst>
          </p:cNvPr>
          <p:cNvSpPr/>
          <p:nvPr/>
        </p:nvSpPr>
        <p:spPr>
          <a:xfrm>
            <a:off x="14230080" y="4660916"/>
            <a:ext cx="261353" cy="307702"/>
          </a:xfrm>
          <a:prstGeom prst="downArrow">
            <a:avLst/>
          </a:prstGeom>
          <a:solidFill>
            <a:srgbClr val="0070C0"/>
          </a:solidFill>
          <a:ln w="12700" cap="flat" cmpd="sng" algn="ctr">
            <a:noFill/>
            <a:prstDash val="solid"/>
            <a:miter lim="800000"/>
          </a:ln>
          <a:effectLst/>
        </p:spPr>
        <p:txBody>
          <a:bodyPr rtlCol="0" anchor="ctr"/>
          <a:lstStyle/>
          <a:p>
            <a:pPr algn="ctr" defTabSz="753923">
              <a:defRPr/>
            </a:pPr>
            <a:endParaRPr lang="en-US" sz="2968" kern="0">
              <a:solidFill>
                <a:prstClr val="white"/>
              </a:solidFill>
              <a:latin typeface="Helvetica"/>
            </a:endParaRPr>
          </a:p>
        </p:txBody>
      </p:sp>
      <p:sp>
        <p:nvSpPr>
          <p:cNvPr id="152" name="TextBox 151">
            <a:extLst>
              <a:ext uri="{FF2B5EF4-FFF2-40B4-BE49-F238E27FC236}">
                <a16:creationId xmlns:a16="http://schemas.microsoft.com/office/drawing/2014/main" id="{C1E642EC-3EF2-3310-217E-F3A42A4B3D81}"/>
              </a:ext>
            </a:extLst>
          </p:cNvPr>
          <p:cNvSpPr txBox="1"/>
          <p:nvPr/>
        </p:nvSpPr>
        <p:spPr>
          <a:xfrm>
            <a:off x="261281" y="1290043"/>
            <a:ext cx="19063573" cy="1015663"/>
          </a:xfrm>
          <a:prstGeom prst="rect">
            <a:avLst/>
          </a:prstGeom>
          <a:noFill/>
        </p:spPr>
        <p:txBody>
          <a:bodyPr wrap="square">
            <a:spAutoFit/>
          </a:bodyPr>
          <a:lstStyle/>
          <a:p>
            <a:pPr marL="471202" indent="-471202">
              <a:buFont typeface="Arial" panose="020B0604020202020204" pitchFamily="34" charset="0"/>
              <a:buChar char="•"/>
            </a:pPr>
            <a:r>
              <a:rPr lang="es-ES" sz="2000" dirty="0">
                <a:latin typeface="Verdana" panose="020B0604030504040204" pitchFamily="34" charset="0"/>
                <a:ea typeface="Verdana" panose="020B0604030504040204" pitchFamily="34" charset="0"/>
                <a:cs typeface="Verdana" panose="020B0604030504040204" pitchFamily="34" charset="0"/>
              </a:rPr>
              <a:t>En 2023, 1.624.000 personas salieron de la pobreza monetaria y 1.119.000 de la pobreza monetaria extrema.</a:t>
            </a:r>
          </a:p>
          <a:p>
            <a:pPr marL="471202" indent="-471202">
              <a:buFont typeface="Arial" panose="020B0604020202020204" pitchFamily="34" charset="0"/>
              <a:buChar char="•"/>
            </a:pPr>
            <a:r>
              <a:rPr lang="es-ES" sz="2000" b="1" dirty="0">
                <a:latin typeface="Verdana" panose="020B0604030504040204" pitchFamily="34" charset="0"/>
                <a:ea typeface="Verdana" panose="020B0604030504040204" pitchFamily="34" charset="0"/>
                <a:cs typeface="Verdana" panose="020B0604030504040204" pitchFamily="34" charset="0"/>
              </a:rPr>
              <a:t>Los aportes institucionales </a:t>
            </a:r>
            <a:r>
              <a:rPr lang="es-ES" sz="2000" dirty="0">
                <a:latin typeface="Verdana" panose="020B0604030504040204" pitchFamily="34" charset="0"/>
                <a:ea typeface="Verdana" panose="020B0604030504040204" pitchFamily="34" charset="0"/>
                <a:cs typeface="Verdana" panose="020B0604030504040204" pitchFamily="34" charset="0"/>
              </a:rPr>
              <a:t>como los de Prosperidad Social, ayudaron a que la pobreza monetaria descendiera en 4,4 puntos porcentuales (p.p.) y la pobreza monetaria extrema en 4,7 p.p. Los mayores aportes estuvieron en el área rural.</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155" name="TextBox 154">
            <a:extLst>
              <a:ext uri="{FF2B5EF4-FFF2-40B4-BE49-F238E27FC236}">
                <a16:creationId xmlns:a16="http://schemas.microsoft.com/office/drawing/2014/main" id="{A3734302-28A6-A276-9EDF-A6087C2AF239}"/>
              </a:ext>
            </a:extLst>
          </p:cNvPr>
          <p:cNvSpPr txBox="1"/>
          <p:nvPr/>
        </p:nvSpPr>
        <p:spPr>
          <a:xfrm>
            <a:off x="226059" y="10885307"/>
            <a:ext cx="2472879" cy="295337"/>
          </a:xfrm>
          <a:prstGeom prst="rect">
            <a:avLst/>
          </a:prstGeom>
          <a:noFill/>
        </p:spPr>
        <p:txBody>
          <a:bodyPr wrap="square">
            <a:spAutoFit/>
          </a:bodyPr>
          <a:lstStyle/>
          <a:p>
            <a:r>
              <a:rPr lang="es-CO" sz="1319" dirty="0">
                <a:latin typeface="Helvetica" panose="020B0604020202020204" pitchFamily="34" charset="0"/>
                <a:cs typeface="Helvetica" panose="020B0604020202020204" pitchFamily="34" charset="0"/>
              </a:rPr>
              <a:t>Fuente: DANE-GEIH</a:t>
            </a:r>
            <a:endParaRPr lang="en-US" sz="1319" dirty="0">
              <a:latin typeface="Helvetica" panose="020B0604020202020204" pitchFamily="34" charset="0"/>
              <a:cs typeface="Helvetica" panose="020B0604020202020204" pitchFamily="34" charset="0"/>
            </a:endParaRPr>
          </a:p>
        </p:txBody>
      </p:sp>
      <p:sp>
        <p:nvSpPr>
          <p:cNvPr id="156" name="TextBox 155">
            <a:extLst>
              <a:ext uri="{FF2B5EF4-FFF2-40B4-BE49-F238E27FC236}">
                <a16:creationId xmlns:a16="http://schemas.microsoft.com/office/drawing/2014/main" id="{4CB38FF2-E38C-7FF3-B38B-325AC4F20DC0}"/>
              </a:ext>
            </a:extLst>
          </p:cNvPr>
          <p:cNvSpPr txBox="1"/>
          <p:nvPr/>
        </p:nvSpPr>
        <p:spPr>
          <a:xfrm>
            <a:off x="11319774" y="2672824"/>
            <a:ext cx="5895418" cy="447687"/>
          </a:xfrm>
          <a:prstGeom prst="rect">
            <a:avLst/>
          </a:prstGeom>
          <a:noFill/>
          <a:ln>
            <a:solidFill>
              <a:srgbClr val="0070C0"/>
            </a:solidFill>
          </a:ln>
        </p:spPr>
        <p:txBody>
          <a:bodyPr wrap="square">
            <a:spAutoFit/>
          </a:bodyPr>
          <a:lstStyle/>
          <a:p>
            <a:pPr algn="ctr" defTabSz="1147622">
              <a:defRPr/>
            </a:pPr>
            <a:r>
              <a:rPr lang="es-ES" sz="2309" b="1" dirty="0">
                <a:solidFill>
                  <a:srgbClr val="0070C0"/>
                </a:solidFill>
                <a:latin typeface="Helvetica"/>
                <a:cs typeface="Segoe UI"/>
              </a:rPr>
              <a:t>Aporte de las Ayudas Institucionales</a:t>
            </a:r>
            <a:endParaRPr lang="en-US" sz="2309" b="1" dirty="0">
              <a:solidFill>
                <a:srgbClr val="0070C0"/>
              </a:solidFill>
              <a:latin typeface="Helvetica"/>
              <a:cs typeface="Segoe UI"/>
            </a:endParaRPr>
          </a:p>
        </p:txBody>
      </p:sp>
      <p:sp>
        <p:nvSpPr>
          <p:cNvPr id="158" name="TextBox 157">
            <a:extLst>
              <a:ext uri="{FF2B5EF4-FFF2-40B4-BE49-F238E27FC236}">
                <a16:creationId xmlns:a16="http://schemas.microsoft.com/office/drawing/2014/main" id="{A6E12097-00DA-2E46-41C4-E7B04B2AFB38}"/>
              </a:ext>
            </a:extLst>
          </p:cNvPr>
          <p:cNvSpPr txBox="1"/>
          <p:nvPr/>
        </p:nvSpPr>
        <p:spPr>
          <a:xfrm>
            <a:off x="11246256" y="3215966"/>
            <a:ext cx="2103383" cy="447687"/>
          </a:xfrm>
          <a:prstGeom prst="rect">
            <a:avLst/>
          </a:prstGeom>
          <a:noFill/>
        </p:spPr>
        <p:txBody>
          <a:bodyPr wrap="square">
            <a:spAutoFit/>
          </a:bodyPr>
          <a:lstStyle/>
          <a:p>
            <a:pPr algn="ctr" defTabSz="1147622">
              <a:defRPr/>
            </a:pPr>
            <a:r>
              <a:rPr lang="es-ES" sz="2309" b="1" dirty="0">
                <a:solidFill>
                  <a:prstClr val="black"/>
                </a:solidFill>
                <a:latin typeface="Helvetica"/>
                <a:cs typeface="Segoe UI"/>
              </a:rPr>
              <a:t>Nacional</a:t>
            </a:r>
            <a:endParaRPr lang="en-US" sz="2309" b="1" dirty="0">
              <a:solidFill>
                <a:prstClr val="black"/>
              </a:solidFill>
              <a:latin typeface="Helvetica"/>
              <a:cs typeface="Segoe UI"/>
            </a:endParaRPr>
          </a:p>
        </p:txBody>
      </p:sp>
      <p:sp>
        <p:nvSpPr>
          <p:cNvPr id="2" name="Marcador de número de diapositiva 1">
            <a:extLst>
              <a:ext uri="{FF2B5EF4-FFF2-40B4-BE49-F238E27FC236}">
                <a16:creationId xmlns:a16="http://schemas.microsoft.com/office/drawing/2014/main" id="{260F1EFC-432E-97F6-5ED9-43CA26FAF394}"/>
              </a:ext>
            </a:extLst>
          </p:cNvPr>
          <p:cNvSpPr>
            <a:spLocks noGrp="1"/>
          </p:cNvSpPr>
          <p:nvPr>
            <p:ph type="sldNum" sz="quarter" idx="7"/>
          </p:nvPr>
        </p:nvSpPr>
        <p:spPr/>
        <p:txBody>
          <a:bodyPr/>
          <a:lstStyle/>
          <a:p>
            <a:fld id="{B6F15528-21DE-4FAA-801E-634DDDAF4B2B}" type="slidenum">
              <a:rPr lang="es-CO" smtClean="0"/>
              <a:t>2</a:t>
            </a:fld>
            <a:endParaRPr lang="es-CO"/>
          </a:p>
        </p:txBody>
      </p:sp>
    </p:spTree>
    <p:extLst>
      <p:ext uri="{BB962C8B-B14F-4D97-AF65-F5344CB8AC3E}">
        <p14:creationId xmlns:p14="http://schemas.microsoft.com/office/powerpoint/2010/main" val="1079498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bject 5">
            <a:extLst>
              <a:ext uri="{FF2B5EF4-FFF2-40B4-BE49-F238E27FC236}">
                <a16:creationId xmlns:a16="http://schemas.microsoft.com/office/drawing/2014/main" id="{4456E909-7954-1033-C6E0-47ED9D8FF2F4}"/>
              </a:ext>
            </a:extLst>
          </p:cNvPr>
          <p:cNvSpPr/>
          <p:nvPr/>
        </p:nvSpPr>
        <p:spPr>
          <a:xfrm>
            <a:off x="10829899" y="6642805"/>
            <a:ext cx="8105140" cy="1064260"/>
          </a:xfrm>
          <a:custGeom>
            <a:avLst/>
            <a:gdLst/>
            <a:ahLst/>
            <a:cxnLst/>
            <a:rect l="l" t="t" r="r" b="b"/>
            <a:pathLst>
              <a:path w="8105140" h="1064259">
                <a:moveTo>
                  <a:pt x="8104747" y="0"/>
                </a:moveTo>
                <a:lnTo>
                  <a:pt x="0" y="0"/>
                </a:lnTo>
                <a:lnTo>
                  <a:pt x="0" y="1063873"/>
                </a:lnTo>
                <a:lnTo>
                  <a:pt x="8104747" y="1063873"/>
                </a:lnTo>
                <a:lnTo>
                  <a:pt x="8104747" y="0"/>
                </a:lnTo>
                <a:close/>
              </a:path>
            </a:pathLst>
          </a:custGeom>
          <a:solidFill>
            <a:srgbClr val="FFCD00"/>
          </a:solidFill>
        </p:spPr>
        <p:txBody>
          <a:bodyPr wrap="square" lIns="0" tIns="0" rIns="0" bIns="0" rtlCol="0"/>
          <a:lstStyle/>
          <a:p>
            <a:endParaRPr/>
          </a:p>
        </p:txBody>
      </p:sp>
      <p:sp>
        <p:nvSpPr>
          <p:cNvPr id="20" name="Rectángulo 19">
            <a:extLst>
              <a:ext uri="{FF2B5EF4-FFF2-40B4-BE49-F238E27FC236}">
                <a16:creationId xmlns:a16="http://schemas.microsoft.com/office/drawing/2014/main" id="{496E1622-521B-8D73-79A7-F37B00413860}"/>
              </a:ext>
            </a:extLst>
          </p:cNvPr>
          <p:cNvSpPr/>
          <p:nvPr/>
        </p:nvSpPr>
        <p:spPr>
          <a:xfrm>
            <a:off x="0" y="0"/>
            <a:ext cx="20104100" cy="1235075"/>
          </a:xfrm>
          <a:prstGeom prst="rect">
            <a:avLst/>
          </a:prstGeom>
          <a:solidFill>
            <a:srgbClr val="FFC50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object 2"/>
          <p:cNvSpPr txBox="1"/>
          <p:nvPr/>
        </p:nvSpPr>
        <p:spPr>
          <a:xfrm>
            <a:off x="5327650" y="301784"/>
            <a:ext cx="10395812" cy="666208"/>
          </a:xfrm>
          <a:prstGeom prst="rect">
            <a:avLst/>
          </a:prstGeom>
        </p:spPr>
        <p:txBody>
          <a:bodyPr vert="horz" wrap="square" lIns="0" tIns="12065" rIns="0" bIns="0" rtlCol="0">
            <a:spAutoFit/>
          </a:bodyPr>
          <a:lstStyle/>
          <a:p>
            <a:pPr marL="12700">
              <a:lnSpc>
                <a:spcPct val="100000"/>
              </a:lnSpc>
              <a:spcBef>
                <a:spcPts val="95"/>
              </a:spcBef>
            </a:pPr>
            <a:r>
              <a:rPr sz="4250" b="1" spc="75" dirty="0" err="1">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4250" b="1" spc="7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lang="es-MX" sz="4250" b="1" spc="170" dirty="0">
                <a:solidFill>
                  <a:srgbClr val="3C3C3B"/>
                </a:solidFill>
                <a:latin typeface="Verdana" panose="020B0604030504040204" pitchFamily="34" charset="0"/>
                <a:ea typeface="Verdana" panose="020B0604030504040204" pitchFamily="34" charset="0"/>
                <a:cs typeface="Verdana" panose="020B0604030504040204" pitchFamily="34" charset="0"/>
              </a:rPr>
              <a:t>INVERSIÓN </a:t>
            </a:r>
            <a:r>
              <a:rPr sz="4250" b="1" spc="185" dirty="0">
                <a:solidFill>
                  <a:srgbClr val="3C3C3B"/>
                </a:solidFill>
                <a:latin typeface="Verdana" panose="020B0604030504040204" pitchFamily="34" charset="0"/>
                <a:ea typeface="Verdana" panose="020B0604030504040204" pitchFamily="34" charset="0"/>
                <a:cs typeface="Verdana" panose="020B0604030504040204" pitchFamily="34" charset="0"/>
              </a:rPr>
              <a:t>2025</a:t>
            </a:r>
            <a:endParaRPr sz="4250" b="1" dirty="0">
              <a:latin typeface="Verdana" panose="020B0604030504040204" pitchFamily="34" charset="0"/>
              <a:ea typeface="Verdana" panose="020B0604030504040204" pitchFamily="34" charset="0"/>
              <a:cs typeface="Verdana" panose="020B0604030504040204" pitchFamily="34" charset="0"/>
            </a:endParaRPr>
          </a:p>
        </p:txBody>
      </p:sp>
      <p:sp>
        <p:nvSpPr>
          <p:cNvPr id="3" name="object 3"/>
          <p:cNvSpPr txBox="1"/>
          <p:nvPr/>
        </p:nvSpPr>
        <p:spPr>
          <a:xfrm>
            <a:off x="2098247" y="5214022"/>
            <a:ext cx="7025578" cy="2735364"/>
          </a:xfrm>
          <a:prstGeom prst="rect">
            <a:avLst/>
          </a:prstGeom>
        </p:spPr>
        <p:txBody>
          <a:bodyPr vert="horz" wrap="square" lIns="0" tIns="11430" rIns="0" bIns="0" rtlCol="0">
            <a:spAutoFit/>
          </a:bodyPr>
          <a:lstStyle/>
          <a:p>
            <a:pPr marL="12700">
              <a:lnSpc>
                <a:spcPct val="100000"/>
              </a:lnSpc>
              <a:spcBef>
                <a:spcPts val="90"/>
              </a:spcBef>
            </a:pPr>
            <a:r>
              <a:rPr sz="8850" b="1" spc="400" dirty="0">
                <a:solidFill>
                  <a:srgbClr val="3C3C3B"/>
                </a:solidFill>
                <a:latin typeface="Verdana" panose="020B0604030504040204" pitchFamily="34" charset="0"/>
                <a:ea typeface="Verdana" panose="020B0604030504040204" pitchFamily="34" charset="0"/>
                <a:cs typeface="Verdana" panose="020B0604030504040204" pitchFamily="34" charset="0"/>
              </a:rPr>
              <a:t>Solicitados</a:t>
            </a:r>
            <a:endParaRPr sz="8850" b="1" dirty="0">
              <a:latin typeface="Verdana" panose="020B0604030504040204" pitchFamily="34" charset="0"/>
              <a:ea typeface="Verdana" panose="020B0604030504040204" pitchFamily="34" charset="0"/>
              <a:cs typeface="Verdana" panose="020B0604030504040204" pitchFamily="34" charset="0"/>
            </a:endParaRPr>
          </a:p>
        </p:txBody>
      </p:sp>
      <p:sp>
        <p:nvSpPr>
          <p:cNvPr id="4" name="object 4"/>
          <p:cNvSpPr txBox="1"/>
          <p:nvPr/>
        </p:nvSpPr>
        <p:spPr>
          <a:xfrm>
            <a:off x="11026179" y="6718349"/>
            <a:ext cx="8690988" cy="848950"/>
          </a:xfrm>
          <a:prstGeom prst="rect">
            <a:avLst/>
          </a:prstGeom>
        </p:spPr>
        <p:txBody>
          <a:bodyPr vert="horz" wrap="square" lIns="0" tIns="17780" rIns="0" bIns="0" rtlCol="0">
            <a:spAutoFit/>
          </a:bodyPr>
          <a:lstStyle/>
          <a:p>
            <a:pPr marL="12700">
              <a:lnSpc>
                <a:spcPct val="100000"/>
              </a:lnSpc>
              <a:spcBef>
                <a:spcPts val="140"/>
              </a:spcBef>
            </a:pPr>
            <a:r>
              <a:rPr lang="es-MX" sz="5400" b="1" spc="3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5400" b="1" spc="31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5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lang="es-MX" sz="5400" b="1" spc="240" dirty="0">
                <a:solidFill>
                  <a:srgbClr val="3C3C3B"/>
                </a:solidFill>
                <a:latin typeface="Verdana" panose="020B0604030504040204" pitchFamily="34" charset="0"/>
                <a:ea typeface="Verdana" panose="020B0604030504040204" pitchFamily="34" charset="0"/>
                <a:cs typeface="Verdana" panose="020B0604030504040204" pitchFamily="34" charset="0"/>
              </a:rPr>
              <a:t>5,4 Billones</a:t>
            </a:r>
            <a:endParaRPr sz="5400" b="1" dirty="0">
              <a:latin typeface="Verdana" panose="020B0604030504040204" pitchFamily="34" charset="0"/>
              <a:ea typeface="Verdana" panose="020B0604030504040204" pitchFamily="34" charset="0"/>
              <a:cs typeface="Verdana" panose="020B0604030504040204" pitchFamily="34" charset="0"/>
            </a:endParaRPr>
          </a:p>
        </p:txBody>
      </p:sp>
      <p:sp>
        <p:nvSpPr>
          <p:cNvPr id="5" name="object 5"/>
          <p:cNvSpPr/>
          <p:nvPr/>
        </p:nvSpPr>
        <p:spPr>
          <a:xfrm>
            <a:off x="1158361" y="6642805"/>
            <a:ext cx="8105140" cy="1064260"/>
          </a:xfrm>
          <a:custGeom>
            <a:avLst/>
            <a:gdLst/>
            <a:ahLst/>
            <a:cxnLst/>
            <a:rect l="l" t="t" r="r" b="b"/>
            <a:pathLst>
              <a:path w="8105140" h="1064259">
                <a:moveTo>
                  <a:pt x="8104747" y="0"/>
                </a:moveTo>
                <a:lnTo>
                  <a:pt x="0" y="0"/>
                </a:lnTo>
                <a:lnTo>
                  <a:pt x="0" y="1063873"/>
                </a:lnTo>
                <a:lnTo>
                  <a:pt x="8104747" y="1063873"/>
                </a:lnTo>
                <a:lnTo>
                  <a:pt x="8104747" y="0"/>
                </a:lnTo>
                <a:close/>
              </a:path>
            </a:pathLst>
          </a:custGeom>
          <a:solidFill>
            <a:srgbClr val="FFCD00"/>
          </a:solidFill>
        </p:spPr>
        <p:txBody>
          <a:bodyPr wrap="square" lIns="0" tIns="0" rIns="0" bIns="0" rtlCol="0"/>
          <a:lstStyle/>
          <a:p>
            <a:endParaRPr/>
          </a:p>
        </p:txBody>
      </p:sp>
      <p:sp>
        <p:nvSpPr>
          <p:cNvPr id="6" name="object 6"/>
          <p:cNvSpPr txBox="1"/>
          <p:nvPr/>
        </p:nvSpPr>
        <p:spPr>
          <a:xfrm>
            <a:off x="1232363" y="6718349"/>
            <a:ext cx="8690988" cy="848950"/>
          </a:xfrm>
          <a:prstGeom prst="rect">
            <a:avLst/>
          </a:prstGeom>
        </p:spPr>
        <p:txBody>
          <a:bodyPr vert="horz" wrap="square" lIns="0" tIns="17780" rIns="0" bIns="0" rtlCol="0">
            <a:spAutoFit/>
          </a:bodyPr>
          <a:lstStyle/>
          <a:p>
            <a:pPr marL="12700">
              <a:lnSpc>
                <a:spcPct val="100000"/>
              </a:lnSpc>
              <a:spcBef>
                <a:spcPts val="140"/>
              </a:spcBef>
            </a:pPr>
            <a:r>
              <a:rPr lang="es-MX" sz="5400" b="1" spc="31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5400" b="1" spc="31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5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lang="es-MX" sz="5400" b="1" spc="240" dirty="0">
                <a:solidFill>
                  <a:srgbClr val="3C3C3B"/>
                </a:solidFill>
                <a:latin typeface="Verdana" panose="020B0604030504040204" pitchFamily="34" charset="0"/>
                <a:ea typeface="Verdana" panose="020B0604030504040204" pitchFamily="34" charset="0"/>
                <a:cs typeface="Verdana" panose="020B0604030504040204" pitchFamily="34" charset="0"/>
              </a:rPr>
              <a:t>17,4 Billones</a:t>
            </a:r>
            <a:endParaRPr sz="5400" b="1" dirty="0">
              <a:latin typeface="Verdana" panose="020B0604030504040204" pitchFamily="34" charset="0"/>
              <a:ea typeface="Verdana" panose="020B0604030504040204" pitchFamily="34" charset="0"/>
              <a:cs typeface="Verdana" panose="020B0604030504040204" pitchFamily="34" charset="0"/>
            </a:endParaRPr>
          </a:p>
        </p:txBody>
      </p:sp>
      <p:sp>
        <p:nvSpPr>
          <p:cNvPr id="7" name="object 7"/>
          <p:cNvSpPr txBox="1"/>
          <p:nvPr/>
        </p:nvSpPr>
        <p:spPr>
          <a:xfrm>
            <a:off x="11423652" y="5269352"/>
            <a:ext cx="7194341" cy="1373453"/>
          </a:xfrm>
          <a:prstGeom prst="rect">
            <a:avLst/>
          </a:prstGeom>
        </p:spPr>
        <p:txBody>
          <a:bodyPr vert="horz" wrap="square" lIns="0" tIns="11430" rIns="0" bIns="0" rtlCol="0">
            <a:spAutoFit/>
          </a:bodyPr>
          <a:lstStyle/>
          <a:p>
            <a:pPr marL="12700">
              <a:lnSpc>
                <a:spcPct val="100000"/>
              </a:lnSpc>
              <a:spcBef>
                <a:spcPts val="90"/>
              </a:spcBef>
            </a:pPr>
            <a:r>
              <a:rPr sz="8850" b="1" spc="370"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8850" b="1">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p:nvPr/>
        </p:nvSpPr>
        <p:spPr>
          <a:xfrm>
            <a:off x="10031300" y="4170179"/>
            <a:ext cx="0" cy="5177155"/>
          </a:xfrm>
          <a:custGeom>
            <a:avLst/>
            <a:gdLst/>
            <a:ahLst/>
            <a:cxnLst/>
            <a:rect l="l" t="t" r="r" b="b"/>
            <a:pathLst>
              <a:path h="5177155">
                <a:moveTo>
                  <a:pt x="0" y="0"/>
                </a:moveTo>
                <a:lnTo>
                  <a:pt x="0" y="5177025"/>
                </a:lnTo>
              </a:path>
            </a:pathLst>
          </a:custGeom>
          <a:ln w="7863">
            <a:solidFill>
              <a:srgbClr val="3C3C3B"/>
            </a:solidFill>
          </a:ln>
        </p:spPr>
        <p:txBody>
          <a:bodyPr wrap="square" lIns="0" tIns="0" rIns="0" bIns="0" rtlCol="0"/>
          <a:lstStyle/>
          <a:p>
            <a:endParaRPr/>
          </a:p>
        </p:txBody>
      </p:sp>
      <p:grpSp>
        <p:nvGrpSpPr>
          <p:cNvPr id="9" name="object 9"/>
          <p:cNvGrpSpPr/>
          <p:nvPr/>
        </p:nvGrpSpPr>
        <p:grpSpPr>
          <a:xfrm>
            <a:off x="7454137" y="1795409"/>
            <a:ext cx="2020570" cy="1999614"/>
            <a:chOff x="7454137" y="1795409"/>
            <a:chExt cx="2020570" cy="1999614"/>
          </a:xfrm>
        </p:grpSpPr>
        <p:sp>
          <p:nvSpPr>
            <p:cNvPr id="10" name="object 10"/>
            <p:cNvSpPr/>
            <p:nvPr/>
          </p:nvSpPr>
          <p:spPr>
            <a:xfrm>
              <a:off x="7454125" y="1795417"/>
              <a:ext cx="2020570" cy="1999614"/>
            </a:xfrm>
            <a:custGeom>
              <a:avLst/>
              <a:gdLst/>
              <a:ahLst/>
              <a:cxnLst/>
              <a:rect l="l" t="t" r="r" b="b"/>
              <a:pathLst>
                <a:path w="2020570" h="1999614">
                  <a:moveTo>
                    <a:pt x="1305153" y="1242872"/>
                  </a:moveTo>
                  <a:lnTo>
                    <a:pt x="1286065" y="1202055"/>
                  </a:lnTo>
                  <a:lnTo>
                    <a:pt x="1241310" y="1129207"/>
                  </a:lnTo>
                  <a:lnTo>
                    <a:pt x="1207871" y="1111580"/>
                  </a:lnTo>
                  <a:lnTo>
                    <a:pt x="1185773" y="1116634"/>
                  </a:lnTo>
                  <a:lnTo>
                    <a:pt x="1170330" y="1130579"/>
                  </a:lnTo>
                  <a:lnTo>
                    <a:pt x="1163967" y="1150162"/>
                  </a:lnTo>
                  <a:lnTo>
                    <a:pt x="1169098" y="1172197"/>
                  </a:lnTo>
                  <a:lnTo>
                    <a:pt x="1197190" y="1221740"/>
                  </a:lnTo>
                  <a:lnTo>
                    <a:pt x="1227531" y="1270000"/>
                  </a:lnTo>
                  <a:lnTo>
                    <a:pt x="1268425" y="1289075"/>
                  </a:lnTo>
                  <a:lnTo>
                    <a:pt x="1283436" y="1283766"/>
                  </a:lnTo>
                  <a:lnTo>
                    <a:pt x="1295895" y="1273098"/>
                  </a:lnTo>
                  <a:lnTo>
                    <a:pt x="1303426" y="1258900"/>
                  </a:lnTo>
                  <a:lnTo>
                    <a:pt x="1305153" y="1242872"/>
                  </a:lnTo>
                  <a:close/>
                </a:path>
                <a:path w="2020570" h="1999614">
                  <a:moveTo>
                    <a:pt x="1614081" y="1411833"/>
                  </a:moveTo>
                  <a:lnTo>
                    <a:pt x="1613331" y="1387132"/>
                  </a:lnTo>
                  <a:lnTo>
                    <a:pt x="1613230" y="1383588"/>
                  </a:lnTo>
                  <a:lnTo>
                    <a:pt x="1613128" y="1381328"/>
                  </a:lnTo>
                  <a:lnTo>
                    <a:pt x="1603095" y="1352245"/>
                  </a:lnTo>
                  <a:lnTo>
                    <a:pt x="1583093" y="1325918"/>
                  </a:lnTo>
                  <a:lnTo>
                    <a:pt x="1556461" y="1308811"/>
                  </a:lnTo>
                  <a:lnTo>
                    <a:pt x="1526222" y="1302042"/>
                  </a:lnTo>
                  <a:lnTo>
                    <a:pt x="1526222" y="1399667"/>
                  </a:lnTo>
                  <a:lnTo>
                    <a:pt x="1523784" y="1404772"/>
                  </a:lnTo>
                  <a:lnTo>
                    <a:pt x="1519377" y="1409039"/>
                  </a:lnTo>
                  <a:lnTo>
                    <a:pt x="1514538" y="1412798"/>
                  </a:lnTo>
                  <a:lnTo>
                    <a:pt x="1476565" y="1442986"/>
                  </a:lnTo>
                  <a:lnTo>
                    <a:pt x="1437728" y="1474279"/>
                  </a:lnTo>
                  <a:lnTo>
                    <a:pt x="1371409" y="1527987"/>
                  </a:lnTo>
                  <a:lnTo>
                    <a:pt x="1325537" y="1564843"/>
                  </a:lnTo>
                  <a:lnTo>
                    <a:pt x="1287462" y="1594891"/>
                  </a:lnTo>
                  <a:lnTo>
                    <a:pt x="1249045" y="1624495"/>
                  </a:lnTo>
                  <a:lnTo>
                    <a:pt x="1210170" y="1653514"/>
                  </a:lnTo>
                  <a:lnTo>
                    <a:pt x="1168946" y="1680121"/>
                  </a:lnTo>
                  <a:lnTo>
                    <a:pt x="1125753" y="1701279"/>
                  </a:lnTo>
                  <a:lnTo>
                    <a:pt x="1080655" y="1717370"/>
                  </a:lnTo>
                  <a:lnTo>
                    <a:pt x="1033678" y="1728774"/>
                  </a:lnTo>
                  <a:lnTo>
                    <a:pt x="984897" y="1735886"/>
                  </a:lnTo>
                  <a:lnTo>
                    <a:pt x="934364" y="1739061"/>
                  </a:lnTo>
                  <a:lnTo>
                    <a:pt x="886421" y="1735391"/>
                  </a:lnTo>
                  <a:lnTo>
                    <a:pt x="881862" y="1734870"/>
                  </a:lnTo>
                  <a:lnTo>
                    <a:pt x="837565" y="1729778"/>
                  </a:lnTo>
                  <a:lnTo>
                    <a:pt x="788123" y="1722843"/>
                  </a:lnTo>
                  <a:lnTo>
                    <a:pt x="738428" y="1715236"/>
                  </a:lnTo>
                  <a:lnTo>
                    <a:pt x="686155" y="1709000"/>
                  </a:lnTo>
                  <a:lnTo>
                    <a:pt x="634314" y="1707032"/>
                  </a:lnTo>
                  <a:lnTo>
                    <a:pt x="582891" y="1709953"/>
                  </a:lnTo>
                  <a:lnTo>
                    <a:pt x="531888" y="1718373"/>
                  </a:lnTo>
                  <a:lnTo>
                    <a:pt x="481291" y="1732915"/>
                  </a:lnTo>
                  <a:lnTo>
                    <a:pt x="472554" y="1734870"/>
                  </a:lnTo>
                  <a:lnTo>
                    <a:pt x="465810" y="1733715"/>
                  </a:lnTo>
                  <a:lnTo>
                    <a:pt x="460362" y="1729498"/>
                  </a:lnTo>
                  <a:lnTo>
                    <a:pt x="455472" y="1722247"/>
                  </a:lnTo>
                  <a:lnTo>
                    <a:pt x="421373" y="1661160"/>
                  </a:lnTo>
                  <a:lnTo>
                    <a:pt x="421373" y="1839569"/>
                  </a:lnTo>
                  <a:lnTo>
                    <a:pt x="417626" y="1846135"/>
                  </a:lnTo>
                  <a:lnTo>
                    <a:pt x="409016" y="1852168"/>
                  </a:lnTo>
                  <a:lnTo>
                    <a:pt x="384924" y="1865210"/>
                  </a:lnTo>
                  <a:lnTo>
                    <a:pt x="309638" y="1907870"/>
                  </a:lnTo>
                  <a:lnTo>
                    <a:pt x="305612" y="1909584"/>
                  </a:lnTo>
                  <a:lnTo>
                    <a:pt x="302082" y="1911299"/>
                  </a:lnTo>
                  <a:lnTo>
                    <a:pt x="292379" y="1910016"/>
                  </a:lnTo>
                  <a:lnTo>
                    <a:pt x="291109" y="1901685"/>
                  </a:lnTo>
                  <a:lnTo>
                    <a:pt x="242303" y="1815490"/>
                  </a:lnTo>
                  <a:lnTo>
                    <a:pt x="120523" y="1600009"/>
                  </a:lnTo>
                  <a:lnTo>
                    <a:pt x="113614" y="1587550"/>
                  </a:lnTo>
                  <a:lnTo>
                    <a:pt x="106768" y="1575054"/>
                  </a:lnTo>
                  <a:lnTo>
                    <a:pt x="99783" y="1562633"/>
                  </a:lnTo>
                  <a:lnTo>
                    <a:pt x="92506" y="1550416"/>
                  </a:lnTo>
                  <a:lnTo>
                    <a:pt x="89179" y="1543164"/>
                  </a:lnTo>
                  <a:lnTo>
                    <a:pt x="89204" y="1537309"/>
                  </a:lnTo>
                  <a:lnTo>
                    <a:pt x="92468" y="1532394"/>
                  </a:lnTo>
                  <a:lnTo>
                    <a:pt x="98894" y="1527949"/>
                  </a:lnTo>
                  <a:lnTo>
                    <a:pt x="146875" y="1501482"/>
                  </a:lnTo>
                  <a:lnTo>
                    <a:pt x="170675" y="1487919"/>
                  </a:lnTo>
                  <a:lnTo>
                    <a:pt x="194221" y="1473923"/>
                  </a:lnTo>
                  <a:lnTo>
                    <a:pt x="204343" y="1469390"/>
                  </a:lnTo>
                  <a:lnTo>
                    <a:pt x="212229" y="1469605"/>
                  </a:lnTo>
                  <a:lnTo>
                    <a:pt x="218757" y="1474279"/>
                  </a:lnTo>
                  <a:lnTo>
                    <a:pt x="224751" y="1483106"/>
                  </a:lnTo>
                  <a:lnTo>
                    <a:pt x="249796" y="1527987"/>
                  </a:lnTo>
                  <a:lnTo>
                    <a:pt x="271106" y="1565986"/>
                  </a:lnTo>
                  <a:lnTo>
                    <a:pt x="364426" y="1731403"/>
                  </a:lnTo>
                  <a:lnTo>
                    <a:pt x="390169" y="1777276"/>
                  </a:lnTo>
                  <a:lnTo>
                    <a:pt x="403186" y="1800136"/>
                  </a:lnTo>
                  <a:lnTo>
                    <a:pt x="416483" y="1822818"/>
                  </a:lnTo>
                  <a:lnTo>
                    <a:pt x="420814" y="1831962"/>
                  </a:lnTo>
                  <a:lnTo>
                    <a:pt x="421373" y="1839569"/>
                  </a:lnTo>
                  <a:lnTo>
                    <a:pt x="421373" y="1661160"/>
                  </a:lnTo>
                  <a:lnTo>
                    <a:pt x="406323" y="1634185"/>
                  </a:lnTo>
                  <a:lnTo>
                    <a:pt x="381571" y="1590255"/>
                  </a:lnTo>
                  <a:lnTo>
                    <a:pt x="356641" y="1546428"/>
                  </a:lnTo>
                  <a:lnTo>
                    <a:pt x="331520" y="1502714"/>
                  </a:lnTo>
                  <a:lnTo>
                    <a:pt x="327215" y="1493062"/>
                  </a:lnTo>
                  <a:lnTo>
                    <a:pt x="327190" y="1485773"/>
                  </a:lnTo>
                  <a:lnTo>
                    <a:pt x="331520" y="1479943"/>
                  </a:lnTo>
                  <a:lnTo>
                    <a:pt x="340271" y="1474711"/>
                  </a:lnTo>
                  <a:lnTo>
                    <a:pt x="351345" y="1469390"/>
                  </a:lnTo>
                  <a:lnTo>
                    <a:pt x="440486" y="1426121"/>
                  </a:lnTo>
                  <a:lnTo>
                    <a:pt x="472770" y="1410220"/>
                  </a:lnTo>
                  <a:lnTo>
                    <a:pt x="482803" y="1405216"/>
                  </a:lnTo>
                  <a:lnTo>
                    <a:pt x="517486" y="1387919"/>
                  </a:lnTo>
                  <a:lnTo>
                    <a:pt x="552119" y="1374787"/>
                  </a:lnTo>
                  <a:lnTo>
                    <a:pt x="586727" y="1370114"/>
                  </a:lnTo>
                  <a:lnTo>
                    <a:pt x="621538" y="1373695"/>
                  </a:lnTo>
                  <a:lnTo>
                    <a:pt x="656767" y="1385341"/>
                  </a:lnTo>
                  <a:lnTo>
                    <a:pt x="699617" y="1401940"/>
                  </a:lnTo>
                  <a:lnTo>
                    <a:pt x="743305" y="1414348"/>
                  </a:lnTo>
                  <a:lnTo>
                    <a:pt x="787806" y="1422476"/>
                  </a:lnTo>
                  <a:lnTo>
                    <a:pt x="833043" y="1426184"/>
                  </a:lnTo>
                  <a:lnTo>
                    <a:pt x="878979" y="1425359"/>
                  </a:lnTo>
                  <a:lnTo>
                    <a:pt x="908926" y="1422679"/>
                  </a:lnTo>
                  <a:lnTo>
                    <a:pt x="938796" y="1418958"/>
                  </a:lnTo>
                  <a:lnTo>
                    <a:pt x="998410" y="1410220"/>
                  </a:lnTo>
                  <a:lnTo>
                    <a:pt x="1017790" y="1408849"/>
                  </a:lnTo>
                  <a:lnTo>
                    <a:pt x="1073543" y="1419987"/>
                  </a:lnTo>
                  <a:lnTo>
                    <a:pt x="1091565" y="1439468"/>
                  </a:lnTo>
                  <a:lnTo>
                    <a:pt x="1089672" y="1447304"/>
                  </a:lnTo>
                  <a:lnTo>
                    <a:pt x="1085100" y="1452753"/>
                  </a:lnTo>
                  <a:lnTo>
                    <a:pt x="1078649" y="1456436"/>
                  </a:lnTo>
                  <a:lnTo>
                    <a:pt x="1071105" y="1458988"/>
                  </a:lnTo>
                  <a:lnTo>
                    <a:pt x="829475" y="1526743"/>
                  </a:lnTo>
                  <a:lnTo>
                    <a:pt x="817372" y="1530235"/>
                  </a:lnTo>
                  <a:lnTo>
                    <a:pt x="805383" y="1534071"/>
                  </a:lnTo>
                  <a:lnTo>
                    <a:pt x="789089" y="1542757"/>
                  </a:lnTo>
                  <a:lnTo>
                    <a:pt x="778065" y="1555254"/>
                  </a:lnTo>
                  <a:lnTo>
                    <a:pt x="772909" y="1570329"/>
                  </a:lnTo>
                  <a:lnTo>
                    <a:pt x="774217" y="1586750"/>
                  </a:lnTo>
                  <a:lnTo>
                    <a:pt x="782078" y="1602359"/>
                  </a:lnTo>
                  <a:lnTo>
                    <a:pt x="794702" y="1613027"/>
                  </a:lnTo>
                  <a:lnTo>
                    <a:pt x="810933" y="1617878"/>
                  </a:lnTo>
                  <a:lnTo>
                    <a:pt x="829564" y="1616113"/>
                  </a:lnTo>
                  <a:lnTo>
                    <a:pt x="1105941" y="1538427"/>
                  </a:lnTo>
                  <a:lnTo>
                    <a:pt x="1140015" y="1521142"/>
                  </a:lnTo>
                  <a:lnTo>
                    <a:pt x="1164170" y="1491488"/>
                  </a:lnTo>
                  <a:lnTo>
                    <a:pt x="1170076" y="1482509"/>
                  </a:lnTo>
                  <a:lnTo>
                    <a:pt x="1177226" y="1475917"/>
                  </a:lnTo>
                  <a:lnTo>
                    <a:pt x="1185786" y="1471218"/>
                  </a:lnTo>
                  <a:lnTo>
                    <a:pt x="1195882" y="1467954"/>
                  </a:lnTo>
                  <a:lnTo>
                    <a:pt x="1430604" y="1408849"/>
                  </a:lnTo>
                  <a:lnTo>
                    <a:pt x="1501889" y="1390878"/>
                  </a:lnTo>
                  <a:lnTo>
                    <a:pt x="1508036" y="1388846"/>
                  </a:lnTo>
                  <a:lnTo>
                    <a:pt x="1514424" y="1387132"/>
                  </a:lnTo>
                  <a:lnTo>
                    <a:pt x="1520355" y="1387919"/>
                  </a:lnTo>
                  <a:lnTo>
                    <a:pt x="1525181" y="1393418"/>
                  </a:lnTo>
                  <a:lnTo>
                    <a:pt x="1526222" y="1399667"/>
                  </a:lnTo>
                  <a:lnTo>
                    <a:pt x="1526222" y="1302042"/>
                  </a:lnTo>
                  <a:lnTo>
                    <a:pt x="1365046" y="1336433"/>
                  </a:lnTo>
                  <a:lnTo>
                    <a:pt x="1196124" y="1379639"/>
                  </a:lnTo>
                  <a:lnTo>
                    <a:pt x="1189570" y="1381328"/>
                  </a:lnTo>
                  <a:lnTo>
                    <a:pt x="1178521" y="1383588"/>
                  </a:lnTo>
                  <a:lnTo>
                    <a:pt x="1168730" y="1383436"/>
                  </a:lnTo>
                  <a:lnTo>
                    <a:pt x="1159967" y="1379613"/>
                  </a:lnTo>
                  <a:lnTo>
                    <a:pt x="1152029" y="1370863"/>
                  </a:lnTo>
                  <a:lnTo>
                    <a:pt x="1151407" y="1370114"/>
                  </a:lnTo>
                  <a:lnTo>
                    <a:pt x="1145044" y="1362494"/>
                  </a:lnTo>
                  <a:lnTo>
                    <a:pt x="1103439" y="1340040"/>
                  </a:lnTo>
                  <a:lnTo>
                    <a:pt x="1039177" y="1323822"/>
                  </a:lnTo>
                  <a:lnTo>
                    <a:pt x="999172" y="1323340"/>
                  </a:lnTo>
                  <a:lnTo>
                    <a:pt x="958583" y="1328801"/>
                  </a:lnTo>
                  <a:lnTo>
                    <a:pt x="904214" y="1337233"/>
                  </a:lnTo>
                  <a:lnTo>
                    <a:pt x="850290" y="1340040"/>
                  </a:lnTo>
                  <a:lnTo>
                    <a:pt x="796912" y="1336433"/>
                  </a:lnTo>
                  <a:lnTo>
                    <a:pt x="744194" y="1325600"/>
                  </a:lnTo>
                  <a:lnTo>
                    <a:pt x="692175" y="1306766"/>
                  </a:lnTo>
                  <a:lnTo>
                    <a:pt x="647166" y="1291018"/>
                  </a:lnTo>
                  <a:lnTo>
                    <a:pt x="602589" y="1284135"/>
                  </a:lnTo>
                  <a:lnTo>
                    <a:pt x="558355" y="1285887"/>
                  </a:lnTo>
                  <a:lnTo>
                    <a:pt x="514362" y="1296060"/>
                  </a:lnTo>
                  <a:lnTo>
                    <a:pt x="470547" y="1314450"/>
                  </a:lnTo>
                  <a:lnTo>
                    <a:pt x="426974" y="1336433"/>
                  </a:lnTo>
                  <a:lnTo>
                    <a:pt x="388035" y="1355686"/>
                  </a:lnTo>
                  <a:lnTo>
                    <a:pt x="339458" y="1379639"/>
                  </a:lnTo>
                  <a:lnTo>
                    <a:pt x="295783" y="1401406"/>
                  </a:lnTo>
                  <a:lnTo>
                    <a:pt x="287959" y="1404518"/>
                  </a:lnTo>
                  <a:lnTo>
                    <a:pt x="280873" y="1405216"/>
                  </a:lnTo>
                  <a:lnTo>
                    <a:pt x="273926" y="1403286"/>
                  </a:lnTo>
                  <a:lnTo>
                    <a:pt x="266547" y="1398485"/>
                  </a:lnTo>
                  <a:lnTo>
                    <a:pt x="244792" y="1384973"/>
                  </a:lnTo>
                  <a:lnTo>
                    <a:pt x="222008" y="1378889"/>
                  </a:lnTo>
                  <a:lnTo>
                    <a:pt x="198475" y="1380388"/>
                  </a:lnTo>
                  <a:lnTo>
                    <a:pt x="174447" y="1389634"/>
                  </a:lnTo>
                  <a:lnTo>
                    <a:pt x="136817" y="1410246"/>
                  </a:lnTo>
                  <a:lnTo>
                    <a:pt x="75247" y="1444777"/>
                  </a:lnTo>
                  <a:lnTo>
                    <a:pt x="16217" y="1486166"/>
                  </a:lnTo>
                  <a:lnTo>
                    <a:pt x="0" y="1544777"/>
                  </a:lnTo>
                  <a:lnTo>
                    <a:pt x="11379" y="1577225"/>
                  </a:lnTo>
                  <a:lnTo>
                    <a:pt x="58724" y="1661858"/>
                  </a:lnTo>
                  <a:lnTo>
                    <a:pt x="145415" y="1815668"/>
                  </a:lnTo>
                  <a:lnTo>
                    <a:pt x="199669" y="1911299"/>
                  </a:lnTo>
                  <a:lnTo>
                    <a:pt x="225844" y="1957285"/>
                  </a:lnTo>
                  <a:lnTo>
                    <a:pt x="273138" y="1996427"/>
                  </a:lnTo>
                  <a:lnTo>
                    <a:pt x="302945" y="1999221"/>
                  </a:lnTo>
                  <a:lnTo>
                    <a:pt x="333578" y="1989759"/>
                  </a:lnTo>
                  <a:lnTo>
                    <a:pt x="368833" y="1970836"/>
                  </a:lnTo>
                  <a:lnTo>
                    <a:pt x="403796" y="1951355"/>
                  </a:lnTo>
                  <a:lnTo>
                    <a:pt x="438518" y="1931428"/>
                  </a:lnTo>
                  <a:lnTo>
                    <a:pt x="472884" y="1911299"/>
                  </a:lnTo>
                  <a:lnTo>
                    <a:pt x="473049" y="1911210"/>
                  </a:lnTo>
                  <a:lnTo>
                    <a:pt x="491477" y="1896783"/>
                  </a:lnTo>
                  <a:lnTo>
                    <a:pt x="504024" y="1878952"/>
                  </a:lnTo>
                  <a:lnTo>
                    <a:pt x="510413" y="1858213"/>
                  </a:lnTo>
                  <a:lnTo>
                    <a:pt x="510349" y="1823173"/>
                  </a:lnTo>
                  <a:lnTo>
                    <a:pt x="513956" y="1815490"/>
                  </a:lnTo>
                  <a:lnTo>
                    <a:pt x="520915" y="1810626"/>
                  </a:lnTo>
                  <a:lnTo>
                    <a:pt x="530936" y="1807184"/>
                  </a:lnTo>
                  <a:lnTo>
                    <a:pt x="580148" y="1797164"/>
                  </a:lnTo>
                  <a:lnTo>
                    <a:pt x="629500" y="1793722"/>
                  </a:lnTo>
                  <a:lnTo>
                    <a:pt x="679018" y="1795449"/>
                  </a:lnTo>
                  <a:lnTo>
                    <a:pt x="728751" y="1800923"/>
                  </a:lnTo>
                  <a:lnTo>
                    <a:pt x="832383" y="1815668"/>
                  </a:lnTo>
                  <a:lnTo>
                    <a:pt x="883500" y="1821675"/>
                  </a:lnTo>
                  <a:lnTo>
                    <a:pt x="933843" y="1825320"/>
                  </a:lnTo>
                  <a:lnTo>
                    <a:pt x="986447" y="1822526"/>
                  </a:lnTo>
                  <a:lnTo>
                    <a:pt x="1037590" y="1816100"/>
                  </a:lnTo>
                  <a:lnTo>
                    <a:pt x="1087170" y="1805584"/>
                  </a:lnTo>
                  <a:lnTo>
                    <a:pt x="1125029" y="1793722"/>
                  </a:lnTo>
                  <a:lnTo>
                    <a:pt x="1181265" y="1770621"/>
                  </a:lnTo>
                  <a:lnTo>
                    <a:pt x="1225562" y="1745335"/>
                  </a:lnTo>
                  <a:lnTo>
                    <a:pt x="1234884" y="1739061"/>
                  </a:lnTo>
                  <a:lnTo>
                    <a:pt x="1267841" y="1716887"/>
                  </a:lnTo>
                  <a:lnTo>
                    <a:pt x="1309192" y="1687207"/>
                  </a:lnTo>
                  <a:lnTo>
                    <a:pt x="1349781" y="1656511"/>
                  </a:lnTo>
                  <a:lnTo>
                    <a:pt x="1389786" y="1625028"/>
                  </a:lnTo>
                  <a:lnTo>
                    <a:pt x="1429346" y="1592961"/>
                  </a:lnTo>
                  <a:lnTo>
                    <a:pt x="1547063" y="1495526"/>
                  </a:lnTo>
                  <a:lnTo>
                    <a:pt x="1586534" y="1463357"/>
                  </a:lnTo>
                  <a:lnTo>
                    <a:pt x="1605368" y="1440230"/>
                  </a:lnTo>
                  <a:lnTo>
                    <a:pt x="1614081" y="1411833"/>
                  </a:lnTo>
                  <a:close/>
                </a:path>
                <a:path w="2020570" h="1999614">
                  <a:moveTo>
                    <a:pt x="2020201" y="450850"/>
                  </a:moveTo>
                  <a:lnTo>
                    <a:pt x="2006879" y="415290"/>
                  </a:lnTo>
                  <a:lnTo>
                    <a:pt x="1932647" y="283959"/>
                  </a:lnTo>
                  <a:lnTo>
                    <a:pt x="1932647" y="458470"/>
                  </a:lnTo>
                  <a:lnTo>
                    <a:pt x="1931022" y="463550"/>
                  </a:lnTo>
                  <a:lnTo>
                    <a:pt x="1925027" y="468630"/>
                  </a:lnTo>
                  <a:lnTo>
                    <a:pt x="1898700" y="483870"/>
                  </a:lnTo>
                  <a:lnTo>
                    <a:pt x="1872449" y="497840"/>
                  </a:lnTo>
                  <a:lnTo>
                    <a:pt x="1817471" y="529590"/>
                  </a:lnTo>
                  <a:lnTo>
                    <a:pt x="1814614" y="530860"/>
                  </a:lnTo>
                  <a:lnTo>
                    <a:pt x="1812188" y="530860"/>
                  </a:lnTo>
                  <a:lnTo>
                    <a:pt x="1803019" y="529590"/>
                  </a:lnTo>
                  <a:lnTo>
                    <a:pt x="1800720" y="521970"/>
                  </a:lnTo>
                  <a:lnTo>
                    <a:pt x="1743748" y="421640"/>
                  </a:lnTo>
                  <a:lnTo>
                    <a:pt x="1694535" y="333959"/>
                  </a:lnTo>
                  <a:lnTo>
                    <a:pt x="1694535" y="511810"/>
                  </a:lnTo>
                  <a:lnTo>
                    <a:pt x="1690941" y="518160"/>
                  </a:lnTo>
                  <a:lnTo>
                    <a:pt x="1683194" y="523240"/>
                  </a:lnTo>
                  <a:lnTo>
                    <a:pt x="1636814" y="544830"/>
                  </a:lnTo>
                  <a:lnTo>
                    <a:pt x="1497977" y="613410"/>
                  </a:lnTo>
                  <a:lnTo>
                    <a:pt x="1466443" y="624840"/>
                  </a:lnTo>
                  <a:lnTo>
                    <a:pt x="1434757" y="628650"/>
                  </a:lnTo>
                  <a:lnTo>
                    <a:pt x="1402918" y="626110"/>
                  </a:lnTo>
                  <a:lnTo>
                    <a:pt x="1390929" y="622300"/>
                  </a:lnTo>
                  <a:lnTo>
                    <a:pt x="1370952" y="615950"/>
                  </a:lnTo>
                  <a:lnTo>
                    <a:pt x="1358353" y="610870"/>
                  </a:lnTo>
                  <a:lnTo>
                    <a:pt x="1326857" y="598170"/>
                  </a:lnTo>
                  <a:lnTo>
                    <a:pt x="1295450" y="589280"/>
                  </a:lnTo>
                  <a:lnTo>
                    <a:pt x="1281988" y="585470"/>
                  </a:lnTo>
                  <a:lnTo>
                    <a:pt x="1236332" y="576580"/>
                  </a:lnTo>
                  <a:lnTo>
                    <a:pt x="1199527" y="573570"/>
                  </a:lnTo>
                  <a:lnTo>
                    <a:pt x="1199527" y="800100"/>
                  </a:lnTo>
                  <a:lnTo>
                    <a:pt x="1198968" y="844550"/>
                  </a:lnTo>
                  <a:lnTo>
                    <a:pt x="1187564" y="889000"/>
                  </a:lnTo>
                  <a:lnTo>
                    <a:pt x="1165491" y="929640"/>
                  </a:lnTo>
                  <a:lnTo>
                    <a:pt x="1135329" y="962660"/>
                  </a:lnTo>
                  <a:lnTo>
                    <a:pt x="1098423" y="988060"/>
                  </a:lnTo>
                  <a:lnTo>
                    <a:pt x="1056081" y="1003300"/>
                  </a:lnTo>
                  <a:lnTo>
                    <a:pt x="1009650" y="1008380"/>
                  </a:lnTo>
                  <a:lnTo>
                    <a:pt x="962494" y="1002030"/>
                  </a:lnTo>
                  <a:lnTo>
                    <a:pt x="919556" y="985520"/>
                  </a:lnTo>
                  <a:lnTo>
                    <a:pt x="882383" y="960120"/>
                  </a:lnTo>
                  <a:lnTo>
                    <a:pt x="852538" y="924560"/>
                  </a:lnTo>
                  <a:lnTo>
                    <a:pt x="831596" y="882650"/>
                  </a:lnTo>
                  <a:lnTo>
                    <a:pt x="821588" y="836930"/>
                  </a:lnTo>
                  <a:lnTo>
                    <a:pt x="823010" y="791210"/>
                  </a:lnTo>
                  <a:lnTo>
                    <a:pt x="835266" y="746760"/>
                  </a:lnTo>
                  <a:lnTo>
                    <a:pt x="857770" y="706120"/>
                  </a:lnTo>
                  <a:lnTo>
                    <a:pt x="889952" y="671830"/>
                  </a:lnTo>
                  <a:lnTo>
                    <a:pt x="918171" y="660400"/>
                  </a:lnTo>
                  <a:lnTo>
                    <a:pt x="929627" y="662940"/>
                  </a:lnTo>
                  <a:lnTo>
                    <a:pt x="969416" y="673100"/>
                  </a:lnTo>
                  <a:lnTo>
                    <a:pt x="1009459" y="675640"/>
                  </a:lnTo>
                  <a:lnTo>
                    <a:pt x="1049591" y="671830"/>
                  </a:lnTo>
                  <a:lnTo>
                    <a:pt x="1089634" y="665480"/>
                  </a:lnTo>
                  <a:lnTo>
                    <a:pt x="1104430" y="664210"/>
                  </a:lnTo>
                  <a:lnTo>
                    <a:pt x="1140929" y="680720"/>
                  </a:lnTo>
                  <a:lnTo>
                    <a:pt x="1170012" y="716280"/>
                  </a:lnTo>
                  <a:lnTo>
                    <a:pt x="1189710" y="756920"/>
                  </a:lnTo>
                  <a:lnTo>
                    <a:pt x="1199527" y="800100"/>
                  </a:lnTo>
                  <a:lnTo>
                    <a:pt x="1199527" y="573570"/>
                  </a:lnTo>
                  <a:lnTo>
                    <a:pt x="1189875" y="572770"/>
                  </a:lnTo>
                  <a:lnTo>
                    <a:pt x="1142606" y="572770"/>
                  </a:lnTo>
                  <a:lnTo>
                    <a:pt x="1112672" y="575310"/>
                  </a:lnTo>
                  <a:lnTo>
                    <a:pt x="1082789" y="579120"/>
                  </a:lnTo>
                  <a:lnTo>
                    <a:pt x="1052969" y="584200"/>
                  </a:lnTo>
                  <a:lnTo>
                    <a:pt x="1023162" y="588010"/>
                  </a:lnTo>
                  <a:lnTo>
                    <a:pt x="1003808" y="589280"/>
                  </a:lnTo>
                  <a:lnTo>
                    <a:pt x="984885" y="588010"/>
                  </a:lnTo>
                  <a:lnTo>
                    <a:pt x="966304" y="584200"/>
                  </a:lnTo>
                  <a:lnTo>
                    <a:pt x="931189" y="566420"/>
                  </a:lnTo>
                  <a:lnTo>
                    <a:pt x="929665" y="558800"/>
                  </a:lnTo>
                  <a:lnTo>
                    <a:pt x="931405" y="551180"/>
                  </a:lnTo>
                  <a:lnTo>
                    <a:pt x="935875" y="546100"/>
                  </a:lnTo>
                  <a:lnTo>
                    <a:pt x="942276" y="542290"/>
                  </a:lnTo>
                  <a:lnTo>
                    <a:pt x="949807" y="539750"/>
                  </a:lnTo>
                  <a:lnTo>
                    <a:pt x="1190371" y="472440"/>
                  </a:lnTo>
                  <a:lnTo>
                    <a:pt x="1213472" y="464820"/>
                  </a:lnTo>
                  <a:lnTo>
                    <a:pt x="1230820" y="457200"/>
                  </a:lnTo>
                  <a:lnTo>
                    <a:pt x="1242606" y="444500"/>
                  </a:lnTo>
                  <a:lnTo>
                    <a:pt x="1248244" y="429260"/>
                  </a:lnTo>
                  <a:lnTo>
                    <a:pt x="1247101" y="411480"/>
                  </a:lnTo>
                  <a:lnTo>
                    <a:pt x="1239164" y="396240"/>
                  </a:lnTo>
                  <a:lnTo>
                    <a:pt x="1226223" y="386080"/>
                  </a:lnTo>
                  <a:lnTo>
                    <a:pt x="1209408" y="381000"/>
                  </a:lnTo>
                  <a:lnTo>
                    <a:pt x="1189837" y="383540"/>
                  </a:lnTo>
                  <a:lnTo>
                    <a:pt x="1144447" y="394970"/>
                  </a:lnTo>
                  <a:lnTo>
                    <a:pt x="1008329" y="433070"/>
                  </a:lnTo>
                  <a:lnTo>
                    <a:pt x="962977" y="447040"/>
                  </a:lnTo>
                  <a:lnTo>
                    <a:pt x="917651" y="459740"/>
                  </a:lnTo>
                  <a:lnTo>
                    <a:pt x="881621" y="477520"/>
                  </a:lnTo>
                  <a:lnTo>
                    <a:pt x="856005" y="508000"/>
                  </a:lnTo>
                  <a:lnTo>
                    <a:pt x="851230" y="515620"/>
                  </a:lnTo>
                  <a:lnTo>
                    <a:pt x="845489" y="521970"/>
                  </a:lnTo>
                  <a:lnTo>
                    <a:pt x="838492" y="525780"/>
                  </a:lnTo>
                  <a:lnTo>
                    <a:pt x="829919" y="529590"/>
                  </a:lnTo>
                  <a:lnTo>
                    <a:pt x="725754" y="554990"/>
                  </a:lnTo>
                  <a:lnTo>
                    <a:pt x="673696" y="568960"/>
                  </a:lnTo>
                  <a:lnTo>
                    <a:pt x="569595" y="595630"/>
                  </a:lnTo>
                  <a:lnTo>
                    <a:pt x="517537" y="608330"/>
                  </a:lnTo>
                  <a:lnTo>
                    <a:pt x="505942" y="610870"/>
                  </a:lnTo>
                  <a:lnTo>
                    <a:pt x="500545" y="610870"/>
                  </a:lnTo>
                  <a:lnTo>
                    <a:pt x="496176" y="605790"/>
                  </a:lnTo>
                  <a:lnTo>
                    <a:pt x="495020" y="599440"/>
                  </a:lnTo>
                  <a:lnTo>
                    <a:pt x="497344" y="594360"/>
                  </a:lnTo>
                  <a:lnTo>
                    <a:pt x="501650" y="589280"/>
                  </a:lnTo>
                  <a:lnTo>
                    <a:pt x="506437" y="585470"/>
                  </a:lnTo>
                  <a:lnTo>
                    <a:pt x="544385" y="556260"/>
                  </a:lnTo>
                  <a:lnTo>
                    <a:pt x="696036" y="434340"/>
                  </a:lnTo>
                  <a:lnTo>
                    <a:pt x="734161" y="405130"/>
                  </a:lnTo>
                  <a:lnTo>
                    <a:pt x="772464" y="374650"/>
                  </a:lnTo>
                  <a:lnTo>
                    <a:pt x="810996" y="345440"/>
                  </a:lnTo>
                  <a:lnTo>
                    <a:pt x="851865" y="318770"/>
                  </a:lnTo>
                  <a:lnTo>
                    <a:pt x="894930" y="297180"/>
                  </a:lnTo>
                  <a:lnTo>
                    <a:pt x="940117" y="280670"/>
                  </a:lnTo>
                  <a:lnTo>
                    <a:pt x="987336" y="269240"/>
                  </a:lnTo>
                  <a:lnTo>
                    <a:pt x="1036472" y="262890"/>
                  </a:lnTo>
                  <a:lnTo>
                    <a:pt x="1087450" y="259080"/>
                  </a:lnTo>
                  <a:lnTo>
                    <a:pt x="1134833" y="262890"/>
                  </a:lnTo>
                  <a:lnTo>
                    <a:pt x="1232789" y="275590"/>
                  </a:lnTo>
                  <a:lnTo>
                    <a:pt x="1282484" y="283210"/>
                  </a:lnTo>
                  <a:lnTo>
                    <a:pt x="1334719" y="289560"/>
                  </a:lnTo>
                  <a:lnTo>
                    <a:pt x="1386547" y="292100"/>
                  </a:lnTo>
                  <a:lnTo>
                    <a:pt x="1437982" y="288290"/>
                  </a:lnTo>
                  <a:lnTo>
                    <a:pt x="1488998" y="280670"/>
                  </a:lnTo>
                  <a:lnTo>
                    <a:pt x="1539608" y="265430"/>
                  </a:lnTo>
                  <a:lnTo>
                    <a:pt x="1548244" y="264160"/>
                  </a:lnTo>
                  <a:lnTo>
                    <a:pt x="1555013" y="264160"/>
                  </a:lnTo>
                  <a:lnTo>
                    <a:pt x="1560588" y="269240"/>
                  </a:lnTo>
                  <a:lnTo>
                    <a:pt x="1565605" y="275590"/>
                  </a:lnTo>
                  <a:lnTo>
                    <a:pt x="1590344" y="320040"/>
                  </a:lnTo>
                  <a:lnTo>
                    <a:pt x="1640192" y="408940"/>
                  </a:lnTo>
                  <a:lnTo>
                    <a:pt x="1690535" y="497840"/>
                  </a:lnTo>
                  <a:lnTo>
                    <a:pt x="1694307" y="505460"/>
                  </a:lnTo>
                  <a:lnTo>
                    <a:pt x="1694535" y="511810"/>
                  </a:lnTo>
                  <a:lnTo>
                    <a:pt x="1694535" y="333959"/>
                  </a:lnTo>
                  <a:lnTo>
                    <a:pt x="1655368" y="264160"/>
                  </a:lnTo>
                  <a:lnTo>
                    <a:pt x="1652511" y="259080"/>
                  </a:lnTo>
                  <a:lnTo>
                    <a:pt x="1636839" y="231140"/>
                  </a:lnTo>
                  <a:lnTo>
                    <a:pt x="1621675" y="204470"/>
                  </a:lnTo>
                  <a:lnTo>
                    <a:pt x="1620240" y="201930"/>
                  </a:lnTo>
                  <a:lnTo>
                    <a:pt x="1611845" y="187960"/>
                  </a:lnTo>
                  <a:lnTo>
                    <a:pt x="1603235" y="172720"/>
                  </a:lnTo>
                  <a:lnTo>
                    <a:pt x="1599742" y="165100"/>
                  </a:lnTo>
                  <a:lnTo>
                    <a:pt x="1599438" y="158750"/>
                  </a:lnTo>
                  <a:lnTo>
                    <a:pt x="1602638" y="153670"/>
                  </a:lnTo>
                  <a:lnTo>
                    <a:pt x="1609623" y="148590"/>
                  </a:lnTo>
                  <a:lnTo>
                    <a:pt x="1708823" y="92710"/>
                  </a:lnTo>
                  <a:lnTo>
                    <a:pt x="1715846" y="88900"/>
                  </a:lnTo>
                  <a:lnTo>
                    <a:pt x="1721612" y="88900"/>
                  </a:lnTo>
                  <a:lnTo>
                    <a:pt x="1726603" y="91440"/>
                  </a:lnTo>
                  <a:lnTo>
                    <a:pt x="1731289" y="97790"/>
                  </a:lnTo>
                  <a:lnTo>
                    <a:pt x="1755800" y="142240"/>
                  </a:lnTo>
                  <a:lnTo>
                    <a:pt x="1804936" y="228600"/>
                  </a:lnTo>
                  <a:lnTo>
                    <a:pt x="1854161" y="316230"/>
                  </a:lnTo>
                  <a:lnTo>
                    <a:pt x="1928101" y="447040"/>
                  </a:lnTo>
                  <a:lnTo>
                    <a:pt x="1931238" y="453390"/>
                  </a:lnTo>
                  <a:lnTo>
                    <a:pt x="1932647" y="458470"/>
                  </a:lnTo>
                  <a:lnTo>
                    <a:pt x="1932647" y="283959"/>
                  </a:lnTo>
                  <a:lnTo>
                    <a:pt x="1822399" y="88900"/>
                  </a:lnTo>
                  <a:lnTo>
                    <a:pt x="1798751" y="46990"/>
                  </a:lnTo>
                  <a:lnTo>
                    <a:pt x="1775891" y="17780"/>
                  </a:lnTo>
                  <a:lnTo>
                    <a:pt x="1747888" y="2540"/>
                  </a:lnTo>
                  <a:lnTo>
                    <a:pt x="1716049" y="0"/>
                  </a:lnTo>
                  <a:lnTo>
                    <a:pt x="1681645" y="11430"/>
                  </a:lnTo>
                  <a:lnTo>
                    <a:pt x="1555496" y="82550"/>
                  </a:lnTo>
                  <a:lnTo>
                    <a:pt x="1518907" y="118110"/>
                  </a:lnTo>
                  <a:lnTo>
                    <a:pt x="1510766" y="176530"/>
                  </a:lnTo>
                  <a:lnTo>
                    <a:pt x="1508379" y="182880"/>
                  </a:lnTo>
                  <a:lnTo>
                    <a:pt x="1503476" y="186690"/>
                  </a:lnTo>
                  <a:lnTo>
                    <a:pt x="1496009" y="189230"/>
                  </a:lnTo>
                  <a:lnTo>
                    <a:pt x="1454391" y="199390"/>
                  </a:lnTo>
                  <a:lnTo>
                    <a:pt x="1411998" y="204470"/>
                  </a:lnTo>
                  <a:lnTo>
                    <a:pt x="1362265" y="204470"/>
                  </a:lnTo>
                  <a:lnTo>
                    <a:pt x="1312926" y="200660"/>
                  </a:lnTo>
                  <a:lnTo>
                    <a:pt x="1263853" y="194310"/>
                  </a:lnTo>
                  <a:lnTo>
                    <a:pt x="1214907" y="186690"/>
                  </a:lnTo>
                  <a:lnTo>
                    <a:pt x="1165974" y="180340"/>
                  </a:lnTo>
                  <a:lnTo>
                    <a:pt x="1115161" y="175260"/>
                  </a:lnTo>
                  <a:lnTo>
                    <a:pt x="1065364" y="173990"/>
                  </a:lnTo>
                  <a:lnTo>
                    <a:pt x="1016622" y="177800"/>
                  </a:lnTo>
                  <a:lnTo>
                    <a:pt x="968946" y="185420"/>
                  </a:lnTo>
                  <a:lnTo>
                    <a:pt x="922375" y="196850"/>
                  </a:lnTo>
                  <a:lnTo>
                    <a:pt x="876935" y="212090"/>
                  </a:lnTo>
                  <a:lnTo>
                    <a:pt x="832650" y="232410"/>
                  </a:lnTo>
                  <a:lnTo>
                    <a:pt x="789559" y="256540"/>
                  </a:lnTo>
                  <a:lnTo>
                    <a:pt x="747674" y="284480"/>
                  </a:lnTo>
                  <a:lnTo>
                    <a:pt x="709028" y="313690"/>
                  </a:lnTo>
                  <a:lnTo>
                    <a:pt x="632650" y="374650"/>
                  </a:lnTo>
                  <a:lnTo>
                    <a:pt x="594753" y="403860"/>
                  </a:lnTo>
                  <a:lnTo>
                    <a:pt x="556971" y="434340"/>
                  </a:lnTo>
                  <a:lnTo>
                    <a:pt x="519226" y="466090"/>
                  </a:lnTo>
                  <a:lnTo>
                    <a:pt x="481444" y="496570"/>
                  </a:lnTo>
                  <a:lnTo>
                    <a:pt x="443572" y="525780"/>
                  </a:lnTo>
                  <a:lnTo>
                    <a:pt x="418846" y="554990"/>
                  </a:lnTo>
                  <a:lnTo>
                    <a:pt x="407758" y="591820"/>
                  </a:lnTo>
                  <a:lnTo>
                    <a:pt x="407987" y="617220"/>
                  </a:lnTo>
                  <a:lnTo>
                    <a:pt x="429602" y="662940"/>
                  </a:lnTo>
                  <a:lnTo>
                    <a:pt x="472071" y="693420"/>
                  </a:lnTo>
                  <a:lnTo>
                    <a:pt x="496963" y="697230"/>
                  </a:lnTo>
                  <a:lnTo>
                    <a:pt x="524103" y="694690"/>
                  </a:lnTo>
                  <a:lnTo>
                    <a:pt x="745261" y="638810"/>
                  </a:lnTo>
                  <a:lnTo>
                    <a:pt x="813828" y="622300"/>
                  </a:lnTo>
                  <a:lnTo>
                    <a:pt x="777214" y="671830"/>
                  </a:lnTo>
                  <a:lnTo>
                    <a:pt x="752665" y="722630"/>
                  </a:lnTo>
                  <a:lnTo>
                    <a:pt x="738898" y="772160"/>
                  </a:lnTo>
                  <a:lnTo>
                    <a:pt x="734656" y="820420"/>
                  </a:lnTo>
                  <a:lnTo>
                    <a:pt x="738682" y="866140"/>
                  </a:lnTo>
                  <a:lnTo>
                    <a:pt x="749681" y="909320"/>
                  </a:lnTo>
                  <a:lnTo>
                    <a:pt x="766406" y="947420"/>
                  </a:lnTo>
                  <a:lnTo>
                    <a:pt x="787590" y="981710"/>
                  </a:lnTo>
                  <a:lnTo>
                    <a:pt x="848321" y="1042670"/>
                  </a:lnTo>
                  <a:lnTo>
                    <a:pt x="888365" y="1066800"/>
                  </a:lnTo>
                  <a:lnTo>
                    <a:pt x="931151" y="1083310"/>
                  </a:lnTo>
                  <a:lnTo>
                    <a:pt x="975766" y="1093470"/>
                  </a:lnTo>
                  <a:lnTo>
                    <a:pt x="1021270" y="1094740"/>
                  </a:lnTo>
                  <a:lnTo>
                    <a:pt x="1066774" y="1089660"/>
                  </a:lnTo>
                  <a:lnTo>
                    <a:pt x="1111313" y="1076960"/>
                  </a:lnTo>
                  <a:lnTo>
                    <a:pt x="1153998" y="1055370"/>
                  </a:lnTo>
                  <a:lnTo>
                    <a:pt x="1192250" y="1027430"/>
                  </a:lnTo>
                  <a:lnTo>
                    <a:pt x="1224432" y="994410"/>
                  </a:lnTo>
                  <a:lnTo>
                    <a:pt x="1250416" y="956310"/>
                  </a:lnTo>
                  <a:lnTo>
                    <a:pt x="1270076" y="913130"/>
                  </a:lnTo>
                  <a:lnTo>
                    <a:pt x="1283589" y="863600"/>
                  </a:lnTo>
                  <a:lnTo>
                    <a:pt x="1287157" y="812800"/>
                  </a:lnTo>
                  <a:lnTo>
                    <a:pt x="1281112" y="763270"/>
                  </a:lnTo>
                  <a:lnTo>
                    <a:pt x="1265770" y="715010"/>
                  </a:lnTo>
                  <a:lnTo>
                    <a:pt x="1241425" y="666750"/>
                  </a:lnTo>
                  <a:lnTo>
                    <a:pt x="1265631" y="670560"/>
                  </a:lnTo>
                  <a:lnTo>
                    <a:pt x="1287957" y="675640"/>
                  </a:lnTo>
                  <a:lnTo>
                    <a:pt x="1308887" y="683260"/>
                  </a:lnTo>
                  <a:lnTo>
                    <a:pt x="1328966" y="692150"/>
                  </a:lnTo>
                  <a:lnTo>
                    <a:pt x="1373936" y="707390"/>
                  </a:lnTo>
                  <a:lnTo>
                    <a:pt x="1418513" y="715010"/>
                  </a:lnTo>
                  <a:lnTo>
                    <a:pt x="1462773" y="712470"/>
                  </a:lnTo>
                  <a:lnTo>
                    <a:pt x="1506791" y="702310"/>
                  </a:lnTo>
                  <a:lnTo>
                    <a:pt x="1550619" y="684530"/>
                  </a:lnTo>
                  <a:lnTo>
                    <a:pt x="1584515" y="666750"/>
                  </a:lnTo>
                  <a:lnTo>
                    <a:pt x="1589354" y="664210"/>
                  </a:lnTo>
                  <a:lnTo>
                    <a:pt x="1594192" y="661670"/>
                  </a:lnTo>
                  <a:lnTo>
                    <a:pt x="1596771" y="660400"/>
                  </a:lnTo>
                  <a:lnTo>
                    <a:pt x="1661134" y="628650"/>
                  </a:lnTo>
                  <a:lnTo>
                    <a:pt x="1725396" y="596900"/>
                  </a:lnTo>
                  <a:lnTo>
                    <a:pt x="1733194" y="594360"/>
                  </a:lnTo>
                  <a:lnTo>
                    <a:pt x="1740281" y="593090"/>
                  </a:lnTo>
                  <a:lnTo>
                    <a:pt x="1747240" y="595630"/>
                  </a:lnTo>
                  <a:lnTo>
                    <a:pt x="1754644" y="599440"/>
                  </a:lnTo>
                  <a:lnTo>
                    <a:pt x="1776945" y="613410"/>
                  </a:lnTo>
                  <a:lnTo>
                    <a:pt x="1800186" y="619760"/>
                  </a:lnTo>
                  <a:lnTo>
                    <a:pt x="1848700" y="608330"/>
                  </a:lnTo>
                  <a:lnTo>
                    <a:pt x="1974862" y="537210"/>
                  </a:lnTo>
                  <a:lnTo>
                    <a:pt x="2019134" y="483870"/>
                  </a:lnTo>
                  <a:lnTo>
                    <a:pt x="2020201" y="450850"/>
                  </a:lnTo>
                  <a:close/>
                </a:path>
              </a:pathLst>
            </a:custGeom>
            <a:solidFill>
              <a:srgbClr val="E3B055"/>
            </a:solidFill>
          </p:spPr>
          <p:txBody>
            <a:bodyPr wrap="square" lIns="0" tIns="0" rIns="0" bIns="0" rtlCol="0"/>
            <a:lstStyle/>
            <a:p>
              <a:endParaRPr/>
            </a:p>
          </p:txBody>
        </p:sp>
        <p:pic>
          <p:nvPicPr>
            <p:cNvPr id="11" name="object 11"/>
            <p:cNvPicPr/>
            <p:nvPr/>
          </p:nvPicPr>
          <p:blipFill>
            <a:blip r:embed="rId3" cstate="print"/>
            <a:stretch>
              <a:fillRect/>
            </a:stretch>
          </p:blipFill>
          <p:spPr>
            <a:xfrm>
              <a:off x="8825383" y="2613476"/>
              <a:ext cx="191037" cy="105399"/>
            </a:xfrm>
            <a:prstGeom prst="rect">
              <a:avLst/>
            </a:prstGeom>
          </p:spPr>
        </p:pic>
        <p:sp>
          <p:nvSpPr>
            <p:cNvPr id="12" name="object 12"/>
            <p:cNvSpPr/>
            <p:nvPr/>
          </p:nvSpPr>
          <p:spPr>
            <a:xfrm>
              <a:off x="8766835" y="2792206"/>
              <a:ext cx="173355" cy="146685"/>
            </a:xfrm>
            <a:custGeom>
              <a:avLst/>
              <a:gdLst/>
              <a:ahLst/>
              <a:cxnLst/>
              <a:rect l="l" t="t" r="r" b="b"/>
              <a:pathLst>
                <a:path w="173354" h="146685">
                  <a:moveTo>
                    <a:pt x="45855" y="0"/>
                  </a:moveTo>
                  <a:lnTo>
                    <a:pt x="9020" y="16833"/>
                  </a:lnTo>
                  <a:lnTo>
                    <a:pt x="0" y="42630"/>
                  </a:lnTo>
                  <a:lnTo>
                    <a:pt x="1842" y="55101"/>
                  </a:lnTo>
                  <a:lnTo>
                    <a:pt x="39473" y="91882"/>
                  </a:lnTo>
                  <a:lnTo>
                    <a:pt x="84128" y="123567"/>
                  </a:lnTo>
                  <a:lnTo>
                    <a:pt x="123643" y="146208"/>
                  </a:lnTo>
                  <a:lnTo>
                    <a:pt x="139955" y="146659"/>
                  </a:lnTo>
                  <a:lnTo>
                    <a:pt x="154679" y="140660"/>
                  </a:lnTo>
                  <a:lnTo>
                    <a:pt x="166720" y="128687"/>
                  </a:lnTo>
                  <a:lnTo>
                    <a:pt x="173305" y="113133"/>
                  </a:lnTo>
                  <a:lnTo>
                    <a:pt x="173127" y="96486"/>
                  </a:lnTo>
                  <a:lnTo>
                    <a:pt x="133515" y="52681"/>
                  </a:lnTo>
                  <a:lnTo>
                    <a:pt x="72995" y="10230"/>
                  </a:lnTo>
                  <a:lnTo>
                    <a:pt x="45855" y="0"/>
                  </a:lnTo>
                  <a:close/>
                </a:path>
              </a:pathLst>
            </a:custGeom>
            <a:solidFill>
              <a:srgbClr val="E3B055"/>
            </a:solidFill>
          </p:spPr>
          <p:txBody>
            <a:bodyPr wrap="square" lIns="0" tIns="0" rIns="0" bIns="0" rtlCol="0"/>
            <a:lstStyle/>
            <a:p>
              <a:endParaRPr/>
            </a:p>
          </p:txBody>
        </p:sp>
        <p:pic>
          <p:nvPicPr>
            <p:cNvPr id="13" name="object 13"/>
            <p:cNvPicPr/>
            <p:nvPr/>
          </p:nvPicPr>
          <p:blipFill>
            <a:blip r:embed="rId4" cstate="print"/>
            <a:stretch>
              <a:fillRect/>
            </a:stretch>
          </p:blipFill>
          <p:spPr>
            <a:xfrm>
              <a:off x="7989156" y="2792364"/>
              <a:ext cx="322392" cy="292267"/>
            </a:xfrm>
            <a:prstGeom prst="rect">
              <a:avLst/>
            </a:prstGeom>
          </p:spPr>
        </p:pic>
        <p:pic>
          <p:nvPicPr>
            <p:cNvPr id="14" name="object 14"/>
            <p:cNvPicPr/>
            <p:nvPr/>
          </p:nvPicPr>
          <p:blipFill>
            <a:blip r:embed="rId5" cstate="print"/>
            <a:stretch>
              <a:fillRect/>
            </a:stretch>
          </p:blipFill>
          <p:spPr>
            <a:xfrm>
              <a:off x="7913253" y="2613168"/>
              <a:ext cx="190740" cy="105714"/>
            </a:xfrm>
            <a:prstGeom prst="rect">
              <a:avLst/>
            </a:prstGeom>
          </p:spPr>
        </p:pic>
      </p:grpSp>
      <p:sp>
        <p:nvSpPr>
          <p:cNvPr id="15" name="object 15"/>
          <p:cNvSpPr/>
          <p:nvPr/>
        </p:nvSpPr>
        <p:spPr>
          <a:xfrm>
            <a:off x="9926447" y="1807761"/>
            <a:ext cx="2094864" cy="1985645"/>
          </a:xfrm>
          <a:custGeom>
            <a:avLst/>
            <a:gdLst/>
            <a:ahLst/>
            <a:cxnLst/>
            <a:rect l="l" t="t" r="r" b="b"/>
            <a:pathLst>
              <a:path w="2094865" h="1985645">
                <a:moveTo>
                  <a:pt x="1055903" y="938199"/>
                </a:moveTo>
                <a:lnTo>
                  <a:pt x="1050442" y="899528"/>
                </a:lnTo>
                <a:lnTo>
                  <a:pt x="1037717" y="861910"/>
                </a:lnTo>
                <a:lnTo>
                  <a:pt x="1017714" y="826249"/>
                </a:lnTo>
                <a:lnTo>
                  <a:pt x="990371" y="793470"/>
                </a:lnTo>
                <a:lnTo>
                  <a:pt x="955675" y="764463"/>
                </a:lnTo>
                <a:lnTo>
                  <a:pt x="915898" y="741375"/>
                </a:lnTo>
                <a:lnTo>
                  <a:pt x="874001" y="725500"/>
                </a:lnTo>
                <a:lnTo>
                  <a:pt x="830211" y="716064"/>
                </a:lnTo>
                <a:lnTo>
                  <a:pt x="784745" y="712317"/>
                </a:lnTo>
                <a:lnTo>
                  <a:pt x="759523" y="710057"/>
                </a:lnTo>
                <a:lnTo>
                  <a:pt x="713244" y="694575"/>
                </a:lnTo>
                <a:lnTo>
                  <a:pt x="663905" y="646125"/>
                </a:lnTo>
                <a:lnTo>
                  <a:pt x="655281" y="608152"/>
                </a:lnTo>
                <a:lnTo>
                  <a:pt x="666305" y="570788"/>
                </a:lnTo>
                <a:lnTo>
                  <a:pt x="696798" y="538187"/>
                </a:lnTo>
                <a:lnTo>
                  <a:pt x="734961" y="518261"/>
                </a:lnTo>
                <a:lnTo>
                  <a:pt x="776351" y="509739"/>
                </a:lnTo>
                <a:lnTo>
                  <a:pt x="818718" y="512495"/>
                </a:lnTo>
                <a:lnTo>
                  <a:pt x="859802" y="526376"/>
                </a:lnTo>
                <a:lnTo>
                  <a:pt x="897369" y="551230"/>
                </a:lnTo>
                <a:lnTo>
                  <a:pt x="922591" y="566699"/>
                </a:lnTo>
                <a:lnTo>
                  <a:pt x="949020" y="571969"/>
                </a:lnTo>
                <a:lnTo>
                  <a:pt x="974255" y="567029"/>
                </a:lnTo>
                <a:lnTo>
                  <a:pt x="995857" y="551865"/>
                </a:lnTo>
                <a:lnTo>
                  <a:pt x="1010043" y="528447"/>
                </a:lnTo>
                <a:lnTo>
                  <a:pt x="1013231" y="502158"/>
                </a:lnTo>
                <a:lnTo>
                  <a:pt x="1005586" y="475691"/>
                </a:lnTo>
                <a:lnTo>
                  <a:pt x="971829" y="437934"/>
                </a:lnTo>
                <a:lnTo>
                  <a:pt x="938352" y="414172"/>
                </a:lnTo>
                <a:lnTo>
                  <a:pt x="890562" y="395287"/>
                </a:lnTo>
                <a:lnTo>
                  <a:pt x="869607" y="378929"/>
                </a:lnTo>
                <a:lnTo>
                  <a:pt x="857288" y="355422"/>
                </a:lnTo>
                <a:lnTo>
                  <a:pt x="854049" y="322656"/>
                </a:lnTo>
                <a:lnTo>
                  <a:pt x="849503" y="298284"/>
                </a:lnTo>
                <a:lnTo>
                  <a:pt x="835418" y="280416"/>
                </a:lnTo>
                <a:lnTo>
                  <a:pt x="814260" y="269557"/>
                </a:lnTo>
                <a:lnTo>
                  <a:pt x="788492" y="266217"/>
                </a:lnTo>
                <a:lnTo>
                  <a:pt x="764590" y="271030"/>
                </a:lnTo>
                <a:lnTo>
                  <a:pt x="731240" y="302602"/>
                </a:lnTo>
                <a:lnTo>
                  <a:pt x="723519" y="343573"/>
                </a:lnTo>
                <a:lnTo>
                  <a:pt x="723582" y="351891"/>
                </a:lnTo>
                <a:lnTo>
                  <a:pt x="724014" y="360172"/>
                </a:lnTo>
                <a:lnTo>
                  <a:pt x="723468" y="371602"/>
                </a:lnTo>
                <a:lnTo>
                  <a:pt x="719734" y="380288"/>
                </a:lnTo>
                <a:lnTo>
                  <a:pt x="712457" y="386588"/>
                </a:lnTo>
                <a:lnTo>
                  <a:pt x="701344" y="390842"/>
                </a:lnTo>
                <a:lnTo>
                  <a:pt x="678192" y="398310"/>
                </a:lnTo>
                <a:lnTo>
                  <a:pt x="656196" y="408330"/>
                </a:lnTo>
                <a:lnTo>
                  <a:pt x="615073" y="434238"/>
                </a:lnTo>
                <a:lnTo>
                  <a:pt x="577786" y="468096"/>
                </a:lnTo>
                <a:lnTo>
                  <a:pt x="550024" y="507047"/>
                </a:lnTo>
                <a:lnTo>
                  <a:pt x="531926" y="549630"/>
                </a:lnTo>
                <a:lnTo>
                  <a:pt x="523570" y="594398"/>
                </a:lnTo>
                <a:lnTo>
                  <a:pt x="525081" y="639902"/>
                </a:lnTo>
                <a:lnTo>
                  <a:pt x="536575" y="684695"/>
                </a:lnTo>
                <a:lnTo>
                  <a:pt x="558165" y="727316"/>
                </a:lnTo>
                <a:lnTo>
                  <a:pt x="589940" y="766305"/>
                </a:lnTo>
                <a:lnTo>
                  <a:pt x="633514" y="801560"/>
                </a:lnTo>
                <a:lnTo>
                  <a:pt x="681494" y="826008"/>
                </a:lnTo>
                <a:lnTo>
                  <a:pt x="733399" y="840625"/>
                </a:lnTo>
                <a:lnTo>
                  <a:pt x="788746" y="846366"/>
                </a:lnTo>
                <a:lnTo>
                  <a:pt x="813904" y="848334"/>
                </a:lnTo>
                <a:lnTo>
                  <a:pt x="837996" y="853249"/>
                </a:lnTo>
                <a:lnTo>
                  <a:pt x="860856" y="861860"/>
                </a:lnTo>
                <a:lnTo>
                  <a:pt x="882370" y="874890"/>
                </a:lnTo>
                <a:lnTo>
                  <a:pt x="914057" y="910958"/>
                </a:lnTo>
                <a:lnTo>
                  <a:pt x="923378" y="951547"/>
                </a:lnTo>
                <a:lnTo>
                  <a:pt x="910577" y="991260"/>
                </a:lnTo>
                <a:lnTo>
                  <a:pt x="875919" y="1024724"/>
                </a:lnTo>
                <a:lnTo>
                  <a:pt x="833386" y="1043749"/>
                </a:lnTo>
                <a:lnTo>
                  <a:pt x="789076" y="1049794"/>
                </a:lnTo>
                <a:lnTo>
                  <a:pt x="745451" y="1043241"/>
                </a:lnTo>
                <a:lnTo>
                  <a:pt x="704964" y="1024458"/>
                </a:lnTo>
                <a:lnTo>
                  <a:pt x="670090" y="993813"/>
                </a:lnTo>
                <a:lnTo>
                  <a:pt x="648220" y="975499"/>
                </a:lnTo>
                <a:lnTo>
                  <a:pt x="623595" y="966812"/>
                </a:lnTo>
                <a:lnTo>
                  <a:pt x="598360" y="968070"/>
                </a:lnTo>
                <a:lnTo>
                  <a:pt x="574662" y="979614"/>
                </a:lnTo>
                <a:lnTo>
                  <a:pt x="557428" y="999299"/>
                </a:lnTo>
                <a:lnTo>
                  <a:pt x="549986" y="1023429"/>
                </a:lnTo>
                <a:lnTo>
                  <a:pt x="552665" y="1049566"/>
                </a:lnTo>
                <a:lnTo>
                  <a:pt x="591235" y="1104671"/>
                </a:lnTo>
                <a:lnTo>
                  <a:pt x="652373" y="1149286"/>
                </a:lnTo>
                <a:lnTo>
                  <a:pt x="706361" y="1170635"/>
                </a:lnTo>
                <a:lnTo>
                  <a:pt x="718451" y="1180655"/>
                </a:lnTo>
                <a:lnTo>
                  <a:pt x="724293" y="1194574"/>
                </a:lnTo>
                <a:lnTo>
                  <a:pt x="723595" y="1213434"/>
                </a:lnTo>
                <a:lnTo>
                  <a:pt x="722972" y="1216736"/>
                </a:lnTo>
                <a:lnTo>
                  <a:pt x="723506" y="1220241"/>
                </a:lnTo>
                <a:lnTo>
                  <a:pt x="723493" y="1223645"/>
                </a:lnTo>
                <a:lnTo>
                  <a:pt x="723480" y="1246644"/>
                </a:lnTo>
                <a:lnTo>
                  <a:pt x="728497" y="1273759"/>
                </a:lnTo>
                <a:lnTo>
                  <a:pt x="741832" y="1295387"/>
                </a:lnTo>
                <a:lnTo>
                  <a:pt x="761961" y="1309878"/>
                </a:lnTo>
                <a:lnTo>
                  <a:pt x="787361" y="1315605"/>
                </a:lnTo>
                <a:lnTo>
                  <a:pt x="812723" y="1311071"/>
                </a:lnTo>
                <a:lnTo>
                  <a:pt x="848233" y="1275918"/>
                </a:lnTo>
                <a:lnTo>
                  <a:pt x="854837" y="1236306"/>
                </a:lnTo>
                <a:lnTo>
                  <a:pt x="855040" y="1223518"/>
                </a:lnTo>
                <a:lnTo>
                  <a:pt x="854925" y="1210741"/>
                </a:lnTo>
                <a:lnTo>
                  <a:pt x="854430" y="1197978"/>
                </a:lnTo>
                <a:lnTo>
                  <a:pt x="855052" y="1187183"/>
                </a:lnTo>
                <a:lnTo>
                  <a:pt x="858469" y="1178788"/>
                </a:lnTo>
                <a:lnTo>
                  <a:pt x="865124" y="1172629"/>
                </a:lnTo>
                <a:lnTo>
                  <a:pt x="875449" y="1168565"/>
                </a:lnTo>
                <a:lnTo>
                  <a:pt x="891946" y="1163523"/>
                </a:lnTo>
                <a:lnTo>
                  <a:pt x="907910" y="1157033"/>
                </a:lnTo>
                <a:lnTo>
                  <a:pt x="975804" y="1115326"/>
                </a:lnTo>
                <a:lnTo>
                  <a:pt x="1006005" y="1085100"/>
                </a:lnTo>
                <a:lnTo>
                  <a:pt x="1029169" y="1051356"/>
                </a:lnTo>
                <a:lnTo>
                  <a:pt x="1045222" y="1015022"/>
                </a:lnTo>
                <a:lnTo>
                  <a:pt x="1054150" y="976998"/>
                </a:lnTo>
                <a:lnTo>
                  <a:pt x="1055903" y="938199"/>
                </a:lnTo>
                <a:close/>
              </a:path>
              <a:path w="2094865" h="1985645">
                <a:moveTo>
                  <a:pt x="1580324" y="770724"/>
                </a:moveTo>
                <a:lnTo>
                  <a:pt x="1577378" y="721817"/>
                </a:lnTo>
                <a:lnTo>
                  <a:pt x="1571383" y="672922"/>
                </a:lnTo>
                <a:lnTo>
                  <a:pt x="1562620" y="624852"/>
                </a:lnTo>
                <a:lnTo>
                  <a:pt x="1551127" y="578002"/>
                </a:lnTo>
                <a:lnTo>
                  <a:pt x="1536992" y="532447"/>
                </a:lnTo>
                <a:lnTo>
                  <a:pt x="1520304" y="488251"/>
                </a:lnTo>
                <a:lnTo>
                  <a:pt x="1501178" y="445503"/>
                </a:lnTo>
                <a:lnTo>
                  <a:pt x="1479689" y="404241"/>
                </a:lnTo>
                <a:lnTo>
                  <a:pt x="1455953" y="364566"/>
                </a:lnTo>
                <a:lnTo>
                  <a:pt x="1430058" y="326529"/>
                </a:lnTo>
                <a:lnTo>
                  <a:pt x="1402105" y="290220"/>
                </a:lnTo>
                <a:lnTo>
                  <a:pt x="1372196" y="255701"/>
                </a:lnTo>
                <a:lnTo>
                  <a:pt x="1340408" y="223037"/>
                </a:lnTo>
                <a:lnTo>
                  <a:pt x="1306855" y="192303"/>
                </a:lnTo>
                <a:lnTo>
                  <a:pt x="1271638" y="163563"/>
                </a:lnTo>
                <a:lnTo>
                  <a:pt x="1234833" y="136906"/>
                </a:lnTo>
                <a:lnTo>
                  <a:pt x="1196555" y="112395"/>
                </a:lnTo>
                <a:lnTo>
                  <a:pt x="1156906" y="90093"/>
                </a:lnTo>
                <a:lnTo>
                  <a:pt x="1115961" y="70091"/>
                </a:lnTo>
                <a:lnTo>
                  <a:pt x="1073823" y="52438"/>
                </a:lnTo>
                <a:lnTo>
                  <a:pt x="1030605" y="37211"/>
                </a:lnTo>
                <a:lnTo>
                  <a:pt x="986383" y="24485"/>
                </a:lnTo>
                <a:lnTo>
                  <a:pt x="941273" y="14325"/>
                </a:lnTo>
                <a:lnTo>
                  <a:pt x="895362" y="6807"/>
                </a:lnTo>
                <a:lnTo>
                  <a:pt x="848753" y="2006"/>
                </a:lnTo>
                <a:lnTo>
                  <a:pt x="801535" y="0"/>
                </a:lnTo>
                <a:lnTo>
                  <a:pt x="753808" y="825"/>
                </a:lnTo>
                <a:lnTo>
                  <a:pt x="705662" y="4597"/>
                </a:lnTo>
                <a:lnTo>
                  <a:pt x="657212" y="11353"/>
                </a:lnTo>
                <a:lnTo>
                  <a:pt x="608977" y="21094"/>
                </a:lnTo>
                <a:lnTo>
                  <a:pt x="562089" y="33566"/>
                </a:lnTo>
                <a:lnTo>
                  <a:pt x="516597" y="48691"/>
                </a:lnTo>
                <a:lnTo>
                  <a:pt x="472567" y="66344"/>
                </a:lnTo>
                <a:lnTo>
                  <a:pt x="430072" y="86423"/>
                </a:lnTo>
                <a:lnTo>
                  <a:pt x="389178" y="108839"/>
                </a:lnTo>
                <a:lnTo>
                  <a:pt x="349935" y="133477"/>
                </a:lnTo>
                <a:lnTo>
                  <a:pt x="312432" y="160235"/>
                </a:lnTo>
                <a:lnTo>
                  <a:pt x="276707" y="189014"/>
                </a:lnTo>
                <a:lnTo>
                  <a:pt x="242849" y="219697"/>
                </a:lnTo>
                <a:lnTo>
                  <a:pt x="210908" y="252196"/>
                </a:lnTo>
                <a:lnTo>
                  <a:pt x="180949" y="286410"/>
                </a:lnTo>
                <a:lnTo>
                  <a:pt x="153047" y="322224"/>
                </a:lnTo>
                <a:lnTo>
                  <a:pt x="127254" y="359537"/>
                </a:lnTo>
                <a:lnTo>
                  <a:pt x="103644" y="398246"/>
                </a:lnTo>
                <a:lnTo>
                  <a:pt x="82283" y="438251"/>
                </a:lnTo>
                <a:lnTo>
                  <a:pt x="63233" y="479437"/>
                </a:lnTo>
                <a:lnTo>
                  <a:pt x="46558" y="521716"/>
                </a:lnTo>
                <a:lnTo>
                  <a:pt x="32308" y="564972"/>
                </a:lnTo>
                <a:lnTo>
                  <a:pt x="20586" y="609117"/>
                </a:lnTo>
                <a:lnTo>
                  <a:pt x="11417" y="654037"/>
                </a:lnTo>
                <a:lnTo>
                  <a:pt x="4889" y="699630"/>
                </a:lnTo>
                <a:lnTo>
                  <a:pt x="1066" y="745782"/>
                </a:lnTo>
                <a:lnTo>
                  <a:pt x="0" y="792403"/>
                </a:lnTo>
                <a:lnTo>
                  <a:pt x="1765" y="839393"/>
                </a:lnTo>
                <a:lnTo>
                  <a:pt x="7073" y="893089"/>
                </a:lnTo>
                <a:lnTo>
                  <a:pt x="15646" y="945489"/>
                </a:lnTo>
                <a:lnTo>
                  <a:pt x="27495" y="996632"/>
                </a:lnTo>
                <a:lnTo>
                  <a:pt x="42621" y="1046480"/>
                </a:lnTo>
                <a:lnTo>
                  <a:pt x="61036" y="1095057"/>
                </a:lnTo>
                <a:lnTo>
                  <a:pt x="82765" y="1142352"/>
                </a:lnTo>
                <a:lnTo>
                  <a:pt x="107823" y="1188377"/>
                </a:lnTo>
                <a:lnTo>
                  <a:pt x="136207" y="1233131"/>
                </a:lnTo>
                <a:lnTo>
                  <a:pt x="167932" y="1276604"/>
                </a:lnTo>
                <a:lnTo>
                  <a:pt x="202196" y="1317701"/>
                </a:lnTo>
                <a:lnTo>
                  <a:pt x="238620" y="1355953"/>
                </a:lnTo>
                <a:lnTo>
                  <a:pt x="277215" y="1391335"/>
                </a:lnTo>
                <a:lnTo>
                  <a:pt x="317957" y="1423860"/>
                </a:lnTo>
                <a:lnTo>
                  <a:pt x="360832" y="1453502"/>
                </a:lnTo>
                <a:lnTo>
                  <a:pt x="405853" y="1480273"/>
                </a:lnTo>
                <a:lnTo>
                  <a:pt x="452983" y="1504162"/>
                </a:lnTo>
                <a:lnTo>
                  <a:pt x="502234" y="1525155"/>
                </a:lnTo>
                <a:lnTo>
                  <a:pt x="537235" y="1529689"/>
                </a:lnTo>
                <a:lnTo>
                  <a:pt x="567347" y="1517853"/>
                </a:lnTo>
                <a:lnTo>
                  <a:pt x="593471" y="1459585"/>
                </a:lnTo>
                <a:lnTo>
                  <a:pt x="578612" y="1422781"/>
                </a:lnTo>
                <a:lnTo>
                  <a:pt x="544893" y="1399971"/>
                </a:lnTo>
                <a:lnTo>
                  <a:pt x="498525" y="1378610"/>
                </a:lnTo>
                <a:lnTo>
                  <a:pt x="454571" y="1354543"/>
                </a:lnTo>
                <a:lnTo>
                  <a:pt x="413105" y="1327886"/>
                </a:lnTo>
                <a:lnTo>
                  <a:pt x="374205" y="1298778"/>
                </a:lnTo>
                <a:lnTo>
                  <a:pt x="337947" y="1267320"/>
                </a:lnTo>
                <a:lnTo>
                  <a:pt x="304393" y="1233652"/>
                </a:lnTo>
                <a:lnTo>
                  <a:pt x="273608" y="1197876"/>
                </a:lnTo>
                <a:lnTo>
                  <a:pt x="245668" y="1160145"/>
                </a:lnTo>
                <a:lnTo>
                  <a:pt x="220649" y="1120546"/>
                </a:lnTo>
                <a:lnTo>
                  <a:pt x="198602" y="1079220"/>
                </a:lnTo>
                <a:lnTo>
                  <a:pt x="179616" y="1036294"/>
                </a:lnTo>
                <a:lnTo>
                  <a:pt x="163766" y="991870"/>
                </a:lnTo>
                <a:lnTo>
                  <a:pt x="151091" y="946086"/>
                </a:lnTo>
                <a:lnTo>
                  <a:pt x="141693" y="899071"/>
                </a:lnTo>
                <a:lnTo>
                  <a:pt x="135636" y="850925"/>
                </a:lnTo>
                <a:lnTo>
                  <a:pt x="132981" y="801789"/>
                </a:lnTo>
                <a:lnTo>
                  <a:pt x="133794" y="751763"/>
                </a:lnTo>
                <a:lnTo>
                  <a:pt x="138163" y="701001"/>
                </a:lnTo>
                <a:lnTo>
                  <a:pt x="145427" y="655218"/>
                </a:lnTo>
                <a:lnTo>
                  <a:pt x="155917" y="610628"/>
                </a:lnTo>
                <a:lnTo>
                  <a:pt x="169519" y="567359"/>
                </a:lnTo>
                <a:lnTo>
                  <a:pt x="186093" y="525487"/>
                </a:lnTo>
                <a:lnTo>
                  <a:pt x="205486" y="485127"/>
                </a:lnTo>
                <a:lnTo>
                  <a:pt x="227558" y="446379"/>
                </a:lnTo>
                <a:lnTo>
                  <a:pt x="252196" y="409371"/>
                </a:lnTo>
                <a:lnTo>
                  <a:pt x="279234" y="374180"/>
                </a:lnTo>
                <a:lnTo>
                  <a:pt x="308546" y="340931"/>
                </a:lnTo>
                <a:lnTo>
                  <a:pt x="339991" y="309727"/>
                </a:lnTo>
                <a:lnTo>
                  <a:pt x="373430" y="280657"/>
                </a:lnTo>
                <a:lnTo>
                  <a:pt x="408711" y="253847"/>
                </a:lnTo>
                <a:lnTo>
                  <a:pt x="445731" y="229400"/>
                </a:lnTo>
                <a:lnTo>
                  <a:pt x="484314" y="207403"/>
                </a:lnTo>
                <a:lnTo>
                  <a:pt x="524332" y="187985"/>
                </a:lnTo>
                <a:lnTo>
                  <a:pt x="565658" y="171234"/>
                </a:lnTo>
                <a:lnTo>
                  <a:pt x="608152" y="157264"/>
                </a:lnTo>
                <a:lnTo>
                  <a:pt x="651662" y="146177"/>
                </a:lnTo>
                <a:lnTo>
                  <a:pt x="696048" y="138074"/>
                </a:lnTo>
                <a:lnTo>
                  <a:pt x="741184" y="133070"/>
                </a:lnTo>
                <a:lnTo>
                  <a:pt x="786930" y="131267"/>
                </a:lnTo>
                <a:lnTo>
                  <a:pt x="833145" y="132778"/>
                </a:lnTo>
                <a:lnTo>
                  <a:pt x="879678" y="137693"/>
                </a:lnTo>
                <a:lnTo>
                  <a:pt x="929868" y="146773"/>
                </a:lnTo>
                <a:lnTo>
                  <a:pt x="978357" y="159372"/>
                </a:lnTo>
                <a:lnTo>
                  <a:pt x="1025042" y="175285"/>
                </a:lnTo>
                <a:lnTo>
                  <a:pt x="1069835" y="194386"/>
                </a:lnTo>
                <a:lnTo>
                  <a:pt x="1112621" y="216484"/>
                </a:lnTo>
                <a:lnTo>
                  <a:pt x="1153312" y="241414"/>
                </a:lnTo>
                <a:lnTo>
                  <a:pt x="1191780" y="269011"/>
                </a:lnTo>
                <a:lnTo>
                  <a:pt x="1227950" y="299110"/>
                </a:lnTo>
                <a:lnTo>
                  <a:pt x="1261706" y="331533"/>
                </a:lnTo>
                <a:lnTo>
                  <a:pt x="1292948" y="366128"/>
                </a:lnTo>
                <a:lnTo>
                  <a:pt x="1321574" y="402729"/>
                </a:lnTo>
                <a:lnTo>
                  <a:pt x="1347482" y="441147"/>
                </a:lnTo>
                <a:lnTo>
                  <a:pt x="1370558" y="481241"/>
                </a:lnTo>
                <a:lnTo>
                  <a:pt x="1390726" y="522820"/>
                </a:lnTo>
                <a:lnTo>
                  <a:pt x="1407858" y="565734"/>
                </a:lnTo>
                <a:lnTo>
                  <a:pt x="1421866" y="609815"/>
                </a:lnTo>
                <a:lnTo>
                  <a:pt x="1432648" y="654888"/>
                </a:lnTo>
                <a:lnTo>
                  <a:pt x="1440091" y="700786"/>
                </a:lnTo>
                <a:lnTo>
                  <a:pt x="1444104" y="747331"/>
                </a:lnTo>
                <a:lnTo>
                  <a:pt x="1444574" y="794385"/>
                </a:lnTo>
                <a:lnTo>
                  <a:pt x="1444637" y="863358"/>
                </a:lnTo>
                <a:lnTo>
                  <a:pt x="1449565" y="889876"/>
                </a:lnTo>
                <a:lnTo>
                  <a:pt x="1462532" y="910894"/>
                </a:lnTo>
                <a:lnTo>
                  <a:pt x="1482191" y="925029"/>
                </a:lnTo>
                <a:lnTo>
                  <a:pt x="1507159" y="930833"/>
                </a:lnTo>
                <a:lnTo>
                  <a:pt x="1532204" y="927087"/>
                </a:lnTo>
                <a:lnTo>
                  <a:pt x="1552956" y="914514"/>
                </a:lnTo>
                <a:lnTo>
                  <a:pt x="1567929" y="894600"/>
                </a:lnTo>
                <a:lnTo>
                  <a:pt x="1575638" y="868807"/>
                </a:lnTo>
                <a:lnTo>
                  <a:pt x="1579867" y="819708"/>
                </a:lnTo>
                <a:lnTo>
                  <a:pt x="1580324" y="770724"/>
                </a:lnTo>
                <a:close/>
              </a:path>
              <a:path w="2094865" h="1985645">
                <a:moveTo>
                  <a:pt x="2094395" y="1521256"/>
                </a:moveTo>
                <a:lnTo>
                  <a:pt x="2092642" y="1479105"/>
                </a:lnTo>
                <a:lnTo>
                  <a:pt x="2080983" y="1438617"/>
                </a:lnTo>
                <a:lnTo>
                  <a:pt x="2059762" y="1401038"/>
                </a:lnTo>
                <a:lnTo>
                  <a:pt x="2029333" y="1367523"/>
                </a:lnTo>
                <a:lnTo>
                  <a:pt x="1990001" y="1339303"/>
                </a:lnTo>
                <a:lnTo>
                  <a:pt x="1693392" y="1168184"/>
                </a:lnTo>
                <a:lnTo>
                  <a:pt x="1567446" y="1094981"/>
                </a:lnTo>
                <a:lnTo>
                  <a:pt x="1525295" y="1070902"/>
                </a:lnTo>
                <a:lnTo>
                  <a:pt x="1482864" y="1047318"/>
                </a:lnTo>
                <a:lnTo>
                  <a:pt x="1437347" y="1031328"/>
                </a:lnTo>
                <a:lnTo>
                  <a:pt x="1393342" y="1031633"/>
                </a:lnTo>
                <a:lnTo>
                  <a:pt x="1353781" y="1046441"/>
                </a:lnTo>
                <a:lnTo>
                  <a:pt x="1321650" y="1073950"/>
                </a:lnTo>
                <a:lnTo>
                  <a:pt x="1299883" y="1112354"/>
                </a:lnTo>
                <a:lnTo>
                  <a:pt x="1291437" y="1159840"/>
                </a:lnTo>
                <a:lnTo>
                  <a:pt x="1290916" y="1184148"/>
                </a:lnTo>
                <a:lnTo>
                  <a:pt x="1290980" y="1196289"/>
                </a:lnTo>
                <a:lnTo>
                  <a:pt x="1291653" y="1208366"/>
                </a:lnTo>
                <a:lnTo>
                  <a:pt x="1291221" y="1222336"/>
                </a:lnTo>
                <a:lnTo>
                  <a:pt x="1286637" y="1231531"/>
                </a:lnTo>
                <a:lnTo>
                  <a:pt x="1277378" y="1236510"/>
                </a:lnTo>
                <a:lnTo>
                  <a:pt x="1262964" y="1237856"/>
                </a:lnTo>
                <a:lnTo>
                  <a:pt x="1206728" y="1237272"/>
                </a:lnTo>
                <a:lnTo>
                  <a:pt x="1038009" y="1237322"/>
                </a:lnTo>
                <a:lnTo>
                  <a:pt x="994219" y="1248257"/>
                </a:lnTo>
                <a:lnTo>
                  <a:pt x="969035" y="1280502"/>
                </a:lnTo>
                <a:lnTo>
                  <a:pt x="965073" y="1299984"/>
                </a:lnTo>
                <a:lnTo>
                  <a:pt x="967574" y="1319885"/>
                </a:lnTo>
                <a:lnTo>
                  <a:pt x="991603" y="1355712"/>
                </a:lnTo>
                <a:lnTo>
                  <a:pt x="1034567" y="1368488"/>
                </a:lnTo>
                <a:lnTo>
                  <a:pt x="1086967" y="1368653"/>
                </a:lnTo>
                <a:lnTo>
                  <a:pt x="1348994" y="1368615"/>
                </a:lnTo>
                <a:lnTo>
                  <a:pt x="1406359" y="1349184"/>
                </a:lnTo>
                <a:lnTo>
                  <a:pt x="1426337" y="1291209"/>
                </a:lnTo>
                <a:lnTo>
                  <a:pt x="1426565" y="1267574"/>
                </a:lnTo>
                <a:lnTo>
                  <a:pt x="1426527" y="1196657"/>
                </a:lnTo>
                <a:lnTo>
                  <a:pt x="1427175" y="1180325"/>
                </a:lnTo>
                <a:lnTo>
                  <a:pt x="1430299" y="1173213"/>
                </a:lnTo>
                <a:lnTo>
                  <a:pt x="1438084" y="1174127"/>
                </a:lnTo>
                <a:lnTo>
                  <a:pt x="1452689" y="1181912"/>
                </a:lnTo>
                <a:lnTo>
                  <a:pt x="1928190" y="1457185"/>
                </a:lnTo>
                <a:lnTo>
                  <a:pt x="1954555" y="1480934"/>
                </a:lnTo>
                <a:lnTo>
                  <a:pt x="1963534" y="1508721"/>
                </a:lnTo>
                <a:lnTo>
                  <a:pt x="1955012" y="1536496"/>
                </a:lnTo>
                <a:lnTo>
                  <a:pt x="1928876" y="1560169"/>
                </a:lnTo>
                <a:lnTo>
                  <a:pt x="1885251" y="1585429"/>
                </a:lnTo>
                <a:lnTo>
                  <a:pt x="1448396" y="1837016"/>
                </a:lnTo>
                <a:lnTo>
                  <a:pt x="1437868" y="1841766"/>
                </a:lnTo>
                <a:lnTo>
                  <a:pt x="1430718" y="1841525"/>
                </a:lnTo>
                <a:lnTo>
                  <a:pt x="1426667" y="1835899"/>
                </a:lnTo>
                <a:lnTo>
                  <a:pt x="1425460" y="1824482"/>
                </a:lnTo>
                <a:lnTo>
                  <a:pt x="1425816" y="1775917"/>
                </a:lnTo>
                <a:lnTo>
                  <a:pt x="1425689" y="1751634"/>
                </a:lnTo>
                <a:lnTo>
                  <a:pt x="1419161" y="1691030"/>
                </a:lnTo>
                <a:lnTo>
                  <a:pt x="1378356" y="1651736"/>
                </a:lnTo>
                <a:lnTo>
                  <a:pt x="1073531" y="1647063"/>
                </a:lnTo>
                <a:lnTo>
                  <a:pt x="802551" y="1646986"/>
                </a:lnTo>
                <a:lnTo>
                  <a:pt x="758101" y="1656156"/>
                </a:lnTo>
                <a:lnTo>
                  <a:pt x="730516" y="1684185"/>
                </a:lnTo>
                <a:lnTo>
                  <a:pt x="724281" y="1722412"/>
                </a:lnTo>
                <a:lnTo>
                  <a:pt x="729691" y="1741512"/>
                </a:lnTo>
                <a:lnTo>
                  <a:pt x="771677" y="1776971"/>
                </a:lnTo>
                <a:lnTo>
                  <a:pt x="805751" y="1781416"/>
                </a:lnTo>
                <a:lnTo>
                  <a:pt x="1262100" y="1781048"/>
                </a:lnTo>
                <a:lnTo>
                  <a:pt x="1276311" y="1782419"/>
                </a:lnTo>
                <a:lnTo>
                  <a:pt x="1285836" y="1787207"/>
                </a:lnTo>
                <a:lnTo>
                  <a:pt x="1290815" y="1796249"/>
                </a:lnTo>
                <a:lnTo>
                  <a:pt x="1291399" y="1810385"/>
                </a:lnTo>
                <a:lnTo>
                  <a:pt x="1290751" y="1821815"/>
                </a:lnTo>
                <a:lnTo>
                  <a:pt x="1290713" y="1833321"/>
                </a:lnTo>
                <a:lnTo>
                  <a:pt x="1299387" y="1904390"/>
                </a:lnTo>
                <a:lnTo>
                  <a:pt x="1321282" y="1943163"/>
                </a:lnTo>
                <a:lnTo>
                  <a:pt x="1353769" y="1970786"/>
                </a:lnTo>
                <a:lnTo>
                  <a:pt x="1393761" y="1985429"/>
                </a:lnTo>
                <a:lnTo>
                  <a:pt x="1438173" y="1985225"/>
                </a:lnTo>
                <a:lnTo>
                  <a:pt x="1483931" y="1968309"/>
                </a:lnTo>
                <a:lnTo>
                  <a:pt x="1613115" y="1894357"/>
                </a:lnTo>
                <a:lnTo>
                  <a:pt x="1999907" y="1671154"/>
                </a:lnTo>
                <a:lnTo>
                  <a:pt x="2037575" y="1642935"/>
                </a:lnTo>
                <a:lnTo>
                  <a:pt x="2066836" y="1605851"/>
                </a:lnTo>
                <a:lnTo>
                  <a:pt x="2085911" y="1563916"/>
                </a:lnTo>
                <a:lnTo>
                  <a:pt x="2094395" y="1521256"/>
                </a:lnTo>
                <a:close/>
              </a:path>
            </a:pathLst>
          </a:custGeom>
          <a:solidFill>
            <a:srgbClr val="D1D15E"/>
          </a:solidFill>
        </p:spPr>
        <p:txBody>
          <a:bodyPr wrap="square" lIns="0" tIns="0" rIns="0" bIns="0" rtlCol="0"/>
          <a:lstStyle/>
          <a:p>
            <a:endParaRPr/>
          </a:p>
        </p:txBody>
      </p:sp>
      <p:grpSp>
        <p:nvGrpSpPr>
          <p:cNvPr id="16" name="object 16"/>
          <p:cNvGrpSpPr/>
          <p:nvPr/>
        </p:nvGrpSpPr>
        <p:grpSpPr>
          <a:xfrm>
            <a:off x="12470664" y="2046840"/>
            <a:ext cx="2126615" cy="1612900"/>
            <a:chOff x="12470664" y="2046840"/>
            <a:chExt cx="2126615" cy="1612900"/>
          </a:xfrm>
        </p:grpSpPr>
        <p:sp>
          <p:nvSpPr>
            <p:cNvPr id="17" name="object 17"/>
            <p:cNvSpPr/>
            <p:nvPr/>
          </p:nvSpPr>
          <p:spPr>
            <a:xfrm>
              <a:off x="12470663" y="2046852"/>
              <a:ext cx="2126615" cy="1612900"/>
            </a:xfrm>
            <a:custGeom>
              <a:avLst/>
              <a:gdLst/>
              <a:ahLst/>
              <a:cxnLst/>
              <a:rect l="l" t="t" r="r" b="b"/>
              <a:pathLst>
                <a:path w="2126615" h="1612900">
                  <a:moveTo>
                    <a:pt x="1142034" y="717410"/>
                  </a:moveTo>
                  <a:lnTo>
                    <a:pt x="1126794" y="678802"/>
                  </a:lnTo>
                  <a:lnTo>
                    <a:pt x="1084148" y="663282"/>
                  </a:lnTo>
                  <a:lnTo>
                    <a:pt x="1066419" y="662952"/>
                  </a:lnTo>
                  <a:lnTo>
                    <a:pt x="863841" y="662990"/>
                  </a:lnTo>
                  <a:lnTo>
                    <a:pt x="814057" y="663282"/>
                  </a:lnTo>
                  <a:lnTo>
                    <a:pt x="769848" y="678561"/>
                  </a:lnTo>
                  <a:lnTo>
                    <a:pt x="754316" y="717981"/>
                  </a:lnTo>
                  <a:lnTo>
                    <a:pt x="758736" y="738797"/>
                  </a:lnTo>
                  <a:lnTo>
                    <a:pt x="770445" y="755040"/>
                  </a:lnTo>
                  <a:lnTo>
                    <a:pt x="788593" y="765695"/>
                  </a:lnTo>
                  <a:lnTo>
                    <a:pt x="812342" y="769785"/>
                  </a:lnTo>
                  <a:lnTo>
                    <a:pt x="846099" y="770153"/>
                  </a:lnTo>
                  <a:lnTo>
                    <a:pt x="947394" y="769975"/>
                  </a:lnTo>
                  <a:lnTo>
                    <a:pt x="1050404" y="770153"/>
                  </a:lnTo>
                  <a:lnTo>
                    <a:pt x="1084732" y="769759"/>
                  </a:lnTo>
                  <a:lnTo>
                    <a:pt x="1108405" y="765606"/>
                  </a:lnTo>
                  <a:lnTo>
                    <a:pt x="1126375" y="754837"/>
                  </a:lnTo>
                  <a:lnTo>
                    <a:pt x="1137856" y="738428"/>
                  </a:lnTo>
                  <a:lnTo>
                    <a:pt x="1142034" y="717410"/>
                  </a:lnTo>
                  <a:close/>
                </a:path>
                <a:path w="2126615" h="1612900">
                  <a:moveTo>
                    <a:pt x="1525524" y="371284"/>
                  </a:moveTo>
                  <a:lnTo>
                    <a:pt x="1521282" y="350316"/>
                  </a:lnTo>
                  <a:lnTo>
                    <a:pt x="1509090" y="333921"/>
                  </a:lnTo>
                  <a:lnTo>
                    <a:pt x="1490179" y="323164"/>
                  </a:lnTo>
                  <a:lnTo>
                    <a:pt x="1465732" y="319100"/>
                  </a:lnTo>
                  <a:lnTo>
                    <a:pt x="816711" y="319100"/>
                  </a:lnTo>
                  <a:lnTo>
                    <a:pt x="808240" y="318681"/>
                  </a:lnTo>
                  <a:lnTo>
                    <a:pt x="799960" y="319671"/>
                  </a:lnTo>
                  <a:lnTo>
                    <a:pt x="775906" y="328688"/>
                  </a:lnTo>
                  <a:lnTo>
                    <a:pt x="759917" y="346710"/>
                  </a:lnTo>
                  <a:lnTo>
                    <a:pt x="753922" y="370065"/>
                  </a:lnTo>
                  <a:lnTo>
                    <a:pt x="759891" y="395084"/>
                  </a:lnTo>
                  <a:lnTo>
                    <a:pt x="769658" y="408622"/>
                  </a:lnTo>
                  <a:lnTo>
                    <a:pt x="782066" y="417245"/>
                  </a:lnTo>
                  <a:lnTo>
                    <a:pt x="796709" y="421792"/>
                  </a:lnTo>
                  <a:lnTo>
                    <a:pt x="813231" y="423087"/>
                  </a:lnTo>
                  <a:lnTo>
                    <a:pt x="1140409" y="422973"/>
                  </a:lnTo>
                  <a:lnTo>
                    <a:pt x="1465300" y="422922"/>
                  </a:lnTo>
                  <a:lnTo>
                    <a:pt x="1489849" y="419138"/>
                  </a:lnTo>
                  <a:lnTo>
                    <a:pt x="1508823" y="408546"/>
                  </a:lnTo>
                  <a:lnTo>
                    <a:pt x="1521091" y="392252"/>
                  </a:lnTo>
                  <a:lnTo>
                    <a:pt x="1525524" y="371284"/>
                  </a:lnTo>
                  <a:close/>
                </a:path>
                <a:path w="2126615" h="1612900">
                  <a:moveTo>
                    <a:pt x="2126157" y="368300"/>
                  </a:moveTo>
                  <a:lnTo>
                    <a:pt x="2098103" y="330200"/>
                  </a:lnTo>
                  <a:lnTo>
                    <a:pt x="1957616" y="288772"/>
                  </a:lnTo>
                  <a:lnTo>
                    <a:pt x="1957616" y="406400"/>
                  </a:lnTo>
                  <a:lnTo>
                    <a:pt x="1951990" y="406400"/>
                  </a:lnTo>
                  <a:lnTo>
                    <a:pt x="1917179" y="444500"/>
                  </a:lnTo>
                  <a:lnTo>
                    <a:pt x="1884476" y="482600"/>
                  </a:lnTo>
                  <a:lnTo>
                    <a:pt x="1853780" y="520700"/>
                  </a:lnTo>
                  <a:lnTo>
                    <a:pt x="1824964" y="558800"/>
                  </a:lnTo>
                  <a:lnTo>
                    <a:pt x="1797939" y="596900"/>
                  </a:lnTo>
                  <a:lnTo>
                    <a:pt x="1795526" y="596900"/>
                  </a:lnTo>
                  <a:lnTo>
                    <a:pt x="1794078" y="609600"/>
                  </a:lnTo>
                  <a:lnTo>
                    <a:pt x="1788782" y="596900"/>
                  </a:lnTo>
                  <a:lnTo>
                    <a:pt x="1791093" y="596900"/>
                  </a:lnTo>
                  <a:lnTo>
                    <a:pt x="1791017" y="419100"/>
                  </a:lnTo>
                  <a:lnTo>
                    <a:pt x="1790623" y="368300"/>
                  </a:lnTo>
                  <a:lnTo>
                    <a:pt x="1791576" y="355600"/>
                  </a:lnTo>
                  <a:lnTo>
                    <a:pt x="1814233" y="355600"/>
                  </a:lnTo>
                  <a:lnTo>
                    <a:pt x="1846910" y="368300"/>
                  </a:lnTo>
                  <a:lnTo>
                    <a:pt x="1879701" y="368300"/>
                  </a:lnTo>
                  <a:lnTo>
                    <a:pt x="1945373" y="393700"/>
                  </a:lnTo>
                  <a:lnTo>
                    <a:pt x="1957044" y="393700"/>
                  </a:lnTo>
                  <a:lnTo>
                    <a:pt x="1957616" y="406400"/>
                  </a:lnTo>
                  <a:lnTo>
                    <a:pt x="1957616" y="288772"/>
                  </a:lnTo>
                  <a:lnTo>
                    <a:pt x="1918817" y="279400"/>
                  </a:lnTo>
                  <a:lnTo>
                    <a:pt x="1866201" y="254000"/>
                  </a:lnTo>
                  <a:lnTo>
                    <a:pt x="1813509" y="241300"/>
                  </a:lnTo>
                  <a:lnTo>
                    <a:pt x="1802777" y="241300"/>
                  </a:lnTo>
                  <a:lnTo>
                    <a:pt x="1795627" y="228600"/>
                  </a:lnTo>
                  <a:lnTo>
                    <a:pt x="1791716" y="228600"/>
                  </a:lnTo>
                  <a:lnTo>
                    <a:pt x="1790687" y="215900"/>
                  </a:lnTo>
                  <a:lnTo>
                    <a:pt x="1791182" y="177800"/>
                  </a:lnTo>
                  <a:lnTo>
                    <a:pt x="1791144" y="114300"/>
                  </a:lnTo>
                  <a:lnTo>
                    <a:pt x="1790928" y="76200"/>
                  </a:lnTo>
                  <a:lnTo>
                    <a:pt x="1787067" y="38100"/>
                  </a:lnTo>
                  <a:lnTo>
                    <a:pt x="1753692" y="12700"/>
                  </a:lnTo>
                  <a:lnTo>
                    <a:pt x="1721599" y="0"/>
                  </a:lnTo>
                  <a:lnTo>
                    <a:pt x="1684540" y="0"/>
                  </a:lnTo>
                  <a:lnTo>
                    <a:pt x="1684540" y="139700"/>
                  </a:lnTo>
                  <a:lnTo>
                    <a:pt x="1684337" y="215900"/>
                  </a:lnTo>
                  <a:lnTo>
                    <a:pt x="1684223" y="279400"/>
                  </a:lnTo>
                  <a:lnTo>
                    <a:pt x="1684096" y="1485900"/>
                  </a:lnTo>
                  <a:lnTo>
                    <a:pt x="1683613" y="1498600"/>
                  </a:lnTo>
                  <a:lnTo>
                    <a:pt x="1680324" y="1511300"/>
                  </a:lnTo>
                  <a:lnTo>
                    <a:pt x="599325" y="1511300"/>
                  </a:lnTo>
                  <a:lnTo>
                    <a:pt x="595884" y="1498600"/>
                  </a:lnTo>
                  <a:lnTo>
                    <a:pt x="595363" y="1485900"/>
                  </a:lnTo>
                  <a:lnTo>
                    <a:pt x="595388" y="1244600"/>
                  </a:lnTo>
                  <a:lnTo>
                    <a:pt x="596011" y="1231900"/>
                  </a:lnTo>
                  <a:lnTo>
                    <a:pt x="598919" y="1219200"/>
                  </a:lnTo>
                  <a:lnTo>
                    <a:pt x="605751" y="1231900"/>
                  </a:lnTo>
                  <a:lnTo>
                    <a:pt x="618147" y="1231900"/>
                  </a:lnTo>
                  <a:lnTo>
                    <a:pt x="826033" y="1358900"/>
                  </a:lnTo>
                  <a:lnTo>
                    <a:pt x="891159" y="1358900"/>
                  </a:lnTo>
                  <a:lnTo>
                    <a:pt x="1001064" y="1308100"/>
                  </a:lnTo>
                  <a:lnTo>
                    <a:pt x="1021397" y="1295400"/>
                  </a:lnTo>
                  <a:lnTo>
                    <a:pt x="1034161" y="1282700"/>
                  </a:lnTo>
                  <a:lnTo>
                    <a:pt x="1039901" y="1270000"/>
                  </a:lnTo>
                  <a:lnTo>
                    <a:pt x="1039164" y="1244600"/>
                  </a:lnTo>
                  <a:lnTo>
                    <a:pt x="1035024" y="1219200"/>
                  </a:lnTo>
                  <a:lnTo>
                    <a:pt x="1030986" y="1181100"/>
                  </a:lnTo>
                  <a:lnTo>
                    <a:pt x="1027226" y="1155700"/>
                  </a:lnTo>
                  <a:lnTo>
                    <a:pt x="1023924" y="1130300"/>
                  </a:lnTo>
                  <a:lnTo>
                    <a:pt x="1019797" y="1117600"/>
                  </a:lnTo>
                  <a:lnTo>
                    <a:pt x="1011783" y="1092200"/>
                  </a:lnTo>
                  <a:lnTo>
                    <a:pt x="999998" y="1079500"/>
                  </a:lnTo>
                  <a:lnTo>
                    <a:pt x="984554" y="1066800"/>
                  </a:lnTo>
                  <a:lnTo>
                    <a:pt x="928293" y="1035494"/>
                  </a:lnTo>
                  <a:lnTo>
                    <a:pt x="928293" y="1219200"/>
                  </a:lnTo>
                  <a:lnTo>
                    <a:pt x="925296" y="1231900"/>
                  </a:lnTo>
                  <a:lnTo>
                    <a:pt x="911910" y="1231900"/>
                  </a:lnTo>
                  <a:lnTo>
                    <a:pt x="890282" y="1244600"/>
                  </a:lnTo>
                  <a:lnTo>
                    <a:pt x="848448" y="1244600"/>
                  </a:lnTo>
                  <a:lnTo>
                    <a:pt x="826084" y="1231900"/>
                  </a:lnTo>
                  <a:lnTo>
                    <a:pt x="804811" y="1219200"/>
                  </a:lnTo>
                  <a:lnTo>
                    <a:pt x="442353" y="1003300"/>
                  </a:lnTo>
                  <a:lnTo>
                    <a:pt x="399618" y="990600"/>
                  </a:lnTo>
                  <a:lnTo>
                    <a:pt x="143078" y="838200"/>
                  </a:lnTo>
                  <a:lnTo>
                    <a:pt x="133159" y="825500"/>
                  </a:lnTo>
                  <a:lnTo>
                    <a:pt x="128447" y="825500"/>
                  </a:lnTo>
                  <a:lnTo>
                    <a:pt x="128854" y="812800"/>
                  </a:lnTo>
                  <a:lnTo>
                    <a:pt x="134327" y="800100"/>
                  </a:lnTo>
                  <a:lnTo>
                    <a:pt x="142938" y="787400"/>
                  </a:lnTo>
                  <a:lnTo>
                    <a:pt x="151053" y="774700"/>
                  </a:lnTo>
                  <a:lnTo>
                    <a:pt x="158775" y="762000"/>
                  </a:lnTo>
                  <a:lnTo>
                    <a:pt x="166204" y="749300"/>
                  </a:lnTo>
                  <a:lnTo>
                    <a:pt x="172199" y="736600"/>
                  </a:lnTo>
                  <a:lnTo>
                    <a:pt x="198120" y="736600"/>
                  </a:lnTo>
                  <a:lnTo>
                    <a:pt x="290525" y="787400"/>
                  </a:lnTo>
                  <a:lnTo>
                    <a:pt x="336791" y="825500"/>
                  </a:lnTo>
                  <a:lnTo>
                    <a:pt x="568337" y="952500"/>
                  </a:lnTo>
                  <a:lnTo>
                    <a:pt x="885774" y="1130300"/>
                  </a:lnTo>
                  <a:lnTo>
                    <a:pt x="906348" y="1155700"/>
                  </a:lnTo>
                  <a:lnTo>
                    <a:pt x="919480" y="1168400"/>
                  </a:lnTo>
                  <a:lnTo>
                    <a:pt x="926299" y="1181100"/>
                  </a:lnTo>
                  <a:lnTo>
                    <a:pt x="927887" y="1206500"/>
                  </a:lnTo>
                  <a:lnTo>
                    <a:pt x="928293" y="1219200"/>
                  </a:lnTo>
                  <a:lnTo>
                    <a:pt x="928293" y="1035494"/>
                  </a:lnTo>
                  <a:lnTo>
                    <a:pt x="619506" y="863600"/>
                  </a:lnTo>
                  <a:lnTo>
                    <a:pt x="608279" y="850900"/>
                  </a:lnTo>
                  <a:lnTo>
                    <a:pt x="600646" y="850900"/>
                  </a:lnTo>
                  <a:lnTo>
                    <a:pt x="596315" y="838200"/>
                  </a:lnTo>
                  <a:lnTo>
                    <a:pt x="594956" y="825500"/>
                  </a:lnTo>
                  <a:lnTo>
                    <a:pt x="595083" y="774700"/>
                  </a:lnTo>
                  <a:lnTo>
                    <a:pt x="595287" y="647700"/>
                  </a:lnTo>
                  <a:lnTo>
                    <a:pt x="595185" y="241300"/>
                  </a:lnTo>
                  <a:lnTo>
                    <a:pt x="594931" y="139700"/>
                  </a:lnTo>
                  <a:lnTo>
                    <a:pt x="596379" y="127000"/>
                  </a:lnTo>
                  <a:lnTo>
                    <a:pt x="601243" y="114300"/>
                  </a:lnTo>
                  <a:lnTo>
                    <a:pt x="1678698" y="114300"/>
                  </a:lnTo>
                  <a:lnTo>
                    <a:pt x="1683258" y="127000"/>
                  </a:lnTo>
                  <a:lnTo>
                    <a:pt x="1684540" y="139700"/>
                  </a:lnTo>
                  <a:lnTo>
                    <a:pt x="1684540" y="0"/>
                  </a:lnTo>
                  <a:lnTo>
                    <a:pt x="558749" y="0"/>
                  </a:lnTo>
                  <a:lnTo>
                    <a:pt x="525487" y="12700"/>
                  </a:lnTo>
                  <a:lnTo>
                    <a:pt x="503961" y="25400"/>
                  </a:lnTo>
                  <a:lnTo>
                    <a:pt x="492366" y="38100"/>
                  </a:lnTo>
                  <a:lnTo>
                    <a:pt x="488899" y="76200"/>
                  </a:lnTo>
                  <a:lnTo>
                    <a:pt x="488873" y="749300"/>
                  </a:lnTo>
                  <a:lnTo>
                    <a:pt x="488391" y="774700"/>
                  </a:lnTo>
                  <a:lnTo>
                    <a:pt x="461645" y="774700"/>
                  </a:lnTo>
                  <a:lnTo>
                    <a:pt x="394728" y="736600"/>
                  </a:lnTo>
                  <a:lnTo>
                    <a:pt x="193992" y="622300"/>
                  </a:lnTo>
                  <a:lnTo>
                    <a:pt x="168033" y="609600"/>
                  </a:lnTo>
                  <a:lnTo>
                    <a:pt x="145313" y="609600"/>
                  </a:lnTo>
                  <a:lnTo>
                    <a:pt x="125476" y="622300"/>
                  </a:lnTo>
                  <a:lnTo>
                    <a:pt x="108178" y="635000"/>
                  </a:lnTo>
                  <a:lnTo>
                    <a:pt x="84975" y="685800"/>
                  </a:lnTo>
                  <a:lnTo>
                    <a:pt x="15252" y="800100"/>
                  </a:lnTo>
                  <a:lnTo>
                    <a:pt x="914" y="838200"/>
                  </a:lnTo>
                  <a:lnTo>
                    <a:pt x="0" y="863600"/>
                  </a:lnTo>
                  <a:lnTo>
                    <a:pt x="13309" y="876300"/>
                  </a:lnTo>
                  <a:lnTo>
                    <a:pt x="41630" y="901700"/>
                  </a:lnTo>
                  <a:lnTo>
                    <a:pt x="168833" y="977900"/>
                  </a:lnTo>
                  <a:lnTo>
                    <a:pt x="253669" y="1016000"/>
                  </a:lnTo>
                  <a:lnTo>
                    <a:pt x="466026" y="1143000"/>
                  </a:lnTo>
                  <a:lnTo>
                    <a:pt x="476681" y="1155700"/>
                  </a:lnTo>
                  <a:lnTo>
                    <a:pt x="483933" y="1155700"/>
                  </a:lnTo>
                  <a:lnTo>
                    <a:pt x="488061" y="1168400"/>
                  </a:lnTo>
                  <a:lnTo>
                    <a:pt x="489305" y="1181100"/>
                  </a:lnTo>
                  <a:lnTo>
                    <a:pt x="489089" y="1219200"/>
                  </a:lnTo>
                  <a:lnTo>
                    <a:pt x="488988" y="1244600"/>
                  </a:lnTo>
                  <a:lnTo>
                    <a:pt x="488873" y="1485900"/>
                  </a:lnTo>
                  <a:lnTo>
                    <a:pt x="488937" y="1549400"/>
                  </a:lnTo>
                  <a:lnTo>
                    <a:pt x="492544" y="1587500"/>
                  </a:lnTo>
                  <a:lnTo>
                    <a:pt x="504177" y="1600200"/>
                  </a:lnTo>
                  <a:lnTo>
                    <a:pt x="525145" y="1612900"/>
                  </a:lnTo>
                  <a:lnTo>
                    <a:pt x="1765935" y="1612900"/>
                  </a:lnTo>
                  <a:lnTo>
                    <a:pt x="1788883" y="1574800"/>
                  </a:lnTo>
                  <a:lnTo>
                    <a:pt x="1790992" y="1549400"/>
                  </a:lnTo>
                  <a:lnTo>
                    <a:pt x="1791068" y="1511300"/>
                  </a:lnTo>
                  <a:lnTo>
                    <a:pt x="1790941" y="1016000"/>
                  </a:lnTo>
                  <a:lnTo>
                    <a:pt x="1790776" y="901700"/>
                  </a:lnTo>
                  <a:lnTo>
                    <a:pt x="1791487" y="889000"/>
                  </a:lnTo>
                  <a:lnTo>
                    <a:pt x="1793709" y="876300"/>
                  </a:lnTo>
                  <a:lnTo>
                    <a:pt x="1797519" y="850900"/>
                  </a:lnTo>
                  <a:lnTo>
                    <a:pt x="1802930" y="838200"/>
                  </a:lnTo>
                  <a:lnTo>
                    <a:pt x="1821929" y="787400"/>
                  </a:lnTo>
                  <a:lnTo>
                    <a:pt x="1843100" y="736600"/>
                  </a:lnTo>
                  <a:lnTo>
                    <a:pt x="1866544" y="685800"/>
                  </a:lnTo>
                  <a:lnTo>
                    <a:pt x="1892338" y="647700"/>
                  </a:lnTo>
                  <a:lnTo>
                    <a:pt x="1920608" y="609600"/>
                  </a:lnTo>
                  <a:lnTo>
                    <a:pt x="1951418" y="558800"/>
                  </a:lnTo>
                  <a:lnTo>
                    <a:pt x="1984883" y="520700"/>
                  </a:lnTo>
                  <a:lnTo>
                    <a:pt x="2021103" y="482600"/>
                  </a:lnTo>
                  <a:lnTo>
                    <a:pt x="2060155" y="457200"/>
                  </a:lnTo>
                  <a:lnTo>
                    <a:pt x="2102154" y="419100"/>
                  </a:lnTo>
                  <a:lnTo>
                    <a:pt x="2112734" y="406400"/>
                  </a:lnTo>
                  <a:lnTo>
                    <a:pt x="2120468" y="406400"/>
                  </a:lnTo>
                  <a:lnTo>
                    <a:pt x="2125040" y="393700"/>
                  </a:lnTo>
                  <a:lnTo>
                    <a:pt x="2126157" y="368300"/>
                  </a:lnTo>
                  <a:close/>
                </a:path>
              </a:pathLst>
            </a:custGeom>
            <a:solidFill>
              <a:srgbClr val="EEC68D"/>
            </a:solidFill>
          </p:spPr>
          <p:txBody>
            <a:bodyPr wrap="square" lIns="0" tIns="0" rIns="0" bIns="0" rtlCol="0"/>
            <a:lstStyle/>
            <a:p>
              <a:endParaRPr/>
            </a:p>
          </p:txBody>
        </p:sp>
        <p:pic>
          <p:nvPicPr>
            <p:cNvPr id="18" name="object 18"/>
            <p:cNvPicPr/>
            <p:nvPr/>
          </p:nvPicPr>
          <p:blipFill>
            <a:blip r:embed="rId6" cstate="print"/>
            <a:stretch>
              <a:fillRect/>
            </a:stretch>
          </p:blipFill>
          <p:spPr>
            <a:xfrm>
              <a:off x="13779282" y="2709855"/>
              <a:ext cx="216747" cy="107537"/>
            </a:xfrm>
            <a:prstGeom prst="rect">
              <a:avLst/>
            </a:prstGeom>
          </p:spPr>
        </p:pic>
      </p:grpSp>
      <p:sp>
        <p:nvSpPr>
          <p:cNvPr id="19" name="object 19"/>
          <p:cNvSpPr/>
          <p:nvPr/>
        </p:nvSpPr>
        <p:spPr>
          <a:xfrm>
            <a:off x="5811300" y="1851954"/>
            <a:ext cx="912494" cy="1943100"/>
          </a:xfrm>
          <a:custGeom>
            <a:avLst/>
            <a:gdLst/>
            <a:ahLst/>
            <a:cxnLst/>
            <a:rect l="l" t="t" r="r" b="b"/>
            <a:pathLst>
              <a:path w="912495" h="1943100">
                <a:moveTo>
                  <a:pt x="500298" y="0"/>
                </a:moveTo>
                <a:lnTo>
                  <a:pt x="399258" y="0"/>
                </a:lnTo>
                <a:lnTo>
                  <a:pt x="351894" y="25400"/>
                </a:lnTo>
                <a:lnTo>
                  <a:pt x="308770" y="50800"/>
                </a:lnTo>
                <a:lnTo>
                  <a:pt x="271489" y="76200"/>
                </a:lnTo>
                <a:lnTo>
                  <a:pt x="244936" y="127000"/>
                </a:lnTo>
                <a:lnTo>
                  <a:pt x="226119" y="165100"/>
                </a:lnTo>
                <a:lnTo>
                  <a:pt x="215198" y="203200"/>
                </a:lnTo>
                <a:lnTo>
                  <a:pt x="212333" y="254000"/>
                </a:lnTo>
                <a:lnTo>
                  <a:pt x="217687" y="304800"/>
                </a:lnTo>
                <a:lnTo>
                  <a:pt x="231418" y="342900"/>
                </a:lnTo>
                <a:lnTo>
                  <a:pt x="253688" y="381000"/>
                </a:lnTo>
                <a:lnTo>
                  <a:pt x="264278" y="406400"/>
                </a:lnTo>
                <a:lnTo>
                  <a:pt x="266662" y="419100"/>
                </a:lnTo>
                <a:lnTo>
                  <a:pt x="259590" y="431800"/>
                </a:lnTo>
                <a:lnTo>
                  <a:pt x="241814" y="444500"/>
                </a:lnTo>
                <a:lnTo>
                  <a:pt x="197551" y="469900"/>
                </a:lnTo>
                <a:lnTo>
                  <a:pt x="157652" y="495300"/>
                </a:lnTo>
                <a:lnTo>
                  <a:pt x="122185" y="533400"/>
                </a:lnTo>
                <a:lnTo>
                  <a:pt x="91217" y="571500"/>
                </a:lnTo>
                <a:lnTo>
                  <a:pt x="64813" y="609600"/>
                </a:lnTo>
                <a:lnTo>
                  <a:pt x="43040" y="660400"/>
                </a:lnTo>
                <a:lnTo>
                  <a:pt x="25965" y="698500"/>
                </a:lnTo>
                <a:lnTo>
                  <a:pt x="13654" y="749300"/>
                </a:lnTo>
                <a:lnTo>
                  <a:pt x="6269" y="800100"/>
                </a:lnTo>
                <a:lnTo>
                  <a:pt x="1981" y="850900"/>
                </a:lnTo>
                <a:lnTo>
                  <a:pt x="116" y="901700"/>
                </a:lnTo>
                <a:lnTo>
                  <a:pt x="0" y="952500"/>
                </a:lnTo>
                <a:lnTo>
                  <a:pt x="959" y="1003300"/>
                </a:lnTo>
                <a:lnTo>
                  <a:pt x="2321" y="1054100"/>
                </a:lnTo>
                <a:lnTo>
                  <a:pt x="3413" y="1104900"/>
                </a:lnTo>
                <a:lnTo>
                  <a:pt x="3560" y="1143000"/>
                </a:lnTo>
                <a:lnTo>
                  <a:pt x="19197" y="1181100"/>
                </a:lnTo>
                <a:lnTo>
                  <a:pt x="60050" y="1206500"/>
                </a:lnTo>
                <a:lnTo>
                  <a:pt x="171856" y="1206500"/>
                </a:lnTo>
                <a:lnTo>
                  <a:pt x="177029" y="1219200"/>
                </a:lnTo>
                <a:lnTo>
                  <a:pt x="177795" y="1244600"/>
                </a:lnTo>
                <a:lnTo>
                  <a:pt x="177889" y="1866900"/>
                </a:lnTo>
                <a:lnTo>
                  <a:pt x="181378" y="1905000"/>
                </a:lnTo>
                <a:lnTo>
                  <a:pt x="192999" y="1930400"/>
                </a:lnTo>
                <a:lnTo>
                  <a:pt x="214577" y="1943100"/>
                </a:lnTo>
                <a:lnTo>
                  <a:pt x="698842" y="1943100"/>
                </a:lnTo>
                <a:lnTo>
                  <a:pt x="720267" y="1930400"/>
                </a:lnTo>
                <a:lnTo>
                  <a:pt x="731791" y="1905000"/>
                </a:lnTo>
                <a:lnTo>
                  <a:pt x="735276" y="1866900"/>
                </a:lnTo>
                <a:lnTo>
                  <a:pt x="735312" y="1841500"/>
                </a:lnTo>
                <a:lnTo>
                  <a:pt x="564974" y="1841500"/>
                </a:lnTo>
                <a:lnTo>
                  <a:pt x="543815" y="1828800"/>
                </a:lnTo>
                <a:lnTo>
                  <a:pt x="300866" y="1828800"/>
                </a:lnTo>
                <a:lnTo>
                  <a:pt x="294501" y="1803400"/>
                </a:lnTo>
                <a:lnTo>
                  <a:pt x="293582" y="1778000"/>
                </a:lnTo>
                <a:lnTo>
                  <a:pt x="293581" y="1092200"/>
                </a:lnTo>
                <a:lnTo>
                  <a:pt x="130773" y="1092200"/>
                </a:lnTo>
                <a:lnTo>
                  <a:pt x="122043" y="1079500"/>
                </a:lnTo>
                <a:lnTo>
                  <a:pt x="118794" y="1066800"/>
                </a:lnTo>
                <a:lnTo>
                  <a:pt x="118614" y="1054100"/>
                </a:lnTo>
                <a:lnTo>
                  <a:pt x="119073" y="1003300"/>
                </a:lnTo>
                <a:lnTo>
                  <a:pt x="117949" y="939800"/>
                </a:lnTo>
                <a:lnTo>
                  <a:pt x="117365" y="889000"/>
                </a:lnTo>
                <a:lnTo>
                  <a:pt x="119447" y="825500"/>
                </a:lnTo>
                <a:lnTo>
                  <a:pt x="126320" y="774700"/>
                </a:lnTo>
                <a:lnTo>
                  <a:pt x="138379" y="723900"/>
                </a:lnTo>
                <a:lnTo>
                  <a:pt x="156385" y="685800"/>
                </a:lnTo>
                <a:lnTo>
                  <a:pt x="179834" y="647700"/>
                </a:lnTo>
                <a:lnTo>
                  <a:pt x="208223" y="609600"/>
                </a:lnTo>
                <a:lnTo>
                  <a:pt x="241048" y="571500"/>
                </a:lnTo>
                <a:lnTo>
                  <a:pt x="277808" y="546100"/>
                </a:lnTo>
                <a:lnTo>
                  <a:pt x="317999" y="533400"/>
                </a:lnTo>
                <a:lnTo>
                  <a:pt x="361116" y="508000"/>
                </a:lnTo>
                <a:lnTo>
                  <a:pt x="406659" y="495300"/>
                </a:lnTo>
                <a:lnTo>
                  <a:pt x="756990" y="495300"/>
                </a:lnTo>
                <a:lnTo>
                  <a:pt x="716284" y="469900"/>
                </a:lnTo>
                <a:lnTo>
                  <a:pt x="670524" y="444500"/>
                </a:lnTo>
                <a:lnTo>
                  <a:pt x="653955" y="431800"/>
                </a:lnTo>
                <a:lnTo>
                  <a:pt x="646536" y="419100"/>
                </a:lnTo>
                <a:lnTo>
                  <a:pt x="647876" y="406400"/>
                </a:lnTo>
                <a:lnTo>
                  <a:pt x="657582" y="381000"/>
                </a:lnTo>
                <a:lnTo>
                  <a:pt x="453818" y="381000"/>
                </a:lnTo>
                <a:lnTo>
                  <a:pt x="403882" y="368300"/>
                </a:lnTo>
                <a:lnTo>
                  <a:pt x="364449" y="342900"/>
                </a:lnTo>
                <a:lnTo>
                  <a:pt x="338595" y="304800"/>
                </a:lnTo>
                <a:lnTo>
                  <a:pt x="329393" y="241300"/>
                </a:lnTo>
                <a:lnTo>
                  <a:pt x="335898" y="203200"/>
                </a:lnTo>
                <a:lnTo>
                  <a:pt x="353896" y="165100"/>
                </a:lnTo>
                <a:lnTo>
                  <a:pt x="381446" y="139700"/>
                </a:lnTo>
                <a:lnTo>
                  <a:pt x="416608" y="114300"/>
                </a:lnTo>
                <a:lnTo>
                  <a:pt x="666640" y="114300"/>
                </a:lnTo>
                <a:lnTo>
                  <a:pt x="652083" y="88900"/>
                </a:lnTo>
                <a:lnTo>
                  <a:pt x="624071" y="63500"/>
                </a:lnTo>
                <a:lnTo>
                  <a:pt x="590194" y="38100"/>
                </a:lnTo>
                <a:lnTo>
                  <a:pt x="550768" y="12700"/>
                </a:lnTo>
                <a:lnTo>
                  <a:pt x="500298" y="0"/>
                </a:lnTo>
                <a:close/>
              </a:path>
              <a:path w="912495" h="1943100">
                <a:moveTo>
                  <a:pt x="682460" y="825500"/>
                </a:moveTo>
                <a:lnTo>
                  <a:pt x="657792" y="825500"/>
                </a:lnTo>
                <a:lnTo>
                  <a:pt x="638650" y="838200"/>
                </a:lnTo>
                <a:lnTo>
                  <a:pt x="621007" y="889000"/>
                </a:lnTo>
                <a:lnTo>
                  <a:pt x="619921" y="939800"/>
                </a:lnTo>
                <a:lnTo>
                  <a:pt x="619376" y="1003300"/>
                </a:lnTo>
                <a:lnTo>
                  <a:pt x="619281" y="1295400"/>
                </a:lnTo>
                <a:lnTo>
                  <a:pt x="619405" y="1689100"/>
                </a:lnTo>
                <a:lnTo>
                  <a:pt x="619290" y="1778000"/>
                </a:lnTo>
                <a:lnTo>
                  <a:pt x="620325" y="1790700"/>
                </a:lnTo>
                <a:lnTo>
                  <a:pt x="621012" y="1816100"/>
                </a:lnTo>
                <a:lnTo>
                  <a:pt x="617679" y="1828800"/>
                </a:lnTo>
                <a:lnTo>
                  <a:pt x="586122" y="1828800"/>
                </a:lnTo>
                <a:lnTo>
                  <a:pt x="564974" y="1841500"/>
                </a:lnTo>
                <a:lnTo>
                  <a:pt x="735312" y="1841500"/>
                </a:lnTo>
                <a:lnTo>
                  <a:pt x="735338" y="1308100"/>
                </a:lnTo>
                <a:lnTo>
                  <a:pt x="736878" y="1244600"/>
                </a:lnTo>
                <a:lnTo>
                  <a:pt x="747656" y="1219200"/>
                </a:lnTo>
                <a:lnTo>
                  <a:pt x="776911" y="1206500"/>
                </a:lnTo>
                <a:lnTo>
                  <a:pt x="868776" y="1206500"/>
                </a:lnTo>
                <a:lnTo>
                  <a:pt x="892688" y="1193800"/>
                </a:lnTo>
                <a:lnTo>
                  <a:pt x="906468" y="1168400"/>
                </a:lnTo>
                <a:lnTo>
                  <a:pt x="910967" y="1130300"/>
                </a:lnTo>
                <a:lnTo>
                  <a:pt x="911219" y="1092200"/>
                </a:lnTo>
                <a:lnTo>
                  <a:pt x="751622" y="1092200"/>
                </a:lnTo>
                <a:lnTo>
                  <a:pt x="742583" y="1079500"/>
                </a:lnTo>
                <a:lnTo>
                  <a:pt x="737044" y="1079500"/>
                </a:lnTo>
                <a:lnTo>
                  <a:pt x="735244" y="1066800"/>
                </a:lnTo>
                <a:lnTo>
                  <a:pt x="735454" y="1028700"/>
                </a:lnTo>
                <a:lnTo>
                  <a:pt x="735543" y="1003300"/>
                </a:lnTo>
                <a:lnTo>
                  <a:pt x="735471" y="939800"/>
                </a:lnTo>
                <a:lnTo>
                  <a:pt x="735244" y="901700"/>
                </a:lnTo>
                <a:lnTo>
                  <a:pt x="731818" y="863600"/>
                </a:lnTo>
                <a:lnTo>
                  <a:pt x="705500" y="838200"/>
                </a:lnTo>
                <a:lnTo>
                  <a:pt x="682460" y="825500"/>
                </a:lnTo>
                <a:close/>
              </a:path>
              <a:path w="912495" h="1943100">
                <a:moveTo>
                  <a:pt x="514677" y="1320800"/>
                </a:moveTo>
                <a:lnTo>
                  <a:pt x="398476" y="1320800"/>
                </a:lnTo>
                <a:lnTo>
                  <a:pt x="398349" y="1384300"/>
                </a:lnTo>
                <a:lnTo>
                  <a:pt x="398228" y="1790700"/>
                </a:lnTo>
                <a:lnTo>
                  <a:pt x="397472" y="1816100"/>
                </a:lnTo>
                <a:lnTo>
                  <a:pt x="392349" y="1828800"/>
                </a:lnTo>
                <a:lnTo>
                  <a:pt x="516350" y="1828800"/>
                </a:lnTo>
                <a:lnTo>
                  <a:pt x="514172" y="1816100"/>
                </a:lnTo>
                <a:lnTo>
                  <a:pt x="514492" y="1803400"/>
                </a:lnTo>
                <a:lnTo>
                  <a:pt x="515083" y="1790700"/>
                </a:lnTo>
                <a:lnTo>
                  <a:pt x="514958" y="1663700"/>
                </a:lnTo>
                <a:lnTo>
                  <a:pt x="514863" y="1435100"/>
                </a:lnTo>
                <a:lnTo>
                  <a:pt x="514748" y="1333500"/>
                </a:lnTo>
                <a:lnTo>
                  <a:pt x="514677" y="1320800"/>
                </a:lnTo>
                <a:close/>
              </a:path>
              <a:path w="912495" h="1943100">
                <a:moveTo>
                  <a:pt x="491682" y="1257300"/>
                </a:moveTo>
                <a:lnTo>
                  <a:pt x="421241" y="1257300"/>
                </a:lnTo>
                <a:lnTo>
                  <a:pt x="409685" y="1282700"/>
                </a:lnTo>
                <a:lnTo>
                  <a:pt x="402113" y="1295400"/>
                </a:lnTo>
                <a:lnTo>
                  <a:pt x="399957" y="1308100"/>
                </a:lnTo>
                <a:lnTo>
                  <a:pt x="398867" y="1320800"/>
                </a:lnTo>
                <a:lnTo>
                  <a:pt x="514257" y="1320800"/>
                </a:lnTo>
                <a:lnTo>
                  <a:pt x="513133" y="1308100"/>
                </a:lnTo>
                <a:lnTo>
                  <a:pt x="510947" y="1295400"/>
                </a:lnTo>
                <a:lnTo>
                  <a:pt x="503306" y="1270000"/>
                </a:lnTo>
                <a:lnTo>
                  <a:pt x="491682" y="1257300"/>
                </a:lnTo>
                <a:close/>
              </a:path>
              <a:path w="912495" h="1943100">
                <a:moveTo>
                  <a:pt x="268872" y="825500"/>
                </a:moveTo>
                <a:lnTo>
                  <a:pt x="209789" y="825500"/>
                </a:lnTo>
                <a:lnTo>
                  <a:pt x="193522" y="838200"/>
                </a:lnTo>
                <a:lnTo>
                  <a:pt x="182604" y="850900"/>
                </a:lnTo>
                <a:lnTo>
                  <a:pt x="178340" y="876300"/>
                </a:lnTo>
                <a:lnTo>
                  <a:pt x="177726" y="914400"/>
                </a:lnTo>
                <a:lnTo>
                  <a:pt x="177599" y="977900"/>
                </a:lnTo>
                <a:lnTo>
                  <a:pt x="177689" y="1003300"/>
                </a:lnTo>
                <a:lnTo>
                  <a:pt x="177994" y="1054100"/>
                </a:lnTo>
                <a:lnTo>
                  <a:pt x="177606" y="1066800"/>
                </a:lnTo>
                <a:lnTo>
                  <a:pt x="174283" y="1079500"/>
                </a:lnTo>
                <a:lnTo>
                  <a:pt x="165167" y="1092200"/>
                </a:lnTo>
                <a:lnTo>
                  <a:pt x="293581" y="1092200"/>
                </a:lnTo>
                <a:lnTo>
                  <a:pt x="293473" y="965200"/>
                </a:lnTo>
                <a:lnTo>
                  <a:pt x="293404" y="927100"/>
                </a:lnTo>
                <a:lnTo>
                  <a:pt x="292669" y="889000"/>
                </a:lnTo>
                <a:lnTo>
                  <a:pt x="281909" y="850900"/>
                </a:lnTo>
                <a:lnTo>
                  <a:pt x="268872" y="825500"/>
                </a:lnTo>
                <a:close/>
              </a:path>
              <a:path w="912495" h="1943100">
                <a:moveTo>
                  <a:pt x="756990" y="495300"/>
                </a:moveTo>
                <a:lnTo>
                  <a:pt x="502648" y="495300"/>
                </a:lnTo>
                <a:lnTo>
                  <a:pt x="549074" y="508000"/>
                </a:lnTo>
                <a:lnTo>
                  <a:pt x="592912" y="520700"/>
                </a:lnTo>
                <a:lnTo>
                  <a:pt x="633677" y="546100"/>
                </a:lnTo>
                <a:lnTo>
                  <a:pt x="670884" y="571500"/>
                </a:lnTo>
                <a:lnTo>
                  <a:pt x="704045" y="609600"/>
                </a:lnTo>
                <a:lnTo>
                  <a:pt x="732675" y="647700"/>
                </a:lnTo>
                <a:lnTo>
                  <a:pt x="756288" y="685800"/>
                </a:lnTo>
                <a:lnTo>
                  <a:pt x="774398" y="723900"/>
                </a:lnTo>
                <a:lnTo>
                  <a:pt x="786520" y="774700"/>
                </a:lnTo>
                <a:lnTo>
                  <a:pt x="792966" y="825500"/>
                </a:lnTo>
                <a:lnTo>
                  <a:pt x="795670" y="876300"/>
                </a:lnTo>
                <a:lnTo>
                  <a:pt x="795894" y="914400"/>
                </a:lnTo>
                <a:lnTo>
                  <a:pt x="794902" y="965200"/>
                </a:lnTo>
                <a:lnTo>
                  <a:pt x="793957" y="1016000"/>
                </a:lnTo>
                <a:lnTo>
                  <a:pt x="794321" y="1066800"/>
                </a:lnTo>
                <a:lnTo>
                  <a:pt x="792257" y="1079500"/>
                </a:lnTo>
                <a:lnTo>
                  <a:pt x="785798" y="1079500"/>
                </a:lnTo>
                <a:lnTo>
                  <a:pt x="776000" y="1092200"/>
                </a:lnTo>
                <a:lnTo>
                  <a:pt x="911219" y="1092200"/>
                </a:lnTo>
                <a:lnTo>
                  <a:pt x="911832" y="1003300"/>
                </a:lnTo>
                <a:lnTo>
                  <a:pt x="911983" y="977900"/>
                </a:lnTo>
                <a:lnTo>
                  <a:pt x="911944" y="914400"/>
                </a:lnTo>
                <a:lnTo>
                  <a:pt x="911145" y="863600"/>
                </a:lnTo>
                <a:lnTo>
                  <a:pt x="907738" y="800100"/>
                </a:lnTo>
                <a:lnTo>
                  <a:pt x="899973" y="749300"/>
                </a:lnTo>
                <a:lnTo>
                  <a:pt x="887762" y="711200"/>
                </a:lnTo>
                <a:lnTo>
                  <a:pt x="871020" y="660400"/>
                </a:lnTo>
                <a:lnTo>
                  <a:pt x="849658" y="609600"/>
                </a:lnTo>
                <a:lnTo>
                  <a:pt x="823591" y="571500"/>
                </a:lnTo>
                <a:lnTo>
                  <a:pt x="792730" y="533400"/>
                </a:lnTo>
                <a:lnTo>
                  <a:pt x="756990" y="495300"/>
                </a:lnTo>
                <a:close/>
              </a:path>
              <a:path w="912495" h="1943100">
                <a:moveTo>
                  <a:pt x="666640" y="114300"/>
                </a:moveTo>
                <a:lnTo>
                  <a:pt x="498428" y="114300"/>
                </a:lnTo>
                <a:lnTo>
                  <a:pt x="533330" y="139700"/>
                </a:lnTo>
                <a:lnTo>
                  <a:pt x="560373" y="165100"/>
                </a:lnTo>
                <a:lnTo>
                  <a:pt x="577782" y="203200"/>
                </a:lnTo>
                <a:lnTo>
                  <a:pt x="583783" y="241300"/>
                </a:lnTo>
                <a:lnTo>
                  <a:pt x="577261" y="292100"/>
                </a:lnTo>
                <a:lnTo>
                  <a:pt x="559372" y="330200"/>
                </a:lnTo>
                <a:lnTo>
                  <a:pt x="531748" y="355600"/>
                </a:lnTo>
                <a:lnTo>
                  <a:pt x="496020" y="368300"/>
                </a:lnTo>
                <a:lnTo>
                  <a:pt x="453818" y="381000"/>
                </a:lnTo>
                <a:lnTo>
                  <a:pt x="657582" y="381000"/>
                </a:lnTo>
                <a:lnTo>
                  <a:pt x="679417" y="342900"/>
                </a:lnTo>
                <a:lnTo>
                  <a:pt x="693188" y="304800"/>
                </a:lnTo>
                <a:lnTo>
                  <a:pt x="699209" y="254000"/>
                </a:lnTo>
                <a:lnTo>
                  <a:pt x="697795" y="215900"/>
                </a:lnTo>
                <a:lnTo>
                  <a:pt x="689260" y="177800"/>
                </a:lnTo>
                <a:lnTo>
                  <a:pt x="673918" y="127000"/>
                </a:lnTo>
                <a:lnTo>
                  <a:pt x="666640" y="114300"/>
                </a:lnTo>
                <a:close/>
              </a:path>
            </a:pathLst>
          </a:custGeom>
          <a:solidFill>
            <a:srgbClr val="D3D3AA"/>
          </a:solidFill>
        </p:spPr>
        <p:txBody>
          <a:bodyPr wrap="square" lIns="0" tIns="0" rIns="0" bIns="0" rtlCol="0"/>
          <a:lstStyle/>
          <a:p>
            <a:endParaRPr/>
          </a:p>
        </p:txBody>
      </p:sp>
      <p:sp>
        <p:nvSpPr>
          <p:cNvPr id="22" name="Marcador de número de diapositiva 21">
            <a:extLst>
              <a:ext uri="{FF2B5EF4-FFF2-40B4-BE49-F238E27FC236}">
                <a16:creationId xmlns:a16="http://schemas.microsoft.com/office/drawing/2014/main" id="{940AAF8A-26FA-AFE6-898F-B96C2464E4E9}"/>
              </a:ext>
            </a:extLst>
          </p:cNvPr>
          <p:cNvSpPr>
            <a:spLocks noGrp="1"/>
          </p:cNvSpPr>
          <p:nvPr>
            <p:ph type="sldNum" sz="quarter" idx="7"/>
          </p:nvPr>
        </p:nvSpPr>
        <p:spPr/>
        <p:txBody>
          <a:bodyPr/>
          <a:lstStyle/>
          <a:p>
            <a:fld id="{B6F15528-21DE-4FAA-801E-634DDDAF4B2B}" type="slidenum">
              <a:rPr lang="es-CO" smtClean="0"/>
              <a:t>20</a:t>
            </a:fld>
            <a:endParaRPr lang="es-CO"/>
          </a:p>
        </p:txBody>
      </p:sp>
    </p:spTree>
    <p:extLst>
      <p:ext uri="{BB962C8B-B14F-4D97-AF65-F5344CB8AC3E}">
        <p14:creationId xmlns:p14="http://schemas.microsoft.com/office/powerpoint/2010/main" val="2357633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bject 5">
            <a:extLst>
              <a:ext uri="{FF2B5EF4-FFF2-40B4-BE49-F238E27FC236}">
                <a16:creationId xmlns:a16="http://schemas.microsoft.com/office/drawing/2014/main" id="{4456E909-7954-1033-C6E0-47ED9D8FF2F4}"/>
              </a:ext>
            </a:extLst>
          </p:cNvPr>
          <p:cNvSpPr/>
          <p:nvPr/>
        </p:nvSpPr>
        <p:spPr>
          <a:xfrm>
            <a:off x="10829899" y="6642805"/>
            <a:ext cx="8105140" cy="1064260"/>
          </a:xfrm>
          <a:custGeom>
            <a:avLst/>
            <a:gdLst/>
            <a:ahLst/>
            <a:cxnLst/>
            <a:rect l="l" t="t" r="r" b="b"/>
            <a:pathLst>
              <a:path w="8105140" h="1064259">
                <a:moveTo>
                  <a:pt x="8104747" y="0"/>
                </a:moveTo>
                <a:lnTo>
                  <a:pt x="0" y="0"/>
                </a:lnTo>
                <a:lnTo>
                  <a:pt x="0" y="1063873"/>
                </a:lnTo>
                <a:lnTo>
                  <a:pt x="8104747" y="1063873"/>
                </a:lnTo>
                <a:lnTo>
                  <a:pt x="8104747" y="0"/>
                </a:lnTo>
                <a:close/>
              </a:path>
            </a:pathLst>
          </a:custGeom>
          <a:solidFill>
            <a:srgbClr val="FFCD00"/>
          </a:solidFill>
        </p:spPr>
        <p:txBody>
          <a:bodyPr wrap="square" lIns="0" tIns="0" rIns="0" bIns="0" rtlCol="0"/>
          <a:lstStyle/>
          <a:p>
            <a:endParaRPr/>
          </a:p>
        </p:txBody>
      </p:sp>
      <p:sp>
        <p:nvSpPr>
          <p:cNvPr id="20" name="Rectángulo 19">
            <a:extLst>
              <a:ext uri="{FF2B5EF4-FFF2-40B4-BE49-F238E27FC236}">
                <a16:creationId xmlns:a16="http://schemas.microsoft.com/office/drawing/2014/main" id="{496E1622-521B-8D73-79A7-F37B00413860}"/>
              </a:ext>
            </a:extLst>
          </p:cNvPr>
          <p:cNvSpPr/>
          <p:nvPr/>
        </p:nvSpPr>
        <p:spPr>
          <a:xfrm>
            <a:off x="0" y="0"/>
            <a:ext cx="20104100" cy="1235075"/>
          </a:xfrm>
          <a:prstGeom prst="rect">
            <a:avLst/>
          </a:prstGeom>
          <a:solidFill>
            <a:srgbClr val="FFC50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object 2"/>
          <p:cNvSpPr txBox="1"/>
          <p:nvPr/>
        </p:nvSpPr>
        <p:spPr>
          <a:xfrm>
            <a:off x="5327650" y="301784"/>
            <a:ext cx="11353800" cy="666208"/>
          </a:xfrm>
          <a:prstGeom prst="rect">
            <a:avLst/>
          </a:prstGeom>
        </p:spPr>
        <p:txBody>
          <a:bodyPr vert="horz" wrap="square" lIns="0" tIns="12065" rIns="0" bIns="0" rtlCol="0">
            <a:spAutoFit/>
          </a:bodyPr>
          <a:lstStyle/>
          <a:p>
            <a:pPr marL="12700">
              <a:lnSpc>
                <a:spcPct val="100000"/>
              </a:lnSpc>
              <a:spcBef>
                <a:spcPts val="95"/>
              </a:spcBef>
            </a:pPr>
            <a:r>
              <a:rPr sz="4250" b="1" spc="75" dirty="0" err="1">
                <a:solidFill>
                  <a:srgbClr val="3C3C3B"/>
                </a:solidFill>
                <a:latin typeface="Verdana" panose="020B0604030504040204" pitchFamily="34" charset="0"/>
                <a:ea typeface="Verdana" panose="020B0604030504040204" pitchFamily="34" charset="0"/>
                <a:cs typeface="Verdana" panose="020B0604030504040204" pitchFamily="34" charset="0"/>
              </a:rPr>
              <a:t>Recursos</a:t>
            </a:r>
            <a:r>
              <a:rPr sz="4250" b="1" spc="7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lang="es-CO" sz="4250" b="1" spc="170" dirty="0">
                <a:solidFill>
                  <a:srgbClr val="3C3C3B"/>
                </a:solidFill>
                <a:latin typeface="Verdana" panose="020B0604030504040204" pitchFamily="34" charset="0"/>
                <a:ea typeface="Verdana" panose="020B0604030504040204" pitchFamily="34" charset="0"/>
                <a:cs typeface="Verdana" panose="020B0604030504040204" pitchFamily="34" charset="0"/>
              </a:rPr>
              <a:t>FUNCIONAMIENTO</a:t>
            </a:r>
            <a:r>
              <a:rPr sz="4250" b="1" spc="70"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4250" b="1" spc="185" dirty="0">
                <a:solidFill>
                  <a:srgbClr val="3C3C3B"/>
                </a:solidFill>
                <a:latin typeface="Verdana" panose="020B0604030504040204" pitchFamily="34" charset="0"/>
                <a:ea typeface="Verdana" panose="020B0604030504040204" pitchFamily="34" charset="0"/>
                <a:cs typeface="Verdana" panose="020B0604030504040204" pitchFamily="34" charset="0"/>
              </a:rPr>
              <a:t>2025</a:t>
            </a:r>
            <a:endParaRPr sz="4250" b="1" dirty="0">
              <a:latin typeface="Verdana" panose="020B0604030504040204" pitchFamily="34" charset="0"/>
              <a:ea typeface="Verdana" panose="020B0604030504040204" pitchFamily="34" charset="0"/>
              <a:cs typeface="Verdana" panose="020B0604030504040204" pitchFamily="34" charset="0"/>
            </a:endParaRPr>
          </a:p>
        </p:txBody>
      </p:sp>
      <p:sp>
        <p:nvSpPr>
          <p:cNvPr id="3" name="object 3"/>
          <p:cNvSpPr txBox="1"/>
          <p:nvPr/>
        </p:nvSpPr>
        <p:spPr>
          <a:xfrm>
            <a:off x="2098247" y="5214022"/>
            <a:ext cx="7025578" cy="2735364"/>
          </a:xfrm>
          <a:prstGeom prst="rect">
            <a:avLst/>
          </a:prstGeom>
        </p:spPr>
        <p:txBody>
          <a:bodyPr vert="horz" wrap="square" lIns="0" tIns="11430" rIns="0" bIns="0" rtlCol="0">
            <a:spAutoFit/>
          </a:bodyPr>
          <a:lstStyle/>
          <a:p>
            <a:pPr marL="12700">
              <a:lnSpc>
                <a:spcPct val="100000"/>
              </a:lnSpc>
              <a:spcBef>
                <a:spcPts val="90"/>
              </a:spcBef>
            </a:pPr>
            <a:r>
              <a:rPr sz="8850" b="1" spc="400" dirty="0">
                <a:solidFill>
                  <a:srgbClr val="3C3C3B"/>
                </a:solidFill>
                <a:latin typeface="Verdana" panose="020B0604030504040204" pitchFamily="34" charset="0"/>
                <a:ea typeface="Verdana" panose="020B0604030504040204" pitchFamily="34" charset="0"/>
                <a:cs typeface="Verdana" panose="020B0604030504040204" pitchFamily="34" charset="0"/>
              </a:rPr>
              <a:t>Solicitados</a:t>
            </a:r>
            <a:endParaRPr sz="8850" b="1" dirty="0">
              <a:latin typeface="Verdana" panose="020B0604030504040204" pitchFamily="34" charset="0"/>
              <a:ea typeface="Verdana" panose="020B0604030504040204" pitchFamily="34" charset="0"/>
              <a:cs typeface="Verdana" panose="020B0604030504040204" pitchFamily="34" charset="0"/>
            </a:endParaRPr>
          </a:p>
        </p:txBody>
      </p:sp>
      <p:sp>
        <p:nvSpPr>
          <p:cNvPr id="4" name="object 4"/>
          <p:cNvSpPr txBox="1"/>
          <p:nvPr/>
        </p:nvSpPr>
        <p:spPr>
          <a:xfrm>
            <a:off x="11026179" y="6718349"/>
            <a:ext cx="8690988" cy="848950"/>
          </a:xfrm>
          <a:prstGeom prst="rect">
            <a:avLst/>
          </a:prstGeom>
        </p:spPr>
        <p:txBody>
          <a:bodyPr vert="horz" wrap="square" lIns="0" tIns="17780" rIns="0" bIns="0" rtlCol="0">
            <a:spAutoFit/>
          </a:bodyPr>
          <a:lstStyle/>
          <a:p>
            <a:pPr marL="12700">
              <a:lnSpc>
                <a:spcPct val="100000"/>
              </a:lnSpc>
              <a:spcBef>
                <a:spcPts val="140"/>
              </a:spcBef>
            </a:pPr>
            <a:r>
              <a:rPr sz="5400" b="1" spc="31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5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5400" b="1" spc="240" dirty="0">
                <a:solidFill>
                  <a:srgbClr val="3C3C3B"/>
                </a:solidFill>
                <a:latin typeface="Verdana" panose="020B0604030504040204" pitchFamily="34" charset="0"/>
                <a:ea typeface="Verdana" panose="020B0604030504040204" pitchFamily="34" charset="0"/>
                <a:cs typeface="Verdana" panose="020B0604030504040204" pitchFamily="34" charset="0"/>
              </a:rPr>
              <a:t>262.123.929.351</a:t>
            </a:r>
            <a:endParaRPr sz="5400" b="1">
              <a:latin typeface="Verdana" panose="020B0604030504040204" pitchFamily="34" charset="0"/>
              <a:ea typeface="Verdana" panose="020B0604030504040204" pitchFamily="34" charset="0"/>
              <a:cs typeface="Verdana" panose="020B0604030504040204" pitchFamily="34" charset="0"/>
            </a:endParaRPr>
          </a:p>
        </p:txBody>
      </p:sp>
      <p:sp>
        <p:nvSpPr>
          <p:cNvPr id="5" name="object 5"/>
          <p:cNvSpPr/>
          <p:nvPr/>
        </p:nvSpPr>
        <p:spPr>
          <a:xfrm>
            <a:off x="1158361" y="6642805"/>
            <a:ext cx="8105140" cy="1064260"/>
          </a:xfrm>
          <a:custGeom>
            <a:avLst/>
            <a:gdLst/>
            <a:ahLst/>
            <a:cxnLst/>
            <a:rect l="l" t="t" r="r" b="b"/>
            <a:pathLst>
              <a:path w="8105140" h="1064259">
                <a:moveTo>
                  <a:pt x="8104747" y="0"/>
                </a:moveTo>
                <a:lnTo>
                  <a:pt x="0" y="0"/>
                </a:lnTo>
                <a:lnTo>
                  <a:pt x="0" y="1063873"/>
                </a:lnTo>
                <a:lnTo>
                  <a:pt x="8104747" y="1063873"/>
                </a:lnTo>
                <a:lnTo>
                  <a:pt x="8104747" y="0"/>
                </a:lnTo>
                <a:close/>
              </a:path>
            </a:pathLst>
          </a:custGeom>
          <a:solidFill>
            <a:srgbClr val="FFCD00"/>
          </a:solidFill>
        </p:spPr>
        <p:txBody>
          <a:bodyPr wrap="square" lIns="0" tIns="0" rIns="0" bIns="0" rtlCol="0"/>
          <a:lstStyle/>
          <a:p>
            <a:endParaRPr/>
          </a:p>
        </p:txBody>
      </p:sp>
      <p:sp>
        <p:nvSpPr>
          <p:cNvPr id="6" name="object 6"/>
          <p:cNvSpPr txBox="1"/>
          <p:nvPr/>
        </p:nvSpPr>
        <p:spPr>
          <a:xfrm>
            <a:off x="1232363" y="6718349"/>
            <a:ext cx="8690988" cy="848950"/>
          </a:xfrm>
          <a:prstGeom prst="rect">
            <a:avLst/>
          </a:prstGeom>
        </p:spPr>
        <p:txBody>
          <a:bodyPr vert="horz" wrap="square" lIns="0" tIns="17780" rIns="0" bIns="0" rtlCol="0">
            <a:spAutoFit/>
          </a:bodyPr>
          <a:lstStyle/>
          <a:p>
            <a:pPr marL="12700">
              <a:lnSpc>
                <a:spcPct val="100000"/>
              </a:lnSpc>
              <a:spcBef>
                <a:spcPts val="140"/>
              </a:spcBef>
            </a:pPr>
            <a:r>
              <a:rPr sz="5400" b="1" spc="310" dirty="0">
                <a:solidFill>
                  <a:srgbClr val="3C3C3B"/>
                </a:solidFill>
                <a:latin typeface="Verdana" panose="020B0604030504040204" pitchFamily="34" charset="0"/>
                <a:ea typeface="Verdana" panose="020B0604030504040204" pitchFamily="34" charset="0"/>
                <a:cs typeface="Verdana" panose="020B0604030504040204" pitchFamily="34" charset="0"/>
              </a:rPr>
              <a:t>$</a:t>
            </a:r>
            <a:r>
              <a:rPr sz="5400" b="1" spc="95" dirty="0">
                <a:solidFill>
                  <a:srgbClr val="3C3C3B"/>
                </a:solidFill>
                <a:latin typeface="Verdana" panose="020B0604030504040204" pitchFamily="34" charset="0"/>
                <a:ea typeface="Verdana" panose="020B0604030504040204" pitchFamily="34" charset="0"/>
                <a:cs typeface="Verdana" panose="020B0604030504040204" pitchFamily="34" charset="0"/>
              </a:rPr>
              <a:t> </a:t>
            </a:r>
            <a:r>
              <a:rPr sz="5400" b="1" spc="240" dirty="0">
                <a:solidFill>
                  <a:srgbClr val="3C3C3B"/>
                </a:solidFill>
                <a:latin typeface="Verdana" panose="020B0604030504040204" pitchFamily="34" charset="0"/>
                <a:ea typeface="Verdana" panose="020B0604030504040204" pitchFamily="34" charset="0"/>
                <a:cs typeface="Verdana" panose="020B0604030504040204" pitchFamily="34" charset="0"/>
              </a:rPr>
              <a:t>472.621.441.818</a:t>
            </a:r>
            <a:endParaRPr sz="5400" b="1" dirty="0">
              <a:latin typeface="Verdana" panose="020B0604030504040204" pitchFamily="34" charset="0"/>
              <a:ea typeface="Verdana" panose="020B0604030504040204" pitchFamily="34" charset="0"/>
              <a:cs typeface="Verdana" panose="020B0604030504040204" pitchFamily="34" charset="0"/>
            </a:endParaRPr>
          </a:p>
        </p:txBody>
      </p:sp>
      <p:sp>
        <p:nvSpPr>
          <p:cNvPr id="7" name="object 7"/>
          <p:cNvSpPr txBox="1"/>
          <p:nvPr/>
        </p:nvSpPr>
        <p:spPr>
          <a:xfrm>
            <a:off x="11423652" y="5269352"/>
            <a:ext cx="7194341" cy="1373453"/>
          </a:xfrm>
          <a:prstGeom prst="rect">
            <a:avLst/>
          </a:prstGeom>
        </p:spPr>
        <p:txBody>
          <a:bodyPr vert="horz" wrap="square" lIns="0" tIns="11430" rIns="0" bIns="0" rtlCol="0">
            <a:spAutoFit/>
          </a:bodyPr>
          <a:lstStyle/>
          <a:p>
            <a:pPr marL="12700">
              <a:lnSpc>
                <a:spcPct val="100000"/>
              </a:lnSpc>
              <a:spcBef>
                <a:spcPts val="90"/>
              </a:spcBef>
            </a:pPr>
            <a:r>
              <a:rPr sz="8850" b="1" spc="370" dirty="0">
                <a:solidFill>
                  <a:srgbClr val="3C3C3B"/>
                </a:solidFill>
                <a:latin typeface="Verdana" panose="020B0604030504040204" pitchFamily="34" charset="0"/>
                <a:ea typeface="Verdana" panose="020B0604030504040204" pitchFamily="34" charset="0"/>
                <a:cs typeface="Verdana" panose="020B0604030504040204" pitchFamily="34" charset="0"/>
              </a:rPr>
              <a:t>Asignados</a:t>
            </a:r>
            <a:endParaRPr sz="8850" b="1">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p:nvPr/>
        </p:nvSpPr>
        <p:spPr>
          <a:xfrm>
            <a:off x="10031300" y="4170179"/>
            <a:ext cx="0" cy="5177155"/>
          </a:xfrm>
          <a:custGeom>
            <a:avLst/>
            <a:gdLst/>
            <a:ahLst/>
            <a:cxnLst/>
            <a:rect l="l" t="t" r="r" b="b"/>
            <a:pathLst>
              <a:path h="5177155">
                <a:moveTo>
                  <a:pt x="0" y="0"/>
                </a:moveTo>
                <a:lnTo>
                  <a:pt x="0" y="5177025"/>
                </a:lnTo>
              </a:path>
            </a:pathLst>
          </a:custGeom>
          <a:ln w="7863">
            <a:solidFill>
              <a:srgbClr val="3C3C3B"/>
            </a:solidFill>
          </a:ln>
        </p:spPr>
        <p:txBody>
          <a:bodyPr wrap="square" lIns="0" tIns="0" rIns="0" bIns="0" rtlCol="0"/>
          <a:lstStyle/>
          <a:p>
            <a:endParaRPr/>
          </a:p>
        </p:txBody>
      </p:sp>
      <p:grpSp>
        <p:nvGrpSpPr>
          <p:cNvPr id="9" name="object 9"/>
          <p:cNvGrpSpPr/>
          <p:nvPr/>
        </p:nvGrpSpPr>
        <p:grpSpPr>
          <a:xfrm>
            <a:off x="7454137" y="1795409"/>
            <a:ext cx="2020570" cy="1999614"/>
            <a:chOff x="7454137" y="1795409"/>
            <a:chExt cx="2020570" cy="1999614"/>
          </a:xfrm>
        </p:grpSpPr>
        <p:sp>
          <p:nvSpPr>
            <p:cNvPr id="10" name="object 10"/>
            <p:cNvSpPr/>
            <p:nvPr/>
          </p:nvSpPr>
          <p:spPr>
            <a:xfrm>
              <a:off x="7454125" y="1795417"/>
              <a:ext cx="2020570" cy="1999614"/>
            </a:xfrm>
            <a:custGeom>
              <a:avLst/>
              <a:gdLst/>
              <a:ahLst/>
              <a:cxnLst/>
              <a:rect l="l" t="t" r="r" b="b"/>
              <a:pathLst>
                <a:path w="2020570" h="1999614">
                  <a:moveTo>
                    <a:pt x="1305153" y="1242872"/>
                  </a:moveTo>
                  <a:lnTo>
                    <a:pt x="1286065" y="1202055"/>
                  </a:lnTo>
                  <a:lnTo>
                    <a:pt x="1241310" y="1129207"/>
                  </a:lnTo>
                  <a:lnTo>
                    <a:pt x="1207871" y="1111580"/>
                  </a:lnTo>
                  <a:lnTo>
                    <a:pt x="1185773" y="1116634"/>
                  </a:lnTo>
                  <a:lnTo>
                    <a:pt x="1170330" y="1130579"/>
                  </a:lnTo>
                  <a:lnTo>
                    <a:pt x="1163967" y="1150162"/>
                  </a:lnTo>
                  <a:lnTo>
                    <a:pt x="1169098" y="1172197"/>
                  </a:lnTo>
                  <a:lnTo>
                    <a:pt x="1197190" y="1221740"/>
                  </a:lnTo>
                  <a:lnTo>
                    <a:pt x="1227531" y="1270000"/>
                  </a:lnTo>
                  <a:lnTo>
                    <a:pt x="1268425" y="1289075"/>
                  </a:lnTo>
                  <a:lnTo>
                    <a:pt x="1283436" y="1283766"/>
                  </a:lnTo>
                  <a:lnTo>
                    <a:pt x="1295895" y="1273098"/>
                  </a:lnTo>
                  <a:lnTo>
                    <a:pt x="1303426" y="1258900"/>
                  </a:lnTo>
                  <a:lnTo>
                    <a:pt x="1305153" y="1242872"/>
                  </a:lnTo>
                  <a:close/>
                </a:path>
                <a:path w="2020570" h="1999614">
                  <a:moveTo>
                    <a:pt x="1614081" y="1411833"/>
                  </a:moveTo>
                  <a:lnTo>
                    <a:pt x="1613331" y="1387132"/>
                  </a:lnTo>
                  <a:lnTo>
                    <a:pt x="1613230" y="1383588"/>
                  </a:lnTo>
                  <a:lnTo>
                    <a:pt x="1613128" y="1381328"/>
                  </a:lnTo>
                  <a:lnTo>
                    <a:pt x="1603095" y="1352245"/>
                  </a:lnTo>
                  <a:lnTo>
                    <a:pt x="1583093" y="1325918"/>
                  </a:lnTo>
                  <a:lnTo>
                    <a:pt x="1556461" y="1308811"/>
                  </a:lnTo>
                  <a:lnTo>
                    <a:pt x="1526222" y="1302042"/>
                  </a:lnTo>
                  <a:lnTo>
                    <a:pt x="1526222" y="1399667"/>
                  </a:lnTo>
                  <a:lnTo>
                    <a:pt x="1523784" y="1404772"/>
                  </a:lnTo>
                  <a:lnTo>
                    <a:pt x="1519377" y="1409039"/>
                  </a:lnTo>
                  <a:lnTo>
                    <a:pt x="1514538" y="1412798"/>
                  </a:lnTo>
                  <a:lnTo>
                    <a:pt x="1476565" y="1442986"/>
                  </a:lnTo>
                  <a:lnTo>
                    <a:pt x="1437728" y="1474279"/>
                  </a:lnTo>
                  <a:lnTo>
                    <a:pt x="1371409" y="1527987"/>
                  </a:lnTo>
                  <a:lnTo>
                    <a:pt x="1325537" y="1564843"/>
                  </a:lnTo>
                  <a:lnTo>
                    <a:pt x="1287462" y="1594891"/>
                  </a:lnTo>
                  <a:lnTo>
                    <a:pt x="1249045" y="1624495"/>
                  </a:lnTo>
                  <a:lnTo>
                    <a:pt x="1210170" y="1653514"/>
                  </a:lnTo>
                  <a:lnTo>
                    <a:pt x="1168946" y="1680121"/>
                  </a:lnTo>
                  <a:lnTo>
                    <a:pt x="1125753" y="1701279"/>
                  </a:lnTo>
                  <a:lnTo>
                    <a:pt x="1080655" y="1717370"/>
                  </a:lnTo>
                  <a:lnTo>
                    <a:pt x="1033678" y="1728774"/>
                  </a:lnTo>
                  <a:lnTo>
                    <a:pt x="984897" y="1735886"/>
                  </a:lnTo>
                  <a:lnTo>
                    <a:pt x="934364" y="1739061"/>
                  </a:lnTo>
                  <a:lnTo>
                    <a:pt x="886421" y="1735391"/>
                  </a:lnTo>
                  <a:lnTo>
                    <a:pt x="881862" y="1734870"/>
                  </a:lnTo>
                  <a:lnTo>
                    <a:pt x="837565" y="1729778"/>
                  </a:lnTo>
                  <a:lnTo>
                    <a:pt x="788123" y="1722843"/>
                  </a:lnTo>
                  <a:lnTo>
                    <a:pt x="738428" y="1715236"/>
                  </a:lnTo>
                  <a:lnTo>
                    <a:pt x="686155" y="1709000"/>
                  </a:lnTo>
                  <a:lnTo>
                    <a:pt x="634314" y="1707032"/>
                  </a:lnTo>
                  <a:lnTo>
                    <a:pt x="582891" y="1709953"/>
                  </a:lnTo>
                  <a:lnTo>
                    <a:pt x="531888" y="1718373"/>
                  </a:lnTo>
                  <a:lnTo>
                    <a:pt x="481291" y="1732915"/>
                  </a:lnTo>
                  <a:lnTo>
                    <a:pt x="472554" y="1734870"/>
                  </a:lnTo>
                  <a:lnTo>
                    <a:pt x="465810" y="1733715"/>
                  </a:lnTo>
                  <a:lnTo>
                    <a:pt x="460362" y="1729498"/>
                  </a:lnTo>
                  <a:lnTo>
                    <a:pt x="455472" y="1722247"/>
                  </a:lnTo>
                  <a:lnTo>
                    <a:pt x="421373" y="1661160"/>
                  </a:lnTo>
                  <a:lnTo>
                    <a:pt x="421373" y="1839569"/>
                  </a:lnTo>
                  <a:lnTo>
                    <a:pt x="417626" y="1846135"/>
                  </a:lnTo>
                  <a:lnTo>
                    <a:pt x="409016" y="1852168"/>
                  </a:lnTo>
                  <a:lnTo>
                    <a:pt x="384924" y="1865210"/>
                  </a:lnTo>
                  <a:lnTo>
                    <a:pt x="309638" y="1907870"/>
                  </a:lnTo>
                  <a:lnTo>
                    <a:pt x="305612" y="1909584"/>
                  </a:lnTo>
                  <a:lnTo>
                    <a:pt x="302082" y="1911299"/>
                  </a:lnTo>
                  <a:lnTo>
                    <a:pt x="292379" y="1910016"/>
                  </a:lnTo>
                  <a:lnTo>
                    <a:pt x="291109" y="1901685"/>
                  </a:lnTo>
                  <a:lnTo>
                    <a:pt x="242303" y="1815490"/>
                  </a:lnTo>
                  <a:lnTo>
                    <a:pt x="120523" y="1600009"/>
                  </a:lnTo>
                  <a:lnTo>
                    <a:pt x="113614" y="1587550"/>
                  </a:lnTo>
                  <a:lnTo>
                    <a:pt x="106768" y="1575054"/>
                  </a:lnTo>
                  <a:lnTo>
                    <a:pt x="99783" y="1562633"/>
                  </a:lnTo>
                  <a:lnTo>
                    <a:pt x="92506" y="1550416"/>
                  </a:lnTo>
                  <a:lnTo>
                    <a:pt x="89179" y="1543164"/>
                  </a:lnTo>
                  <a:lnTo>
                    <a:pt x="89204" y="1537309"/>
                  </a:lnTo>
                  <a:lnTo>
                    <a:pt x="92468" y="1532394"/>
                  </a:lnTo>
                  <a:lnTo>
                    <a:pt x="98894" y="1527949"/>
                  </a:lnTo>
                  <a:lnTo>
                    <a:pt x="146875" y="1501482"/>
                  </a:lnTo>
                  <a:lnTo>
                    <a:pt x="170675" y="1487919"/>
                  </a:lnTo>
                  <a:lnTo>
                    <a:pt x="194221" y="1473923"/>
                  </a:lnTo>
                  <a:lnTo>
                    <a:pt x="204343" y="1469390"/>
                  </a:lnTo>
                  <a:lnTo>
                    <a:pt x="212229" y="1469605"/>
                  </a:lnTo>
                  <a:lnTo>
                    <a:pt x="218757" y="1474279"/>
                  </a:lnTo>
                  <a:lnTo>
                    <a:pt x="224751" y="1483106"/>
                  </a:lnTo>
                  <a:lnTo>
                    <a:pt x="249796" y="1527987"/>
                  </a:lnTo>
                  <a:lnTo>
                    <a:pt x="271106" y="1565986"/>
                  </a:lnTo>
                  <a:lnTo>
                    <a:pt x="364426" y="1731403"/>
                  </a:lnTo>
                  <a:lnTo>
                    <a:pt x="390169" y="1777276"/>
                  </a:lnTo>
                  <a:lnTo>
                    <a:pt x="403186" y="1800136"/>
                  </a:lnTo>
                  <a:lnTo>
                    <a:pt x="416483" y="1822818"/>
                  </a:lnTo>
                  <a:lnTo>
                    <a:pt x="420814" y="1831962"/>
                  </a:lnTo>
                  <a:lnTo>
                    <a:pt x="421373" y="1839569"/>
                  </a:lnTo>
                  <a:lnTo>
                    <a:pt x="421373" y="1661160"/>
                  </a:lnTo>
                  <a:lnTo>
                    <a:pt x="406323" y="1634185"/>
                  </a:lnTo>
                  <a:lnTo>
                    <a:pt x="381571" y="1590255"/>
                  </a:lnTo>
                  <a:lnTo>
                    <a:pt x="356641" y="1546428"/>
                  </a:lnTo>
                  <a:lnTo>
                    <a:pt x="331520" y="1502714"/>
                  </a:lnTo>
                  <a:lnTo>
                    <a:pt x="327215" y="1493062"/>
                  </a:lnTo>
                  <a:lnTo>
                    <a:pt x="327190" y="1485773"/>
                  </a:lnTo>
                  <a:lnTo>
                    <a:pt x="331520" y="1479943"/>
                  </a:lnTo>
                  <a:lnTo>
                    <a:pt x="340271" y="1474711"/>
                  </a:lnTo>
                  <a:lnTo>
                    <a:pt x="351345" y="1469390"/>
                  </a:lnTo>
                  <a:lnTo>
                    <a:pt x="440486" y="1426121"/>
                  </a:lnTo>
                  <a:lnTo>
                    <a:pt x="472770" y="1410220"/>
                  </a:lnTo>
                  <a:lnTo>
                    <a:pt x="482803" y="1405216"/>
                  </a:lnTo>
                  <a:lnTo>
                    <a:pt x="517486" y="1387919"/>
                  </a:lnTo>
                  <a:lnTo>
                    <a:pt x="552119" y="1374787"/>
                  </a:lnTo>
                  <a:lnTo>
                    <a:pt x="586727" y="1370114"/>
                  </a:lnTo>
                  <a:lnTo>
                    <a:pt x="621538" y="1373695"/>
                  </a:lnTo>
                  <a:lnTo>
                    <a:pt x="656767" y="1385341"/>
                  </a:lnTo>
                  <a:lnTo>
                    <a:pt x="699617" y="1401940"/>
                  </a:lnTo>
                  <a:lnTo>
                    <a:pt x="743305" y="1414348"/>
                  </a:lnTo>
                  <a:lnTo>
                    <a:pt x="787806" y="1422476"/>
                  </a:lnTo>
                  <a:lnTo>
                    <a:pt x="833043" y="1426184"/>
                  </a:lnTo>
                  <a:lnTo>
                    <a:pt x="878979" y="1425359"/>
                  </a:lnTo>
                  <a:lnTo>
                    <a:pt x="908926" y="1422679"/>
                  </a:lnTo>
                  <a:lnTo>
                    <a:pt x="938796" y="1418958"/>
                  </a:lnTo>
                  <a:lnTo>
                    <a:pt x="998410" y="1410220"/>
                  </a:lnTo>
                  <a:lnTo>
                    <a:pt x="1017790" y="1408849"/>
                  </a:lnTo>
                  <a:lnTo>
                    <a:pt x="1073543" y="1419987"/>
                  </a:lnTo>
                  <a:lnTo>
                    <a:pt x="1091565" y="1439468"/>
                  </a:lnTo>
                  <a:lnTo>
                    <a:pt x="1089672" y="1447304"/>
                  </a:lnTo>
                  <a:lnTo>
                    <a:pt x="1085100" y="1452753"/>
                  </a:lnTo>
                  <a:lnTo>
                    <a:pt x="1078649" y="1456436"/>
                  </a:lnTo>
                  <a:lnTo>
                    <a:pt x="1071105" y="1458988"/>
                  </a:lnTo>
                  <a:lnTo>
                    <a:pt x="829475" y="1526743"/>
                  </a:lnTo>
                  <a:lnTo>
                    <a:pt x="817372" y="1530235"/>
                  </a:lnTo>
                  <a:lnTo>
                    <a:pt x="805383" y="1534071"/>
                  </a:lnTo>
                  <a:lnTo>
                    <a:pt x="789089" y="1542757"/>
                  </a:lnTo>
                  <a:lnTo>
                    <a:pt x="778065" y="1555254"/>
                  </a:lnTo>
                  <a:lnTo>
                    <a:pt x="772909" y="1570329"/>
                  </a:lnTo>
                  <a:lnTo>
                    <a:pt x="774217" y="1586750"/>
                  </a:lnTo>
                  <a:lnTo>
                    <a:pt x="782078" y="1602359"/>
                  </a:lnTo>
                  <a:lnTo>
                    <a:pt x="794702" y="1613027"/>
                  </a:lnTo>
                  <a:lnTo>
                    <a:pt x="810933" y="1617878"/>
                  </a:lnTo>
                  <a:lnTo>
                    <a:pt x="829564" y="1616113"/>
                  </a:lnTo>
                  <a:lnTo>
                    <a:pt x="1105941" y="1538427"/>
                  </a:lnTo>
                  <a:lnTo>
                    <a:pt x="1140015" y="1521142"/>
                  </a:lnTo>
                  <a:lnTo>
                    <a:pt x="1164170" y="1491488"/>
                  </a:lnTo>
                  <a:lnTo>
                    <a:pt x="1170076" y="1482509"/>
                  </a:lnTo>
                  <a:lnTo>
                    <a:pt x="1177226" y="1475917"/>
                  </a:lnTo>
                  <a:lnTo>
                    <a:pt x="1185786" y="1471218"/>
                  </a:lnTo>
                  <a:lnTo>
                    <a:pt x="1195882" y="1467954"/>
                  </a:lnTo>
                  <a:lnTo>
                    <a:pt x="1430604" y="1408849"/>
                  </a:lnTo>
                  <a:lnTo>
                    <a:pt x="1501889" y="1390878"/>
                  </a:lnTo>
                  <a:lnTo>
                    <a:pt x="1508036" y="1388846"/>
                  </a:lnTo>
                  <a:lnTo>
                    <a:pt x="1514424" y="1387132"/>
                  </a:lnTo>
                  <a:lnTo>
                    <a:pt x="1520355" y="1387919"/>
                  </a:lnTo>
                  <a:lnTo>
                    <a:pt x="1525181" y="1393418"/>
                  </a:lnTo>
                  <a:lnTo>
                    <a:pt x="1526222" y="1399667"/>
                  </a:lnTo>
                  <a:lnTo>
                    <a:pt x="1526222" y="1302042"/>
                  </a:lnTo>
                  <a:lnTo>
                    <a:pt x="1365046" y="1336433"/>
                  </a:lnTo>
                  <a:lnTo>
                    <a:pt x="1196124" y="1379639"/>
                  </a:lnTo>
                  <a:lnTo>
                    <a:pt x="1189570" y="1381328"/>
                  </a:lnTo>
                  <a:lnTo>
                    <a:pt x="1178521" y="1383588"/>
                  </a:lnTo>
                  <a:lnTo>
                    <a:pt x="1168730" y="1383436"/>
                  </a:lnTo>
                  <a:lnTo>
                    <a:pt x="1159967" y="1379613"/>
                  </a:lnTo>
                  <a:lnTo>
                    <a:pt x="1152029" y="1370863"/>
                  </a:lnTo>
                  <a:lnTo>
                    <a:pt x="1151407" y="1370114"/>
                  </a:lnTo>
                  <a:lnTo>
                    <a:pt x="1145044" y="1362494"/>
                  </a:lnTo>
                  <a:lnTo>
                    <a:pt x="1103439" y="1340040"/>
                  </a:lnTo>
                  <a:lnTo>
                    <a:pt x="1039177" y="1323822"/>
                  </a:lnTo>
                  <a:lnTo>
                    <a:pt x="999172" y="1323340"/>
                  </a:lnTo>
                  <a:lnTo>
                    <a:pt x="958583" y="1328801"/>
                  </a:lnTo>
                  <a:lnTo>
                    <a:pt x="904214" y="1337233"/>
                  </a:lnTo>
                  <a:lnTo>
                    <a:pt x="850290" y="1340040"/>
                  </a:lnTo>
                  <a:lnTo>
                    <a:pt x="796912" y="1336433"/>
                  </a:lnTo>
                  <a:lnTo>
                    <a:pt x="744194" y="1325600"/>
                  </a:lnTo>
                  <a:lnTo>
                    <a:pt x="692175" y="1306766"/>
                  </a:lnTo>
                  <a:lnTo>
                    <a:pt x="647166" y="1291018"/>
                  </a:lnTo>
                  <a:lnTo>
                    <a:pt x="602589" y="1284135"/>
                  </a:lnTo>
                  <a:lnTo>
                    <a:pt x="558355" y="1285887"/>
                  </a:lnTo>
                  <a:lnTo>
                    <a:pt x="514362" y="1296060"/>
                  </a:lnTo>
                  <a:lnTo>
                    <a:pt x="470547" y="1314450"/>
                  </a:lnTo>
                  <a:lnTo>
                    <a:pt x="426974" y="1336433"/>
                  </a:lnTo>
                  <a:lnTo>
                    <a:pt x="388035" y="1355686"/>
                  </a:lnTo>
                  <a:lnTo>
                    <a:pt x="339458" y="1379639"/>
                  </a:lnTo>
                  <a:lnTo>
                    <a:pt x="295783" y="1401406"/>
                  </a:lnTo>
                  <a:lnTo>
                    <a:pt x="287959" y="1404518"/>
                  </a:lnTo>
                  <a:lnTo>
                    <a:pt x="280873" y="1405216"/>
                  </a:lnTo>
                  <a:lnTo>
                    <a:pt x="273926" y="1403286"/>
                  </a:lnTo>
                  <a:lnTo>
                    <a:pt x="266547" y="1398485"/>
                  </a:lnTo>
                  <a:lnTo>
                    <a:pt x="244792" y="1384973"/>
                  </a:lnTo>
                  <a:lnTo>
                    <a:pt x="222008" y="1378889"/>
                  </a:lnTo>
                  <a:lnTo>
                    <a:pt x="198475" y="1380388"/>
                  </a:lnTo>
                  <a:lnTo>
                    <a:pt x="174447" y="1389634"/>
                  </a:lnTo>
                  <a:lnTo>
                    <a:pt x="136817" y="1410246"/>
                  </a:lnTo>
                  <a:lnTo>
                    <a:pt x="75247" y="1444777"/>
                  </a:lnTo>
                  <a:lnTo>
                    <a:pt x="16217" y="1486166"/>
                  </a:lnTo>
                  <a:lnTo>
                    <a:pt x="0" y="1544777"/>
                  </a:lnTo>
                  <a:lnTo>
                    <a:pt x="11379" y="1577225"/>
                  </a:lnTo>
                  <a:lnTo>
                    <a:pt x="58724" y="1661858"/>
                  </a:lnTo>
                  <a:lnTo>
                    <a:pt x="145415" y="1815668"/>
                  </a:lnTo>
                  <a:lnTo>
                    <a:pt x="199669" y="1911299"/>
                  </a:lnTo>
                  <a:lnTo>
                    <a:pt x="225844" y="1957285"/>
                  </a:lnTo>
                  <a:lnTo>
                    <a:pt x="273138" y="1996427"/>
                  </a:lnTo>
                  <a:lnTo>
                    <a:pt x="302945" y="1999221"/>
                  </a:lnTo>
                  <a:lnTo>
                    <a:pt x="333578" y="1989759"/>
                  </a:lnTo>
                  <a:lnTo>
                    <a:pt x="368833" y="1970836"/>
                  </a:lnTo>
                  <a:lnTo>
                    <a:pt x="403796" y="1951355"/>
                  </a:lnTo>
                  <a:lnTo>
                    <a:pt x="438518" y="1931428"/>
                  </a:lnTo>
                  <a:lnTo>
                    <a:pt x="472884" y="1911299"/>
                  </a:lnTo>
                  <a:lnTo>
                    <a:pt x="473049" y="1911210"/>
                  </a:lnTo>
                  <a:lnTo>
                    <a:pt x="491477" y="1896783"/>
                  </a:lnTo>
                  <a:lnTo>
                    <a:pt x="504024" y="1878952"/>
                  </a:lnTo>
                  <a:lnTo>
                    <a:pt x="510413" y="1858213"/>
                  </a:lnTo>
                  <a:lnTo>
                    <a:pt x="510349" y="1823173"/>
                  </a:lnTo>
                  <a:lnTo>
                    <a:pt x="513956" y="1815490"/>
                  </a:lnTo>
                  <a:lnTo>
                    <a:pt x="520915" y="1810626"/>
                  </a:lnTo>
                  <a:lnTo>
                    <a:pt x="530936" y="1807184"/>
                  </a:lnTo>
                  <a:lnTo>
                    <a:pt x="580148" y="1797164"/>
                  </a:lnTo>
                  <a:lnTo>
                    <a:pt x="629500" y="1793722"/>
                  </a:lnTo>
                  <a:lnTo>
                    <a:pt x="679018" y="1795449"/>
                  </a:lnTo>
                  <a:lnTo>
                    <a:pt x="728751" y="1800923"/>
                  </a:lnTo>
                  <a:lnTo>
                    <a:pt x="832383" y="1815668"/>
                  </a:lnTo>
                  <a:lnTo>
                    <a:pt x="883500" y="1821675"/>
                  </a:lnTo>
                  <a:lnTo>
                    <a:pt x="933843" y="1825320"/>
                  </a:lnTo>
                  <a:lnTo>
                    <a:pt x="986447" y="1822526"/>
                  </a:lnTo>
                  <a:lnTo>
                    <a:pt x="1037590" y="1816100"/>
                  </a:lnTo>
                  <a:lnTo>
                    <a:pt x="1087170" y="1805584"/>
                  </a:lnTo>
                  <a:lnTo>
                    <a:pt x="1125029" y="1793722"/>
                  </a:lnTo>
                  <a:lnTo>
                    <a:pt x="1181265" y="1770621"/>
                  </a:lnTo>
                  <a:lnTo>
                    <a:pt x="1225562" y="1745335"/>
                  </a:lnTo>
                  <a:lnTo>
                    <a:pt x="1234884" y="1739061"/>
                  </a:lnTo>
                  <a:lnTo>
                    <a:pt x="1267841" y="1716887"/>
                  </a:lnTo>
                  <a:lnTo>
                    <a:pt x="1309192" y="1687207"/>
                  </a:lnTo>
                  <a:lnTo>
                    <a:pt x="1349781" y="1656511"/>
                  </a:lnTo>
                  <a:lnTo>
                    <a:pt x="1389786" y="1625028"/>
                  </a:lnTo>
                  <a:lnTo>
                    <a:pt x="1429346" y="1592961"/>
                  </a:lnTo>
                  <a:lnTo>
                    <a:pt x="1547063" y="1495526"/>
                  </a:lnTo>
                  <a:lnTo>
                    <a:pt x="1586534" y="1463357"/>
                  </a:lnTo>
                  <a:lnTo>
                    <a:pt x="1605368" y="1440230"/>
                  </a:lnTo>
                  <a:lnTo>
                    <a:pt x="1614081" y="1411833"/>
                  </a:lnTo>
                  <a:close/>
                </a:path>
                <a:path w="2020570" h="1999614">
                  <a:moveTo>
                    <a:pt x="2020201" y="450850"/>
                  </a:moveTo>
                  <a:lnTo>
                    <a:pt x="2006879" y="415290"/>
                  </a:lnTo>
                  <a:lnTo>
                    <a:pt x="1932647" y="283959"/>
                  </a:lnTo>
                  <a:lnTo>
                    <a:pt x="1932647" y="458470"/>
                  </a:lnTo>
                  <a:lnTo>
                    <a:pt x="1931022" y="463550"/>
                  </a:lnTo>
                  <a:lnTo>
                    <a:pt x="1925027" y="468630"/>
                  </a:lnTo>
                  <a:lnTo>
                    <a:pt x="1898700" y="483870"/>
                  </a:lnTo>
                  <a:lnTo>
                    <a:pt x="1872449" y="497840"/>
                  </a:lnTo>
                  <a:lnTo>
                    <a:pt x="1817471" y="529590"/>
                  </a:lnTo>
                  <a:lnTo>
                    <a:pt x="1814614" y="530860"/>
                  </a:lnTo>
                  <a:lnTo>
                    <a:pt x="1812188" y="530860"/>
                  </a:lnTo>
                  <a:lnTo>
                    <a:pt x="1803019" y="529590"/>
                  </a:lnTo>
                  <a:lnTo>
                    <a:pt x="1800720" y="521970"/>
                  </a:lnTo>
                  <a:lnTo>
                    <a:pt x="1743748" y="421640"/>
                  </a:lnTo>
                  <a:lnTo>
                    <a:pt x="1694535" y="333959"/>
                  </a:lnTo>
                  <a:lnTo>
                    <a:pt x="1694535" y="511810"/>
                  </a:lnTo>
                  <a:lnTo>
                    <a:pt x="1690941" y="518160"/>
                  </a:lnTo>
                  <a:lnTo>
                    <a:pt x="1683194" y="523240"/>
                  </a:lnTo>
                  <a:lnTo>
                    <a:pt x="1636814" y="544830"/>
                  </a:lnTo>
                  <a:lnTo>
                    <a:pt x="1497977" y="613410"/>
                  </a:lnTo>
                  <a:lnTo>
                    <a:pt x="1466443" y="624840"/>
                  </a:lnTo>
                  <a:lnTo>
                    <a:pt x="1434757" y="628650"/>
                  </a:lnTo>
                  <a:lnTo>
                    <a:pt x="1402918" y="626110"/>
                  </a:lnTo>
                  <a:lnTo>
                    <a:pt x="1390929" y="622300"/>
                  </a:lnTo>
                  <a:lnTo>
                    <a:pt x="1370952" y="615950"/>
                  </a:lnTo>
                  <a:lnTo>
                    <a:pt x="1358353" y="610870"/>
                  </a:lnTo>
                  <a:lnTo>
                    <a:pt x="1326857" y="598170"/>
                  </a:lnTo>
                  <a:lnTo>
                    <a:pt x="1295450" y="589280"/>
                  </a:lnTo>
                  <a:lnTo>
                    <a:pt x="1281988" y="585470"/>
                  </a:lnTo>
                  <a:lnTo>
                    <a:pt x="1236332" y="576580"/>
                  </a:lnTo>
                  <a:lnTo>
                    <a:pt x="1199527" y="573570"/>
                  </a:lnTo>
                  <a:lnTo>
                    <a:pt x="1199527" y="800100"/>
                  </a:lnTo>
                  <a:lnTo>
                    <a:pt x="1198968" y="844550"/>
                  </a:lnTo>
                  <a:lnTo>
                    <a:pt x="1187564" y="889000"/>
                  </a:lnTo>
                  <a:lnTo>
                    <a:pt x="1165491" y="929640"/>
                  </a:lnTo>
                  <a:lnTo>
                    <a:pt x="1135329" y="962660"/>
                  </a:lnTo>
                  <a:lnTo>
                    <a:pt x="1098423" y="988060"/>
                  </a:lnTo>
                  <a:lnTo>
                    <a:pt x="1056081" y="1003300"/>
                  </a:lnTo>
                  <a:lnTo>
                    <a:pt x="1009650" y="1008380"/>
                  </a:lnTo>
                  <a:lnTo>
                    <a:pt x="962494" y="1002030"/>
                  </a:lnTo>
                  <a:lnTo>
                    <a:pt x="919556" y="985520"/>
                  </a:lnTo>
                  <a:lnTo>
                    <a:pt x="882383" y="960120"/>
                  </a:lnTo>
                  <a:lnTo>
                    <a:pt x="852538" y="924560"/>
                  </a:lnTo>
                  <a:lnTo>
                    <a:pt x="831596" y="882650"/>
                  </a:lnTo>
                  <a:lnTo>
                    <a:pt x="821588" y="836930"/>
                  </a:lnTo>
                  <a:lnTo>
                    <a:pt x="823010" y="791210"/>
                  </a:lnTo>
                  <a:lnTo>
                    <a:pt x="835266" y="746760"/>
                  </a:lnTo>
                  <a:lnTo>
                    <a:pt x="857770" y="706120"/>
                  </a:lnTo>
                  <a:lnTo>
                    <a:pt x="889952" y="671830"/>
                  </a:lnTo>
                  <a:lnTo>
                    <a:pt x="918171" y="660400"/>
                  </a:lnTo>
                  <a:lnTo>
                    <a:pt x="929627" y="662940"/>
                  </a:lnTo>
                  <a:lnTo>
                    <a:pt x="969416" y="673100"/>
                  </a:lnTo>
                  <a:lnTo>
                    <a:pt x="1009459" y="675640"/>
                  </a:lnTo>
                  <a:lnTo>
                    <a:pt x="1049591" y="671830"/>
                  </a:lnTo>
                  <a:lnTo>
                    <a:pt x="1089634" y="665480"/>
                  </a:lnTo>
                  <a:lnTo>
                    <a:pt x="1104430" y="664210"/>
                  </a:lnTo>
                  <a:lnTo>
                    <a:pt x="1140929" y="680720"/>
                  </a:lnTo>
                  <a:lnTo>
                    <a:pt x="1170012" y="716280"/>
                  </a:lnTo>
                  <a:lnTo>
                    <a:pt x="1189710" y="756920"/>
                  </a:lnTo>
                  <a:lnTo>
                    <a:pt x="1199527" y="800100"/>
                  </a:lnTo>
                  <a:lnTo>
                    <a:pt x="1199527" y="573570"/>
                  </a:lnTo>
                  <a:lnTo>
                    <a:pt x="1189875" y="572770"/>
                  </a:lnTo>
                  <a:lnTo>
                    <a:pt x="1142606" y="572770"/>
                  </a:lnTo>
                  <a:lnTo>
                    <a:pt x="1112672" y="575310"/>
                  </a:lnTo>
                  <a:lnTo>
                    <a:pt x="1082789" y="579120"/>
                  </a:lnTo>
                  <a:lnTo>
                    <a:pt x="1052969" y="584200"/>
                  </a:lnTo>
                  <a:lnTo>
                    <a:pt x="1023162" y="588010"/>
                  </a:lnTo>
                  <a:lnTo>
                    <a:pt x="1003808" y="589280"/>
                  </a:lnTo>
                  <a:lnTo>
                    <a:pt x="984885" y="588010"/>
                  </a:lnTo>
                  <a:lnTo>
                    <a:pt x="966304" y="584200"/>
                  </a:lnTo>
                  <a:lnTo>
                    <a:pt x="931189" y="566420"/>
                  </a:lnTo>
                  <a:lnTo>
                    <a:pt x="929665" y="558800"/>
                  </a:lnTo>
                  <a:lnTo>
                    <a:pt x="931405" y="551180"/>
                  </a:lnTo>
                  <a:lnTo>
                    <a:pt x="935875" y="546100"/>
                  </a:lnTo>
                  <a:lnTo>
                    <a:pt x="942276" y="542290"/>
                  </a:lnTo>
                  <a:lnTo>
                    <a:pt x="949807" y="539750"/>
                  </a:lnTo>
                  <a:lnTo>
                    <a:pt x="1190371" y="472440"/>
                  </a:lnTo>
                  <a:lnTo>
                    <a:pt x="1213472" y="464820"/>
                  </a:lnTo>
                  <a:lnTo>
                    <a:pt x="1230820" y="457200"/>
                  </a:lnTo>
                  <a:lnTo>
                    <a:pt x="1242606" y="444500"/>
                  </a:lnTo>
                  <a:lnTo>
                    <a:pt x="1248244" y="429260"/>
                  </a:lnTo>
                  <a:lnTo>
                    <a:pt x="1247101" y="411480"/>
                  </a:lnTo>
                  <a:lnTo>
                    <a:pt x="1239164" y="396240"/>
                  </a:lnTo>
                  <a:lnTo>
                    <a:pt x="1226223" y="386080"/>
                  </a:lnTo>
                  <a:lnTo>
                    <a:pt x="1209408" y="381000"/>
                  </a:lnTo>
                  <a:lnTo>
                    <a:pt x="1189837" y="383540"/>
                  </a:lnTo>
                  <a:lnTo>
                    <a:pt x="1144447" y="394970"/>
                  </a:lnTo>
                  <a:lnTo>
                    <a:pt x="1008329" y="433070"/>
                  </a:lnTo>
                  <a:lnTo>
                    <a:pt x="962977" y="447040"/>
                  </a:lnTo>
                  <a:lnTo>
                    <a:pt x="917651" y="459740"/>
                  </a:lnTo>
                  <a:lnTo>
                    <a:pt x="881621" y="477520"/>
                  </a:lnTo>
                  <a:lnTo>
                    <a:pt x="856005" y="508000"/>
                  </a:lnTo>
                  <a:lnTo>
                    <a:pt x="851230" y="515620"/>
                  </a:lnTo>
                  <a:lnTo>
                    <a:pt x="845489" y="521970"/>
                  </a:lnTo>
                  <a:lnTo>
                    <a:pt x="838492" y="525780"/>
                  </a:lnTo>
                  <a:lnTo>
                    <a:pt x="829919" y="529590"/>
                  </a:lnTo>
                  <a:lnTo>
                    <a:pt x="725754" y="554990"/>
                  </a:lnTo>
                  <a:lnTo>
                    <a:pt x="673696" y="568960"/>
                  </a:lnTo>
                  <a:lnTo>
                    <a:pt x="569595" y="595630"/>
                  </a:lnTo>
                  <a:lnTo>
                    <a:pt x="517537" y="608330"/>
                  </a:lnTo>
                  <a:lnTo>
                    <a:pt x="505942" y="610870"/>
                  </a:lnTo>
                  <a:lnTo>
                    <a:pt x="500545" y="610870"/>
                  </a:lnTo>
                  <a:lnTo>
                    <a:pt x="496176" y="605790"/>
                  </a:lnTo>
                  <a:lnTo>
                    <a:pt x="495020" y="599440"/>
                  </a:lnTo>
                  <a:lnTo>
                    <a:pt x="497344" y="594360"/>
                  </a:lnTo>
                  <a:lnTo>
                    <a:pt x="501650" y="589280"/>
                  </a:lnTo>
                  <a:lnTo>
                    <a:pt x="506437" y="585470"/>
                  </a:lnTo>
                  <a:lnTo>
                    <a:pt x="544385" y="556260"/>
                  </a:lnTo>
                  <a:lnTo>
                    <a:pt x="696036" y="434340"/>
                  </a:lnTo>
                  <a:lnTo>
                    <a:pt x="734161" y="405130"/>
                  </a:lnTo>
                  <a:lnTo>
                    <a:pt x="772464" y="374650"/>
                  </a:lnTo>
                  <a:lnTo>
                    <a:pt x="810996" y="345440"/>
                  </a:lnTo>
                  <a:lnTo>
                    <a:pt x="851865" y="318770"/>
                  </a:lnTo>
                  <a:lnTo>
                    <a:pt x="894930" y="297180"/>
                  </a:lnTo>
                  <a:lnTo>
                    <a:pt x="940117" y="280670"/>
                  </a:lnTo>
                  <a:lnTo>
                    <a:pt x="987336" y="269240"/>
                  </a:lnTo>
                  <a:lnTo>
                    <a:pt x="1036472" y="262890"/>
                  </a:lnTo>
                  <a:lnTo>
                    <a:pt x="1087450" y="259080"/>
                  </a:lnTo>
                  <a:lnTo>
                    <a:pt x="1134833" y="262890"/>
                  </a:lnTo>
                  <a:lnTo>
                    <a:pt x="1232789" y="275590"/>
                  </a:lnTo>
                  <a:lnTo>
                    <a:pt x="1282484" y="283210"/>
                  </a:lnTo>
                  <a:lnTo>
                    <a:pt x="1334719" y="289560"/>
                  </a:lnTo>
                  <a:lnTo>
                    <a:pt x="1386547" y="292100"/>
                  </a:lnTo>
                  <a:lnTo>
                    <a:pt x="1437982" y="288290"/>
                  </a:lnTo>
                  <a:lnTo>
                    <a:pt x="1488998" y="280670"/>
                  </a:lnTo>
                  <a:lnTo>
                    <a:pt x="1539608" y="265430"/>
                  </a:lnTo>
                  <a:lnTo>
                    <a:pt x="1548244" y="264160"/>
                  </a:lnTo>
                  <a:lnTo>
                    <a:pt x="1555013" y="264160"/>
                  </a:lnTo>
                  <a:lnTo>
                    <a:pt x="1560588" y="269240"/>
                  </a:lnTo>
                  <a:lnTo>
                    <a:pt x="1565605" y="275590"/>
                  </a:lnTo>
                  <a:lnTo>
                    <a:pt x="1590344" y="320040"/>
                  </a:lnTo>
                  <a:lnTo>
                    <a:pt x="1640192" y="408940"/>
                  </a:lnTo>
                  <a:lnTo>
                    <a:pt x="1690535" y="497840"/>
                  </a:lnTo>
                  <a:lnTo>
                    <a:pt x="1694307" y="505460"/>
                  </a:lnTo>
                  <a:lnTo>
                    <a:pt x="1694535" y="511810"/>
                  </a:lnTo>
                  <a:lnTo>
                    <a:pt x="1694535" y="333959"/>
                  </a:lnTo>
                  <a:lnTo>
                    <a:pt x="1655368" y="264160"/>
                  </a:lnTo>
                  <a:lnTo>
                    <a:pt x="1652511" y="259080"/>
                  </a:lnTo>
                  <a:lnTo>
                    <a:pt x="1636839" y="231140"/>
                  </a:lnTo>
                  <a:lnTo>
                    <a:pt x="1621675" y="204470"/>
                  </a:lnTo>
                  <a:lnTo>
                    <a:pt x="1620240" y="201930"/>
                  </a:lnTo>
                  <a:lnTo>
                    <a:pt x="1611845" y="187960"/>
                  </a:lnTo>
                  <a:lnTo>
                    <a:pt x="1603235" y="172720"/>
                  </a:lnTo>
                  <a:lnTo>
                    <a:pt x="1599742" y="165100"/>
                  </a:lnTo>
                  <a:lnTo>
                    <a:pt x="1599438" y="158750"/>
                  </a:lnTo>
                  <a:lnTo>
                    <a:pt x="1602638" y="153670"/>
                  </a:lnTo>
                  <a:lnTo>
                    <a:pt x="1609623" y="148590"/>
                  </a:lnTo>
                  <a:lnTo>
                    <a:pt x="1708823" y="92710"/>
                  </a:lnTo>
                  <a:lnTo>
                    <a:pt x="1715846" y="88900"/>
                  </a:lnTo>
                  <a:lnTo>
                    <a:pt x="1721612" y="88900"/>
                  </a:lnTo>
                  <a:lnTo>
                    <a:pt x="1726603" y="91440"/>
                  </a:lnTo>
                  <a:lnTo>
                    <a:pt x="1731289" y="97790"/>
                  </a:lnTo>
                  <a:lnTo>
                    <a:pt x="1755800" y="142240"/>
                  </a:lnTo>
                  <a:lnTo>
                    <a:pt x="1804936" y="228600"/>
                  </a:lnTo>
                  <a:lnTo>
                    <a:pt x="1854161" y="316230"/>
                  </a:lnTo>
                  <a:lnTo>
                    <a:pt x="1928101" y="447040"/>
                  </a:lnTo>
                  <a:lnTo>
                    <a:pt x="1931238" y="453390"/>
                  </a:lnTo>
                  <a:lnTo>
                    <a:pt x="1932647" y="458470"/>
                  </a:lnTo>
                  <a:lnTo>
                    <a:pt x="1932647" y="283959"/>
                  </a:lnTo>
                  <a:lnTo>
                    <a:pt x="1822399" y="88900"/>
                  </a:lnTo>
                  <a:lnTo>
                    <a:pt x="1798751" y="46990"/>
                  </a:lnTo>
                  <a:lnTo>
                    <a:pt x="1775891" y="17780"/>
                  </a:lnTo>
                  <a:lnTo>
                    <a:pt x="1747888" y="2540"/>
                  </a:lnTo>
                  <a:lnTo>
                    <a:pt x="1716049" y="0"/>
                  </a:lnTo>
                  <a:lnTo>
                    <a:pt x="1681645" y="11430"/>
                  </a:lnTo>
                  <a:lnTo>
                    <a:pt x="1555496" y="82550"/>
                  </a:lnTo>
                  <a:lnTo>
                    <a:pt x="1518907" y="118110"/>
                  </a:lnTo>
                  <a:lnTo>
                    <a:pt x="1510766" y="176530"/>
                  </a:lnTo>
                  <a:lnTo>
                    <a:pt x="1508379" y="182880"/>
                  </a:lnTo>
                  <a:lnTo>
                    <a:pt x="1503476" y="186690"/>
                  </a:lnTo>
                  <a:lnTo>
                    <a:pt x="1496009" y="189230"/>
                  </a:lnTo>
                  <a:lnTo>
                    <a:pt x="1454391" y="199390"/>
                  </a:lnTo>
                  <a:lnTo>
                    <a:pt x="1411998" y="204470"/>
                  </a:lnTo>
                  <a:lnTo>
                    <a:pt x="1362265" y="204470"/>
                  </a:lnTo>
                  <a:lnTo>
                    <a:pt x="1312926" y="200660"/>
                  </a:lnTo>
                  <a:lnTo>
                    <a:pt x="1263853" y="194310"/>
                  </a:lnTo>
                  <a:lnTo>
                    <a:pt x="1214907" y="186690"/>
                  </a:lnTo>
                  <a:lnTo>
                    <a:pt x="1165974" y="180340"/>
                  </a:lnTo>
                  <a:lnTo>
                    <a:pt x="1115161" y="175260"/>
                  </a:lnTo>
                  <a:lnTo>
                    <a:pt x="1065364" y="173990"/>
                  </a:lnTo>
                  <a:lnTo>
                    <a:pt x="1016622" y="177800"/>
                  </a:lnTo>
                  <a:lnTo>
                    <a:pt x="968946" y="185420"/>
                  </a:lnTo>
                  <a:lnTo>
                    <a:pt x="922375" y="196850"/>
                  </a:lnTo>
                  <a:lnTo>
                    <a:pt x="876935" y="212090"/>
                  </a:lnTo>
                  <a:lnTo>
                    <a:pt x="832650" y="232410"/>
                  </a:lnTo>
                  <a:lnTo>
                    <a:pt x="789559" y="256540"/>
                  </a:lnTo>
                  <a:lnTo>
                    <a:pt x="747674" y="284480"/>
                  </a:lnTo>
                  <a:lnTo>
                    <a:pt x="709028" y="313690"/>
                  </a:lnTo>
                  <a:lnTo>
                    <a:pt x="632650" y="374650"/>
                  </a:lnTo>
                  <a:lnTo>
                    <a:pt x="594753" y="403860"/>
                  </a:lnTo>
                  <a:lnTo>
                    <a:pt x="556971" y="434340"/>
                  </a:lnTo>
                  <a:lnTo>
                    <a:pt x="519226" y="466090"/>
                  </a:lnTo>
                  <a:lnTo>
                    <a:pt x="481444" y="496570"/>
                  </a:lnTo>
                  <a:lnTo>
                    <a:pt x="443572" y="525780"/>
                  </a:lnTo>
                  <a:lnTo>
                    <a:pt x="418846" y="554990"/>
                  </a:lnTo>
                  <a:lnTo>
                    <a:pt x="407758" y="591820"/>
                  </a:lnTo>
                  <a:lnTo>
                    <a:pt x="407987" y="617220"/>
                  </a:lnTo>
                  <a:lnTo>
                    <a:pt x="429602" y="662940"/>
                  </a:lnTo>
                  <a:lnTo>
                    <a:pt x="472071" y="693420"/>
                  </a:lnTo>
                  <a:lnTo>
                    <a:pt x="496963" y="697230"/>
                  </a:lnTo>
                  <a:lnTo>
                    <a:pt x="524103" y="694690"/>
                  </a:lnTo>
                  <a:lnTo>
                    <a:pt x="745261" y="638810"/>
                  </a:lnTo>
                  <a:lnTo>
                    <a:pt x="813828" y="622300"/>
                  </a:lnTo>
                  <a:lnTo>
                    <a:pt x="777214" y="671830"/>
                  </a:lnTo>
                  <a:lnTo>
                    <a:pt x="752665" y="722630"/>
                  </a:lnTo>
                  <a:lnTo>
                    <a:pt x="738898" y="772160"/>
                  </a:lnTo>
                  <a:lnTo>
                    <a:pt x="734656" y="820420"/>
                  </a:lnTo>
                  <a:lnTo>
                    <a:pt x="738682" y="866140"/>
                  </a:lnTo>
                  <a:lnTo>
                    <a:pt x="749681" y="909320"/>
                  </a:lnTo>
                  <a:lnTo>
                    <a:pt x="766406" y="947420"/>
                  </a:lnTo>
                  <a:lnTo>
                    <a:pt x="787590" y="981710"/>
                  </a:lnTo>
                  <a:lnTo>
                    <a:pt x="848321" y="1042670"/>
                  </a:lnTo>
                  <a:lnTo>
                    <a:pt x="888365" y="1066800"/>
                  </a:lnTo>
                  <a:lnTo>
                    <a:pt x="931151" y="1083310"/>
                  </a:lnTo>
                  <a:lnTo>
                    <a:pt x="975766" y="1093470"/>
                  </a:lnTo>
                  <a:lnTo>
                    <a:pt x="1021270" y="1094740"/>
                  </a:lnTo>
                  <a:lnTo>
                    <a:pt x="1066774" y="1089660"/>
                  </a:lnTo>
                  <a:lnTo>
                    <a:pt x="1111313" y="1076960"/>
                  </a:lnTo>
                  <a:lnTo>
                    <a:pt x="1153998" y="1055370"/>
                  </a:lnTo>
                  <a:lnTo>
                    <a:pt x="1192250" y="1027430"/>
                  </a:lnTo>
                  <a:lnTo>
                    <a:pt x="1224432" y="994410"/>
                  </a:lnTo>
                  <a:lnTo>
                    <a:pt x="1250416" y="956310"/>
                  </a:lnTo>
                  <a:lnTo>
                    <a:pt x="1270076" y="913130"/>
                  </a:lnTo>
                  <a:lnTo>
                    <a:pt x="1283589" y="863600"/>
                  </a:lnTo>
                  <a:lnTo>
                    <a:pt x="1287157" y="812800"/>
                  </a:lnTo>
                  <a:lnTo>
                    <a:pt x="1281112" y="763270"/>
                  </a:lnTo>
                  <a:lnTo>
                    <a:pt x="1265770" y="715010"/>
                  </a:lnTo>
                  <a:lnTo>
                    <a:pt x="1241425" y="666750"/>
                  </a:lnTo>
                  <a:lnTo>
                    <a:pt x="1265631" y="670560"/>
                  </a:lnTo>
                  <a:lnTo>
                    <a:pt x="1287957" y="675640"/>
                  </a:lnTo>
                  <a:lnTo>
                    <a:pt x="1308887" y="683260"/>
                  </a:lnTo>
                  <a:lnTo>
                    <a:pt x="1328966" y="692150"/>
                  </a:lnTo>
                  <a:lnTo>
                    <a:pt x="1373936" y="707390"/>
                  </a:lnTo>
                  <a:lnTo>
                    <a:pt x="1418513" y="715010"/>
                  </a:lnTo>
                  <a:lnTo>
                    <a:pt x="1462773" y="712470"/>
                  </a:lnTo>
                  <a:lnTo>
                    <a:pt x="1506791" y="702310"/>
                  </a:lnTo>
                  <a:lnTo>
                    <a:pt x="1550619" y="684530"/>
                  </a:lnTo>
                  <a:lnTo>
                    <a:pt x="1584515" y="666750"/>
                  </a:lnTo>
                  <a:lnTo>
                    <a:pt x="1589354" y="664210"/>
                  </a:lnTo>
                  <a:lnTo>
                    <a:pt x="1594192" y="661670"/>
                  </a:lnTo>
                  <a:lnTo>
                    <a:pt x="1596771" y="660400"/>
                  </a:lnTo>
                  <a:lnTo>
                    <a:pt x="1661134" y="628650"/>
                  </a:lnTo>
                  <a:lnTo>
                    <a:pt x="1725396" y="596900"/>
                  </a:lnTo>
                  <a:lnTo>
                    <a:pt x="1733194" y="594360"/>
                  </a:lnTo>
                  <a:lnTo>
                    <a:pt x="1740281" y="593090"/>
                  </a:lnTo>
                  <a:lnTo>
                    <a:pt x="1747240" y="595630"/>
                  </a:lnTo>
                  <a:lnTo>
                    <a:pt x="1754644" y="599440"/>
                  </a:lnTo>
                  <a:lnTo>
                    <a:pt x="1776945" y="613410"/>
                  </a:lnTo>
                  <a:lnTo>
                    <a:pt x="1800186" y="619760"/>
                  </a:lnTo>
                  <a:lnTo>
                    <a:pt x="1848700" y="608330"/>
                  </a:lnTo>
                  <a:lnTo>
                    <a:pt x="1974862" y="537210"/>
                  </a:lnTo>
                  <a:lnTo>
                    <a:pt x="2019134" y="483870"/>
                  </a:lnTo>
                  <a:lnTo>
                    <a:pt x="2020201" y="450850"/>
                  </a:lnTo>
                  <a:close/>
                </a:path>
              </a:pathLst>
            </a:custGeom>
            <a:solidFill>
              <a:srgbClr val="E3B055"/>
            </a:solidFill>
          </p:spPr>
          <p:txBody>
            <a:bodyPr wrap="square" lIns="0" tIns="0" rIns="0" bIns="0" rtlCol="0"/>
            <a:lstStyle/>
            <a:p>
              <a:endParaRPr/>
            </a:p>
          </p:txBody>
        </p:sp>
        <p:pic>
          <p:nvPicPr>
            <p:cNvPr id="11" name="object 11"/>
            <p:cNvPicPr/>
            <p:nvPr/>
          </p:nvPicPr>
          <p:blipFill>
            <a:blip r:embed="rId3" cstate="print"/>
            <a:stretch>
              <a:fillRect/>
            </a:stretch>
          </p:blipFill>
          <p:spPr>
            <a:xfrm>
              <a:off x="8825383" y="2613476"/>
              <a:ext cx="191037" cy="105399"/>
            </a:xfrm>
            <a:prstGeom prst="rect">
              <a:avLst/>
            </a:prstGeom>
          </p:spPr>
        </p:pic>
        <p:sp>
          <p:nvSpPr>
            <p:cNvPr id="12" name="object 12"/>
            <p:cNvSpPr/>
            <p:nvPr/>
          </p:nvSpPr>
          <p:spPr>
            <a:xfrm>
              <a:off x="8766835" y="2792206"/>
              <a:ext cx="173355" cy="146685"/>
            </a:xfrm>
            <a:custGeom>
              <a:avLst/>
              <a:gdLst/>
              <a:ahLst/>
              <a:cxnLst/>
              <a:rect l="l" t="t" r="r" b="b"/>
              <a:pathLst>
                <a:path w="173354" h="146685">
                  <a:moveTo>
                    <a:pt x="45855" y="0"/>
                  </a:moveTo>
                  <a:lnTo>
                    <a:pt x="9020" y="16833"/>
                  </a:lnTo>
                  <a:lnTo>
                    <a:pt x="0" y="42630"/>
                  </a:lnTo>
                  <a:lnTo>
                    <a:pt x="1842" y="55101"/>
                  </a:lnTo>
                  <a:lnTo>
                    <a:pt x="39473" y="91882"/>
                  </a:lnTo>
                  <a:lnTo>
                    <a:pt x="84128" y="123567"/>
                  </a:lnTo>
                  <a:lnTo>
                    <a:pt x="123643" y="146208"/>
                  </a:lnTo>
                  <a:lnTo>
                    <a:pt x="139955" y="146659"/>
                  </a:lnTo>
                  <a:lnTo>
                    <a:pt x="154679" y="140660"/>
                  </a:lnTo>
                  <a:lnTo>
                    <a:pt x="166720" y="128687"/>
                  </a:lnTo>
                  <a:lnTo>
                    <a:pt x="173305" y="113133"/>
                  </a:lnTo>
                  <a:lnTo>
                    <a:pt x="173127" y="96486"/>
                  </a:lnTo>
                  <a:lnTo>
                    <a:pt x="133515" y="52681"/>
                  </a:lnTo>
                  <a:lnTo>
                    <a:pt x="72995" y="10230"/>
                  </a:lnTo>
                  <a:lnTo>
                    <a:pt x="45855" y="0"/>
                  </a:lnTo>
                  <a:close/>
                </a:path>
              </a:pathLst>
            </a:custGeom>
            <a:solidFill>
              <a:srgbClr val="E3B055"/>
            </a:solidFill>
          </p:spPr>
          <p:txBody>
            <a:bodyPr wrap="square" lIns="0" tIns="0" rIns="0" bIns="0" rtlCol="0"/>
            <a:lstStyle/>
            <a:p>
              <a:endParaRPr/>
            </a:p>
          </p:txBody>
        </p:sp>
        <p:pic>
          <p:nvPicPr>
            <p:cNvPr id="13" name="object 13"/>
            <p:cNvPicPr/>
            <p:nvPr/>
          </p:nvPicPr>
          <p:blipFill>
            <a:blip r:embed="rId4" cstate="print"/>
            <a:stretch>
              <a:fillRect/>
            </a:stretch>
          </p:blipFill>
          <p:spPr>
            <a:xfrm>
              <a:off x="7989156" y="2792364"/>
              <a:ext cx="322392" cy="292267"/>
            </a:xfrm>
            <a:prstGeom prst="rect">
              <a:avLst/>
            </a:prstGeom>
          </p:spPr>
        </p:pic>
        <p:pic>
          <p:nvPicPr>
            <p:cNvPr id="14" name="object 14"/>
            <p:cNvPicPr/>
            <p:nvPr/>
          </p:nvPicPr>
          <p:blipFill>
            <a:blip r:embed="rId5" cstate="print"/>
            <a:stretch>
              <a:fillRect/>
            </a:stretch>
          </p:blipFill>
          <p:spPr>
            <a:xfrm>
              <a:off x="7913253" y="2613168"/>
              <a:ext cx="190740" cy="105714"/>
            </a:xfrm>
            <a:prstGeom prst="rect">
              <a:avLst/>
            </a:prstGeom>
          </p:spPr>
        </p:pic>
      </p:grpSp>
      <p:sp>
        <p:nvSpPr>
          <p:cNvPr id="15" name="object 15"/>
          <p:cNvSpPr/>
          <p:nvPr/>
        </p:nvSpPr>
        <p:spPr>
          <a:xfrm>
            <a:off x="9926447" y="1807761"/>
            <a:ext cx="2094864" cy="1985645"/>
          </a:xfrm>
          <a:custGeom>
            <a:avLst/>
            <a:gdLst/>
            <a:ahLst/>
            <a:cxnLst/>
            <a:rect l="l" t="t" r="r" b="b"/>
            <a:pathLst>
              <a:path w="2094865" h="1985645">
                <a:moveTo>
                  <a:pt x="1055903" y="938199"/>
                </a:moveTo>
                <a:lnTo>
                  <a:pt x="1050442" y="899528"/>
                </a:lnTo>
                <a:lnTo>
                  <a:pt x="1037717" y="861910"/>
                </a:lnTo>
                <a:lnTo>
                  <a:pt x="1017714" y="826249"/>
                </a:lnTo>
                <a:lnTo>
                  <a:pt x="990371" y="793470"/>
                </a:lnTo>
                <a:lnTo>
                  <a:pt x="955675" y="764463"/>
                </a:lnTo>
                <a:lnTo>
                  <a:pt x="915898" y="741375"/>
                </a:lnTo>
                <a:lnTo>
                  <a:pt x="874001" y="725500"/>
                </a:lnTo>
                <a:lnTo>
                  <a:pt x="830211" y="716064"/>
                </a:lnTo>
                <a:lnTo>
                  <a:pt x="784745" y="712317"/>
                </a:lnTo>
                <a:lnTo>
                  <a:pt x="759523" y="710057"/>
                </a:lnTo>
                <a:lnTo>
                  <a:pt x="713244" y="694575"/>
                </a:lnTo>
                <a:lnTo>
                  <a:pt x="663905" y="646125"/>
                </a:lnTo>
                <a:lnTo>
                  <a:pt x="655281" y="608152"/>
                </a:lnTo>
                <a:lnTo>
                  <a:pt x="666305" y="570788"/>
                </a:lnTo>
                <a:lnTo>
                  <a:pt x="696798" y="538187"/>
                </a:lnTo>
                <a:lnTo>
                  <a:pt x="734961" y="518261"/>
                </a:lnTo>
                <a:lnTo>
                  <a:pt x="776351" y="509739"/>
                </a:lnTo>
                <a:lnTo>
                  <a:pt x="818718" y="512495"/>
                </a:lnTo>
                <a:lnTo>
                  <a:pt x="859802" y="526376"/>
                </a:lnTo>
                <a:lnTo>
                  <a:pt x="897369" y="551230"/>
                </a:lnTo>
                <a:lnTo>
                  <a:pt x="922591" y="566699"/>
                </a:lnTo>
                <a:lnTo>
                  <a:pt x="949020" y="571969"/>
                </a:lnTo>
                <a:lnTo>
                  <a:pt x="974255" y="567029"/>
                </a:lnTo>
                <a:lnTo>
                  <a:pt x="995857" y="551865"/>
                </a:lnTo>
                <a:lnTo>
                  <a:pt x="1010043" y="528447"/>
                </a:lnTo>
                <a:lnTo>
                  <a:pt x="1013231" y="502158"/>
                </a:lnTo>
                <a:lnTo>
                  <a:pt x="1005586" y="475691"/>
                </a:lnTo>
                <a:lnTo>
                  <a:pt x="971829" y="437934"/>
                </a:lnTo>
                <a:lnTo>
                  <a:pt x="938352" y="414172"/>
                </a:lnTo>
                <a:lnTo>
                  <a:pt x="890562" y="395287"/>
                </a:lnTo>
                <a:lnTo>
                  <a:pt x="869607" y="378929"/>
                </a:lnTo>
                <a:lnTo>
                  <a:pt x="857288" y="355422"/>
                </a:lnTo>
                <a:lnTo>
                  <a:pt x="854049" y="322656"/>
                </a:lnTo>
                <a:lnTo>
                  <a:pt x="849503" y="298284"/>
                </a:lnTo>
                <a:lnTo>
                  <a:pt x="835418" y="280416"/>
                </a:lnTo>
                <a:lnTo>
                  <a:pt x="814260" y="269557"/>
                </a:lnTo>
                <a:lnTo>
                  <a:pt x="788492" y="266217"/>
                </a:lnTo>
                <a:lnTo>
                  <a:pt x="764590" y="271030"/>
                </a:lnTo>
                <a:lnTo>
                  <a:pt x="731240" y="302602"/>
                </a:lnTo>
                <a:lnTo>
                  <a:pt x="723519" y="343573"/>
                </a:lnTo>
                <a:lnTo>
                  <a:pt x="723582" y="351891"/>
                </a:lnTo>
                <a:lnTo>
                  <a:pt x="724014" y="360172"/>
                </a:lnTo>
                <a:lnTo>
                  <a:pt x="723468" y="371602"/>
                </a:lnTo>
                <a:lnTo>
                  <a:pt x="719734" y="380288"/>
                </a:lnTo>
                <a:lnTo>
                  <a:pt x="712457" y="386588"/>
                </a:lnTo>
                <a:lnTo>
                  <a:pt x="701344" y="390842"/>
                </a:lnTo>
                <a:lnTo>
                  <a:pt x="678192" y="398310"/>
                </a:lnTo>
                <a:lnTo>
                  <a:pt x="656196" y="408330"/>
                </a:lnTo>
                <a:lnTo>
                  <a:pt x="615073" y="434238"/>
                </a:lnTo>
                <a:lnTo>
                  <a:pt x="577786" y="468096"/>
                </a:lnTo>
                <a:lnTo>
                  <a:pt x="550024" y="507047"/>
                </a:lnTo>
                <a:lnTo>
                  <a:pt x="531926" y="549630"/>
                </a:lnTo>
                <a:lnTo>
                  <a:pt x="523570" y="594398"/>
                </a:lnTo>
                <a:lnTo>
                  <a:pt x="525081" y="639902"/>
                </a:lnTo>
                <a:lnTo>
                  <a:pt x="536575" y="684695"/>
                </a:lnTo>
                <a:lnTo>
                  <a:pt x="558165" y="727316"/>
                </a:lnTo>
                <a:lnTo>
                  <a:pt x="589940" y="766305"/>
                </a:lnTo>
                <a:lnTo>
                  <a:pt x="633514" y="801560"/>
                </a:lnTo>
                <a:lnTo>
                  <a:pt x="681494" y="826008"/>
                </a:lnTo>
                <a:lnTo>
                  <a:pt x="733399" y="840625"/>
                </a:lnTo>
                <a:lnTo>
                  <a:pt x="788746" y="846366"/>
                </a:lnTo>
                <a:lnTo>
                  <a:pt x="813904" y="848334"/>
                </a:lnTo>
                <a:lnTo>
                  <a:pt x="837996" y="853249"/>
                </a:lnTo>
                <a:lnTo>
                  <a:pt x="860856" y="861860"/>
                </a:lnTo>
                <a:lnTo>
                  <a:pt x="882370" y="874890"/>
                </a:lnTo>
                <a:lnTo>
                  <a:pt x="914057" y="910958"/>
                </a:lnTo>
                <a:lnTo>
                  <a:pt x="923378" y="951547"/>
                </a:lnTo>
                <a:lnTo>
                  <a:pt x="910577" y="991260"/>
                </a:lnTo>
                <a:lnTo>
                  <a:pt x="875919" y="1024724"/>
                </a:lnTo>
                <a:lnTo>
                  <a:pt x="833386" y="1043749"/>
                </a:lnTo>
                <a:lnTo>
                  <a:pt x="789076" y="1049794"/>
                </a:lnTo>
                <a:lnTo>
                  <a:pt x="745451" y="1043241"/>
                </a:lnTo>
                <a:lnTo>
                  <a:pt x="704964" y="1024458"/>
                </a:lnTo>
                <a:lnTo>
                  <a:pt x="670090" y="993813"/>
                </a:lnTo>
                <a:lnTo>
                  <a:pt x="648220" y="975499"/>
                </a:lnTo>
                <a:lnTo>
                  <a:pt x="623595" y="966812"/>
                </a:lnTo>
                <a:lnTo>
                  <a:pt x="598360" y="968070"/>
                </a:lnTo>
                <a:lnTo>
                  <a:pt x="574662" y="979614"/>
                </a:lnTo>
                <a:lnTo>
                  <a:pt x="557428" y="999299"/>
                </a:lnTo>
                <a:lnTo>
                  <a:pt x="549986" y="1023429"/>
                </a:lnTo>
                <a:lnTo>
                  <a:pt x="552665" y="1049566"/>
                </a:lnTo>
                <a:lnTo>
                  <a:pt x="591235" y="1104671"/>
                </a:lnTo>
                <a:lnTo>
                  <a:pt x="652373" y="1149286"/>
                </a:lnTo>
                <a:lnTo>
                  <a:pt x="706361" y="1170635"/>
                </a:lnTo>
                <a:lnTo>
                  <a:pt x="718451" y="1180655"/>
                </a:lnTo>
                <a:lnTo>
                  <a:pt x="724293" y="1194574"/>
                </a:lnTo>
                <a:lnTo>
                  <a:pt x="723595" y="1213434"/>
                </a:lnTo>
                <a:lnTo>
                  <a:pt x="722972" y="1216736"/>
                </a:lnTo>
                <a:lnTo>
                  <a:pt x="723506" y="1220241"/>
                </a:lnTo>
                <a:lnTo>
                  <a:pt x="723493" y="1223645"/>
                </a:lnTo>
                <a:lnTo>
                  <a:pt x="723480" y="1246644"/>
                </a:lnTo>
                <a:lnTo>
                  <a:pt x="728497" y="1273759"/>
                </a:lnTo>
                <a:lnTo>
                  <a:pt x="741832" y="1295387"/>
                </a:lnTo>
                <a:lnTo>
                  <a:pt x="761961" y="1309878"/>
                </a:lnTo>
                <a:lnTo>
                  <a:pt x="787361" y="1315605"/>
                </a:lnTo>
                <a:lnTo>
                  <a:pt x="812723" y="1311071"/>
                </a:lnTo>
                <a:lnTo>
                  <a:pt x="848233" y="1275918"/>
                </a:lnTo>
                <a:lnTo>
                  <a:pt x="854837" y="1236306"/>
                </a:lnTo>
                <a:lnTo>
                  <a:pt x="855040" y="1223518"/>
                </a:lnTo>
                <a:lnTo>
                  <a:pt x="854925" y="1210741"/>
                </a:lnTo>
                <a:lnTo>
                  <a:pt x="854430" y="1197978"/>
                </a:lnTo>
                <a:lnTo>
                  <a:pt x="855052" y="1187183"/>
                </a:lnTo>
                <a:lnTo>
                  <a:pt x="858469" y="1178788"/>
                </a:lnTo>
                <a:lnTo>
                  <a:pt x="865124" y="1172629"/>
                </a:lnTo>
                <a:lnTo>
                  <a:pt x="875449" y="1168565"/>
                </a:lnTo>
                <a:lnTo>
                  <a:pt x="891946" y="1163523"/>
                </a:lnTo>
                <a:lnTo>
                  <a:pt x="907910" y="1157033"/>
                </a:lnTo>
                <a:lnTo>
                  <a:pt x="975804" y="1115326"/>
                </a:lnTo>
                <a:lnTo>
                  <a:pt x="1006005" y="1085100"/>
                </a:lnTo>
                <a:lnTo>
                  <a:pt x="1029169" y="1051356"/>
                </a:lnTo>
                <a:lnTo>
                  <a:pt x="1045222" y="1015022"/>
                </a:lnTo>
                <a:lnTo>
                  <a:pt x="1054150" y="976998"/>
                </a:lnTo>
                <a:lnTo>
                  <a:pt x="1055903" y="938199"/>
                </a:lnTo>
                <a:close/>
              </a:path>
              <a:path w="2094865" h="1985645">
                <a:moveTo>
                  <a:pt x="1580324" y="770724"/>
                </a:moveTo>
                <a:lnTo>
                  <a:pt x="1577378" y="721817"/>
                </a:lnTo>
                <a:lnTo>
                  <a:pt x="1571383" y="672922"/>
                </a:lnTo>
                <a:lnTo>
                  <a:pt x="1562620" y="624852"/>
                </a:lnTo>
                <a:lnTo>
                  <a:pt x="1551127" y="578002"/>
                </a:lnTo>
                <a:lnTo>
                  <a:pt x="1536992" y="532447"/>
                </a:lnTo>
                <a:lnTo>
                  <a:pt x="1520304" y="488251"/>
                </a:lnTo>
                <a:lnTo>
                  <a:pt x="1501178" y="445503"/>
                </a:lnTo>
                <a:lnTo>
                  <a:pt x="1479689" y="404241"/>
                </a:lnTo>
                <a:lnTo>
                  <a:pt x="1455953" y="364566"/>
                </a:lnTo>
                <a:lnTo>
                  <a:pt x="1430058" y="326529"/>
                </a:lnTo>
                <a:lnTo>
                  <a:pt x="1402105" y="290220"/>
                </a:lnTo>
                <a:lnTo>
                  <a:pt x="1372196" y="255701"/>
                </a:lnTo>
                <a:lnTo>
                  <a:pt x="1340408" y="223037"/>
                </a:lnTo>
                <a:lnTo>
                  <a:pt x="1306855" y="192303"/>
                </a:lnTo>
                <a:lnTo>
                  <a:pt x="1271638" y="163563"/>
                </a:lnTo>
                <a:lnTo>
                  <a:pt x="1234833" y="136906"/>
                </a:lnTo>
                <a:lnTo>
                  <a:pt x="1196555" y="112395"/>
                </a:lnTo>
                <a:lnTo>
                  <a:pt x="1156906" y="90093"/>
                </a:lnTo>
                <a:lnTo>
                  <a:pt x="1115961" y="70091"/>
                </a:lnTo>
                <a:lnTo>
                  <a:pt x="1073823" y="52438"/>
                </a:lnTo>
                <a:lnTo>
                  <a:pt x="1030605" y="37211"/>
                </a:lnTo>
                <a:lnTo>
                  <a:pt x="986383" y="24485"/>
                </a:lnTo>
                <a:lnTo>
                  <a:pt x="941273" y="14325"/>
                </a:lnTo>
                <a:lnTo>
                  <a:pt x="895362" y="6807"/>
                </a:lnTo>
                <a:lnTo>
                  <a:pt x="848753" y="2006"/>
                </a:lnTo>
                <a:lnTo>
                  <a:pt x="801535" y="0"/>
                </a:lnTo>
                <a:lnTo>
                  <a:pt x="753808" y="825"/>
                </a:lnTo>
                <a:lnTo>
                  <a:pt x="705662" y="4597"/>
                </a:lnTo>
                <a:lnTo>
                  <a:pt x="657212" y="11353"/>
                </a:lnTo>
                <a:lnTo>
                  <a:pt x="608977" y="21094"/>
                </a:lnTo>
                <a:lnTo>
                  <a:pt x="562089" y="33566"/>
                </a:lnTo>
                <a:lnTo>
                  <a:pt x="516597" y="48691"/>
                </a:lnTo>
                <a:lnTo>
                  <a:pt x="472567" y="66344"/>
                </a:lnTo>
                <a:lnTo>
                  <a:pt x="430072" y="86423"/>
                </a:lnTo>
                <a:lnTo>
                  <a:pt x="389178" y="108839"/>
                </a:lnTo>
                <a:lnTo>
                  <a:pt x="349935" y="133477"/>
                </a:lnTo>
                <a:lnTo>
                  <a:pt x="312432" y="160235"/>
                </a:lnTo>
                <a:lnTo>
                  <a:pt x="276707" y="189014"/>
                </a:lnTo>
                <a:lnTo>
                  <a:pt x="242849" y="219697"/>
                </a:lnTo>
                <a:lnTo>
                  <a:pt x="210908" y="252196"/>
                </a:lnTo>
                <a:lnTo>
                  <a:pt x="180949" y="286410"/>
                </a:lnTo>
                <a:lnTo>
                  <a:pt x="153047" y="322224"/>
                </a:lnTo>
                <a:lnTo>
                  <a:pt x="127254" y="359537"/>
                </a:lnTo>
                <a:lnTo>
                  <a:pt x="103644" y="398246"/>
                </a:lnTo>
                <a:lnTo>
                  <a:pt x="82283" y="438251"/>
                </a:lnTo>
                <a:lnTo>
                  <a:pt x="63233" y="479437"/>
                </a:lnTo>
                <a:lnTo>
                  <a:pt x="46558" y="521716"/>
                </a:lnTo>
                <a:lnTo>
                  <a:pt x="32308" y="564972"/>
                </a:lnTo>
                <a:lnTo>
                  <a:pt x="20586" y="609117"/>
                </a:lnTo>
                <a:lnTo>
                  <a:pt x="11417" y="654037"/>
                </a:lnTo>
                <a:lnTo>
                  <a:pt x="4889" y="699630"/>
                </a:lnTo>
                <a:lnTo>
                  <a:pt x="1066" y="745782"/>
                </a:lnTo>
                <a:lnTo>
                  <a:pt x="0" y="792403"/>
                </a:lnTo>
                <a:lnTo>
                  <a:pt x="1765" y="839393"/>
                </a:lnTo>
                <a:lnTo>
                  <a:pt x="7073" y="893089"/>
                </a:lnTo>
                <a:lnTo>
                  <a:pt x="15646" y="945489"/>
                </a:lnTo>
                <a:lnTo>
                  <a:pt x="27495" y="996632"/>
                </a:lnTo>
                <a:lnTo>
                  <a:pt x="42621" y="1046480"/>
                </a:lnTo>
                <a:lnTo>
                  <a:pt x="61036" y="1095057"/>
                </a:lnTo>
                <a:lnTo>
                  <a:pt x="82765" y="1142352"/>
                </a:lnTo>
                <a:lnTo>
                  <a:pt x="107823" y="1188377"/>
                </a:lnTo>
                <a:lnTo>
                  <a:pt x="136207" y="1233131"/>
                </a:lnTo>
                <a:lnTo>
                  <a:pt x="167932" y="1276604"/>
                </a:lnTo>
                <a:lnTo>
                  <a:pt x="202196" y="1317701"/>
                </a:lnTo>
                <a:lnTo>
                  <a:pt x="238620" y="1355953"/>
                </a:lnTo>
                <a:lnTo>
                  <a:pt x="277215" y="1391335"/>
                </a:lnTo>
                <a:lnTo>
                  <a:pt x="317957" y="1423860"/>
                </a:lnTo>
                <a:lnTo>
                  <a:pt x="360832" y="1453502"/>
                </a:lnTo>
                <a:lnTo>
                  <a:pt x="405853" y="1480273"/>
                </a:lnTo>
                <a:lnTo>
                  <a:pt x="452983" y="1504162"/>
                </a:lnTo>
                <a:lnTo>
                  <a:pt x="502234" y="1525155"/>
                </a:lnTo>
                <a:lnTo>
                  <a:pt x="537235" y="1529689"/>
                </a:lnTo>
                <a:lnTo>
                  <a:pt x="567347" y="1517853"/>
                </a:lnTo>
                <a:lnTo>
                  <a:pt x="593471" y="1459585"/>
                </a:lnTo>
                <a:lnTo>
                  <a:pt x="578612" y="1422781"/>
                </a:lnTo>
                <a:lnTo>
                  <a:pt x="544893" y="1399971"/>
                </a:lnTo>
                <a:lnTo>
                  <a:pt x="498525" y="1378610"/>
                </a:lnTo>
                <a:lnTo>
                  <a:pt x="454571" y="1354543"/>
                </a:lnTo>
                <a:lnTo>
                  <a:pt x="413105" y="1327886"/>
                </a:lnTo>
                <a:lnTo>
                  <a:pt x="374205" y="1298778"/>
                </a:lnTo>
                <a:lnTo>
                  <a:pt x="337947" y="1267320"/>
                </a:lnTo>
                <a:lnTo>
                  <a:pt x="304393" y="1233652"/>
                </a:lnTo>
                <a:lnTo>
                  <a:pt x="273608" y="1197876"/>
                </a:lnTo>
                <a:lnTo>
                  <a:pt x="245668" y="1160145"/>
                </a:lnTo>
                <a:lnTo>
                  <a:pt x="220649" y="1120546"/>
                </a:lnTo>
                <a:lnTo>
                  <a:pt x="198602" y="1079220"/>
                </a:lnTo>
                <a:lnTo>
                  <a:pt x="179616" y="1036294"/>
                </a:lnTo>
                <a:lnTo>
                  <a:pt x="163766" y="991870"/>
                </a:lnTo>
                <a:lnTo>
                  <a:pt x="151091" y="946086"/>
                </a:lnTo>
                <a:lnTo>
                  <a:pt x="141693" y="899071"/>
                </a:lnTo>
                <a:lnTo>
                  <a:pt x="135636" y="850925"/>
                </a:lnTo>
                <a:lnTo>
                  <a:pt x="132981" y="801789"/>
                </a:lnTo>
                <a:lnTo>
                  <a:pt x="133794" y="751763"/>
                </a:lnTo>
                <a:lnTo>
                  <a:pt x="138163" y="701001"/>
                </a:lnTo>
                <a:lnTo>
                  <a:pt x="145427" y="655218"/>
                </a:lnTo>
                <a:lnTo>
                  <a:pt x="155917" y="610628"/>
                </a:lnTo>
                <a:lnTo>
                  <a:pt x="169519" y="567359"/>
                </a:lnTo>
                <a:lnTo>
                  <a:pt x="186093" y="525487"/>
                </a:lnTo>
                <a:lnTo>
                  <a:pt x="205486" y="485127"/>
                </a:lnTo>
                <a:lnTo>
                  <a:pt x="227558" y="446379"/>
                </a:lnTo>
                <a:lnTo>
                  <a:pt x="252196" y="409371"/>
                </a:lnTo>
                <a:lnTo>
                  <a:pt x="279234" y="374180"/>
                </a:lnTo>
                <a:lnTo>
                  <a:pt x="308546" y="340931"/>
                </a:lnTo>
                <a:lnTo>
                  <a:pt x="339991" y="309727"/>
                </a:lnTo>
                <a:lnTo>
                  <a:pt x="373430" y="280657"/>
                </a:lnTo>
                <a:lnTo>
                  <a:pt x="408711" y="253847"/>
                </a:lnTo>
                <a:lnTo>
                  <a:pt x="445731" y="229400"/>
                </a:lnTo>
                <a:lnTo>
                  <a:pt x="484314" y="207403"/>
                </a:lnTo>
                <a:lnTo>
                  <a:pt x="524332" y="187985"/>
                </a:lnTo>
                <a:lnTo>
                  <a:pt x="565658" y="171234"/>
                </a:lnTo>
                <a:lnTo>
                  <a:pt x="608152" y="157264"/>
                </a:lnTo>
                <a:lnTo>
                  <a:pt x="651662" y="146177"/>
                </a:lnTo>
                <a:lnTo>
                  <a:pt x="696048" y="138074"/>
                </a:lnTo>
                <a:lnTo>
                  <a:pt x="741184" y="133070"/>
                </a:lnTo>
                <a:lnTo>
                  <a:pt x="786930" y="131267"/>
                </a:lnTo>
                <a:lnTo>
                  <a:pt x="833145" y="132778"/>
                </a:lnTo>
                <a:lnTo>
                  <a:pt x="879678" y="137693"/>
                </a:lnTo>
                <a:lnTo>
                  <a:pt x="929868" y="146773"/>
                </a:lnTo>
                <a:lnTo>
                  <a:pt x="978357" y="159372"/>
                </a:lnTo>
                <a:lnTo>
                  <a:pt x="1025042" y="175285"/>
                </a:lnTo>
                <a:lnTo>
                  <a:pt x="1069835" y="194386"/>
                </a:lnTo>
                <a:lnTo>
                  <a:pt x="1112621" y="216484"/>
                </a:lnTo>
                <a:lnTo>
                  <a:pt x="1153312" y="241414"/>
                </a:lnTo>
                <a:lnTo>
                  <a:pt x="1191780" y="269011"/>
                </a:lnTo>
                <a:lnTo>
                  <a:pt x="1227950" y="299110"/>
                </a:lnTo>
                <a:lnTo>
                  <a:pt x="1261706" y="331533"/>
                </a:lnTo>
                <a:lnTo>
                  <a:pt x="1292948" y="366128"/>
                </a:lnTo>
                <a:lnTo>
                  <a:pt x="1321574" y="402729"/>
                </a:lnTo>
                <a:lnTo>
                  <a:pt x="1347482" y="441147"/>
                </a:lnTo>
                <a:lnTo>
                  <a:pt x="1370558" y="481241"/>
                </a:lnTo>
                <a:lnTo>
                  <a:pt x="1390726" y="522820"/>
                </a:lnTo>
                <a:lnTo>
                  <a:pt x="1407858" y="565734"/>
                </a:lnTo>
                <a:lnTo>
                  <a:pt x="1421866" y="609815"/>
                </a:lnTo>
                <a:lnTo>
                  <a:pt x="1432648" y="654888"/>
                </a:lnTo>
                <a:lnTo>
                  <a:pt x="1440091" y="700786"/>
                </a:lnTo>
                <a:lnTo>
                  <a:pt x="1444104" y="747331"/>
                </a:lnTo>
                <a:lnTo>
                  <a:pt x="1444574" y="794385"/>
                </a:lnTo>
                <a:lnTo>
                  <a:pt x="1444637" y="863358"/>
                </a:lnTo>
                <a:lnTo>
                  <a:pt x="1449565" y="889876"/>
                </a:lnTo>
                <a:lnTo>
                  <a:pt x="1462532" y="910894"/>
                </a:lnTo>
                <a:lnTo>
                  <a:pt x="1482191" y="925029"/>
                </a:lnTo>
                <a:lnTo>
                  <a:pt x="1507159" y="930833"/>
                </a:lnTo>
                <a:lnTo>
                  <a:pt x="1532204" y="927087"/>
                </a:lnTo>
                <a:lnTo>
                  <a:pt x="1552956" y="914514"/>
                </a:lnTo>
                <a:lnTo>
                  <a:pt x="1567929" y="894600"/>
                </a:lnTo>
                <a:lnTo>
                  <a:pt x="1575638" y="868807"/>
                </a:lnTo>
                <a:lnTo>
                  <a:pt x="1579867" y="819708"/>
                </a:lnTo>
                <a:lnTo>
                  <a:pt x="1580324" y="770724"/>
                </a:lnTo>
                <a:close/>
              </a:path>
              <a:path w="2094865" h="1985645">
                <a:moveTo>
                  <a:pt x="2094395" y="1521256"/>
                </a:moveTo>
                <a:lnTo>
                  <a:pt x="2092642" y="1479105"/>
                </a:lnTo>
                <a:lnTo>
                  <a:pt x="2080983" y="1438617"/>
                </a:lnTo>
                <a:lnTo>
                  <a:pt x="2059762" y="1401038"/>
                </a:lnTo>
                <a:lnTo>
                  <a:pt x="2029333" y="1367523"/>
                </a:lnTo>
                <a:lnTo>
                  <a:pt x="1990001" y="1339303"/>
                </a:lnTo>
                <a:lnTo>
                  <a:pt x="1693392" y="1168184"/>
                </a:lnTo>
                <a:lnTo>
                  <a:pt x="1567446" y="1094981"/>
                </a:lnTo>
                <a:lnTo>
                  <a:pt x="1525295" y="1070902"/>
                </a:lnTo>
                <a:lnTo>
                  <a:pt x="1482864" y="1047318"/>
                </a:lnTo>
                <a:lnTo>
                  <a:pt x="1437347" y="1031328"/>
                </a:lnTo>
                <a:lnTo>
                  <a:pt x="1393342" y="1031633"/>
                </a:lnTo>
                <a:lnTo>
                  <a:pt x="1353781" y="1046441"/>
                </a:lnTo>
                <a:lnTo>
                  <a:pt x="1321650" y="1073950"/>
                </a:lnTo>
                <a:lnTo>
                  <a:pt x="1299883" y="1112354"/>
                </a:lnTo>
                <a:lnTo>
                  <a:pt x="1291437" y="1159840"/>
                </a:lnTo>
                <a:lnTo>
                  <a:pt x="1290916" y="1184148"/>
                </a:lnTo>
                <a:lnTo>
                  <a:pt x="1290980" y="1196289"/>
                </a:lnTo>
                <a:lnTo>
                  <a:pt x="1291653" y="1208366"/>
                </a:lnTo>
                <a:lnTo>
                  <a:pt x="1291221" y="1222336"/>
                </a:lnTo>
                <a:lnTo>
                  <a:pt x="1286637" y="1231531"/>
                </a:lnTo>
                <a:lnTo>
                  <a:pt x="1277378" y="1236510"/>
                </a:lnTo>
                <a:lnTo>
                  <a:pt x="1262964" y="1237856"/>
                </a:lnTo>
                <a:lnTo>
                  <a:pt x="1206728" y="1237272"/>
                </a:lnTo>
                <a:lnTo>
                  <a:pt x="1038009" y="1237322"/>
                </a:lnTo>
                <a:lnTo>
                  <a:pt x="994219" y="1248257"/>
                </a:lnTo>
                <a:lnTo>
                  <a:pt x="969035" y="1280502"/>
                </a:lnTo>
                <a:lnTo>
                  <a:pt x="965073" y="1299984"/>
                </a:lnTo>
                <a:lnTo>
                  <a:pt x="967574" y="1319885"/>
                </a:lnTo>
                <a:lnTo>
                  <a:pt x="991603" y="1355712"/>
                </a:lnTo>
                <a:lnTo>
                  <a:pt x="1034567" y="1368488"/>
                </a:lnTo>
                <a:lnTo>
                  <a:pt x="1086967" y="1368653"/>
                </a:lnTo>
                <a:lnTo>
                  <a:pt x="1348994" y="1368615"/>
                </a:lnTo>
                <a:lnTo>
                  <a:pt x="1406359" y="1349184"/>
                </a:lnTo>
                <a:lnTo>
                  <a:pt x="1426337" y="1291209"/>
                </a:lnTo>
                <a:lnTo>
                  <a:pt x="1426565" y="1267574"/>
                </a:lnTo>
                <a:lnTo>
                  <a:pt x="1426527" y="1196657"/>
                </a:lnTo>
                <a:lnTo>
                  <a:pt x="1427175" y="1180325"/>
                </a:lnTo>
                <a:lnTo>
                  <a:pt x="1430299" y="1173213"/>
                </a:lnTo>
                <a:lnTo>
                  <a:pt x="1438084" y="1174127"/>
                </a:lnTo>
                <a:lnTo>
                  <a:pt x="1452689" y="1181912"/>
                </a:lnTo>
                <a:lnTo>
                  <a:pt x="1928190" y="1457185"/>
                </a:lnTo>
                <a:lnTo>
                  <a:pt x="1954555" y="1480934"/>
                </a:lnTo>
                <a:lnTo>
                  <a:pt x="1963534" y="1508721"/>
                </a:lnTo>
                <a:lnTo>
                  <a:pt x="1955012" y="1536496"/>
                </a:lnTo>
                <a:lnTo>
                  <a:pt x="1928876" y="1560169"/>
                </a:lnTo>
                <a:lnTo>
                  <a:pt x="1885251" y="1585429"/>
                </a:lnTo>
                <a:lnTo>
                  <a:pt x="1448396" y="1837016"/>
                </a:lnTo>
                <a:lnTo>
                  <a:pt x="1437868" y="1841766"/>
                </a:lnTo>
                <a:lnTo>
                  <a:pt x="1430718" y="1841525"/>
                </a:lnTo>
                <a:lnTo>
                  <a:pt x="1426667" y="1835899"/>
                </a:lnTo>
                <a:lnTo>
                  <a:pt x="1425460" y="1824482"/>
                </a:lnTo>
                <a:lnTo>
                  <a:pt x="1425816" y="1775917"/>
                </a:lnTo>
                <a:lnTo>
                  <a:pt x="1425689" y="1751634"/>
                </a:lnTo>
                <a:lnTo>
                  <a:pt x="1419161" y="1691030"/>
                </a:lnTo>
                <a:lnTo>
                  <a:pt x="1378356" y="1651736"/>
                </a:lnTo>
                <a:lnTo>
                  <a:pt x="1073531" y="1647063"/>
                </a:lnTo>
                <a:lnTo>
                  <a:pt x="802551" y="1646986"/>
                </a:lnTo>
                <a:lnTo>
                  <a:pt x="758101" y="1656156"/>
                </a:lnTo>
                <a:lnTo>
                  <a:pt x="730516" y="1684185"/>
                </a:lnTo>
                <a:lnTo>
                  <a:pt x="724281" y="1722412"/>
                </a:lnTo>
                <a:lnTo>
                  <a:pt x="729691" y="1741512"/>
                </a:lnTo>
                <a:lnTo>
                  <a:pt x="771677" y="1776971"/>
                </a:lnTo>
                <a:lnTo>
                  <a:pt x="805751" y="1781416"/>
                </a:lnTo>
                <a:lnTo>
                  <a:pt x="1262100" y="1781048"/>
                </a:lnTo>
                <a:lnTo>
                  <a:pt x="1276311" y="1782419"/>
                </a:lnTo>
                <a:lnTo>
                  <a:pt x="1285836" y="1787207"/>
                </a:lnTo>
                <a:lnTo>
                  <a:pt x="1290815" y="1796249"/>
                </a:lnTo>
                <a:lnTo>
                  <a:pt x="1291399" y="1810385"/>
                </a:lnTo>
                <a:lnTo>
                  <a:pt x="1290751" y="1821815"/>
                </a:lnTo>
                <a:lnTo>
                  <a:pt x="1290713" y="1833321"/>
                </a:lnTo>
                <a:lnTo>
                  <a:pt x="1299387" y="1904390"/>
                </a:lnTo>
                <a:lnTo>
                  <a:pt x="1321282" y="1943163"/>
                </a:lnTo>
                <a:lnTo>
                  <a:pt x="1353769" y="1970786"/>
                </a:lnTo>
                <a:lnTo>
                  <a:pt x="1393761" y="1985429"/>
                </a:lnTo>
                <a:lnTo>
                  <a:pt x="1438173" y="1985225"/>
                </a:lnTo>
                <a:lnTo>
                  <a:pt x="1483931" y="1968309"/>
                </a:lnTo>
                <a:lnTo>
                  <a:pt x="1613115" y="1894357"/>
                </a:lnTo>
                <a:lnTo>
                  <a:pt x="1999907" y="1671154"/>
                </a:lnTo>
                <a:lnTo>
                  <a:pt x="2037575" y="1642935"/>
                </a:lnTo>
                <a:lnTo>
                  <a:pt x="2066836" y="1605851"/>
                </a:lnTo>
                <a:lnTo>
                  <a:pt x="2085911" y="1563916"/>
                </a:lnTo>
                <a:lnTo>
                  <a:pt x="2094395" y="1521256"/>
                </a:lnTo>
                <a:close/>
              </a:path>
            </a:pathLst>
          </a:custGeom>
          <a:solidFill>
            <a:srgbClr val="D1D15E"/>
          </a:solidFill>
        </p:spPr>
        <p:txBody>
          <a:bodyPr wrap="square" lIns="0" tIns="0" rIns="0" bIns="0" rtlCol="0"/>
          <a:lstStyle/>
          <a:p>
            <a:endParaRPr/>
          </a:p>
        </p:txBody>
      </p:sp>
      <p:grpSp>
        <p:nvGrpSpPr>
          <p:cNvPr id="16" name="object 16"/>
          <p:cNvGrpSpPr/>
          <p:nvPr/>
        </p:nvGrpSpPr>
        <p:grpSpPr>
          <a:xfrm>
            <a:off x="12470664" y="2046840"/>
            <a:ext cx="2126615" cy="1612900"/>
            <a:chOff x="12470664" y="2046840"/>
            <a:chExt cx="2126615" cy="1612900"/>
          </a:xfrm>
        </p:grpSpPr>
        <p:sp>
          <p:nvSpPr>
            <p:cNvPr id="17" name="object 17"/>
            <p:cNvSpPr/>
            <p:nvPr/>
          </p:nvSpPr>
          <p:spPr>
            <a:xfrm>
              <a:off x="12470663" y="2046852"/>
              <a:ext cx="2126615" cy="1612900"/>
            </a:xfrm>
            <a:custGeom>
              <a:avLst/>
              <a:gdLst/>
              <a:ahLst/>
              <a:cxnLst/>
              <a:rect l="l" t="t" r="r" b="b"/>
              <a:pathLst>
                <a:path w="2126615" h="1612900">
                  <a:moveTo>
                    <a:pt x="1142034" y="717410"/>
                  </a:moveTo>
                  <a:lnTo>
                    <a:pt x="1126794" y="678802"/>
                  </a:lnTo>
                  <a:lnTo>
                    <a:pt x="1084148" y="663282"/>
                  </a:lnTo>
                  <a:lnTo>
                    <a:pt x="1066419" y="662952"/>
                  </a:lnTo>
                  <a:lnTo>
                    <a:pt x="863841" y="662990"/>
                  </a:lnTo>
                  <a:lnTo>
                    <a:pt x="814057" y="663282"/>
                  </a:lnTo>
                  <a:lnTo>
                    <a:pt x="769848" y="678561"/>
                  </a:lnTo>
                  <a:lnTo>
                    <a:pt x="754316" y="717981"/>
                  </a:lnTo>
                  <a:lnTo>
                    <a:pt x="758736" y="738797"/>
                  </a:lnTo>
                  <a:lnTo>
                    <a:pt x="770445" y="755040"/>
                  </a:lnTo>
                  <a:lnTo>
                    <a:pt x="788593" y="765695"/>
                  </a:lnTo>
                  <a:lnTo>
                    <a:pt x="812342" y="769785"/>
                  </a:lnTo>
                  <a:lnTo>
                    <a:pt x="846099" y="770153"/>
                  </a:lnTo>
                  <a:lnTo>
                    <a:pt x="947394" y="769975"/>
                  </a:lnTo>
                  <a:lnTo>
                    <a:pt x="1050404" y="770153"/>
                  </a:lnTo>
                  <a:lnTo>
                    <a:pt x="1084732" y="769759"/>
                  </a:lnTo>
                  <a:lnTo>
                    <a:pt x="1108405" y="765606"/>
                  </a:lnTo>
                  <a:lnTo>
                    <a:pt x="1126375" y="754837"/>
                  </a:lnTo>
                  <a:lnTo>
                    <a:pt x="1137856" y="738428"/>
                  </a:lnTo>
                  <a:lnTo>
                    <a:pt x="1142034" y="717410"/>
                  </a:lnTo>
                  <a:close/>
                </a:path>
                <a:path w="2126615" h="1612900">
                  <a:moveTo>
                    <a:pt x="1525524" y="371284"/>
                  </a:moveTo>
                  <a:lnTo>
                    <a:pt x="1521282" y="350316"/>
                  </a:lnTo>
                  <a:lnTo>
                    <a:pt x="1509090" y="333921"/>
                  </a:lnTo>
                  <a:lnTo>
                    <a:pt x="1490179" y="323164"/>
                  </a:lnTo>
                  <a:lnTo>
                    <a:pt x="1465732" y="319100"/>
                  </a:lnTo>
                  <a:lnTo>
                    <a:pt x="816711" y="319100"/>
                  </a:lnTo>
                  <a:lnTo>
                    <a:pt x="808240" y="318681"/>
                  </a:lnTo>
                  <a:lnTo>
                    <a:pt x="799960" y="319671"/>
                  </a:lnTo>
                  <a:lnTo>
                    <a:pt x="775906" y="328688"/>
                  </a:lnTo>
                  <a:lnTo>
                    <a:pt x="759917" y="346710"/>
                  </a:lnTo>
                  <a:lnTo>
                    <a:pt x="753922" y="370065"/>
                  </a:lnTo>
                  <a:lnTo>
                    <a:pt x="759891" y="395084"/>
                  </a:lnTo>
                  <a:lnTo>
                    <a:pt x="769658" y="408622"/>
                  </a:lnTo>
                  <a:lnTo>
                    <a:pt x="782066" y="417245"/>
                  </a:lnTo>
                  <a:lnTo>
                    <a:pt x="796709" y="421792"/>
                  </a:lnTo>
                  <a:lnTo>
                    <a:pt x="813231" y="423087"/>
                  </a:lnTo>
                  <a:lnTo>
                    <a:pt x="1140409" y="422973"/>
                  </a:lnTo>
                  <a:lnTo>
                    <a:pt x="1465300" y="422922"/>
                  </a:lnTo>
                  <a:lnTo>
                    <a:pt x="1489849" y="419138"/>
                  </a:lnTo>
                  <a:lnTo>
                    <a:pt x="1508823" y="408546"/>
                  </a:lnTo>
                  <a:lnTo>
                    <a:pt x="1521091" y="392252"/>
                  </a:lnTo>
                  <a:lnTo>
                    <a:pt x="1525524" y="371284"/>
                  </a:lnTo>
                  <a:close/>
                </a:path>
                <a:path w="2126615" h="1612900">
                  <a:moveTo>
                    <a:pt x="2126157" y="368300"/>
                  </a:moveTo>
                  <a:lnTo>
                    <a:pt x="2098103" y="330200"/>
                  </a:lnTo>
                  <a:lnTo>
                    <a:pt x="1957616" y="288772"/>
                  </a:lnTo>
                  <a:lnTo>
                    <a:pt x="1957616" y="406400"/>
                  </a:lnTo>
                  <a:lnTo>
                    <a:pt x="1951990" y="406400"/>
                  </a:lnTo>
                  <a:lnTo>
                    <a:pt x="1917179" y="444500"/>
                  </a:lnTo>
                  <a:lnTo>
                    <a:pt x="1884476" y="482600"/>
                  </a:lnTo>
                  <a:lnTo>
                    <a:pt x="1853780" y="520700"/>
                  </a:lnTo>
                  <a:lnTo>
                    <a:pt x="1824964" y="558800"/>
                  </a:lnTo>
                  <a:lnTo>
                    <a:pt x="1797939" y="596900"/>
                  </a:lnTo>
                  <a:lnTo>
                    <a:pt x="1795526" y="596900"/>
                  </a:lnTo>
                  <a:lnTo>
                    <a:pt x="1794078" y="609600"/>
                  </a:lnTo>
                  <a:lnTo>
                    <a:pt x="1788782" y="596900"/>
                  </a:lnTo>
                  <a:lnTo>
                    <a:pt x="1791093" y="596900"/>
                  </a:lnTo>
                  <a:lnTo>
                    <a:pt x="1791017" y="419100"/>
                  </a:lnTo>
                  <a:lnTo>
                    <a:pt x="1790623" y="368300"/>
                  </a:lnTo>
                  <a:lnTo>
                    <a:pt x="1791576" y="355600"/>
                  </a:lnTo>
                  <a:lnTo>
                    <a:pt x="1814233" y="355600"/>
                  </a:lnTo>
                  <a:lnTo>
                    <a:pt x="1846910" y="368300"/>
                  </a:lnTo>
                  <a:lnTo>
                    <a:pt x="1879701" y="368300"/>
                  </a:lnTo>
                  <a:lnTo>
                    <a:pt x="1945373" y="393700"/>
                  </a:lnTo>
                  <a:lnTo>
                    <a:pt x="1957044" y="393700"/>
                  </a:lnTo>
                  <a:lnTo>
                    <a:pt x="1957616" y="406400"/>
                  </a:lnTo>
                  <a:lnTo>
                    <a:pt x="1957616" y="288772"/>
                  </a:lnTo>
                  <a:lnTo>
                    <a:pt x="1918817" y="279400"/>
                  </a:lnTo>
                  <a:lnTo>
                    <a:pt x="1866201" y="254000"/>
                  </a:lnTo>
                  <a:lnTo>
                    <a:pt x="1813509" y="241300"/>
                  </a:lnTo>
                  <a:lnTo>
                    <a:pt x="1802777" y="241300"/>
                  </a:lnTo>
                  <a:lnTo>
                    <a:pt x="1795627" y="228600"/>
                  </a:lnTo>
                  <a:lnTo>
                    <a:pt x="1791716" y="228600"/>
                  </a:lnTo>
                  <a:lnTo>
                    <a:pt x="1790687" y="215900"/>
                  </a:lnTo>
                  <a:lnTo>
                    <a:pt x="1791182" y="177800"/>
                  </a:lnTo>
                  <a:lnTo>
                    <a:pt x="1791144" y="114300"/>
                  </a:lnTo>
                  <a:lnTo>
                    <a:pt x="1790928" y="76200"/>
                  </a:lnTo>
                  <a:lnTo>
                    <a:pt x="1787067" y="38100"/>
                  </a:lnTo>
                  <a:lnTo>
                    <a:pt x="1753692" y="12700"/>
                  </a:lnTo>
                  <a:lnTo>
                    <a:pt x="1721599" y="0"/>
                  </a:lnTo>
                  <a:lnTo>
                    <a:pt x="1684540" y="0"/>
                  </a:lnTo>
                  <a:lnTo>
                    <a:pt x="1684540" y="139700"/>
                  </a:lnTo>
                  <a:lnTo>
                    <a:pt x="1684337" y="215900"/>
                  </a:lnTo>
                  <a:lnTo>
                    <a:pt x="1684223" y="279400"/>
                  </a:lnTo>
                  <a:lnTo>
                    <a:pt x="1684096" y="1485900"/>
                  </a:lnTo>
                  <a:lnTo>
                    <a:pt x="1683613" y="1498600"/>
                  </a:lnTo>
                  <a:lnTo>
                    <a:pt x="1680324" y="1511300"/>
                  </a:lnTo>
                  <a:lnTo>
                    <a:pt x="599325" y="1511300"/>
                  </a:lnTo>
                  <a:lnTo>
                    <a:pt x="595884" y="1498600"/>
                  </a:lnTo>
                  <a:lnTo>
                    <a:pt x="595363" y="1485900"/>
                  </a:lnTo>
                  <a:lnTo>
                    <a:pt x="595388" y="1244600"/>
                  </a:lnTo>
                  <a:lnTo>
                    <a:pt x="596011" y="1231900"/>
                  </a:lnTo>
                  <a:lnTo>
                    <a:pt x="598919" y="1219200"/>
                  </a:lnTo>
                  <a:lnTo>
                    <a:pt x="605751" y="1231900"/>
                  </a:lnTo>
                  <a:lnTo>
                    <a:pt x="618147" y="1231900"/>
                  </a:lnTo>
                  <a:lnTo>
                    <a:pt x="826033" y="1358900"/>
                  </a:lnTo>
                  <a:lnTo>
                    <a:pt x="891159" y="1358900"/>
                  </a:lnTo>
                  <a:lnTo>
                    <a:pt x="1001064" y="1308100"/>
                  </a:lnTo>
                  <a:lnTo>
                    <a:pt x="1021397" y="1295400"/>
                  </a:lnTo>
                  <a:lnTo>
                    <a:pt x="1034161" y="1282700"/>
                  </a:lnTo>
                  <a:lnTo>
                    <a:pt x="1039901" y="1270000"/>
                  </a:lnTo>
                  <a:lnTo>
                    <a:pt x="1039164" y="1244600"/>
                  </a:lnTo>
                  <a:lnTo>
                    <a:pt x="1035024" y="1219200"/>
                  </a:lnTo>
                  <a:lnTo>
                    <a:pt x="1030986" y="1181100"/>
                  </a:lnTo>
                  <a:lnTo>
                    <a:pt x="1027226" y="1155700"/>
                  </a:lnTo>
                  <a:lnTo>
                    <a:pt x="1023924" y="1130300"/>
                  </a:lnTo>
                  <a:lnTo>
                    <a:pt x="1019797" y="1117600"/>
                  </a:lnTo>
                  <a:lnTo>
                    <a:pt x="1011783" y="1092200"/>
                  </a:lnTo>
                  <a:lnTo>
                    <a:pt x="999998" y="1079500"/>
                  </a:lnTo>
                  <a:lnTo>
                    <a:pt x="984554" y="1066800"/>
                  </a:lnTo>
                  <a:lnTo>
                    <a:pt x="928293" y="1035494"/>
                  </a:lnTo>
                  <a:lnTo>
                    <a:pt x="928293" y="1219200"/>
                  </a:lnTo>
                  <a:lnTo>
                    <a:pt x="925296" y="1231900"/>
                  </a:lnTo>
                  <a:lnTo>
                    <a:pt x="911910" y="1231900"/>
                  </a:lnTo>
                  <a:lnTo>
                    <a:pt x="890282" y="1244600"/>
                  </a:lnTo>
                  <a:lnTo>
                    <a:pt x="848448" y="1244600"/>
                  </a:lnTo>
                  <a:lnTo>
                    <a:pt x="826084" y="1231900"/>
                  </a:lnTo>
                  <a:lnTo>
                    <a:pt x="804811" y="1219200"/>
                  </a:lnTo>
                  <a:lnTo>
                    <a:pt x="442353" y="1003300"/>
                  </a:lnTo>
                  <a:lnTo>
                    <a:pt x="399618" y="990600"/>
                  </a:lnTo>
                  <a:lnTo>
                    <a:pt x="143078" y="838200"/>
                  </a:lnTo>
                  <a:lnTo>
                    <a:pt x="133159" y="825500"/>
                  </a:lnTo>
                  <a:lnTo>
                    <a:pt x="128447" y="825500"/>
                  </a:lnTo>
                  <a:lnTo>
                    <a:pt x="128854" y="812800"/>
                  </a:lnTo>
                  <a:lnTo>
                    <a:pt x="134327" y="800100"/>
                  </a:lnTo>
                  <a:lnTo>
                    <a:pt x="142938" y="787400"/>
                  </a:lnTo>
                  <a:lnTo>
                    <a:pt x="151053" y="774700"/>
                  </a:lnTo>
                  <a:lnTo>
                    <a:pt x="158775" y="762000"/>
                  </a:lnTo>
                  <a:lnTo>
                    <a:pt x="166204" y="749300"/>
                  </a:lnTo>
                  <a:lnTo>
                    <a:pt x="172199" y="736600"/>
                  </a:lnTo>
                  <a:lnTo>
                    <a:pt x="198120" y="736600"/>
                  </a:lnTo>
                  <a:lnTo>
                    <a:pt x="290525" y="787400"/>
                  </a:lnTo>
                  <a:lnTo>
                    <a:pt x="336791" y="825500"/>
                  </a:lnTo>
                  <a:lnTo>
                    <a:pt x="568337" y="952500"/>
                  </a:lnTo>
                  <a:lnTo>
                    <a:pt x="885774" y="1130300"/>
                  </a:lnTo>
                  <a:lnTo>
                    <a:pt x="906348" y="1155700"/>
                  </a:lnTo>
                  <a:lnTo>
                    <a:pt x="919480" y="1168400"/>
                  </a:lnTo>
                  <a:lnTo>
                    <a:pt x="926299" y="1181100"/>
                  </a:lnTo>
                  <a:lnTo>
                    <a:pt x="927887" y="1206500"/>
                  </a:lnTo>
                  <a:lnTo>
                    <a:pt x="928293" y="1219200"/>
                  </a:lnTo>
                  <a:lnTo>
                    <a:pt x="928293" y="1035494"/>
                  </a:lnTo>
                  <a:lnTo>
                    <a:pt x="619506" y="863600"/>
                  </a:lnTo>
                  <a:lnTo>
                    <a:pt x="608279" y="850900"/>
                  </a:lnTo>
                  <a:lnTo>
                    <a:pt x="600646" y="850900"/>
                  </a:lnTo>
                  <a:lnTo>
                    <a:pt x="596315" y="838200"/>
                  </a:lnTo>
                  <a:lnTo>
                    <a:pt x="594956" y="825500"/>
                  </a:lnTo>
                  <a:lnTo>
                    <a:pt x="595083" y="774700"/>
                  </a:lnTo>
                  <a:lnTo>
                    <a:pt x="595287" y="647700"/>
                  </a:lnTo>
                  <a:lnTo>
                    <a:pt x="595185" y="241300"/>
                  </a:lnTo>
                  <a:lnTo>
                    <a:pt x="594931" y="139700"/>
                  </a:lnTo>
                  <a:lnTo>
                    <a:pt x="596379" y="127000"/>
                  </a:lnTo>
                  <a:lnTo>
                    <a:pt x="601243" y="114300"/>
                  </a:lnTo>
                  <a:lnTo>
                    <a:pt x="1678698" y="114300"/>
                  </a:lnTo>
                  <a:lnTo>
                    <a:pt x="1683258" y="127000"/>
                  </a:lnTo>
                  <a:lnTo>
                    <a:pt x="1684540" y="139700"/>
                  </a:lnTo>
                  <a:lnTo>
                    <a:pt x="1684540" y="0"/>
                  </a:lnTo>
                  <a:lnTo>
                    <a:pt x="558749" y="0"/>
                  </a:lnTo>
                  <a:lnTo>
                    <a:pt x="525487" y="12700"/>
                  </a:lnTo>
                  <a:lnTo>
                    <a:pt x="503961" y="25400"/>
                  </a:lnTo>
                  <a:lnTo>
                    <a:pt x="492366" y="38100"/>
                  </a:lnTo>
                  <a:lnTo>
                    <a:pt x="488899" y="76200"/>
                  </a:lnTo>
                  <a:lnTo>
                    <a:pt x="488873" y="749300"/>
                  </a:lnTo>
                  <a:lnTo>
                    <a:pt x="488391" y="774700"/>
                  </a:lnTo>
                  <a:lnTo>
                    <a:pt x="461645" y="774700"/>
                  </a:lnTo>
                  <a:lnTo>
                    <a:pt x="394728" y="736600"/>
                  </a:lnTo>
                  <a:lnTo>
                    <a:pt x="193992" y="622300"/>
                  </a:lnTo>
                  <a:lnTo>
                    <a:pt x="168033" y="609600"/>
                  </a:lnTo>
                  <a:lnTo>
                    <a:pt x="145313" y="609600"/>
                  </a:lnTo>
                  <a:lnTo>
                    <a:pt x="125476" y="622300"/>
                  </a:lnTo>
                  <a:lnTo>
                    <a:pt x="108178" y="635000"/>
                  </a:lnTo>
                  <a:lnTo>
                    <a:pt x="84975" y="685800"/>
                  </a:lnTo>
                  <a:lnTo>
                    <a:pt x="15252" y="800100"/>
                  </a:lnTo>
                  <a:lnTo>
                    <a:pt x="914" y="838200"/>
                  </a:lnTo>
                  <a:lnTo>
                    <a:pt x="0" y="863600"/>
                  </a:lnTo>
                  <a:lnTo>
                    <a:pt x="13309" y="876300"/>
                  </a:lnTo>
                  <a:lnTo>
                    <a:pt x="41630" y="901700"/>
                  </a:lnTo>
                  <a:lnTo>
                    <a:pt x="168833" y="977900"/>
                  </a:lnTo>
                  <a:lnTo>
                    <a:pt x="253669" y="1016000"/>
                  </a:lnTo>
                  <a:lnTo>
                    <a:pt x="466026" y="1143000"/>
                  </a:lnTo>
                  <a:lnTo>
                    <a:pt x="476681" y="1155700"/>
                  </a:lnTo>
                  <a:lnTo>
                    <a:pt x="483933" y="1155700"/>
                  </a:lnTo>
                  <a:lnTo>
                    <a:pt x="488061" y="1168400"/>
                  </a:lnTo>
                  <a:lnTo>
                    <a:pt x="489305" y="1181100"/>
                  </a:lnTo>
                  <a:lnTo>
                    <a:pt x="489089" y="1219200"/>
                  </a:lnTo>
                  <a:lnTo>
                    <a:pt x="488988" y="1244600"/>
                  </a:lnTo>
                  <a:lnTo>
                    <a:pt x="488873" y="1485900"/>
                  </a:lnTo>
                  <a:lnTo>
                    <a:pt x="488937" y="1549400"/>
                  </a:lnTo>
                  <a:lnTo>
                    <a:pt x="492544" y="1587500"/>
                  </a:lnTo>
                  <a:lnTo>
                    <a:pt x="504177" y="1600200"/>
                  </a:lnTo>
                  <a:lnTo>
                    <a:pt x="525145" y="1612900"/>
                  </a:lnTo>
                  <a:lnTo>
                    <a:pt x="1765935" y="1612900"/>
                  </a:lnTo>
                  <a:lnTo>
                    <a:pt x="1788883" y="1574800"/>
                  </a:lnTo>
                  <a:lnTo>
                    <a:pt x="1790992" y="1549400"/>
                  </a:lnTo>
                  <a:lnTo>
                    <a:pt x="1791068" y="1511300"/>
                  </a:lnTo>
                  <a:lnTo>
                    <a:pt x="1790941" y="1016000"/>
                  </a:lnTo>
                  <a:lnTo>
                    <a:pt x="1790776" y="901700"/>
                  </a:lnTo>
                  <a:lnTo>
                    <a:pt x="1791487" y="889000"/>
                  </a:lnTo>
                  <a:lnTo>
                    <a:pt x="1793709" y="876300"/>
                  </a:lnTo>
                  <a:lnTo>
                    <a:pt x="1797519" y="850900"/>
                  </a:lnTo>
                  <a:lnTo>
                    <a:pt x="1802930" y="838200"/>
                  </a:lnTo>
                  <a:lnTo>
                    <a:pt x="1821929" y="787400"/>
                  </a:lnTo>
                  <a:lnTo>
                    <a:pt x="1843100" y="736600"/>
                  </a:lnTo>
                  <a:lnTo>
                    <a:pt x="1866544" y="685800"/>
                  </a:lnTo>
                  <a:lnTo>
                    <a:pt x="1892338" y="647700"/>
                  </a:lnTo>
                  <a:lnTo>
                    <a:pt x="1920608" y="609600"/>
                  </a:lnTo>
                  <a:lnTo>
                    <a:pt x="1951418" y="558800"/>
                  </a:lnTo>
                  <a:lnTo>
                    <a:pt x="1984883" y="520700"/>
                  </a:lnTo>
                  <a:lnTo>
                    <a:pt x="2021103" y="482600"/>
                  </a:lnTo>
                  <a:lnTo>
                    <a:pt x="2060155" y="457200"/>
                  </a:lnTo>
                  <a:lnTo>
                    <a:pt x="2102154" y="419100"/>
                  </a:lnTo>
                  <a:lnTo>
                    <a:pt x="2112734" y="406400"/>
                  </a:lnTo>
                  <a:lnTo>
                    <a:pt x="2120468" y="406400"/>
                  </a:lnTo>
                  <a:lnTo>
                    <a:pt x="2125040" y="393700"/>
                  </a:lnTo>
                  <a:lnTo>
                    <a:pt x="2126157" y="368300"/>
                  </a:lnTo>
                  <a:close/>
                </a:path>
              </a:pathLst>
            </a:custGeom>
            <a:solidFill>
              <a:srgbClr val="EEC68D"/>
            </a:solidFill>
          </p:spPr>
          <p:txBody>
            <a:bodyPr wrap="square" lIns="0" tIns="0" rIns="0" bIns="0" rtlCol="0"/>
            <a:lstStyle/>
            <a:p>
              <a:endParaRPr/>
            </a:p>
          </p:txBody>
        </p:sp>
        <p:pic>
          <p:nvPicPr>
            <p:cNvPr id="18" name="object 18"/>
            <p:cNvPicPr/>
            <p:nvPr/>
          </p:nvPicPr>
          <p:blipFill>
            <a:blip r:embed="rId6" cstate="print"/>
            <a:stretch>
              <a:fillRect/>
            </a:stretch>
          </p:blipFill>
          <p:spPr>
            <a:xfrm>
              <a:off x="13779282" y="2709855"/>
              <a:ext cx="216747" cy="107537"/>
            </a:xfrm>
            <a:prstGeom prst="rect">
              <a:avLst/>
            </a:prstGeom>
          </p:spPr>
        </p:pic>
      </p:grpSp>
      <p:sp>
        <p:nvSpPr>
          <p:cNvPr id="19" name="object 19"/>
          <p:cNvSpPr/>
          <p:nvPr/>
        </p:nvSpPr>
        <p:spPr>
          <a:xfrm>
            <a:off x="5811300" y="1851954"/>
            <a:ext cx="912494" cy="1943100"/>
          </a:xfrm>
          <a:custGeom>
            <a:avLst/>
            <a:gdLst/>
            <a:ahLst/>
            <a:cxnLst/>
            <a:rect l="l" t="t" r="r" b="b"/>
            <a:pathLst>
              <a:path w="912495" h="1943100">
                <a:moveTo>
                  <a:pt x="500298" y="0"/>
                </a:moveTo>
                <a:lnTo>
                  <a:pt x="399258" y="0"/>
                </a:lnTo>
                <a:lnTo>
                  <a:pt x="351894" y="25400"/>
                </a:lnTo>
                <a:lnTo>
                  <a:pt x="308770" y="50800"/>
                </a:lnTo>
                <a:lnTo>
                  <a:pt x="271489" y="76200"/>
                </a:lnTo>
                <a:lnTo>
                  <a:pt x="244936" y="127000"/>
                </a:lnTo>
                <a:lnTo>
                  <a:pt x="226119" y="165100"/>
                </a:lnTo>
                <a:lnTo>
                  <a:pt x="215198" y="203200"/>
                </a:lnTo>
                <a:lnTo>
                  <a:pt x="212333" y="254000"/>
                </a:lnTo>
                <a:lnTo>
                  <a:pt x="217687" y="304800"/>
                </a:lnTo>
                <a:lnTo>
                  <a:pt x="231418" y="342900"/>
                </a:lnTo>
                <a:lnTo>
                  <a:pt x="253688" y="381000"/>
                </a:lnTo>
                <a:lnTo>
                  <a:pt x="264278" y="406400"/>
                </a:lnTo>
                <a:lnTo>
                  <a:pt x="266662" y="419100"/>
                </a:lnTo>
                <a:lnTo>
                  <a:pt x="259590" y="431800"/>
                </a:lnTo>
                <a:lnTo>
                  <a:pt x="241814" y="444500"/>
                </a:lnTo>
                <a:lnTo>
                  <a:pt x="197551" y="469900"/>
                </a:lnTo>
                <a:lnTo>
                  <a:pt x="157652" y="495300"/>
                </a:lnTo>
                <a:lnTo>
                  <a:pt x="122185" y="533400"/>
                </a:lnTo>
                <a:lnTo>
                  <a:pt x="91217" y="571500"/>
                </a:lnTo>
                <a:lnTo>
                  <a:pt x="64813" y="609600"/>
                </a:lnTo>
                <a:lnTo>
                  <a:pt x="43040" y="660400"/>
                </a:lnTo>
                <a:lnTo>
                  <a:pt x="25965" y="698500"/>
                </a:lnTo>
                <a:lnTo>
                  <a:pt x="13654" y="749300"/>
                </a:lnTo>
                <a:lnTo>
                  <a:pt x="6269" y="800100"/>
                </a:lnTo>
                <a:lnTo>
                  <a:pt x="1981" y="850900"/>
                </a:lnTo>
                <a:lnTo>
                  <a:pt x="116" y="901700"/>
                </a:lnTo>
                <a:lnTo>
                  <a:pt x="0" y="952500"/>
                </a:lnTo>
                <a:lnTo>
                  <a:pt x="959" y="1003300"/>
                </a:lnTo>
                <a:lnTo>
                  <a:pt x="2321" y="1054100"/>
                </a:lnTo>
                <a:lnTo>
                  <a:pt x="3413" y="1104900"/>
                </a:lnTo>
                <a:lnTo>
                  <a:pt x="3560" y="1143000"/>
                </a:lnTo>
                <a:lnTo>
                  <a:pt x="19197" y="1181100"/>
                </a:lnTo>
                <a:lnTo>
                  <a:pt x="60050" y="1206500"/>
                </a:lnTo>
                <a:lnTo>
                  <a:pt x="171856" y="1206500"/>
                </a:lnTo>
                <a:lnTo>
                  <a:pt x="177029" y="1219200"/>
                </a:lnTo>
                <a:lnTo>
                  <a:pt x="177795" y="1244600"/>
                </a:lnTo>
                <a:lnTo>
                  <a:pt x="177889" y="1866900"/>
                </a:lnTo>
                <a:lnTo>
                  <a:pt x="181378" y="1905000"/>
                </a:lnTo>
                <a:lnTo>
                  <a:pt x="192999" y="1930400"/>
                </a:lnTo>
                <a:lnTo>
                  <a:pt x="214577" y="1943100"/>
                </a:lnTo>
                <a:lnTo>
                  <a:pt x="698842" y="1943100"/>
                </a:lnTo>
                <a:lnTo>
                  <a:pt x="720267" y="1930400"/>
                </a:lnTo>
                <a:lnTo>
                  <a:pt x="731791" y="1905000"/>
                </a:lnTo>
                <a:lnTo>
                  <a:pt x="735276" y="1866900"/>
                </a:lnTo>
                <a:lnTo>
                  <a:pt x="735312" y="1841500"/>
                </a:lnTo>
                <a:lnTo>
                  <a:pt x="564974" y="1841500"/>
                </a:lnTo>
                <a:lnTo>
                  <a:pt x="543815" y="1828800"/>
                </a:lnTo>
                <a:lnTo>
                  <a:pt x="300866" y="1828800"/>
                </a:lnTo>
                <a:lnTo>
                  <a:pt x="294501" y="1803400"/>
                </a:lnTo>
                <a:lnTo>
                  <a:pt x="293582" y="1778000"/>
                </a:lnTo>
                <a:lnTo>
                  <a:pt x="293581" y="1092200"/>
                </a:lnTo>
                <a:lnTo>
                  <a:pt x="130773" y="1092200"/>
                </a:lnTo>
                <a:lnTo>
                  <a:pt x="122043" y="1079500"/>
                </a:lnTo>
                <a:lnTo>
                  <a:pt x="118794" y="1066800"/>
                </a:lnTo>
                <a:lnTo>
                  <a:pt x="118614" y="1054100"/>
                </a:lnTo>
                <a:lnTo>
                  <a:pt x="119073" y="1003300"/>
                </a:lnTo>
                <a:lnTo>
                  <a:pt x="117949" y="939800"/>
                </a:lnTo>
                <a:lnTo>
                  <a:pt x="117365" y="889000"/>
                </a:lnTo>
                <a:lnTo>
                  <a:pt x="119447" y="825500"/>
                </a:lnTo>
                <a:lnTo>
                  <a:pt x="126320" y="774700"/>
                </a:lnTo>
                <a:lnTo>
                  <a:pt x="138379" y="723900"/>
                </a:lnTo>
                <a:lnTo>
                  <a:pt x="156385" y="685800"/>
                </a:lnTo>
                <a:lnTo>
                  <a:pt x="179834" y="647700"/>
                </a:lnTo>
                <a:lnTo>
                  <a:pt x="208223" y="609600"/>
                </a:lnTo>
                <a:lnTo>
                  <a:pt x="241048" y="571500"/>
                </a:lnTo>
                <a:lnTo>
                  <a:pt x="277808" y="546100"/>
                </a:lnTo>
                <a:lnTo>
                  <a:pt x="317999" y="533400"/>
                </a:lnTo>
                <a:lnTo>
                  <a:pt x="361116" y="508000"/>
                </a:lnTo>
                <a:lnTo>
                  <a:pt x="406659" y="495300"/>
                </a:lnTo>
                <a:lnTo>
                  <a:pt x="756990" y="495300"/>
                </a:lnTo>
                <a:lnTo>
                  <a:pt x="716284" y="469900"/>
                </a:lnTo>
                <a:lnTo>
                  <a:pt x="670524" y="444500"/>
                </a:lnTo>
                <a:lnTo>
                  <a:pt x="653955" y="431800"/>
                </a:lnTo>
                <a:lnTo>
                  <a:pt x="646536" y="419100"/>
                </a:lnTo>
                <a:lnTo>
                  <a:pt x="647876" y="406400"/>
                </a:lnTo>
                <a:lnTo>
                  <a:pt x="657582" y="381000"/>
                </a:lnTo>
                <a:lnTo>
                  <a:pt x="453818" y="381000"/>
                </a:lnTo>
                <a:lnTo>
                  <a:pt x="403882" y="368300"/>
                </a:lnTo>
                <a:lnTo>
                  <a:pt x="364449" y="342900"/>
                </a:lnTo>
                <a:lnTo>
                  <a:pt x="338595" y="304800"/>
                </a:lnTo>
                <a:lnTo>
                  <a:pt x="329393" y="241300"/>
                </a:lnTo>
                <a:lnTo>
                  <a:pt x="335898" y="203200"/>
                </a:lnTo>
                <a:lnTo>
                  <a:pt x="353896" y="165100"/>
                </a:lnTo>
                <a:lnTo>
                  <a:pt x="381446" y="139700"/>
                </a:lnTo>
                <a:lnTo>
                  <a:pt x="416608" y="114300"/>
                </a:lnTo>
                <a:lnTo>
                  <a:pt x="666640" y="114300"/>
                </a:lnTo>
                <a:lnTo>
                  <a:pt x="652083" y="88900"/>
                </a:lnTo>
                <a:lnTo>
                  <a:pt x="624071" y="63500"/>
                </a:lnTo>
                <a:lnTo>
                  <a:pt x="590194" y="38100"/>
                </a:lnTo>
                <a:lnTo>
                  <a:pt x="550768" y="12700"/>
                </a:lnTo>
                <a:lnTo>
                  <a:pt x="500298" y="0"/>
                </a:lnTo>
                <a:close/>
              </a:path>
              <a:path w="912495" h="1943100">
                <a:moveTo>
                  <a:pt x="682460" y="825500"/>
                </a:moveTo>
                <a:lnTo>
                  <a:pt x="657792" y="825500"/>
                </a:lnTo>
                <a:lnTo>
                  <a:pt x="638650" y="838200"/>
                </a:lnTo>
                <a:lnTo>
                  <a:pt x="621007" y="889000"/>
                </a:lnTo>
                <a:lnTo>
                  <a:pt x="619921" y="939800"/>
                </a:lnTo>
                <a:lnTo>
                  <a:pt x="619376" y="1003300"/>
                </a:lnTo>
                <a:lnTo>
                  <a:pt x="619281" y="1295400"/>
                </a:lnTo>
                <a:lnTo>
                  <a:pt x="619405" y="1689100"/>
                </a:lnTo>
                <a:lnTo>
                  <a:pt x="619290" y="1778000"/>
                </a:lnTo>
                <a:lnTo>
                  <a:pt x="620325" y="1790700"/>
                </a:lnTo>
                <a:lnTo>
                  <a:pt x="621012" y="1816100"/>
                </a:lnTo>
                <a:lnTo>
                  <a:pt x="617679" y="1828800"/>
                </a:lnTo>
                <a:lnTo>
                  <a:pt x="586122" y="1828800"/>
                </a:lnTo>
                <a:lnTo>
                  <a:pt x="564974" y="1841500"/>
                </a:lnTo>
                <a:lnTo>
                  <a:pt x="735312" y="1841500"/>
                </a:lnTo>
                <a:lnTo>
                  <a:pt x="735338" y="1308100"/>
                </a:lnTo>
                <a:lnTo>
                  <a:pt x="736878" y="1244600"/>
                </a:lnTo>
                <a:lnTo>
                  <a:pt x="747656" y="1219200"/>
                </a:lnTo>
                <a:lnTo>
                  <a:pt x="776911" y="1206500"/>
                </a:lnTo>
                <a:lnTo>
                  <a:pt x="868776" y="1206500"/>
                </a:lnTo>
                <a:lnTo>
                  <a:pt x="892688" y="1193800"/>
                </a:lnTo>
                <a:lnTo>
                  <a:pt x="906468" y="1168400"/>
                </a:lnTo>
                <a:lnTo>
                  <a:pt x="910967" y="1130300"/>
                </a:lnTo>
                <a:lnTo>
                  <a:pt x="911219" y="1092200"/>
                </a:lnTo>
                <a:lnTo>
                  <a:pt x="751622" y="1092200"/>
                </a:lnTo>
                <a:lnTo>
                  <a:pt x="742583" y="1079500"/>
                </a:lnTo>
                <a:lnTo>
                  <a:pt x="737044" y="1079500"/>
                </a:lnTo>
                <a:lnTo>
                  <a:pt x="735244" y="1066800"/>
                </a:lnTo>
                <a:lnTo>
                  <a:pt x="735454" y="1028700"/>
                </a:lnTo>
                <a:lnTo>
                  <a:pt x="735543" y="1003300"/>
                </a:lnTo>
                <a:lnTo>
                  <a:pt x="735471" y="939800"/>
                </a:lnTo>
                <a:lnTo>
                  <a:pt x="735244" y="901700"/>
                </a:lnTo>
                <a:lnTo>
                  <a:pt x="731818" y="863600"/>
                </a:lnTo>
                <a:lnTo>
                  <a:pt x="705500" y="838200"/>
                </a:lnTo>
                <a:lnTo>
                  <a:pt x="682460" y="825500"/>
                </a:lnTo>
                <a:close/>
              </a:path>
              <a:path w="912495" h="1943100">
                <a:moveTo>
                  <a:pt x="514677" y="1320800"/>
                </a:moveTo>
                <a:lnTo>
                  <a:pt x="398476" y="1320800"/>
                </a:lnTo>
                <a:lnTo>
                  <a:pt x="398349" y="1384300"/>
                </a:lnTo>
                <a:lnTo>
                  <a:pt x="398228" y="1790700"/>
                </a:lnTo>
                <a:lnTo>
                  <a:pt x="397472" y="1816100"/>
                </a:lnTo>
                <a:lnTo>
                  <a:pt x="392349" y="1828800"/>
                </a:lnTo>
                <a:lnTo>
                  <a:pt x="516350" y="1828800"/>
                </a:lnTo>
                <a:lnTo>
                  <a:pt x="514172" y="1816100"/>
                </a:lnTo>
                <a:lnTo>
                  <a:pt x="514492" y="1803400"/>
                </a:lnTo>
                <a:lnTo>
                  <a:pt x="515083" y="1790700"/>
                </a:lnTo>
                <a:lnTo>
                  <a:pt x="514958" y="1663700"/>
                </a:lnTo>
                <a:lnTo>
                  <a:pt x="514863" y="1435100"/>
                </a:lnTo>
                <a:lnTo>
                  <a:pt x="514748" y="1333500"/>
                </a:lnTo>
                <a:lnTo>
                  <a:pt x="514677" y="1320800"/>
                </a:lnTo>
                <a:close/>
              </a:path>
              <a:path w="912495" h="1943100">
                <a:moveTo>
                  <a:pt x="491682" y="1257300"/>
                </a:moveTo>
                <a:lnTo>
                  <a:pt x="421241" y="1257300"/>
                </a:lnTo>
                <a:lnTo>
                  <a:pt x="409685" y="1282700"/>
                </a:lnTo>
                <a:lnTo>
                  <a:pt x="402113" y="1295400"/>
                </a:lnTo>
                <a:lnTo>
                  <a:pt x="399957" y="1308100"/>
                </a:lnTo>
                <a:lnTo>
                  <a:pt x="398867" y="1320800"/>
                </a:lnTo>
                <a:lnTo>
                  <a:pt x="514257" y="1320800"/>
                </a:lnTo>
                <a:lnTo>
                  <a:pt x="513133" y="1308100"/>
                </a:lnTo>
                <a:lnTo>
                  <a:pt x="510947" y="1295400"/>
                </a:lnTo>
                <a:lnTo>
                  <a:pt x="503306" y="1270000"/>
                </a:lnTo>
                <a:lnTo>
                  <a:pt x="491682" y="1257300"/>
                </a:lnTo>
                <a:close/>
              </a:path>
              <a:path w="912495" h="1943100">
                <a:moveTo>
                  <a:pt x="268872" y="825500"/>
                </a:moveTo>
                <a:lnTo>
                  <a:pt x="209789" y="825500"/>
                </a:lnTo>
                <a:lnTo>
                  <a:pt x="193522" y="838200"/>
                </a:lnTo>
                <a:lnTo>
                  <a:pt x="182604" y="850900"/>
                </a:lnTo>
                <a:lnTo>
                  <a:pt x="178340" y="876300"/>
                </a:lnTo>
                <a:lnTo>
                  <a:pt x="177726" y="914400"/>
                </a:lnTo>
                <a:lnTo>
                  <a:pt x="177599" y="977900"/>
                </a:lnTo>
                <a:lnTo>
                  <a:pt x="177689" y="1003300"/>
                </a:lnTo>
                <a:lnTo>
                  <a:pt x="177994" y="1054100"/>
                </a:lnTo>
                <a:lnTo>
                  <a:pt x="177606" y="1066800"/>
                </a:lnTo>
                <a:lnTo>
                  <a:pt x="174283" y="1079500"/>
                </a:lnTo>
                <a:lnTo>
                  <a:pt x="165167" y="1092200"/>
                </a:lnTo>
                <a:lnTo>
                  <a:pt x="293581" y="1092200"/>
                </a:lnTo>
                <a:lnTo>
                  <a:pt x="293473" y="965200"/>
                </a:lnTo>
                <a:lnTo>
                  <a:pt x="293404" y="927100"/>
                </a:lnTo>
                <a:lnTo>
                  <a:pt x="292669" y="889000"/>
                </a:lnTo>
                <a:lnTo>
                  <a:pt x="281909" y="850900"/>
                </a:lnTo>
                <a:lnTo>
                  <a:pt x="268872" y="825500"/>
                </a:lnTo>
                <a:close/>
              </a:path>
              <a:path w="912495" h="1943100">
                <a:moveTo>
                  <a:pt x="756990" y="495300"/>
                </a:moveTo>
                <a:lnTo>
                  <a:pt x="502648" y="495300"/>
                </a:lnTo>
                <a:lnTo>
                  <a:pt x="549074" y="508000"/>
                </a:lnTo>
                <a:lnTo>
                  <a:pt x="592912" y="520700"/>
                </a:lnTo>
                <a:lnTo>
                  <a:pt x="633677" y="546100"/>
                </a:lnTo>
                <a:lnTo>
                  <a:pt x="670884" y="571500"/>
                </a:lnTo>
                <a:lnTo>
                  <a:pt x="704045" y="609600"/>
                </a:lnTo>
                <a:lnTo>
                  <a:pt x="732675" y="647700"/>
                </a:lnTo>
                <a:lnTo>
                  <a:pt x="756288" y="685800"/>
                </a:lnTo>
                <a:lnTo>
                  <a:pt x="774398" y="723900"/>
                </a:lnTo>
                <a:lnTo>
                  <a:pt x="786520" y="774700"/>
                </a:lnTo>
                <a:lnTo>
                  <a:pt x="792966" y="825500"/>
                </a:lnTo>
                <a:lnTo>
                  <a:pt x="795670" y="876300"/>
                </a:lnTo>
                <a:lnTo>
                  <a:pt x="795894" y="914400"/>
                </a:lnTo>
                <a:lnTo>
                  <a:pt x="794902" y="965200"/>
                </a:lnTo>
                <a:lnTo>
                  <a:pt x="793957" y="1016000"/>
                </a:lnTo>
                <a:lnTo>
                  <a:pt x="794321" y="1066800"/>
                </a:lnTo>
                <a:lnTo>
                  <a:pt x="792257" y="1079500"/>
                </a:lnTo>
                <a:lnTo>
                  <a:pt x="785798" y="1079500"/>
                </a:lnTo>
                <a:lnTo>
                  <a:pt x="776000" y="1092200"/>
                </a:lnTo>
                <a:lnTo>
                  <a:pt x="911219" y="1092200"/>
                </a:lnTo>
                <a:lnTo>
                  <a:pt x="911832" y="1003300"/>
                </a:lnTo>
                <a:lnTo>
                  <a:pt x="911983" y="977900"/>
                </a:lnTo>
                <a:lnTo>
                  <a:pt x="911944" y="914400"/>
                </a:lnTo>
                <a:lnTo>
                  <a:pt x="911145" y="863600"/>
                </a:lnTo>
                <a:lnTo>
                  <a:pt x="907738" y="800100"/>
                </a:lnTo>
                <a:lnTo>
                  <a:pt x="899973" y="749300"/>
                </a:lnTo>
                <a:lnTo>
                  <a:pt x="887762" y="711200"/>
                </a:lnTo>
                <a:lnTo>
                  <a:pt x="871020" y="660400"/>
                </a:lnTo>
                <a:lnTo>
                  <a:pt x="849658" y="609600"/>
                </a:lnTo>
                <a:lnTo>
                  <a:pt x="823591" y="571500"/>
                </a:lnTo>
                <a:lnTo>
                  <a:pt x="792730" y="533400"/>
                </a:lnTo>
                <a:lnTo>
                  <a:pt x="756990" y="495300"/>
                </a:lnTo>
                <a:close/>
              </a:path>
              <a:path w="912495" h="1943100">
                <a:moveTo>
                  <a:pt x="666640" y="114300"/>
                </a:moveTo>
                <a:lnTo>
                  <a:pt x="498428" y="114300"/>
                </a:lnTo>
                <a:lnTo>
                  <a:pt x="533330" y="139700"/>
                </a:lnTo>
                <a:lnTo>
                  <a:pt x="560373" y="165100"/>
                </a:lnTo>
                <a:lnTo>
                  <a:pt x="577782" y="203200"/>
                </a:lnTo>
                <a:lnTo>
                  <a:pt x="583783" y="241300"/>
                </a:lnTo>
                <a:lnTo>
                  <a:pt x="577261" y="292100"/>
                </a:lnTo>
                <a:lnTo>
                  <a:pt x="559372" y="330200"/>
                </a:lnTo>
                <a:lnTo>
                  <a:pt x="531748" y="355600"/>
                </a:lnTo>
                <a:lnTo>
                  <a:pt x="496020" y="368300"/>
                </a:lnTo>
                <a:lnTo>
                  <a:pt x="453818" y="381000"/>
                </a:lnTo>
                <a:lnTo>
                  <a:pt x="657582" y="381000"/>
                </a:lnTo>
                <a:lnTo>
                  <a:pt x="679417" y="342900"/>
                </a:lnTo>
                <a:lnTo>
                  <a:pt x="693188" y="304800"/>
                </a:lnTo>
                <a:lnTo>
                  <a:pt x="699209" y="254000"/>
                </a:lnTo>
                <a:lnTo>
                  <a:pt x="697795" y="215900"/>
                </a:lnTo>
                <a:lnTo>
                  <a:pt x="689260" y="177800"/>
                </a:lnTo>
                <a:lnTo>
                  <a:pt x="673918" y="127000"/>
                </a:lnTo>
                <a:lnTo>
                  <a:pt x="666640" y="114300"/>
                </a:lnTo>
                <a:close/>
              </a:path>
            </a:pathLst>
          </a:custGeom>
          <a:solidFill>
            <a:srgbClr val="D3D3AA"/>
          </a:solidFill>
        </p:spPr>
        <p:txBody>
          <a:bodyPr wrap="square" lIns="0" tIns="0" rIns="0" bIns="0" rtlCol="0"/>
          <a:lstStyle/>
          <a:p>
            <a:endParaRPr/>
          </a:p>
        </p:txBody>
      </p:sp>
      <p:sp>
        <p:nvSpPr>
          <p:cNvPr id="22" name="Marcador de número de diapositiva 21">
            <a:extLst>
              <a:ext uri="{FF2B5EF4-FFF2-40B4-BE49-F238E27FC236}">
                <a16:creationId xmlns:a16="http://schemas.microsoft.com/office/drawing/2014/main" id="{E7A208E8-B8C1-EA82-00F9-4FC7E39BA26F}"/>
              </a:ext>
            </a:extLst>
          </p:cNvPr>
          <p:cNvSpPr>
            <a:spLocks noGrp="1"/>
          </p:cNvSpPr>
          <p:nvPr>
            <p:ph type="sldNum" sz="quarter" idx="7"/>
          </p:nvPr>
        </p:nvSpPr>
        <p:spPr/>
        <p:txBody>
          <a:bodyPr/>
          <a:lstStyle/>
          <a:p>
            <a:fld id="{B6F15528-21DE-4FAA-801E-634DDDAF4B2B}" type="slidenum">
              <a:rPr lang="es-CO" smtClean="0"/>
              <a:t>21</a:t>
            </a:fld>
            <a:endParaRPr lang="es-CO"/>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20104089" cy="11308823"/>
            <a:chOff x="0" y="0"/>
            <a:chExt cx="20104089" cy="11308823"/>
          </a:xfrm>
        </p:grpSpPr>
        <p:sp>
          <p:nvSpPr>
            <p:cNvPr id="3" name="object 3"/>
            <p:cNvSpPr/>
            <p:nvPr/>
          </p:nvSpPr>
          <p:spPr>
            <a:xfrm>
              <a:off x="0" y="10699223"/>
              <a:ext cx="16698594" cy="609600"/>
            </a:xfrm>
            <a:custGeom>
              <a:avLst/>
              <a:gdLst/>
              <a:ahLst/>
              <a:cxnLst/>
              <a:rect l="l" t="t" r="r" b="b"/>
              <a:pathLst>
                <a:path w="16698594" h="609600">
                  <a:moveTo>
                    <a:pt x="16698077" y="0"/>
                  </a:moveTo>
                  <a:lnTo>
                    <a:pt x="0" y="0"/>
                  </a:lnTo>
                  <a:lnTo>
                    <a:pt x="0" y="609332"/>
                  </a:lnTo>
                  <a:lnTo>
                    <a:pt x="16698077" y="609332"/>
                  </a:lnTo>
                  <a:lnTo>
                    <a:pt x="16698077" y="0"/>
                  </a:lnTo>
                  <a:close/>
                </a:path>
              </a:pathLst>
            </a:custGeom>
            <a:solidFill>
              <a:srgbClr val="FFC300"/>
            </a:solidFill>
          </p:spPr>
          <p:txBody>
            <a:bodyPr wrap="square" lIns="0" tIns="0" rIns="0" bIns="0" rtlCol="0"/>
            <a:lstStyle/>
            <a:p>
              <a:endParaRPr/>
            </a:p>
          </p:txBody>
        </p:sp>
        <p:pic>
          <p:nvPicPr>
            <p:cNvPr id="4" name="object 4"/>
            <p:cNvPicPr/>
            <p:nvPr/>
          </p:nvPicPr>
          <p:blipFill>
            <a:blip r:embed="rId2" cstate="print"/>
            <a:stretch>
              <a:fillRect/>
            </a:stretch>
          </p:blipFill>
          <p:spPr>
            <a:xfrm>
              <a:off x="11287782" y="0"/>
              <a:ext cx="8816307" cy="11304587"/>
            </a:xfrm>
            <a:prstGeom prst="rect">
              <a:avLst/>
            </a:prstGeom>
          </p:spPr>
        </p:pic>
        <p:sp>
          <p:nvSpPr>
            <p:cNvPr id="5" name="object 5"/>
            <p:cNvSpPr/>
            <p:nvPr/>
          </p:nvSpPr>
          <p:spPr>
            <a:xfrm>
              <a:off x="0" y="0"/>
              <a:ext cx="7004050" cy="1320229"/>
            </a:xfrm>
            <a:custGeom>
              <a:avLst/>
              <a:gdLst/>
              <a:ahLst/>
              <a:cxnLst/>
              <a:rect l="l" t="t" r="r" b="b"/>
              <a:pathLst>
                <a:path w="6176645" h="1186815">
                  <a:moveTo>
                    <a:pt x="6176053" y="0"/>
                  </a:moveTo>
                  <a:lnTo>
                    <a:pt x="0" y="0"/>
                  </a:lnTo>
                  <a:lnTo>
                    <a:pt x="0" y="1186384"/>
                  </a:lnTo>
                  <a:lnTo>
                    <a:pt x="5489844" y="1186384"/>
                  </a:lnTo>
                  <a:lnTo>
                    <a:pt x="5538850" y="1184661"/>
                  </a:lnTo>
                  <a:lnTo>
                    <a:pt x="5586926" y="1179570"/>
                  </a:lnTo>
                  <a:lnTo>
                    <a:pt x="5633957" y="1171226"/>
                  </a:lnTo>
                  <a:lnTo>
                    <a:pt x="5679824" y="1159746"/>
                  </a:lnTo>
                  <a:lnTo>
                    <a:pt x="5724414" y="1145246"/>
                  </a:lnTo>
                  <a:lnTo>
                    <a:pt x="5767609" y="1127842"/>
                  </a:lnTo>
                  <a:lnTo>
                    <a:pt x="5809294" y="1107650"/>
                  </a:lnTo>
                  <a:lnTo>
                    <a:pt x="5849352" y="1084786"/>
                  </a:lnTo>
                  <a:lnTo>
                    <a:pt x="5887667" y="1059366"/>
                  </a:lnTo>
                  <a:lnTo>
                    <a:pt x="5924123" y="1031507"/>
                  </a:lnTo>
                  <a:lnTo>
                    <a:pt x="5958604" y="1001325"/>
                  </a:lnTo>
                  <a:lnTo>
                    <a:pt x="5990993" y="968935"/>
                  </a:lnTo>
                  <a:lnTo>
                    <a:pt x="6021176" y="934454"/>
                  </a:lnTo>
                  <a:lnTo>
                    <a:pt x="6049035" y="897998"/>
                  </a:lnTo>
                  <a:lnTo>
                    <a:pt x="6074455" y="859683"/>
                  </a:lnTo>
                  <a:lnTo>
                    <a:pt x="6097318" y="819625"/>
                  </a:lnTo>
                  <a:lnTo>
                    <a:pt x="6117511" y="777940"/>
                  </a:lnTo>
                  <a:lnTo>
                    <a:pt x="6134915" y="734745"/>
                  </a:lnTo>
                  <a:lnTo>
                    <a:pt x="6149415" y="690156"/>
                  </a:lnTo>
                  <a:lnTo>
                    <a:pt x="6160895" y="644288"/>
                  </a:lnTo>
                  <a:lnTo>
                    <a:pt x="6169239" y="597257"/>
                  </a:lnTo>
                  <a:lnTo>
                    <a:pt x="6174330" y="549181"/>
                  </a:lnTo>
                  <a:lnTo>
                    <a:pt x="6176053" y="500175"/>
                  </a:lnTo>
                  <a:lnTo>
                    <a:pt x="6176053" y="0"/>
                  </a:lnTo>
                  <a:close/>
                </a:path>
              </a:pathLst>
            </a:custGeom>
            <a:solidFill>
              <a:srgbClr val="FFC300"/>
            </a:solidFill>
          </p:spPr>
          <p:txBody>
            <a:bodyPr wrap="square" lIns="0" tIns="0" rIns="0" bIns="0" rtlCol="0"/>
            <a:lstStyle/>
            <a:p>
              <a:endParaRPr dirty="0"/>
            </a:p>
          </p:txBody>
        </p:sp>
      </p:grpSp>
      <p:sp>
        <p:nvSpPr>
          <p:cNvPr id="6" name="object 6"/>
          <p:cNvSpPr txBox="1"/>
          <p:nvPr/>
        </p:nvSpPr>
        <p:spPr>
          <a:xfrm>
            <a:off x="831850" y="2230142"/>
            <a:ext cx="8863965" cy="7441396"/>
          </a:xfrm>
          <a:prstGeom prst="rect">
            <a:avLst/>
          </a:prstGeom>
        </p:spPr>
        <p:txBody>
          <a:bodyPr vert="horz" wrap="square" lIns="0" tIns="15875" rIns="0" bIns="0" rtlCol="0">
            <a:spAutoFit/>
          </a:bodyPr>
          <a:lstStyle/>
          <a:p>
            <a:pPr marL="274320" indent="-262255">
              <a:lnSpc>
                <a:spcPct val="100000"/>
              </a:lnSpc>
              <a:spcBef>
                <a:spcPts val="125"/>
              </a:spcBef>
              <a:buChar char="•"/>
              <a:tabLst>
                <a:tab pos="274955" algn="l"/>
              </a:tabLst>
            </a:pPr>
            <a:r>
              <a:rPr sz="2200" spc="-65" dirty="0">
                <a:solidFill>
                  <a:srgbClr val="3C3C3B"/>
                </a:solidFill>
                <a:latin typeface="Microsoft Sans Serif"/>
                <a:cs typeface="Microsoft Sans Serif"/>
              </a:rPr>
              <a:t>Se</a:t>
            </a:r>
            <a:r>
              <a:rPr sz="2200" spc="-10" dirty="0">
                <a:solidFill>
                  <a:srgbClr val="3C3C3B"/>
                </a:solidFill>
                <a:latin typeface="Microsoft Sans Serif"/>
                <a:cs typeface="Microsoft Sans Serif"/>
              </a:rPr>
              <a:t> </a:t>
            </a:r>
            <a:r>
              <a:rPr sz="2200" spc="5" dirty="0">
                <a:solidFill>
                  <a:srgbClr val="3C3C3B"/>
                </a:solidFill>
                <a:latin typeface="Microsoft Sans Serif"/>
                <a:cs typeface="Microsoft Sans Serif"/>
              </a:rPr>
              <a:t>evidencia</a:t>
            </a:r>
            <a:r>
              <a:rPr sz="2200" spc="-10" dirty="0">
                <a:solidFill>
                  <a:srgbClr val="3C3C3B"/>
                </a:solidFill>
                <a:latin typeface="Microsoft Sans Serif"/>
                <a:cs typeface="Microsoft Sans Serif"/>
              </a:rPr>
              <a:t> </a:t>
            </a:r>
            <a:r>
              <a:rPr sz="2200" spc="40" dirty="0">
                <a:solidFill>
                  <a:srgbClr val="3C3C3B"/>
                </a:solidFill>
                <a:latin typeface="Microsoft Sans Serif"/>
                <a:cs typeface="Microsoft Sans Serif"/>
              </a:rPr>
              <a:t>un</a:t>
            </a:r>
            <a:r>
              <a:rPr sz="2200" spc="-10" dirty="0">
                <a:solidFill>
                  <a:srgbClr val="3C3C3B"/>
                </a:solidFill>
                <a:latin typeface="Microsoft Sans Serif"/>
                <a:cs typeface="Microsoft Sans Serif"/>
              </a:rPr>
              <a:t> </a:t>
            </a:r>
            <a:r>
              <a:rPr sz="2200" spc="50" dirty="0">
                <a:solidFill>
                  <a:srgbClr val="3C3C3B"/>
                </a:solidFill>
                <a:latin typeface="Microsoft Sans Serif"/>
                <a:cs typeface="Microsoft Sans Serif"/>
              </a:rPr>
              <a:t>déficit</a:t>
            </a:r>
            <a:r>
              <a:rPr sz="2200" spc="-10" dirty="0">
                <a:solidFill>
                  <a:srgbClr val="3C3C3B"/>
                </a:solidFill>
                <a:latin typeface="Microsoft Sans Serif"/>
                <a:cs typeface="Microsoft Sans Serif"/>
              </a:rPr>
              <a:t> </a:t>
            </a:r>
            <a:r>
              <a:rPr sz="2200" spc="35" dirty="0">
                <a:solidFill>
                  <a:srgbClr val="3C3C3B"/>
                </a:solidFill>
                <a:latin typeface="Microsoft Sans Serif"/>
                <a:cs typeface="Microsoft Sans Serif"/>
              </a:rPr>
              <a:t>estimado</a:t>
            </a:r>
            <a:r>
              <a:rPr sz="2200" spc="-10" dirty="0">
                <a:solidFill>
                  <a:srgbClr val="3C3C3B"/>
                </a:solidFill>
                <a:latin typeface="Microsoft Sans Serif"/>
                <a:cs typeface="Microsoft Sans Serif"/>
              </a:rPr>
              <a:t> </a:t>
            </a:r>
            <a:r>
              <a:rPr sz="2200" spc="5" dirty="0">
                <a:solidFill>
                  <a:srgbClr val="3C3C3B"/>
                </a:solidFill>
                <a:latin typeface="Microsoft Sans Serif"/>
                <a:cs typeface="Microsoft Sans Serif"/>
              </a:rPr>
              <a:t>en</a:t>
            </a:r>
            <a:r>
              <a:rPr sz="2200" spc="50" dirty="0">
                <a:solidFill>
                  <a:srgbClr val="3C3C3B"/>
                </a:solidFill>
                <a:latin typeface="Microsoft Sans Serif"/>
                <a:cs typeface="Microsoft Sans Serif"/>
              </a:rPr>
              <a:t> </a:t>
            </a:r>
            <a:r>
              <a:rPr sz="2200" b="1" spc="-90" dirty="0">
                <a:solidFill>
                  <a:srgbClr val="3C3C3B"/>
                </a:solidFill>
                <a:latin typeface="Verdana"/>
                <a:cs typeface="Verdana"/>
              </a:rPr>
              <a:t>$1</a:t>
            </a:r>
            <a:r>
              <a:rPr lang="es-MX" sz="2200" b="1" spc="-90" dirty="0">
                <a:solidFill>
                  <a:srgbClr val="3C3C3B"/>
                </a:solidFill>
                <a:latin typeface="Verdana"/>
                <a:cs typeface="Verdana"/>
              </a:rPr>
              <a:t>2</a:t>
            </a:r>
            <a:r>
              <a:rPr sz="2200" b="1" spc="-90" dirty="0">
                <a:solidFill>
                  <a:srgbClr val="3C3C3B"/>
                </a:solidFill>
                <a:latin typeface="Verdana"/>
                <a:cs typeface="Verdana"/>
              </a:rPr>
              <a:t>,</a:t>
            </a:r>
            <a:r>
              <a:rPr lang="es-MX" sz="2200" b="1" spc="-90" dirty="0">
                <a:solidFill>
                  <a:srgbClr val="3C3C3B"/>
                </a:solidFill>
                <a:latin typeface="Verdana"/>
                <a:cs typeface="Verdana"/>
              </a:rPr>
              <a:t>2</a:t>
            </a:r>
            <a:r>
              <a:rPr sz="2200" b="1" spc="-140" dirty="0">
                <a:solidFill>
                  <a:srgbClr val="3C3C3B"/>
                </a:solidFill>
                <a:latin typeface="Verdana"/>
                <a:cs typeface="Verdana"/>
              </a:rPr>
              <a:t> </a:t>
            </a:r>
            <a:r>
              <a:rPr sz="2200" b="1" dirty="0">
                <a:solidFill>
                  <a:srgbClr val="3C3C3B"/>
                </a:solidFill>
                <a:latin typeface="Verdana"/>
                <a:cs typeface="Verdana"/>
              </a:rPr>
              <a:t>billones.</a:t>
            </a:r>
            <a:endParaRPr sz="2200" b="1" dirty="0">
              <a:latin typeface="Verdana"/>
              <a:cs typeface="Verdana"/>
            </a:endParaRPr>
          </a:p>
          <a:p>
            <a:pPr>
              <a:lnSpc>
                <a:spcPct val="100000"/>
              </a:lnSpc>
              <a:spcBef>
                <a:spcPts val="25"/>
              </a:spcBef>
              <a:buClr>
                <a:srgbClr val="3C3C3B"/>
              </a:buClr>
              <a:buFont typeface="Microsoft Sans Serif"/>
              <a:buChar char="•"/>
            </a:pPr>
            <a:endParaRPr sz="2350" dirty="0">
              <a:latin typeface="Verdana"/>
              <a:cs typeface="Verdana"/>
            </a:endParaRPr>
          </a:p>
          <a:p>
            <a:pPr marL="200660" marR="906780" indent="-188595">
              <a:lnSpc>
                <a:spcPct val="109300"/>
              </a:lnSpc>
              <a:buClr>
                <a:srgbClr val="3C3C3B"/>
              </a:buClr>
              <a:buFont typeface="Microsoft Sans Serif"/>
              <a:buChar char="•"/>
              <a:tabLst>
                <a:tab pos="274955" algn="l"/>
              </a:tabLst>
            </a:pPr>
            <a:r>
              <a:rPr dirty="0"/>
              <a:t>	</a:t>
            </a:r>
            <a:r>
              <a:rPr sz="2200" spc="30" dirty="0">
                <a:solidFill>
                  <a:srgbClr val="3C3C3B"/>
                </a:solidFill>
                <a:latin typeface="Microsoft Sans Serif"/>
                <a:cs typeface="Microsoft Sans Serif"/>
              </a:rPr>
              <a:t>Solo</a:t>
            </a:r>
            <a:r>
              <a:rPr sz="2200" spc="-10" dirty="0">
                <a:solidFill>
                  <a:srgbClr val="3C3C3B"/>
                </a:solidFill>
                <a:latin typeface="Microsoft Sans Serif"/>
                <a:cs typeface="Microsoft Sans Serif"/>
              </a:rPr>
              <a:t> </a:t>
            </a:r>
            <a:r>
              <a:rPr sz="2200" spc="-30" dirty="0">
                <a:solidFill>
                  <a:srgbClr val="3C3C3B"/>
                </a:solidFill>
                <a:latin typeface="Microsoft Sans Serif"/>
                <a:cs typeface="Microsoft Sans Serif"/>
              </a:rPr>
              <a:t>se</a:t>
            </a:r>
            <a:r>
              <a:rPr sz="2200" spc="-10" dirty="0">
                <a:solidFill>
                  <a:srgbClr val="3C3C3B"/>
                </a:solidFill>
                <a:latin typeface="Microsoft Sans Serif"/>
                <a:cs typeface="Microsoft Sans Serif"/>
              </a:rPr>
              <a:t> </a:t>
            </a:r>
            <a:r>
              <a:rPr sz="2200" spc="15" dirty="0">
                <a:solidFill>
                  <a:srgbClr val="3C3C3B"/>
                </a:solidFill>
                <a:latin typeface="Microsoft Sans Serif"/>
                <a:cs typeface="Microsoft Sans Serif"/>
              </a:rPr>
              <a:t>cubre</a:t>
            </a:r>
            <a:r>
              <a:rPr sz="2200" spc="-5" dirty="0">
                <a:solidFill>
                  <a:srgbClr val="3C3C3B"/>
                </a:solidFill>
                <a:latin typeface="Microsoft Sans Serif"/>
                <a:cs typeface="Microsoft Sans Serif"/>
              </a:rPr>
              <a:t> </a:t>
            </a:r>
            <a:r>
              <a:rPr sz="2200" spc="65" dirty="0">
                <a:solidFill>
                  <a:srgbClr val="3C3C3B"/>
                </a:solidFill>
                <a:latin typeface="Microsoft Sans Serif"/>
                <a:cs typeface="Microsoft Sans Serif"/>
              </a:rPr>
              <a:t>el</a:t>
            </a:r>
            <a:r>
              <a:rPr sz="2200" spc="-10" dirty="0">
                <a:solidFill>
                  <a:srgbClr val="3C3C3B"/>
                </a:solidFill>
                <a:latin typeface="Microsoft Sans Serif"/>
                <a:cs typeface="Microsoft Sans Serif"/>
              </a:rPr>
              <a:t> </a:t>
            </a:r>
            <a:r>
              <a:rPr sz="2200" b="1" spc="-125" dirty="0">
                <a:solidFill>
                  <a:srgbClr val="3C3C3B"/>
                </a:solidFill>
                <a:latin typeface="Verdana"/>
                <a:cs typeface="Verdana"/>
              </a:rPr>
              <a:t>31,7%</a:t>
            </a:r>
            <a:r>
              <a:rPr sz="2200" spc="-135" dirty="0">
                <a:solidFill>
                  <a:srgbClr val="3C3C3B"/>
                </a:solidFill>
                <a:latin typeface="Verdana"/>
                <a:cs typeface="Verdana"/>
              </a:rPr>
              <a:t> </a:t>
            </a:r>
            <a:r>
              <a:rPr sz="2200" spc="20" dirty="0">
                <a:solidFill>
                  <a:srgbClr val="3C3C3B"/>
                </a:solidFill>
                <a:latin typeface="Microsoft Sans Serif"/>
                <a:cs typeface="Microsoft Sans Serif"/>
              </a:rPr>
              <a:t>de</a:t>
            </a:r>
            <a:r>
              <a:rPr sz="2200" spc="-10" dirty="0">
                <a:solidFill>
                  <a:srgbClr val="3C3C3B"/>
                </a:solidFill>
                <a:latin typeface="Microsoft Sans Serif"/>
                <a:cs typeface="Microsoft Sans Serif"/>
              </a:rPr>
              <a:t> </a:t>
            </a:r>
            <a:r>
              <a:rPr sz="2200" spc="35" dirty="0">
                <a:solidFill>
                  <a:srgbClr val="3C3C3B"/>
                </a:solidFill>
                <a:latin typeface="Microsoft Sans Serif"/>
                <a:cs typeface="Microsoft Sans Serif"/>
              </a:rPr>
              <a:t>las</a:t>
            </a:r>
            <a:r>
              <a:rPr sz="2200" spc="-5" dirty="0">
                <a:solidFill>
                  <a:srgbClr val="3C3C3B"/>
                </a:solidFill>
                <a:latin typeface="Microsoft Sans Serif"/>
                <a:cs typeface="Microsoft Sans Serif"/>
              </a:rPr>
              <a:t> necesidades</a:t>
            </a:r>
            <a:r>
              <a:rPr sz="2200" spc="-10" dirty="0">
                <a:solidFill>
                  <a:srgbClr val="3C3C3B"/>
                </a:solidFill>
                <a:latin typeface="Microsoft Sans Serif"/>
                <a:cs typeface="Microsoft Sans Serif"/>
              </a:rPr>
              <a:t> </a:t>
            </a:r>
            <a:r>
              <a:rPr sz="2200" spc="10" dirty="0">
                <a:solidFill>
                  <a:srgbClr val="3C3C3B"/>
                </a:solidFill>
                <a:latin typeface="Microsoft Sans Serif"/>
                <a:cs typeface="Microsoft Sans Serif"/>
              </a:rPr>
              <a:t>indicadas</a:t>
            </a:r>
            <a:r>
              <a:rPr sz="2200" spc="-5" dirty="0">
                <a:solidFill>
                  <a:srgbClr val="3C3C3B"/>
                </a:solidFill>
                <a:latin typeface="Microsoft Sans Serif"/>
                <a:cs typeface="Microsoft Sans Serif"/>
              </a:rPr>
              <a:t> </a:t>
            </a:r>
            <a:r>
              <a:rPr sz="2200" spc="60" dirty="0">
                <a:solidFill>
                  <a:srgbClr val="3C3C3B"/>
                </a:solidFill>
                <a:latin typeface="Microsoft Sans Serif"/>
                <a:cs typeface="Microsoft Sans Serif"/>
              </a:rPr>
              <a:t>por</a:t>
            </a:r>
            <a:r>
              <a:rPr sz="2200" spc="-10" dirty="0">
                <a:solidFill>
                  <a:srgbClr val="3C3C3B"/>
                </a:solidFill>
                <a:latin typeface="Microsoft Sans Serif"/>
                <a:cs typeface="Microsoft Sans Serif"/>
              </a:rPr>
              <a:t> </a:t>
            </a:r>
            <a:r>
              <a:rPr sz="2200" spc="55" dirty="0">
                <a:solidFill>
                  <a:srgbClr val="3C3C3B"/>
                </a:solidFill>
                <a:latin typeface="Microsoft Sans Serif"/>
                <a:cs typeface="Microsoft Sans Serif"/>
              </a:rPr>
              <a:t>los </a:t>
            </a:r>
            <a:r>
              <a:rPr sz="2200" spc="-570" dirty="0">
                <a:solidFill>
                  <a:srgbClr val="3C3C3B"/>
                </a:solidFill>
                <a:latin typeface="Microsoft Sans Serif"/>
                <a:cs typeface="Microsoft Sans Serif"/>
              </a:rPr>
              <a:t> </a:t>
            </a:r>
            <a:r>
              <a:rPr sz="2200" spc="35" dirty="0">
                <a:solidFill>
                  <a:srgbClr val="3C3C3B"/>
                </a:solidFill>
                <a:latin typeface="Microsoft Sans Serif"/>
                <a:cs typeface="Microsoft Sans Serif"/>
              </a:rPr>
              <a:t>programas</a:t>
            </a:r>
            <a:r>
              <a:rPr sz="2200" spc="-15" dirty="0">
                <a:solidFill>
                  <a:srgbClr val="3C3C3B"/>
                </a:solidFill>
                <a:latin typeface="Microsoft Sans Serif"/>
                <a:cs typeface="Microsoft Sans Serif"/>
              </a:rPr>
              <a:t> </a:t>
            </a:r>
            <a:r>
              <a:rPr sz="2200" spc="20" dirty="0">
                <a:solidFill>
                  <a:srgbClr val="3C3C3B"/>
                </a:solidFill>
                <a:latin typeface="Microsoft Sans Serif"/>
                <a:cs typeface="Microsoft Sans Serif"/>
              </a:rPr>
              <a:t>de</a:t>
            </a:r>
            <a:r>
              <a:rPr sz="2200" spc="-10" dirty="0">
                <a:solidFill>
                  <a:srgbClr val="3C3C3B"/>
                </a:solidFill>
                <a:latin typeface="Microsoft Sans Serif"/>
                <a:cs typeface="Microsoft Sans Serif"/>
              </a:rPr>
              <a:t> </a:t>
            </a:r>
            <a:r>
              <a:rPr lang="es-MX" sz="2200" spc="15" dirty="0">
                <a:solidFill>
                  <a:srgbClr val="3C3C3B"/>
                </a:solidFill>
                <a:latin typeface="Microsoft Sans Serif"/>
                <a:cs typeface="Microsoft Sans Serif"/>
              </a:rPr>
              <a:t>T</a:t>
            </a:r>
            <a:r>
              <a:rPr sz="2200" spc="15" dirty="0" err="1">
                <a:solidFill>
                  <a:srgbClr val="3C3C3B"/>
                </a:solidFill>
                <a:latin typeface="Microsoft Sans Serif"/>
                <a:cs typeface="Microsoft Sans Serif"/>
              </a:rPr>
              <a:t>ransferencias</a:t>
            </a:r>
            <a:r>
              <a:rPr lang="es-MX" sz="2200" spc="15" dirty="0">
                <a:solidFill>
                  <a:srgbClr val="3C3C3B"/>
                </a:solidFill>
                <a:latin typeface="Microsoft Sans Serif"/>
                <a:cs typeface="Microsoft Sans Serif"/>
              </a:rPr>
              <a:t> Monetarias</a:t>
            </a:r>
            <a:r>
              <a:rPr sz="2200" spc="15" dirty="0">
                <a:solidFill>
                  <a:srgbClr val="3C3C3B"/>
                </a:solidFill>
                <a:latin typeface="Microsoft Sans Serif"/>
                <a:cs typeface="Microsoft Sans Serif"/>
              </a:rPr>
              <a:t>.</a:t>
            </a:r>
            <a:endParaRPr lang="es-MX" sz="2200" spc="15" dirty="0">
              <a:solidFill>
                <a:srgbClr val="3C3C3B"/>
              </a:solidFill>
              <a:latin typeface="Microsoft Sans Serif"/>
              <a:cs typeface="Microsoft Sans Serif"/>
            </a:endParaRPr>
          </a:p>
          <a:p>
            <a:pPr marL="200660" marR="906780" indent="-188595">
              <a:lnSpc>
                <a:spcPct val="109300"/>
              </a:lnSpc>
              <a:buClr>
                <a:srgbClr val="3C3C3B"/>
              </a:buClr>
              <a:buFont typeface="Microsoft Sans Serif"/>
              <a:buChar char="•"/>
              <a:tabLst>
                <a:tab pos="274955" algn="l"/>
              </a:tabLst>
            </a:pPr>
            <a:endParaRPr lang="es-MX" sz="2200" spc="15" dirty="0">
              <a:solidFill>
                <a:srgbClr val="3C3C3B"/>
              </a:solidFill>
              <a:latin typeface="Microsoft Sans Serif"/>
              <a:cs typeface="Microsoft Sans Serif"/>
            </a:endParaRPr>
          </a:p>
          <a:p>
            <a:pPr marL="200660" marR="906780" indent="-188595">
              <a:lnSpc>
                <a:spcPct val="109300"/>
              </a:lnSpc>
              <a:buClr>
                <a:srgbClr val="3C3C3B"/>
              </a:buClr>
              <a:buFont typeface="Microsoft Sans Serif"/>
              <a:buChar char="•"/>
              <a:tabLst>
                <a:tab pos="274955" algn="l"/>
              </a:tabLst>
            </a:pPr>
            <a:r>
              <a:rPr lang="es-CO" sz="2200" spc="15" dirty="0">
                <a:solidFill>
                  <a:srgbClr val="3C3C3B"/>
                </a:solidFill>
                <a:latin typeface="Microsoft Sans Serif"/>
                <a:cs typeface="Microsoft Sans Serif"/>
              </a:rPr>
              <a:t>Se terminarían los siguientes programas: Renta Joven, Infraestructura Social y Hábitat, </a:t>
            </a:r>
            <a:r>
              <a:rPr lang="es-CO" sz="2200" spc="15" dirty="0" err="1">
                <a:solidFill>
                  <a:srgbClr val="3C3C3B"/>
                </a:solidFill>
                <a:latin typeface="Microsoft Sans Serif"/>
                <a:cs typeface="Microsoft Sans Serif"/>
              </a:rPr>
              <a:t>ReSA</a:t>
            </a:r>
            <a:r>
              <a:rPr lang="es-CO" sz="2200" spc="15" dirty="0">
                <a:solidFill>
                  <a:srgbClr val="3C3C3B"/>
                </a:solidFill>
                <a:latin typeface="Microsoft Sans Serif"/>
                <a:cs typeface="Microsoft Sans Serif"/>
              </a:rPr>
              <a:t> 2024 – 2027, Acompañamiento Familiar, programas que recaen sobre </a:t>
            </a:r>
            <a:r>
              <a:rPr lang="es-MX" sz="2200" b="1" spc="5" dirty="0">
                <a:solidFill>
                  <a:srgbClr val="3C3C3B"/>
                </a:solidFill>
                <a:latin typeface="Verdana"/>
                <a:cs typeface="Verdana"/>
              </a:rPr>
              <a:t>población </a:t>
            </a:r>
            <a:r>
              <a:rPr lang="es-MX" sz="2200" b="1" spc="-40" dirty="0">
                <a:solidFill>
                  <a:srgbClr val="3C3C3B"/>
                </a:solidFill>
                <a:latin typeface="Verdana"/>
                <a:cs typeface="Verdana"/>
              </a:rPr>
              <a:t>con discapacidad, </a:t>
            </a:r>
            <a:r>
              <a:rPr lang="es-MX" sz="2200" b="1" spc="-30" dirty="0">
                <a:solidFill>
                  <a:srgbClr val="3C3C3B"/>
                </a:solidFill>
                <a:latin typeface="Verdana"/>
                <a:cs typeface="Verdana"/>
              </a:rPr>
              <a:t>primera </a:t>
            </a:r>
            <a:r>
              <a:rPr lang="es-MX" sz="2200" b="1" spc="-35" dirty="0">
                <a:solidFill>
                  <a:srgbClr val="3C3C3B"/>
                </a:solidFill>
                <a:latin typeface="Verdana"/>
                <a:cs typeface="Verdana"/>
              </a:rPr>
              <a:t>infancia, </a:t>
            </a:r>
            <a:r>
              <a:rPr lang="es-MX" sz="2200" b="1" spc="-30" dirty="0">
                <a:solidFill>
                  <a:srgbClr val="3C3C3B"/>
                </a:solidFill>
                <a:latin typeface="Verdana"/>
                <a:cs typeface="Verdana"/>
              </a:rPr>
              <a:t> </a:t>
            </a:r>
            <a:r>
              <a:rPr lang="es-MX" sz="2200" b="1" spc="15" dirty="0">
                <a:solidFill>
                  <a:srgbClr val="3C3C3B"/>
                </a:solidFill>
                <a:latin typeface="Verdana"/>
                <a:cs typeface="Verdana"/>
              </a:rPr>
              <a:t>adultos</a:t>
            </a:r>
            <a:r>
              <a:rPr lang="es-MX" sz="2200" b="1" spc="-140" dirty="0">
                <a:solidFill>
                  <a:srgbClr val="3C3C3B"/>
                </a:solidFill>
                <a:latin typeface="Verdana"/>
                <a:cs typeface="Verdana"/>
              </a:rPr>
              <a:t> </a:t>
            </a:r>
            <a:r>
              <a:rPr lang="es-MX" sz="2200" b="1" spc="-55" dirty="0">
                <a:solidFill>
                  <a:srgbClr val="3C3C3B"/>
                </a:solidFill>
                <a:latin typeface="Verdana"/>
                <a:cs typeface="Verdana"/>
              </a:rPr>
              <a:t>mayores</a:t>
            </a:r>
            <a:r>
              <a:rPr lang="es-MX" sz="2200" b="1" spc="-140" dirty="0">
                <a:solidFill>
                  <a:srgbClr val="3C3C3B"/>
                </a:solidFill>
                <a:latin typeface="Verdana"/>
                <a:cs typeface="Verdana"/>
              </a:rPr>
              <a:t> </a:t>
            </a:r>
            <a:r>
              <a:rPr lang="es-MX" sz="2200" b="1" spc="-100" dirty="0">
                <a:solidFill>
                  <a:srgbClr val="3C3C3B"/>
                </a:solidFill>
                <a:latin typeface="Verdana"/>
                <a:cs typeface="Verdana"/>
              </a:rPr>
              <a:t>y</a:t>
            </a:r>
            <a:r>
              <a:rPr lang="es-MX" sz="2200" b="1" spc="-140" dirty="0">
                <a:solidFill>
                  <a:srgbClr val="3C3C3B"/>
                </a:solidFill>
                <a:latin typeface="Verdana"/>
                <a:cs typeface="Verdana"/>
              </a:rPr>
              <a:t> </a:t>
            </a:r>
            <a:r>
              <a:rPr lang="es-MX" sz="2200" b="1" spc="5" dirty="0">
                <a:solidFill>
                  <a:srgbClr val="3C3C3B"/>
                </a:solidFill>
                <a:latin typeface="Verdana"/>
                <a:cs typeface="Verdana"/>
              </a:rPr>
              <a:t>población</a:t>
            </a:r>
            <a:r>
              <a:rPr lang="es-MX" sz="2200" b="1" spc="-140" dirty="0">
                <a:solidFill>
                  <a:srgbClr val="3C3C3B"/>
                </a:solidFill>
                <a:latin typeface="Verdana"/>
                <a:cs typeface="Verdana"/>
              </a:rPr>
              <a:t> </a:t>
            </a:r>
            <a:r>
              <a:rPr lang="es-MX" sz="2200" b="1" spc="-50" dirty="0">
                <a:solidFill>
                  <a:srgbClr val="3C3C3B"/>
                </a:solidFill>
                <a:latin typeface="Verdana"/>
                <a:cs typeface="Verdana"/>
              </a:rPr>
              <a:t>étnica.</a:t>
            </a:r>
          </a:p>
          <a:p>
            <a:pPr marL="200660" marR="906780" indent="-188595">
              <a:lnSpc>
                <a:spcPct val="109300"/>
              </a:lnSpc>
              <a:buClr>
                <a:srgbClr val="3C3C3B"/>
              </a:buClr>
              <a:buFont typeface="Microsoft Sans Serif"/>
              <a:buChar char="•"/>
              <a:tabLst>
                <a:tab pos="274955" algn="l"/>
              </a:tabLst>
            </a:pPr>
            <a:endParaRPr lang="es-CO" sz="2200" spc="15" dirty="0">
              <a:solidFill>
                <a:srgbClr val="3C3C3B"/>
              </a:solidFill>
              <a:latin typeface="Microsoft Sans Serif"/>
              <a:cs typeface="Microsoft Sans Serif"/>
            </a:endParaRPr>
          </a:p>
          <a:p>
            <a:pPr marL="200660" marR="906780" indent="-188595">
              <a:lnSpc>
                <a:spcPct val="109300"/>
              </a:lnSpc>
              <a:buClr>
                <a:srgbClr val="3C3C3B"/>
              </a:buClr>
              <a:buFont typeface="Microsoft Sans Serif"/>
              <a:buChar char="•"/>
              <a:tabLst>
                <a:tab pos="274955" algn="l"/>
              </a:tabLst>
            </a:pPr>
            <a:r>
              <a:rPr lang="es-CO" sz="2200" spc="15" dirty="0">
                <a:solidFill>
                  <a:srgbClr val="3C3C3B"/>
                </a:solidFill>
                <a:latin typeface="Microsoft Sans Serif"/>
                <a:cs typeface="Microsoft Sans Serif"/>
              </a:rPr>
              <a:t>No se contaría con recursos para la atención de los proyectos de: Atención al ciudadano, Tecnologías de la información y Gestión documental</a:t>
            </a:r>
          </a:p>
          <a:p>
            <a:pPr marL="12065" marR="906780">
              <a:lnSpc>
                <a:spcPct val="109300"/>
              </a:lnSpc>
              <a:buClr>
                <a:srgbClr val="3C3C3B"/>
              </a:buClr>
              <a:tabLst>
                <a:tab pos="274955" algn="l"/>
              </a:tabLst>
            </a:pPr>
            <a:endParaRPr sz="2750" dirty="0">
              <a:latin typeface="Microsoft Sans Serif"/>
              <a:cs typeface="Microsoft Sans Serif"/>
            </a:endParaRPr>
          </a:p>
          <a:p>
            <a:pPr marL="274320" indent="-262255">
              <a:lnSpc>
                <a:spcPct val="100000"/>
              </a:lnSpc>
              <a:buChar char="•"/>
              <a:tabLst>
                <a:tab pos="274955" algn="l"/>
              </a:tabLst>
            </a:pPr>
            <a:r>
              <a:rPr sz="2200" dirty="0">
                <a:solidFill>
                  <a:srgbClr val="3C3C3B"/>
                </a:solidFill>
                <a:latin typeface="Microsoft Sans Serif"/>
                <a:cs typeface="Microsoft Sans Serif"/>
              </a:rPr>
              <a:t>El</a:t>
            </a:r>
            <a:r>
              <a:rPr sz="2200" spc="-15" dirty="0">
                <a:solidFill>
                  <a:srgbClr val="3C3C3B"/>
                </a:solidFill>
                <a:latin typeface="Microsoft Sans Serif"/>
                <a:cs typeface="Microsoft Sans Serif"/>
              </a:rPr>
              <a:t> </a:t>
            </a:r>
            <a:r>
              <a:rPr sz="2200" spc="50" dirty="0">
                <a:solidFill>
                  <a:srgbClr val="3C3C3B"/>
                </a:solidFill>
                <a:latin typeface="Microsoft Sans Serif"/>
                <a:cs typeface="Microsoft Sans Serif"/>
              </a:rPr>
              <a:t>déficit</a:t>
            </a:r>
            <a:r>
              <a:rPr sz="2200" spc="-15" dirty="0">
                <a:solidFill>
                  <a:srgbClr val="3C3C3B"/>
                </a:solidFill>
                <a:latin typeface="Microsoft Sans Serif"/>
                <a:cs typeface="Microsoft Sans Serif"/>
              </a:rPr>
              <a:t> </a:t>
            </a:r>
            <a:r>
              <a:rPr sz="2200" spc="20" dirty="0">
                <a:solidFill>
                  <a:srgbClr val="3C3C3B"/>
                </a:solidFill>
                <a:latin typeface="Microsoft Sans Serif"/>
                <a:cs typeface="Microsoft Sans Serif"/>
              </a:rPr>
              <a:t>corresponde</a:t>
            </a:r>
            <a:r>
              <a:rPr sz="2200" spc="-15" dirty="0">
                <a:solidFill>
                  <a:srgbClr val="3C3C3B"/>
                </a:solidFill>
                <a:latin typeface="Microsoft Sans Serif"/>
                <a:cs typeface="Microsoft Sans Serif"/>
              </a:rPr>
              <a:t> </a:t>
            </a:r>
            <a:r>
              <a:rPr sz="2200" spc="65" dirty="0">
                <a:solidFill>
                  <a:srgbClr val="3C3C3B"/>
                </a:solidFill>
                <a:latin typeface="Microsoft Sans Serif"/>
                <a:cs typeface="Microsoft Sans Serif"/>
              </a:rPr>
              <a:t>al</a:t>
            </a:r>
            <a:r>
              <a:rPr sz="2200" spc="-15" dirty="0">
                <a:solidFill>
                  <a:srgbClr val="3C3C3B"/>
                </a:solidFill>
                <a:latin typeface="Microsoft Sans Serif"/>
                <a:cs typeface="Microsoft Sans Serif"/>
              </a:rPr>
              <a:t> </a:t>
            </a:r>
            <a:r>
              <a:rPr sz="2200" b="1" spc="-135" dirty="0">
                <a:solidFill>
                  <a:srgbClr val="3C3C3B"/>
                </a:solidFill>
                <a:latin typeface="Verdana"/>
                <a:cs typeface="Verdana"/>
              </a:rPr>
              <a:t>68,3%.</a:t>
            </a:r>
            <a:endParaRPr sz="2200" b="1" dirty="0">
              <a:latin typeface="Verdana"/>
              <a:cs typeface="Verdana"/>
            </a:endParaRPr>
          </a:p>
          <a:p>
            <a:pPr>
              <a:lnSpc>
                <a:spcPct val="100000"/>
              </a:lnSpc>
              <a:spcBef>
                <a:spcPts val="25"/>
              </a:spcBef>
              <a:buClr>
                <a:srgbClr val="3C3C3B"/>
              </a:buClr>
              <a:buFont typeface="Microsoft Sans Serif"/>
              <a:buChar char="•"/>
            </a:pPr>
            <a:endParaRPr sz="2350" dirty="0">
              <a:latin typeface="Verdana"/>
              <a:cs typeface="Verdana"/>
            </a:endParaRPr>
          </a:p>
          <a:p>
            <a:pPr marL="200660" marR="5080" indent="-188595">
              <a:lnSpc>
                <a:spcPct val="109300"/>
              </a:lnSpc>
              <a:buClr>
                <a:srgbClr val="3C3C3B"/>
              </a:buClr>
              <a:buFont typeface="Microsoft Sans Serif"/>
              <a:buChar char="•"/>
              <a:tabLst>
                <a:tab pos="274955" algn="l"/>
              </a:tabLst>
            </a:pPr>
            <a:r>
              <a:rPr dirty="0"/>
              <a:t>	</a:t>
            </a:r>
            <a:r>
              <a:rPr sz="2200" spc="-25" dirty="0">
                <a:solidFill>
                  <a:srgbClr val="3C3C3B"/>
                </a:solidFill>
                <a:latin typeface="Microsoft Sans Serif"/>
                <a:cs typeface="Microsoft Sans Serif"/>
              </a:rPr>
              <a:t>La </a:t>
            </a:r>
            <a:r>
              <a:rPr sz="2200" spc="10" dirty="0">
                <a:solidFill>
                  <a:srgbClr val="3C3C3B"/>
                </a:solidFill>
                <a:latin typeface="Microsoft Sans Serif"/>
                <a:cs typeface="Microsoft Sans Serif"/>
              </a:rPr>
              <a:t>asignación </a:t>
            </a:r>
            <a:r>
              <a:rPr sz="2200" spc="5" dirty="0">
                <a:solidFill>
                  <a:srgbClr val="3C3C3B"/>
                </a:solidFill>
                <a:latin typeface="Microsoft Sans Serif"/>
                <a:cs typeface="Microsoft Sans Serif"/>
              </a:rPr>
              <a:t>comunicada </a:t>
            </a:r>
            <a:r>
              <a:rPr sz="2200" spc="20" dirty="0">
                <a:solidFill>
                  <a:srgbClr val="3C3C3B"/>
                </a:solidFill>
                <a:latin typeface="Microsoft Sans Serif"/>
                <a:cs typeface="Microsoft Sans Serif"/>
              </a:rPr>
              <a:t>corresponde </a:t>
            </a:r>
            <a:r>
              <a:rPr sz="2200" spc="65" dirty="0">
                <a:solidFill>
                  <a:srgbClr val="3C3C3B"/>
                </a:solidFill>
                <a:latin typeface="Microsoft Sans Serif"/>
                <a:cs typeface="Microsoft Sans Serif"/>
              </a:rPr>
              <a:t>al </a:t>
            </a:r>
            <a:r>
              <a:rPr sz="2200" b="1" spc="-120" dirty="0">
                <a:solidFill>
                  <a:srgbClr val="3C3C3B"/>
                </a:solidFill>
                <a:latin typeface="Verdana"/>
                <a:cs typeface="Verdana"/>
              </a:rPr>
              <a:t>45%</a:t>
            </a:r>
            <a:r>
              <a:rPr sz="2200" spc="-120" dirty="0">
                <a:solidFill>
                  <a:srgbClr val="3C3C3B"/>
                </a:solidFill>
                <a:latin typeface="Verdana"/>
                <a:cs typeface="Verdana"/>
              </a:rPr>
              <a:t> </a:t>
            </a:r>
            <a:r>
              <a:rPr sz="2200" spc="20" dirty="0">
                <a:solidFill>
                  <a:srgbClr val="3C3C3B"/>
                </a:solidFill>
                <a:latin typeface="Microsoft Sans Serif"/>
                <a:cs typeface="Microsoft Sans Serif"/>
              </a:rPr>
              <a:t>de </a:t>
            </a:r>
            <a:r>
              <a:rPr sz="2200" spc="65" dirty="0">
                <a:solidFill>
                  <a:srgbClr val="3C3C3B"/>
                </a:solidFill>
                <a:latin typeface="Microsoft Sans Serif"/>
                <a:cs typeface="Microsoft Sans Serif"/>
              </a:rPr>
              <a:t>la </a:t>
            </a:r>
            <a:r>
              <a:rPr sz="2200" spc="20" dirty="0">
                <a:solidFill>
                  <a:srgbClr val="3C3C3B"/>
                </a:solidFill>
                <a:latin typeface="Microsoft Sans Serif"/>
                <a:cs typeface="Microsoft Sans Serif"/>
              </a:rPr>
              <a:t>apropiación </a:t>
            </a:r>
            <a:r>
              <a:rPr sz="2200" spc="25" dirty="0">
                <a:solidFill>
                  <a:srgbClr val="3C3C3B"/>
                </a:solidFill>
                <a:latin typeface="Microsoft Sans Serif"/>
                <a:cs typeface="Microsoft Sans Serif"/>
              </a:rPr>
              <a:t> </a:t>
            </a:r>
            <a:r>
              <a:rPr sz="2200" spc="30" dirty="0">
                <a:solidFill>
                  <a:srgbClr val="3C3C3B"/>
                </a:solidFill>
                <a:latin typeface="Microsoft Sans Serif"/>
                <a:cs typeface="Microsoft Sans Serif"/>
              </a:rPr>
              <a:t>correspondiente</a:t>
            </a:r>
            <a:r>
              <a:rPr sz="2200" spc="-10" dirty="0">
                <a:solidFill>
                  <a:srgbClr val="3C3C3B"/>
                </a:solidFill>
                <a:latin typeface="Microsoft Sans Serif"/>
                <a:cs typeface="Microsoft Sans Serif"/>
              </a:rPr>
              <a:t> </a:t>
            </a:r>
            <a:r>
              <a:rPr sz="2200" spc="-40" dirty="0">
                <a:solidFill>
                  <a:srgbClr val="3C3C3B"/>
                </a:solidFill>
                <a:latin typeface="Microsoft Sans Serif"/>
                <a:cs typeface="Microsoft Sans Serif"/>
              </a:rPr>
              <a:t>a</a:t>
            </a:r>
            <a:r>
              <a:rPr sz="2200" spc="-10" dirty="0">
                <a:solidFill>
                  <a:srgbClr val="3C3C3B"/>
                </a:solidFill>
                <a:latin typeface="Microsoft Sans Serif"/>
                <a:cs typeface="Microsoft Sans Serif"/>
              </a:rPr>
              <a:t> </a:t>
            </a:r>
            <a:r>
              <a:rPr sz="2200" spc="65" dirty="0">
                <a:solidFill>
                  <a:srgbClr val="3C3C3B"/>
                </a:solidFill>
                <a:latin typeface="Microsoft Sans Serif"/>
                <a:cs typeface="Microsoft Sans Serif"/>
              </a:rPr>
              <a:t>la</a:t>
            </a:r>
            <a:r>
              <a:rPr sz="2200" spc="-5" dirty="0">
                <a:solidFill>
                  <a:srgbClr val="3C3C3B"/>
                </a:solidFill>
                <a:latin typeface="Microsoft Sans Serif"/>
                <a:cs typeface="Microsoft Sans Serif"/>
              </a:rPr>
              <a:t> </a:t>
            </a:r>
            <a:r>
              <a:rPr sz="2200" spc="10" dirty="0">
                <a:solidFill>
                  <a:srgbClr val="3C3C3B"/>
                </a:solidFill>
                <a:latin typeface="Microsoft Sans Serif"/>
                <a:cs typeface="Microsoft Sans Serif"/>
              </a:rPr>
              <a:t>vigencia</a:t>
            </a:r>
            <a:r>
              <a:rPr sz="2200" spc="-10" dirty="0">
                <a:solidFill>
                  <a:srgbClr val="3C3C3B"/>
                </a:solidFill>
                <a:latin typeface="Microsoft Sans Serif"/>
                <a:cs typeface="Microsoft Sans Serif"/>
              </a:rPr>
              <a:t> </a:t>
            </a:r>
            <a:r>
              <a:rPr sz="2200" spc="110" dirty="0">
                <a:solidFill>
                  <a:srgbClr val="3C3C3B"/>
                </a:solidFill>
                <a:latin typeface="Microsoft Sans Serif"/>
                <a:cs typeface="Microsoft Sans Serif"/>
              </a:rPr>
              <a:t>2024</a:t>
            </a:r>
            <a:r>
              <a:rPr sz="2200" spc="-5" dirty="0">
                <a:solidFill>
                  <a:srgbClr val="3C3C3B"/>
                </a:solidFill>
                <a:latin typeface="Microsoft Sans Serif"/>
                <a:cs typeface="Microsoft Sans Serif"/>
              </a:rPr>
              <a:t> </a:t>
            </a:r>
            <a:r>
              <a:rPr sz="2200" spc="50" dirty="0">
                <a:solidFill>
                  <a:srgbClr val="3C3C3B"/>
                </a:solidFill>
                <a:latin typeface="Microsoft Sans Serif"/>
                <a:cs typeface="Microsoft Sans Serif"/>
              </a:rPr>
              <a:t>y</a:t>
            </a:r>
            <a:r>
              <a:rPr sz="2200" spc="-10" dirty="0">
                <a:solidFill>
                  <a:srgbClr val="3C3C3B"/>
                </a:solidFill>
                <a:latin typeface="Microsoft Sans Serif"/>
                <a:cs typeface="Microsoft Sans Serif"/>
              </a:rPr>
              <a:t> </a:t>
            </a:r>
            <a:r>
              <a:rPr sz="2200" spc="25" dirty="0">
                <a:solidFill>
                  <a:srgbClr val="3C3C3B"/>
                </a:solidFill>
                <a:latin typeface="Microsoft Sans Serif"/>
                <a:cs typeface="Microsoft Sans Serif"/>
              </a:rPr>
              <a:t>que</a:t>
            </a:r>
            <a:r>
              <a:rPr sz="2200" spc="-5" dirty="0">
                <a:solidFill>
                  <a:srgbClr val="3C3C3B"/>
                </a:solidFill>
                <a:latin typeface="Microsoft Sans Serif"/>
                <a:cs typeface="Microsoft Sans Serif"/>
              </a:rPr>
              <a:t> </a:t>
            </a:r>
            <a:r>
              <a:rPr sz="2200" spc="-30" dirty="0">
                <a:solidFill>
                  <a:srgbClr val="3C3C3B"/>
                </a:solidFill>
                <a:latin typeface="Microsoft Sans Serif"/>
                <a:cs typeface="Microsoft Sans Serif"/>
              </a:rPr>
              <a:t>se</a:t>
            </a:r>
            <a:r>
              <a:rPr sz="2200" spc="-10" dirty="0">
                <a:solidFill>
                  <a:srgbClr val="3C3C3B"/>
                </a:solidFill>
                <a:latin typeface="Microsoft Sans Serif"/>
                <a:cs typeface="Microsoft Sans Serif"/>
              </a:rPr>
              <a:t> </a:t>
            </a:r>
            <a:r>
              <a:rPr sz="2200" spc="25" dirty="0">
                <a:solidFill>
                  <a:srgbClr val="3C3C3B"/>
                </a:solidFill>
                <a:latin typeface="Microsoft Sans Serif"/>
                <a:cs typeface="Microsoft Sans Serif"/>
              </a:rPr>
              <a:t>encuentra</a:t>
            </a:r>
            <a:r>
              <a:rPr sz="2200" spc="-5" dirty="0">
                <a:solidFill>
                  <a:srgbClr val="3C3C3B"/>
                </a:solidFill>
                <a:latin typeface="Microsoft Sans Serif"/>
                <a:cs typeface="Microsoft Sans Serif"/>
              </a:rPr>
              <a:t> </a:t>
            </a:r>
            <a:r>
              <a:rPr sz="2200" spc="5" dirty="0">
                <a:solidFill>
                  <a:srgbClr val="3C3C3B"/>
                </a:solidFill>
                <a:latin typeface="Microsoft Sans Serif"/>
                <a:cs typeface="Microsoft Sans Serif"/>
              </a:rPr>
              <a:t>en</a:t>
            </a:r>
            <a:r>
              <a:rPr sz="2200" spc="-10" dirty="0">
                <a:solidFill>
                  <a:srgbClr val="3C3C3B"/>
                </a:solidFill>
                <a:latin typeface="Microsoft Sans Serif"/>
                <a:cs typeface="Microsoft Sans Serif"/>
              </a:rPr>
              <a:t> </a:t>
            </a:r>
            <a:r>
              <a:rPr sz="2200" spc="-15" dirty="0">
                <a:solidFill>
                  <a:srgbClr val="3C3C3B"/>
                </a:solidFill>
                <a:latin typeface="Microsoft Sans Serif"/>
                <a:cs typeface="Microsoft Sans Serif"/>
              </a:rPr>
              <a:t>ejecución.</a:t>
            </a:r>
            <a:endParaRPr sz="2200" dirty="0">
              <a:latin typeface="Microsoft Sans Serif"/>
              <a:cs typeface="Microsoft Sans Serif"/>
            </a:endParaRPr>
          </a:p>
          <a:p>
            <a:pPr>
              <a:lnSpc>
                <a:spcPct val="100000"/>
              </a:lnSpc>
              <a:spcBef>
                <a:spcPts val="55"/>
              </a:spcBef>
              <a:buClr>
                <a:srgbClr val="3C3C3B"/>
              </a:buClr>
              <a:buFont typeface="Microsoft Sans Serif"/>
              <a:buChar char="•"/>
            </a:pPr>
            <a:endParaRPr sz="2500" dirty="0">
              <a:latin typeface="Microsoft Sans Serif"/>
              <a:cs typeface="Microsoft Sans Serif"/>
            </a:endParaRPr>
          </a:p>
        </p:txBody>
      </p:sp>
      <p:sp>
        <p:nvSpPr>
          <p:cNvPr id="10" name="object 10"/>
          <p:cNvSpPr txBox="1">
            <a:spLocks noGrp="1"/>
          </p:cNvSpPr>
          <p:nvPr>
            <p:ph type="title"/>
          </p:nvPr>
        </p:nvSpPr>
        <p:spPr>
          <a:xfrm>
            <a:off x="327076" y="-57240"/>
            <a:ext cx="5726827" cy="1320233"/>
          </a:xfrm>
          <a:prstGeom prst="rect">
            <a:avLst/>
          </a:prstGeom>
        </p:spPr>
        <p:txBody>
          <a:bodyPr vert="horz" wrap="square" lIns="0" tIns="12065" rIns="0" bIns="0" rtlCol="0">
            <a:spAutoFit/>
          </a:bodyPr>
          <a:lstStyle/>
          <a:p>
            <a:pPr marL="12700">
              <a:lnSpc>
                <a:spcPct val="100000"/>
              </a:lnSpc>
              <a:spcBef>
                <a:spcPts val="95"/>
              </a:spcBef>
            </a:pPr>
            <a:r>
              <a:rPr lang="es-MX" sz="4250" b="1" spc="80" dirty="0">
                <a:latin typeface="Verdana"/>
                <a:cs typeface="Verdana"/>
              </a:rPr>
              <a:t>Dificultades Déficit PPT</a:t>
            </a:r>
            <a:endParaRPr sz="4250" b="1" dirty="0">
              <a:latin typeface="Verdana"/>
              <a:cs typeface="Verdana"/>
            </a:endParaRPr>
          </a:p>
        </p:txBody>
      </p:sp>
      <p:sp>
        <p:nvSpPr>
          <p:cNvPr id="11" name="object 11"/>
          <p:cNvSpPr/>
          <p:nvPr/>
        </p:nvSpPr>
        <p:spPr>
          <a:xfrm>
            <a:off x="603250" y="1616075"/>
            <a:ext cx="9932670" cy="0"/>
          </a:xfrm>
          <a:custGeom>
            <a:avLst/>
            <a:gdLst/>
            <a:ahLst/>
            <a:cxnLst/>
            <a:rect l="l" t="t" r="r" b="b"/>
            <a:pathLst>
              <a:path w="9932670">
                <a:moveTo>
                  <a:pt x="0" y="0"/>
                </a:moveTo>
                <a:lnTo>
                  <a:pt x="9932147" y="0"/>
                </a:lnTo>
              </a:path>
            </a:pathLst>
          </a:custGeom>
          <a:ln w="10470">
            <a:solidFill>
              <a:srgbClr val="3C3C3B"/>
            </a:solidFill>
          </a:ln>
        </p:spPr>
        <p:txBody>
          <a:bodyPr wrap="square" lIns="0" tIns="0" rIns="0" bIns="0" rtlCol="0"/>
          <a:lstStyle/>
          <a:p>
            <a:endParaRPr/>
          </a:p>
        </p:txBody>
      </p:sp>
      <p:sp>
        <p:nvSpPr>
          <p:cNvPr id="7" name="Marcador de número de diapositiva 6">
            <a:extLst>
              <a:ext uri="{FF2B5EF4-FFF2-40B4-BE49-F238E27FC236}">
                <a16:creationId xmlns:a16="http://schemas.microsoft.com/office/drawing/2014/main" id="{04F821FC-33B0-A0E6-9E3D-25882D53FDF9}"/>
              </a:ext>
            </a:extLst>
          </p:cNvPr>
          <p:cNvSpPr>
            <a:spLocks noGrp="1"/>
          </p:cNvSpPr>
          <p:nvPr>
            <p:ph type="sldNum" sz="quarter" idx="7"/>
          </p:nvPr>
        </p:nvSpPr>
        <p:spPr/>
        <p:txBody>
          <a:bodyPr/>
          <a:lstStyle/>
          <a:p>
            <a:fld id="{B6F15528-21DE-4FAA-801E-634DDDAF4B2B}" type="slidenum">
              <a:rPr lang="es-CO" smtClean="0"/>
              <a:t>22</a:t>
            </a:fld>
            <a:endParaRPr lang="es-CO"/>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952652" y="3876668"/>
            <a:ext cx="10198792" cy="3548909"/>
          </a:xfrm>
          <a:prstGeom prst="rect">
            <a:avLst/>
          </a:prstGeom>
        </p:spPr>
      </p:pic>
      <p:sp>
        <p:nvSpPr>
          <p:cNvPr id="3" name="Marcador de número de diapositiva 2">
            <a:extLst>
              <a:ext uri="{FF2B5EF4-FFF2-40B4-BE49-F238E27FC236}">
                <a16:creationId xmlns:a16="http://schemas.microsoft.com/office/drawing/2014/main" id="{37B1FCD6-D5A6-95F1-7397-EF61DA4783E3}"/>
              </a:ext>
            </a:extLst>
          </p:cNvPr>
          <p:cNvSpPr>
            <a:spLocks noGrp="1"/>
          </p:cNvSpPr>
          <p:nvPr>
            <p:ph type="sldNum" sz="quarter" idx="7"/>
          </p:nvPr>
        </p:nvSpPr>
        <p:spPr/>
        <p:txBody>
          <a:bodyPr/>
          <a:lstStyle/>
          <a:p>
            <a:fld id="{B6F15528-21DE-4FAA-801E-634DDDAF4B2B}" type="slidenum">
              <a:rPr lang="es-CO" smtClean="0"/>
              <a:t>23</a:t>
            </a:fld>
            <a:endParaRPr lang="es-CO"/>
          </a:p>
        </p:txBody>
      </p:sp>
    </p:spTree>
    <p:extLst>
      <p:ext uri="{BB962C8B-B14F-4D97-AF65-F5344CB8AC3E}">
        <p14:creationId xmlns:p14="http://schemas.microsoft.com/office/powerpoint/2010/main" val="2219814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1C962117-3B88-03F9-D6D3-7A184A0520ED}"/>
              </a:ext>
            </a:extLst>
          </p:cNvPr>
          <p:cNvSpPr/>
          <p:nvPr/>
        </p:nvSpPr>
        <p:spPr>
          <a:xfrm flipH="1">
            <a:off x="-23954" y="0"/>
            <a:ext cx="10076004" cy="1492027"/>
          </a:xfrm>
          <a:custGeom>
            <a:avLst/>
            <a:gdLst/>
            <a:ahLst/>
            <a:cxnLst/>
            <a:rect l="l" t="t" r="r" b="b"/>
            <a:pathLst>
              <a:path w="20104100" h="2765425">
                <a:moveTo>
                  <a:pt x="20104099" y="0"/>
                </a:moveTo>
                <a:lnTo>
                  <a:pt x="0" y="0"/>
                </a:lnTo>
                <a:lnTo>
                  <a:pt x="0" y="845126"/>
                </a:lnTo>
                <a:lnTo>
                  <a:pt x="14786" y="923806"/>
                </a:lnTo>
                <a:lnTo>
                  <a:pt x="24707" y="969346"/>
                </a:lnTo>
                <a:lnTo>
                  <a:pt x="35518" y="1014547"/>
                </a:lnTo>
                <a:lnTo>
                  <a:pt x="47209" y="1059399"/>
                </a:lnTo>
                <a:lnTo>
                  <a:pt x="59769" y="1103893"/>
                </a:lnTo>
                <a:lnTo>
                  <a:pt x="73190" y="1148019"/>
                </a:lnTo>
                <a:lnTo>
                  <a:pt x="87462" y="1191768"/>
                </a:lnTo>
                <a:lnTo>
                  <a:pt x="102575" y="1235130"/>
                </a:lnTo>
                <a:lnTo>
                  <a:pt x="118520" y="1278095"/>
                </a:lnTo>
                <a:lnTo>
                  <a:pt x="135286" y="1320654"/>
                </a:lnTo>
                <a:lnTo>
                  <a:pt x="152864" y="1362796"/>
                </a:lnTo>
                <a:lnTo>
                  <a:pt x="171245" y="1404513"/>
                </a:lnTo>
                <a:lnTo>
                  <a:pt x="190419" y="1445795"/>
                </a:lnTo>
                <a:lnTo>
                  <a:pt x="210375" y="1486631"/>
                </a:lnTo>
                <a:lnTo>
                  <a:pt x="231105" y="1527013"/>
                </a:lnTo>
                <a:lnTo>
                  <a:pt x="252600" y="1566930"/>
                </a:lnTo>
                <a:lnTo>
                  <a:pt x="274848" y="1606373"/>
                </a:lnTo>
                <a:lnTo>
                  <a:pt x="297840" y="1645333"/>
                </a:lnTo>
                <a:lnTo>
                  <a:pt x="321568" y="1683799"/>
                </a:lnTo>
                <a:lnTo>
                  <a:pt x="346021" y="1721762"/>
                </a:lnTo>
                <a:lnTo>
                  <a:pt x="371189" y="1759213"/>
                </a:lnTo>
                <a:lnTo>
                  <a:pt x="397063" y="1796141"/>
                </a:lnTo>
                <a:lnTo>
                  <a:pt x="423633" y="1832537"/>
                </a:lnTo>
                <a:lnTo>
                  <a:pt x="450890" y="1868391"/>
                </a:lnTo>
                <a:lnTo>
                  <a:pt x="478824" y="1903695"/>
                </a:lnTo>
                <a:lnTo>
                  <a:pt x="507425" y="1938437"/>
                </a:lnTo>
                <a:lnTo>
                  <a:pt x="536684" y="1972608"/>
                </a:lnTo>
                <a:lnTo>
                  <a:pt x="566590" y="2006200"/>
                </a:lnTo>
                <a:lnTo>
                  <a:pt x="597135" y="2039201"/>
                </a:lnTo>
                <a:lnTo>
                  <a:pt x="628308" y="2071603"/>
                </a:lnTo>
                <a:lnTo>
                  <a:pt x="660101" y="2103395"/>
                </a:lnTo>
                <a:lnTo>
                  <a:pt x="692502" y="2134569"/>
                </a:lnTo>
                <a:lnTo>
                  <a:pt x="725503" y="2165114"/>
                </a:lnTo>
                <a:lnTo>
                  <a:pt x="759095" y="2195020"/>
                </a:lnTo>
                <a:lnTo>
                  <a:pt x="793266" y="2224279"/>
                </a:lnTo>
                <a:lnTo>
                  <a:pt x="828008" y="2252880"/>
                </a:lnTo>
                <a:lnTo>
                  <a:pt x="863311" y="2280814"/>
                </a:lnTo>
                <a:lnTo>
                  <a:pt x="899165" y="2308071"/>
                </a:lnTo>
                <a:lnTo>
                  <a:pt x="935562" y="2334642"/>
                </a:lnTo>
                <a:lnTo>
                  <a:pt x="972490" y="2360516"/>
                </a:lnTo>
                <a:lnTo>
                  <a:pt x="1009940" y="2385685"/>
                </a:lnTo>
                <a:lnTo>
                  <a:pt x="1047903" y="2410138"/>
                </a:lnTo>
                <a:lnTo>
                  <a:pt x="1086369" y="2433865"/>
                </a:lnTo>
                <a:lnTo>
                  <a:pt x="1125328" y="2456858"/>
                </a:lnTo>
                <a:lnTo>
                  <a:pt x="1164772" y="2479107"/>
                </a:lnTo>
                <a:lnTo>
                  <a:pt x="1204689" y="2500601"/>
                </a:lnTo>
                <a:lnTo>
                  <a:pt x="1245070" y="2521331"/>
                </a:lnTo>
                <a:lnTo>
                  <a:pt x="1285907" y="2541288"/>
                </a:lnTo>
                <a:lnTo>
                  <a:pt x="1327188" y="2560462"/>
                </a:lnTo>
                <a:lnTo>
                  <a:pt x="1368905" y="2578843"/>
                </a:lnTo>
                <a:lnTo>
                  <a:pt x="1411047" y="2596421"/>
                </a:lnTo>
                <a:lnTo>
                  <a:pt x="1453606" y="2613187"/>
                </a:lnTo>
                <a:lnTo>
                  <a:pt x="1496571" y="2629132"/>
                </a:lnTo>
                <a:lnTo>
                  <a:pt x="1539932" y="2644245"/>
                </a:lnTo>
                <a:lnTo>
                  <a:pt x="1583681" y="2658517"/>
                </a:lnTo>
                <a:lnTo>
                  <a:pt x="1627808" y="2671938"/>
                </a:lnTo>
                <a:lnTo>
                  <a:pt x="1672302" y="2684499"/>
                </a:lnTo>
                <a:lnTo>
                  <a:pt x="1717154" y="2696190"/>
                </a:lnTo>
                <a:lnTo>
                  <a:pt x="1762355" y="2707001"/>
                </a:lnTo>
                <a:lnTo>
                  <a:pt x="1807894" y="2716922"/>
                </a:lnTo>
                <a:lnTo>
                  <a:pt x="1853763" y="2725945"/>
                </a:lnTo>
                <a:lnTo>
                  <a:pt x="1899951" y="2734059"/>
                </a:lnTo>
                <a:lnTo>
                  <a:pt x="1946449" y="2741254"/>
                </a:lnTo>
                <a:lnTo>
                  <a:pt x="1993247" y="2747521"/>
                </a:lnTo>
                <a:lnTo>
                  <a:pt x="2040336" y="2752851"/>
                </a:lnTo>
                <a:lnTo>
                  <a:pt x="2087706" y="2757233"/>
                </a:lnTo>
                <a:lnTo>
                  <a:pt x="2135346" y="2760658"/>
                </a:lnTo>
                <a:lnTo>
                  <a:pt x="2183249" y="2763117"/>
                </a:lnTo>
                <a:lnTo>
                  <a:pt x="2231403" y="2764599"/>
                </a:lnTo>
                <a:lnTo>
                  <a:pt x="2279799" y="2765095"/>
                </a:lnTo>
                <a:lnTo>
                  <a:pt x="20104099" y="2765095"/>
                </a:lnTo>
                <a:lnTo>
                  <a:pt x="20104099" y="0"/>
                </a:lnTo>
                <a:close/>
              </a:path>
            </a:pathLst>
          </a:custGeom>
          <a:solidFill>
            <a:srgbClr val="FFC500"/>
          </a:solidFill>
        </p:spPr>
        <p:txBody>
          <a:bodyPr wrap="square" lIns="0" tIns="0" rIns="0" bIns="0" rtlCol="0"/>
          <a:lstStyle/>
          <a:p>
            <a:endParaRPr/>
          </a:p>
        </p:txBody>
      </p:sp>
      <p:sp>
        <p:nvSpPr>
          <p:cNvPr id="141" name="Google Shape;202;p26">
            <a:extLst>
              <a:ext uri="{FF2B5EF4-FFF2-40B4-BE49-F238E27FC236}">
                <a16:creationId xmlns:a16="http://schemas.microsoft.com/office/drawing/2014/main" id="{1FD3C476-5D32-807D-FB41-6FED8CDB8A06}"/>
              </a:ext>
            </a:extLst>
          </p:cNvPr>
          <p:cNvSpPr txBox="1">
            <a:spLocks/>
          </p:cNvSpPr>
          <p:nvPr/>
        </p:nvSpPr>
        <p:spPr>
          <a:xfrm>
            <a:off x="354002" y="343237"/>
            <a:ext cx="13174392" cy="864066"/>
          </a:xfrm>
          <a:prstGeom prst="rect">
            <a:avLst/>
          </a:prstGeom>
          <a:noFill/>
          <a:ln>
            <a:noFill/>
          </a:ln>
        </p:spPr>
        <p:txBody>
          <a:bodyPr spcFirstLastPara="1" vert="horz" wrap="square" lIns="113071" tIns="56515" rIns="113071" bIns="56515" rtlCol="0" anchor="ctr" anchorCtr="0">
            <a:noAutofit/>
          </a:bodyPr>
          <a:lstStyle>
            <a:lvl1pPr algn="ctr" defTabSz="695950" rtl="0" eaLnBrk="1" latinLnBrk="0" hangingPunct="1">
              <a:lnSpc>
                <a:spcPct val="90000"/>
              </a:lnSpc>
              <a:spcBef>
                <a:spcPct val="0"/>
              </a:spcBef>
              <a:buNone/>
              <a:defRPr sz="4567" b="1" i="0" kern="1200">
                <a:solidFill>
                  <a:schemeClr val="tx1"/>
                </a:solidFill>
                <a:latin typeface="Montserrat" pitchFamily="2" charset="77"/>
                <a:ea typeface="+mj-ea"/>
                <a:cs typeface="+mj-cs"/>
              </a:defRPr>
            </a:lvl1pPr>
          </a:lstStyle>
          <a:p>
            <a:pPr algn="l">
              <a:spcBef>
                <a:spcPts val="0"/>
              </a:spcBef>
              <a:buClr>
                <a:srgbClr val="FFFFFF"/>
              </a:buClr>
              <a:buSzPts val="1400"/>
            </a:pPr>
            <a:r>
              <a:rPr lang="es-CO" sz="3298" dirty="0">
                <a:solidFill>
                  <a:srgbClr val="000000"/>
                </a:solidFill>
                <a:latin typeface="Verdana" panose="020B0604030504040204" pitchFamily="34" charset="0"/>
                <a:ea typeface="Verdana" panose="020B0604030504040204" pitchFamily="34" charset="0"/>
                <a:cs typeface="Verdana" panose="020B0604030504040204" pitchFamily="34" charset="0"/>
              </a:rPr>
              <a:t>Aporte de las transferencias en </a:t>
            </a:r>
          </a:p>
          <a:p>
            <a:pPr algn="l">
              <a:spcBef>
                <a:spcPts val="0"/>
              </a:spcBef>
              <a:buClr>
                <a:srgbClr val="FFFFFF"/>
              </a:buClr>
              <a:buSzPts val="1400"/>
            </a:pPr>
            <a:r>
              <a:rPr lang="es-CO" sz="3298" dirty="0">
                <a:solidFill>
                  <a:srgbClr val="000000"/>
                </a:solidFill>
                <a:latin typeface="Verdana" panose="020B0604030504040204" pitchFamily="34" charset="0"/>
                <a:ea typeface="Verdana" panose="020B0604030504040204" pitchFamily="34" charset="0"/>
                <a:cs typeface="Verdana" panose="020B0604030504040204" pitchFamily="34" charset="0"/>
              </a:rPr>
              <a:t>las 23 ciudades, 2023</a:t>
            </a:r>
            <a:endParaRPr lang="es-MX" sz="3298"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2" name="TextBox 151">
            <a:extLst>
              <a:ext uri="{FF2B5EF4-FFF2-40B4-BE49-F238E27FC236}">
                <a16:creationId xmlns:a16="http://schemas.microsoft.com/office/drawing/2014/main" id="{C1E642EC-3EF2-3310-217E-F3A42A4B3D81}"/>
              </a:ext>
            </a:extLst>
          </p:cNvPr>
          <p:cNvSpPr txBox="1"/>
          <p:nvPr/>
        </p:nvSpPr>
        <p:spPr>
          <a:xfrm>
            <a:off x="866611" y="2262163"/>
            <a:ext cx="7579542" cy="2457083"/>
          </a:xfrm>
          <a:prstGeom prst="rect">
            <a:avLst/>
          </a:prstGeom>
          <a:noFill/>
        </p:spPr>
        <p:txBody>
          <a:bodyPr wrap="square">
            <a:spAutoFit/>
          </a:bodyPr>
          <a:lstStyle/>
          <a:p>
            <a:pPr marL="471202" marR="585337" indent="-471202" algn="just">
              <a:lnSpc>
                <a:spcPct val="115000"/>
              </a:lnSpc>
              <a:spcAft>
                <a:spcPts val="1319"/>
              </a:spcAft>
              <a:buClr>
                <a:srgbClr val="000000"/>
              </a:buClr>
              <a:buFont typeface="Arial" panose="020B0604020202020204" pitchFamily="34" charset="0"/>
              <a:buChar char="•"/>
            </a:pPr>
            <a:r>
              <a:rPr lang="es-ES" b="1" dirty="0">
                <a:latin typeface="Verdana" panose="020B0604030504040204" pitchFamily="34" charset="0"/>
                <a:ea typeface="Verdana" panose="020B0604030504040204" pitchFamily="34" charset="0"/>
                <a:cs typeface="Verdana" panose="020B0604030504040204" pitchFamily="34" charset="0"/>
              </a:rPr>
              <a:t>Las transferencias </a:t>
            </a:r>
            <a:r>
              <a:rPr lang="es-ES" dirty="0">
                <a:latin typeface="Verdana" panose="020B0604030504040204" pitchFamily="34" charset="0"/>
                <a:ea typeface="Verdana" panose="020B0604030504040204" pitchFamily="34" charset="0"/>
                <a:cs typeface="Verdana" panose="020B0604030504040204" pitchFamily="34" charset="0"/>
              </a:rPr>
              <a:t>monetarias tuvieron un mayor impacto en la </a:t>
            </a:r>
            <a:r>
              <a:rPr lang="es-ES" b="1" dirty="0">
                <a:latin typeface="Verdana" panose="020B0604030504040204" pitchFamily="34" charset="0"/>
                <a:ea typeface="Verdana" panose="020B0604030504040204" pitchFamily="34" charset="0"/>
                <a:cs typeface="Verdana" panose="020B0604030504040204" pitchFamily="34" charset="0"/>
              </a:rPr>
              <a:t>reducción de la pobreza moderada</a:t>
            </a:r>
            <a:r>
              <a:rPr lang="es-ES" dirty="0">
                <a:latin typeface="Verdana" panose="020B0604030504040204" pitchFamily="34" charset="0"/>
                <a:ea typeface="Verdana" panose="020B0604030504040204" pitchFamily="34" charset="0"/>
                <a:cs typeface="Verdana" panose="020B0604030504040204" pitchFamily="34" charset="0"/>
              </a:rPr>
              <a:t> en las ciudades de Sincelejo (4,7 p.p.),  Riohacha (4,7 p.p.), Montería (4,1 p.p.) y Cúcuta (4,0 p.p.).</a:t>
            </a:r>
          </a:p>
          <a:p>
            <a:pPr marL="471202" marR="585337" indent="-471202" algn="just">
              <a:lnSpc>
                <a:spcPct val="115000"/>
              </a:lnSpc>
              <a:spcAft>
                <a:spcPts val="1319"/>
              </a:spcAft>
              <a:buClr>
                <a:srgbClr val="000000"/>
              </a:buClr>
              <a:buFont typeface="Arial" panose="020B0604020202020204" pitchFamily="34" charset="0"/>
              <a:buChar char="•"/>
            </a:pPr>
            <a:r>
              <a:rPr lang="es-ES" dirty="0">
                <a:latin typeface="Verdana" panose="020B0604030504040204" pitchFamily="34" charset="0"/>
                <a:ea typeface="Verdana" panose="020B0604030504040204" pitchFamily="34" charset="0"/>
                <a:cs typeface="Verdana" panose="020B0604030504040204" pitchFamily="34" charset="0"/>
              </a:rPr>
              <a:t>Y en la reducción de la </a:t>
            </a:r>
            <a:r>
              <a:rPr lang="es-ES" b="1" dirty="0">
                <a:latin typeface="Verdana" panose="020B0604030504040204" pitchFamily="34" charset="0"/>
                <a:ea typeface="Verdana" panose="020B0604030504040204" pitchFamily="34" charset="0"/>
                <a:cs typeface="Verdana" panose="020B0604030504040204" pitchFamily="34" charset="0"/>
              </a:rPr>
              <a:t>pobreza monetaria extrema</a:t>
            </a:r>
            <a:r>
              <a:rPr lang="es-ES" dirty="0">
                <a:latin typeface="Verdana" panose="020B0604030504040204" pitchFamily="34" charset="0"/>
                <a:ea typeface="Verdana" panose="020B0604030504040204" pitchFamily="34" charset="0"/>
                <a:cs typeface="Verdana" panose="020B0604030504040204" pitchFamily="34" charset="0"/>
              </a:rPr>
              <a:t> en las ciudades de Quibdó (7,5 p.p.),  Riohacha (6,3 p.p.), Sincelejo (5,3 p.p.) y Montería (4,1 p.p.).</a:t>
            </a:r>
            <a:endParaRPr lang="en-US" dirty="0">
              <a:latin typeface="Verdana" panose="020B0604030504040204" pitchFamily="34" charset="0"/>
              <a:ea typeface="Verdana" panose="020B0604030504040204" pitchFamily="34" charset="0"/>
              <a:cs typeface="Verdana" panose="020B0604030504040204" pitchFamily="34" charset="0"/>
            </a:endParaRPr>
          </a:p>
        </p:txBody>
      </p:sp>
      <p:pic>
        <p:nvPicPr>
          <p:cNvPr id="8" name="Picture 7">
            <a:extLst>
              <a:ext uri="{FF2B5EF4-FFF2-40B4-BE49-F238E27FC236}">
                <a16:creationId xmlns:a16="http://schemas.microsoft.com/office/drawing/2014/main" id="{3CC5693A-1D40-45BE-4CC3-3DAE9CDAC528}"/>
              </a:ext>
            </a:extLst>
          </p:cNvPr>
          <p:cNvPicPr>
            <a:picLocks noChangeAspect="1"/>
          </p:cNvPicPr>
          <p:nvPr/>
        </p:nvPicPr>
        <p:blipFill>
          <a:blip r:embed="rId3"/>
          <a:stretch>
            <a:fillRect/>
          </a:stretch>
        </p:blipFill>
        <p:spPr>
          <a:xfrm>
            <a:off x="9056175" y="1910929"/>
            <a:ext cx="5438037" cy="8706748"/>
          </a:xfrm>
          <a:prstGeom prst="rect">
            <a:avLst/>
          </a:prstGeom>
        </p:spPr>
      </p:pic>
      <p:pic>
        <p:nvPicPr>
          <p:cNvPr id="10" name="Picture 9">
            <a:extLst>
              <a:ext uri="{FF2B5EF4-FFF2-40B4-BE49-F238E27FC236}">
                <a16:creationId xmlns:a16="http://schemas.microsoft.com/office/drawing/2014/main" id="{6C3739D0-6BC3-D898-D46A-22268BFE056C}"/>
              </a:ext>
            </a:extLst>
          </p:cNvPr>
          <p:cNvPicPr>
            <a:picLocks noChangeAspect="1"/>
          </p:cNvPicPr>
          <p:nvPr/>
        </p:nvPicPr>
        <p:blipFill>
          <a:blip r:embed="rId4"/>
          <a:stretch>
            <a:fillRect/>
          </a:stretch>
        </p:blipFill>
        <p:spPr>
          <a:xfrm>
            <a:off x="13528394" y="1894175"/>
            <a:ext cx="5547049" cy="8871273"/>
          </a:xfrm>
          <a:prstGeom prst="rect">
            <a:avLst/>
          </a:prstGeom>
        </p:spPr>
      </p:pic>
      <p:pic>
        <p:nvPicPr>
          <p:cNvPr id="11" name="Imagen 14">
            <a:extLst>
              <a:ext uri="{FF2B5EF4-FFF2-40B4-BE49-F238E27FC236}">
                <a16:creationId xmlns:a16="http://schemas.microsoft.com/office/drawing/2014/main" id="{3E6602D4-CA20-A9B1-393E-06CB8858AEBC}"/>
              </a:ext>
            </a:extLst>
          </p:cNvPr>
          <p:cNvPicPr>
            <a:picLocks noChangeAspect="1"/>
          </p:cNvPicPr>
          <p:nvPr/>
        </p:nvPicPr>
        <p:blipFill rotWithShape="1">
          <a:blip r:embed="rId5">
            <a:extLst>
              <a:ext uri="{28A0092B-C50C-407E-A947-70E740481C1C}">
                <a14:useLocalDpi xmlns:a14="http://schemas.microsoft.com/office/drawing/2010/main" val="0"/>
              </a:ext>
            </a:extLst>
          </a:blip>
          <a:srcRect t="8572" b="-3242"/>
          <a:stretch/>
        </p:blipFill>
        <p:spPr bwMode="auto">
          <a:xfrm>
            <a:off x="679450" y="6264303"/>
            <a:ext cx="8927965" cy="3470643"/>
          </a:xfrm>
          <a:prstGeom prst="rect">
            <a:avLst/>
          </a:prstGeom>
          <a:noFill/>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2E47112C-C5CD-A7D1-4EDC-2FF60F0EE33E}"/>
              </a:ext>
            </a:extLst>
          </p:cNvPr>
          <p:cNvSpPr txBox="1"/>
          <p:nvPr/>
        </p:nvSpPr>
        <p:spPr>
          <a:xfrm>
            <a:off x="9007468" y="2647391"/>
            <a:ext cx="10973488" cy="549061"/>
          </a:xfrm>
          <a:prstGeom prst="rect">
            <a:avLst/>
          </a:prstGeom>
          <a:noFill/>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n-US" sz="2968" dirty="0"/>
          </a:p>
        </p:txBody>
      </p:sp>
      <p:sp>
        <p:nvSpPr>
          <p:cNvPr id="14" name="TextBox 13">
            <a:extLst>
              <a:ext uri="{FF2B5EF4-FFF2-40B4-BE49-F238E27FC236}">
                <a16:creationId xmlns:a16="http://schemas.microsoft.com/office/drawing/2014/main" id="{C8682C5B-675C-AA28-4ECB-CE2A4D54638B}"/>
              </a:ext>
            </a:extLst>
          </p:cNvPr>
          <p:cNvSpPr txBox="1"/>
          <p:nvPr/>
        </p:nvSpPr>
        <p:spPr>
          <a:xfrm>
            <a:off x="476669" y="5253155"/>
            <a:ext cx="8250248" cy="803040"/>
          </a:xfrm>
          <a:prstGeom prst="rect">
            <a:avLst/>
          </a:prstGeom>
          <a:noFill/>
        </p:spPr>
        <p:txBody>
          <a:bodyPr wrap="square">
            <a:spAutoFit/>
          </a:bodyPr>
          <a:lstStyle/>
          <a:p>
            <a:r>
              <a:rPr lang="es-ES" sz="2309" b="1" dirty="0">
                <a:solidFill>
                  <a:prstClr val="black"/>
                </a:solidFill>
                <a:latin typeface="Verdana" panose="020B0604030504040204" pitchFamily="34" charset="0"/>
                <a:ea typeface="Verdana" panose="020B0604030504040204" pitchFamily="34" charset="0"/>
                <a:cs typeface="Verdana" panose="020B0604030504040204" pitchFamily="34" charset="0"/>
              </a:rPr>
              <a:t>Aporte de ayudas institucionales a la reducción de la pobreza monetaria en 2023 (porcentaje) </a:t>
            </a:r>
            <a:endParaRPr lang="en-US" sz="2309"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TextBox 15">
            <a:extLst>
              <a:ext uri="{FF2B5EF4-FFF2-40B4-BE49-F238E27FC236}">
                <a16:creationId xmlns:a16="http://schemas.microsoft.com/office/drawing/2014/main" id="{DC376465-95F2-657C-62C9-BC1005602A3D}"/>
              </a:ext>
            </a:extLst>
          </p:cNvPr>
          <p:cNvSpPr txBox="1"/>
          <p:nvPr/>
        </p:nvSpPr>
        <p:spPr>
          <a:xfrm>
            <a:off x="9160019" y="1365114"/>
            <a:ext cx="10944082" cy="400110"/>
          </a:xfrm>
          <a:prstGeom prst="rect">
            <a:avLst/>
          </a:prstGeom>
          <a:noFill/>
        </p:spPr>
        <p:txBody>
          <a:bodyPr wrap="square">
            <a:spAutoFit/>
          </a:bodyPr>
          <a:lstStyle/>
          <a:p>
            <a:pPr algn="ctr"/>
            <a:r>
              <a:rPr lang="es-ES"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Aporte de las ayudas institucionales a la </a:t>
            </a:r>
            <a:r>
              <a:rPr lang="es-CO"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reducción de la pobreza</a:t>
            </a:r>
            <a:endParaRPr lang="en-US"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20" name="Graphic 19" descr="Philanthropy outline">
            <a:extLst>
              <a:ext uri="{FF2B5EF4-FFF2-40B4-BE49-F238E27FC236}">
                <a16:creationId xmlns:a16="http://schemas.microsoft.com/office/drawing/2014/main" id="{5F5DD9CE-EAF9-174E-B1C3-C04AEEBC5D8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063901" y="543902"/>
            <a:ext cx="948125" cy="948125"/>
          </a:xfrm>
          <a:prstGeom prst="rect">
            <a:avLst/>
          </a:prstGeom>
        </p:spPr>
      </p:pic>
      <p:sp>
        <p:nvSpPr>
          <p:cNvPr id="3" name="Marcador de número de diapositiva 2">
            <a:extLst>
              <a:ext uri="{FF2B5EF4-FFF2-40B4-BE49-F238E27FC236}">
                <a16:creationId xmlns:a16="http://schemas.microsoft.com/office/drawing/2014/main" id="{E7970CB9-FA80-56F6-4AF0-5B4C878358B7}"/>
              </a:ext>
            </a:extLst>
          </p:cNvPr>
          <p:cNvSpPr>
            <a:spLocks noGrp="1"/>
          </p:cNvSpPr>
          <p:nvPr>
            <p:ph type="sldNum" sz="quarter" idx="7"/>
          </p:nvPr>
        </p:nvSpPr>
        <p:spPr/>
        <p:txBody>
          <a:bodyPr/>
          <a:lstStyle/>
          <a:p>
            <a:fld id="{B6F15528-21DE-4FAA-801E-634DDDAF4B2B}" type="slidenum">
              <a:rPr lang="es-CO" smtClean="0"/>
              <a:t>3</a:t>
            </a:fld>
            <a:endParaRPr lang="es-CO"/>
          </a:p>
        </p:txBody>
      </p:sp>
    </p:spTree>
    <p:extLst>
      <p:ext uri="{BB962C8B-B14F-4D97-AF65-F5344CB8AC3E}">
        <p14:creationId xmlns:p14="http://schemas.microsoft.com/office/powerpoint/2010/main" val="1769061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ángulo 34">
            <a:extLst>
              <a:ext uri="{FF2B5EF4-FFF2-40B4-BE49-F238E27FC236}">
                <a16:creationId xmlns:a16="http://schemas.microsoft.com/office/drawing/2014/main" id="{9C2B3275-0E44-80C7-1A9E-B4A132B0882D}"/>
              </a:ext>
            </a:extLst>
          </p:cNvPr>
          <p:cNvSpPr/>
          <p:nvPr/>
        </p:nvSpPr>
        <p:spPr>
          <a:xfrm>
            <a:off x="-82550" y="0"/>
            <a:ext cx="20186650" cy="1412682"/>
          </a:xfrm>
          <a:prstGeom prst="rect">
            <a:avLst/>
          </a:prstGeom>
          <a:solidFill>
            <a:srgbClr val="FFC50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TextBox 3">
            <a:extLst>
              <a:ext uri="{FF2B5EF4-FFF2-40B4-BE49-F238E27FC236}">
                <a16:creationId xmlns:a16="http://schemas.microsoft.com/office/drawing/2014/main" id="{EF4EA272-21E3-A5D3-56AD-200E7F9F700D}"/>
              </a:ext>
            </a:extLst>
          </p:cNvPr>
          <p:cNvSpPr txBox="1"/>
          <p:nvPr/>
        </p:nvSpPr>
        <p:spPr>
          <a:xfrm>
            <a:off x="4834078" y="3070345"/>
            <a:ext cx="4059132" cy="498278"/>
          </a:xfrm>
          <a:prstGeom prst="rect">
            <a:avLst/>
          </a:prstGeom>
          <a:noFill/>
        </p:spPr>
        <p:txBody>
          <a:bodyPr wrap="square">
            <a:spAutoFit/>
          </a:bodyPr>
          <a:lstStyle/>
          <a:p>
            <a:pPr defTabSz="1147622">
              <a:defRPr/>
            </a:pPr>
            <a:r>
              <a:rPr lang="es-ES" sz="2638" b="1" dirty="0">
                <a:solidFill>
                  <a:schemeClr val="tx1">
                    <a:lumMod val="85000"/>
                    <a:lumOff val="15000"/>
                  </a:schemeClr>
                </a:solidFill>
                <a:latin typeface="Helvetica"/>
                <a:cs typeface="Segoe UI"/>
              </a:rPr>
              <a:t>Pobreza monetaria</a:t>
            </a:r>
            <a:endParaRPr lang="en-US" sz="2638" dirty="0">
              <a:solidFill>
                <a:schemeClr val="tx1">
                  <a:lumMod val="85000"/>
                  <a:lumOff val="15000"/>
                </a:schemeClr>
              </a:solidFill>
              <a:latin typeface="Helvetica"/>
            </a:endParaRPr>
          </a:p>
        </p:txBody>
      </p:sp>
      <p:sp>
        <p:nvSpPr>
          <p:cNvPr id="5" name="TextBox 4">
            <a:extLst>
              <a:ext uri="{FF2B5EF4-FFF2-40B4-BE49-F238E27FC236}">
                <a16:creationId xmlns:a16="http://schemas.microsoft.com/office/drawing/2014/main" id="{F9B85772-BAC2-555F-48DF-33014B942FAF}"/>
              </a:ext>
            </a:extLst>
          </p:cNvPr>
          <p:cNvSpPr txBox="1"/>
          <p:nvPr/>
        </p:nvSpPr>
        <p:spPr>
          <a:xfrm>
            <a:off x="4501692" y="3870374"/>
            <a:ext cx="5475397" cy="498278"/>
          </a:xfrm>
          <a:prstGeom prst="rect">
            <a:avLst/>
          </a:prstGeom>
          <a:noFill/>
        </p:spPr>
        <p:txBody>
          <a:bodyPr wrap="square">
            <a:spAutoFit/>
          </a:bodyPr>
          <a:lstStyle/>
          <a:p>
            <a:pPr defTabSz="1147622">
              <a:defRPr/>
            </a:pPr>
            <a:r>
              <a:rPr lang="es-ES" sz="2638" b="1">
                <a:solidFill>
                  <a:schemeClr val="tx1">
                    <a:lumMod val="85000"/>
                    <a:lumOff val="15000"/>
                  </a:schemeClr>
                </a:solidFill>
                <a:latin typeface="Helvetica"/>
                <a:cs typeface="Segoe UI"/>
              </a:rPr>
              <a:t>Pobreza monetaria extrema</a:t>
            </a:r>
            <a:endParaRPr lang="en-US" sz="2638">
              <a:solidFill>
                <a:schemeClr val="tx1">
                  <a:lumMod val="85000"/>
                  <a:lumOff val="15000"/>
                </a:schemeClr>
              </a:solidFill>
              <a:latin typeface="Helvetica"/>
            </a:endParaRPr>
          </a:p>
        </p:txBody>
      </p:sp>
      <p:sp>
        <p:nvSpPr>
          <p:cNvPr id="6" name="TextBox 5">
            <a:extLst>
              <a:ext uri="{FF2B5EF4-FFF2-40B4-BE49-F238E27FC236}">
                <a16:creationId xmlns:a16="http://schemas.microsoft.com/office/drawing/2014/main" id="{CE286399-6D8C-074E-205E-B3B9104919D3}"/>
              </a:ext>
            </a:extLst>
          </p:cNvPr>
          <p:cNvSpPr txBox="1"/>
          <p:nvPr/>
        </p:nvSpPr>
        <p:spPr>
          <a:xfrm>
            <a:off x="10088150" y="2333538"/>
            <a:ext cx="1168216" cy="549061"/>
          </a:xfrm>
          <a:prstGeom prst="rect">
            <a:avLst/>
          </a:prstGeom>
          <a:noFill/>
        </p:spPr>
        <p:txBody>
          <a:bodyPr wrap="square">
            <a:spAutoFit/>
          </a:bodyPr>
          <a:lstStyle/>
          <a:p>
            <a:pPr algn="ctr" defTabSz="1147622">
              <a:defRPr/>
            </a:pPr>
            <a:r>
              <a:rPr lang="es-ES" sz="2968" b="1" dirty="0">
                <a:solidFill>
                  <a:prstClr val="black"/>
                </a:solidFill>
                <a:latin typeface="Helvetica"/>
                <a:cs typeface="Segoe UI"/>
              </a:rPr>
              <a:t>2021</a:t>
            </a:r>
            <a:endParaRPr lang="en-US" sz="2968" dirty="0">
              <a:solidFill>
                <a:prstClr val="black"/>
              </a:solidFill>
              <a:latin typeface="Helvetica"/>
            </a:endParaRPr>
          </a:p>
        </p:txBody>
      </p:sp>
      <p:sp>
        <p:nvSpPr>
          <p:cNvPr id="7" name="TextBox 6">
            <a:extLst>
              <a:ext uri="{FF2B5EF4-FFF2-40B4-BE49-F238E27FC236}">
                <a16:creationId xmlns:a16="http://schemas.microsoft.com/office/drawing/2014/main" id="{26A97B45-D1F8-D575-F13E-F13D9A3DB065}"/>
              </a:ext>
            </a:extLst>
          </p:cNvPr>
          <p:cNvSpPr txBox="1"/>
          <p:nvPr/>
        </p:nvSpPr>
        <p:spPr>
          <a:xfrm>
            <a:off x="15002958" y="2308882"/>
            <a:ext cx="1168216" cy="549061"/>
          </a:xfrm>
          <a:prstGeom prst="rect">
            <a:avLst/>
          </a:prstGeom>
          <a:noFill/>
        </p:spPr>
        <p:txBody>
          <a:bodyPr wrap="square">
            <a:spAutoFit/>
          </a:bodyPr>
          <a:lstStyle/>
          <a:p>
            <a:pPr algn="ctr" defTabSz="1147622">
              <a:defRPr/>
            </a:pPr>
            <a:r>
              <a:rPr lang="es-ES" sz="2968" b="1" dirty="0">
                <a:solidFill>
                  <a:srgbClr val="154A8A"/>
                </a:solidFill>
                <a:latin typeface="Helvetica"/>
                <a:cs typeface="Segoe UI"/>
              </a:rPr>
              <a:t>2023</a:t>
            </a:r>
            <a:endParaRPr lang="en-US" sz="2968" b="1" dirty="0">
              <a:solidFill>
                <a:srgbClr val="154A8A"/>
              </a:solidFill>
              <a:latin typeface="Helvetica"/>
              <a:cs typeface="Segoe UI"/>
            </a:endParaRPr>
          </a:p>
        </p:txBody>
      </p:sp>
      <p:sp>
        <p:nvSpPr>
          <p:cNvPr id="8" name="TextBox 7">
            <a:extLst>
              <a:ext uri="{FF2B5EF4-FFF2-40B4-BE49-F238E27FC236}">
                <a16:creationId xmlns:a16="http://schemas.microsoft.com/office/drawing/2014/main" id="{F54F0653-5B78-6AD6-5A54-EA49A80F9FCB}"/>
              </a:ext>
            </a:extLst>
          </p:cNvPr>
          <p:cNvSpPr txBox="1"/>
          <p:nvPr/>
        </p:nvSpPr>
        <p:spPr>
          <a:xfrm>
            <a:off x="9728884" y="3016678"/>
            <a:ext cx="1602669" cy="549061"/>
          </a:xfrm>
          <a:prstGeom prst="rect">
            <a:avLst/>
          </a:prstGeom>
          <a:noFill/>
        </p:spPr>
        <p:txBody>
          <a:bodyPr wrap="square">
            <a:spAutoFit/>
          </a:bodyPr>
          <a:lstStyle/>
          <a:p>
            <a:pPr defTabSz="1147622">
              <a:defRPr/>
            </a:pPr>
            <a:r>
              <a:rPr lang="es-ES" sz="2968" dirty="0">
                <a:solidFill>
                  <a:prstClr val="black"/>
                </a:solidFill>
                <a:latin typeface="Helvetica"/>
                <a:cs typeface="Segoe UI"/>
              </a:rPr>
              <a:t>39,7%</a:t>
            </a:r>
            <a:endParaRPr lang="en-US" sz="2968" dirty="0">
              <a:solidFill>
                <a:prstClr val="black"/>
              </a:solidFill>
              <a:latin typeface="Helvetica"/>
            </a:endParaRPr>
          </a:p>
        </p:txBody>
      </p:sp>
      <p:cxnSp>
        <p:nvCxnSpPr>
          <p:cNvPr id="9" name="Conector recto 34">
            <a:extLst>
              <a:ext uri="{FF2B5EF4-FFF2-40B4-BE49-F238E27FC236}">
                <a16:creationId xmlns:a16="http://schemas.microsoft.com/office/drawing/2014/main" id="{8C854C93-9860-48D1-1AFD-C51E53377B64}"/>
              </a:ext>
            </a:extLst>
          </p:cNvPr>
          <p:cNvCxnSpPr>
            <a:cxnSpLocks/>
          </p:cNvCxnSpPr>
          <p:nvPr/>
        </p:nvCxnSpPr>
        <p:spPr>
          <a:xfrm>
            <a:off x="4692610" y="3789966"/>
            <a:ext cx="14567193" cy="48629"/>
          </a:xfrm>
          <a:prstGeom prst="line">
            <a:avLst/>
          </a:prstGeom>
          <a:noFill/>
          <a:ln w="6350" cap="flat" cmpd="sng" algn="ctr">
            <a:solidFill>
              <a:srgbClr val="5B9BD5"/>
            </a:solidFill>
            <a:prstDash val="solid"/>
            <a:miter lim="800000"/>
          </a:ln>
          <a:effectLst/>
        </p:spPr>
      </p:cxnSp>
      <p:sp>
        <p:nvSpPr>
          <p:cNvPr id="10" name="TextBox 9">
            <a:extLst>
              <a:ext uri="{FF2B5EF4-FFF2-40B4-BE49-F238E27FC236}">
                <a16:creationId xmlns:a16="http://schemas.microsoft.com/office/drawing/2014/main" id="{ED260C80-5115-5250-C48A-7B8395E78573}"/>
              </a:ext>
            </a:extLst>
          </p:cNvPr>
          <p:cNvSpPr txBox="1"/>
          <p:nvPr/>
        </p:nvSpPr>
        <p:spPr>
          <a:xfrm>
            <a:off x="15133454" y="3068981"/>
            <a:ext cx="1811196" cy="549061"/>
          </a:xfrm>
          <a:prstGeom prst="rect">
            <a:avLst/>
          </a:prstGeom>
          <a:noFill/>
        </p:spPr>
        <p:txBody>
          <a:bodyPr wrap="square">
            <a:spAutoFit/>
          </a:bodyPr>
          <a:lstStyle/>
          <a:p>
            <a:pPr defTabSz="1147622">
              <a:defRPr/>
            </a:pPr>
            <a:r>
              <a:rPr lang="es-ES" sz="2968" b="1" dirty="0">
                <a:solidFill>
                  <a:srgbClr val="305F97"/>
                </a:solidFill>
                <a:latin typeface="Helvetica"/>
                <a:cs typeface="Segoe UI"/>
              </a:rPr>
              <a:t>33,3%</a:t>
            </a:r>
            <a:endParaRPr lang="en-US" sz="2968" b="1" dirty="0">
              <a:solidFill>
                <a:srgbClr val="305F97"/>
              </a:solidFill>
              <a:latin typeface="Helvetica"/>
            </a:endParaRPr>
          </a:p>
        </p:txBody>
      </p:sp>
      <p:cxnSp>
        <p:nvCxnSpPr>
          <p:cNvPr id="11" name="Straight Arrow Connector 10">
            <a:extLst>
              <a:ext uri="{FF2B5EF4-FFF2-40B4-BE49-F238E27FC236}">
                <a16:creationId xmlns:a16="http://schemas.microsoft.com/office/drawing/2014/main" id="{FF98EB47-2840-D887-EFA7-8127E6CBEF9B}"/>
              </a:ext>
            </a:extLst>
          </p:cNvPr>
          <p:cNvCxnSpPr>
            <a:cxnSpLocks/>
          </p:cNvCxnSpPr>
          <p:nvPr/>
        </p:nvCxnSpPr>
        <p:spPr>
          <a:xfrm>
            <a:off x="11139191" y="3527621"/>
            <a:ext cx="1333961" cy="0"/>
          </a:xfrm>
          <a:prstGeom prst="straightConnector1">
            <a:avLst/>
          </a:prstGeom>
          <a:ln>
            <a:solidFill>
              <a:srgbClr val="0070C0"/>
            </a:solidFill>
            <a:tailEnd type="triangle"/>
          </a:ln>
        </p:spPr>
        <p:style>
          <a:lnRef idx="1">
            <a:schemeClr val="accent5"/>
          </a:lnRef>
          <a:fillRef idx="0">
            <a:schemeClr val="accent5"/>
          </a:fillRef>
          <a:effectRef idx="0">
            <a:schemeClr val="accent5"/>
          </a:effectRef>
          <a:fontRef idx="minor">
            <a:schemeClr val="tx1"/>
          </a:fontRef>
        </p:style>
      </p:cxnSp>
      <p:cxnSp>
        <p:nvCxnSpPr>
          <p:cNvPr id="12" name="Conector recto 34">
            <a:extLst>
              <a:ext uri="{FF2B5EF4-FFF2-40B4-BE49-F238E27FC236}">
                <a16:creationId xmlns:a16="http://schemas.microsoft.com/office/drawing/2014/main" id="{C8E90AE5-C153-E45B-7D1C-9A59EA47A942}"/>
              </a:ext>
            </a:extLst>
          </p:cNvPr>
          <p:cNvCxnSpPr>
            <a:cxnSpLocks/>
          </p:cNvCxnSpPr>
          <p:nvPr/>
        </p:nvCxnSpPr>
        <p:spPr>
          <a:xfrm>
            <a:off x="3227526" y="4659532"/>
            <a:ext cx="16179147" cy="75842"/>
          </a:xfrm>
          <a:prstGeom prst="line">
            <a:avLst/>
          </a:prstGeom>
          <a:noFill/>
          <a:ln w="6350" cap="flat" cmpd="sng" algn="ctr">
            <a:solidFill>
              <a:srgbClr val="5B9BD5"/>
            </a:solidFill>
            <a:prstDash val="solid"/>
            <a:miter lim="800000"/>
          </a:ln>
          <a:effectLst/>
        </p:spPr>
      </p:cxnSp>
      <p:sp>
        <p:nvSpPr>
          <p:cNvPr id="13" name="TextBox 12">
            <a:extLst>
              <a:ext uri="{FF2B5EF4-FFF2-40B4-BE49-F238E27FC236}">
                <a16:creationId xmlns:a16="http://schemas.microsoft.com/office/drawing/2014/main" id="{67A474B2-716B-E582-BB5C-801435FE5D67}"/>
              </a:ext>
            </a:extLst>
          </p:cNvPr>
          <p:cNvSpPr txBox="1"/>
          <p:nvPr/>
        </p:nvSpPr>
        <p:spPr>
          <a:xfrm>
            <a:off x="9747250" y="3840530"/>
            <a:ext cx="1465901" cy="549061"/>
          </a:xfrm>
          <a:prstGeom prst="rect">
            <a:avLst/>
          </a:prstGeom>
          <a:noFill/>
        </p:spPr>
        <p:txBody>
          <a:bodyPr wrap="square">
            <a:spAutoFit/>
          </a:bodyPr>
          <a:lstStyle/>
          <a:p>
            <a:pPr defTabSz="1147622">
              <a:defRPr/>
            </a:pPr>
            <a:r>
              <a:rPr lang="es-ES" sz="2968">
                <a:solidFill>
                  <a:prstClr val="black"/>
                </a:solidFill>
                <a:latin typeface="Helvetica"/>
                <a:cs typeface="Segoe UI"/>
              </a:rPr>
              <a:t>13,7%</a:t>
            </a:r>
            <a:endParaRPr lang="en-US" sz="2968">
              <a:solidFill>
                <a:prstClr val="black"/>
              </a:solidFill>
              <a:latin typeface="Helvetica"/>
            </a:endParaRPr>
          </a:p>
        </p:txBody>
      </p:sp>
      <p:sp>
        <p:nvSpPr>
          <p:cNvPr id="14" name="TextBox 13">
            <a:extLst>
              <a:ext uri="{FF2B5EF4-FFF2-40B4-BE49-F238E27FC236}">
                <a16:creationId xmlns:a16="http://schemas.microsoft.com/office/drawing/2014/main" id="{389B1709-0CD8-E3E9-DD75-97E0D7BD1E90}"/>
              </a:ext>
            </a:extLst>
          </p:cNvPr>
          <p:cNvSpPr txBox="1"/>
          <p:nvPr/>
        </p:nvSpPr>
        <p:spPr>
          <a:xfrm>
            <a:off x="15183945" y="3964629"/>
            <a:ext cx="1570237" cy="549061"/>
          </a:xfrm>
          <a:prstGeom prst="rect">
            <a:avLst/>
          </a:prstGeom>
          <a:noFill/>
        </p:spPr>
        <p:txBody>
          <a:bodyPr wrap="square">
            <a:spAutoFit/>
          </a:bodyPr>
          <a:lstStyle/>
          <a:p>
            <a:pPr defTabSz="1147622">
              <a:defRPr/>
            </a:pPr>
            <a:r>
              <a:rPr lang="es-ES" sz="2968" b="1" dirty="0">
                <a:solidFill>
                  <a:srgbClr val="305F97"/>
                </a:solidFill>
                <a:latin typeface="Helvetica"/>
                <a:cs typeface="Segoe UI"/>
              </a:rPr>
              <a:t>11,4%</a:t>
            </a:r>
            <a:endParaRPr lang="en-US" sz="2968" b="1" dirty="0">
              <a:solidFill>
                <a:srgbClr val="305F97"/>
              </a:solidFill>
              <a:latin typeface="Helvetica"/>
            </a:endParaRPr>
          </a:p>
        </p:txBody>
      </p:sp>
      <p:sp>
        <p:nvSpPr>
          <p:cNvPr id="15" name="TextBox 14">
            <a:extLst>
              <a:ext uri="{FF2B5EF4-FFF2-40B4-BE49-F238E27FC236}">
                <a16:creationId xmlns:a16="http://schemas.microsoft.com/office/drawing/2014/main" id="{E309DF72-6CEF-18ED-5D73-520553E005A8}"/>
              </a:ext>
            </a:extLst>
          </p:cNvPr>
          <p:cNvSpPr txBox="1"/>
          <p:nvPr/>
        </p:nvSpPr>
        <p:spPr>
          <a:xfrm>
            <a:off x="11182306" y="3050563"/>
            <a:ext cx="1403422" cy="396904"/>
          </a:xfrm>
          <a:prstGeom prst="rect">
            <a:avLst/>
          </a:prstGeom>
          <a:noFill/>
          <a:ln w="6350" cap="flat" cmpd="sng" algn="ctr">
            <a:noFill/>
            <a:prstDash val="solid"/>
            <a:miter lim="800000"/>
            <a:tailEnd type="triangle"/>
          </a:ln>
          <a:effectLst/>
        </p:spPr>
        <p:txBody>
          <a:bodyPr wrap="square">
            <a:spAutoFit/>
          </a:bodyPr>
          <a:lstStyle/>
          <a:p>
            <a:pPr defTabSz="1147622">
              <a:defRPr/>
            </a:pPr>
            <a:r>
              <a:rPr lang="es-ES" sz="1979" dirty="0">
                <a:solidFill>
                  <a:srgbClr val="4472C4"/>
                </a:solidFill>
                <a:latin typeface="Helvetica"/>
                <a:cs typeface="Segoe UI"/>
              </a:rPr>
              <a:t>-3,1 p.p.</a:t>
            </a:r>
            <a:endParaRPr lang="en-US" sz="1979" dirty="0">
              <a:solidFill>
                <a:srgbClr val="4472C4"/>
              </a:solidFill>
              <a:latin typeface="Helvetica"/>
              <a:cs typeface="Segoe UI"/>
            </a:endParaRPr>
          </a:p>
        </p:txBody>
      </p:sp>
      <p:cxnSp>
        <p:nvCxnSpPr>
          <p:cNvPr id="16" name="Straight Arrow Connector 15">
            <a:extLst>
              <a:ext uri="{FF2B5EF4-FFF2-40B4-BE49-F238E27FC236}">
                <a16:creationId xmlns:a16="http://schemas.microsoft.com/office/drawing/2014/main" id="{2F78AE1E-DCB7-DCB7-37E3-853395992F63}"/>
              </a:ext>
            </a:extLst>
          </p:cNvPr>
          <p:cNvCxnSpPr>
            <a:cxnSpLocks/>
          </p:cNvCxnSpPr>
          <p:nvPr/>
        </p:nvCxnSpPr>
        <p:spPr>
          <a:xfrm>
            <a:off x="11139191" y="4310655"/>
            <a:ext cx="1333961" cy="0"/>
          </a:xfrm>
          <a:prstGeom prst="straightConnector1">
            <a:avLst/>
          </a:prstGeom>
          <a:ln>
            <a:solidFill>
              <a:srgbClr val="0070C0"/>
            </a:solidFill>
            <a:tailEnd type="triangle"/>
          </a:ln>
        </p:spPr>
        <p:style>
          <a:lnRef idx="1">
            <a:schemeClr val="accent5"/>
          </a:lnRef>
          <a:fillRef idx="0">
            <a:schemeClr val="accent5"/>
          </a:fillRef>
          <a:effectRef idx="0">
            <a:schemeClr val="accent5"/>
          </a:effectRef>
          <a:fontRef idx="minor">
            <a:schemeClr val="tx1"/>
          </a:fontRef>
        </p:style>
      </p:cxnSp>
      <p:sp>
        <p:nvSpPr>
          <p:cNvPr id="17" name="TextBox 16">
            <a:extLst>
              <a:ext uri="{FF2B5EF4-FFF2-40B4-BE49-F238E27FC236}">
                <a16:creationId xmlns:a16="http://schemas.microsoft.com/office/drawing/2014/main" id="{10F383F4-4673-9429-6835-A1EA5BB7B4E7}"/>
              </a:ext>
            </a:extLst>
          </p:cNvPr>
          <p:cNvSpPr txBox="1"/>
          <p:nvPr/>
        </p:nvSpPr>
        <p:spPr>
          <a:xfrm>
            <a:off x="11090844" y="3842170"/>
            <a:ext cx="1730781" cy="396904"/>
          </a:xfrm>
          <a:prstGeom prst="rect">
            <a:avLst/>
          </a:prstGeom>
          <a:noFill/>
        </p:spPr>
        <p:txBody>
          <a:bodyPr wrap="square">
            <a:spAutoFit/>
          </a:bodyPr>
          <a:lstStyle/>
          <a:p>
            <a:pPr defTabSz="1147622">
              <a:defRPr/>
            </a:pPr>
            <a:r>
              <a:rPr lang="es-ES" sz="1979">
                <a:solidFill>
                  <a:srgbClr val="FF0000"/>
                </a:solidFill>
                <a:latin typeface="Helvetica"/>
                <a:cs typeface="Segoe UI"/>
              </a:rPr>
              <a:t>+0,1 p.p.</a:t>
            </a:r>
            <a:endParaRPr lang="en-US" sz="1979">
              <a:solidFill>
                <a:srgbClr val="FF0000"/>
              </a:solidFill>
              <a:latin typeface="Helvetica"/>
            </a:endParaRPr>
          </a:p>
        </p:txBody>
      </p:sp>
      <p:cxnSp>
        <p:nvCxnSpPr>
          <p:cNvPr id="19" name="Conector recto 34">
            <a:extLst>
              <a:ext uri="{FF2B5EF4-FFF2-40B4-BE49-F238E27FC236}">
                <a16:creationId xmlns:a16="http://schemas.microsoft.com/office/drawing/2014/main" id="{CDDB55C8-2E45-2DFF-8C7D-BF25106EE2F1}"/>
              </a:ext>
            </a:extLst>
          </p:cNvPr>
          <p:cNvCxnSpPr>
            <a:cxnSpLocks/>
          </p:cNvCxnSpPr>
          <p:nvPr/>
        </p:nvCxnSpPr>
        <p:spPr>
          <a:xfrm>
            <a:off x="3227526" y="2964398"/>
            <a:ext cx="16179147" cy="72214"/>
          </a:xfrm>
          <a:prstGeom prst="line">
            <a:avLst/>
          </a:prstGeom>
          <a:noFill/>
          <a:ln w="6350" cap="flat" cmpd="sng" algn="ctr">
            <a:solidFill>
              <a:srgbClr val="5B9BD5"/>
            </a:solidFill>
            <a:prstDash val="solid"/>
            <a:miter lim="800000"/>
          </a:ln>
          <a:effectLst/>
        </p:spPr>
      </p:cxnSp>
      <p:sp>
        <p:nvSpPr>
          <p:cNvPr id="20" name="TextBox 19">
            <a:extLst>
              <a:ext uri="{FF2B5EF4-FFF2-40B4-BE49-F238E27FC236}">
                <a16:creationId xmlns:a16="http://schemas.microsoft.com/office/drawing/2014/main" id="{140FB7F2-6C4B-BE65-C664-0A18CAA7C1AB}"/>
              </a:ext>
            </a:extLst>
          </p:cNvPr>
          <p:cNvSpPr txBox="1"/>
          <p:nvPr/>
        </p:nvSpPr>
        <p:spPr>
          <a:xfrm>
            <a:off x="17265896" y="1864615"/>
            <a:ext cx="2038022" cy="1107354"/>
          </a:xfrm>
          <a:prstGeom prst="rect">
            <a:avLst/>
          </a:prstGeom>
          <a:noFill/>
        </p:spPr>
        <p:txBody>
          <a:bodyPr wrap="square">
            <a:spAutoFit/>
          </a:bodyPr>
          <a:lstStyle/>
          <a:p>
            <a:pPr algn="ctr" defTabSz="1147622">
              <a:defRPr/>
            </a:pPr>
            <a:r>
              <a:rPr lang="es-ES" sz="3298" b="1" dirty="0">
                <a:solidFill>
                  <a:srgbClr val="00B050"/>
                </a:solidFill>
                <a:latin typeface="Helvetica"/>
                <a:cs typeface="Segoe UI"/>
              </a:rPr>
              <a:t>Meta 2026</a:t>
            </a:r>
            <a:endParaRPr lang="en-US" sz="3298" b="1" dirty="0">
              <a:solidFill>
                <a:srgbClr val="00B050"/>
              </a:solidFill>
              <a:latin typeface="Helvetica"/>
              <a:cs typeface="Segoe UI"/>
            </a:endParaRPr>
          </a:p>
        </p:txBody>
      </p:sp>
      <p:sp>
        <p:nvSpPr>
          <p:cNvPr id="21" name="TextBox 20">
            <a:extLst>
              <a:ext uri="{FF2B5EF4-FFF2-40B4-BE49-F238E27FC236}">
                <a16:creationId xmlns:a16="http://schemas.microsoft.com/office/drawing/2014/main" id="{FE58A1AD-60E9-FF3D-7DDC-D344FA495C08}"/>
              </a:ext>
            </a:extLst>
          </p:cNvPr>
          <p:cNvSpPr txBox="1"/>
          <p:nvPr/>
        </p:nvSpPr>
        <p:spPr>
          <a:xfrm>
            <a:off x="17679362" y="3096857"/>
            <a:ext cx="2251689" cy="599844"/>
          </a:xfrm>
          <a:prstGeom prst="rect">
            <a:avLst/>
          </a:prstGeom>
          <a:noFill/>
        </p:spPr>
        <p:txBody>
          <a:bodyPr wrap="square">
            <a:spAutoFit/>
          </a:bodyPr>
          <a:lstStyle/>
          <a:p>
            <a:pPr defTabSz="1147622">
              <a:defRPr/>
            </a:pPr>
            <a:r>
              <a:rPr lang="es-ES" sz="3298" b="1" dirty="0">
                <a:solidFill>
                  <a:srgbClr val="00B050"/>
                </a:solidFill>
                <a:latin typeface="Helvetica"/>
                <a:cs typeface="Segoe UI"/>
              </a:rPr>
              <a:t>35,5%</a:t>
            </a:r>
            <a:endParaRPr lang="en-US" sz="3298" b="1" dirty="0">
              <a:solidFill>
                <a:srgbClr val="00B050"/>
              </a:solidFill>
              <a:latin typeface="Helvetica"/>
            </a:endParaRPr>
          </a:p>
        </p:txBody>
      </p:sp>
      <p:sp>
        <p:nvSpPr>
          <p:cNvPr id="22" name="TextBox 21">
            <a:extLst>
              <a:ext uri="{FF2B5EF4-FFF2-40B4-BE49-F238E27FC236}">
                <a16:creationId xmlns:a16="http://schemas.microsoft.com/office/drawing/2014/main" id="{38803CDA-86BB-63B1-5376-4C6EB9D4A7AC}"/>
              </a:ext>
            </a:extLst>
          </p:cNvPr>
          <p:cNvSpPr txBox="1"/>
          <p:nvPr/>
        </p:nvSpPr>
        <p:spPr>
          <a:xfrm>
            <a:off x="17873268" y="3950566"/>
            <a:ext cx="1917415" cy="599844"/>
          </a:xfrm>
          <a:prstGeom prst="rect">
            <a:avLst/>
          </a:prstGeom>
          <a:noFill/>
        </p:spPr>
        <p:txBody>
          <a:bodyPr wrap="square">
            <a:spAutoFit/>
          </a:bodyPr>
          <a:lstStyle/>
          <a:p>
            <a:pPr defTabSz="1147622">
              <a:defRPr/>
            </a:pPr>
            <a:r>
              <a:rPr lang="es-ES" sz="3298" b="1" dirty="0">
                <a:solidFill>
                  <a:srgbClr val="00B050"/>
                </a:solidFill>
                <a:latin typeface="Helvetica"/>
                <a:cs typeface="Segoe UI"/>
              </a:rPr>
              <a:t>9,6%</a:t>
            </a:r>
            <a:endParaRPr lang="en-US" sz="3298" b="1" dirty="0">
              <a:solidFill>
                <a:srgbClr val="00B050"/>
              </a:solidFill>
              <a:latin typeface="Helvetica"/>
            </a:endParaRPr>
          </a:p>
        </p:txBody>
      </p:sp>
      <p:sp>
        <p:nvSpPr>
          <p:cNvPr id="23" name="TextBox 22">
            <a:extLst>
              <a:ext uri="{FF2B5EF4-FFF2-40B4-BE49-F238E27FC236}">
                <a16:creationId xmlns:a16="http://schemas.microsoft.com/office/drawing/2014/main" id="{A5870CD7-1B0A-FCB9-3F63-D7D3F7E0742D}"/>
              </a:ext>
            </a:extLst>
          </p:cNvPr>
          <p:cNvSpPr txBox="1"/>
          <p:nvPr/>
        </p:nvSpPr>
        <p:spPr>
          <a:xfrm>
            <a:off x="12536298" y="2330726"/>
            <a:ext cx="1168216" cy="549061"/>
          </a:xfrm>
          <a:prstGeom prst="rect">
            <a:avLst/>
          </a:prstGeom>
          <a:noFill/>
        </p:spPr>
        <p:txBody>
          <a:bodyPr wrap="square">
            <a:spAutoFit/>
          </a:bodyPr>
          <a:lstStyle/>
          <a:p>
            <a:pPr algn="ctr" defTabSz="1147622">
              <a:defRPr/>
            </a:pPr>
            <a:r>
              <a:rPr lang="es-ES" sz="2968" b="1" dirty="0">
                <a:solidFill>
                  <a:prstClr val="black"/>
                </a:solidFill>
                <a:latin typeface="Helvetica"/>
                <a:cs typeface="Segoe UI"/>
              </a:rPr>
              <a:t>2022</a:t>
            </a:r>
            <a:endParaRPr lang="en-US" sz="2968" dirty="0">
              <a:solidFill>
                <a:prstClr val="black"/>
              </a:solidFill>
              <a:latin typeface="Helvetica"/>
            </a:endParaRPr>
          </a:p>
        </p:txBody>
      </p:sp>
      <p:sp>
        <p:nvSpPr>
          <p:cNvPr id="24" name="TextBox 23">
            <a:extLst>
              <a:ext uri="{FF2B5EF4-FFF2-40B4-BE49-F238E27FC236}">
                <a16:creationId xmlns:a16="http://schemas.microsoft.com/office/drawing/2014/main" id="{A406E452-9F26-064B-0A57-A798F1283993}"/>
              </a:ext>
            </a:extLst>
          </p:cNvPr>
          <p:cNvSpPr txBox="1"/>
          <p:nvPr/>
        </p:nvSpPr>
        <p:spPr>
          <a:xfrm>
            <a:off x="12519527" y="3048227"/>
            <a:ext cx="1680968" cy="549061"/>
          </a:xfrm>
          <a:prstGeom prst="rect">
            <a:avLst/>
          </a:prstGeom>
          <a:noFill/>
        </p:spPr>
        <p:txBody>
          <a:bodyPr wrap="square">
            <a:spAutoFit/>
          </a:bodyPr>
          <a:lstStyle/>
          <a:p>
            <a:pPr defTabSz="1147622">
              <a:defRPr/>
            </a:pPr>
            <a:r>
              <a:rPr lang="es-ES" sz="2968" dirty="0">
                <a:solidFill>
                  <a:prstClr val="black"/>
                </a:solidFill>
                <a:latin typeface="Helvetica"/>
                <a:cs typeface="Segoe UI"/>
              </a:rPr>
              <a:t>36,6%</a:t>
            </a:r>
            <a:endParaRPr lang="en-US" sz="2968" dirty="0">
              <a:solidFill>
                <a:prstClr val="black"/>
              </a:solidFill>
              <a:latin typeface="Helvetica"/>
            </a:endParaRPr>
          </a:p>
        </p:txBody>
      </p:sp>
      <p:sp>
        <p:nvSpPr>
          <p:cNvPr id="25" name="TextBox 24">
            <a:extLst>
              <a:ext uri="{FF2B5EF4-FFF2-40B4-BE49-F238E27FC236}">
                <a16:creationId xmlns:a16="http://schemas.microsoft.com/office/drawing/2014/main" id="{486ED09C-79EB-C666-5246-5C1FCD5703DB}"/>
              </a:ext>
            </a:extLst>
          </p:cNvPr>
          <p:cNvSpPr txBox="1"/>
          <p:nvPr/>
        </p:nvSpPr>
        <p:spPr>
          <a:xfrm>
            <a:off x="12454619" y="3870964"/>
            <a:ext cx="1636054" cy="549061"/>
          </a:xfrm>
          <a:prstGeom prst="rect">
            <a:avLst/>
          </a:prstGeom>
          <a:noFill/>
        </p:spPr>
        <p:txBody>
          <a:bodyPr wrap="square">
            <a:spAutoFit/>
          </a:bodyPr>
          <a:lstStyle/>
          <a:p>
            <a:pPr defTabSz="1147622">
              <a:defRPr/>
            </a:pPr>
            <a:r>
              <a:rPr lang="es-ES" sz="2968" dirty="0">
                <a:solidFill>
                  <a:prstClr val="black"/>
                </a:solidFill>
                <a:latin typeface="Helvetica"/>
                <a:cs typeface="Segoe UI"/>
              </a:rPr>
              <a:t>13,8%</a:t>
            </a:r>
            <a:endParaRPr lang="en-US" sz="2968" dirty="0">
              <a:solidFill>
                <a:prstClr val="black"/>
              </a:solidFill>
              <a:latin typeface="Helvetica"/>
            </a:endParaRPr>
          </a:p>
        </p:txBody>
      </p:sp>
      <p:cxnSp>
        <p:nvCxnSpPr>
          <p:cNvPr id="26" name="Straight Arrow Connector 25">
            <a:extLst>
              <a:ext uri="{FF2B5EF4-FFF2-40B4-BE49-F238E27FC236}">
                <a16:creationId xmlns:a16="http://schemas.microsoft.com/office/drawing/2014/main" id="{FAFD2F10-2FF0-71C9-BE81-8BD19EA14FAB}"/>
              </a:ext>
            </a:extLst>
          </p:cNvPr>
          <p:cNvCxnSpPr>
            <a:cxnSpLocks/>
          </p:cNvCxnSpPr>
          <p:nvPr/>
        </p:nvCxnSpPr>
        <p:spPr>
          <a:xfrm>
            <a:off x="13849984" y="3506899"/>
            <a:ext cx="1333961" cy="0"/>
          </a:xfrm>
          <a:prstGeom prst="straightConnector1">
            <a:avLst/>
          </a:prstGeom>
          <a:ln>
            <a:solidFill>
              <a:srgbClr val="0070C0"/>
            </a:solidFill>
            <a:tailEnd type="triangle"/>
          </a:ln>
        </p:spPr>
        <p:style>
          <a:lnRef idx="1">
            <a:schemeClr val="accent5"/>
          </a:lnRef>
          <a:fillRef idx="0">
            <a:schemeClr val="accent5"/>
          </a:fillRef>
          <a:effectRef idx="0">
            <a:schemeClr val="accent5"/>
          </a:effectRef>
          <a:fontRef idx="minor">
            <a:schemeClr val="tx1"/>
          </a:fontRef>
        </p:style>
      </p:cxnSp>
      <p:sp>
        <p:nvSpPr>
          <p:cNvPr id="27" name="TextBox 26">
            <a:extLst>
              <a:ext uri="{FF2B5EF4-FFF2-40B4-BE49-F238E27FC236}">
                <a16:creationId xmlns:a16="http://schemas.microsoft.com/office/drawing/2014/main" id="{75DB504E-1F4E-F121-2872-9F111171CED8}"/>
              </a:ext>
            </a:extLst>
          </p:cNvPr>
          <p:cNvSpPr txBox="1"/>
          <p:nvPr/>
        </p:nvSpPr>
        <p:spPr>
          <a:xfrm>
            <a:off x="13813460" y="2998916"/>
            <a:ext cx="1575009" cy="396904"/>
          </a:xfrm>
          <a:prstGeom prst="rect">
            <a:avLst/>
          </a:prstGeom>
          <a:noFill/>
        </p:spPr>
        <p:txBody>
          <a:bodyPr wrap="square">
            <a:spAutoFit/>
          </a:bodyPr>
          <a:lstStyle/>
          <a:p>
            <a:pPr defTabSz="1147622">
              <a:defRPr/>
            </a:pPr>
            <a:r>
              <a:rPr lang="es-ES" sz="1979" dirty="0">
                <a:solidFill>
                  <a:srgbClr val="4472C4"/>
                </a:solidFill>
                <a:latin typeface="Helvetica"/>
                <a:cs typeface="Segoe UI"/>
              </a:rPr>
              <a:t>-3,6 p.p.</a:t>
            </a:r>
            <a:endParaRPr lang="en-US" sz="1979" dirty="0">
              <a:solidFill>
                <a:srgbClr val="4472C4"/>
              </a:solidFill>
              <a:latin typeface="Helvetica"/>
              <a:cs typeface="Segoe UI"/>
            </a:endParaRPr>
          </a:p>
        </p:txBody>
      </p:sp>
      <p:cxnSp>
        <p:nvCxnSpPr>
          <p:cNvPr id="28" name="Straight Arrow Connector 27">
            <a:extLst>
              <a:ext uri="{FF2B5EF4-FFF2-40B4-BE49-F238E27FC236}">
                <a16:creationId xmlns:a16="http://schemas.microsoft.com/office/drawing/2014/main" id="{173CF9D0-9BAC-72C7-8E85-B9EF7788BDFE}"/>
              </a:ext>
            </a:extLst>
          </p:cNvPr>
          <p:cNvCxnSpPr>
            <a:cxnSpLocks/>
          </p:cNvCxnSpPr>
          <p:nvPr/>
        </p:nvCxnSpPr>
        <p:spPr>
          <a:xfrm>
            <a:off x="13849984" y="4341496"/>
            <a:ext cx="1333961" cy="0"/>
          </a:xfrm>
          <a:prstGeom prst="straightConnector1">
            <a:avLst/>
          </a:prstGeom>
          <a:ln>
            <a:solidFill>
              <a:srgbClr val="0070C0"/>
            </a:solidFill>
            <a:tailEnd type="triangle"/>
          </a:ln>
        </p:spPr>
        <p:style>
          <a:lnRef idx="1">
            <a:schemeClr val="accent5"/>
          </a:lnRef>
          <a:fillRef idx="0">
            <a:schemeClr val="accent5"/>
          </a:fillRef>
          <a:effectRef idx="0">
            <a:schemeClr val="accent5"/>
          </a:effectRef>
          <a:fontRef idx="minor">
            <a:schemeClr val="tx1"/>
          </a:fontRef>
        </p:style>
      </p:cxnSp>
      <p:sp>
        <p:nvSpPr>
          <p:cNvPr id="29" name="TextBox 28">
            <a:extLst>
              <a:ext uri="{FF2B5EF4-FFF2-40B4-BE49-F238E27FC236}">
                <a16:creationId xmlns:a16="http://schemas.microsoft.com/office/drawing/2014/main" id="{0DD2E2BF-01A6-DE8A-BFBB-DE46DF88998C}"/>
              </a:ext>
            </a:extLst>
          </p:cNvPr>
          <p:cNvSpPr txBox="1"/>
          <p:nvPr/>
        </p:nvSpPr>
        <p:spPr>
          <a:xfrm>
            <a:off x="13789395" y="3895982"/>
            <a:ext cx="1535868" cy="396904"/>
          </a:xfrm>
          <a:prstGeom prst="rect">
            <a:avLst/>
          </a:prstGeom>
          <a:noFill/>
        </p:spPr>
        <p:txBody>
          <a:bodyPr wrap="square">
            <a:spAutoFit/>
          </a:bodyPr>
          <a:lstStyle/>
          <a:p>
            <a:pPr defTabSz="1147622">
              <a:defRPr/>
            </a:pPr>
            <a:r>
              <a:rPr lang="es-ES" sz="1979" dirty="0">
                <a:solidFill>
                  <a:srgbClr val="4472C4"/>
                </a:solidFill>
                <a:latin typeface="Helvetica"/>
                <a:cs typeface="Segoe UI"/>
              </a:rPr>
              <a:t>-2,4 p.p.</a:t>
            </a:r>
            <a:endParaRPr lang="en-US" sz="1979" dirty="0">
              <a:solidFill>
                <a:srgbClr val="4472C4"/>
              </a:solidFill>
              <a:latin typeface="Helvetica"/>
              <a:cs typeface="Segoe UI"/>
            </a:endParaRPr>
          </a:p>
        </p:txBody>
      </p:sp>
      <p:sp>
        <p:nvSpPr>
          <p:cNvPr id="30" name="Arrow: Down 29">
            <a:extLst>
              <a:ext uri="{FF2B5EF4-FFF2-40B4-BE49-F238E27FC236}">
                <a16:creationId xmlns:a16="http://schemas.microsoft.com/office/drawing/2014/main" id="{EF52378A-01C4-FEA3-52C1-A31D6E129E45}"/>
              </a:ext>
            </a:extLst>
          </p:cNvPr>
          <p:cNvSpPr/>
          <p:nvPr/>
        </p:nvSpPr>
        <p:spPr>
          <a:xfrm>
            <a:off x="16543796" y="4077670"/>
            <a:ext cx="420773" cy="444099"/>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5936"/>
          </a:p>
        </p:txBody>
      </p:sp>
      <p:sp>
        <p:nvSpPr>
          <p:cNvPr id="31" name="Arrow: Down 30">
            <a:extLst>
              <a:ext uri="{FF2B5EF4-FFF2-40B4-BE49-F238E27FC236}">
                <a16:creationId xmlns:a16="http://schemas.microsoft.com/office/drawing/2014/main" id="{E24EECAB-3E39-95B5-C04C-CE1E4098855D}"/>
              </a:ext>
            </a:extLst>
          </p:cNvPr>
          <p:cNvSpPr/>
          <p:nvPr/>
        </p:nvSpPr>
        <p:spPr>
          <a:xfrm>
            <a:off x="16523284" y="3207490"/>
            <a:ext cx="366138" cy="412268"/>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617"/>
          </a:p>
        </p:txBody>
      </p:sp>
      <p:pic>
        <p:nvPicPr>
          <p:cNvPr id="32" name="Graphic 31" descr="Checkbox Checked outline">
            <a:extLst>
              <a:ext uri="{FF2B5EF4-FFF2-40B4-BE49-F238E27FC236}">
                <a16:creationId xmlns:a16="http://schemas.microsoft.com/office/drawing/2014/main" id="{DE87D3A4-02C6-0D8F-C50F-031D96CC3C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950317" y="3068982"/>
            <a:ext cx="818030" cy="818030"/>
          </a:xfrm>
          <a:prstGeom prst="rect">
            <a:avLst/>
          </a:prstGeom>
        </p:spPr>
      </p:pic>
      <p:sp>
        <p:nvSpPr>
          <p:cNvPr id="46" name="TextBox 45">
            <a:extLst>
              <a:ext uri="{FF2B5EF4-FFF2-40B4-BE49-F238E27FC236}">
                <a16:creationId xmlns:a16="http://schemas.microsoft.com/office/drawing/2014/main" id="{EAF24EA7-5BC9-7B4C-6664-15E6FC85F42E}"/>
              </a:ext>
            </a:extLst>
          </p:cNvPr>
          <p:cNvSpPr txBox="1"/>
          <p:nvPr/>
        </p:nvSpPr>
        <p:spPr>
          <a:xfrm>
            <a:off x="4951777" y="5342706"/>
            <a:ext cx="12921491" cy="1323439"/>
          </a:xfrm>
          <a:prstGeom prst="rect">
            <a:avLst/>
          </a:prstGeom>
          <a:noFill/>
        </p:spPr>
        <p:txBody>
          <a:bodyPr wrap="square">
            <a:spAutoFit/>
          </a:bodyPr>
          <a:lstStyle/>
          <a:p>
            <a:pPr marL="471202" indent="-471202">
              <a:buFont typeface="Arial" panose="020B0604020202020204" pitchFamily="34" charset="0"/>
              <a:buChar char="•"/>
            </a:pPr>
            <a:r>
              <a:rPr lang="es-ES" sz="2000" dirty="0">
                <a:latin typeface="Verdana" panose="020B0604030504040204" pitchFamily="34" charset="0"/>
                <a:ea typeface="Verdana" panose="020B0604030504040204" pitchFamily="34" charset="0"/>
                <a:cs typeface="Verdana" panose="020B0604030504040204" pitchFamily="34" charset="0"/>
              </a:rPr>
              <a:t>En el Plan Nacional de Desarrollo nos planteamos el reto de disminuir la </a:t>
            </a:r>
            <a:r>
              <a:rPr lang="es-ES" sz="2000" b="1" dirty="0">
                <a:latin typeface="Verdana" panose="020B0604030504040204" pitchFamily="34" charset="0"/>
                <a:ea typeface="Verdana" panose="020B0604030504040204" pitchFamily="34" charset="0"/>
                <a:cs typeface="Verdana" panose="020B0604030504040204" pitchFamily="34" charset="0"/>
              </a:rPr>
              <a:t>pobreza monetaria </a:t>
            </a:r>
            <a:r>
              <a:rPr lang="es-ES" sz="2000" dirty="0">
                <a:latin typeface="Verdana" panose="020B0604030504040204" pitchFamily="34" charset="0"/>
                <a:ea typeface="Verdana" panose="020B0604030504040204" pitchFamily="34" charset="0"/>
                <a:cs typeface="Verdana" panose="020B0604030504040204" pitchFamily="34" charset="0"/>
              </a:rPr>
              <a:t>en 3,8 puntos porcentuales a 2026, </a:t>
            </a:r>
            <a:r>
              <a:rPr lang="es-ES" sz="2000" dirty="0">
                <a:solidFill>
                  <a:srgbClr val="0070C0"/>
                </a:solidFill>
                <a:latin typeface="Verdana" panose="020B0604030504040204" pitchFamily="34" charset="0"/>
                <a:ea typeface="Verdana" panose="020B0604030504040204" pitchFamily="34" charset="0"/>
                <a:cs typeface="Verdana" panose="020B0604030504040204" pitchFamily="34" charset="0"/>
              </a:rPr>
              <a:t>pasando de 39,3% en 2021 a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es-ES" sz="2000" dirty="0">
                <a:solidFill>
                  <a:srgbClr val="0070C0"/>
                </a:solidFill>
                <a:latin typeface="Verdana" panose="020B0604030504040204" pitchFamily="34" charset="0"/>
                <a:ea typeface="Verdana" panose="020B0604030504040204" pitchFamily="34" charset="0"/>
                <a:cs typeface="Verdana" panose="020B0604030504040204" pitchFamily="34" charset="0"/>
              </a:rPr>
              <a:t>35,5% en 2026. </a:t>
            </a:r>
          </a:p>
          <a:p>
            <a:pPr marL="1225125" lvl="1" indent="-471202">
              <a:buFont typeface="Courier New" panose="02070309020205020404" pitchFamily="49" charset="0"/>
              <a:buChar char="o"/>
            </a:pPr>
            <a:r>
              <a:rPr lang="es-ES" sz="2000" dirty="0">
                <a:latin typeface="Verdana" panose="020B0604030504040204" pitchFamily="34" charset="0"/>
                <a:ea typeface="Verdana" panose="020B0604030504040204" pitchFamily="34" charset="0"/>
                <a:cs typeface="Verdana" panose="020B0604030504040204" pitchFamily="34" charset="0"/>
              </a:rPr>
              <a:t>Con estos resultados </a:t>
            </a:r>
            <a:r>
              <a:rPr lang="es-ES" sz="2000" b="1" dirty="0">
                <a:latin typeface="Verdana" panose="020B0604030504040204" pitchFamily="34" charset="0"/>
                <a:ea typeface="Verdana" panose="020B0604030504040204" pitchFamily="34" charset="0"/>
                <a:cs typeface="Verdana" panose="020B0604030504040204" pitchFamily="34" charset="0"/>
              </a:rPr>
              <a:t>ya logramos la meta a 2026 en materia de pobreza monetaria</a:t>
            </a:r>
            <a:r>
              <a:rPr lang="es-ES" sz="2000" dirty="0">
                <a:latin typeface="Verdana" panose="020B0604030504040204" pitchFamily="34" charset="0"/>
                <a:ea typeface="Verdana" panose="020B0604030504040204" pitchFamily="34" charset="0"/>
                <a:cs typeface="Verdana" panose="020B0604030504040204" pitchFamily="34" charset="0"/>
              </a:rPr>
              <a:t>, lo cual es una noticia muy positiva. </a:t>
            </a:r>
          </a:p>
        </p:txBody>
      </p:sp>
      <p:sp>
        <p:nvSpPr>
          <p:cNvPr id="48" name="TextBox 47">
            <a:extLst>
              <a:ext uri="{FF2B5EF4-FFF2-40B4-BE49-F238E27FC236}">
                <a16:creationId xmlns:a16="http://schemas.microsoft.com/office/drawing/2014/main" id="{374A9338-C169-3B80-2AD1-AB470778DCDA}"/>
              </a:ext>
            </a:extLst>
          </p:cNvPr>
          <p:cNvSpPr txBox="1"/>
          <p:nvPr/>
        </p:nvSpPr>
        <p:spPr>
          <a:xfrm>
            <a:off x="5115701" y="7102475"/>
            <a:ext cx="11950285" cy="2205797"/>
          </a:xfrm>
          <a:prstGeom prst="rect">
            <a:avLst/>
          </a:prstGeom>
          <a:noFill/>
        </p:spPr>
        <p:txBody>
          <a:bodyPr wrap="square">
            <a:spAutoFit/>
          </a:bodyPr>
          <a:lstStyle/>
          <a:p>
            <a:pPr marL="471202" indent="-471202">
              <a:lnSpc>
                <a:spcPct val="107000"/>
              </a:lnSpc>
              <a:spcAft>
                <a:spcPts val="1319"/>
              </a:spcAft>
              <a:buFont typeface="Arial" panose="020B0604020202020204" pitchFamily="34" charset="0"/>
              <a:buChar char="•"/>
            </a:pPr>
            <a:r>
              <a:rPr lang="es-CO" sz="2000" dirty="0">
                <a:latin typeface="Verdana" panose="020B0604030504040204" pitchFamily="34" charset="0"/>
                <a:ea typeface="Verdana" panose="020B0604030504040204" pitchFamily="34" charset="0"/>
                <a:cs typeface="Verdana" panose="020B0604030504040204" pitchFamily="34" charset="0"/>
              </a:rPr>
              <a:t>Y nos propusimos realizar un quiebre en la </a:t>
            </a:r>
            <a:r>
              <a:rPr lang="es-CO" sz="2000" b="1" dirty="0">
                <a:latin typeface="Verdana" panose="020B0604030504040204" pitchFamily="34" charset="0"/>
                <a:ea typeface="Verdana" panose="020B0604030504040204" pitchFamily="34" charset="0"/>
                <a:cs typeface="Verdana" panose="020B0604030504040204" pitchFamily="34" charset="0"/>
              </a:rPr>
              <a:t>pobreza monetaria extrema a 2026</a:t>
            </a:r>
            <a:r>
              <a:rPr lang="es-CO" sz="2000" dirty="0">
                <a:latin typeface="Verdana" panose="020B0604030504040204" pitchFamily="34" charset="0"/>
                <a:ea typeface="Verdana" panose="020B0604030504040204" pitchFamily="34" charset="0"/>
                <a:cs typeface="Verdana" panose="020B0604030504040204" pitchFamily="34" charset="0"/>
              </a:rPr>
              <a:t>, al reducirla a un solo digito, </a:t>
            </a:r>
            <a:r>
              <a:rPr lang="es-CO" sz="2000" dirty="0">
                <a:solidFill>
                  <a:srgbClr val="0070C0"/>
                </a:solidFill>
                <a:latin typeface="Verdana" panose="020B0604030504040204" pitchFamily="34" charset="0"/>
                <a:ea typeface="Verdana" panose="020B0604030504040204" pitchFamily="34" charset="0"/>
                <a:cs typeface="Verdana" panose="020B0604030504040204" pitchFamily="34" charset="0"/>
              </a:rPr>
              <a:t>pasando de 12,2% en 2021 a </a:t>
            </a:r>
            <a:r>
              <a:rPr lang="es-CO" sz="2000" dirty="0">
                <a:solidFill>
                  <a:srgbClr val="0070C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es-CO" sz="2000" dirty="0">
                <a:solidFill>
                  <a:srgbClr val="0070C0"/>
                </a:solidFill>
                <a:latin typeface="Verdana" panose="020B0604030504040204" pitchFamily="34" charset="0"/>
                <a:ea typeface="Verdana" panose="020B0604030504040204" pitchFamily="34" charset="0"/>
                <a:cs typeface="Verdana" panose="020B0604030504040204" pitchFamily="34" charset="0"/>
              </a:rPr>
              <a:t> 9,6% en 2026. </a:t>
            </a:r>
          </a:p>
          <a:p>
            <a:pPr marL="1225125" lvl="1" indent="-471202">
              <a:lnSpc>
                <a:spcPct val="107000"/>
              </a:lnSpc>
              <a:spcAft>
                <a:spcPts val="1319"/>
              </a:spcAft>
              <a:buFont typeface="Courier New" panose="02070309020205020404" pitchFamily="49" charset="0"/>
              <a:buChar char="o"/>
            </a:pPr>
            <a:r>
              <a:rPr lang="es-ES" sz="2000" dirty="0">
                <a:latin typeface="Verdana" panose="020B0604030504040204" pitchFamily="34" charset="0"/>
                <a:ea typeface="Verdana" panose="020B0604030504040204" pitchFamily="34" charset="0"/>
                <a:cs typeface="Verdana" panose="020B0604030504040204" pitchFamily="34" charset="0"/>
              </a:rPr>
              <a:t>En el último año logramos una importante reducción de 2,4 puntos porcentuales al ubicarla en 11,4%. Y </a:t>
            </a:r>
            <a:r>
              <a:rPr lang="es-ES" sz="2000" b="1" dirty="0">
                <a:latin typeface="Verdana" panose="020B0604030504040204" pitchFamily="34" charset="0"/>
                <a:ea typeface="Verdana" panose="020B0604030504040204" pitchFamily="34" charset="0"/>
                <a:cs typeface="Verdana" panose="020B0604030504040204" pitchFamily="34" charset="0"/>
              </a:rPr>
              <a:t>tenemos aquí los mayores retos,</a:t>
            </a:r>
            <a:r>
              <a:rPr lang="es-ES" sz="2000" dirty="0">
                <a:latin typeface="Verdana" panose="020B0604030504040204" pitchFamily="34" charset="0"/>
                <a:ea typeface="Verdana" panose="020B0604030504040204" pitchFamily="34" charset="0"/>
                <a:cs typeface="Verdana" panose="020B0604030504040204" pitchFamily="34" charset="0"/>
              </a:rPr>
              <a:t> por lo cual, estamos priorizando la focalización de todas nuestras transferencias monetarias en la población que se encuentra en situación de extrema pobreza. </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pic>
        <p:nvPicPr>
          <p:cNvPr id="34" name="Imagen 33">
            <a:extLst>
              <a:ext uri="{FF2B5EF4-FFF2-40B4-BE49-F238E27FC236}">
                <a16:creationId xmlns:a16="http://schemas.microsoft.com/office/drawing/2014/main" id="{3C4C6F6E-ED98-7FA8-A322-81859BAC6805}"/>
              </a:ext>
            </a:extLst>
          </p:cNvPr>
          <p:cNvPicPr>
            <a:picLocks noChangeAspect="1"/>
          </p:cNvPicPr>
          <p:nvPr/>
        </p:nvPicPr>
        <p:blipFill>
          <a:blip r:embed="rId4">
            <a:extLst>
              <a:ext uri="{28A0092B-C50C-407E-A947-70E740481C1C}">
                <a14:useLocalDpi xmlns:a14="http://schemas.microsoft.com/office/drawing/2010/main" val="0"/>
              </a:ext>
            </a:extLst>
          </a:blip>
          <a:srcRect l="26219" r="44370"/>
          <a:stretch/>
        </p:blipFill>
        <p:spPr>
          <a:xfrm>
            <a:off x="-11773" y="1416257"/>
            <a:ext cx="3627318" cy="9948317"/>
          </a:xfrm>
          <a:prstGeom prst="rect">
            <a:avLst/>
          </a:prstGeom>
        </p:spPr>
      </p:pic>
      <p:sp>
        <p:nvSpPr>
          <p:cNvPr id="2" name="Google Shape;202;p26">
            <a:extLst>
              <a:ext uri="{FF2B5EF4-FFF2-40B4-BE49-F238E27FC236}">
                <a16:creationId xmlns:a16="http://schemas.microsoft.com/office/drawing/2014/main" id="{0369321B-BB32-7372-BD9C-E008566686F9}"/>
              </a:ext>
            </a:extLst>
          </p:cNvPr>
          <p:cNvSpPr txBox="1">
            <a:spLocks/>
          </p:cNvSpPr>
          <p:nvPr/>
        </p:nvSpPr>
        <p:spPr>
          <a:xfrm>
            <a:off x="723590" y="312112"/>
            <a:ext cx="17561317" cy="864066"/>
          </a:xfrm>
          <a:prstGeom prst="rect">
            <a:avLst/>
          </a:prstGeom>
          <a:noFill/>
          <a:ln>
            <a:noFill/>
          </a:ln>
        </p:spPr>
        <p:txBody>
          <a:bodyPr spcFirstLastPara="1" vert="horz" wrap="square" lIns="113071" tIns="56515" rIns="113071" bIns="56515" rtlCol="0" anchor="ctr" anchorCtr="0">
            <a:noAutofit/>
          </a:bodyPr>
          <a:lstStyle>
            <a:lvl1pPr algn="ctr" defTabSz="695950" rtl="0" eaLnBrk="1" latinLnBrk="0" hangingPunct="1">
              <a:lnSpc>
                <a:spcPct val="90000"/>
              </a:lnSpc>
              <a:spcBef>
                <a:spcPct val="0"/>
              </a:spcBef>
              <a:buNone/>
              <a:defRPr sz="4567" b="1" i="0" kern="1200">
                <a:solidFill>
                  <a:schemeClr val="tx1"/>
                </a:solidFill>
                <a:latin typeface="Montserrat" pitchFamily="2" charset="77"/>
                <a:ea typeface="+mj-ea"/>
                <a:cs typeface="+mj-cs"/>
              </a:defRPr>
            </a:lvl1pPr>
          </a:lstStyle>
          <a:p>
            <a:pPr>
              <a:spcBef>
                <a:spcPts val="0"/>
              </a:spcBef>
              <a:buClr>
                <a:srgbClr val="FFFFFF"/>
              </a:buClr>
              <a:buSzPts val="1400"/>
            </a:pPr>
            <a:r>
              <a:rPr lang="es-CO" sz="3298" dirty="0">
                <a:solidFill>
                  <a:srgbClr val="000000"/>
                </a:solidFill>
                <a:latin typeface="Verdana" panose="020B0604030504040204" pitchFamily="34" charset="0"/>
                <a:ea typeface="Verdana" panose="020B0604030504040204" pitchFamily="34" charset="0"/>
                <a:cs typeface="Verdana" panose="020B0604030504040204" pitchFamily="34" charset="0"/>
              </a:rPr>
              <a:t>Avance en las Metas del PND </a:t>
            </a:r>
            <a:r>
              <a:rPr lang="es-ES" sz="3298" dirty="0">
                <a:solidFill>
                  <a:srgbClr val="000000"/>
                </a:solidFill>
                <a:latin typeface="Verdana" panose="020B0604030504040204" pitchFamily="34" charset="0"/>
                <a:ea typeface="Verdana" panose="020B0604030504040204" pitchFamily="34" charset="0"/>
                <a:cs typeface="Verdana" panose="020B0604030504040204" pitchFamily="34" charset="0"/>
              </a:rPr>
              <a:t>“Colombia, Potencia Mundial de la Vida” </a:t>
            </a:r>
            <a:endParaRPr lang="es-MX" sz="3298"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a:extLst>
              <a:ext uri="{FF2B5EF4-FFF2-40B4-BE49-F238E27FC236}">
                <a16:creationId xmlns:a16="http://schemas.microsoft.com/office/drawing/2014/main" id="{38676470-1DD4-47D7-CD75-47256E25B0B6}"/>
              </a:ext>
            </a:extLst>
          </p:cNvPr>
          <p:cNvSpPr>
            <a:spLocks noGrp="1"/>
          </p:cNvSpPr>
          <p:nvPr>
            <p:ph type="sldNum" sz="quarter" idx="7"/>
          </p:nvPr>
        </p:nvSpPr>
        <p:spPr/>
        <p:txBody>
          <a:bodyPr/>
          <a:lstStyle/>
          <a:p>
            <a:fld id="{B6F15528-21DE-4FAA-801E-634DDDAF4B2B}" type="slidenum">
              <a:rPr lang="es-CO" smtClean="0"/>
              <a:t>4</a:t>
            </a:fld>
            <a:endParaRPr lang="es-CO"/>
          </a:p>
        </p:txBody>
      </p:sp>
    </p:spTree>
    <p:extLst>
      <p:ext uri="{BB962C8B-B14F-4D97-AF65-F5344CB8AC3E}">
        <p14:creationId xmlns:p14="http://schemas.microsoft.com/office/powerpoint/2010/main" val="2345375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2765425"/>
          </a:xfrm>
          <a:custGeom>
            <a:avLst/>
            <a:gdLst/>
            <a:ahLst/>
            <a:cxnLst/>
            <a:rect l="l" t="t" r="r" b="b"/>
            <a:pathLst>
              <a:path w="20104100" h="2765425">
                <a:moveTo>
                  <a:pt x="20104099" y="0"/>
                </a:moveTo>
                <a:lnTo>
                  <a:pt x="0" y="0"/>
                </a:lnTo>
                <a:lnTo>
                  <a:pt x="0" y="845126"/>
                </a:lnTo>
                <a:lnTo>
                  <a:pt x="14786" y="923806"/>
                </a:lnTo>
                <a:lnTo>
                  <a:pt x="24707" y="969346"/>
                </a:lnTo>
                <a:lnTo>
                  <a:pt x="35518" y="1014547"/>
                </a:lnTo>
                <a:lnTo>
                  <a:pt x="47209" y="1059399"/>
                </a:lnTo>
                <a:lnTo>
                  <a:pt x="59769" y="1103893"/>
                </a:lnTo>
                <a:lnTo>
                  <a:pt x="73190" y="1148019"/>
                </a:lnTo>
                <a:lnTo>
                  <a:pt x="87462" y="1191768"/>
                </a:lnTo>
                <a:lnTo>
                  <a:pt x="102575" y="1235130"/>
                </a:lnTo>
                <a:lnTo>
                  <a:pt x="118520" y="1278095"/>
                </a:lnTo>
                <a:lnTo>
                  <a:pt x="135286" y="1320654"/>
                </a:lnTo>
                <a:lnTo>
                  <a:pt x="152864" y="1362796"/>
                </a:lnTo>
                <a:lnTo>
                  <a:pt x="171245" y="1404513"/>
                </a:lnTo>
                <a:lnTo>
                  <a:pt x="190419" y="1445795"/>
                </a:lnTo>
                <a:lnTo>
                  <a:pt x="210375" y="1486631"/>
                </a:lnTo>
                <a:lnTo>
                  <a:pt x="231105" y="1527013"/>
                </a:lnTo>
                <a:lnTo>
                  <a:pt x="252600" y="1566930"/>
                </a:lnTo>
                <a:lnTo>
                  <a:pt x="274848" y="1606373"/>
                </a:lnTo>
                <a:lnTo>
                  <a:pt x="297840" y="1645333"/>
                </a:lnTo>
                <a:lnTo>
                  <a:pt x="321568" y="1683799"/>
                </a:lnTo>
                <a:lnTo>
                  <a:pt x="346021" y="1721762"/>
                </a:lnTo>
                <a:lnTo>
                  <a:pt x="371189" y="1759213"/>
                </a:lnTo>
                <a:lnTo>
                  <a:pt x="397063" y="1796141"/>
                </a:lnTo>
                <a:lnTo>
                  <a:pt x="423633" y="1832537"/>
                </a:lnTo>
                <a:lnTo>
                  <a:pt x="450890" y="1868391"/>
                </a:lnTo>
                <a:lnTo>
                  <a:pt x="478824" y="1903695"/>
                </a:lnTo>
                <a:lnTo>
                  <a:pt x="507425" y="1938437"/>
                </a:lnTo>
                <a:lnTo>
                  <a:pt x="536684" y="1972608"/>
                </a:lnTo>
                <a:lnTo>
                  <a:pt x="566590" y="2006200"/>
                </a:lnTo>
                <a:lnTo>
                  <a:pt x="597135" y="2039201"/>
                </a:lnTo>
                <a:lnTo>
                  <a:pt x="628308" y="2071603"/>
                </a:lnTo>
                <a:lnTo>
                  <a:pt x="660101" y="2103395"/>
                </a:lnTo>
                <a:lnTo>
                  <a:pt x="692502" y="2134569"/>
                </a:lnTo>
                <a:lnTo>
                  <a:pt x="725503" y="2165114"/>
                </a:lnTo>
                <a:lnTo>
                  <a:pt x="759095" y="2195020"/>
                </a:lnTo>
                <a:lnTo>
                  <a:pt x="793266" y="2224279"/>
                </a:lnTo>
                <a:lnTo>
                  <a:pt x="828008" y="2252880"/>
                </a:lnTo>
                <a:lnTo>
                  <a:pt x="863311" y="2280814"/>
                </a:lnTo>
                <a:lnTo>
                  <a:pt x="899165" y="2308071"/>
                </a:lnTo>
                <a:lnTo>
                  <a:pt x="935562" y="2334642"/>
                </a:lnTo>
                <a:lnTo>
                  <a:pt x="972490" y="2360516"/>
                </a:lnTo>
                <a:lnTo>
                  <a:pt x="1009940" y="2385685"/>
                </a:lnTo>
                <a:lnTo>
                  <a:pt x="1047903" y="2410138"/>
                </a:lnTo>
                <a:lnTo>
                  <a:pt x="1086369" y="2433865"/>
                </a:lnTo>
                <a:lnTo>
                  <a:pt x="1125328" y="2456858"/>
                </a:lnTo>
                <a:lnTo>
                  <a:pt x="1164772" y="2479107"/>
                </a:lnTo>
                <a:lnTo>
                  <a:pt x="1204689" y="2500601"/>
                </a:lnTo>
                <a:lnTo>
                  <a:pt x="1245070" y="2521331"/>
                </a:lnTo>
                <a:lnTo>
                  <a:pt x="1285907" y="2541288"/>
                </a:lnTo>
                <a:lnTo>
                  <a:pt x="1327188" y="2560462"/>
                </a:lnTo>
                <a:lnTo>
                  <a:pt x="1368905" y="2578843"/>
                </a:lnTo>
                <a:lnTo>
                  <a:pt x="1411047" y="2596421"/>
                </a:lnTo>
                <a:lnTo>
                  <a:pt x="1453606" y="2613187"/>
                </a:lnTo>
                <a:lnTo>
                  <a:pt x="1496571" y="2629132"/>
                </a:lnTo>
                <a:lnTo>
                  <a:pt x="1539932" y="2644245"/>
                </a:lnTo>
                <a:lnTo>
                  <a:pt x="1583681" y="2658517"/>
                </a:lnTo>
                <a:lnTo>
                  <a:pt x="1627808" y="2671938"/>
                </a:lnTo>
                <a:lnTo>
                  <a:pt x="1672302" y="2684499"/>
                </a:lnTo>
                <a:lnTo>
                  <a:pt x="1717154" y="2696190"/>
                </a:lnTo>
                <a:lnTo>
                  <a:pt x="1762355" y="2707001"/>
                </a:lnTo>
                <a:lnTo>
                  <a:pt x="1807894" y="2716922"/>
                </a:lnTo>
                <a:lnTo>
                  <a:pt x="1853763" y="2725945"/>
                </a:lnTo>
                <a:lnTo>
                  <a:pt x="1899951" y="2734059"/>
                </a:lnTo>
                <a:lnTo>
                  <a:pt x="1946449" y="2741254"/>
                </a:lnTo>
                <a:lnTo>
                  <a:pt x="1993247" y="2747521"/>
                </a:lnTo>
                <a:lnTo>
                  <a:pt x="2040336" y="2752851"/>
                </a:lnTo>
                <a:lnTo>
                  <a:pt x="2087706" y="2757233"/>
                </a:lnTo>
                <a:lnTo>
                  <a:pt x="2135346" y="2760658"/>
                </a:lnTo>
                <a:lnTo>
                  <a:pt x="2183249" y="2763117"/>
                </a:lnTo>
                <a:lnTo>
                  <a:pt x="2231403" y="2764599"/>
                </a:lnTo>
                <a:lnTo>
                  <a:pt x="2279799" y="2765095"/>
                </a:lnTo>
                <a:lnTo>
                  <a:pt x="20104099" y="2765095"/>
                </a:lnTo>
                <a:lnTo>
                  <a:pt x="20104099" y="0"/>
                </a:lnTo>
                <a:close/>
              </a:path>
            </a:pathLst>
          </a:custGeom>
          <a:solidFill>
            <a:srgbClr val="FFC500"/>
          </a:solidFill>
        </p:spPr>
        <p:txBody>
          <a:bodyPr wrap="square" lIns="0" tIns="0" rIns="0" bIns="0" rtlCol="0"/>
          <a:lstStyle/>
          <a:p>
            <a:endParaRPr/>
          </a:p>
        </p:txBody>
      </p:sp>
      <p:grpSp>
        <p:nvGrpSpPr>
          <p:cNvPr id="3" name="object 3"/>
          <p:cNvGrpSpPr/>
          <p:nvPr/>
        </p:nvGrpSpPr>
        <p:grpSpPr>
          <a:xfrm>
            <a:off x="110" y="14774"/>
            <a:ext cx="20104735" cy="11294745"/>
            <a:chOff x="110" y="14774"/>
            <a:chExt cx="20104735" cy="11294745"/>
          </a:xfrm>
        </p:grpSpPr>
        <p:sp>
          <p:nvSpPr>
            <p:cNvPr id="4" name="object 4"/>
            <p:cNvSpPr/>
            <p:nvPr/>
          </p:nvSpPr>
          <p:spPr>
            <a:xfrm>
              <a:off x="110" y="10944243"/>
              <a:ext cx="20104735" cy="365125"/>
            </a:xfrm>
            <a:custGeom>
              <a:avLst/>
              <a:gdLst/>
              <a:ahLst/>
              <a:cxnLst/>
              <a:rect l="l" t="t" r="r" b="b"/>
              <a:pathLst>
                <a:path w="20104735" h="365125">
                  <a:moveTo>
                    <a:pt x="20104319" y="0"/>
                  </a:moveTo>
                  <a:lnTo>
                    <a:pt x="0" y="0"/>
                  </a:lnTo>
                  <a:lnTo>
                    <a:pt x="0" y="365036"/>
                  </a:lnTo>
                  <a:lnTo>
                    <a:pt x="20104319" y="365036"/>
                  </a:lnTo>
                  <a:lnTo>
                    <a:pt x="20104319" y="0"/>
                  </a:lnTo>
                  <a:close/>
                </a:path>
              </a:pathLst>
            </a:custGeom>
            <a:solidFill>
              <a:srgbClr val="FFCD00"/>
            </a:solidFill>
          </p:spPr>
          <p:txBody>
            <a:bodyPr wrap="square" lIns="0" tIns="0" rIns="0" bIns="0" rtlCol="0"/>
            <a:lstStyle/>
            <a:p>
              <a:endParaRPr/>
            </a:p>
          </p:txBody>
        </p:sp>
        <p:pic>
          <p:nvPicPr>
            <p:cNvPr id="5" name="object 5"/>
            <p:cNvPicPr/>
            <p:nvPr/>
          </p:nvPicPr>
          <p:blipFill>
            <a:blip r:embed="rId2" cstate="print"/>
            <a:stretch>
              <a:fillRect/>
            </a:stretch>
          </p:blipFill>
          <p:spPr>
            <a:xfrm>
              <a:off x="15105309" y="14774"/>
              <a:ext cx="4998790" cy="11280064"/>
            </a:xfrm>
            <a:prstGeom prst="rect">
              <a:avLst/>
            </a:prstGeom>
          </p:spPr>
        </p:pic>
      </p:grpSp>
      <p:sp>
        <p:nvSpPr>
          <p:cNvPr id="6" name="object 6"/>
          <p:cNvSpPr txBox="1">
            <a:spLocks noGrp="1"/>
          </p:cNvSpPr>
          <p:nvPr>
            <p:ph type="title"/>
          </p:nvPr>
        </p:nvSpPr>
        <p:spPr>
          <a:xfrm>
            <a:off x="1568856" y="459354"/>
            <a:ext cx="11912194" cy="1745350"/>
          </a:xfrm>
          <a:prstGeom prst="rect">
            <a:avLst/>
          </a:prstGeom>
        </p:spPr>
        <p:txBody>
          <a:bodyPr vert="horz" wrap="square" lIns="0" tIns="179070" rIns="0" bIns="0" rtlCol="0">
            <a:spAutoFit/>
          </a:bodyPr>
          <a:lstStyle/>
          <a:p>
            <a:pPr marL="12700" marR="5080">
              <a:lnSpc>
                <a:spcPts val="6090"/>
              </a:lnSpc>
              <a:spcBef>
                <a:spcPts val="1410"/>
              </a:spcBef>
            </a:pPr>
            <a:r>
              <a:rPr b="1" spc="-15" dirty="0">
                <a:latin typeface="Verdana" panose="020B0604030504040204" pitchFamily="34" charset="0"/>
                <a:ea typeface="Verdana" panose="020B0604030504040204" pitchFamily="34" charset="0"/>
                <a:cs typeface="Verdana" panose="020B0604030504040204" pitchFamily="34" charset="0"/>
              </a:rPr>
              <a:t>Dirección </a:t>
            </a:r>
            <a:r>
              <a:rPr b="1" spc="-20" dirty="0">
                <a:latin typeface="Verdana" panose="020B0604030504040204" pitchFamily="34" charset="0"/>
                <a:ea typeface="Verdana" panose="020B0604030504040204" pitchFamily="34" charset="0"/>
                <a:cs typeface="Verdana" panose="020B0604030504040204" pitchFamily="34" charset="0"/>
              </a:rPr>
              <a:t>de </a:t>
            </a:r>
            <a:r>
              <a:rPr b="1" spc="-15" dirty="0">
                <a:latin typeface="Verdana" panose="020B0604030504040204" pitchFamily="34" charset="0"/>
                <a:ea typeface="Verdana" panose="020B0604030504040204" pitchFamily="34" charset="0"/>
                <a:cs typeface="Verdana" panose="020B0604030504040204" pitchFamily="34" charset="0"/>
              </a:rPr>
              <a:t> </a:t>
            </a:r>
            <a:r>
              <a:rPr b="1" spc="25" dirty="0">
                <a:latin typeface="Verdana" panose="020B0604030504040204" pitchFamily="34" charset="0"/>
                <a:ea typeface="Verdana" panose="020B0604030504040204" pitchFamily="34" charset="0"/>
                <a:cs typeface="Verdana" panose="020B0604030504040204" pitchFamily="34" charset="0"/>
              </a:rPr>
              <a:t>Transferencias</a:t>
            </a:r>
            <a:r>
              <a:rPr b="1" spc="-195" dirty="0">
                <a:latin typeface="Verdana" panose="020B0604030504040204" pitchFamily="34" charset="0"/>
                <a:ea typeface="Verdana" panose="020B0604030504040204" pitchFamily="34" charset="0"/>
                <a:cs typeface="Verdana" panose="020B0604030504040204" pitchFamily="34" charset="0"/>
              </a:rPr>
              <a:t> </a:t>
            </a:r>
            <a:r>
              <a:rPr b="1" spc="65" dirty="0">
                <a:latin typeface="Verdana" panose="020B0604030504040204" pitchFamily="34" charset="0"/>
                <a:ea typeface="Verdana" panose="020B0604030504040204" pitchFamily="34" charset="0"/>
                <a:cs typeface="Verdana" panose="020B0604030504040204" pitchFamily="34" charset="0"/>
              </a:rPr>
              <a:t>Monetarias</a:t>
            </a:r>
          </a:p>
        </p:txBody>
      </p:sp>
      <p:sp>
        <p:nvSpPr>
          <p:cNvPr id="7" name="object 7"/>
          <p:cNvSpPr txBox="1"/>
          <p:nvPr/>
        </p:nvSpPr>
        <p:spPr>
          <a:xfrm>
            <a:off x="2878282" y="3329929"/>
            <a:ext cx="11821968" cy="7083991"/>
          </a:xfrm>
          <a:prstGeom prst="rect">
            <a:avLst/>
          </a:prstGeom>
        </p:spPr>
        <p:txBody>
          <a:bodyPr vert="horz" wrap="square" lIns="0" tIns="43180" rIns="0" bIns="0" rtlCol="0">
            <a:spAutoFit/>
          </a:bodyPr>
          <a:lstStyle/>
          <a:p>
            <a:pPr marL="12700" marR="220979">
              <a:lnSpc>
                <a:spcPts val="2450"/>
              </a:lnSpc>
              <a:spcBef>
                <a:spcPts val="340"/>
              </a:spcBef>
            </a:pPr>
            <a:r>
              <a:rPr sz="2200" spc="-10" dirty="0">
                <a:latin typeface="Verdana" panose="020B0604030504040204" pitchFamily="34" charset="0"/>
                <a:ea typeface="Verdana" panose="020B0604030504040204" pitchFamily="34" charset="0"/>
                <a:cs typeface="Verdana" panose="020B0604030504040204" pitchFamily="34" charset="0"/>
              </a:rPr>
              <a:t>El</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Gobierno</a:t>
            </a:r>
            <a:r>
              <a:rPr sz="2200" spc="-10" dirty="0">
                <a:latin typeface="Verdana" panose="020B0604030504040204" pitchFamily="34" charset="0"/>
                <a:ea typeface="Verdana" panose="020B0604030504040204" pitchFamily="34" charset="0"/>
                <a:cs typeface="Verdana" panose="020B0604030504040204" pitchFamily="34" charset="0"/>
              </a:rPr>
              <a:t> </a:t>
            </a:r>
            <a:r>
              <a:rPr sz="2200" spc="60" dirty="0">
                <a:latin typeface="Verdana" panose="020B0604030504040204" pitchFamily="34" charset="0"/>
                <a:ea typeface="Verdana" panose="020B0604030504040204" pitchFamily="34" charset="0"/>
                <a:cs typeface="Verdana" panose="020B0604030504040204" pitchFamily="34" charset="0"/>
              </a:rPr>
              <a:t>del</a:t>
            </a:r>
            <a:r>
              <a:rPr sz="2200" spc="-10" dirty="0">
                <a:latin typeface="Verdana" panose="020B0604030504040204" pitchFamily="34" charset="0"/>
                <a:ea typeface="Verdana" panose="020B0604030504040204" pitchFamily="34" charset="0"/>
                <a:cs typeface="Verdana" panose="020B0604030504040204" pitchFamily="34" charset="0"/>
              </a:rPr>
              <a:t> </a:t>
            </a:r>
            <a:r>
              <a:rPr sz="2200" dirty="0">
                <a:latin typeface="Verdana" panose="020B0604030504040204" pitchFamily="34" charset="0"/>
                <a:ea typeface="Verdana" panose="020B0604030504040204" pitchFamily="34" charset="0"/>
                <a:cs typeface="Verdana" panose="020B0604030504040204" pitchFamily="34" charset="0"/>
              </a:rPr>
              <a:t>Cambio</a:t>
            </a:r>
            <a:r>
              <a:rPr sz="2200" spc="-10" dirty="0">
                <a:latin typeface="Verdana" panose="020B0604030504040204" pitchFamily="34" charset="0"/>
                <a:ea typeface="Verdana" panose="020B0604030504040204" pitchFamily="34" charset="0"/>
                <a:cs typeface="Verdana" panose="020B0604030504040204" pitchFamily="34" charset="0"/>
              </a:rPr>
              <a:t> ha</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realizado</a:t>
            </a:r>
            <a:r>
              <a:rPr sz="2200" spc="-10" dirty="0">
                <a:latin typeface="Verdana" panose="020B0604030504040204" pitchFamily="34" charset="0"/>
                <a:ea typeface="Verdana" panose="020B0604030504040204" pitchFamily="34" charset="0"/>
                <a:cs typeface="Verdana" panose="020B0604030504040204" pitchFamily="34" charset="0"/>
              </a:rPr>
              <a:t> </a:t>
            </a:r>
            <a:r>
              <a:rPr sz="2200" dirty="0">
                <a:latin typeface="Verdana" panose="020B0604030504040204" pitchFamily="34" charset="0"/>
                <a:ea typeface="Verdana" panose="020B0604030504040204" pitchFamily="34" charset="0"/>
                <a:cs typeface="Verdana" panose="020B0604030504040204" pitchFamily="34" charset="0"/>
              </a:rPr>
              <a:t>una</a:t>
            </a:r>
            <a:r>
              <a:rPr sz="2200" spc="-10"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inversión</a:t>
            </a:r>
            <a:r>
              <a:rPr sz="2200" spc="-10" dirty="0">
                <a:latin typeface="Verdana" panose="020B0604030504040204" pitchFamily="34" charset="0"/>
                <a:ea typeface="Verdana" panose="020B0604030504040204" pitchFamily="34" charset="0"/>
                <a:cs typeface="Verdana" panose="020B0604030504040204" pitchFamily="34" charset="0"/>
              </a:rPr>
              <a:t> </a:t>
            </a:r>
            <a:r>
              <a:rPr sz="2200" spc="20" dirty="0">
                <a:latin typeface="Verdana" panose="020B0604030504040204" pitchFamily="34" charset="0"/>
                <a:ea typeface="Verdana" panose="020B0604030504040204" pitchFamily="34" charset="0"/>
                <a:cs typeface="Verdana" panose="020B0604030504040204" pitchFamily="34" charset="0"/>
              </a:rPr>
              <a:t>superior</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0" dirty="0">
                <a:latin typeface="Verdana" panose="020B0604030504040204" pitchFamily="34" charset="0"/>
                <a:ea typeface="Verdana" panose="020B0604030504040204" pitchFamily="34" charset="0"/>
                <a:cs typeface="Verdana" panose="020B0604030504040204" pitchFamily="34" charset="0"/>
              </a:rPr>
              <a:t>a</a:t>
            </a:r>
            <a:r>
              <a:rPr sz="2200" spc="-10" dirty="0">
                <a:latin typeface="Verdana" panose="020B0604030504040204" pitchFamily="34" charset="0"/>
                <a:ea typeface="Verdana" panose="020B0604030504040204" pitchFamily="34" charset="0"/>
                <a:cs typeface="Verdana" panose="020B0604030504040204" pitchFamily="34" charset="0"/>
              </a:rPr>
              <a:t> </a:t>
            </a:r>
            <a:r>
              <a:rPr sz="2200" spc="45" dirty="0">
                <a:latin typeface="Verdana" panose="020B0604030504040204" pitchFamily="34" charset="0"/>
                <a:ea typeface="Verdana" panose="020B0604030504040204" pitchFamily="34" charset="0"/>
                <a:cs typeface="Verdana" panose="020B0604030504040204" pitchFamily="34" charset="0"/>
              </a:rPr>
              <a:t>los</a:t>
            </a:r>
            <a:r>
              <a:rPr sz="2200" spc="-10" dirty="0">
                <a:latin typeface="Verdana" panose="020B0604030504040204" pitchFamily="34" charset="0"/>
                <a:ea typeface="Verdana" panose="020B0604030504040204" pitchFamily="34" charset="0"/>
                <a:cs typeface="Verdana" panose="020B0604030504040204" pitchFamily="34" charset="0"/>
              </a:rPr>
              <a:t> </a:t>
            </a:r>
            <a:r>
              <a:rPr sz="2200" b="1" spc="95" dirty="0">
                <a:latin typeface="Verdana" panose="020B0604030504040204" pitchFamily="34" charset="0"/>
                <a:ea typeface="Verdana" panose="020B0604030504040204" pitchFamily="34" charset="0"/>
                <a:cs typeface="Verdana" panose="020B0604030504040204" pitchFamily="34" charset="0"/>
              </a:rPr>
              <a:t>$16</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45" dirty="0">
                <a:latin typeface="Verdana" panose="020B0604030504040204" pitchFamily="34" charset="0"/>
                <a:ea typeface="Verdana" panose="020B0604030504040204" pitchFamily="34" charset="0"/>
                <a:cs typeface="Verdana" panose="020B0604030504040204" pitchFamily="34" charset="0"/>
              </a:rPr>
              <a:t>billones </a:t>
            </a:r>
            <a:r>
              <a:rPr sz="2200" b="1" spc="-570" dirty="0">
                <a:latin typeface="Verdana" panose="020B0604030504040204" pitchFamily="34" charset="0"/>
                <a:ea typeface="Verdana" panose="020B0604030504040204" pitchFamily="34" charset="0"/>
                <a:cs typeface="Verdana" panose="020B0604030504040204" pitchFamily="34" charset="0"/>
              </a:rPr>
              <a:t> </a:t>
            </a:r>
            <a:r>
              <a:rPr sz="2200" b="1" spc="-10" dirty="0">
                <a:latin typeface="Verdana" panose="020B0604030504040204" pitchFamily="34" charset="0"/>
                <a:ea typeface="Verdana" panose="020B0604030504040204" pitchFamily="34" charset="0"/>
                <a:cs typeface="Verdana" panose="020B0604030504040204" pitchFamily="34" charset="0"/>
              </a:rPr>
              <a:t>en </a:t>
            </a:r>
            <a:r>
              <a:rPr sz="2200" b="1" spc="15" dirty="0">
                <a:latin typeface="Verdana" panose="020B0604030504040204" pitchFamily="34" charset="0"/>
                <a:ea typeface="Verdana" panose="020B0604030504040204" pitchFamily="34" charset="0"/>
                <a:cs typeface="Verdana" panose="020B0604030504040204" pitchFamily="34" charset="0"/>
              </a:rPr>
              <a:t>transferencias monetarias </a:t>
            </a:r>
            <a:r>
              <a:rPr sz="2200" b="1" spc="10" dirty="0">
                <a:latin typeface="Verdana" panose="020B0604030504040204" pitchFamily="34" charset="0"/>
                <a:ea typeface="Verdana" panose="020B0604030504040204" pitchFamily="34" charset="0"/>
                <a:cs typeface="Verdana" panose="020B0604030504040204" pitchFamily="34" charset="0"/>
              </a:rPr>
              <a:t>para </a:t>
            </a:r>
            <a:r>
              <a:rPr sz="2200" b="1" spc="-10" dirty="0">
                <a:latin typeface="Verdana" panose="020B0604030504040204" pitchFamily="34" charset="0"/>
                <a:ea typeface="Verdana" panose="020B0604030504040204" pitchFamily="34" charset="0"/>
                <a:cs typeface="Verdana" panose="020B0604030504040204" pitchFamily="34" charset="0"/>
              </a:rPr>
              <a:t>más </a:t>
            </a:r>
            <a:r>
              <a:rPr sz="2200" b="1" spc="10" dirty="0">
                <a:latin typeface="Verdana" panose="020B0604030504040204" pitchFamily="34" charset="0"/>
                <a:ea typeface="Verdana" panose="020B0604030504040204" pitchFamily="34" charset="0"/>
                <a:cs typeface="Verdana" panose="020B0604030504040204" pitchFamily="34" charset="0"/>
              </a:rPr>
              <a:t>de </a:t>
            </a:r>
            <a:r>
              <a:rPr sz="2200" b="1" spc="95" dirty="0">
                <a:latin typeface="Verdana" panose="020B0604030504040204" pitchFamily="34" charset="0"/>
                <a:ea typeface="Verdana" panose="020B0604030504040204" pitchFamily="34" charset="0"/>
                <a:cs typeface="Verdana" panose="020B0604030504040204" pitchFamily="34" charset="0"/>
              </a:rPr>
              <a:t>3 </a:t>
            </a:r>
            <a:r>
              <a:rPr sz="2200" b="1" spc="45" dirty="0">
                <a:latin typeface="Verdana" panose="020B0604030504040204" pitchFamily="34" charset="0"/>
                <a:ea typeface="Verdana" panose="020B0604030504040204" pitchFamily="34" charset="0"/>
                <a:cs typeface="Verdana" panose="020B0604030504040204" pitchFamily="34" charset="0"/>
              </a:rPr>
              <a:t>millones </a:t>
            </a:r>
            <a:r>
              <a:rPr sz="2200" spc="10" dirty="0">
                <a:latin typeface="Verdana" panose="020B0604030504040204" pitchFamily="34" charset="0"/>
                <a:ea typeface="Verdana" panose="020B0604030504040204" pitchFamily="34" charset="0"/>
                <a:cs typeface="Verdana" panose="020B0604030504040204" pitchFamily="34" charset="0"/>
              </a:rPr>
              <a:t>de </a:t>
            </a:r>
            <a:r>
              <a:rPr sz="2200" spc="5" dirty="0">
                <a:latin typeface="Verdana" panose="020B0604030504040204" pitchFamily="34" charset="0"/>
                <a:ea typeface="Verdana" panose="020B0604030504040204" pitchFamily="34" charset="0"/>
                <a:cs typeface="Verdana" panose="020B0604030504040204" pitchFamily="34" charset="0"/>
              </a:rPr>
              <a:t>hogares </a:t>
            </a:r>
            <a:r>
              <a:rPr sz="2200" spc="-10" dirty="0">
                <a:latin typeface="Verdana" panose="020B0604030504040204" pitchFamily="34" charset="0"/>
                <a:ea typeface="Verdana" panose="020B0604030504040204" pitchFamily="34" charset="0"/>
                <a:cs typeface="Verdana" panose="020B0604030504040204" pitchFamily="34" charset="0"/>
              </a:rPr>
              <a:t>en </a:t>
            </a:r>
            <a:r>
              <a:rPr sz="2200" spc="5" dirty="0">
                <a:latin typeface="Verdana" panose="020B0604030504040204" pitchFamily="34" charset="0"/>
                <a:ea typeface="Verdana" panose="020B0604030504040204" pitchFamily="34" charset="0"/>
                <a:cs typeface="Verdana" panose="020B0604030504040204" pitchFamily="34" charset="0"/>
              </a:rPr>
              <a:t>pobreza </a:t>
            </a:r>
            <a:r>
              <a:rPr sz="2200" spc="10"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extrema</a:t>
            </a:r>
            <a:r>
              <a:rPr sz="2200" spc="-20" dirty="0">
                <a:latin typeface="Verdana" panose="020B0604030504040204" pitchFamily="34" charset="0"/>
                <a:ea typeface="Verdana" panose="020B0604030504040204" pitchFamily="34" charset="0"/>
                <a:cs typeface="Verdana" panose="020B0604030504040204" pitchFamily="34" charset="0"/>
              </a:rPr>
              <a:t> </a:t>
            </a:r>
            <a:r>
              <a:rPr sz="2200" spc="35" dirty="0">
                <a:latin typeface="Verdana" panose="020B0604030504040204" pitchFamily="34" charset="0"/>
                <a:ea typeface="Verdana" panose="020B0604030504040204" pitchFamily="34" charset="0"/>
                <a:cs typeface="Verdana" panose="020B0604030504040204" pitchFamily="34" charset="0"/>
              </a:rPr>
              <a:t>y</a:t>
            </a:r>
            <a:r>
              <a:rPr sz="2200" spc="-15" dirty="0">
                <a:latin typeface="Verdana" panose="020B0604030504040204" pitchFamily="34" charset="0"/>
                <a:ea typeface="Verdana" panose="020B0604030504040204" pitchFamily="34" charset="0"/>
                <a:cs typeface="Verdana" panose="020B0604030504040204" pitchFamily="34" charset="0"/>
              </a:rPr>
              <a:t> </a:t>
            </a:r>
            <a:r>
              <a:rPr sz="2200" spc="40" dirty="0">
                <a:latin typeface="Verdana" panose="020B0604030504040204" pitchFamily="34" charset="0"/>
                <a:ea typeface="Verdana" panose="020B0604030504040204" pitchFamily="34" charset="0"/>
                <a:cs typeface="Verdana" panose="020B0604030504040204" pitchFamily="34" charset="0"/>
              </a:rPr>
              <a:t>vulnerabilidad</a:t>
            </a:r>
            <a:endParaRPr sz="2200" dirty="0">
              <a:latin typeface="Verdana" panose="020B0604030504040204" pitchFamily="34" charset="0"/>
              <a:ea typeface="Verdana" panose="020B0604030504040204" pitchFamily="34" charset="0"/>
              <a:cs typeface="Verdana" panose="020B0604030504040204" pitchFamily="34" charset="0"/>
            </a:endParaRPr>
          </a:p>
          <a:p>
            <a:pPr marL="12700" marR="713105">
              <a:lnSpc>
                <a:spcPts val="2450"/>
              </a:lnSpc>
              <a:spcBef>
                <a:spcPts val="2460"/>
              </a:spcBef>
            </a:pPr>
            <a:r>
              <a:rPr sz="2200" dirty="0">
                <a:latin typeface="Verdana" panose="020B0604030504040204" pitchFamily="34" charset="0"/>
                <a:ea typeface="Verdana" panose="020B0604030504040204" pitchFamily="34" charset="0"/>
                <a:cs typeface="Verdana" panose="020B0604030504040204" pitchFamily="34" charset="0"/>
              </a:rPr>
              <a:t>Diseñamos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0" dirty="0">
                <a:latin typeface="Verdana" panose="020B0604030504040204" pitchFamily="34" charset="0"/>
                <a:ea typeface="Verdana" panose="020B0604030504040204" pitchFamily="34" charset="0"/>
                <a:cs typeface="Verdana" panose="020B0604030504040204" pitchFamily="34" charset="0"/>
              </a:rPr>
              <a:t>e</a:t>
            </a:r>
            <a:r>
              <a:rPr sz="2200" spc="-10" dirty="0">
                <a:latin typeface="Verdana" panose="020B0604030504040204" pitchFamily="34" charset="0"/>
                <a:ea typeface="Verdana" panose="020B0604030504040204" pitchFamily="34" charset="0"/>
                <a:cs typeface="Verdana" panose="020B0604030504040204" pitchFamily="34" charset="0"/>
              </a:rPr>
              <a:t> </a:t>
            </a:r>
            <a:r>
              <a:rPr sz="2200" spc="35" dirty="0">
                <a:latin typeface="Verdana" panose="020B0604030504040204" pitchFamily="34" charset="0"/>
                <a:ea typeface="Verdana" panose="020B0604030504040204" pitchFamily="34" charset="0"/>
                <a:cs typeface="Verdana" panose="020B0604030504040204" pitchFamily="34" charset="0"/>
              </a:rPr>
              <a:t>implementamos</a:t>
            </a:r>
            <a:r>
              <a:rPr sz="2200" spc="-10" dirty="0">
                <a:latin typeface="Verdana" panose="020B0604030504040204" pitchFamily="34" charset="0"/>
                <a:ea typeface="Verdana" panose="020B0604030504040204" pitchFamily="34" charset="0"/>
                <a:cs typeface="Verdana" panose="020B0604030504040204" pitchFamily="34" charset="0"/>
              </a:rPr>
              <a:t> </a:t>
            </a:r>
            <a:r>
              <a:rPr sz="2200" spc="55" dirty="0">
                <a:latin typeface="Verdana" panose="020B0604030504040204" pitchFamily="34" charset="0"/>
                <a:ea typeface="Verdana" panose="020B0604030504040204" pitchFamily="34" charset="0"/>
                <a:cs typeface="Verdana" panose="020B0604030504040204" pitchFamily="34" charset="0"/>
              </a:rPr>
              <a:t>el</a:t>
            </a:r>
            <a:r>
              <a:rPr sz="2200" spc="-10" dirty="0">
                <a:latin typeface="Verdana" panose="020B0604030504040204" pitchFamily="34" charset="0"/>
                <a:ea typeface="Verdana" panose="020B0604030504040204" pitchFamily="34" charset="0"/>
                <a:cs typeface="Verdana" panose="020B0604030504040204" pitchFamily="34" charset="0"/>
              </a:rPr>
              <a:t> </a:t>
            </a:r>
            <a:r>
              <a:rPr sz="2200" b="1" spc="30" dirty="0">
                <a:latin typeface="Verdana" panose="020B0604030504040204" pitchFamily="34" charset="0"/>
                <a:ea typeface="Verdana" panose="020B0604030504040204" pitchFamily="34" charset="0"/>
                <a:cs typeface="Verdana" panose="020B0604030504040204" pitchFamily="34" charset="0"/>
              </a:rPr>
              <a:t>programa</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dirty="0">
                <a:latin typeface="Verdana" panose="020B0604030504040204" pitchFamily="34" charset="0"/>
                <a:ea typeface="Verdana" panose="020B0604030504040204" pitchFamily="34" charset="0"/>
                <a:cs typeface="Verdana" panose="020B0604030504040204" pitchFamily="34" charset="0"/>
              </a:rPr>
              <a:t>Renta</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5" dirty="0">
                <a:latin typeface="Verdana" panose="020B0604030504040204" pitchFamily="34" charset="0"/>
                <a:ea typeface="Verdana" panose="020B0604030504040204" pitchFamily="34" charset="0"/>
                <a:cs typeface="Verdana" panose="020B0604030504040204" pitchFamily="34" charset="0"/>
              </a:rPr>
              <a:t>Ciudadana</a:t>
            </a:r>
            <a:r>
              <a:rPr sz="2200" spc="-10" dirty="0">
                <a:latin typeface="Verdana" panose="020B0604030504040204" pitchFamily="34" charset="0"/>
                <a:ea typeface="Verdana" panose="020B0604030504040204" pitchFamily="34" charset="0"/>
                <a:cs typeface="Verdana" panose="020B0604030504040204" pitchFamily="34" charset="0"/>
              </a:rPr>
              <a:t> en </a:t>
            </a:r>
            <a:r>
              <a:rPr sz="2200" spc="-20" dirty="0">
                <a:latin typeface="Verdana" panose="020B0604030504040204" pitchFamily="34" charset="0"/>
                <a:ea typeface="Verdana" panose="020B0604030504040204" pitchFamily="34" charset="0"/>
                <a:cs typeface="Verdana" panose="020B0604030504040204" pitchFamily="34" charset="0"/>
              </a:rPr>
              <a:t>sus</a:t>
            </a:r>
            <a:r>
              <a:rPr sz="2200" spc="-10"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líneas </a:t>
            </a:r>
            <a:r>
              <a:rPr sz="2200" spc="-570"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valoración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60" dirty="0">
                <a:latin typeface="Verdana" panose="020B0604030504040204" pitchFamily="34" charset="0"/>
                <a:ea typeface="Verdana" panose="020B0604030504040204" pitchFamily="34" charset="0"/>
                <a:cs typeface="Verdana" panose="020B0604030504040204" pitchFamily="34" charset="0"/>
              </a:rPr>
              <a:t>del</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cuidado</a:t>
            </a:r>
            <a:r>
              <a:rPr sz="2200" spc="-15" dirty="0">
                <a:latin typeface="Verdana" panose="020B0604030504040204" pitchFamily="34" charset="0"/>
                <a:ea typeface="Verdana" panose="020B0604030504040204" pitchFamily="34" charset="0"/>
                <a:cs typeface="Verdana" panose="020B0604030504040204" pitchFamily="34" charset="0"/>
              </a:rPr>
              <a:t> </a:t>
            </a:r>
            <a:r>
              <a:rPr sz="2200" spc="35" dirty="0">
                <a:latin typeface="Verdana" panose="020B0604030504040204" pitchFamily="34" charset="0"/>
                <a:ea typeface="Verdana" panose="020B0604030504040204" pitchFamily="34" charset="0"/>
                <a:cs typeface="Verdana" panose="020B0604030504040204" pitchFamily="34" charset="0"/>
              </a:rPr>
              <a:t>y</a:t>
            </a:r>
            <a:r>
              <a:rPr sz="2200" spc="-15" dirty="0">
                <a:latin typeface="Verdana" panose="020B0604030504040204" pitchFamily="34" charset="0"/>
                <a:ea typeface="Verdana" panose="020B0604030504040204" pitchFamily="34" charset="0"/>
                <a:cs typeface="Verdana" panose="020B0604030504040204" pitchFamily="34" charset="0"/>
              </a:rPr>
              <a:t> </a:t>
            </a:r>
            <a:r>
              <a:rPr sz="2200" spc="20" dirty="0">
                <a:latin typeface="Verdana" panose="020B0604030504040204" pitchFamily="34" charset="0"/>
                <a:ea typeface="Verdana" panose="020B0604030504040204" pitchFamily="34" charset="0"/>
                <a:cs typeface="Verdana" panose="020B0604030504040204" pitchFamily="34" charset="0"/>
              </a:rPr>
              <a:t>Colombia</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sin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Hambre.</a:t>
            </a:r>
            <a:endParaRPr sz="2200" dirty="0">
              <a:latin typeface="Verdana" panose="020B0604030504040204" pitchFamily="34" charset="0"/>
              <a:ea typeface="Verdana" panose="020B0604030504040204" pitchFamily="34" charset="0"/>
              <a:cs typeface="Verdana" panose="020B0604030504040204" pitchFamily="34" charset="0"/>
            </a:endParaRPr>
          </a:p>
          <a:p>
            <a:pPr marL="12700">
              <a:lnSpc>
                <a:spcPts val="2405"/>
              </a:lnSpc>
            </a:pPr>
            <a:r>
              <a:rPr sz="2200" spc="-10" dirty="0">
                <a:latin typeface="Verdana" panose="020B0604030504040204" pitchFamily="34" charset="0"/>
                <a:ea typeface="Verdana" panose="020B0604030504040204" pitchFamily="34" charset="0"/>
                <a:cs typeface="Verdana" panose="020B0604030504040204" pitchFamily="34" charset="0"/>
              </a:rPr>
              <a:t>Más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de</a:t>
            </a:r>
            <a:r>
              <a:rPr sz="2200" spc="-10" dirty="0">
                <a:latin typeface="Verdana" panose="020B0604030504040204" pitchFamily="34" charset="0"/>
                <a:ea typeface="Verdana" panose="020B0604030504040204" pitchFamily="34" charset="0"/>
                <a:cs typeface="Verdana" panose="020B0604030504040204" pitchFamily="34" charset="0"/>
              </a:rPr>
              <a:t> </a:t>
            </a:r>
            <a:r>
              <a:rPr sz="2200" spc="70" dirty="0">
                <a:latin typeface="Verdana" panose="020B0604030504040204" pitchFamily="34" charset="0"/>
                <a:ea typeface="Verdana" panose="020B0604030504040204" pitchFamily="34" charset="0"/>
                <a:cs typeface="Verdana" panose="020B0604030504040204" pitchFamily="34" charset="0"/>
              </a:rPr>
              <a:t>500.000</a:t>
            </a:r>
            <a:r>
              <a:rPr sz="2200" spc="-1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hogares</a:t>
            </a:r>
            <a:r>
              <a:rPr sz="2200" spc="-1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beneficiados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con </a:t>
            </a:r>
            <a:r>
              <a:rPr sz="2200" dirty="0">
                <a:latin typeface="Verdana" panose="020B0604030504040204" pitchFamily="34" charset="0"/>
                <a:ea typeface="Verdana" panose="020B0604030504040204" pitchFamily="34" charset="0"/>
                <a:cs typeface="Verdana" panose="020B0604030504040204" pitchFamily="34" charset="0"/>
              </a:rPr>
              <a:t>una</a:t>
            </a:r>
            <a:r>
              <a:rPr sz="2200" spc="-10"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inversión</a:t>
            </a:r>
            <a:r>
              <a:rPr sz="2200" spc="-10"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de</a:t>
            </a:r>
            <a:r>
              <a:rPr sz="2200" spc="-15" dirty="0">
                <a:latin typeface="Verdana" panose="020B0604030504040204" pitchFamily="34" charset="0"/>
                <a:ea typeface="Verdana" panose="020B0604030504040204" pitchFamily="34" charset="0"/>
                <a:cs typeface="Verdana" panose="020B0604030504040204" pitchFamily="34" charset="0"/>
              </a:rPr>
              <a:t> </a:t>
            </a:r>
            <a:r>
              <a:rPr sz="2200" spc="70" dirty="0">
                <a:latin typeface="Verdana" panose="020B0604030504040204" pitchFamily="34" charset="0"/>
                <a:ea typeface="Verdana" panose="020B0604030504040204" pitchFamily="34" charset="0"/>
                <a:cs typeface="Verdana" panose="020B0604030504040204" pitchFamily="34" charset="0"/>
              </a:rPr>
              <a:t>$469.000</a:t>
            </a:r>
            <a:r>
              <a:rPr sz="2200" spc="-10"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millones.</a:t>
            </a:r>
            <a:endParaRPr sz="2200" dirty="0">
              <a:latin typeface="Verdana" panose="020B0604030504040204" pitchFamily="34" charset="0"/>
              <a:ea typeface="Verdana" panose="020B0604030504040204" pitchFamily="34" charset="0"/>
              <a:cs typeface="Verdana" panose="020B0604030504040204" pitchFamily="34" charset="0"/>
            </a:endParaRPr>
          </a:p>
          <a:p>
            <a:pPr marL="12700" marR="375920">
              <a:lnSpc>
                <a:spcPts val="2450"/>
              </a:lnSpc>
              <a:spcBef>
                <a:spcPts val="2500"/>
              </a:spcBef>
            </a:pPr>
            <a:r>
              <a:rPr sz="2200" spc="-10" dirty="0">
                <a:latin typeface="Verdana" panose="020B0604030504040204" pitchFamily="34" charset="0"/>
                <a:ea typeface="Verdana" panose="020B0604030504040204" pitchFamily="34" charset="0"/>
                <a:cs typeface="Verdana" panose="020B0604030504040204" pitchFamily="34" charset="0"/>
              </a:rPr>
              <a:t>Más </a:t>
            </a:r>
            <a:r>
              <a:rPr sz="2200" spc="10" dirty="0">
                <a:latin typeface="Verdana" panose="020B0604030504040204" pitchFamily="34" charset="0"/>
                <a:ea typeface="Verdana" panose="020B0604030504040204" pitchFamily="34" charset="0"/>
                <a:cs typeface="Verdana" panose="020B0604030504040204" pitchFamily="34" charset="0"/>
              </a:rPr>
              <a:t>de </a:t>
            </a:r>
            <a:r>
              <a:rPr sz="2200" b="1" spc="30" dirty="0">
                <a:latin typeface="Verdana" panose="020B0604030504040204" pitchFamily="34" charset="0"/>
                <a:ea typeface="Verdana" panose="020B0604030504040204" pitchFamily="34" charset="0"/>
                <a:cs typeface="Verdana" panose="020B0604030504040204" pitchFamily="34" charset="0"/>
              </a:rPr>
              <a:t>2,5 </a:t>
            </a:r>
            <a:r>
              <a:rPr sz="2200" b="1" spc="45" dirty="0">
                <a:latin typeface="Verdana" panose="020B0604030504040204" pitchFamily="34" charset="0"/>
                <a:ea typeface="Verdana" panose="020B0604030504040204" pitchFamily="34" charset="0"/>
                <a:cs typeface="Verdana" panose="020B0604030504040204" pitchFamily="34" charset="0"/>
              </a:rPr>
              <a:t>millones </a:t>
            </a:r>
            <a:r>
              <a:rPr sz="2200" b="1" spc="10" dirty="0">
                <a:latin typeface="Verdana" panose="020B0604030504040204" pitchFamily="34" charset="0"/>
                <a:ea typeface="Verdana" panose="020B0604030504040204" pitchFamily="34" charset="0"/>
                <a:cs typeface="Verdana" panose="020B0604030504040204" pitchFamily="34" charset="0"/>
              </a:rPr>
              <a:t>de </a:t>
            </a:r>
            <a:r>
              <a:rPr sz="2200" b="1" spc="5" dirty="0">
                <a:latin typeface="Verdana" panose="020B0604030504040204" pitchFamily="34" charset="0"/>
                <a:ea typeface="Verdana" panose="020B0604030504040204" pitchFamily="34" charset="0"/>
                <a:cs typeface="Verdana" panose="020B0604030504040204" pitchFamily="34" charset="0"/>
              </a:rPr>
              <a:t>hogares </a:t>
            </a:r>
            <a:r>
              <a:rPr sz="2200" spc="-45" dirty="0">
                <a:latin typeface="Verdana" panose="020B0604030504040204" pitchFamily="34" charset="0"/>
                <a:ea typeface="Verdana" panose="020B0604030504040204" pitchFamily="34" charset="0"/>
                <a:cs typeface="Verdana" panose="020B0604030504040204" pitchFamily="34" charset="0"/>
              </a:rPr>
              <a:t>se </a:t>
            </a:r>
            <a:r>
              <a:rPr sz="2200" spc="10" dirty="0">
                <a:latin typeface="Verdana" panose="020B0604030504040204" pitchFamily="34" charset="0"/>
                <a:ea typeface="Verdana" panose="020B0604030504040204" pitchFamily="34" charset="0"/>
                <a:cs typeface="Verdana" panose="020B0604030504040204" pitchFamily="34" charset="0"/>
              </a:rPr>
              <a:t>benefician de </a:t>
            </a:r>
            <a:r>
              <a:rPr sz="2200" spc="55" dirty="0">
                <a:latin typeface="Verdana" panose="020B0604030504040204" pitchFamily="34" charset="0"/>
                <a:ea typeface="Verdana" panose="020B0604030504040204" pitchFamily="34" charset="0"/>
                <a:cs typeface="Verdana" panose="020B0604030504040204" pitchFamily="34" charset="0"/>
              </a:rPr>
              <a:t>la </a:t>
            </a:r>
            <a:r>
              <a:rPr sz="2200" dirty="0">
                <a:latin typeface="Verdana" panose="020B0604030504040204" pitchFamily="34" charset="0"/>
                <a:ea typeface="Verdana" panose="020B0604030504040204" pitchFamily="34" charset="0"/>
                <a:cs typeface="Verdana" panose="020B0604030504040204" pitchFamily="34" charset="0"/>
              </a:rPr>
              <a:t>armonización </a:t>
            </a:r>
            <a:r>
              <a:rPr sz="2200" spc="10" dirty="0">
                <a:latin typeface="Verdana" panose="020B0604030504040204" pitchFamily="34" charset="0"/>
                <a:ea typeface="Verdana" panose="020B0604030504040204" pitchFamily="34" charset="0"/>
                <a:cs typeface="Verdana" panose="020B0604030504040204" pitchFamily="34" charset="0"/>
              </a:rPr>
              <a:t>de </a:t>
            </a:r>
            <a:r>
              <a:rPr sz="2200" b="1" dirty="0">
                <a:latin typeface="Verdana" panose="020B0604030504040204" pitchFamily="34" charset="0"/>
                <a:ea typeface="Verdana" panose="020B0604030504040204" pitchFamily="34" charset="0"/>
                <a:cs typeface="Verdana" panose="020B0604030504040204" pitchFamily="34" charset="0"/>
              </a:rPr>
              <a:t>Renta </a:t>
            </a:r>
            <a:r>
              <a:rPr sz="2200" b="1" spc="5" dirty="0">
                <a:latin typeface="Verdana" panose="020B0604030504040204" pitchFamily="34" charset="0"/>
                <a:ea typeface="Verdana" panose="020B0604030504040204" pitchFamily="34" charset="0"/>
                <a:cs typeface="Verdana" panose="020B0604030504040204" pitchFamily="34" charset="0"/>
              </a:rPr>
              <a:t> </a:t>
            </a:r>
            <a:r>
              <a:rPr sz="2200" b="1" spc="-5" dirty="0">
                <a:latin typeface="Verdana" panose="020B0604030504040204" pitchFamily="34" charset="0"/>
                <a:ea typeface="Verdana" panose="020B0604030504040204" pitchFamily="34" charset="0"/>
                <a:cs typeface="Verdana" panose="020B0604030504040204" pitchFamily="34" charset="0"/>
              </a:rPr>
              <a:t>Ciudadana</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35" dirty="0">
                <a:latin typeface="Verdana" panose="020B0604030504040204" pitchFamily="34" charset="0"/>
                <a:ea typeface="Verdana" panose="020B0604030504040204" pitchFamily="34" charset="0"/>
                <a:cs typeface="Verdana" panose="020B0604030504040204" pitchFamily="34" charset="0"/>
              </a:rPr>
              <a:t>y</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20" dirty="0">
                <a:latin typeface="Verdana" panose="020B0604030504040204" pitchFamily="34" charset="0"/>
                <a:ea typeface="Verdana" panose="020B0604030504040204" pitchFamily="34" charset="0"/>
                <a:cs typeface="Verdana" panose="020B0604030504040204" pitchFamily="34" charset="0"/>
              </a:rPr>
              <a:t>Devolución</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10" dirty="0">
                <a:latin typeface="Verdana" panose="020B0604030504040204" pitchFamily="34" charset="0"/>
                <a:ea typeface="Verdana" panose="020B0604030504040204" pitchFamily="34" charset="0"/>
                <a:cs typeface="Verdana" panose="020B0604030504040204" pitchFamily="34" charset="0"/>
              </a:rPr>
              <a:t>de</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15" dirty="0">
                <a:latin typeface="Verdana" panose="020B0604030504040204" pitchFamily="34" charset="0"/>
                <a:ea typeface="Verdana" panose="020B0604030504040204" pitchFamily="34" charset="0"/>
                <a:cs typeface="Verdana" panose="020B0604030504040204" pitchFamily="34" charset="0"/>
              </a:rPr>
              <a:t>IVA,</a:t>
            </a:r>
            <a:r>
              <a:rPr sz="2200" spc="-10" dirty="0">
                <a:latin typeface="Verdana" panose="020B0604030504040204" pitchFamily="34" charset="0"/>
                <a:ea typeface="Verdana" panose="020B0604030504040204" pitchFamily="34" charset="0"/>
                <a:cs typeface="Verdana" panose="020B0604030504040204" pitchFamily="34" charset="0"/>
              </a:rPr>
              <a:t> en</a:t>
            </a:r>
            <a:r>
              <a:rPr sz="2200" spc="-5" dirty="0">
                <a:latin typeface="Verdana" panose="020B0604030504040204" pitchFamily="34" charset="0"/>
                <a:ea typeface="Verdana" panose="020B0604030504040204" pitchFamily="34" charset="0"/>
                <a:cs typeface="Verdana" panose="020B0604030504040204" pitchFamily="34" charset="0"/>
              </a:rPr>
              <a:t> </a:t>
            </a:r>
            <a:r>
              <a:rPr sz="2200" spc="45" dirty="0">
                <a:latin typeface="Verdana" panose="020B0604030504040204" pitchFamily="34" charset="0"/>
                <a:ea typeface="Verdana" panose="020B0604030504040204" pitchFamily="34" charset="0"/>
                <a:cs typeface="Verdana" panose="020B0604030504040204" pitchFamily="34" charset="0"/>
              </a:rPr>
              <a:t>los</a:t>
            </a:r>
            <a:r>
              <a:rPr sz="2200" spc="-10"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que</a:t>
            </a:r>
            <a:r>
              <a:rPr sz="2200" spc="-10" dirty="0">
                <a:latin typeface="Verdana" panose="020B0604030504040204" pitchFamily="34" charset="0"/>
                <a:ea typeface="Verdana" panose="020B0604030504040204" pitchFamily="34" charset="0"/>
                <a:cs typeface="Verdana" panose="020B0604030504040204" pitchFamily="34" charset="0"/>
              </a:rPr>
              <a:t> </a:t>
            </a:r>
            <a:r>
              <a:rPr sz="2200" spc="5" dirty="0" err="1">
                <a:latin typeface="Verdana" panose="020B0604030504040204" pitchFamily="34" charset="0"/>
                <a:ea typeface="Verdana" panose="020B0604030504040204" pitchFamily="34" charset="0"/>
                <a:cs typeface="Verdana" panose="020B0604030504040204" pitchFamily="34" charset="0"/>
              </a:rPr>
              <a:t>hemos</a:t>
            </a:r>
            <a:r>
              <a:rPr sz="2200" spc="-10" dirty="0">
                <a:latin typeface="Verdana" panose="020B0604030504040204" pitchFamily="34" charset="0"/>
                <a:ea typeface="Verdana" panose="020B0604030504040204" pitchFamily="34" charset="0"/>
                <a:cs typeface="Verdana" panose="020B0604030504040204" pitchFamily="34" charset="0"/>
              </a:rPr>
              <a:t> </a:t>
            </a:r>
            <a:r>
              <a:rPr sz="2200" spc="40" dirty="0" err="1">
                <a:latin typeface="Verdana" panose="020B0604030504040204" pitchFamily="34" charset="0"/>
                <a:ea typeface="Verdana" panose="020B0604030504040204" pitchFamily="34" charset="0"/>
                <a:cs typeface="Verdana" panose="020B0604030504040204" pitchFamily="34" charset="0"/>
              </a:rPr>
              <a:t>invertido</a:t>
            </a:r>
            <a:r>
              <a:rPr lang="es-CO" sz="2200" spc="-10" dirty="0">
                <a:latin typeface="Verdana" panose="020B0604030504040204" pitchFamily="34" charset="0"/>
                <a:ea typeface="Verdana" panose="020B0604030504040204" pitchFamily="34" charset="0"/>
                <a:cs typeface="Verdana" panose="020B0604030504040204" pitchFamily="34" charset="0"/>
              </a:rPr>
              <a:t> </a:t>
            </a:r>
            <a:r>
              <a:rPr sz="2200" b="1" spc="45" dirty="0">
                <a:latin typeface="Verdana" panose="020B0604030504040204" pitchFamily="34" charset="0"/>
                <a:ea typeface="Verdana" panose="020B0604030504040204" pitchFamily="34" charset="0"/>
                <a:cs typeface="Verdana" panose="020B0604030504040204" pitchFamily="34" charset="0"/>
              </a:rPr>
              <a:t>$1,6</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45" dirty="0">
                <a:latin typeface="Verdana" panose="020B0604030504040204" pitchFamily="34" charset="0"/>
                <a:ea typeface="Verdana" panose="020B0604030504040204" pitchFamily="34" charset="0"/>
                <a:cs typeface="Verdana" panose="020B0604030504040204" pitchFamily="34" charset="0"/>
              </a:rPr>
              <a:t>billones</a:t>
            </a:r>
            <a:r>
              <a:rPr sz="2200" b="1" spc="-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en </a:t>
            </a:r>
            <a:r>
              <a:rPr sz="2200" spc="-570"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transferencias</a:t>
            </a:r>
            <a:r>
              <a:rPr sz="2200" spc="-2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monetarias.</a:t>
            </a:r>
            <a:endParaRPr sz="2200" dirty="0">
              <a:latin typeface="Verdana" panose="020B0604030504040204" pitchFamily="34" charset="0"/>
              <a:ea typeface="Verdana" panose="020B0604030504040204" pitchFamily="34" charset="0"/>
              <a:cs typeface="Verdana" panose="020B0604030504040204" pitchFamily="34" charset="0"/>
            </a:endParaRPr>
          </a:p>
          <a:p>
            <a:pPr marL="12700" marR="801370" algn="just">
              <a:lnSpc>
                <a:spcPts val="2450"/>
              </a:lnSpc>
              <a:spcBef>
                <a:spcPts val="2460"/>
              </a:spcBef>
            </a:pPr>
            <a:r>
              <a:rPr sz="2200" spc="-20" dirty="0">
                <a:latin typeface="Verdana" panose="020B0604030504040204" pitchFamily="34" charset="0"/>
                <a:ea typeface="Verdana" panose="020B0604030504040204" pitchFamily="34" charset="0"/>
                <a:cs typeface="Verdana" panose="020B0604030504040204" pitchFamily="34" charset="0"/>
              </a:rPr>
              <a:t>Con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60" dirty="0">
                <a:latin typeface="Verdana" panose="020B0604030504040204" pitchFamily="34" charset="0"/>
                <a:ea typeface="Verdana" panose="020B0604030504040204" pitchFamily="34" charset="0"/>
                <a:cs typeface="Verdana" panose="020B0604030504040204" pitchFamily="34" charset="0"/>
              </a:rPr>
              <a:t>Jóvenes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en </a:t>
            </a:r>
            <a:r>
              <a:rPr sz="2200" spc="10" dirty="0">
                <a:latin typeface="Verdana" panose="020B0604030504040204" pitchFamily="34" charset="0"/>
                <a:ea typeface="Verdana" panose="020B0604030504040204" pitchFamily="34" charset="0"/>
                <a:cs typeface="Verdana" panose="020B0604030504040204" pitchFamily="34" charset="0"/>
              </a:rPr>
              <a:t>Acción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35" dirty="0">
                <a:latin typeface="Verdana" panose="020B0604030504040204" pitchFamily="34" charset="0"/>
                <a:ea typeface="Verdana" panose="020B0604030504040204" pitchFamily="34" charset="0"/>
                <a:cs typeface="Verdana" panose="020B0604030504040204" pitchFamily="34" charset="0"/>
              </a:rPr>
              <a:t>y</a:t>
            </a:r>
            <a:r>
              <a:rPr sz="2200" spc="-10" dirty="0">
                <a:latin typeface="Verdana" panose="020B0604030504040204" pitchFamily="34" charset="0"/>
                <a:ea typeface="Verdana" panose="020B0604030504040204" pitchFamily="34" charset="0"/>
                <a:cs typeface="Verdana" panose="020B0604030504040204" pitchFamily="34" charset="0"/>
              </a:rPr>
              <a:t> </a:t>
            </a:r>
            <a:r>
              <a:rPr sz="2200" dirty="0">
                <a:latin typeface="Verdana" panose="020B0604030504040204" pitchFamily="34" charset="0"/>
                <a:ea typeface="Verdana" panose="020B0604030504040204" pitchFamily="34" charset="0"/>
                <a:cs typeface="Verdana" panose="020B0604030504040204" pitchFamily="34" charset="0"/>
              </a:rPr>
              <a:t>Renta</a:t>
            </a:r>
            <a:r>
              <a:rPr sz="2200" spc="-15" dirty="0">
                <a:latin typeface="Verdana" panose="020B0604030504040204" pitchFamily="34" charset="0"/>
                <a:ea typeface="Verdana" panose="020B0604030504040204" pitchFamily="34" charset="0"/>
                <a:cs typeface="Verdana" panose="020B0604030504040204" pitchFamily="34" charset="0"/>
              </a:rPr>
              <a:t> </a:t>
            </a:r>
            <a:r>
              <a:rPr sz="2200" spc="-75" dirty="0">
                <a:latin typeface="Verdana" panose="020B0604030504040204" pitchFamily="34" charset="0"/>
                <a:ea typeface="Verdana" panose="020B0604030504040204" pitchFamily="34" charset="0"/>
                <a:cs typeface="Verdana" panose="020B0604030504040204" pitchFamily="34" charset="0"/>
              </a:rPr>
              <a:t>Joven,</a:t>
            </a:r>
            <a:r>
              <a:rPr sz="2200" spc="-10" dirty="0">
                <a:latin typeface="Verdana" panose="020B0604030504040204" pitchFamily="34" charset="0"/>
                <a:ea typeface="Verdana" panose="020B0604030504040204" pitchFamily="34" charset="0"/>
                <a:cs typeface="Verdana" panose="020B0604030504040204" pitchFamily="34" charset="0"/>
              </a:rPr>
              <a:t> </a:t>
            </a:r>
            <a:r>
              <a:rPr sz="2200" spc="-45" dirty="0">
                <a:latin typeface="Verdana" panose="020B0604030504040204" pitchFamily="34" charset="0"/>
                <a:ea typeface="Verdana" panose="020B0604030504040204" pitchFamily="34" charset="0"/>
                <a:cs typeface="Verdana" panose="020B0604030504040204" pitchFamily="34" charset="0"/>
              </a:rPr>
              <a:t>se</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han</a:t>
            </a:r>
            <a:r>
              <a:rPr sz="2200" spc="-10"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beneficiado</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más </a:t>
            </a:r>
            <a:r>
              <a:rPr sz="2200" spc="10" dirty="0">
                <a:latin typeface="Verdana" panose="020B0604030504040204" pitchFamily="34" charset="0"/>
                <a:ea typeface="Verdana" panose="020B0604030504040204" pitchFamily="34" charset="0"/>
                <a:cs typeface="Verdana" panose="020B0604030504040204" pitchFamily="34" charset="0"/>
              </a:rPr>
              <a:t>de</a:t>
            </a:r>
            <a:r>
              <a:rPr sz="2200" spc="-15" dirty="0">
                <a:latin typeface="Verdana" panose="020B0604030504040204" pitchFamily="34" charset="0"/>
                <a:ea typeface="Verdana" panose="020B0604030504040204" pitchFamily="34" charset="0"/>
                <a:cs typeface="Verdana" panose="020B0604030504040204" pitchFamily="34" charset="0"/>
              </a:rPr>
              <a:t> </a:t>
            </a:r>
            <a:r>
              <a:rPr sz="2200" spc="95" dirty="0">
                <a:latin typeface="Verdana" panose="020B0604030504040204" pitchFamily="34" charset="0"/>
                <a:ea typeface="Verdana" panose="020B0604030504040204" pitchFamily="34" charset="0"/>
                <a:cs typeface="Verdana" panose="020B0604030504040204" pitchFamily="34" charset="0"/>
              </a:rPr>
              <a:t>550</a:t>
            </a:r>
            <a:r>
              <a:rPr sz="2200" spc="-10" dirty="0">
                <a:latin typeface="Verdana" panose="020B0604030504040204" pitchFamily="34" charset="0"/>
                <a:ea typeface="Verdana" panose="020B0604030504040204" pitchFamily="34" charset="0"/>
                <a:cs typeface="Verdana" panose="020B0604030504040204" pitchFamily="34" charset="0"/>
              </a:rPr>
              <a:t> </a:t>
            </a:r>
            <a:r>
              <a:rPr sz="2200" spc="80" dirty="0">
                <a:latin typeface="Verdana" panose="020B0604030504040204" pitchFamily="34" charset="0"/>
                <a:ea typeface="Verdana" panose="020B0604030504040204" pitchFamily="34" charset="0"/>
                <a:cs typeface="Verdana" panose="020B0604030504040204" pitchFamily="34" charset="0"/>
              </a:rPr>
              <a:t>mil </a:t>
            </a:r>
            <a:r>
              <a:rPr sz="2200" spc="-57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jóvenes </a:t>
            </a:r>
            <a:r>
              <a:rPr sz="2200" spc="-10" dirty="0">
                <a:latin typeface="Verdana" panose="020B0604030504040204" pitchFamily="34" charset="0"/>
                <a:ea typeface="Verdana" panose="020B0604030504040204" pitchFamily="34" charset="0"/>
                <a:cs typeface="Verdana" panose="020B0604030504040204" pitchFamily="34" charset="0"/>
              </a:rPr>
              <a:t>con </a:t>
            </a:r>
            <a:r>
              <a:rPr sz="2200" spc="-55" dirty="0">
                <a:latin typeface="Verdana" panose="020B0604030504040204" pitchFamily="34" charset="0"/>
                <a:ea typeface="Verdana" panose="020B0604030504040204" pitchFamily="34" charset="0"/>
                <a:cs typeface="Verdana" panose="020B0604030504040204" pitchFamily="34" charset="0"/>
              </a:rPr>
              <a:t>acceso, </a:t>
            </a:r>
            <a:r>
              <a:rPr sz="2200" dirty="0">
                <a:latin typeface="Verdana" panose="020B0604030504040204" pitchFamily="34" charset="0"/>
                <a:ea typeface="Verdana" panose="020B0604030504040204" pitchFamily="34" charset="0"/>
                <a:cs typeface="Verdana" panose="020B0604030504040204" pitchFamily="34" charset="0"/>
              </a:rPr>
              <a:t>permanencia </a:t>
            </a:r>
            <a:r>
              <a:rPr sz="2200" spc="35" dirty="0">
                <a:latin typeface="Verdana" panose="020B0604030504040204" pitchFamily="34" charset="0"/>
                <a:ea typeface="Verdana" panose="020B0604030504040204" pitchFamily="34" charset="0"/>
                <a:cs typeface="Verdana" panose="020B0604030504040204" pitchFamily="34" charset="0"/>
              </a:rPr>
              <a:t>y </a:t>
            </a:r>
            <a:r>
              <a:rPr sz="2200" spc="10" dirty="0">
                <a:latin typeface="Verdana" panose="020B0604030504040204" pitchFamily="34" charset="0"/>
                <a:ea typeface="Verdana" panose="020B0604030504040204" pitchFamily="34" charset="0"/>
                <a:cs typeface="Verdana" panose="020B0604030504040204" pitchFamily="34" charset="0"/>
              </a:rPr>
              <a:t>graduación </a:t>
            </a:r>
            <a:r>
              <a:rPr sz="2200" spc="-10" dirty="0">
                <a:latin typeface="Verdana" panose="020B0604030504040204" pitchFamily="34" charset="0"/>
                <a:ea typeface="Verdana" panose="020B0604030504040204" pitchFamily="34" charset="0"/>
                <a:cs typeface="Verdana" panose="020B0604030504040204" pitchFamily="34" charset="0"/>
              </a:rPr>
              <a:t>en </a:t>
            </a:r>
            <a:r>
              <a:rPr sz="2200" spc="-15" dirty="0">
                <a:latin typeface="Verdana" panose="020B0604030504040204" pitchFamily="34" charset="0"/>
                <a:ea typeface="Verdana" panose="020B0604030504040204" pitchFamily="34" charset="0"/>
                <a:cs typeface="Verdana" panose="020B0604030504040204" pitchFamily="34" charset="0"/>
              </a:rPr>
              <a:t>educación </a:t>
            </a:r>
            <a:r>
              <a:rPr sz="2200" spc="5" dirty="0">
                <a:latin typeface="Verdana" panose="020B0604030504040204" pitchFamily="34" charset="0"/>
                <a:ea typeface="Verdana" panose="020B0604030504040204" pitchFamily="34" charset="0"/>
                <a:cs typeface="Verdana" panose="020B0604030504040204" pitchFamily="34" charset="0"/>
              </a:rPr>
              <a:t>superior. </a:t>
            </a:r>
            <a:r>
              <a:rPr sz="2200" spc="-35" dirty="0">
                <a:latin typeface="Verdana" panose="020B0604030504040204" pitchFamily="34" charset="0"/>
                <a:ea typeface="Verdana" panose="020B0604030504040204" pitchFamily="34" charset="0"/>
                <a:cs typeface="Verdana" panose="020B0604030504040204" pitchFamily="34" charset="0"/>
              </a:rPr>
              <a:t>La </a:t>
            </a:r>
            <a:r>
              <a:rPr sz="2200" spc="-30"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inversión</a:t>
            </a:r>
            <a:r>
              <a:rPr sz="2200" spc="-15" dirty="0">
                <a:latin typeface="Verdana" panose="020B0604030504040204" pitchFamily="34" charset="0"/>
                <a:ea typeface="Verdana" panose="020B0604030504040204" pitchFamily="34" charset="0"/>
                <a:cs typeface="Verdana" panose="020B0604030504040204" pitchFamily="34" charset="0"/>
              </a:rPr>
              <a:t> </a:t>
            </a:r>
            <a:r>
              <a:rPr sz="2200" dirty="0">
                <a:latin typeface="Verdana" panose="020B0604030504040204" pitchFamily="34" charset="0"/>
                <a:ea typeface="Verdana" panose="020B0604030504040204" pitchFamily="34" charset="0"/>
                <a:cs typeface="Verdana" panose="020B0604030504040204" pitchFamily="34" charset="0"/>
              </a:rPr>
              <a:t>supera</a:t>
            </a:r>
            <a:r>
              <a:rPr sz="2200" spc="-15" dirty="0">
                <a:latin typeface="Verdana" panose="020B0604030504040204" pitchFamily="34" charset="0"/>
                <a:ea typeface="Verdana" panose="020B0604030504040204" pitchFamily="34" charset="0"/>
                <a:cs typeface="Verdana" panose="020B0604030504040204" pitchFamily="34" charset="0"/>
              </a:rPr>
              <a:t> </a:t>
            </a:r>
            <a:r>
              <a:rPr sz="2200" spc="45" dirty="0">
                <a:latin typeface="Verdana" panose="020B0604030504040204" pitchFamily="34" charset="0"/>
                <a:ea typeface="Verdana" panose="020B0604030504040204" pitchFamily="34" charset="0"/>
                <a:cs typeface="Verdana" panose="020B0604030504040204" pitchFamily="34" charset="0"/>
              </a:rPr>
              <a:t>los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45" dirty="0">
                <a:latin typeface="Verdana" panose="020B0604030504040204" pitchFamily="34" charset="0"/>
                <a:ea typeface="Verdana" panose="020B0604030504040204" pitchFamily="34" charset="0"/>
                <a:cs typeface="Verdana" panose="020B0604030504040204" pitchFamily="34" charset="0"/>
              </a:rPr>
              <a:t>$1,2</a:t>
            </a:r>
            <a:r>
              <a:rPr sz="2200" spc="-10" dirty="0">
                <a:latin typeface="Verdana" panose="020B0604030504040204" pitchFamily="34" charset="0"/>
                <a:ea typeface="Verdana" panose="020B0604030504040204" pitchFamily="34" charset="0"/>
                <a:cs typeface="Verdana" panose="020B0604030504040204" pitchFamily="34" charset="0"/>
              </a:rPr>
              <a:t> </a:t>
            </a:r>
            <a:r>
              <a:rPr sz="2200" spc="45" dirty="0">
                <a:latin typeface="Verdana" panose="020B0604030504040204" pitchFamily="34" charset="0"/>
                <a:ea typeface="Verdana" panose="020B0604030504040204" pitchFamily="34" charset="0"/>
                <a:cs typeface="Verdana" panose="020B0604030504040204" pitchFamily="34" charset="0"/>
              </a:rPr>
              <a:t>billones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en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transferencias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monetarias.</a:t>
            </a:r>
            <a:endParaRPr sz="2200" dirty="0">
              <a:latin typeface="Verdana" panose="020B0604030504040204" pitchFamily="34" charset="0"/>
              <a:ea typeface="Verdana" panose="020B0604030504040204" pitchFamily="34" charset="0"/>
              <a:cs typeface="Verdana" panose="020B0604030504040204" pitchFamily="34" charset="0"/>
            </a:endParaRPr>
          </a:p>
          <a:p>
            <a:pPr marL="12700" marR="26034">
              <a:lnSpc>
                <a:spcPts val="2450"/>
              </a:lnSpc>
              <a:spcBef>
                <a:spcPts val="2455"/>
              </a:spcBef>
            </a:pPr>
            <a:r>
              <a:rPr sz="2200" spc="-10" dirty="0">
                <a:latin typeface="Verdana" panose="020B0604030504040204" pitchFamily="34" charset="0"/>
                <a:ea typeface="Verdana" panose="020B0604030504040204" pitchFamily="34" charset="0"/>
                <a:cs typeface="Verdana" panose="020B0604030504040204" pitchFamily="34" charset="0"/>
              </a:rPr>
              <a:t>Más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de</a:t>
            </a:r>
            <a:r>
              <a:rPr sz="2200" spc="-15" dirty="0">
                <a:latin typeface="Verdana" panose="020B0604030504040204" pitchFamily="34" charset="0"/>
                <a:ea typeface="Verdana" panose="020B0604030504040204" pitchFamily="34" charset="0"/>
                <a:cs typeface="Verdana" panose="020B0604030504040204" pitchFamily="34" charset="0"/>
              </a:rPr>
              <a:t> </a:t>
            </a:r>
            <a:r>
              <a:rPr sz="2200" b="1" spc="95" dirty="0">
                <a:latin typeface="Verdana" panose="020B0604030504040204" pitchFamily="34" charset="0"/>
                <a:ea typeface="Verdana" panose="020B0604030504040204" pitchFamily="34" charset="0"/>
                <a:cs typeface="Verdana" panose="020B0604030504040204" pitchFamily="34" charset="0"/>
              </a:rPr>
              <a:t>500</a:t>
            </a:r>
            <a:r>
              <a:rPr sz="2200" b="1" spc="-10" dirty="0">
                <a:latin typeface="Verdana" panose="020B0604030504040204" pitchFamily="34" charset="0"/>
                <a:ea typeface="Verdana" panose="020B0604030504040204" pitchFamily="34" charset="0"/>
                <a:cs typeface="Verdana" panose="020B0604030504040204" pitchFamily="34" charset="0"/>
              </a:rPr>
              <a:t> </a:t>
            </a:r>
            <a:r>
              <a:rPr sz="2200" b="1" spc="80" dirty="0">
                <a:latin typeface="Verdana" panose="020B0604030504040204" pitchFamily="34" charset="0"/>
                <a:ea typeface="Verdana" panose="020B0604030504040204" pitchFamily="34" charset="0"/>
                <a:cs typeface="Verdana" panose="020B0604030504040204" pitchFamily="34" charset="0"/>
              </a:rPr>
              <a:t>mil</a:t>
            </a:r>
            <a:r>
              <a:rPr sz="2200" b="1" spc="-15" dirty="0">
                <a:latin typeface="Verdana" panose="020B0604030504040204" pitchFamily="34" charset="0"/>
                <a:ea typeface="Verdana" panose="020B0604030504040204" pitchFamily="34" charset="0"/>
                <a:cs typeface="Verdana" panose="020B0604030504040204" pitchFamily="34" charset="0"/>
              </a:rPr>
              <a:t> </a:t>
            </a:r>
            <a:r>
              <a:rPr sz="2200" b="1" spc="50" dirty="0">
                <a:latin typeface="Verdana" panose="020B0604030504040204" pitchFamily="34" charset="0"/>
                <a:ea typeface="Verdana" panose="020B0604030504040204" pitchFamily="34" charset="0"/>
                <a:cs typeface="Verdana" panose="020B0604030504040204" pitchFamily="34" charset="0"/>
              </a:rPr>
              <a:t>adultos</a:t>
            </a:r>
            <a:r>
              <a:rPr sz="2200" spc="-1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mayores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de</a:t>
            </a:r>
            <a:r>
              <a:rPr sz="2200" spc="-10" dirty="0">
                <a:latin typeface="Verdana" panose="020B0604030504040204" pitchFamily="34" charset="0"/>
                <a:ea typeface="Verdana" panose="020B0604030504040204" pitchFamily="34" charset="0"/>
                <a:cs typeface="Verdana" panose="020B0604030504040204" pitchFamily="34" charset="0"/>
              </a:rPr>
              <a:t> </a:t>
            </a:r>
            <a:r>
              <a:rPr sz="2200" spc="95" dirty="0">
                <a:latin typeface="Verdana" panose="020B0604030504040204" pitchFamily="34" charset="0"/>
                <a:ea typeface="Verdana" panose="020B0604030504040204" pitchFamily="34" charset="0"/>
                <a:cs typeface="Verdana" panose="020B0604030504040204" pitchFamily="34" charset="0"/>
              </a:rPr>
              <a:t>80</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años en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pobreza</a:t>
            </a:r>
            <a:r>
              <a:rPr sz="2200" spc="-10"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extrema</a:t>
            </a:r>
            <a:r>
              <a:rPr sz="2200" spc="-15" dirty="0">
                <a:latin typeface="Verdana" panose="020B0604030504040204" pitchFamily="34" charset="0"/>
                <a:ea typeface="Verdana" panose="020B0604030504040204" pitchFamily="34" charset="0"/>
                <a:cs typeface="Verdana" panose="020B0604030504040204" pitchFamily="34" charset="0"/>
              </a:rPr>
              <a:t> </a:t>
            </a:r>
            <a:r>
              <a:rPr sz="2200" spc="35" dirty="0">
                <a:latin typeface="Verdana" panose="020B0604030504040204" pitchFamily="34" charset="0"/>
                <a:ea typeface="Verdana" panose="020B0604030504040204" pitchFamily="34" charset="0"/>
                <a:cs typeface="Verdana" panose="020B0604030504040204" pitchFamily="34" charset="0"/>
              </a:rPr>
              <a:t>y</a:t>
            </a:r>
            <a:r>
              <a:rPr sz="2200" spc="-1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sin</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0" dirty="0">
                <a:latin typeface="Verdana" panose="020B0604030504040204" pitchFamily="34" charset="0"/>
                <a:ea typeface="Verdana" panose="020B0604030504040204" pitchFamily="34" charset="0"/>
                <a:cs typeface="Verdana" panose="020B0604030504040204" pitchFamily="34" charset="0"/>
              </a:rPr>
              <a:t>acceso</a:t>
            </a:r>
            <a:r>
              <a:rPr sz="2200" spc="-15" dirty="0">
                <a:latin typeface="Verdana" panose="020B0604030504040204" pitchFamily="34" charset="0"/>
                <a:ea typeface="Verdana" panose="020B0604030504040204" pitchFamily="34" charset="0"/>
                <a:cs typeface="Verdana" panose="020B0604030504040204" pitchFamily="34" charset="0"/>
              </a:rPr>
              <a:t> </a:t>
            </a:r>
            <a:r>
              <a:rPr sz="2200" spc="-50" dirty="0">
                <a:latin typeface="Verdana" panose="020B0604030504040204" pitchFamily="34" charset="0"/>
                <a:ea typeface="Verdana" panose="020B0604030504040204" pitchFamily="34" charset="0"/>
                <a:cs typeface="Verdana" panose="020B0604030504040204" pitchFamily="34" charset="0"/>
              </a:rPr>
              <a:t>a </a:t>
            </a:r>
            <a:r>
              <a:rPr sz="2200" spc="-565"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pensión, </a:t>
            </a:r>
            <a:r>
              <a:rPr sz="2200" spc="-45" dirty="0">
                <a:latin typeface="Verdana" panose="020B0604030504040204" pitchFamily="34" charset="0"/>
                <a:ea typeface="Verdana" panose="020B0604030504040204" pitchFamily="34" charset="0"/>
                <a:cs typeface="Verdana" panose="020B0604030504040204" pitchFamily="34" charset="0"/>
              </a:rPr>
              <a:t>se </a:t>
            </a:r>
            <a:r>
              <a:rPr sz="2200" spc="10" dirty="0">
                <a:latin typeface="Verdana" panose="020B0604030504040204" pitchFamily="34" charset="0"/>
                <a:ea typeface="Verdana" panose="020B0604030504040204" pitchFamily="34" charset="0"/>
                <a:cs typeface="Verdana" panose="020B0604030504040204" pitchFamily="34" charset="0"/>
              </a:rPr>
              <a:t>benefician </a:t>
            </a:r>
            <a:r>
              <a:rPr sz="2200" spc="-10" dirty="0">
                <a:latin typeface="Verdana" panose="020B0604030504040204" pitchFamily="34" charset="0"/>
                <a:ea typeface="Verdana" panose="020B0604030504040204" pitchFamily="34" charset="0"/>
                <a:cs typeface="Verdana" panose="020B0604030504040204" pitchFamily="34" charset="0"/>
              </a:rPr>
              <a:t>con </a:t>
            </a:r>
            <a:r>
              <a:rPr sz="2200" spc="55" dirty="0">
                <a:latin typeface="Verdana" panose="020B0604030504040204" pitchFamily="34" charset="0"/>
                <a:ea typeface="Verdana" panose="020B0604030504040204" pitchFamily="34" charset="0"/>
                <a:cs typeface="Verdana" panose="020B0604030504040204" pitchFamily="34" charset="0"/>
              </a:rPr>
              <a:t>el </a:t>
            </a:r>
            <a:r>
              <a:rPr sz="2200" spc="30" dirty="0">
                <a:latin typeface="Verdana" panose="020B0604030504040204" pitchFamily="34" charset="0"/>
                <a:ea typeface="Verdana" panose="020B0604030504040204" pitchFamily="34" charset="0"/>
                <a:cs typeface="Verdana" panose="020B0604030504040204" pitchFamily="34" charset="0"/>
              </a:rPr>
              <a:t>aumento </a:t>
            </a:r>
            <a:r>
              <a:rPr sz="2200" spc="10" dirty="0">
                <a:latin typeface="Verdana" panose="020B0604030504040204" pitchFamily="34" charset="0"/>
                <a:ea typeface="Verdana" panose="020B0604030504040204" pitchFamily="34" charset="0"/>
                <a:cs typeface="Verdana" panose="020B0604030504040204" pitchFamily="34" charset="0"/>
              </a:rPr>
              <a:t>de </a:t>
            </a:r>
            <a:r>
              <a:rPr sz="2200" spc="70" dirty="0">
                <a:latin typeface="Verdana" panose="020B0604030504040204" pitchFamily="34" charset="0"/>
                <a:ea typeface="Verdana" panose="020B0604030504040204" pitchFamily="34" charset="0"/>
                <a:cs typeface="Verdana" panose="020B0604030504040204" pitchFamily="34" charset="0"/>
              </a:rPr>
              <a:t>$80.000 </a:t>
            </a:r>
            <a:r>
              <a:rPr sz="2200" spc="-50" dirty="0">
                <a:latin typeface="Verdana" panose="020B0604030504040204" pitchFamily="34" charset="0"/>
                <a:ea typeface="Verdana" panose="020B0604030504040204" pitchFamily="34" charset="0"/>
                <a:cs typeface="Verdana" panose="020B0604030504040204" pitchFamily="34" charset="0"/>
              </a:rPr>
              <a:t>a </a:t>
            </a:r>
            <a:r>
              <a:rPr sz="2200" b="1" spc="70" dirty="0">
                <a:latin typeface="Verdana" panose="020B0604030504040204" pitchFamily="34" charset="0"/>
                <a:ea typeface="Verdana" panose="020B0604030504040204" pitchFamily="34" charset="0"/>
                <a:cs typeface="Verdana" panose="020B0604030504040204" pitchFamily="34" charset="0"/>
              </a:rPr>
              <a:t>$225.000 </a:t>
            </a:r>
            <a:r>
              <a:rPr sz="2200" spc="60" dirty="0">
                <a:latin typeface="Verdana" panose="020B0604030504040204" pitchFamily="34" charset="0"/>
                <a:ea typeface="Verdana" panose="020B0604030504040204" pitchFamily="34" charset="0"/>
                <a:cs typeface="Verdana" panose="020B0604030504040204" pitchFamily="34" charset="0"/>
              </a:rPr>
              <a:t>del </a:t>
            </a:r>
            <a:r>
              <a:rPr sz="2200" spc="30" dirty="0">
                <a:latin typeface="Verdana" panose="020B0604030504040204" pitchFamily="34" charset="0"/>
                <a:ea typeface="Verdana" panose="020B0604030504040204" pitchFamily="34" charset="0"/>
                <a:cs typeface="Verdana" panose="020B0604030504040204" pitchFamily="34" charset="0"/>
              </a:rPr>
              <a:t>programa </a:t>
            </a:r>
            <a:r>
              <a:rPr sz="2200" spc="35" dirty="0">
                <a:latin typeface="Verdana" panose="020B0604030504040204" pitchFamily="34" charset="0"/>
                <a:ea typeface="Verdana" panose="020B0604030504040204" pitchFamily="34" charset="0"/>
                <a:cs typeface="Verdana" panose="020B0604030504040204" pitchFamily="34" charset="0"/>
              </a:rPr>
              <a:t> </a:t>
            </a:r>
            <a:r>
              <a:rPr sz="2200" spc="20" dirty="0">
                <a:latin typeface="Verdana" panose="020B0604030504040204" pitchFamily="34" charset="0"/>
                <a:ea typeface="Verdana" panose="020B0604030504040204" pitchFamily="34" charset="0"/>
                <a:cs typeface="Verdana" panose="020B0604030504040204" pitchFamily="34" charset="0"/>
              </a:rPr>
              <a:t>Colombia</a:t>
            </a:r>
            <a:r>
              <a:rPr sz="2200" spc="-2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Mayor.</a:t>
            </a:r>
            <a:endParaRPr sz="2200" dirty="0">
              <a:latin typeface="Verdana" panose="020B0604030504040204" pitchFamily="34" charset="0"/>
              <a:ea typeface="Verdana" panose="020B0604030504040204" pitchFamily="34" charset="0"/>
              <a:cs typeface="Verdana" panose="020B0604030504040204" pitchFamily="34" charset="0"/>
            </a:endParaRPr>
          </a:p>
          <a:p>
            <a:pPr marL="12700" marR="959485" algn="just">
              <a:lnSpc>
                <a:spcPts val="2450"/>
              </a:lnSpc>
              <a:spcBef>
                <a:spcPts val="2455"/>
              </a:spcBef>
            </a:pPr>
            <a:r>
              <a:rPr sz="2200" spc="-10" dirty="0">
                <a:latin typeface="Verdana" panose="020B0604030504040204" pitchFamily="34" charset="0"/>
                <a:ea typeface="Verdana" panose="020B0604030504040204" pitchFamily="34" charset="0"/>
                <a:cs typeface="Verdana" panose="020B0604030504040204" pitchFamily="34" charset="0"/>
              </a:rPr>
              <a:t>Más </a:t>
            </a:r>
            <a:r>
              <a:rPr sz="2200" spc="10" dirty="0">
                <a:latin typeface="Verdana" panose="020B0604030504040204" pitchFamily="34" charset="0"/>
                <a:ea typeface="Verdana" panose="020B0604030504040204" pitchFamily="34" charset="0"/>
                <a:cs typeface="Verdana" panose="020B0604030504040204" pitchFamily="34" charset="0"/>
              </a:rPr>
              <a:t>de </a:t>
            </a:r>
            <a:r>
              <a:rPr sz="2200" spc="55" dirty="0">
                <a:latin typeface="Verdana" panose="020B0604030504040204" pitchFamily="34" charset="0"/>
                <a:ea typeface="Verdana" panose="020B0604030504040204" pitchFamily="34" charset="0"/>
                <a:cs typeface="Verdana" panose="020B0604030504040204" pitchFamily="34" charset="0"/>
              </a:rPr>
              <a:t>1.700 </a:t>
            </a:r>
            <a:r>
              <a:rPr sz="2200" spc="25" dirty="0">
                <a:latin typeface="Verdana" panose="020B0604030504040204" pitchFamily="34" charset="0"/>
                <a:ea typeface="Verdana" panose="020B0604030504040204" pitchFamily="34" charset="0"/>
                <a:cs typeface="Verdana" panose="020B0604030504040204" pitchFamily="34" charset="0"/>
              </a:rPr>
              <a:t>participantes </a:t>
            </a:r>
            <a:r>
              <a:rPr sz="2200" spc="10" dirty="0">
                <a:latin typeface="Verdana" panose="020B0604030504040204" pitchFamily="34" charset="0"/>
                <a:ea typeface="Verdana" panose="020B0604030504040204" pitchFamily="34" charset="0"/>
                <a:cs typeface="Verdana" panose="020B0604030504040204" pitchFamily="34" charset="0"/>
              </a:rPr>
              <a:t>de </a:t>
            </a:r>
            <a:r>
              <a:rPr sz="2200" spc="-60" dirty="0">
                <a:latin typeface="Verdana" panose="020B0604030504040204" pitchFamily="34" charset="0"/>
                <a:ea typeface="Verdana" panose="020B0604030504040204" pitchFamily="34" charset="0"/>
                <a:cs typeface="Verdana" panose="020B0604030504040204" pitchFamily="34" charset="0"/>
              </a:rPr>
              <a:t>Jóvenes </a:t>
            </a:r>
            <a:r>
              <a:rPr sz="2200" spc="-10" dirty="0">
                <a:latin typeface="Verdana" panose="020B0604030504040204" pitchFamily="34" charset="0"/>
                <a:ea typeface="Verdana" panose="020B0604030504040204" pitchFamily="34" charset="0"/>
                <a:cs typeface="Verdana" panose="020B0604030504040204" pitchFamily="34" charset="0"/>
              </a:rPr>
              <a:t>en </a:t>
            </a:r>
            <a:r>
              <a:rPr sz="2200" spc="-65" dirty="0">
                <a:latin typeface="Verdana" panose="020B0604030504040204" pitchFamily="34" charset="0"/>
                <a:ea typeface="Verdana" panose="020B0604030504040204" pitchFamily="34" charset="0"/>
                <a:cs typeface="Verdana" panose="020B0604030504040204" pitchFamily="34" charset="0"/>
              </a:rPr>
              <a:t>Paz </a:t>
            </a:r>
            <a:r>
              <a:rPr sz="2200" spc="-45" dirty="0">
                <a:latin typeface="Verdana" panose="020B0604030504040204" pitchFamily="34" charset="0"/>
                <a:ea typeface="Verdana" panose="020B0604030504040204" pitchFamily="34" charset="0"/>
                <a:cs typeface="Verdana" panose="020B0604030504040204" pitchFamily="34" charset="0"/>
              </a:rPr>
              <a:t>se </a:t>
            </a:r>
            <a:r>
              <a:rPr sz="2200" spc="5" dirty="0">
                <a:latin typeface="Verdana" panose="020B0604030504040204" pitchFamily="34" charset="0"/>
                <a:ea typeface="Verdana" panose="020B0604030504040204" pitchFamily="34" charset="0"/>
                <a:cs typeface="Verdana" panose="020B0604030504040204" pitchFamily="34" charset="0"/>
              </a:rPr>
              <a:t>han </a:t>
            </a:r>
            <a:r>
              <a:rPr sz="2200" spc="10" dirty="0">
                <a:latin typeface="Verdana" panose="020B0604030504040204" pitchFamily="34" charset="0"/>
                <a:ea typeface="Verdana" panose="020B0604030504040204" pitchFamily="34" charset="0"/>
                <a:cs typeface="Verdana" panose="020B0604030504040204" pitchFamily="34" charset="0"/>
              </a:rPr>
              <a:t>beneficiado </a:t>
            </a:r>
            <a:r>
              <a:rPr sz="2200" spc="-10" dirty="0">
                <a:latin typeface="Verdana" panose="020B0604030504040204" pitchFamily="34" charset="0"/>
                <a:ea typeface="Verdana" panose="020B0604030504040204" pitchFamily="34" charset="0"/>
                <a:cs typeface="Verdana" panose="020B0604030504040204" pitchFamily="34" charset="0"/>
              </a:rPr>
              <a:t>con </a:t>
            </a:r>
            <a:r>
              <a:rPr sz="2200" spc="55" dirty="0">
                <a:latin typeface="Verdana" panose="020B0604030504040204" pitchFamily="34" charset="0"/>
                <a:ea typeface="Verdana" panose="020B0604030504040204" pitchFamily="34" charset="0"/>
                <a:cs typeface="Verdana" panose="020B0604030504040204" pitchFamily="34" charset="0"/>
              </a:rPr>
              <a:t>la </a:t>
            </a:r>
            <a:r>
              <a:rPr sz="2200" spc="-570"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entrega</a:t>
            </a:r>
            <a:r>
              <a:rPr sz="2200" spc="-20" dirty="0">
                <a:latin typeface="Verdana" panose="020B0604030504040204" pitchFamily="34" charset="0"/>
                <a:ea typeface="Verdana" panose="020B0604030504040204" pitchFamily="34" charset="0"/>
                <a:cs typeface="Verdana" panose="020B0604030504040204" pitchFamily="34" charset="0"/>
              </a:rPr>
              <a:t> </a:t>
            </a:r>
            <a:r>
              <a:rPr sz="2200" spc="10" dirty="0">
                <a:latin typeface="Verdana" panose="020B0604030504040204" pitchFamily="34" charset="0"/>
                <a:ea typeface="Verdana" panose="020B0604030504040204" pitchFamily="34" charset="0"/>
                <a:cs typeface="Verdana" panose="020B0604030504040204" pitchFamily="34" charset="0"/>
              </a:rPr>
              <a:t>de</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transferencias</a:t>
            </a:r>
            <a:r>
              <a:rPr sz="2200" spc="-15"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monetarias</a:t>
            </a:r>
            <a:r>
              <a:rPr sz="2200" spc="-20" dirty="0">
                <a:latin typeface="Verdana" panose="020B0604030504040204" pitchFamily="34" charset="0"/>
                <a:ea typeface="Verdana" panose="020B0604030504040204" pitchFamily="34" charset="0"/>
                <a:cs typeface="Verdana" panose="020B0604030504040204" pitchFamily="34" charset="0"/>
              </a:rPr>
              <a:t> </a:t>
            </a:r>
            <a:r>
              <a:rPr sz="2200" spc="50" dirty="0">
                <a:latin typeface="Verdana" panose="020B0604030504040204" pitchFamily="34" charset="0"/>
                <a:ea typeface="Verdana" panose="020B0604030504040204" pitchFamily="34" charset="0"/>
                <a:cs typeface="Verdana" panose="020B0604030504040204" pitchFamily="34" charset="0"/>
              </a:rPr>
              <a:t>por</a:t>
            </a:r>
            <a:r>
              <a:rPr sz="2200" spc="-15" dirty="0">
                <a:latin typeface="Verdana" panose="020B0604030504040204" pitchFamily="34" charset="0"/>
                <a:ea typeface="Verdana" panose="020B0604030504040204" pitchFamily="34" charset="0"/>
                <a:cs typeface="Verdana" panose="020B0604030504040204" pitchFamily="34" charset="0"/>
              </a:rPr>
              <a:t> </a:t>
            </a:r>
            <a:r>
              <a:rPr sz="2200" spc="65" dirty="0">
                <a:latin typeface="Verdana" panose="020B0604030504040204" pitchFamily="34" charset="0"/>
                <a:ea typeface="Verdana" panose="020B0604030504040204" pitchFamily="34" charset="0"/>
                <a:cs typeface="Verdana" panose="020B0604030504040204" pitchFamily="34" charset="0"/>
              </a:rPr>
              <a:t>$3.000</a:t>
            </a:r>
            <a:r>
              <a:rPr sz="2200" spc="-15"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millones.</a:t>
            </a:r>
            <a:endParaRPr sz="2200" dirty="0">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txBox="1"/>
          <p:nvPr/>
        </p:nvSpPr>
        <p:spPr>
          <a:xfrm>
            <a:off x="1756916" y="3190492"/>
            <a:ext cx="1120620" cy="7313541"/>
          </a:xfrm>
          <a:prstGeom prst="rect">
            <a:avLst/>
          </a:prstGeom>
        </p:spPr>
        <p:txBody>
          <a:bodyPr vert="horz" wrap="square" lIns="0" tIns="181610" rIns="0" bIns="0" rtlCol="0">
            <a:spAutoFit/>
          </a:bodyPr>
          <a:lstStyle/>
          <a:p>
            <a:pPr marL="12700">
              <a:lnSpc>
                <a:spcPct val="100000"/>
              </a:lnSpc>
              <a:spcBef>
                <a:spcPts val="1430"/>
              </a:spcBef>
            </a:pPr>
            <a:r>
              <a:rPr sz="6500" b="1" spc="-245" dirty="0">
                <a:solidFill>
                  <a:srgbClr val="D2D2A4"/>
                </a:solidFill>
                <a:latin typeface="Verdana" panose="020B0604030504040204" pitchFamily="34" charset="0"/>
                <a:ea typeface="Verdana" panose="020B0604030504040204" pitchFamily="34" charset="0"/>
                <a:cs typeface="Verdana" panose="020B0604030504040204" pitchFamily="34" charset="0"/>
              </a:rPr>
              <a:t>1.</a:t>
            </a:r>
            <a:endParaRPr sz="650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1335"/>
              </a:spcBef>
            </a:pPr>
            <a:r>
              <a:rPr sz="6500" b="1" spc="-245" dirty="0">
                <a:solidFill>
                  <a:srgbClr val="EBAC40"/>
                </a:solidFill>
                <a:latin typeface="Verdana" panose="020B0604030504040204" pitchFamily="34" charset="0"/>
                <a:ea typeface="Verdana" panose="020B0604030504040204" pitchFamily="34" charset="0"/>
                <a:cs typeface="Verdana" panose="020B0604030504040204" pitchFamily="34" charset="0"/>
              </a:rPr>
              <a:t>2.</a:t>
            </a:r>
            <a:endParaRPr sz="650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2305"/>
              </a:spcBef>
            </a:pPr>
            <a:r>
              <a:rPr sz="6500" b="1" spc="-245" dirty="0">
                <a:solidFill>
                  <a:srgbClr val="D0D046"/>
                </a:solidFill>
                <a:latin typeface="Verdana" panose="020B0604030504040204" pitchFamily="34" charset="0"/>
                <a:ea typeface="Verdana" panose="020B0604030504040204" pitchFamily="34" charset="0"/>
                <a:cs typeface="Verdana" panose="020B0604030504040204" pitchFamily="34" charset="0"/>
              </a:rPr>
              <a:t>3.</a:t>
            </a:r>
            <a:endParaRPr sz="650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2365"/>
              </a:spcBef>
            </a:pPr>
            <a:r>
              <a:rPr sz="6500" b="1" spc="-245" dirty="0">
                <a:solidFill>
                  <a:srgbClr val="9BB6AE"/>
                </a:solidFill>
                <a:latin typeface="Verdana" panose="020B0604030504040204" pitchFamily="34" charset="0"/>
                <a:ea typeface="Verdana" panose="020B0604030504040204" pitchFamily="34" charset="0"/>
                <a:cs typeface="Verdana" panose="020B0604030504040204" pitchFamily="34" charset="0"/>
              </a:rPr>
              <a:t>4.</a:t>
            </a:r>
            <a:endParaRPr sz="650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2010"/>
              </a:spcBef>
            </a:pPr>
            <a:r>
              <a:rPr sz="6500" b="1" spc="-245" dirty="0">
                <a:solidFill>
                  <a:srgbClr val="F5C484"/>
                </a:solidFill>
                <a:latin typeface="Verdana" panose="020B0604030504040204" pitchFamily="34" charset="0"/>
                <a:ea typeface="Verdana" panose="020B0604030504040204" pitchFamily="34" charset="0"/>
                <a:cs typeface="Verdana" panose="020B0604030504040204" pitchFamily="34" charset="0"/>
              </a:rPr>
              <a:t>5.</a:t>
            </a:r>
            <a:endParaRPr sz="650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775"/>
              </a:spcBef>
            </a:pPr>
            <a:r>
              <a:rPr sz="6500" b="1" spc="-245" dirty="0">
                <a:solidFill>
                  <a:srgbClr val="67857D"/>
                </a:solidFill>
                <a:latin typeface="Verdana" panose="020B0604030504040204" pitchFamily="34" charset="0"/>
                <a:ea typeface="Verdana" panose="020B0604030504040204" pitchFamily="34" charset="0"/>
                <a:cs typeface="Verdana" panose="020B0604030504040204" pitchFamily="34" charset="0"/>
              </a:rPr>
              <a:t>6.</a:t>
            </a:r>
            <a:endParaRPr sz="65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Marcador de número de diapositiva 8">
            <a:extLst>
              <a:ext uri="{FF2B5EF4-FFF2-40B4-BE49-F238E27FC236}">
                <a16:creationId xmlns:a16="http://schemas.microsoft.com/office/drawing/2014/main" id="{D296F91E-BD93-6ECE-CC38-C904832FA9F5}"/>
              </a:ext>
            </a:extLst>
          </p:cNvPr>
          <p:cNvSpPr>
            <a:spLocks noGrp="1"/>
          </p:cNvSpPr>
          <p:nvPr>
            <p:ph type="sldNum" sz="quarter" idx="7"/>
          </p:nvPr>
        </p:nvSpPr>
        <p:spPr/>
        <p:txBody>
          <a:bodyPr/>
          <a:lstStyle/>
          <a:p>
            <a:fld id="{B6F15528-21DE-4FAA-801E-634DDDAF4B2B}" type="slidenum">
              <a:rPr lang="es-CO" smtClean="0"/>
              <a:t>5</a:t>
            </a:fld>
            <a:endParaRPr lang="es-CO"/>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2765425"/>
          </a:xfrm>
          <a:custGeom>
            <a:avLst/>
            <a:gdLst/>
            <a:ahLst/>
            <a:cxnLst/>
            <a:rect l="l" t="t" r="r" b="b"/>
            <a:pathLst>
              <a:path w="20104100" h="2765425">
                <a:moveTo>
                  <a:pt x="20104099" y="0"/>
                </a:moveTo>
                <a:lnTo>
                  <a:pt x="0" y="0"/>
                </a:lnTo>
                <a:lnTo>
                  <a:pt x="0" y="2765095"/>
                </a:lnTo>
                <a:lnTo>
                  <a:pt x="17871696" y="2765095"/>
                </a:lnTo>
                <a:lnTo>
                  <a:pt x="17920092" y="2764599"/>
                </a:lnTo>
                <a:lnTo>
                  <a:pt x="17968246" y="2763117"/>
                </a:lnTo>
                <a:lnTo>
                  <a:pt x="18016148" y="2760658"/>
                </a:lnTo>
                <a:lnTo>
                  <a:pt x="18063788" y="2757233"/>
                </a:lnTo>
                <a:lnTo>
                  <a:pt x="18111158" y="2752851"/>
                </a:lnTo>
                <a:lnTo>
                  <a:pt x="18158246" y="2747521"/>
                </a:lnTo>
                <a:lnTo>
                  <a:pt x="18205044" y="2741254"/>
                </a:lnTo>
                <a:lnTo>
                  <a:pt x="18251542" y="2734059"/>
                </a:lnTo>
                <a:lnTo>
                  <a:pt x="18297730" y="2725945"/>
                </a:lnTo>
                <a:lnTo>
                  <a:pt x="18343598" y="2716922"/>
                </a:lnTo>
                <a:lnTo>
                  <a:pt x="18389137" y="2707001"/>
                </a:lnTo>
                <a:lnTo>
                  <a:pt x="18434338" y="2696190"/>
                </a:lnTo>
                <a:lnTo>
                  <a:pt x="18479190" y="2684499"/>
                </a:lnTo>
                <a:lnTo>
                  <a:pt x="18523684" y="2671938"/>
                </a:lnTo>
                <a:lnTo>
                  <a:pt x="18567810" y="2658517"/>
                </a:lnTo>
                <a:lnTo>
                  <a:pt x="18611559" y="2644245"/>
                </a:lnTo>
                <a:lnTo>
                  <a:pt x="18654920" y="2629132"/>
                </a:lnTo>
                <a:lnTo>
                  <a:pt x="18697885" y="2613187"/>
                </a:lnTo>
                <a:lnTo>
                  <a:pt x="18740444" y="2596421"/>
                </a:lnTo>
                <a:lnTo>
                  <a:pt x="18782586" y="2578843"/>
                </a:lnTo>
                <a:lnTo>
                  <a:pt x="18824303" y="2560462"/>
                </a:lnTo>
                <a:lnTo>
                  <a:pt x="18865584" y="2541288"/>
                </a:lnTo>
                <a:lnTo>
                  <a:pt x="18906421" y="2521331"/>
                </a:lnTo>
                <a:lnTo>
                  <a:pt x="18946802" y="2500601"/>
                </a:lnTo>
                <a:lnTo>
                  <a:pt x="18986719" y="2479107"/>
                </a:lnTo>
                <a:lnTo>
                  <a:pt x="19026162" y="2456858"/>
                </a:lnTo>
                <a:lnTo>
                  <a:pt x="19065122" y="2433865"/>
                </a:lnTo>
                <a:lnTo>
                  <a:pt x="19103588" y="2410138"/>
                </a:lnTo>
                <a:lnTo>
                  <a:pt x="19141551" y="2385685"/>
                </a:lnTo>
                <a:lnTo>
                  <a:pt x="19179001" y="2360516"/>
                </a:lnTo>
                <a:lnTo>
                  <a:pt x="19215929" y="2334642"/>
                </a:lnTo>
                <a:lnTo>
                  <a:pt x="19252325" y="2308071"/>
                </a:lnTo>
                <a:lnTo>
                  <a:pt x="19288180" y="2280814"/>
                </a:lnTo>
                <a:lnTo>
                  <a:pt x="19323483" y="2252880"/>
                </a:lnTo>
                <a:lnTo>
                  <a:pt x="19358225" y="2224279"/>
                </a:lnTo>
                <a:lnTo>
                  <a:pt x="19392397" y="2195020"/>
                </a:lnTo>
                <a:lnTo>
                  <a:pt x="19425988" y="2165114"/>
                </a:lnTo>
                <a:lnTo>
                  <a:pt x="19458989" y="2134569"/>
                </a:lnTo>
                <a:lnTo>
                  <a:pt x="19491391" y="2103395"/>
                </a:lnTo>
                <a:lnTo>
                  <a:pt x="19523183" y="2071603"/>
                </a:lnTo>
                <a:lnTo>
                  <a:pt x="19554357" y="2039201"/>
                </a:lnTo>
                <a:lnTo>
                  <a:pt x="19584901" y="2006200"/>
                </a:lnTo>
                <a:lnTo>
                  <a:pt x="19614808" y="1972608"/>
                </a:lnTo>
                <a:lnTo>
                  <a:pt x="19644067" y="1938437"/>
                </a:lnTo>
                <a:lnTo>
                  <a:pt x="19672668" y="1903695"/>
                </a:lnTo>
                <a:lnTo>
                  <a:pt x="19700602" y="1868391"/>
                </a:lnTo>
                <a:lnTo>
                  <a:pt x="19727859" y="1832537"/>
                </a:lnTo>
                <a:lnTo>
                  <a:pt x="19754429" y="1796141"/>
                </a:lnTo>
                <a:lnTo>
                  <a:pt x="19780304" y="1759213"/>
                </a:lnTo>
                <a:lnTo>
                  <a:pt x="19805472" y="1721762"/>
                </a:lnTo>
                <a:lnTo>
                  <a:pt x="19829925" y="1683799"/>
                </a:lnTo>
                <a:lnTo>
                  <a:pt x="19853653" y="1645333"/>
                </a:lnTo>
                <a:lnTo>
                  <a:pt x="19876645" y="1606373"/>
                </a:lnTo>
                <a:lnTo>
                  <a:pt x="19898894" y="1566930"/>
                </a:lnTo>
                <a:lnTo>
                  <a:pt x="19920388" y="1527013"/>
                </a:lnTo>
                <a:lnTo>
                  <a:pt x="19941118" y="1486631"/>
                </a:lnTo>
                <a:lnTo>
                  <a:pt x="19961075" y="1445795"/>
                </a:lnTo>
                <a:lnTo>
                  <a:pt x="19980249" y="1404513"/>
                </a:lnTo>
                <a:lnTo>
                  <a:pt x="19998630" y="1362796"/>
                </a:lnTo>
                <a:lnTo>
                  <a:pt x="20016208" y="1320654"/>
                </a:lnTo>
                <a:lnTo>
                  <a:pt x="20032974" y="1278095"/>
                </a:lnTo>
                <a:lnTo>
                  <a:pt x="20048919" y="1235130"/>
                </a:lnTo>
                <a:lnTo>
                  <a:pt x="20064032" y="1191768"/>
                </a:lnTo>
                <a:lnTo>
                  <a:pt x="20078304" y="1148019"/>
                </a:lnTo>
                <a:lnTo>
                  <a:pt x="20091725" y="1103893"/>
                </a:lnTo>
                <a:lnTo>
                  <a:pt x="20104099" y="1060060"/>
                </a:lnTo>
                <a:lnTo>
                  <a:pt x="20104099" y="0"/>
                </a:lnTo>
                <a:close/>
              </a:path>
            </a:pathLst>
          </a:custGeom>
          <a:solidFill>
            <a:srgbClr val="FFC500"/>
          </a:solidFill>
        </p:spPr>
        <p:txBody>
          <a:bodyPr wrap="square" lIns="0" tIns="0" rIns="0" bIns="0" rtlCol="0"/>
          <a:lstStyle/>
          <a:p>
            <a:endParaRPr/>
          </a:p>
        </p:txBody>
      </p:sp>
      <p:grpSp>
        <p:nvGrpSpPr>
          <p:cNvPr id="3" name="object 3"/>
          <p:cNvGrpSpPr/>
          <p:nvPr/>
        </p:nvGrpSpPr>
        <p:grpSpPr>
          <a:xfrm>
            <a:off x="0" y="0"/>
            <a:ext cx="20104735" cy="11309350"/>
            <a:chOff x="0" y="0"/>
            <a:chExt cx="20104735" cy="11309350"/>
          </a:xfrm>
        </p:grpSpPr>
        <p:sp>
          <p:nvSpPr>
            <p:cNvPr id="4" name="object 4"/>
            <p:cNvSpPr/>
            <p:nvPr/>
          </p:nvSpPr>
          <p:spPr>
            <a:xfrm>
              <a:off x="110" y="10944242"/>
              <a:ext cx="20104735" cy="365125"/>
            </a:xfrm>
            <a:custGeom>
              <a:avLst/>
              <a:gdLst/>
              <a:ahLst/>
              <a:cxnLst/>
              <a:rect l="l" t="t" r="r" b="b"/>
              <a:pathLst>
                <a:path w="20104735" h="365125">
                  <a:moveTo>
                    <a:pt x="20104319" y="0"/>
                  </a:moveTo>
                  <a:lnTo>
                    <a:pt x="0" y="0"/>
                  </a:lnTo>
                  <a:lnTo>
                    <a:pt x="0" y="365036"/>
                  </a:lnTo>
                  <a:lnTo>
                    <a:pt x="20104319" y="365036"/>
                  </a:lnTo>
                  <a:lnTo>
                    <a:pt x="20104319" y="0"/>
                  </a:lnTo>
                  <a:close/>
                </a:path>
              </a:pathLst>
            </a:custGeom>
            <a:solidFill>
              <a:srgbClr val="FFCD00"/>
            </a:solidFill>
          </p:spPr>
          <p:txBody>
            <a:bodyPr wrap="square" lIns="0" tIns="0" rIns="0" bIns="0" rtlCol="0"/>
            <a:lstStyle/>
            <a:p>
              <a:endParaRPr/>
            </a:p>
          </p:txBody>
        </p:sp>
        <p:pic>
          <p:nvPicPr>
            <p:cNvPr id="5" name="object 5"/>
            <p:cNvPicPr/>
            <p:nvPr/>
          </p:nvPicPr>
          <p:blipFill>
            <a:blip r:embed="rId2" cstate="print"/>
            <a:stretch>
              <a:fillRect/>
            </a:stretch>
          </p:blipFill>
          <p:spPr>
            <a:xfrm>
              <a:off x="0" y="0"/>
              <a:ext cx="5786640" cy="11305435"/>
            </a:xfrm>
            <a:prstGeom prst="rect">
              <a:avLst/>
            </a:prstGeom>
          </p:spPr>
        </p:pic>
      </p:grpSp>
      <p:sp>
        <p:nvSpPr>
          <p:cNvPr id="6" name="object 6"/>
          <p:cNvSpPr txBox="1">
            <a:spLocks noGrp="1"/>
          </p:cNvSpPr>
          <p:nvPr>
            <p:ph type="title"/>
          </p:nvPr>
        </p:nvSpPr>
        <p:spPr>
          <a:xfrm>
            <a:off x="984250" y="720003"/>
            <a:ext cx="18782897" cy="1663853"/>
          </a:xfrm>
          <a:prstGeom prst="rect">
            <a:avLst/>
          </a:prstGeom>
        </p:spPr>
        <p:txBody>
          <a:bodyPr vert="horz" wrap="square" lIns="0" tIns="16510" rIns="0" bIns="0" rtlCol="0">
            <a:spAutoFit/>
          </a:bodyPr>
          <a:lstStyle/>
          <a:p>
            <a:pPr marL="5391785">
              <a:lnSpc>
                <a:spcPts val="6734"/>
              </a:lnSpc>
              <a:spcBef>
                <a:spcPts val="130"/>
              </a:spcBef>
            </a:pPr>
            <a:r>
              <a:rPr sz="5400" b="1" spc="-15" dirty="0">
                <a:latin typeface="Verdana" panose="020B0604030504040204" pitchFamily="34" charset="0"/>
                <a:ea typeface="Verdana" panose="020B0604030504040204" pitchFamily="34" charset="0"/>
                <a:cs typeface="Verdana" panose="020B0604030504040204" pitchFamily="34" charset="0"/>
              </a:rPr>
              <a:t>Dirección</a:t>
            </a:r>
            <a:r>
              <a:rPr sz="5400" b="1" spc="-210" dirty="0">
                <a:latin typeface="Verdana" panose="020B0604030504040204" pitchFamily="34" charset="0"/>
                <a:ea typeface="Verdana" panose="020B0604030504040204" pitchFamily="34" charset="0"/>
                <a:cs typeface="Verdana" panose="020B0604030504040204" pitchFamily="34" charset="0"/>
              </a:rPr>
              <a:t> </a:t>
            </a:r>
            <a:r>
              <a:rPr sz="5400" b="1" spc="-20" dirty="0">
                <a:latin typeface="Verdana" panose="020B0604030504040204" pitchFamily="34" charset="0"/>
                <a:ea typeface="Verdana" panose="020B0604030504040204" pitchFamily="34" charset="0"/>
                <a:cs typeface="Verdana" panose="020B0604030504040204" pitchFamily="34" charset="0"/>
              </a:rPr>
              <a:t>de</a:t>
            </a:r>
          </a:p>
          <a:p>
            <a:pPr marL="5391785">
              <a:lnSpc>
                <a:spcPts val="6734"/>
              </a:lnSpc>
            </a:pPr>
            <a:r>
              <a:rPr sz="5400" b="1" spc="85" dirty="0">
                <a:latin typeface="Verdana" panose="020B0604030504040204" pitchFamily="34" charset="0"/>
                <a:ea typeface="Verdana" panose="020B0604030504040204" pitchFamily="34" charset="0"/>
                <a:cs typeface="Verdana" panose="020B0604030504040204" pitchFamily="34" charset="0"/>
              </a:rPr>
              <a:t>Infraestructura</a:t>
            </a:r>
            <a:r>
              <a:rPr sz="5400" b="1" spc="-204" dirty="0">
                <a:latin typeface="Verdana" panose="020B0604030504040204" pitchFamily="34" charset="0"/>
                <a:ea typeface="Verdana" panose="020B0604030504040204" pitchFamily="34" charset="0"/>
                <a:cs typeface="Verdana" panose="020B0604030504040204" pitchFamily="34" charset="0"/>
              </a:rPr>
              <a:t> </a:t>
            </a:r>
            <a:r>
              <a:rPr sz="5400" b="1" spc="155" dirty="0">
                <a:latin typeface="Verdana" panose="020B0604030504040204" pitchFamily="34" charset="0"/>
                <a:ea typeface="Verdana" panose="020B0604030504040204" pitchFamily="34" charset="0"/>
                <a:cs typeface="Verdana" panose="020B0604030504040204" pitchFamily="34" charset="0"/>
              </a:rPr>
              <a:t>Social</a:t>
            </a:r>
            <a:r>
              <a:rPr sz="5400" b="1" spc="-200" dirty="0">
                <a:latin typeface="Verdana" panose="020B0604030504040204" pitchFamily="34" charset="0"/>
                <a:ea typeface="Verdana" panose="020B0604030504040204" pitchFamily="34" charset="0"/>
                <a:cs typeface="Verdana" panose="020B0604030504040204" pitchFamily="34" charset="0"/>
              </a:rPr>
              <a:t> </a:t>
            </a:r>
            <a:r>
              <a:rPr sz="5400" b="1" spc="130" dirty="0">
                <a:latin typeface="Verdana" panose="020B0604030504040204" pitchFamily="34" charset="0"/>
                <a:ea typeface="Verdana" panose="020B0604030504040204" pitchFamily="34" charset="0"/>
                <a:cs typeface="Verdana" panose="020B0604030504040204" pitchFamily="34" charset="0"/>
              </a:rPr>
              <a:t>y</a:t>
            </a:r>
            <a:r>
              <a:rPr sz="5400" b="1" spc="-200" dirty="0">
                <a:latin typeface="Verdana" panose="020B0604030504040204" pitchFamily="34" charset="0"/>
                <a:ea typeface="Verdana" panose="020B0604030504040204" pitchFamily="34" charset="0"/>
                <a:cs typeface="Verdana" panose="020B0604030504040204" pitchFamily="34" charset="0"/>
              </a:rPr>
              <a:t> </a:t>
            </a:r>
            <a:r>
              <a:rPr sz="5400" b="1" spc="165" dirty="0">
                <a:latin typeface="Verdana" panose="020B0604030504040204" pitchFamily="34" charset="0"/>
                <a:ea typeface="Verdana" panose="020B0604030504040204" pitchFamily="34" charset="0"/>
                <a:cs typeface="Verdana" panose="020B0604030504040204" pitchFamily="34" charset="0"/>
              </a:rPr>
              <a:t>Hábitat</a:t>
            </a:r>
          </a:p>
        </p:txBody>
      </p:sp>
      <p:sp>
        <p:nvSpPr>
          <p:cNvPr id="7" name="object 7"/>
          <p:cNvSpPr txBox="1"/>
          <p:nvPr/>
        </p:nvSpPr>
        <p:spPr>
          <a:xfrm>
            <a:off x="8591039" y="3987080"/>
            <a:ext cx="10757411" cy="5247589"/>
          </a:xfrm>
          <a:prstGeom prst="rect">
            <a:avLst/>
          </a:prstGeom>
        </p:spPr>
        <p:txBody>
          <a:bodyPr vert="horz" wrap="square" lIns="0" tIns="59054" rIns="0" bIns="0" rtlCol="0">
            <a:spAutoFit/>
          </a:bodyPr>
          <a:lstStyle/>
          <a:p>
            <a:pPr marL="12700" marR="1010919" algn="just">
              <a:lnSpc>
                <a:spcPts val="3679"/>
              </a:lnSpc>
              <a:spcBef>
                <a:spcPts val="464"/>
              </a:spcBef>
            </a:pPr>
            <a:r>
              <a:rPr sz="2800" spc="-105" dirty="0">
                <a:latin typeface="Verdana" panose="020B0604030504040204" pitchFamily="34" charset="0"/>
                <a:ea typeface="Verdana" panose="020B0604030504040204" pitchFamily="34" charset="0"/>
                <a:cs typeface="Verdana" panose="020B0604030504040204" pitchFamily="34" charset="0"/>
              </a:rPr>
              <a:t>En</a:t>
            </a:r>
            <a:r>
              <a:rPr sz="2800" spc="-20" dirty="0">
                <a:latin typeface="Verdana" panose="020B0604030504040204" pitchFamily="34" charset="0"/>
                <a:ea typeface="Verdana" panose="020B0604030504040204" pitchFamily="34" charset="0"/>
                <a:cs typeface="Verdana" panose="020B0604030504040204" pitchFamily="34" charset="0"/>
              </a:rPr>
              <a:t> </a:t>
            </a:r>
            <a:r>
              <a:rPr sz="2800" spc="85" dirty="0">
                <a:latin typeface="Verdana" panose="020B0604030504040204" pitchFamily="34" charset="0"/>
                <a:ea typeface="Verdana" panose="020B0604030504040204" pitchFamily="34" charset="0"/>
                <a:cs typeface="Verdana" panose="020B0604030504040204" pitchFamily="34" charset="0"/>
              </a:rPr>
              <a:t>el</a:t>
            </a:r>
            <a:r>
              <a:rPr sz="2800" spc="-20" dirty="0">
                <a:latin typeface="Verdana" panose="020B0604030504040204" pitchFamily="34" charset="0"/>
                <a:ea typeface="Verdana" panose="020B0604030504040204" pitchFamily="34" charset="0"/>
                <a:cs typeface="Verdana" panose="020B0604030504040204" pitchFamily="34" charset="0"/>
              </a:rPr>
              <a:t> </a:t>
            </a:r>
            <a:r>
              <a:rPr sz="2800" spc="10" dirty="0">
                <a:latin typeface="Verdana" panose="020B0604030504040204" pitchFamily="34" charset="0"/>
                <a:ea typeface="Verdana" panose="020B0604030504040204" pitchFamily="34" charset="0"/>
                <a:cs typeface="Verdana" panose="020B0604030504040204" pitchFamily="34" charset="0"/>
              </a:rPr>
              <a:t>Gobierno</a:t>
            </a:r>
            <a:r>
              <a:rPr sz="2800" spc="-20" dirty="0">
                <a:latin typeface="Verdana" panose="020B0604030504040204" pitchFamily="34" charset="0"/>
                <a:ea typeface="Verdana" panose="020B0604030504040204" pitchFamily="34" charset="0"/>
                <a:cs typeface="Verdana" panose="020B0604030504040204" pitchFamily="34" charset="0"/>
              </a:rPr>
              <a:t> </a:t>
            </a:r>
            <a:r>
              <a:rPr sz="2800" spc="90" dirty="0">
                <a:latin typeface="Verdana" panose="020B0604030504040204" pitchFamily="34" charset="0"/>
                <a:ea typeface="Verdana" panose="020B0604030504040204" pitchFamily="34" charset="0"/>
                <a:cs typeface="Verdana" panose="020B0604030504040204" pitchFamily="34" charset="0"/>
              </a:rPr>
              <a:t>del</a:t>
            </a:r>
            <a:r>
              <a:rPr sz="2800" spc="-15" dirty="0">
                <a:latin typeface="Verdana" panose="020B0604030504040204" pitchFamily="34" charset="0"/>
                <a:ea typeface="Verdana" panose="020B0604030504040204" pitchFamily="34" charset="0"/>
                <a:cs typeface="Verdana" panose="020B0604030504040204" pitchFamily="34" charset="0"/>
              </a:rPr>
              <a:t> </a:t>
            </a:r>
            <a:r>
              <a:rPr sz="2800" dirty="0">
                <a:latin typeface="Verdana" panose="020B0604030504040204" pitchFamily="34" charset="0"/>
                <a:ea typeface="Verdana" panose="020B0604030504040204" pitchFamily="34" charset="0"/>
                <a:cs typeface="Verdana" panose="020B0604030504040204" pitchFamily="34" charset="0"/>
              </a:rPr>
              <a:t>Cambio</a:t>
            </a:r>
            <a:r>
              <a:rPr sz="2800" spc="-20" dirty="0">
                <a:latin typeface="Verdana" panose="020B0604030504040204" pitchFamily="34" charset="0"/>
                <a:ea typeface="Verdana" panose="020B0604030504040204" pitchFamily="34" charset="0"/>
                <a:cs typeface="Verdana" panose="020B0604030504040204" pitchFamily="34" charset="0"/>
              </a:rPr>
              <a:t> </a:t>
            </a:r>
            <a:r>
              <a:rPr sz="2800" spc="10" dirty="0">
                <a:latin typeface="Verdana" panose="020B0604030504040204" pitchFamily="34" charset="0"/>
                <a:ea typeface="Verdana" panose="020B0604030504040204" pitchFamily="34" charset="0"/>
                <a:cs typeface="Verdana" panose="020B0604030504040204" pitchFamily="34" charset="0"/>
              </a:rPr>
              <a:t>hemos</a:t>
            </a:r>
            <a:r>
              <a:rPr sz="2800" spc="-20" dirty="0">
                <a:latin typeface="Verdana" panose="020B0604030504040204" pitchFamily="34" charset="0"/>
                <a:ea typeface="Verdana" panose="020B0604030504040204" pitchFamily="34" charset="0"/>
                <a:cs typeface="Verdana" panose="020B0604030504040204" pitchFamily="34" charset="0"/>
              </a:rPr>
              <a:t> </a:t>
            </a:r>
            <a:r>
              <a:rPr sz="2800" spc="50" dirty="0">
                <a:latin typeface="Verdana" panose="020B0604030504040204" pitchFamily="34" charset="0"/>
                <a:ea typeface="Verdana" panose="020B0604030504040204" pitchFamily="34" charset="0"/>
                <a:cs typeface="Verdana" panose="020B0604030504040204" pitchFamily="34" charset="0"/>
              </a:rPr>
              <a:t>entregado</a:t>
            </a:r>
            <a:r>
              <a:rPr sz="2800" spc="-15" dirty="0">
                <a:latin typeface="Verdana" panose="020B0604030504040204" pitchFamily="34" charset="0"/>
                <a:ea typeface="Verdana" panose="020B0604030504040204" pitchFamily="34" charset="0"/>
                <a:cs typeface="Verdana" panose="020B0604030504040204" pitchFamily="34" charset="0"/>
              </a:rPr>
              <a:t> </a:t>
            </a:r>
            <a:r>
              <a:rPr sz="2800" b="1" spc="145" dirty="0">
                <a:latin typeface="Verdana" panose="020B0604030504040204" pitchFamily="34" charset="0"/>
                <a:ea typeface="Verdana" panose="020B0604030504040204" pitchFamily="34" charset="0"/>
                <a:cs typeface="Verdana" panose="020B0604030504040204" pitchFamily="34" charset="0"/>
              </a:rPr>
              <a:t>311 </a:t>
            </a:r>
            <a:r>
              <a:rPr sz="2800" b="1" spc="-865" dirty="0">
                <a:latin typeface="Verdana" panose="020B0604030504040204" pitchFamily="34" charset="0"/>
                <a:ea typeface="Verdana" panose="020B0604030504040204" pitchFamily="34" charset="0"/>
                <a:cs typeface="Verdana" panose="020B0604030504040204" pitchFamily="34" charset="0"/>
              </a:rPr>
              <a:t> </a:t>
            </a:r>
            <a:r>
              <a:rPr sz="2800" b="1" spc="20" dirty="0">
                <a:latin typeface="Verdana" panose="020B0604030504040204" pitchFamily="34" charset="0"/>
                <a:ea typeface="Verdana" panose="020B0604030504040204" pitchFamily="34" charset="0"/>
                <a:cs typeface="Verdana" panose="020B0604030504040204" pitchFamily="34" charset="0"/>
              </a:rPr>
              <a:t>obras</a:t>
            </a:r>
            <a:r>
              <a:rPr sz="2800" b="1" spc="-25" dirty="0">
                <a:latin typeface="Verdana" panose="020B0604030504040204" pitchFamily="34" charset="0"/>
                <a:ea typeface="Verdana" panose="020B0604030504040204" pitchFamily="34" charset="0"/>
                <a:cs typeface="Verdana" panose="020B0604030504040204" pitchFamily="34" charset="0"/>
              </a:rPr>
              <a:t> </a:t>
            </a:r>
            <a:r>
              <a:rPr sz="2800" b="1" spc="15" dirty="0">
                <a:latin typeface="Verdana" panose="020B0604030504040204" pitchFamily="34" charset="0"/>
                <a:ea typeface="Verdana" panose="020B0604030504040204" pitchFamily="34" charset="0"/>
                <a:cs typeface="Verdana" panose="020B0604030504040204" pitchFamily="34" charset="0"/>
              </a:rPr>
              <a:t>de</a:t>
            </a:r>
            <a:r>
              <a:rPr sz="2800" b="1" spc="-20" dirty="0">
                <a:latin typeface="Verdana" panose="020B0604030504040204" pitchFamily="34" charset="0"/>
                <a:ea typeface="Verdana" panose="020B0604030504040204" pitchFamily="34" charset="0"/>
                <a:cs typeface="Verdana" panose="020B0604030504040204" pitchFamily="34" charset="0"/>
              </a:rPr>
              <a:t> </a:t>
            </a:r>
            <a:r>
              <a:rPr sz="2800" b="1" spc="55" dirty="0">
                <a:latin typeface="Verdana" panose="020B0604030504040204" pitchFamily="34" charset="0"/>
                <a:ea typeface="Verdana" panose="020B0604030504040204" pitchFamily="34" charset="0"/>
                <a:cs typeface="Verdana" panose="020B0604030504040204" pitchFamily="34" charset="0"/>
              </a:rPr>
              <a:t>infraestructura</a:t>
            </a:r>
            <a:r>
              <a:rPr sz="2800" b="1" spc="-25" dirty="0">
                <a:latin typeface="Verdana" panose="020B0604030504040204" pitchFamily="34" charset="0"/>
                <a:ea typeface="Verdana" panose="020B0604030504040204" pitchFamily="34" charset="0"/>
                <a:cs typeface="Verdana" panose="020B0604030504040204" pitchFamily="34" charset="0"/>
              </a:rPr>
              <a:t> </a:t>
            </a:r>
            <a:r>
              <a:rPr sz="2800" spc="20" dirty="0">
                <a:latin typeface="Verdana" panose="020B0604030504040204" pitchFamily="34" charset="0"/>
                <a:ea typeface="Verdana" panose="020B0604030504040204" pitchFamily="34" charset="0"/>
                <a:cs typeface="Verdana" panose="020B0604030504040204" pitchFamily="34" charset="0"/>
              </a:rPr>
              <a:t>que</a:t>
            </a:r>
            <a:r>
              <a:rPr sz="2800" spc="-20" dirty="0">
                <a:latin typeface="Verdana" panose="020B0604030504040204" pitchFamily="34" charset="0"/>
                <a:ea typeface="Verdana" panose="020B0604030504040204" pitchFamily="34" charset="0"/>
                <a:cs typeface="Verdana" panose="020B0604030504040204" pitchFamily="34" charset="0"/>
              </a:rPr>
              <a:t> </a:t>
            </a:r>
            <a:r>
              <a:rPr sz="2800" spc="15" dirty="0">
                <a:latin typeface="Verdana" panose="020B0604030504040204" pitchFamily="34" charset="0"/>
                <a:ea typeface="Verdana" panose="020B0604030504040204" pitchFamily="34" charset="0"/>
                <a:cs typeface="Verdana" panose="020B0604030504040204" pitchFamily="34" charset="0"/>
              </a:rPr>
              <a:t>benefician</a:t>
            </a:r>
            <a:r>
              <a:rPr sz="2800" spc="-20" dirty="0">
                <a:latin typeface="Verdana" panose="020B0604030504040204" pitchFamily="34" charset="0"/>
                <a:ea typeface="Verdana" panose="020B0604030504040204" pitchFamily="34" charset="0"/>
                <a:cs typeface="Verdana" panose="020B0604030504040204" pitchFamily="34" charset="0"/>
              </a:rPr>
              <a:t> </a:t>
            </a:r>
            <a:r>
              <a:rPr sz="2800" spc="-75" dirty="0">
                <a:latin typeface="Verdana" panose="020B0604030504040204" pitchFamily="34" charset="0"/>
                <a:ea typeface="Verdana" panose="020B0604030504040204" pitchFamily="34" charset="0"/>
                <a:cs typeface="Verdana" panose="020B0604030504040204" pitchFamily="34" charset="0"/>
              </a:rPr>
              <a:t>a</a:t>
            </a:r>
            <a:r>
              <a:rPr sz="2800" spc="-25" dirty="0">
                <a:latin typeface="Verdana" panose="020B0604030504040204" pitchFamily="34" charset="0"/>
                <a:ea typeface="Verdana" panose="020B0604030504040204" pitchFamily="34" charset="0"/>
                <a:cs typeface="Verdana" panose="020B0604030504040204" pitchFamily="34" charset="0"/>
              </a:rPr>
              <a:t> </a:t>
            </a:r>
            <a:r>
              <a:rPr lang="es-ES" sz="2800" spc="-25" dirty="0">
                <a:latin typeface="Verdana" panose="020B0604030504040204" pitchFamily="34" charset="0"/>
                <a:ea typeface="Verdana" panose="020B0604030504040204" pitchFamily="34" charset="0"/>
                <a:cs typeface="Verdana" panose="020B0604030504040204" pitchFamily="34" charset="0"/>
              </a:rPr>
              <a:t>  </a:t>
            </a:r>
            <a:r>
              <a:rPr sz="2800" spc="-10" dirty="0" err="1">
                <a:latin typeface="Verdana" panose="020B0604030504040204" pitchFamily="34" charset="0"/>
                <a:ea typeface="Verdana" panose="020B0604030504040204" pitchFamily="34" charset="0"/>
                <a:cs typeface="Verdana" panose="020B0604030504040204" pitchFamily="34" charset="0"/>
              </a:rPr>
              <a:t>más</a:t>
            </a:r>
            <a:r>
              <a:rPr sz="2800" spc="-20" dirty="0">
                <a:latin typeface="Verdana" panose="020B0604030504040204" pitchFamily="34" charset="0"/>
                <a:ea typeface="Verdana" panose="020B0604030504040204" pitchFamily="34" charset="0"/>
                <a:cs typeface="Verdana" panose="020B0604030504040204" pitchFamily="34" charset="0"/>
              </a:rPr>
              <a:t> </a:t>
            </a:r>
            <a:r>
              <a:rPr sz="2800" spc="15" dirty="0">
                <a:latin typeface="Verdana" panose="020B0604030504040204" pitchFamily="34" charset="0"/>
                <a:ea typeface="Verdana" panose="020B0604030504040204" pitchFamily="34" charset="0"/>
                <a:cs typeface="Verdana" panose="020B0604030504040204" pitchFamily="34" charset="0"/>
              </a:rPr>
              <a:t>de</a:t>
            </a:r>
            <a:r>
              <a:rPr lang="es-ES" sz="2800" dirty="0">
                <a:latin typeface="Verdana" panose="020B0604030504040204" pitchFamily="34" charset="0"/>
                <a:ea typeface="Verdana" panose="020B0604030504040204" pitchFamily="34" charset="0"/>
                <a:cs typeface="Verdana" panose="020B0604030504040204" pitchFamily="34" charset="0"/>
              </a:rPr>
              <a:t> </a:t>
            </a:r>
            <a:r>
              <a:rPr sz="2800" spc="145" dirty="0">
                <a:latin typeface="Verdana" panose="020B0604030504040204" pitchFamily="34" charset="0"/>
                <a:ea typeface="Verdana" panose="020B0604030504040204" pitchFamily="34" charset="0"/>
                <a:cs typeface="Verdana" panose="020B0604030504040204" pitchFamily="34" charset="0"/>
              </a:rPr>
              <a:t>1</a:t>
            </a:r>
            <a:r>
              <a:rPr sz="2800" spc="-25" dirty="0">
                <a:latin typeface="Verdana" panose="020B0604030504040204" pitchFamily="34" charset="0"/>
                <a:ea typeface="Verdana" panose="020B0604030504040204" pitchFamily="34" charset="0"/>
                <a:cs typeface="Verdana" panose="020B0604030504040204" pitchFamily="34" charset="0"/>
              </a:rPr>
              <a:t> </a:t>
            </a:r>
            <a:r>
              <a:rPr sz="2800" spc="114" dirty="0">
                <a:latin typeface="Verdana" panose="020B0604030504040204" pitchFamily="34" charset="0"/>
                <a:ea typeface="Verdana" panose="020B0604030504040204" pitchFamily="34" charset="0"/>
                <a:cs typeface="Verdana" panose="020B0604030504040204" pitchFamily="34" charset="0"/>
              </a:rPr>
              <a:t>millón</a:t>
            </a:r>
            <a:r>
              <a:rPr sz="2800" spc="-20" dirty="0">
                <a:latin typeface="Verdana" panose="020B0604030504040204" pitchFamily="34" charset="0"/>
                <a:ea typeface="Verdana" panose="020B0604030504040204" pitchFamily="34" charset="0"/>
                <a:cs typeface="Verdana" panose="020B0604030504040204" pitchFamily="34" charset="0"/>
              </a:rPr>
              <a:t> </a:t>
            </a:r>
            <a:r>
              <a:rPr sz="2800" spc="15" dirty="0">
                <a:latin typeface="Verdana" panose="020B0604030504040204" pitchFamily="34" charset="0"/>
                <a:ea typeface="Verdana" panose="020B0604030504040204" pitchFamily="34" charset="0"/>
                <a:cs typeface="Verdana" panose="020B0604030504040204" pitchFamily="34" charset="0"/>
              </a:rPr>
              <a:t>de</a:t>
            </a:r>
            <a:r>
              <a:rPr sz="2800" spc="-20" dirty="0">
                <a:latin typeface="Verdana" panose="020B0604030504040204" pitchFamily="34" charset="0"/>
                <a:ea typeface="Verdana" panose="020B0604030504040204" pitchFamily="34" charset="0"/>
                <a:cs typeface="Verdana" panose="020B0604030504040204" pitchFamily="34" charset="0"/>
              </a:rPr>
              <a:t> </a:t>
            </a:r>
            <a:r>
              <a:rPr sz="2800" spc="5" dirty="0">
                <a:latin typeface="Verdana" panose="020B0604030504040204" pitchFamily="34" charset="0"/>
                <a:ea typeface="Verdana" panose="020B0604030504040204" pitchFamily="34" charset="0"/>
                <a:cs typeface="Verdana" panose="020B0604030504040204" pitchFamily="34" charset="0"/>
              </a:rPr>
              <a:t>personas</a:t>
            </a:r>
            <a:r>
              <a:rPr sz="2800" spc="-25" dirty="0">
                <a:latin typeface="Verdana" panose="020B0604030504040204" pitchFamily="34" charset="0"/>
                <a:ea typeface="Verdana" panose="020B0604030504040204" pitchFamily="34" charset="0"/>
                <a:cs typeface="Verdana" panose="020B0604030504040204" pitchFamily="34" charset="0"/>
              </a:rPr>
              <a:t> </a:t>
            </a:r>
            <a:r>
              <a:rPr sz="2800" spc="-10" dirty="0">
                <a:latin typeface="Verdana" panose="020B0604030504040204" pitchFamily="34" charset="0"/>
                <a:ea typeface="Verdana" panose="020B0604030504040204" pitchFamily="34" charset="0"/>
                <a:cs typeface="Verdana" panose="020B0604030504040204" pitchFamily="34" charset="0"/>
              </a:rPr>
              <a:t>en</a:t>
            </a:r>
            <a:r>
              <a:rPr sz="2800" spc="-20" dirty="0">
                <a:latin typeface="Verdana" panose="020B0604030504040204" pitchFamily="34" charset="0"/>
                <a:ea typeface="Verdana" panose="020B0604030504040204" pitchFamily="34" charset="0"/>
                <a:cs typeface="Verdana" panose="020B0604030504040204" pitchFamily="34" charset="0"/>
              </a:rPr>
              <a:t> </a:t>
            </a:r>
            <a:r>
              <a:rPr sz="2800" spc="10" dirty="0">
                <a:latin typeface="Verdana" panose="020B0604030504040204" pitchFamily="34" charset="0"/>
                <a:ea typeface="Verdana" panose="020B0604030504040204" pitchFamily="34" charset="0"/>
                <a:cs typeface="Verdana" panose="020B0604030504040204" pitchFamily="34" charset="0"/>
              </a:rPr>
              <a:t>pobreza</a:t>
            </a:r>
            <a:r>
              <a:rPr sz="2800" spc="-20" dirty="0">
                <a:latin typeface="Verdana" panose="020B0604030504040204" pitchFamily="34" charset="0"/>
                <a:ea typeface="Verdana" panose="020B0604030504040204" pitchFamily="34" charset="0"/>
                <a:cs typeface="Verdana" panose="020B0604030504040204" pitchFamily="34" charset="0"/>
              </a:rPr>
              <a:t> </a:t>
            </a:r>
            <a:r>
              <a:rPr sz="2800" spc="60" dirty="0">
                <a:latin typeface="Verdana" panose="020B0604030504040204" pitchFamily="34" charset="0"/>
                <a:ea typeface="Verdana" panose="020B0604030504040204" pitchFamily="34" charset="0"/>
                <a:cs typeface="Verdana" panose="020B0604030504040204" pitchFamily="34" charset="0"/>
              </a:rPr>
              <a:t>y</a:t>
            </a:r>
            <a:r>
              <a:rPr sz="2800" spc="-25" dirty="0">
                <a:latin typeface="Verdana" panose="020B0604030504040204" pitchFamily="34" charset="0"/>
                <a:ea typeface="Verdana" panose="020B0604030504040204" pitchFamily="34" charset="0"/>
                <a:cs typeface="Verdana" panose="020B0604030504040204" pitchFamily="34" charset="0"/>
              </a:rPr>
              <a:t> </a:t>
            </a:r>
            <a:r>
              <a:rPr sz="2800" spc="10" dirty="0">
                <a:latin typeface="Verdana" panose="020B0604030504040204" pitchFamily="34" charset="0"/>
                <a:ea typeface="Verdana" panose="020B0604030504040204" pitchFamily="34" charset="0"/>
                <a:cs typeface="Verdana" panose="020B0604030504040204" pitchFamily="34" charset="0"/>
              </a:rPr>
              <a:t>pobreza</a:t>
            </a:r>
            <a:r>
              <a:rPr sz="2800" spc="-20" dirty="0">
                <a:latin typeface="Verdana" panose="020B0604030504040204" pitchFamily="34" charset="0"/>
                <a:ea typeface="Verdana" panose="020B0604030504040204" pitchFamily="34" charset="0"/>
                <a:cs typeface="Verdana" panose="020B0604030504040204" pitchFamily="34" charset="0"/>
              </a:rPr>
              <a:t> </a:t>
            </a:r>
            <a:r>
              <a:rPr sz="2800" spc="25" dirty="0">
                <a:latin typeface="Verdana" panose="020B0604030504040204" pitchFamily="34" charset="0"/>
                <a:ea typeface="Verdana" panose="020B0604030504040204" pitchFamily="34" charset="0"/>
                <a:cs typeface="Verdana" panose="020B0604030504040204" pitchFamily="34" charset="0"/>
              </a:rPr>
              <a:t>extrema.</a:t>
            </a:r>
            <a:endParaRPr sz="2800" dirty="0">
              <a:latin typeface="Verdana" panose="020B0604030504040204" pitchFamily="34" charset="0"/>
              <a:ea typeface="Verdana" panose="020B0604030504040204" pitchFamily="34" charset="0"/>
              <a:cs typeface="Verdana" panose="020B0604030504040204" pitchFamily="34" charset="0"/>
            </a:endParaRPr>
          </a:p>
          <a:p>
            <a:pPr marL="12700" marR="18415">
              <a:lnSpc>
                <a:spcPts val="3679"/>
              </a:lnSpc>
              <a:spcBef>
                <a:spcPts val="3754"/>
              </a:spcBef>
            </a:pPr>
            <a:r>
              <a:rPr sz="2800" spc="10" dirty="0">
                <a:latin typeface="Verdana" panose="020B0604030504040204" pitchFamily="34" charset="0"/>
                <a:ea typeface="Verdana" panose="020B0604030504040204" pitchFamily="34" charset="0"/>
                <a:cs typeface="Verdana" panose="020B0604030504040204" pitchFamily="34" charset="0"/>
              </a:rPr>
              <a:t>Trabajamos </a:t>
            </a:r>
            <a:r>
              <a:rPr sz="2800" spc="35" dirty="0">
                <a:latin typeface="Verdana" panose="020B0604030504040204" pitchFamily="34" charset="0"/>
                <a:ea typeface="Verdana" panose="020B0604030504040204" pitchFamily="34" charset="0"/>
                <a:cs typeface="Verdana" panose="020B0604030504040204" pitchFamily="34" charset="0"/>
              </a:rPr>
              <a:t>activamente </a:t>
            </a:r>
            <a:r>
              <a:rPr sz="2800" spc="-10" dirty="0">
                <a:latin typeface="Verdana" panose="020B0604030504040204" pitchFamily="34" charset="0"/>
                <a:ea typeface="Verdana" panose="020B0604030504040204" pitchFamily="34" charset="0"/>
                <a:cs typeface="Verdana" panose="020B0604030504040204" pitchFamily="34" charset="0"/>
              </a:rPr>
              <a:t>en </a:t>
            </a:r>
            <a:r>
              <a:rPr sz="2800" spc="85" dirty="0">
                <a:latin typeface="Verdana" panose="020B0604030504040204" pitchFamily="34" charset="0"/>
                <a:ea typeface="Verdana" panose="020B0604030504040204" pitchFamily="34" charset="0"/>
                <a:cs typeface="Verdana" panose="020B0604030504040204" pitchFamily="34" charset="0"/>
              </a:rPr>
              <a:t>la </a:t>
            </a:r>
            <a:r>
              <a:rPr sz="2800" dirty="0">
                <a:latin typeface="Verdana" panose="020B0604030504040204" pitchFamily="34" charset="0"/>
                <a:ea typeface="Verdana" panose="020B0604030504040204" pitchFamily="34" charset="0"/>
                <a:cs typeface="Verdana" panose="020B0604030504040204" pitchFamily="34" charset="0"/>
              </a:rPr>
              <a:t>recuperación </a:t>
            </a:r>
            <a:r>
              <a:rPr sz="2800" spc="60" dirty="0">
                <a:latin typeface="Verdana" panose="020B0604030504040204" pitchFamily="34" charset="0"/>
                <a:ea typeface="Verdana" panose="020B0604030504040204" pitchFamily="34" charset="0"/>
                <a:cs typeface="Verdana" panose="020B0604030504040204" pitchFamily="34" charset="0"/>
              </a:rPr>
              <a:t>y </a:t>
            </a:r>
            <a:r>
              <a:rPr sz="2800" dirty="0">
                <a:latin typeface="Verdana" panose="020B0604030504040204" pitchFamily="34" charset="0"/>
                <a:ea typeface="Verdana" panose="020B0604030504040204" pitchFamily="34" charset="0"/>
                <a:cs typeface="Verdana" panose="020B0604030504040204" pitchFamily="34" charset="0"/>
              </a:rPr>
              <a:t>rescate </a:t>
            </a:r>
            <a:r>
              <a:rPr sz="2800" spc="5" dirty="0">
                <a:latin typeface="Verdana" panose="020B0604030504040204" pitchFamily="34" charset="0"/>
                <a:ea typeface="Verdana" panose="020B0604030504040204" pitchFamily="34" charset="0"/>
                <a:cs typeface="Verdana" panose="020B0604030504040204" pitchFamily="34" charset="0"/>
              </a:rPr>
              <a:t> </a:t>
            </a:r>
            <a:r>
              <a:rPr sz="2800" spc="15" dirty="0">
                <a:latin typeface="Verdana" panose="020B0604030504040204" pitchFamily="34" charset="0"/>
                <a:ea typeface="Verdana" panose="020B0604030504040204" pitchFamily="34" charset="0"/>
                <a:cs typeface="Verdana" panose="020B0604030504040204" pitchFamily="34" charset="0"/>
              </a:rPr>
              <a:t>de</a:t>
            </a:r>
            <a:r>
              <a:rPr sz="2800" spc="-15" dirty="0">
                <a:latin typeface="Verdana" panose="020B0604030504040204" pitchFamily="34" charset="0"/>
                <a:ea typeface="Verdana" panose="020B0604030504040204" pitchFamily="34" charset="0"/>
                <a:cs typeface="Verdana" panose="020B0604030504040204" pitchFamily="34" charset="0"/>
              </a:rPr>
              <a:t> </a:t>
            </a:r>
            <a:r>
              <a:rPr sz="2800" spc="-10" dirty="0">
                <a:latin typeface="Verdana" panose="020B0604030504040204" pitchFamily="34" charset="0"/>
                <a:ea typeface="Verdana" panose="020B0604030504040204" pitchFamily="34" charset="0"/>
                <a:cs typeface="Verdana" panose="020B0604030504040204" pitchFamily="34" charset="0"/>
              </a:rPr>
              <a:t>más</a:t>
            </a:r>
            <a:r>
              <a:rPr sz="2800" spc="-15" dirty="0">
                <a:latin typeface="Verdana" panose="020B0604030504040204" pitchFamily="34" charset="0"/>
                <a:ea typeface="Verdana" panose="020B0604030504040204" pitchFamily="34" charset="0"/>
                <a:cs typeface="Verdana" panose="020B0604030504040204" pitchFamily="34" charset="0"/>
              </a:rPr>
              <a:t> </a:t>
            </a:r>
            <a:r>
              <a:rPr sz="2800" spc="15" dirty="0">
                <a:latin typeface="Verdana" panose="020B0604030504040204" pitchFamily="34" charset="0"/>
                <a:ea typeface="Verdana" panose="020B0604030504040204" pitchFamily="34" charset="0"/>
                <a:cs typeface="Verdana" panose="020B0604030504040204" pitchFamily="34" charset="0"/>
              </a:rPr>
              <a:t>de</a:t>
            </a:r>
            <a:r>
              <a:rPr sz="2800" spc="-15" dirty="0">
                <a:latin typeface="Verdana" panose="020B0604030504040204" pitchFamily="34" charset="0"/>
                <a:ea typeface="Verdana" panose="020B0604030504040204" pitchFamily="34" charset="0"/>
                <a:cs typeface="Verdana" panose="020B0604030504040204" pitchFamily="34" charset="0"/>
              </a:rPr>
              <a:t> </a:t>
            </a:r>
            <a:r>
              <a:rPr sz="2800" b="1" spc="145" dirty="0">
                <a:latin typeface="Verdana" panose="020B0604030504040204" pitchFamily="34" charset="0"/>
                <a:ea typeface="Verdana" panose="020B0604030504040204" pitchFamily="34" charset="0"/>
                <a:cs typeface="Verdana" panose="020B0604030504040204" pitchFamily="34" charset="0"/>
              </a:rPr>
              <a:t>100</a:t>
            </a:r>
            <a:r>
              <a:rPr sz="2800" b="1" spc="-15" dirty="0">
                <a:latin typeface="Verdana" panose="020B0604030504040204" pitchFamily="34" charset="0"/>
                <a:ea typeface="Verdana" panose="020B0604030504040204" pitchFamily="34" charset="0"/>
                <a:cs typeface="Verdana" panose="020B0604030504040204" pitchFamily="34" charset="0"/>
              </a:rPr>
              <a:t> </a:t>
            </a:r>
            <a:r>
              <a:rPr sz="2800" b="1" spc="20" dirty="0">
                <a:latin typeface="Verdana" panose="020B0604030504040204" pitchFamily="34" charset="0"/>
                <a:ea typeface="Verdana" panose="020B0604030504040204" pitchFamily="34" charset="0"/>
                <a:cs typeface="Verdana" panose="020B0604030504040204" pitchFamily="34" charset="0"/>
              </a:rPr>
              <a:t>obras</a:t>
            </a:r>
            <a:r>
              <a:rPr sz="2800" b="1" spc="-10" dirty="0">
                <a:latin typeface="Verdana" panose="020B0604030504040204" pitchFamily="34" charset="0"/>
                <a:ea typeface="Verdana" panose="020B0604030504040204" pitchFamily="34" charset="0"/>
                <a:cs typeface="Verdana" panose="020B0604030504040204" pitchFamily="34" charset="0"/>
              </a:rPr>
              <a:t> </a:t>
            </a:r>
            <a:r>
              <a:rPr sz="2800" b="1" spc="-5" dirty="0">
                <a:latin typeface="Verdana" panose="020B0604030504040204" pitchFamily="34" charset="0"/>
                <a:ea typeface="Verdana" panose="020B0604030504040204" pitchFamily="34" charset="0"/>
                <a:cs typeface="Verdana" panose="020B0604030504040204" pitchFamily="34" charset="0"/>
              </a:rPr>
              <a:t>suspendidas</a:t>
            </a:r>
            <a:r>
              <a:rPr sz="2800" spc="-5" dirty="0">
                <a:latin typeface="Verdana" panose="020B0604030504040204" pitchFamily="34" charset="0"/>
                <a:ea typeface="Verdana" panose="020B0604030504040204" pitchFamily="34" charset="0"/>
                <a:cs typeface="Verdana" panose="020B0604030504040204" pitchFamily="34" charset="0"/>
              </a:rPr>
              <a:t>.</a:t>
            </a:r>
            <a:r>
              <a:rPr sz="2800" spc="-15" dirty="0">
                <a:latin typeface="Verdana" panose="020B0604030504040204" pitchFamily="34" charset="0"/>
                <a:ea typeface="Verdana" panose="020B0604030504040204" pitchFamily="34" charset="0"/>
                <a:cs typeface="Verdana" panose="020B0604030504040204" pitchFamily="34" charset="0"/>
              </a:rPr>
              <a:t> </a:t>
            </a:r>
            <a:r>
              <a:rPr sz="2800" spc="-50" dirty="0">
                <a:latin typeface="Verdana" panose="020B0604030504040204" pitchFamily="34" charset="0"/>
                <a:ea typeface="Verdana" panose="020B0604030504040204" pitchFamily="34" charset="0"/>
                <a:cs typeface="Verdana" panose="020B0604030504040204" pitchFamily="34" charset="0"/>
              </a:rPr>
              <a:t>La</a:t>
            </a:r>
            <a:r>
              <a:rPr sz="2800" spc="-15" dirty="0">
                <a:latin typeface="Verdana" panose="020B0604030504040204" pitchFamily="34" charset="0"/>
                <a:ea typeface="Verdana" panose="020B0604030504040204" pitchFamily="34" charset="0"/>
                <a:cs typeface="Verdana" panose="020B0604030504040204" pitchFamily="34" charset="0"/>
              </a:rPr>
              <a:t> </a:t>
            </a:r>
            <a:r>
              <a:rPr sz="2800" spc="25" dirty="0">
                <a:latin typeface="Verdana" panose="020B0604030504040204" pitchFamily="34" charset="0"/>
                <a:ea typeface="Verdana" panose="020B0604030504040204" pitchFamily="34" charset="0"/>
                <a:cs typeface="Verdana" panose="020B0604030504040204" pitchFamily="34" charset="0"/>
              </a:rPr>
              <a:t>inversión</a:t>
            </a:r>
            <a:r>
              <a:rPr sz="2800" spc="-15" dirty="0">
                <a:latin typeface="Verdana" panose="020B0604030504040204" pitchFamily="34" charset="0"/>
                <a:ea typeface="Verdana" panose="020B0604030504040204" pitchFamily="34" charset="0"/>
                <a:cs typeface="Verdana" panose="020B0604030504040204" pitchFamily="34" charset="0"/>
              </a:rPr>
              <a:t> </a:t>
            </a:r>
            <a:r>
              <a:rPr sz="2800" spc="5" dirty="0">
                <a:latin typeface="Verdana" panose="020B0604030504040204" pitchFamily="34" charset="0"/>
                <a:ea typeface="Verdana" panose="020B0604030504040204" pitchFamily="34" charset="0"/>
                <a:cs typeface="Verdana" panose="020B0604030504040204" pitchFamily="34" charset="0"/>
              </a:rPr>
              <a:t>supera </a:t>
            </a:r>
            <a:r>
              <a:rPr sz="2800" spc="-860" dirty="0">
                <a:latin typeface="Verdana" panose="020B0604030504040204" pitchFamily="34" charset="0"/>
                <a:ea typeface="Verdana" panose="020B0604030504040204" pitchFamily="34" charset="0"/>
                <a:cs typeface="Verdana" panose="020B0604030504040204" pitchFamily="34" charset="0"/>
              </a:rPr>
              <a:t> </a:t>
            </a:r>
            <a:r>
              <a:rPr sz="2800" spc="65" dirty="0">
                <a:latin typeface="Verdana" panose="020B0604030504040204" pitchFamily="34" charset="0"/>
                <a:ea typeface="Verdana" panose="020B0604030504040204" pitchFamily="34" charset="0"/>
                <a:cs typeface="Verdana" panose="020B0604030504040204" pitchFamily="34" charset="0"/>
              </a:rPr>
              <a:t>los</a:t>
            </a:r>
            <a:r>
              <a:rPr sz="2800" spc="-25" dirty="0">
                <a:latin typeface="Verdana" panose="020B0604030504040204" pitchFamily="34" charset="0"/>
                <a:ea typeface="Verdana" panose="020B0604030504040204" pitchFamily="34" charset="0"/>
                <a:cs typeface="Verdana" panose="020B0604030504040204" pitchFamily="34" charset="0"/>
              </a:rPr>
              <a:t> </a:t>
            </a:r>
            <a:r>
              <a:rPr sz="2800" spc="110" dirty="0">
                <a:latin typeface="Verdana" panose="020B0604030504040204" pitchFamily="34" charset="0"/>
                <a:ea typeface="Verdana" panose="020B0604030504040204" pitchFamily="34" charset="0"/>
                <a:cs typeface="Verdana" panose="020B0604030504040204" pitchFamily="34" charset="0"/>
              </a:rPr>
              <a:t>$310.000</a:t>
            </a:r>
            <a:r>
              <a:rPr sz="2800" spc="-20" dirty="0">
                <a:latin typeface="Verdana" panose="020B0604030504040204" pitchFamily="34" charset="0"/>
                <a:ea typeface="Verdana" panose="020B0604030504040204" pitchFamily="34" charset="0"/>
                <a:cs typeface="Verdana" panose="020B0604030504040204" pitchFamily="34" charset="0"/>
              </a:rPr>
              <a:t> </a:t>
            </a:r>
            <a:r>
              <a:rPr sz="2800" spc="45" dirty="0">
                <a:latin typeface="Verdana" panose="020B0604030504040204" pitchFamily="34" charset="0"/>
                <a:ea typeface="Verdana" panose="020B0604030504040204" pitchFamily="34" charset="0"/>
                <a:cs typeface="Verdana" panose="020B0604030504040204" pitchFamily="34" charset="0"/>
              </a:rPr>
              <a:t>millones.</a:t>
            </a:r>
            <a:endParaRPr sz="2800" dirty="0">
              <a:latin typeface="Verdana" panose="020B0604030504040204" pitchFamily="34" charset="0"/>
              <a:ea typeface="Verdana" panose="020B0604030504040204" pitchFamily="34" charset="0"/>
              <a:cs typeface="Verdana" panose="020B0604030504040204" pitchFamily="34" charset="0"/>
            </a:endParaRPr>
          </a:p>
          <a:p>
            <a:pPr marL="12700" marR="5080">
              <a:lnSpc>
                <a:spcPts val="3679"/>
              </a:lnSpc>
              <a:spcBef>
                <a:spcPts val="3690"/>
              </a:spcBef>
            </a:pPr>
            <a:r>
              <a:rPr sz="2800" spc="30" dirty="0">
                <a:latin typeface="Verdana" panose="020B0604030504040204" pitchFamily="34" charset="0"/>
                <a:ea typeface="Verdana" panose="020B0604030504040204" pitchFamily="34" charset="0"/>
                <a:cs typeface="Verdana" panose="020B0604030504040204" pitchFamily="34" charset="0"/>
              </a:rPr>
              <a:t>Construiremos </a:t>
            </a:r>
            <a:r>
              <a:rPr sz="2800" b="1" spc="145" dirty="0">
                <a:latin typeface="Verdana" panose="020B0604030504040204" pitchFamily="34" charset="0"/>
                <a:ea typeface="Verdana" panose="020B0604030504040204" pitchFamily="34" charset="0"/>
                <a:cs typeface="Verdana" panose="020B0604030504040204" pitchFamily="34" charset="0"/>
              </a:rPr>
              <a:t>150 </a:t>
            </a:r>
            <a:r>
              <a:rPr sz="2800" b="1" spc="35" dirty="0">
                <a:latin typeface="Verdana" panose="020B0604030504040204" pitchFamily="34" charset="0"/>
                <a:ea typeface="Verdana" panose="020B0604030504040204" pitchFamily="34" charset="0"/>
                <a:cs typeface="Verdana" panose="020B0604030504040204" pitchFamily="34" charset="0"/>
              </a:rPr>
              <a:t>Puntos </a:t>
            </a:r>
            <a:r>
              <a:rPr sz="2800" b="1" spc="15" dirty="0">
                <a:latin typeface="Verdana" panose="020B0604030504040204" pitchFamily="34" charset="0"/>
                <a:ea typeface="Verdana" panose="020B0604030504040204" pitchFamily="34" charset="0"/>
                <a:cs typeface="Verdana" panose="020B0604030504040204" pitchFamily="34" charset="0"/>
              </a:rPr>
              <a:t>de </a:t>
            </a:r>
            <a:r>
              <a:rPr sz="2800" b="1" spc="50" dirty="0">
                <a:latin typeface="Verdana" panose="020B0604030504040204" pitchFamily="34" charset="0"/>
                <a:ea typeface="Verdana" panose="020B0604030504040204" pitchFamily="34" charset="0"/>
                <a:cs typeface="Verdana" panose="020B0604030504040204" pitchFamily="34" charset="0"/>
              </a:rPr>
              <a:t>Abastecimiento </a:t>
            </a:r>
            <a:r>
              <a:rPr sz="2800" b="1" spc="55" dirty="0">
                <a:latin typeface="Verdana" panose="020B0604030504040204" pitchFamily="34" charset="0"/>
                <a:ea typeface="Verdana" panose="020B0604030504040204" pitchFamily="34" charset="0"/>
                <a:cs typeface="Verdana" panose="020B0604030504040204" pitchFamily="34" charset="0"/>
              </a:rPr>
              <a:t> </a:t>
            </a:r>
            <a:r>
              <a:rPr sz="2800" spc="35" dirty="0">
                <a:latin typeface="Verdana" panose="020B0604030504040204" pitchFamily="34" charset="0"/>
                <a:ea typeface="Verdana" panose="020B0604030504040204" pitchFamily="34" charset="0"/>
                <a:cs typeface="Verdana" panose="020B0604030504040204" pitchFamily="34" charset="0"/>
              </a:rPr>
              <a:t>Solidario </a:t>
            </a:r>
            <a:r>
              <a:rPr sz="2800" spc="-10" dirty="0">
                <a:latin typeface="Verdana" panose="020B0604030504040204" pitchFamily="34" charset="0"/>
                <a:ea typeface="Verdana" panose="020B0604030504040204" pitchFamily="34" charset="0"/>
                <a:cs typeface="Verdana" panose="020B0604030504040204" pitchFamily="34" charset="0"/>
              </a:rPr>
              <a:t>en </a:t>
            </a:r>
            <a:r>
              <a:rPr sz="2800" spc="20" dirty="0">
                <a:latin typeface="Verdana" panose="020B0604030504040204" pitchFamily="34" charset="0"/>
                <a:ea typeface="Verdana" panose="020B0604030504040204" pitchFamily="34" charset="0"/>
                <a:cs typeface="Verdana" panose="020B0604030504040204" pitchFamily="34" charset="0"/>
              </a:rPr>
              <a:t>municipios </a:t>
            </a:r>
            <a:r>
              <a:rPr sz="2800" spc="35" dirty="0">
                <a:latin typeface="Verdana" panose="020B0604030504040204" pitchFamily="34" charset="0"/>
                <a:ea typeface="Verdana" panose="020B0604030504040204" pitchFamily="34" charset="0"/>
                <a:cs typeface="Verdana" panose="020B0604030504040204" pitchFamily="34" charset="0"/>
              </a:rPr>
              <a:t>pobres </a:t>
            </a:r>
            <a:r>
              <a:rPr sz="2800" spc="60" dirty="0">
                <a:latin typeface="Verdana" panose="020B0604030504040204" pitchFamily="34" charset="0"/>
                <a:ea typeface="Verdana" panose="020B0604030504040204" pitchFamily="34" charset="0"/>
                <a:cs typeface="Verdana" panose="020B0604030504040204" pitchFamily="34" charset="0"/>
              </a:rPr>
              <a:t>y </a:t>
            </a:r>
            <a:r>
              <a:rPr sz="2800" spc="20" dirty="0">
                <a:latin typeface="Verdana" panose="020B0604030504040204" pitchFamily="34" charset="0"/>
                <a:ea typeface="Verdana" panose="020B0604030504040204" pitchFamily="34" charset="0"/>
                <a:cs typeface="Verdana" panose="020B0604030504040204" pitchFamily="34" charset="0"/>
              </a:rPr>
              <a:t>afectados </a:t>
            </a:r>
            <a:r>
              <a:rPr sz="2800" spc="75" dirty="0">
                <a:latin typeface="Verdana" panose="020B0604030504040204" pitchFamily="34" charset="0"/>
                <a:ea typeface="Verdana" panose="020B0604030504040204" pitchFamily="34" charset="0"/>
                <a:cs typeface="Verdana" panose="020B0604030504040204" pitchFamily="34" charset="0"/>
              </a:rPr>
              <a:t>por </a:t>
            </a:r>
            <a:r>
              <a:rPr sz="2800" spc="80" dirty="0">
                <a:latin typeface="Verdana" panose="020B0604030504040204" pitchFamily="34" charset="0"/>
                <a:ea typeface="Verdana" panose="020B0604030504040204" pitchFamily="34" charset="0"/>
                <a:cs typeface="Verdana" panose="020B0604030504040204" pitchFamily="34" charset="0"/>
              </a:rPr>
              <a:t> </a:t>
            </a:r>
            <a:r>
              <a:rPr sz="2800" dirty="0">
                <a:latin typeface="Verdana" panose="020B0604030504040204" pitchFamily="34" charset="0"/>
                <a:ea typeface="Verdana" panose="020B0604030504040204" pitchFamily="34" charset="0"/>
                <a:cs typeface="Verdana" panose="020B0604030504040204" pitchFamily="34" charset="0"/>
              </a:rPr>
              <a:t>violencia.</a:t>
            </a:r>
            <a:r>
              <a:rPr sz="2800" spc="-15" dirty="0">
                <a:latin typeface="Verdana" panose="020B0604030504040204" pitchFamily="34" charset="0"/>
                <a:ea typeface="Verdana" panose="020B0604030504040204" pitchFamily="34" charset="0"/>
                <a:cs typeface="Verdana" panose="020B0604030504040204" pitchFamily="34" charset="0"/>
              </a:rPr>
              <a:t> </a:t>
            </a:r>
            <a:r>
              <a:rPr sz="2800" spc="-50" dirty="0">
                <a:latin typeface="Verdana" panose="020B0604030504040204" pitchFamily="34" charset="0"/>
                <a:ea typeface="Verdana" panose="020B0604030504040204" pitchFamily="34" charset="0"/>
                <a:cs typeface="Verdana" panose="020B0604030504040204" pitchFamily="34" charset="0"/>
              </a:rPr>
              <a:t>La</a:t>
            </a:r>
            <a:r>
              <a:rPr sz="2800" spc="-15" dirty="0">
                <a:latin typeface="Verdana" panose="020B0604030504040204" pitchFamily="34" charset="0"/>
                <a:ea typeface="Verdana" panose="020B0604030504040204" pitchFamily="34" charset="0"/>
                <a:cs typeface="Verdana" panose="020B0604030504040204" pitchFamily="34" charset="0"/>
              </a:rPr>
              <a:t> </a:t>
            </a:r>
            <a:r>
              <a:rPr sz="2800" spc="25" dirty="0">
                <a:latin typeface="Verdana" panose="020B0604030504040204" pitchFamily="34" charset="0"/>
                <a:ea typeface="Verdana" panose="020B0604030504040204" pitchFamily="34" charset="0"/>
                <a:cs typeface="Verdana" panose="020B0604030504040204" pitchFamily="34" charset="0"/>
              </a:rPr>
              <a:t>inversión</a:t>
            </a:r>
            <a:r>
              <a:rPr sz="2800" spc="-15" dirty="0">
                <a:latin typeface="Verdana" panose="020B0604030504040204" pitchFamily="34" charset="0"/>
                <a:ea typeface="Verdana" panose="020B0604030504040204" pitchFamily="34" charset="0"/>
                <a:cs typeface="Verdana" panose="020B0604030504040204" pitchFamily="34" charset="0"/>
              </a:rPr>
              <a:t> </a:t>
            </a:r>
            <a:r>
              <a:rPr sz="2800" spc="5" dirty="0">
                <a:latin typeface="Verdana" panose="020B0604030504040204" pitchFamily="34" charset="0"/>
                <a:ea typeface="Verdana" panose="020B0604030504040204" pitchFamily="34" charset="0"/>
                <a:cs typeface="Verdana" panose="020B0604030504040204" pitchFamily="34" charset="0"/>
              </a:rPr>
              <a:t>supera</a:t>
            </a:r>
            <a:r>
              <a:rPr sz="2800" spc="-15" dirty="0">
                <a:latin typeface="Verdana" panose="020B0604030504040204" pitchFamily="34" charset="0"/>
                <a:ea typeface="Verdana" panose="020B0604030504040204" pitchFamily="34" charset="0"/>
                <a:cs typeface="Verdana" panose="020B0604030504040204" pitchFamily="34" charset="0"/>
              </a:rPr>
              <a:t> </a:t>
            </a:r>
            <a:r>
              <a:rPr sz="2800" spc="85" dirty="0">
                <a:latin typeface="Verdana" panose="020B0604030504040204" pitchFamily="34" charset="0"/>
                <a:ea typeface="Verdana" panose="020B0604030504040204" pitchFamily="34" charset="0"/>
                <a:cs typeface="Verdana" panose="020B0604030504040204" pitchFamily="34" charset="0"/>
              </a:rPr>
              <a:t>el</a:t>
            </a:r>
            <a:r>
              <a:rPr sz="2800" spc="-15" dirty="0">
                <a:latin typeface="Verdana" panose="020B0604030504040204" pitchFamily="34" charset="0"/>
                <a:ea typeface="Verdana" panose="020B0604030504040204" pitchFamily="34" charset="0"/>
                <a:cs typeface="Verdana" panose="020B0604030504040204" pitchFamily="34" charset="0"/>
              </a:rPr>
              <a:t> </a:t>
            </a:r>
            <a:r>
              <a:rPr sz="2800" spc="35" dirty="0">
                <a:latin typeface="Verdana" panose="020B0604030504040204" pitchFamily="34" charset="0"/>
                <a:ea typeface="Verdana" panose="020B0604030504040204" pitchFamily="34" charset="0"/>
                <a:cs typeface="Verdana" panose="020B0604030504040204" pitchFamily="34" charset="0"/>
              </a:rPr>
              <a:t>medio</a:t>
            </a:r>
            <a:r>
              <a:rPr sz="2800" spc="-15" dirty="0">
                <a:latin typeface="Verdana" panose="020B0604030504040204" pitchFamily="34" charset="0"/>
                <a:ea typeface="Verdana" panose="020B0604030504040204" pitchFamily="34" charset="0"/>
                <a:cs typeface="Verdana" panose="020B0604030504040204" pitchFamily="34" charset="0"/>
              </a:rPr>
              <a:t> </a:t>
            </a:r>
            <a:r>
              <a:rPr sz="2800" spc="114" dirty="0">
                <a:latin typeface="Verdana" panose="020B0604030504040204" pitchFamily="34" charset="0"/>
                <a:ea typeface="Verdana" panose="020B0604030504040204" pitchFamily="34" charset="0"/>
                <a:cs typeface="Verdana" panose="020B0604030504040204" pitchFamily="34" charset="0"/>
              </a:rPr>
              <a:t>billón</a:t>
            </a:r>
            <a:r>
              <a:rPr sz="2800" spc="-15" dirty="0">
                <a:latin typeface="Verdana" panose="020B0604030504040204" pitchFamily="34" charset="0"/>
                <a:ea typeface="Verdana" panose="020B0604030504040204" pitchFamily="34" charset="0"/>
                <a:cs typeface="Verdana" panose="020B0604030504040204" pitchFamily="34" charset="0"/>
              </a:rPr>
              <a:t> </a:t>
            </a:r>
            <a:r>
              <a:rPr sz="2800" spc="15" dirty="0">
                <a:latin typeface="Verdana" panose="020B0604030504040204" pitchFamily="34" charset="0"/>
                <a:ea typeface="Verdana" panose="020B0604030504040204" pitchFamily="34" charset="0"/>
                <a:cs typeface="Verdana" panose="020B0604030504040204" pitchFamily="34" charset="0"/>
              </a:rPr>
              <a:t>de</a:t>
            </a:r>
            <a:r>
              <a:rPr sz="2800" spc="-15" dirty="0">
                <a:latin typeface="Verdana" panose="020B0604030504040204" pitchFamily="34" charset="0"/>
                <a:ea typeface="Verdana" panose="020B0604030504040204" pitchFamily="34" charset="0"/>
                <a:cs typeface="Verdana" panose="020B0604030504040204" pitchFamily="34" charset="0"/>
              </a:rPr>
              <a:t> </a:t>
            </a:r>
            <a:r>
              <a:rPr sz="2800" spc="-35" dirty="0">
                <a:latin typeface="Verdana" panose="020B0604030504040204" pitchFamily="34" charset="0"/>
                <a:ea typeface="Verdana" panose="020B0604030504040204" pitchFamily="34" charset="0"/>
                <a:cs typeface="Verdana" panose="020B0604030504040204" pitchFamily="34" charset="0"/>
              </a:rPr>
              <a:t>pesos.</a:t>
            </a:r>
            <a:endParaRPr sz="2800" dirty="0">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txBox="1"/>
          <p:nvPr/>
        </p:nvSpPr>
        <p:spPr>
          <a:xfrm>
            <a:off x="6927850" y="3666140"/>
            <a:ext cx="1325931" cy="1788951"/>
          </a:xfrm>
          <a:prstGeom prst="rect">
            <a:avLst/>
          </a:prstGeom>
        </p:spPr>
        <p:txBody>
          <a:bodyPr vert="horz" wrap="square" lIns="0" tIns="255270" rIns="0" bIns="0" rtlCol="0">
            <a:spAutoFit/>
          </a:bodyPr>
          <a:lstStyle/>
          <a:p>
            <a:pPr marL="12700">
              <a:lnSpc>
                <a:spcPct val="100000"/>
              </a:lnSpc>
              <a:spcBef>
                <a:spcPts val="2010"/>
              </a:spcBef>
            </a:pPr>
            <a:r>
              <a:rPr sz="9950" b="1" spc="-375" dirty="0">
                <a:solidFill>
                  <a:srgbClr val="67857D"/>
                </a:solidFill>
                <a:latin typeface="Verdana" panose="020B0604030504040204" pitchFamily="34" charset="0"/>
                <a:ea typeface="Verdana" panose="020B0604030504040204" pitchFamily="34" charset="0"/>
                <a:cs typeface="Verdana" panose="020B0604030504040204" pitchFamily="34" charset="0"/>
              </a:rPr>
              <a:t>1.</a:t>
            </a:r>
            <a:endParaRPr sz="9950" b="1" dirty="0">
              <a:latin typeface="Verdana" panose="020B0604030504040204" pitchFamily="34" charset="0"/>
              <a:ea typeface="Verdana" panose="020B0604030504040204" pitchFamily="34" charset="0"/>
              <a:cs typeface="Verdana" panose="020B0604030504040204" pitchFamily="34" charset="0"/>
            </a:endParaRPr>
          </a:p>
        </p:txBody>
      </p:sp>
      <p:sp>
        <p:nvSpPr>
          <p:cNvPr id="10" name="CuadroTexto 9">
            <a:extLst>
              <a:ext uri="{FF2B5EF4-FFF2-40B4-BE49-F238E27FC236}">
                <a16:creationId xmlns:a16="http://schemas.microsoft.com/office/drawing/2014/main" id="{1ADBCB7D-46AD-85BF-EB5C-19661FC1A53D}"/>
              </a:ext>
            </a:extLst>
          </p:cNvPr>
          <p:cNvSpPr txBox="1"/>
          <p:nvPr/>
        </p:nvSpPr>
        <p:spPr>
          <a:xfrm>
            <a:off x="6915638" y="7859574"/>
            <a:ext cx="1561392" cy="1569660"/>
          </a:xfrm>
          <a:prstGeom prst="rect">
            <a:avLst/>
          </a:prstGeom>
          <a:noFill/>
        </p:spPr>
        <p:txBody>
          <a:bodyPr wrap="square">
            <a:spAutoFit/>
          </a:bodyPr>
          <a:lstStyle/>
          <a:p>
            <a:pPr marL="12700">
              <a:lnSpc>
                <a:spcPct val="100000"/>
              </a:lnSpc>
              <a:spcBef>
                <a:spcPts val="2655"/>
              </a:spcBef>
            </a:pPr>
            <a:r>
              <a:rPr lang="es-CO" sz="9600" b="1" spc="-375" dirty="0">
                <a:solidFill>
                  <a:srgbClr val="D2D2A4"/>
                </a:solidFill>
                <a:latin typeface="Verdana" panose="020B0604030504040204" pitchFamily="34" charset="0"/>
                <a:ea typeface="Verdana" panose="020B0604030504040204" pitchFamily="34" charset="0"/>
                <a:cs typeface="Verdana" panose="020B0604030504040204" pitchFamily="34" charset="0"/>
              </a:rPr>
              <a:t>3.</a:t>
            </a:r>
            <a:endParaRPr lang="es-CO" sz="9600" b="1" dirty="0">
              <a:latin typeface="Verdana" panose="020B0604030504040204" pitchFamily="34" charset="0"/>
              <a:ea typeface="Verdana" panose="020B0604030504040204" pitchFamily="34" charset="0"/>
              <a:cs typeface="Verdana" panose="020B0604030504040204" pitchFamily="34" charset="0"/>
            </a:endParaRPr>
          </a:p>
        </p:txBody>
      </p:sp>
      <p:sp>
        <p:nvSpPr>
          <p:cNvPr id="11" name="object 8">
            <a:extLst>
              <a:ext uri="{FF2B5EF4-FFF2-40B4-BE49-F238E27FC236}">
                <a16:creationId xmlns:a16="http://schemas.microsoft.com/office/drawing/2014/main" id="{D608B249-F678-6413-BF21-6FBFC51FAE0A}"/>
              </a:ext>
            </a:extLst>
          </p:cNvPr>
          <p:cNvSpPr txBox="1"/>
          <p:nvPr/>
        </p:nvSpPr>
        <p:spPr>
          <a:xfrm>
            <a:off x="6927850" y="5716398"/>
            <a:ext cx="1325931" cy="1788951"/>
          </a:xfrm>
          <a:prstGeom prst="rect">
            <a:avLst/>
          </a:prstGeom>
        </p:spPr>
        <p:txBody>
          <a:bodyPr vert="horz" wrap="square" lIns="0" tIns="255270" rIns="0" bIns="0" rtlCol="0">
            <a:spAutoFit/>
          </a:bodyPr>
          <a:lstStyle/>
          <a:p>
            <a:pPr marL="12700">
              <a:lnSpc>
                <a:spcPct val="100000"/>
              </a:lnSpc>
              <a:spcBef>
                <a:spcPts val="1914"/>
              </a:spcBef>
            </a:pPr>
            <a:r>
              <a:rPr lang="es-CO" sz="9950" b="1" spc="-375" dirty="0">
                <a:solidFill>
                  <a:srgbClr val="D0D046"/>
                </a:solidFill>
                <a:latin typeface="Verdana" panose="020B0604030504040204" pitchFamily="34" charset="0"/>
                <a:ea typeface="Verdana" panose="020B0604030504040204" pitchFamily="34" charset="0"/>
                <a:cs typeface="Verdana" panose="020B0604030504040204" pitchFamily="34" charset="0"/>
              </a:rPr>
              <a:t>2.</a:t>
            </a:r>
            <a:endParaRPr lang="es-CO" sz="9950" b="1" dirty="0">
              <a:latin typeface="Verdana" panose="020B0604030504040204" pitchFamily="34" charset="0"/>
              <a:ea typeface="Verdana" panose="020B0604030504040204" pitchFamily="34" charset="0"/>
              <a:cs typeface="Verdana" panose="020B0604030504040204" pitchFamily="34" charset="0"/>
            </a:endParaRPr>
          </a:p>
        </p:txBody>
      </p:sp>
      <p:sp>
        <p:nvSpPr>
          <p:cNvPr id="9" name="Marcador de número de diapositiva 8">
            <a:extLst>
              <a:ext uri="{FF2B5EF4-FFF2-40B4-BE49-F238E27FC236}">
                <a16:creationId xmlns:a16="http://schemas.microsoft.com/office/drawing/2014/main" id="{13C8F860-1FA8-C8B5-C2FA-A78B83389455}"/>
              </a:ext>
            </a:extLst>
          </p:cNvPr>
          <p:cNvSpPr>
            <a:spLocks noGrp="1"/>
          </p:cNvSpPr>
          <p:nvPr>
            <p:ph type="sldNum" sz="quarter" idx="7"/>
          </p:nvPr>
        </p:nvSpPr>
        <p:spPr/>
        <p:txBody>
          <a:bodyPr/>
          <a:lstStyle/>
          <a:p>
            <a:fld id="{B6F15528-21DE-4FAA-801E-634DDDAF4B2B}" type="slidenum">
              <a:rPr lang="es-CO" smtClean="0"/>
              <a:t>6</a:t>
            </a:fld>
            <a:endParaRPr lang="es-CO"/>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2765425"/>
          </a:xfrm>
          <a:custGeom>
            <a:avLst/>
            <a:gdLst/>
            <a:ahLst/>
            <a:cxnLst/>
            <a:rect l="l" t="t" r="r" b="b"/>
            <a:pathLst>
              <a:path w="20104100" h="2765425">
                <a:moveTo>
                  <a:pt x="20104099" y="0"/>
                </a:moveTo>
                <a:lnTo>
                  <a:pt x="0" y="0"/>
                </a:lnTo>
                <a:lnTo>
                  <a:pt x="0" y="845126"/>
                </a:lnTo>
                <a:lnTo>
                  <a:pt x="14786" y="923806"/>
                </a:lnTo>
                <a:lnTo>
                  <a:pt x="24707" y="969346"/>
                </a:lnTo>
                <a:lnTo>
                  <a:pt x="35518" y="1014547"/>
                </a:lnTo>
                <a:lnTo>
                  <a:pt x="47209" y="1059399"/>
                </a:lnTo>
                <a:lnTo>
                  <a:pt x="59769" y="1103893"/>
                </a:lnTo>
                <a:lnTo>
                  <a:pt x="73190" y="1148019"/>
                </a:lnTo>
                <a:lnTo>
                  <a:pt x="87462" y="1191768"/>
                </a:lnTo>
                <a:lnTo>
                  <a:pt x="102575" y="1235130"/>
                </a:lnTo>
                <a:lnTo>
                  <a:pt x="118520" y="1278095"/>
                </a:lnTo>
                <a:lnTo>
                  <a:pt x="135286" y="1320654"/>
                </a:lnTo>
                <a:lnTo>
                  <a:pt x="152864" y="1362796"/>
                </a:lnTo>
                <a:lnTo>
                  <a:pt x="171245" y="1404513"/>
                </a:lnTo>
                <a:lnTo>
                  <a:pt x="190419" y="1445795"/>
                </a:lnTo>
                <a:lnTo>
                  <a:pt x="210375" y="1486631"/>
                </a:lnTo>
                <a:lnTo>
                  <a:pt x="231105" y="1527013"/>
                </a:lnTo>
                <a:lnTo>
                  <a:pt x="252600" y="1566930"/>
                </a:lnTo>
                <a:lnTo>
                  <a:pt x="274848" y="1606373"/>
                </a:lnTo>
                <a:lnTo>
                  <a:pt x="297840" y="1645333"/>
                </a:lnTo>
                <a:lnTo>
                  <a:pt x="321568" y="1683799"/>
                </a:lnTo>
                <a:lnTo>
                  <a:pt x="346021" y="1721762"/>
                </a:lnTo>
                <a:lnTo>
                  <a:pt x="371189" y="1759213"/>
                </a:lnTo>
                <a:lnTo>
                  <a:pt x="397063" y="1796141"/>
                </a:lnTo>
                <a:lnTo>
                  <a:pt x="423633" y="1832537"/>
                </a:lnTo>
                <a:lnTo>
                  <a:pt x="450890" y="1868391"/>
                </a:lnTo>
                <a:lnTo>
                  <a:pt x="478824" y="1903695"/>
                </a:lnTo>
                <a:lnTo>
                  <a:pt x="507425" y="1938437"/>
                </a:lnTo>
                <a:lnTo>
                  <a:pt x="536684" y="1972608"/>
                </a:lnTo>
                <a:lnTo>
                  <a:pt x="566590" y="2006200"/>
                </a:lnTo>
                <a:lnTo>
                  <a:pt x="597135" y="2039201"/>
                </a:lnTo>
                <a:lnTo>
                  <a:pt x="628308" y="2071603"/>
                </a:lnTo>
                <a:lnTo>
                  <a:pt x="660101" y="2103395"/>
                </a:lnTo>
                <a:lnTo>
                  <a:pt x="692502" y="2134569"/>
                </a:lnTo>
                <a:lnTo>
                  <a:pt x="725503" y="2165114"/>
                </a:lnTo>
                <a:lnTo>
                  <a:pt x="759095" y="2195020"/>
                </a:lnTo>
                <a:lnTo>
                  <a:pt x="793266" y="2224279"/>
                </a:lnTo>
                <a:lnTo>
                  <a:pt x="828008" y="2252880"/>
                </a:lnTo>
                <a:lnTo>
                  <a:pt x="863311" y="2280814"/>
                </a:lnTo>
                <a:lnTo>
                  <a:pt x="899165" y="2308071"/>
                </a:lnTo>
                <a:lnTo>
                  <a:pt x="935562" y="2334642"/>
                </a:lnTo>
                <a:lnTo>
                  <a:pt x="972490" y="2360516"/>
                </a:lnTo>
                <a:lnTo>
                  <a:pt x="1009940" y="2385685"/>
                </a:lnTo>
                <a:lnTo>
                  <a:pt x="1047903" y="2410138"/>
                </a:lnTo>
                <a:lnTo>
                  <a:pt x="1086369" y="2433865"/>
                </a:lnTo>
                <a:lnTo>
                  <a:pt x="1125328" y="2456858"/>
                </a:lnTo>
                <a:lnTo>
                  <a:pt x="1164772" y="2479107"/>
                </a:lnTo>
                <a:lnTo>
                  <a:pt x="1204689" y="2500601"/>
                </a:lnTo>
                <a:lnTo>
                  <a:pt x="1245070" y="2521331"/>
                </a:lnTo>
                <a:lnTo>
                  <a:pt x="1285907" y="2541288"/>
                </a:lnTo>
                <a:lnTo>
                  <a:pt x="1327188" y="2560462"/>
                </a:lnTo>
                <a:lnTo>
                  <a:pt x="1368905" y="2578843"/>
                </a:lnTo>
                <a:lnTo>
                  <a:pt x="1411047" y="2596421"/>
                </a:lnTo>
                <a:lnTo>
                  <a:pt x="1453606" y="2613187"/>
                </a:lnTo>
                <a:lnTo>
                  <a:pt x="1496571" y="2629132"/>
                </a:lnTo>
                <a:lnTo>
                  <a:pt x="1539932" y="2644245"/>
                </a:lnTo>
                <a:lnTo>
                  <a:pt x="1583681" y="2658517"/>
                </a:lnTo>
                <a:lnTo>
                  <a:pt x="1627808" y="2671938"/>
                </a:lnTo>
                <a:lnTo>
                  <a:pt x="1672302" y="2684499"/>
                </a:lnTo>
                <a:lnTo>
                  <a:pt x="1717154" y="2696190"/>
                </a:lnTo>
                <a:lnTo>
                  <a:pt x="1762355" y="2707001"/>
                </a:lnTo>
                <a:lnTo>
                  <a:pt x="1807894" y="2716922"/>
                </a:lnTo>
                <a:lnTo>
                  <a:pt x="1853763" y="2725945"/>
                </a:lnTo>
                <a:lnTo>
                  <a:pt x="1899951" y="2734059"/>
                </a:lnTo>
                <a:lnTo>
                  <a:pt x="1946449" y="2741254"/>
                </a:lnTo>
                <a:lnTo>
                  <a:pt x="1993247" y="2747521"/>
                </a:lnTo>
                <a:lnTo>
                  <a:pt x="2040336" y="2752851"/>
                </a:lnTo>
                <a:lnTo>
                  <a:pt x="2087706" y="2757233"/>
                </a:lnTo>
                <a:lnTo>
                  <a:pt x="2135346" y="2760658"/>
                </a:lnTo>
                <a:lnTo>
                  <a:pt x="2183249" y="2763117"/>
                </a:lnTo>
                <a:lnTo>
                  <a:pt x="2231403" y="2764599"/>
                </a:lnTo>
                <a:lnTo>
                  <a:pt x="2279799" y="2765095"/>
                </a:lnTo>
                <a:lnTo>
                  <a:pt x="20104099" y="2765095"/>
                </a:lnTo>
                <a:lnTo>
                  <a:pt x="20104099" y="0"/>
                </a:lnTo>
                <a:close/>
              </a:path>
            </a:pathLst>
          </a:custGeom>
          <a:solidFill>
            <a:srgbClr val="FFC500"/>
          </a:solidFill>
        </p:spPr>
        <p:txBody>
          <a:bodyPr wrap="square" lIns="0" tIns="0" rIns="0" bIns="0" rtlCol="0"/>
          <a:lstStyle/>
          <a:p>
            <a:endParaRPr/>
          </a:p>
        </p:txBody>
      </p:sp>
      <p:grpSp>
        <p:nvGrpSpPr>
          <p:cNvPr id="3" name="object 3"/>
          <p:cNvGrpSpPr/>
          <p:nvPr/>
        </p:nvGrpSpPr>
        <p:grpSpPr>
          <a:xfrm>
            <a:off x="110" y="0"/>
            <a:ext cx="20104735" cy="11309350"/>
            <a:chOff x="110" y="0"/>
            <a:chExt cx="20104735" cy="11309350"/>
          </a:xfrm>
        </p:grpSpPr>
        <p:sp>
          <p:nvSpPr>
            <p:cNvPr id="4" name="object 4"/>
            <p:cNvSpPr/>
            <p:nvPr/>
          </p:nvSpPr>
          <p:spPr>
            <a:xfrm>
              <a:off x="110" y="10944242"/>
              <a:ext cx="20104735" cy="365125"/>
            </a:xfrm>
            <a:custGeom>
              <a:avLst/>
              <a:gdLst/>
              <a:ahLst/>
              <a:cxnLst/>
              <a:rect l="l" t="t" r="r" b="b"/>
              <a:pathLst>
                <a:path w="20104735" h="365125">
                  <a:moveTo>
                    <a:pt x="20104319" y="0"/>
                  </a:moveTo>
                  <a:lnTo>
                    <a:pt x="0" y="0"/>
                  </a:lnTo>
                  <a:lnTo>
                    <a:pt x="0" y="365036"/>
                  </a:lnTo>
                  <a:lnTo>
                    <a:pt x="20104319" y="365036"/>
                  </a:lnTo>
                  <a:lnTo>
                    <a:pt x="20104319" y="0"/>
                  </a:lnTo>
                  <a:close/>
                </a:path>
              </a:pathLst>
            </a:custGeom>
            <a:solidFill>
              <a:srgbClr val="FFCD00"/>
            </a:solidFill>
          </p:spPr>
          <p:txBody>
            <a:bodyPr wrap="square" lIns="0" tIns="0" rIns="0" bIns="0" rtlCol="0"/>
            <a:lstStyle/>
            <a:p>
              <a:endParaRPr/>
            </a:p>
          </p:txBody>
        </p:sp>
        <p:pic>
          <p:nvPicPr>
            <p:cNvPr id="5" name="object 5"/>
            <p:cNvPicPr/>
            <p:nvPr/>
          </p:nvPicPr>
          <p:blipFill>
            <a:blip r:embed="rId2" cstate="print"/>
            <a:stretch>
              <a:fillRect/>
            </a:stretch>
          </p:blipFill>
          <p:spPr>
            <a:xfrm>
              <a:off x="13893974" y="0"/>
              <a:ext cx="6189057" cy="11300786"/>
            </a:xfrm>
            <a:prstGeom prst="rect">
              <a:avLst/>
            </a:prstGeom>
          </p:spPr>
        </p:pic>
      </p:grpSp>
      <p:sp>
        <p:nvSpPr>
          <p:cNvPr id="6" name="object 6"/>
          <p:cNvSpPr txBox="1">
            <a:spLocks noGrp="1"/>
          </p:cNvSpPr>
          <p:nvPr>
            <p:ph type="title"/>
          </p:nvPr>
        </p:nvSpPr>
        <p:spPr>
          <a:xfrm>
            <a:off x="1568856" y="459349"/>
            <a:ext cx="9854794" cy="1745350"/>
          </a:xfrm>
          <a:prstGeom prst="rect">
            <a:avLst/>
          </a:prstGeom>
        </p:spPr>
        <p:txBody>
          <a:bodyPr vert="horz" wrap="square" lIns="0" tIns="179070" rIns="0" bIns="0" rtlCol="0">
            <a:spAutoFit/>
          </a:bodyPr>
          <a:lstStyle/>
          <a:p>
            <a:pPr marL="12700" marR="5080">
              <a:lnSpc>
                <a:spcPts val="6090"/>
              </a:lnSpc>
              <a:spcBef>
                <a:spcPts val="1410"/>
              </a:spcBef>
            </a:pPr>
            <a:r>
              <a:rPr b="1" spc="-15" dirty="0">
                <a:latin typeface="Verdana" panose="020B0604030504040204" pitchFamily="34" charset="0"/>
                <a:ea typeface="Verdana" panose="020B0604030504040204" pitchFamily="34" charset="0"/>
                <a:cs typeface="Verdana" panose="020B0604030504040204" pitchFamily="34" charset="0"/>
              </a:rPr>
              <a:t>Dirección </a:t>
            </a:r>
            <a:r>
              <a:rPr b="1" spc="-20" dirty="0">
                <a:latin typeface="Verdana" panose="020B0604030504040204" pitchFamily="34" charset="0"/>
                <a:ea typeface="Verdana" panose="020B0604030504040204" pitchFamily="34" charset="0"/>
                <a:cs typeface="Verdana" panose="020B0604030504040204" pitchFamily="34" charset="0"/>
              </a:rPr>
              <a:t>de </a:t>
            </a:r>
            <a:r>
              <a:rPr b="1" spc="-15" dirty="0">
                <a:latin typeface="Verdana" panose="020B0604030504040204" pitchFamily="34" charset="0"/>
                <a:ea typeface="Verdana" panose="020B0604030504040204" pitchFamily="34" charset="0"/>
                <a:cs typeface="Verdana" panose="020B0604030504040204" pitchFamily="34" charset="0"/>
              </a:rPr>
              <a:t> </a:t>
            </a:r>
            <a:r>
              <a:rPr b="1" spc="-5" dirty="0">
                <a:latin typeface="Verdana" panose="020B0604030504040204" pitchFamily="34" charset="0"/>
                <a:ea typeface="Verdana" panose="020B0604030504040204" pitchFamily="34" charset="0"/>
                <a:cs typeface="Verdana" panose="020B0604030504040204" pitchFamily="34" charset="0"/>
              </a:rPr>
              <a:t>Inclusión</a:t>
            </a:r>
            <a:r>
              <a:rPr b="1" spc="-250" dirty="0">
                <a:latin typeface="Verdana" panose="020B0604030504040204" pitchFamily="34" charset="0"/>
                <a:ea typeface="Verdana" panose="020B0604030504040204" pitchFamily="34" charset="0"/>
                <a:cs typeface="Verdana" panose="020B0604030504040204" pitchFamily="34" charset="0"/>
              </a:rPr>
              <a:t> </a:t>
            </a:r>
            <a:r>
              <a:rPr b="1" spc="114" dirty="0">
                <a:latin typeface="Verdana" panose="020B0604030504040204" pitchFamily="34" charset="0"/>
                <a:ea typeface="Verdana" panose="020B0604030504040204" pitchFamily="34" charset="0"/>
                <a:cs typeface="Verdana" panose="020B0604030504040204" pitchFamily="34" charset="0"/>
              </a:rPr>
              <a:t>Productiva</a:t>
            </a:r>
          </a:p>
        </p:txBody>
      </p:sp>
      <p:sp>
        <p:nvSpPr>
          <p:cNvPr id="7" name="object 7"/>
          <p:cNvSpPr txBox="1"/>
          <p:nvPr/>
        </p:nvSpPr>
        <p:spPr>
          <a:xfrm>
            <a:off x="2465651" y="4183413"/>
            <a:ext cx="10661184" cy="5351145"/>
          </a:xfrm>
          <a:prstGeom prst="rect">
            <a:avLst/>
          </a:prstGeom>
        </p:spPr>
        <p:txBody>
          <a:bodyPr vert="horz" wrap="square" lIns="0" tIns="13970" rIns="0" bIns="0" rtlCol="0">
            <a:spAutoFit/>
          </a:bodyPr>
          <a:lstStyle/>
          <a:p>
            <a:pPr marL="12700" marR="159385">
              <a:lnSpc>
                <a:spcPct val="101099"/>
              </a:lnSpc>
              <a:spcBef>
                <a:spcPts val="110"/>
              </a:spcBef>
            </a:pPr>
            <a:r>
              <a:rPr sz="2300" spc="45" dirty="0">
                <a:latin typeface="Verdana" panose="020B0604030504040204" pitchFamily="34" charset="0"/>
                <a:ea typeface="Verdana" panose="020B0604030504040204" pitchFamily="34" charset="0"/>
                <a:cs typeface="Verdana" panose="020B0604030504040204" pitchFamily="34" charset="0"/>
              </a:rPr>
              <a:t>Invertiremos</a:t>
            </a:r>
            <a:r>
              <a:rPr sz="2300" dirty="0">
                <a:latin typeface="Verdana" panose="020B0604030504040204" pitchFamily="34" charset="0"/>
                <a:ea typeface="Verdana" panose="020B0604030504040204" pitchFamily="34" charset="0"/>
                <a:cs typeface="Verdana" panose="020B0604030504040204" pitchFamily="34" charset="0"/>
              </a:rPr>
              <a:t> </a:t>
            </a:r>
            <a:r>
              <a:rPr sz="2300" spc="15" dirty="0">
                <a:latin typeface="Verdana" panose="020B0604030504040204" pitchFamily="34" charset="0"/>
                <a:ea typeface="Verdana" panose="020B0604030504040204" pitchFamily="34" charset="0"/>
                <a:cs typeface="Verdana" panose="020B0604030504040204" pitchFamily="34" charset="0"/>
              </a:rPr>
              <a:t>más</a:t>
            </a:r>
            <a:r>
              <a:rPr sz="2300"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de</a:t>
            </a:r>
            <a:r>
              <a:rPr sz="2300" dirty="0">
                <a:latin typeface="Verdana" panose="020B0604030504040204" pitchFamily="34" charset="0"/>
                <a:ea typeface="Verdana" panose="020B0604030504040204" pitchFamily="34" charset="0"/>
                <a:cs typeface="Verdana" panose="020B0604030504040204" pitchFamily="34" charset="0"/>
              </a:rPr>
              <a:t> </a:t>
            </a:r>
            <a:r>
              <a:rPr sz="2300" spc="95" dirty="0">
                <a:latin typeface="Verdana" panose="020B0604030504040204" pitchFamily="34" charset="0"/>
                <a:ea typeface="Verdana" panose="020B0604030504040204" pitchFamily="34" charset="0"/>
                <a:cs typeface="Verdana" panose="020B0604030504040204" pitchFamily="34" charset="0"/>
              </a:rPr>
              <a:t>$100.000</a:t>
            </a:r>
            <a:r>
              <a:rPr sz="2300" dirty="0">
                <a:latin typeface="Verdana" panose="020B0604030504040204" pitchFamily="34" charset="0"/>
                <a:ea typeface="Verdana" panose="020B0604030504040204" pitchFamily="34" charset="0"/>
                <a:cs typeface="Verdana" panose="020B0604030504040204" pitchFamily="34" charset="0"/>
              </a:rPr>
              <a:t> </a:t>
            </a:r>
            <a:r>
              <a:rPr sz="2300" spc="65" dirty="0">
                <a:latin typeface="Verdana" panose="020B0604030504040204" pitchFamily="34" charset="0"/>
                <a:ea typeface="Verdana" panose="020B0604030504040204" pitchFamily="34" charset="0"/>
                <a:cs typeface="Verdana" panose="020B0604030504040204" pitchFamily="34" charset="0"/>
              </a:rPr>
              <a:t>millones</a:t>
            </a:r>
            <a:r>
              <a:rPr sz="2300" dirty="0">
                <a:latin typeface="Verdana" panose="020B0604030504040204" pitchFamily="34" charset="0"/>
                <a:ea typeface="Verdana" panose="020B0604030504040204" pitchFamily="34" charset="0"/>
                <a:cs typeface="Verdana" panose="020B0604030504040204" pitchFamily="34" charset="0"/>
              </a:rPr>
              <a:t> </a:t>
            </a:r>
            <a:r>
              <a:rPr sz="2300" spc="10" dirty="0">
                <a:latin typeface="Verdana" panose="020B0604030504040204" pitchFamily="34" charset="0"/>
                <a:ea typeface="Verdana" panose="020B0604030504040204" pitchFamily="34" charset="0"/>
                <a:cs typeface="Verdana" panose="020B0604030504040204" pitchFamily="34" charset="0"/>
              </a:rPr>
              <a:t>en</a:t>
            </a:r>
            <a:r>
              <a:rPr sz="2300" dirty="0">
                <a:latin typeface="Verdana" panose="020B0604030504040204" pitchFamily="34" charset="0"/>
                <a:ea typeface="Verdana" panose="020B0604030504040204" pitchFamily="34" charset="0"/>
                <a:cs typeface="Verdana" panose="020B0604030504040204" pitchFamily="34" charset="0"/>
              </a:rPr>
              <a:t> </a:t>
            </a:r>
            <a:r>
              <a:rPr sz="2300" spc="75" dirty="0">
                <a:latin typeface="Verdana" panose="020B0604030504040204" pitchFamily="34" charset="0"/>
                <a:ea typeface="Verdana" panose="020B0604030504040204" pitchFamily="34" charset="0"/>
                <a:cs typeface="Verdana" panose="020B0604030504040204" pitchFamily="34" charset="0"/>
              </a:rPr>
              <a:t>el</a:t>
            </a:r>
            <a:r>
              <a:rPr sz="2300" dirty="0">
                <a:latin typeface="Verdana" panose="020B0604030504040204" pitchFamily="34" charset="0"/>
                <a:ea typeface="Verdana" panose="020B0604030504040204" pitchFamily="34" charset="0"/>
                <a:cs typeface="Verdana" panose="020B0604030504040204" pitchFamily="34" charset="0"/>
              </a:rPr>
              <a:t> </a:t>
            </a:r>
            <a:r>
              <a:rPr sz="2300" spc="50" dirty="0">
                <a:latin typeface="Verdana" panose="020B0604030504040204" pitchFamily="34" charset="0"/>
                <a:ea typeface="Verdana" panose="020B0604030504040204" pitchFamily="34" charset="0"/>
                <a:cs typeface="Verdana" panose="020B0604030504040204" pitchFamily="34" charset="0"/>
              </a:rPr>
              <a:t>programa</a:t>
            </a:r>
            <a:r>
              <a:rPr sz="2300" dirty="0">
                <a:latin typeface="Verdana" panose="020B0604030504040204" pitchFamily="34" charset="0"/>
                <a:ea typeface="Verdana" panose="020B0604030504040204" pitchFamily="34" charset="0"/>
                <a:cs typeface="Verdana" panose="020B0604030504040204" pitchFamily="34" charset="0"/>
              </a:rPr>
              <a:t> </a:t>
            </a:r>
            <a:r>
              <a:rPr sz="2300" b="1" spc="-5" dirty="0">
                <a:latin typeface="Verdana" panose="020B0604030504040204" pitchFamily="34" charset="0"/>
                <a:ea typeface="Verdana" panose="020B0604030504040204" pitchFamily="34" charset="0"/>
                <a:cs typeface="Verdana" panose="020B0604030504040204" pitchFamily="34" charset="0"/>
              </a:rPr>
              <a:t>Economía</a:t>
            </a:r>
            <a:r>
              <a:rPr sz="2300" b="1" dirty="0">
                <a:latin typeface="Verdana" panose="020B0604030504040204" pitchFamily="34" charset="0"/>
                <a:ea typeface="Verdana" panose="020B0604030504040204" pitchFamily="34" charset="0"/>
                <a:cs typeface="Verdana" panose="020B0604030504040204" pitchFamily="34" charset="0"/>
              </a:rPr>
              <a:t> </a:t>
            </a:r>
            <a:r>
              <a:rPr sz="2300" b="1" spc="50" dirty="0">
                <a:latin typeface="Verdana" panose="020B0604030504040204" pitchFamily="34" charset="0"/>
                <a:ea typeface="Verdana" panose="020B0604030504040204" pitchFamily="34" charset="0"/>
                <a:cs typeface="Verdana" panose="020B0604030504040204" pitchFamily="34" charset="0"/>
              </a:rPr>
              <a:t>Popular</a:t>
            </a:r>
            <a:r>
              <a:rPr sz="2300"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para </a:t>
            </a:r>
            <a:r>
              <a:rPr sz="2300" spc="-595" dirty="0">
                <a:latin typeface="Verdana" panose="020B0604030504040204" pitchFamily="34" charset="0"/>
                <a:ea typeface="Verdana" panose="020B0604030504040204" pitchFamily="34" charset="0"/>
                <a:cs typeface="Verdana" panose="020B0604030504040204" pitchFamily="34" charset="0"/>
              </a:rPr>
              <a:t> </a:t>
            </a:r>
            <a:r>
              <a:rPr sz="2300" spc="75" dirty="0">
                <a:latin typeface="Verdana" panose="020B0604030504040204" pitchFamily="34" charset="0"/>
                <a:ea typeface="Verdana" panose="020B0604030504040204" pitchFamily="34" charset="0"/>
                <a:cs typeface="Verdana" panose="020B0604030504040204" pitchFamily="34" charset="0"/>
              </a:rPr>
              <a:t>el </a:t>
            </a:r>
            <a:r>
              <a:rPr sz="2300" spc="5" dirty="0">
                <a:latin typeface="Verdana" panose="020B0604030504040204" pitchFamily="34" charset="0"/>
                <a:ea typeface="Verdana" panose="020B0604030504040204" pitchFamily="34" charset="0"/>
                <a:cs typeface="Verdana" panose="020B0604030504040204" pitchFamily="34" charset="0"/>
              </a:rPr>
              <a:t>Cambio. </a:t>
            </a:r>
            <a:r>
              <a:rPr sz="2300" spc="30" dirty="0">
                <a:latin typeface="Verdana" panose="020B0604030504040204" pitchFamily="34" charset="0"/>
                <a:ea typeface="Verdana" panose="020B0604030504040204" pitchFamily="34" charset="0"/>
                <a:cs typeface="Verdana" panose="020B0604030504040204" pitchFamily="34" charset="0"/>
              </a:rPr>
              <a:t>Entregaremos </a:t>
            </a:r>
            <a:r>
              <a:rPr sz="2300" spc="50" dirty="0">
                <a:latin typeface="Verdana" panose="020B0604030504040204" pitchFamily="34" charset="0"/>
                <a:ea typeface="Verdana" panose="020B0604030504040204" pitchFamily="34" charset="0"/>
                <a:cs typeface="Verdana" panose="020B0604030504040204" pitchFamily="34" charset="0"/>
              </a:rPr>
              <a:t>capital </a:t>
            </a:r>
            <a:r>
              <a:rPr sz="2300" spc="55" dirty="0">
                <a:latin typeface="Verdana" panose="020B0604030504040204" pitchFamily="34" charset="0"/>
                <a:ea typeface="Verdana" panose="020B0604030504040204" pitchFamily="34" charset="0"/>
                <a:cs typeface="Verdana" panose="020B0604030504040204" pitchFamily="34" charset="0"/>
              </a:rPr>
              <a:t>semilla </a:t>
            </a:r>
            <a:r>
              <a:rPr sz="2300" spc="30" dirty="0">
                <a:latin typeface="Verdana" panose="020B0604030504040204" pitchFamily="34" charset="0"/>
                <a:ea typeface="Verdana" panose="020B0604030504040204" pitchFamily="34" charset="0"/>
                <a:cs typeface="Verdana" panose="020B0604030504040204" pitchFamily="34" charset="0"/>
              </a:rPr>
              <a:t>hasta </a:t>
            </a:r>
            <a:r>
              <a:rPr sz="2300" spc="70" dirty="0">
                <a:latin typeface="Verdana" panose="020B0604030504040204" pitchFamily="34" charset="0"/>
                <a:ea typeface="Verdana" panose="020B0604030504040204" pitchFamily="34" charset="0"/>
                <a:cs typeface="Verdana" panose="020B0604030504040204" pitchFamily="34" charset="0"/>
              </a:rPr>
              <a:t>por </a:t>
            </a:r>
            <a:r>
              <a:rPr sz="2300" b="1" spc="85" dirty="0">
                <a:latin typeface="Verdana" panose="020B0604030504040204" pitchFamily="34" charset="0"/>
                <a:ea typeface="Verdana" panose="020B0604030504040204" pitchFamily="34" charset="0"/>
                <a:cs typeface="Verdana" panose="020B0604030504040204" pitchFamily="34" charset="0"/>
              </a:rPr>
              <a:t>$50.000.000 </a:t>
            </a:r>
            <a:r>
              <a:rPr sz="2300" b="1" spc="25" dirty="0">
                <a:latin typeface="Verdana" panose="020B0604030504040204" pitchFamily="34" charset="0"/>
                <a:ea typeface="Verdana" panose="020B0604030504040204" pitchFamily="34" charset="0"/>
                <a:cs typeface="Verdana" panose="020B0604030504040204" pitchFamily="34" charset="0"/>
              </a:rPr>
              <a:t>para </a:t>
            </a:r>
            <a:r>
              <a:rPr sz="2300" b="1" spc="60" dirty="0">
                <a:latin typeface="Verdana" panose="020B0604030504040204" pitchFamily="34" charset="0"/>
                <a:ea typeface="Verdana" panose="020B0604030504040204" pitchFamily="34" charset="0"/>
                <a:cs typeface="Verdana" panose="020B0604030504040204" pitchFamily="34" charset="0"/>
              </a:rPr>
              <a:t>impulsar </a:t>
            </a:r>
            <a:r>
              <a:rPr sz="2300" b="1" spc="65" dirty="0">
                <a:latin typeface="Verdana" panose="020B0604030504040204" pitchFamily="34" charset="0"/>
                <a:ea typeface="Verdana" panose="020B0604030504040204" pitchFamily="34" charset="0"/>
                <a:cs typeface="Verdana" panose="020B0604030504040204" pitchFamily="34" charset="0"/>
              </a:rPr>
              <a:t> </a:t>
            </a:r>
            <a:r>
              <a:rPr sz="2300" b="1" spc="120" dirty="0">
                <a:latin typeface="Verdana" panose="020B0604030504040204" pitchFamily="34" charset="0"/>
                <a:ea typeface="Verdana" panose="020B0604030504040204" pitchFamily="34" charset="0"/>
                <a:cs typeface="Verdana" panose="020B0604030504040204" pitchFamily="34" charset="0"/>
              </a:rPr>
              <a:t>5</a:t>
            </a:r>
            <a:r>
              <a:rPr sz="2300" b="1" spc="-5" dirty="0">
                <a:latin typeface="Verdana" panose="020B0604030504040204" pitchFamily="34" charset="0"/>
                <a:ea typeface="Verdana" panose="020B0604030504040204" pitchFamily="34" charset="0"/>
                <a:cs typeface="Verdana" panose="020B0604030504040204" pitchFamily="34" charset="0"/>
              </a:rPr>
              <a:t> </a:t>
            </a:r>
            <a:r>
              <a:rPr sz="2300" b="1" spc="100" dirty="0">
                <a:latin typeface="Verdana" panose="020B0604030504040204" pitchFamily="34" charset="0"/>
                <a:ea typeface="Verdana" panose="020B0604030504040204" pitchFamily="34" charset="0"/>
                <a:cs typeface="Verdana" panose="020B0604030504040204" pitchFamily="34" charset="0"/>
              </a:rPr>
              <a:t>mil</a:t>
            </a:r>
            <a:r>
              <a:rPr sz="2300" b="1" spc="-5" dirty="0">
                <a:latin typeface="Verdana" panose="020B0604030504040204" pitchFamily="34" charset="0"/>
                <a:ea typeface="Verdana" panose="020B0604030504040204" pitchFamily="34" charset="0"/>
                <a:cs typeface="Verdana" panose="020B0604030504040204" pitchFamily="34" charset="0"/>
              </a:rPr>
              <a:t> </a:t>
            </a:r>
            <a:r>
              <a:rPr sz="2300" b="1" spc="25" dirty="0">
                <a:latin typeface="Verdana" panose="020B0604030504040204" pitchFamily="34" charset="0"/>
                <a:ea typeface="Verdana" panose="020B0604030504040204" pitchFamily="34" charset="0"/>
                <a:cs typeface="Verdana" panose="020B0604030504040204" pitchFamily="34" charset="0"/>
              </a:rPr>
              <a:t>unidades</a:t>
            </a:r>
            <a:r>
              <a:rPr sz="2300" b="1" spc="-5" dirty="0">
                <a:latin typeface="Verdana" panose="020B0604030504040204" pitchFamily="34" charset="0"/>
                <a:ea typeface="Verdana" panose="020B0604030504040204" pitchFamily="34" charset="0"/>
                <a:cs typeface="Verdana" panose="020B0604030504040204" pitchFamily="34" charset="0"/>
              </a:rPr>
              <a:t> </a:t>
            </a:r>
            <a:r>
              <a:rPr sz="2300" b="1" spc="45" dirty="0">
                <a:latin typeface="Verdana" panose="020B0604030504040204" pitchFamily="34" charset="0"/>
                <a:ea typeface="Verdana" panose="020B0604030504040204" pitchFamily="34" charset="0"/>
                <a:cs typeface="Verdana" panose="020B0604030504040204" pitchFamily="34" charset="0"/>
              </a:rPr>
              <a:t>productivas</a:t>
            </a:r>
            <a:r>
              <a:rPr sz="2300" b="1" spc="-5" dirty="0">
                <a:latin typeface="Verdana" panose="020B0604030504040204" pitchFamily="34" charset="0"/>
                <a:ea typeface="Verdana" panose="020B0604030504040204" pitchFamily="34" charset="0"/>
                <a:cs typeface="Verdana" panose="020B0604030504040204" pitchFamily="34" charset="0"/>
              </a:rPr>
              <a:t> </a:t>
            </a:r>
            <a:r>
              <a:rPr sz="2300" b="1" spc="10" dirty="0">
                <a:latin typeface="Verdana" panose="020B0604030504040204" pitchFamily="34" charset="0"/>
                <a:ea typeface="Verdana" panose="020B0604030504040204" pitchFamily="34" charset="0"/>
                <a:cs typeface="Verdana" panose="020B0604030504040204" pitchFamily="34" charset="0"/>
              </a:rPr>
              <a:t>en</a:t>
            </a:r>
            <a:r>
              <a:rPr sz="2300" b="1" spc="-5" dirty="0">
                <a:latin typeface="Verdana" panose="020B0604030504040204" pitchFamily="34" charset="0"/>
                <a:ea typeface="Verdana" panose="020B0604030504040204" pitchFamily="34" charset="0"/>
                <a:cs typeface="Verdana" panose="020B0604030504040204" pitchFamily="34" charset="0"/>
              </a:rPr>
              <a:t> </a:t>
            </a:r>
            <a:r>
              <a:rPr sz="2300" b="1" spc="85" dirty="0">
                <a:latin typeface="Verdana" panose="020B0604030504040204" pitchFamily="34" charset="0"/>
                <a:ea typeface="Verdana" panose="020B0604030504040204" pitchFamily="34" charset="0"/>
                <a:cs typeface="Verdana" panose="020B0604030504040204" pitchFamily="34" charset="0"/>
              </a:rPr>
              <a:t>todo</a:t>
            </a:r>
            <a:r>
              <a:rPr sz="2300" b="1" spc="-5" dirty="0">
                <a:latin typeface="Verdana" panose="020B0604030504040204" pitchFamily="34" charset="0"/>
                <a:ea typeface="Verdana" panose="020B0604030504040204" pitchFamily="34" charset="0"/>
                <a:cs typeface="Verdana" panose="020B0604030504040204" pitchFamily="34" charset="0"/>
              </a:rPr>
              <a:t> </a:t>
            </a:r>
            <a:r>
              <a:rPr sz="2300" b="1" spc="75" dirty="0">
                <a:latin typeface="Verdana" panose="020B0604030504040204" pitchFamily="34" charset="0"/>
                <a:ea typeface="Verdana" panose="020B0604030504040204" pitchFamily="34" charset="0"/>
                <a:cs typeface="Verdana" panose="020B0604030504040204" pitchFamily="34" charset="0"/>
              </a:rPr>
              <a:t>el</a:t>
            </a:r>
            <a:r>
              <a:rPr sz="2300" b="1" spc="-5" dirty="0">
                <a:latin typeface="Verdana" panose="020B0604030504040204" pitchFamily="34" charset="0"/>
                <a:ea typeface="Verdana" panose="020B0604030504040204" pitchFamily="34" charset="0"/>
                <a:cs typeface="Verdana" panose="020B0604030504040204" pitchFamily="34" charset="0"/>
              </a:rPr>
              <a:t> país.</a:t>
            </a:r>
            <a:endParaRPr sz="2300" b="1" dirty="0">
              <a:latin typeface="Verdana" panose="020B0604030504040204" pitchFamily="34" charset="0"/>
              <a:ea typeface="Verdana" panose="020B0604030504040204" pitchFamily="34" charset="0"/>
              <a:cs typeface="Verdana" panose="020B0604030504040204" pitchFamily="34" charset="0"/>
            </a:endParaRPr>
          </a:p>
          <a:p>
            <a:pPr marL="12700" marR="448945">
              <a:lnSpc>
                <a:spcPct val="101099"/>
              </a:lnSpc>
              <a:spcBef>
                <a:spcPts val="2785"/>
              </a:spcBef>
            </a:pPr>
            <a:r>
              <a:rPr sz="2300" spc="15" dirty="0">
                <a:latin typeface="Verdana" panose="020B0604030504040204" pitchFamily="34" charset="0"/>
                <a:ea typeface="Verdana" panose="020B0604030504040204" pitchFamily="34" charset="0"/>
                <a:cs typeface="Verdana" panose="020B0604030504040204" pitchFamily="34" charset="0"/>
              </a:rPr>
              <a:t>Hacemos</a:t>
            </a:r>
            <a:r>
              <a:rPr sz="2300" spc="-5" dirty="0">
                <a:latin typeface="Verdana" panose="020B0604030504040204" pitchFamily="34" charset="0"/>
                <a:ea typeface="Verdana" panose="020B0604030504040204" pitchFamily="34" charset="0"/>
                <a:cs typeface="Verdana" panose="020B0604030504040204" pitchFamily="34" charset="0"/>
              </a:rPr>
              <a:t> </a:t>
            </a:r>
            <a:r>
              <a:rPr sz="2300" spc="60" dirty="0">
                <a:latin typeface="Verdana" panose="020B0604030504040204" pitchFamily="34" charset="0"/>
                <a:ea typeface="Verdana" panose="020B0604030504040204" pitchFamily="34" charset="0"/>
                <a:cs typeface="Verdana" panose="020B0604030504040204" pitchFamily="34" charset="0"/>
              </a:rPr>
              <a:t>parte</a:t>
            </a:r>
            <a:r>
              <a:rPr sz="2300"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de</a:t>
            </a:r>
            <a:r>
              <a:rPr sz="2300" dirty="0">
                <a:latin typeface="Verdana" panose="020B0604030504040204" pitchFamily="34" charset="0"/>
                <a:ea typeface="Verdana" panose="020B0604030504040204" pitchFamily="34" charset="0"/>
                <a:cs typeface="Verdana" panose="020B0604030504040204" pitchFamily="34" charset="0"/>
              </a:rPr>
              <a:t> </a:t>
            </a:r>
            <a:r>
              <a:rPr sz="2300" b="1" spc="35" dirty="0">
                <a:latin typeface="Verdana" panose="020B0604030504040204" pitchFamily="34" charset="0"/>
                <a:ea typeface="Verdana" panose="020B0604030504040204" pitchFamily="34" charset="0"/>
                <a:cs typeface="Verdana" panose="020B0604030504040204" pitchFamily="34" charset="0"/>
              </a:rPr>
              <a:t>Misión</a:t>
            </a:r>
            <a:r>
              <a:rPr sz="2300" b="1" dirty="0">
                <a:latin typeface="Verdana" panose="020B0604030504040204" pitchFamily="34" charset="0"/>
                <a:ea typeface="Verdana" panose="020B0604030504040204" pitchFamily="34" charset="0"/>
                <a:cs typeface="Verdana" panose="020B0604030504040204" pitchFamily="34" charset="0"/>
              </a:rPr>
              <a:t> </a:t>
            </a:r>
            <a:r>
              <a:rPr sz="2300" b="1" spc="-15" dirty="0">
                <a:latin typeface="Verdana" panose="020B0604030504040204" pitchFamily="34" charset="0"/>
                <a:ea typeface="Verdana" panose="020B0604030504040204" pitchFamily="34" charset="0"/>
                <a:cs typeface="Verdana" panose="020B0604030504040204" pitchFamily="34" charset="0"/>
              </a:rPr>
              <a:t>La</a:t>
            </a:r>
            <a:r>
              <a:rPr sz="2300" b="1" dirty="0">
                <a:latin typeface="Verdana" panose="020B0604030504040204" pitchFamily="34" charset="0"/>
                <a:ea typeface="Verdana" panose="020B0604030504040204" pitchFamily="34" charset="0"/>
                <a:cs typeface="Verdana" panose="020B0604030504040204" pitchFamily="34" charset="0"/>
              </a:rPr>
              <a:t> </a:t>
            </a:r>
            <a:r>
              <a:rPr sz="2300" b="1" spc="-10" dirty="0">
                <a:latin typeface="Verdana" panose="020B0604030504040204" pitchFamily="34" charset="0"/>
                <a:ea typeface="Verdana" panose="020B0604030504040204" pitchFamily="34" charset="0"/>
                <a:cs typeface="Verdana" panose="020B0604030504040204" pitchFamily="34" charset="0"/>
              </a:rPr>
              <a:t>Guajira</a:t>
            </a:r>
            <a:r>
              <a:rPr sz="2300" spc="-10" dirty="0">
                <a:latin typeface="Verdana" panose="020B0604030504040204" pitchFamily="34" charset="0"/>
                <a:ea typeface="Verdana" panose="020B0604030504040204" pitchFamily="34" charset="0"/>
                <a:cs typeface="Verdana" panose="020B0604030504040204" pitchFamily="34" charset="0"/>
              </a:rPr>
              <a:t>.</a:t>
            </a:r>
            <a:r>
              <a:rPr sz="2300" spc="-5" dirty="0">
                <a:latin typeface="Verdana" panose="020B0604030504040204" pitchFamily="34" charset="0"/>
                <a:ea typeface="Verdana" panose="020B0604030504040204" pitchFamily="34" charset="0"/>
                <a:cs typeface="Verdana" panose="020B0604030504040204" pitchFamily="34" charset="0"/>
              </a:rPr>
              <a:t> </a:t>
            </a:r>
            <a:r>
              <a:rPr sz="2300" spc="40" dirty="0">
                <a:latin typeface="Verdana" panose="020B0604030504040204" pitchFamily="34" charset="0"/>
                <a:ea typeface="Verdana" panose="020B0604030504040204" pitchFamily="34" charset="0"/>
                <a:cs typeface="Verdana" panose="020B0604030504040204" pitchFamily="34" charset="0"/>
              </a:rPr>
              <a:t>Llegamos</a:t>
            </a:r>
            <a:r>
              <a:rPr sz="2300"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a</a:t>
            </a:r>
            <a:r>
              <a:rPr sz="2300" dirty="0">
                <a:latin typeface="Verdana" panose="020B0604030504040204" pitchFamily="34" charset="0"/>
                <a:ea typeface="Verdana" panose="020B0604030504040204" pitchFamily="34" charset="0"/>
                <a:cs typeface="Verdana" panose="020B0604030504040204" pitchFamily="34" charset="0"/>
              </a:rPr>
              <a:t> </a:t>
            </a:r>
            <a:r>
              <a:rPr sz="2300" spc="15" dirty="0">
                <a:latin typeface="Verdana" panose="020B0604030504040204" pitchFamily="34" charset="0"/>
                <a:ea typeface="Verdana" panose="020B0604030504040204" pitchFamily="34" charset="0"/>
                <a:cs typeface="Verdana" panose="020B0604030504040204" pitchFamily="34" charset="0"/>
              </a:rPr>
              <a:t>más</a:t>
            </a:r>
            <a:r>
              <a:rPr sz="2300"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de</a:t>
            </a:r>
            <a:r>
              <a:rPr sz="2300" dirty="0">
                <a:latin typeface="Verdana" panose="020B0604030504040204" pitchFamily="34" charset="0"/>
                <a:ea typeface="Verdana" panose="020B0604030504040204" pitchFamily="34" charset="0"/>
                <a:cs typeface="Verdana" panose="020B0604030504040204" pitchFamily="34" charset="0"/>
              </a:rPr>
              <a:t> </a:t>
            </a:r>
            <a:r>
              <a:rPr sz="2300" spc="120" dirty="0">
                <a:latin typeface="Verdana" panose="020B0604030504040204" pitchFamily="34" charset="0"/>
                <a:ea typeface="Verdana" panose="020B0604030504040204" pitchFamily="34" charset="0"/>
                <a:cs typeface="Verdana" panose="020B0604030504040204" pitchFamily="34" charset="0"/>
              </a:rPr>
              <a:t>72</a:t>
            </a:r>
            <a:r>
              <a:rPr sz="2300"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comunidades</a:t>
            </a:r>
            <a:r>
              <a:rPr sz="2300" spc="-5" dirty="0">
                <a:latin typeface="Verdana" panose="020B0604030504040204" pitchFamily="34" charset="0"/>
                <a:ea typeface="Verdana" panose="020B0604030504040204" pitchFamily="34" charset="0"/>
                <a:cs typeface="Verdana" panose="020B0604030504040204" pitchFamily="34" charset="0"/>
              </a:rPr>
              <a:t> </a:t>
            </a:r>
            <a:r>
              <a:rPr sz="2300" spc="80" dirty="0">
                <a:latin typeface="Verdana" panose="020B0604030504040204" pitchFamily="34" charset="0"/>
                <a:ea typeface="Verdana" panose="020B0604030504040204" pitchFamily="34" charset="0"/>
                <a:cs typeface="Verdana" panose="020B0604030504040204" pitchFamily="34" charset="0"/>
              </a:rPr>
              <a:t>del </a:t>
            </a:r>
            <a:r>
              <a:rPr sz="2300" spc="-595" dirty="0">
                <a:latin typeface="Verdana" panose="020B0604030504040204" pitchFamily="34" charset="0"/>
                <a:ea typeface="Verdana" panose="020B0604030504040204" pitchFamily="34" charset="0"/>
                <a:cs typeface="Verdana" panose="020B0604030504040204" pitchFamily="34" charset="0"/>
              </a:rPr>
              <a:t> </a:t>
            </a:r>
            <a:r>
              <a:rPr sz="2300" spc="60" dirty="0">
                <a:latin typeface="Verdana" panose="020B0604030504040204" pitchFamily="34" charset="0"/>
                <a:ea typeface="Verdana" panose="020B0604030504040204" pitchFamily="34" charset="0"/>
                <a:cs typeface="Verdana" panose="020B0604030504040204" pitchFamily="34" charset="0"/>
              </a:rPr>
              <a:t>departamento </a:t>
            </a:r>
            <a:r>
              <a:rPr sz="2300" spc="5" dirty="0">
                <a:latin typeface="Verdana" panose="020B0604030504040204" pitchFamily="34" charset="0"/>
                <a:ea typeface="Verdana" panose="020B0604030504040204" pitchFamily="34" charset="0"/>
                <a:cs typeface="Verdana" panose="020B0604030504040204" pitchFamily="34" charset="0"/>
              </a:rPr>
              <a:t>con </a:t>
            </a:r>
            <a:r>
              <a:rPr sz="2300" spc="50" dirty="0">
                <a:latin typeface="Verdana" panose="020B0604030504040204" pitchFamily="34" charset="0"/>
                <a:ea typeface="Verdana" panose="020B0604030504040204" pitchFamily="34" charset="0"/>
                <a:cs typeface="Verdana" panose="020B0604030504040204" pitchFamily="34" charset="0"/>
              </a:rPr>
              <a:t>nuestro programa </a:t>
            </a:r>
            <a:r>
              <a:rPr sz="2300" spc="30" dirty="0">
                <a:latin typeface="Verdana" panose="020B0604030504040204" pitchFamily="34" charset="0"/>
                <a:ea typeface="Verdana" panose="020B0604030504040204" pitchFamily="34" charset="0"/>
                <a:cs typeface="Verdana" panose="020B0604030504040204" pitchFamily="34" charset="0"/>
              </a:rPr>
              <a:t>de Unidades </a:t>
            </a:r>
            <a:r>
              <a:rPr sz="2300" spc="35" dirty="0">
                <a:latin typeface="Verdana" panose="020B0604030504040204" pitchFamily="34" charset="0"/>
                <a:ea typeface="Verdana" panose="020B0604030504040204" pitchFamily="34" charset="0"/>
                <a:cs typeface="Verdana" panose="020B0604030504040204" pitchFamily="34" charset="0"/>
              </a:rPr>
              <a:t>Productivas </a:t>
            </a:r>
            <a:r>
              <a:rPr sz="2300" spc="30" dirty="0">
                <a:latin typeface="Verdana" panose="020B0604030504040204" pitchFamily="34" charset="0"/>
                <a:ea typeface="Verdana" panose="020B0604030504040204" pitchFamily="34" charset="0"/>
                <a:cs typeface="Verdana" panose="020B0604030504040204" pitchFamily="34" charset="0"/>
              </a:rPr>
              <a:t>de </a:t>
            </a:r>
            <a:r>
              <a:rPr sz="2300" spc="80" dirty="0">
                <a:latin typeface="Verdana" panose="020B0604030504040204" pitchFamily="34" charset="0"/>
                <a:ea typeface="Verdana" panose="020B0604030504040204" pitchFamily="34" charset="0"/>
                <a:cs typeface="Verdana" panose="020B0604030504040204" pitchFamily="34" charset="0"/>
              </a:rPr>
              <a:t>Alimentos </a:t>
            </a:r>
            <a:r>
              <a:rPr sz="2300" spc="85"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para</a:t>
            </a:r>
            <a:r>
              <a:rPr sz="2300" spc="-10" dirty="0">
                <a:latin typeface="Verdana" panose="020B0604030504040204" pitchFamily="34" charset="0"/>
                <a:ea typeface="Verdana" panose="020B0604030504040204" pitchFamily="34" charset="0"/>
                <a:cs typeface="Verdana" panose="020B0604030504040204" pitchFamily="34" charset="0"/>
              </a:rPr>
              <a:t> </a:t>
            </a:r>
            <a:r>
              <a:rPr sz="2300" spc="45" dirty="0">
                <a:latin typeface="Verdana" panose="020B0604030504040204" pitchFamily="34" charset="0"/>
                <a:ea typeface="Verdana" panose="020B0604030504040204" pitchFamily="34" charset="0"/>
                <a:cs typeface="Verdana" panose="020B0604030504040204" pitchFamily="34" charset="0"/>
              </a:rPr>
              <a:t>Autoconsumo.</a:t>
            </a:r>
            <a:endParaRPr sz="2300" dirty="0">
              <a:latin typeface="Verdana" panose="020B0604030504040204" pitchFamily="34" charset="0"/>
              <a:ea typeface="Verdana" panose="020B0604030504040204" pitchFamily="34" charset="0"/>
              <a:cs typeface="Verdana" panose="020B0604030504040204" pitchFamily="34" charset="0"/>
            </a:endParaRPr>
          </a:p>
          <a:p>
            <a:pPr marL="12700" marR="5080">
              <a:lnSpc>
                <a:spcPct val="101099"/>
              </a:lnSpc>
              <a:spcBef>
                <a:spcPts val="2790"/>
              </a:spcBef>
            </a:pPr>
            <a:r>
              <a:rPr sz="2300" spc="35" dirty="0">
                <a:latin typeface="Verdana" panose="020B0604030504040204" pitchFamily="34" charset="0"/>
                <a:ea typeface="Verdana" panose="020B0604030504040204" pitchFamily="34" charset="0"/>
                <a:cs typeface="Verdana" panose="020B0604030504040204" pitchFamily="34" charset="0"/>
              </a:rPr>
              <a:t>Estructuramos </a:t>
            </a:r>
            <a:r>
              <a:rPr sz="2300" spc="70" dirty="0">
                <a:latin typeface="Verdana" panose="020B0604030504040204" pitchFamily="34" charset="0"/>
                <a:ea typeface="Verdana" panose="020B0604030504040204" pitchFamily="34" charset="0"/>
                <a:cs typeface="Verdana" panose="020B0604030504040204" pitchFamily="34" charset="0"/>
              </a:rPr>
              <a:t>la </a:t>
            </a:r>
            <a:r>
              <a:rPr sz="2300" b="1" spc="35" dirty="0">
                <a:latin typeface="Verdana" panose="020B0604030504040204" pitchFamily="34" charset="0"/>
                <a:ea typeface="Verdana" panose="020B0604030504040204" pitchFamily="34" charset="0"/>
                <a:cs typeface="Verdana" panose="020B0604030504040204" pitchFamily="34" charset="0"/>
              </a:rPr>
              <a:t>transferencia </a:t>
            </a:r>
            <a:r>
              <a:rPr sz="2300" b="1" spc="10" dirty="0">
                <a:latin typeface="Verdana" panose="020B0604030504040204" pitchFamily="34" charset="0"/>
                <a:ea typeface="Verdana" panose="020B0604030504040204" pitchFamily="34" charset="0"/>
                <a:cs typeface="Verdana" panose="020B0604030504040204" pitchFamily="34" charset="0"/>
              </a:rPr>
              <a:t>en </a:t>
            </a:r>
            <a:r>
              <a:rPr sz="2300" b="1" spc="-10" dirty="0">
                <a:latin typeface="Verdana" panose="020B0604030504040204" pitchFamily="34" charset="0"/>
                <a:ea typeface="Verdana" panose="020B0604030504040204" pitchFamily="34" charset="0"/>
                <a:cs typeface="Verdana" panose="020B0604030504040204" pitchFamily="34" charset="0"/>
              </a:rPr>
              <a:t>especie </a:t>
            </a:r>
            <a:r>
              <a:rPr sz="2300" b="1" spc="55" dirty="0">
                <a:latin typeface="Verdana" panose="020B0604030504040204" pitchFamily="34" charset="0"/>
                <a:ea typeface="Verdana" panose="020B0604030504040204" pitchFamily="34" charset="0"/>
                <a:cs typeface="Verdana" panose="020B0604030504040204" pitchFamily="34" charset="0"/>
              </a:rPr>
              <a:t>Hambre </a:t>
            </a:r>
            <a:r>
              <a:rPr sz="2300" b="1" spc="-20" dirty="0">
                <a:latin typeface="Verdana" panose="020B0604030504040204" pitchFamily="34" charset="0"/>
                <a:ea typeface="Verdana" panose="020B0604030504040204" pitchFamily="34" charset="0"/>
                <a:cs typeface="Verdana" panose="020B0604030504040204" pitchFamily="34" charset="0"/>
              </a:rPr>
              <a:t>Cero</a:t>
            </a:r>
            <a:r>
              <a:rPr sz="2300" spc="-20" dirty="0">
                <a:latin typeface="Verdana" panose="020B0604030504040204" pitchFamily="34" charset="0"/>
                <a:ea typeface="Verdana" panose="020B0604030504040204" pitchFamily="34" charset="0"/>
                <a:cs typeface="Verdana" panose="020B0604030504040204" pitchFamily="34" charset="0"/>
              </a:rPr>
              <a:t>: </a:t>
            </a:r>
            <a:r>
              <a:rPr sz="2300" spc="50" dirty="0">
                <a:latin typeface="Verdana" panose="020B0604030504040204" pitchFamily="34" charset="0"/>
                <a:ea typeface="Verdana" panose="020B0604030504040204" pitchFamily="34" charset="0"/>
                <a:cs typeface="Verdana" panose="020B0604030504040204" pitchFamily="34" charset="0"/>
              </a:rPr>
              <a:t>Desarrollamos un </a:t>
            </a:r>
            <a:r>
              <a:rPr sz="2300" spc="55"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nuevo </a:t>
            </a:r>
            <a:r>
              <a:rPr sz="2300" spc="50" dirty="0">
                <a:latin typeface="Verdana" panose="020B0604030504040204" pitchFamily="34" charset="0"/>
                <a:ea typeface="Verdana" panose="020B0604030504040204" pitchFamily="34" charset="0"/>
                <a:cs typeface="Verdana" panose="020B0604030504040204" pitchFamily="34" charset="0"/>
              </a:rPr>
              <a:t>proyecto </a:t>
            </a:r>
            <a:r>
              <a:rPr sz="2300" spc="30" dirty="0">
                <a:latin typeface="Verdana" panose="020B0604030504040204" pitchFamily="34" charset="0"/>
                <a:ea typeface="Verdana" panose="020B0604030504040204" pitchFamily="34" charset="0"/>
                <a:cs typeface="Verdana" panose="020B0604030504040204" pitchFamily="34" charset="0"/>
              </a:rPr>
              <a:t>de inversión </a:t>
            </a:r>
            <a:r>
              <a:rPr sz="2300" spc="5" dirty="0">
                <a:latin typeface="Verdana" panose="020B0604030504040204" pitchFamily="34" charset="0"/>
                <a:ea typeface="Verdana" panose="020B0604030504040204" pitchFamily="34" charset="0"/>
                <a:cs typeface="Verdana" panose="020B0604030504040204" pitchFamily="34" charset="0"/>
              </a:rPr>
              <a:t>con </a:t>
            </a:r>
            <a:r>
              <a:rPr sz="2300" spc="15" dirty="0">
                <a:latin typeface="Verdana" panose="020B0604030504040204" pitchFamily="34" charset="0"/>
                <a:ea typeface="Verdana" panose="020B0604030504040204" pitchFamily="34" charset="0"/>
                <a:cs typeface="Verdana" panose="020B0604030504040204" pitchFamily="34" charset="0"/>
              </a:rPr>
              <a:t>más </a:t>
            </a:r>
            <a:r>
              <a:rPr sz="2300" spc="30" dirty="0">
                <a:latin typeface="Verdana" panose="020B0604030504040204" pitchFamily="34" charset="0"/>
                <a:ea typeface="Verdana" panose="020B0604030504040204" pitchFamily="34" charset="0"/>
                <a:cs typeface="Verdana" panose="020B0604030504040204" pitchFamily="34" charset="0"/>
              </a:rPr>
              <a:t>de </a:t>
            </a:r>
            <a:r>
              <a:rPr sz="2300" spc="90" dirty="0">
                <a:latin typeface="Verdana" panose="020B0604030504040204" pitchFamily="34" charset="0"/>
                <a:ea typeface="Verdana" panose="020B0604030504040204" pitchFamily="34" charset="0"/>
                <a:cs typeface="Verdana" panose="020B0604030504040204" pitchFamily="34" charset="0"/>
              </a:rPr>
              <a:t>$40.000 </a:t>
            </a:r>
            <a:r>
              <a:rPr sz="2300" spc="65" dirty="0">
                <a:latin typeface="Verdana" panose="020B0604030504040204" pitchFamily="34" charset="0"/>
                <a:ea typeface="Verdana" panose="020B0604030504040204" pitchFamily="34" charset="0"/>
                <a:cs typeface="Verdana" panose="020B0604030504040204" pitchFamily="34" charset="0"/>
              </a:rPr>
              <a:t>millones </a:t>
            </a:r>
            <a:r>
              <a:rPr sz="2300" spc="45" dirty="0">
                <a:latin typeface="Verdana" panose="020B0604030504040204" pitchFamily="34" charset="0"/>
                <a:ea typeface="Verdana" panose="020B0604030504040204" pitchFamily="34" charset="0"/>
                <a:cs typeface="Verdana" panose="020B0604030504040204" pitchFamily="34" charset="0"/>
              </a:rPr>
              <a:t>destinado </a:t>
            </a:r>
            <a:r>
              <a:rPr sz="2300" spc="-35" dirty="0">
                <a:latin typeface="Verdana" panose="020B0604030504040204" pitchFamily="34" charset="0"/>
                <a:ea typeface="Verdana" panose="020B0604030504040204" pitchFamily="34" charset="0"/>
                <a:cs typeface="Verdana" panose="020B0604030504040204" pitchFamily="34" charset="0"/>
              </a:rPr>
              <a:t>a </a:t>
            </a:r>
            <a:r>
              <a:rPr sz="2300" spc="35" dirty="0">
                <a:latin typeface="Verdana" panose="020B0604030504040204" pitchFamily="34" charset="0"/>
                <a:ea typeface="Verdana" panose="020B0604030504040204" pitchFamily="34" charset="0"/>
                <a:cs typeface="Verdana" panose="020B0604030504040204" pitchFamily="34" charset="0"/>
              </a:rPr>
              <a:t>generar </a:t>
            </a:r>
            <a:r>
              <a:rPr sz="2300" spc="40"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respuestas</a:t>
            </a:r>
            <a:r>
              <a:rPr sz="2300" spc="30" dirty="0">
                <a:latin typeface="Verdana" panose="020B0604030504040204" pitchFamily="34" charset="0"/>
                <a:ea typeface="Verdana" panose="020B0604030504040204" pitchFamily="34" charset="0"/>
                <a:cs typeface="Verdana" panose="020B0604030504040204" pitchFamily="34" charset="0"/>
              </a:rPr>
              <a:t> efectivas</a:t>
            </a:r>
            <a:r>
              <a:rPr sz="2300" spc="35"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para</a:t>
            </a:r>
            <a:r>
              <a:rPr sz="2300" spc="30"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ayudar </a:t>
            </a:r>
            <a:r>
              <a:rPr sz="2300" spc="-35" dirty="0">
                <a:latin typeface="Verdana" panose="020B0604030504040204" pitchFamily="34" charset="0"/>
                <a:ea typeface="Verdana" panose="020B0604030504040204" pitchFamily="34" charset="0"/>
                <a:cs typeface="Verdana" panose="020B0604030504040204" pitchFamily="34" charset="0"/>
              </a:rPr>
              <a:t>a</a:t>
            </a:r>
            <a:r>
              <a:rPr sz="2300" spc="35" dirty="0">
                <a:latin typeface="Verdana" panose="020B0604030504040204" pitchFamily="34" charset="0"/>
                <a:ea typeface="Verdana" panose="020B0604030504040204" pitchFamily="34" charset="0"/>
                <a:cs typeface="Verdana" panose="020B0604030504040204" pitchFamily="34" charset="0"/>
              </a:rPr>
              <a:t> </a:t>
            </a:r>
            <a:r>
              <a:rPr sz="2300" spc="50" dirty="0">
                <a:latin typeface="Verdana" panose="020B0604030504040204" pitchFamily="34" charset="0"/>
                <a:ea typeface="Verdana" panose="020B0604030504040204" pitchFamily="34" charset="0"/>
                <a:cs typeface="Verdana" panose="020B0604030504040204" pitchFamily="34" charset="0"/>
              </a:rPr>
              <a:t>miles</a:t>
            </a:r>
            <a:r>
              <a:rPr sz="2300" spc="30" dirty="0">
                <a:latin typeface="Verdana" panose="020B0604030504040204" pitchFamily="34" charset="0"/>
                <a:ea typeface="Verdana" panose="020B0604030504040204" pitchFamily="34" charset="0"/>
                <a:cs typeface="Verdana" panose="020B0604030504040204" pitchFamily="34" charset="0"/>
              </a:rPr>
              <a:t> de</a:t>
            </a:r>
            <a:r>
              <a:rPr sz="2300" spc="35" dirty="0">
                <a:latin typeface="Verdana" panose="020B0604030504040204" pitchFamily="34" charset="0"/>
                <a:ea typeface="Verdana" panose="020B0604030504040204" pitchFamily="34" charset="0"/>
                <a:cs typeface="Verdana" panose="020B0604030504040204" pitchFamily="34" charset="0"/>
              </a:rPr>
              <a:t> </a:t>
            </a:r>
            <a:r>
              <a:rPr sz="2300" spc="50" dirty="0">
                <a:latin typeface="Verdana" panose="020B0604030504040204" pitchFamily="34" charset="0"/>
                <a:ea typeface="Verdana" panose="020B0604030504040204" pitchFamily="34" charset="0"/>
                <a:cs typeface="Verdana" panose="020B0604030504040204" pitchFamily="34" charset="0"/>
              </a:rPr>
              <a:t>familias</a:t>
            </a:r>
            <a:r>
              <a:rPr sz="2300" spc="35"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a</a:t>
            </a:r>
            <a:r>
              <a:rPr sz="2300" spc="30" dirty="0">
                <a:latin typeface="Verdana" panose="020B0604030504040204" pitchFamily="34" charset="0"/>
                <a:ea typeface="Verdana" panose="020B0604030504040204" pitchFamily="34" charset="0"/>
                <a:cs typeface="Verdana" panose="020B0604030504040204" pitchFamily="34" charset="0"/>
              </a:rPr>
              <a:t> </a:t>
            </a:r>
            <a:r>
              <a:rPr sz="2300" spc="40" dirty="0">
                <a:latin typeface="Verdana" panose="020B0604030504040204" pitchFamily="34" charset="0"/>
                <a:ea typeface="Verdana" panose="020B0604030504040204" pitchFamily="34" charset="0"/>
                <a:cs typeface="Verdana" panose="020B0604030504040204" pitchFamily="34" charset="0"/>
              </a:rPr>
              <a:t>proveer</a:t>
            </a:r>
            <a:r>
              <a:rPr sz="2300" spc="35" dirty="0">
                <a:latin typeface="Verdana" panose="020B0604030504040204" pitchFamily="34" charset="0"/>
                <a:ea typeface="Verdana" panose="020B0604030504040204" pitchFamily="34" charset="0"/>
                <a:cs typeface="Verdana" panose="020B0604030504040204" pitchFamily="34" charset="0"/>
              </a:rPr>
              <a:t> </a:t>
            </a:r>
            <a:r>
              <a:rPr sz="2300" spc="60" dirty="0">
                <a:latin typeface="Verdana" panose="020B0604030504040204" pitchFamily="34" charset="0"/>
                <a:ea typeface="Verdana" panose="020B0604030504040204" pitchFamily="34" charset="0"/>
                <a:cs typeface="Verdana" panose="020B0604030504040204" pitchFamily="34" charset="0"/>
              </a:rPr>
              <a:t>los</a:t>
            </a:r>
            <a:r>
              <a:rPr sz="2300" spc="30" dirty="0">
                <a:latin typeface="Verdana" panose="020B0604030504040204" pitchFamily="34" charset="0"/>
                <a:ea typeface="Verdana" panose="020B0604030504040204" pitchFamily="34" charset="0"/>
                <a:cs typeface="Verdana" panose="020B0604030504040204" pitchFamily="34" charset="0"/>
              </a:rPr>
              <a:t> medios</a:t>
            </a:r>
            <a:r>
              <a:rPr sz="2300" spc="35"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para </a:t>
            </a:r>
            <a:r>
              <a:rPr sz="2300" spc="30" dirty="0">
                <a:latin typeface="Verdana" panose="020B0604030504040204" pitchFamily="34" charset="0"/>
                <a:ea typeface="Verdana" panose="020B0604030504040204" pitchFamily="34" charset="0"/>
                <a:cs typeface="Verdana" panose="020B0604030504040204" pitchFamily="34" charset="0"/>
              </a:rPr>
              <a:t> </a:t>
            </a:r>
            <a:r>
              <a:rPr sz="2300" spc="75" dirty="0">
                <a:latin typeface="Verdana" panose="020B0604030504040204" pitchFamily="34" charset="0"/>
                <a:ea typeface="Verdana" panose="020B0604030504040204" pitchFamily="34" charset="0"/>
                <a:cs typeface="Verdana" panose="020B0604030504040204" pitchFamily="34" charset="0"/>
              </a:rPr>
              <a:t>el</a:t>
            </a:r>
            <a:r>
              <a:rPr sz="2300"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acceso</a:t>
            </a:r>
            <a:r>
              <a:rPr sz="2300" spc="5" dirty="0">
                <a:latin typeface="Verdana" panose="020B0604030504040204" pitchFamily="34" charset="0"/>
                <a:ea typeface="Verdana" panose="020B0604030504040204" pitchFamily="34" charset="0"/>
                <a:cs typeface="Verdana" panose="020B0604030504040204" pitchFamily="34" charset="0"/>
              </a:rPr>
              <a:t> </a:t>
            </a:r>
            <a:r>
              <a:rPr sz="2300" spc="10" dirty="0">
                <a:latin typeface="Verdana" panose="020B0604030504040204" pitchFamily="34" charset="0"/>
                <a:ea typeface="Verdana" panose="020B0604030504040204" pitchFamily="34" charset="0"/>
                <a:cs typeface="Verdana" panose="020B0604030504040204" pitchFamily="34" charset="0"/>
              </a:rPr>
              <a:t>económico</a:t>
            </a:r>
            <a:r>
              <a:rPr sz="2300" spc="5"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a</a:t>
            </a:r>
            <a:r>
              <a:rPr sz="2300" spc="5" dirty="0">
                <a:latin typeface="Verdana" panose="020B0604030504040204" pitchFamily="34" charset="0"/>
                <a:ea typeface="Verdana" panose="020B0604030504040204" pitchFamily="34" charset="0"/>
                <a:cs typeface="Verdana" panose="020B0604030504040204" pitchFamily="34" charset="0"/>
              </a:rPr>
              <a:t> </a:t>
            </a:r>
            <a:r>
              <a:rPr sz="2300" spc="60" dirty="0">
                <a:latin typeface="Verdana" panose="020B0604030504040204" pitchFamily="34" charset="0"/>
                <a:ea typeface="Verdana" panose="020B0604030504040204" pitchFamily="34" charset="0"/>
                <a:cs typeface="Verdana" panose="020B0604030504040204" pitchFamily="34" charset="0"/>
              </a:rPr>
              <a:t>los</a:t>
            </a:r>
            <a:r>
              <a:rPr sz="2300" spc="5" dirty="0">
                <a:latin typeface="Verdana" panose="020B0604030504040204" pitchFamily="34" charset="0"/>
                <a:ea typeface="Verdana" panose="020B0604030504040204" pitchFamily="34" charset="0"/>
                <a:cs typeface="Verdana" panose="020B0604030504040204" pitchFamily="34" charset="0"/>
              </a:rPr>
              <a:t> </a:t>
            </a:r>
            <a:r>
              <a:rPr sz="2300" spc="40" dirty="0">
                <a:latin typeface="Verdana" panose="020B0604030504040204" pitchFamily="34" charset="0"/>
                <a:ea typeface="Verdana" panose="020B0604030504040204" pitchFamily="34" charset="0"/>
                <a:cs typeface="Verdana" panose="020B0604030504040204" pitchFamily="34" charset="0"/>
              </a:rPr>
              <a:t>alimentos.</a:t>
            </a:r>
            <a:r>
              <a:rPr sz="2300" spc="5" dirty="0">
                <a:latin typeface="Verdana" panose="020B0604030504040204" pitchFamily="34" charset="0"/>
                <a:ea typeface="Verdana" panose="020B0604030504040204" pitchFamily="34" charset="0"/>
                <a:cs typeface="Verdana" panose="020B0604030504040204" pitchFamily="34" charset="0"/>
              </a:rPr>
              <a:t> </a:t>
            </a:r>
            <a:r>
              <a:rPr sz="2300" spc="15" dirty="0">
                <a:latin typeface="Verdana" panose="020B0604030504040204" pitchFamily="34" charset="0"/>
                <a:ea typeface="Verdana" panose="020B0604030504040204" pitchFamily="34" charset="0"/>
                <a:cs typeface="Verdana" panose="020B0604030504040204" pitchFamily="34" charset="0"/>
              </a:rPr>
              <a:t>Tiendas</a:t>
            </a:r>
            <a:r>
              <a:rPr sz="2300" spc="5" dirty="0">
                <a:latin typeface="Verdana" panose="020B0604030504040204" pitchFamily="34" charset="0"/>
                <a:ea typeface="Verdana" panose="020B0604030504040204" pitchFamily="34" charset="0"/>
                <a:cs typeface="Verdana" panose="020B0604030504040204" pitchFamily="34" charset="0"/>
              </a:rPr>
              <a:t> </a:t>
            </a:r>
            <a:r>
              <a:rPr sz="2300" spc="20" dirty="0">
                <a:latin typeface="Verdana" panose="020B0604030504040204" pitchFamily="34" charset="0"/>
                <a:ea typeface="Verdana" panose="020B0604030504040204" pitchFamily="34" charset="0"/>
                <a:cs typeface="Verdana" panose="020B0604030504040204" pitchFamily="34" charset="0"/>
              </a:rPr>
              <a:t>solidarias,</a:t>
            </a:r>
            <a:r>
              <a:rPr sz="2300" spc="5"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bonos</a:t>
            </a:r>
            <a:r>
              <a:rPr sz="2300" spc="5"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solidarios,</a:t>
            </a:r>
            <a:r>
              <a:rPr sz="2300" spc="5"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acceso </a:t>
            </a:r>
            <a:r>
              <a:rPr sz="2300" spc="-600"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a</a:t>
            </a:r>
            <a:r>
              <a:rPr sz="2300" spc="-5"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comida</a:t>
            </a:r>
            <a:r>
              <a:rPr sz="2300"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caliente</a:t>
            </a:r>
            <a:r>
              <a:rPr sz="2300" dirty="0">
                <a:latin typeface="Verdana" panose="020B0604030504040204" pitchFamily="34" charset="0"/>
                <a:ea typeface="Verdana" panose="020B0604030504040204" pitchFamily="34" charset="0"/>
                <a:cs typeface="Verdana" panose="020B0604030504040204" pitchFamily="34" charset="0"/>
              </a:rPr>
              <a:t> </a:t>
            </a:r>
            <a:r>
              <a:rPr sz="2300" spc="55" dirty="0">
                <a:latin typeface="Verdana" panose="020B0604030504040204" pitchFamily="34" charset="0"/>
                <a:ea typeface="Verdana" panose="020B0604030504040204" pitchFamily="34" charset="0"/>
                <a:cs typeface="Verdana" panose="020B0604030504040204" pitchFamily="34" charset="0"/>
              </a:rPr>
              <a:t>y</a:t>
            </a:r>
            <a:r>
              <a:rPr sz="2300" dirty="0">
                <a:latin typeface="Verdana" panose="020B0604030504040204" pitchFamily="34" charset="0"/>
                <a:ea typeface="Verdana" panose="020B0604030504040204" pitchFamily="34" charset="0"/>
                <a:cs typeface="Verdana" panose="020B0604030504040204" pitchFamily="34" charset="0"/>
              </a:rPr>
              <a:t> </a:t>
            </a:r>
            <a:r>
              <a:rPr sz="2300" spc="35" dirty="0">
                <a:latin typeface="Verdana" panose="020B0604030504040204" pitchFamily="34" charset="0"/>
                <a:ea typeface="Verdana" panose="020B0604030504040204" pitchFamily="34" charset="0"/>
                <a:cs typeface="Verdana" panose="020B0604030504040204" pitchFamily="34" charset="0"/>
              </a:rPr>
              <a:t>paquetes</a:t>
            </a:r>
            <a:r>
              <a:rPr sz="2300" dirty="0">
                <a:latin typeface="Verdana" panose="020B0604030504040204" pitchFamily="34" charset="0"/>
                <a:ea typeface="Verdana" panose="020B0604030504040204" pitchFamily="34" charset="0"/>
                <a:cs typeface="Verdana" panose="020B0604030504040204" pitchFamily="34" charset="0"/>
              </a:rPr>
              <a:t> </a:t>
            </a:r>
            <a:r>
              <a:rPr sz="2300" spc="50" dirty="0">
                <a:latin typeface="Verdana" panose="020B0604030504040204" pitchFamily="34" charset="0"/>
                <a:ea typeface="Verdana" panose="020B0604030504040204" pitchFamily="34" charset="0"/>
                <a:cs typeface="Verdana" panose="020B0604030504040204" pitchFamily="34" charset="0"/>
              </a:rPr>
              <a:t>alimentarios</a:t>
            </a:r>
            <a:r>
              <a:rPr sz="2300" dirty="0">
                <a:latin typeface="Verdana" panose="020B0604030504040204" pitchFamily="34" charset="0"/>
                <a:ea typeface="Verdana" panose="020B0604030504040204" pitchFamily="34" charset="0"/>
                <a:cs typeface="Verdana" panose="020B0604030504040204" pitchFamily="34" charset="0"/>
              </a:rPr>
              <a:t> </a:t>
            </a:r>
            <a:r>
              <a:rPr sz="2300" spc="25" dirty="0">
                <a:latin typeface="Verdana" panose="020B0604030504040204" pitchFamily="34" charset="0"/>
                <a:ea typeface="Verdana" panose="020B0604030504040204" pitchFamily="34" charset="0"/>
                <a:cs typeface="Verdana" panose="020B0604030504040204" pitchFamily="34" charset="0"/>
              </a:rPr>
              <a:t>para</a:t>
            </a:r>
            <a:r>
              <a:rPr sz="2300" dirty="0">
                <a:latin typeface="Verdana" panose="020B0604030504040204" pitchFamily="34" charset="0"/>
                <a:ea typeface="Verdana" panose="020B0604030504040204" pitchFamily="34" charset="0"/>
                <a:cs typeface="Verdana" panose="020B0604030504040204" pitchFamily="34" charset="0"/>
              </a:rPr>
              <a:t> </a:t>
            </a:r>
            <a:r>
              <a:rPr sz="2300" spc="15" dirty="0">
                <a:latin typeface="Verdana" panose="020B0604030504040204" pitchFamily="34" charset="0"/>
                <a:ea typeface="Verdana" panose="020B0604030504040204" pitchFamily="34" charset="0"/>
                <a:cs typeface="Verdana" panose="020B0604030504040204" pitchFamily="34" charset="0"/>
              </a:rPr>
              <a:t>más</a:t>
            </a:r>
            <a:r>
              <a:rPr sz="2300" spc="-5" dirty="0">
                <a:latin typeface="Verdana" panose="020B0604030504040204" pitchFamily="34" charset="0"/>
                <a:ea typeface="Verdana" panose="020B0604030504040204" pitchFamily="34" charset="0"/>
                <a:cs typeface="Verdana" panose="020B0604030504040204" pitchFamily="34" charset="0"/>
              </a:rPr>
              <a:t> </a:t>
            </a:r>
            <a:r>
              <a:rPr sz="2300" spc="30" dirty="0">
                <a:latin typeface="Verdana" panose="020B0604030504040204" pitchFamily="34" charset="0"/>
                <a:ea typeface="Verdana" panose="020B0604030504040204" pitchFamily="34" charset="0"/>
                <a:cs typeface="Verdana" panose="020B0604030504040204" pitchFamily="34" charset="0"/>
              </a:rPr>
              <a:t>de</a:t>
            </a:r>
            <a:r>
              <a:rPr sz="2300" dirty="0">
                <a:latin typeface="Verdana" panose="020B0604030504040204" pitchFamily="34" charset="0"/>
                <a:ea typeface="Verdana" panose="020B0604030504040204" pitchFamily="34" charset="0"/>
                <a:cs typeface="Verdana" panose="020B0604030504040204" pitchFamily="34" charset="0"/>
              </a:rPr>
              <a:t> </a:t>
            </a:r>
            <a:r>
              <a:rPr sz="2300" spc="120" dirty="0">
                <a:latin typeface="Verdana" panose="020B0604030504040204" pitchFamily="34" charset="0"/>
                <a:ea typeface="Verdana" panose="020B0604030504040204" pitchFamily="34" charset="0"/>
                <a:cs typeface="Verdana" panose="020B0604030504040204" pitchFamily="34" charset="0"/>
              </a:rPr>
              <a:t>20</a:t>
            </a:r>
            <a:r>
              <a:rPr sz="2300" dirty="0">
                <a:latin typeface="Verdana" panose="020B0604030504040204" pitchFamily="34" charset="0"/>
                <a:ea typeface="Verdana" panose="020B0604030504040204" pitchFamily="34" charset="0"/>
                <a:cs typeface="Verdana" panose="020B0604030504040204" pitchFamily="34" charset="0"/>
              </a:rPr>
              <a:t> </a:t>
            </a:r>
            <a:r>
              <a:rPr sz="2300" spc="40" dirty="0">
                <a:latin typeface="Verdana" panose="020B0604030504040204" pitchFamily="34" charset="0"/>
                <a:ea typeface="Verdana" panose="020B0604030504040204" pitchFamily="34" charset="0"/>
                <a:cs typeface="Verdana" panose="020B0604030504040204" pitchFamily="34" charset="0"/>
              </a:rPr>
              <a:t>departamentos.</a:t>
            </a:r>
            <a:endParaRPr sz="2300" dirty="0">
              <a:latin typeface="Verdana" panose="020B0604030504040204" pitchFamily="34" charset="0"/>
              <a:ea typeface="Verdana" panose="020B0604030504040204" pitchFamily="34" charset="0"/>
              <a:cs typeface="Verdana" panose="020B0604030504040204" pitchFamily="34" charset="0"/>
            </a:endParaRPr>
          </a:p>
        </p:txBody>
      </p:sp>
      <p:sp>
        <p:nvSpPr>
          <p:cNvPr id="8" name="object 8"/>
          <p:cNvSpPr txBox="1"/>
          <p:nvPr/>
        </p:nvSpPr>
        <p:spPr>
          <a:xfrm>
            <a:off x="784236" y="4205638"/>
            <a:ext cx="1377232" cy="1477969"/>
          </a:xfrm>
          <a:prstGeom prst="rect">
            <a:avLst/>
          </a:prstGeom>
        </p:spPr>
        <p:txBody>
          <a:bodyPr vert="horz" wrap="square" lIns="0" tIns="15875" rIns="0" bIns="0" rtlCol="0">
            <a:spAutoFit/>
          </a:bodyPr>
          <a:lstStyle/>
          <a:p>
            <a:pPr marL="12700">
              <a:lnSpc>
                <a:spcPts val="11425"/>
              </a:lnSpc>
              <a:spcBef>
                <a:spcPts val="125"/>
              </a:spcBef>
            </a:pPr>
            <a:r>
              <a:rPr sz="9950" b="1" spc="-375" dirty="0">
                <a:solidFill>
                  <a:srgbClr val="D2D2A4"/>
                </a:solidFill>
                <a:latin typeface="Verdana" panose="020B0604030504040204" pitchFamily="34" charset="0"/>
                <a:ea typeface="Verdana" panose="020B0604030504040204" pitchFamily="34" charset="0"/>
                <a:cs typeface="Verdana" panose="020B0604030504040204" pitchFamily="34" charset="0"/>
              </a:rPr>
              <a:t>1.</a:t>
            </a:r>
            <a:endParaRPr sz="9950" b="1" dirty="0">
              <a:latin typeface="Verdana" panose="020B0604030504040204" pitchFamily="34" charset="0"/>
              <a:ea typeface="Verdana" panose="020B0604030504040204" pitchFamily="34" charset="0"/>
              <a:cs typeface="Verdana" panose="020B0604030504040204" pitchFamily="34" charset="0"/>
            </a:endParaRPr>
          </a:p>
        </p:txBody>
      </p:sp>
      <p:sp>
        <p:nvSpPr>
          <p:cNvPr id="10" name="CuadroTexto 9">
            <a:extLst>
              <a:ext uri="{FF2B5EF4-FFF2-40B4-BE49-F238E27FC236}">
                <a16:creationId xmlns:a16="http://schemas.microsoft.com/office/drawing/2014/main" id="{1CC3EFDC-D521-F106-A27A-1CF8228B01AB}"/>
              </a:ext>
            </a:extLst>
          </p:cNvPr>
          <p:cNvSpPr txBox="1"/>
          <p:nvPr/>
        </p:nvSpPr>
        <p:spPr>
          <a:xfrm>
            <a:off x="777886" y="7565247"/>
            <a:ext cx="1494203" cy="1569660"/>
          </a:xfrm>
          <a:prstGeom prst="rect">
            <a:avLst/>
          </a:prstGeom>
          <a:noFill/>
        </p:spPr>
        <p:txBody>
          <a:bodyPr wrap="square">
            <a:spAutoFit/>
          </a:bodyPr>
          <a:lstStyle/>
          <a:p>
            <a:pPr marL="12700">
              <a:lnSpc>
                <a:spcPct val="100000"/>
              </a:lnSpc>
              <a:spcBef>
                <a:spcPts val="1914"/>
              </a:spcBef>
            </a:pPr>
            <a:r>
              <a:rPr lang="es-CO" sz="9600" b="1" spc="-375" dirty="0">
                <a:solidFill>
                  <a:srgbClr val="D0D046"/>
                </a:solidFill>
                <a:latin typeface="Verdana" panose="020B0604030504040204" pitchFamily="34" charset="0"/>
                <a:ea typeface="Verdana" panose="020B0604030504040204" pitchFamily="34" charset="0"/>
                <a:cs typeface="Verdana" panose="020B0604030504040204" pitchFamily="34" charset="0"/>
              </a:rPr>
              <a:t>3.</a:t>
            </a:r>
            <a:endParaRPr lang="es-CO" sz="9600" b="1" dirty="0">
              <a:latin typeface="Verdana" panose="020B0604030504040204" pitchFamily="34" charset="0"/>
              <a:ea typeface="Verdana" panose="020B0604030504040204" pitchFamily="34" charset="0"/>
              <a:cs typeface="Verdana" panose="020B0604030504040204" pitchFamily="34" charset="0"/>
            </a:endParaRPr>
          </a:p>
        </p:txBody>
      </p:sp>
      <p:sp>
        <p:nvSpPr>
          <p:cNvPr id="11" name="object 8">
            <a:extLst>
              <a:ext uri="{FF2B5EF4-FFF2-40B4-BE49-F238E27FC236}">
                <a16:creationId xmlns:a16="http://schemas.microsoft.com/office/drawing/2014/main" id="{A7648710-68FE-30D7-F00D-B330647936E1}"/>
              </a:ext>
            </a:extLst>
          </p:cNvPr>
          <p:cNvSpPr txBox="1"/>
          <p:nvPr/>
        </p:nvSpPr>
        <p:spPr>
          <a:xfrm>
            <a:off x="815986" y="5835633"/>
            <a:ext cx="1377232" cy="1477969"/>
          </a:xfrm>
          <a:prstGeom prst="rect">
            <a:avLst/>
          </a:prstGeom>
        </p:spPr>
        <p:txBody>
          <a:bodyPr vert="horz" wrap="square" lIns="0" tIns="15875" rIns="0" bIns="0" rtlCol="0">
            <a:spAutoFit/>
          </a:bodyPr>
          <a:lstStyle/>
          <a:p>
            <a:pPr marL="12700">
              <a:lnSpc>
                <a:spcPts val="11425"/>
              </a:lnSpc>
            </a:pPr>
            <a:r>
              <a:rPr lang="es-CO" sz="9950" b="1" spc="-375" dirty="0">
                <a:solidFill>
                  <a:srgbClr val="EBAC40"/>
                </a:solidFill>
                <a:latin typeface="Verdana" panose="020B0604030504040204" pitchFamily="34" charset="0"/>
                <a:ea typeface="Verdana" panose="020B0604030504040204" pitchFamily="34" charset="0"/>
                <a:cs typeface="Verdana" panose="020B0604030504040204" pitchFamily="34" charset="0"/>
              </a:rPr>
              <a:t>2.</a:t>
            </a:r>
            <a:endParaRPr lang="es-CO" sz="9950" b="1" dirty="0">
              <a:latin typeface="Verdana" panose="020B0604030504040204" pitchFamily="34" charset="0"/>
              <a:ea typeface="Verdana" panose="020B0604030504040204" pitchFamily="34" charset="0"/>
              <a:cs typeface="Verdana" panose="020B0604030504040204" pitchFamily="34" charset="0"/>
            </a:endParaRPr>
          </a:p>
        </p:txBody>
      </p:sp>
      <p:sp>
        <p:nvSpPr>
          <p:cNvPr id="9" name="Marcador de número de diapositiva 8">
            <a:extLst>
              <a:ext uri="{FF2B5EF4-FFF2-40B4-BE49-F238E27FC236}">
                <a16:creationId xmlns:a16="http://schemas.microsoft.com/office/drawing/2014/main" id="{9C979CDA-1AC5-3243-24C4-98417A6D12D3}"/>
              </a:ext>
            </a:extLst>
          </p:cNvPr>
          <p:cNvSpPr>
            <a:spLocks noGrp="1"/>
          </p:cNvSpPr>
          <p:nvPr>
            <p:ph type="sldNum" sz="quarter" idx="7"/>
          </p:nvPr>
        </p:nvSpPr>
        <p:spPr/>
        <p:txBody>
          <a:bodyPr/>
          <a:lstStyle/>
          <a:p>
            <a:fld id="{B6F15528-21DE-4FAA-801E-634DDDAF4B2B}" type="slidenum">
              <a:rPr lang="es-CO" smtClean="0"/>
              <a:t>7</a:t>
            </a:fld>
            <a:endParaRPr lang="es-CO"/>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788824" y="3756066"/>
            <a:ext cx="10158826" cy="6364499"/>
          </a:xfrm>
          <a:prstGeom prst="rect">
            <a:avLst/>
          </a:prstGeom>
        </p:spPr>
        <p:txBody>
          <a:bodyPr vert="horz" wrap="square" lIns="0" tIns="13335" rIns="0" bIns="0" rtlCol="0">
            <a:spAutoFit/>
          </a:bodyPr>
          <a:lstStyle/>
          <a:p>
            <a:pPr marL="12700" marR="138430">
              <a:lnSpc>
                <a:spcPct val="101299"/>
              </a:lnSpc>
              <a:spcBef>
                <a:spcPts val="105"/>
              </a:spcBef>
            </a:pPr>
            <a:r>
              <a:rPr sz="2050" dirty="0">
                <a:latin typeface="Verdana" panose="020B0604030504040204" pitchFamily="34" charset="0"/>
                <a:ea typeface="Verdana" panose="020B0604030504040204" pitchFamily="34" charset="0"/>
                <a:cs typeface="Verdana" panose="020B0604030504040204" pitchFamily="34" charset="0"/>
              </a:rPr>
              <a:t>Con </a:t>
            </a:r>
            <a:r>
              <a:rPr sz="2050" spc="20" dirty="0">
                <a:latin typeface="Verdana" panose="020B0604030504040204" pitchFamily="34" charset="0"/>
                <a:ea typeface="Verdana" panose="020B0604030504040204" pitchFamily="34" charset="0"/>
                <a:cs typeface="Verdana" panose="020B0604030504040204" pitchFamily="34" charset="0"/>
              </a:rPr>
              <a:t>una </a:t>
            </a:r>
            <a:r>
              <a:rPr sz="2050" spc="30" dirty="0">
                <a:latin typeface="Verdana" panose="020B0604030504040204" pitchFamily="34" charset="0"/>
                <a:ea typeface="Verdana" panose="020B0604030504040204" pitchFamily="34" charset="0"/>
                <a:cs typeface="Verdana" panose="020B0604030504040204" pitchFamily="34" charset="0"/>
              </a:rPr>
              <a:t>inversión </a:t>
            </a:r>
            <a:r>
              <a:rPr sz="2050" spc="35" dirty="0">
                <a:latin typeface="Verdana" panose="020B0604030504040204" pitchFamily="34" charset="0"/>
                <a:ea typeface="Verdana" panose="020B0604030504040204" pitchFamily="34" charset="0"/>
                <a:cs typeface="Verdana" panose="020B0604030504040204" pitchFamily="34" charset="0"/>
              </a:rPr>
              <a:t>superior </a:t>
            </a:r>
            <a:r>
              <a:rPr sz="2050" spc="-30" dirty="0">
                <a:latin typeface="Verdana" panose="020B0604030504040204" pitchFamily="34" charset="0"/>
                <a:ea typeface="Verdana" panose="020B0604030504040204" pitchFamily="34" charset="0"/>
                <a:cs typeface="Verdana" panose="020B0604030504040204" pitchFamily="34" charset="0"/>
              </a:rPr>
              <a:t>a </a:t>
            </a:r>
            <a:r>
              <a:rPr sz="2050" spc="55" dirty="0">
                <a:latin typeface="Verdana" panose="020B0604030504040204" pitchFamily="34" charset="0"/>
                <a:ea typeface="Verdana" panose="020B0604030504040204" pitchFamily="34" charset="0"/>
                <a:cs typeface="Verdana" panose="020B0604030504040204" pitchFamily="34" charset="0"/>
              </a:rPr>
              <a:t>los </a:t>
            </a:r>
            <a:r>
              <a:rPr sz="2050" b="1" spc="85" dirty="0">
                <a:latin typeface="Verdana" panose="020B0604030504040204" pitchFamily="34" charset="0"/>
                <a:ea typeface="Verdana" panose="020B0604030504040204" pitchFamily="34" charset="0"/>
                <a:cs typeface="Verdana" panose="020B0604030504040204" pitchFamily="34" charset="0"/>
              </a:rPr>
              <a:t>$50.250 </a:t>
            </a:r>
            <a:r>
              <a:rPr sz="2050" b="1" spc="45" dirty="0">
                <a:latin typeface="Verdana" panose="020B0604030504040204" pitchFamily="34" charset="0"/>
                <a:ea typeface="Verdana" panose="020B0604030504040204" pitchFamily="34" charset="0"/>
                <a:cs typeface="Verdana" panose="020B0604030504040204" pitchFamily="34" charset="0"/>
              </a:rPr>
              <a:t>millones</a:t>
            </a:r>
            <a:r>
              <a:rPr sz="2050" spc="45"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en </a:t>
            </a:r>
            <a:r>
              <a:rPr sz="2050" spc="30" dirty="0">
                <a:latin typeface="Verdana" panose="020B0604030504040204" pitchFamily="34" charset="0"/>
                <a:ea typeface="Verdana" panose="020B0604030504040204" pitchFamily="34" charset="0"/>
                <a:cs typeface="Verdana" panose="020B0604030504040204" pitchFamily="34" charset="0"/>
              </a:rPr>
              <a:t>diciembre de </a:t>
            </a:r>
            <a:r>
              <a:rPr sz="2050" spc="110" dirty="0">
                <a:latin typeface="Verdana" panose="020B0604030504040204" pitchFamily="34" charset="0"/>
                <a:ea typeface="Verdana" panose="020B0604030504040204" pitchFamily="34" charset="0"/>
                <a:cs typeface="Verdana" panose="020B0604030504040204" pitchFamily="34" charset="0"/>
              </a:rPr>
              <a:t>2023 </a:t>
            </a:r>
            <a:r>
              <a:rPr sz="2050" spc="-20" dirty="0">
                <a:latin typeface="Verdana" panose="020B0604030504040204" pitchFamily="34" charset="0"/>
                <a:ea typeface="Verdana" panose="020B0604030504040204" pitchFamily="34" charset="0"/>
                <a:cs typeface="Verdana" panose="020B0604030504040204" pitchFamily="34" charset="0"/>
              </a:rPr>
              <a:t>se </a:t>
            </a:r>
            <a:r>
              <a:rPr sz="2050" spc="-15"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inició </a:t>
            </a:r>
            <a:r>
              <a:rPr sz="2050" spc="65" dirty="0">
                <a:latin typeface="Verdana" panose="020B0604030504040204" pitchFamily="34" charset="0"/>
                <a:ea typeface="Verdana" panose="020B0604030504040204" pitchFamily="34" charset="0"/>
                <a:cs typeface="Verdana" panose="020B0604030504040204" pitchFamily="34" charset="0"/>
              </a:rPr>
              <a:t>la </a:t>
            </a:r>
            <a:r>
              <a:rPr sz="2050" spc="30" dirty="0">
                <a:latin typeface="Verdana" panose="020B0604030504040204" pitchFamily="34" charset="0"/>
                <a:ea typeface="Verdana" panose="020B0604030504040204" pitchFamily="34" charset="0"/>
                <a:cs typeface="Verdana" panose="020B0604030504040204" pitchFamily="34" charset="0"/>
              </a:rPr>
              <a:t>atención de </a:t>
            </a:r>
            <a:r>
              <a:rPr sz="2050" spc="70" dirty="0">
                <a:latin typeface="Verdana" panose="020B0604030504040204" pitchFamily="34" charset="0"/>
                <a:ea typeface="Verdana" panose="020B0604030504040204" pitchFamily="34" charset="0"/>
                <a:cs typeface="Verdana" panose="020B0604030504040204" pitchFamily="34" charset="0"/>
              </a:rPr>
              <a:t>9.300 </a:t>
            </a:r>
            <a:r>
              <a:rPr sz="2050" spc="25" dirty="0">
                <a:latin typeface="Verdana" panose="020B0604030504040204" pitchFamily="34" charset="0"/>
                <a:ea typeface="Verdana" panose="020B0604030504040204" pitchFamily="34" charset="0"/>
                <a:cs typeface="Verdana" panose="020B0604030504040204" pitchFamily="34" charset="0"/>
              </a:rPr>
              <a:t>hogares </a:t>
            </a:r>
            <a:r>
              <a:rPr sz="2050" spc="15" dirty="0">
                <a:latin typeface="Verdana" panose="020B0604030504040204" pitchFamily="34" charset="0"/>
                <a:ea typeface="Verdana" panose="020B0604030504040204" pitchFamily="34" charset="0"/>
                <a:cs typeface="Verdana" panose="020B0604030504040204" pitchFamily="34" charset="0"/>
              </a:rPr>
              <a:t>en </a:t>
            </a:r>
            <a:r>
              <a:rPr sz="2050" spc="55" dirty="0">
                <a:latin typeface="Verdana" panose="020B0604030504040204" pitchFamily="34" charset="0"/>
                <a:ea typeface="Verdana" panose="020B0604030504040204" pitchFamily="34" charset="0"/>
                <a:cs typeface="Verdana" panose="020B0604030504040204" pitchFamily="34" charset="0"/>
              </a:rPr>
              <a:t>los </a:t>
            </a:r>
            <a:r>
              <a:rPr sz="2050" spc="50" dirty="0">
                <a:latin typeface="Verdana" panose="020B0604030504040204" pitchFamily="34" charset="0"/>
                <a:ea typeface="Verdana" panose="020B0604030504040204" pitchFamily="34" charset="0"/>
                <a:cs typeface="Verdana" panose="020B0604030504040204" pitchFamily="34" charset="0"/>
              </a:rPr>
              <a:t>departamentos </a:t>
            </a:r>
            <a:r>
              <a:rPr sz="2050" spc="30" dirty="0">
                <a:latin typeface="Verdana" panose="020B0604030504040204" pitchFamily="34" charset="0"/>
                <a:ea typeface="Verdana" panose="020B0604030504040204" pitchFamily="34" charset="0"/>
                <a:cs typeface="Verdana" panose="020B0604030504040204" pitchFamily="34" charset="0"/>
              </a:rPr>
              <a:t>de </a:t>
            </a:r>
            <a:r>
              <a:rPr sz="2050" spc="35" dirty="0">
                <a:latin typeface="Verdana" panose="020B0604030504040204" pitchFamily="34" charset="0"/>
                <a:ea typeface="Verdana" panose="020B0604030504040204" pitchFamily="34" charset="0"/>
                <a:cs typeface="Verdana" panose="020B0604030504040204" pitchFamily="34" charset="0"/>
              </a:rPr>
              <a:t>Bolívar, </a:t>
            </a:r>
            <a:r>
              <a:rPr sz="2050" spc="-40" dirty="0">
                <a:latin typeface="Verdana" panose="020B0604030504040204" pitchFamily="34" charset="0"/>
                <a:ea typeface="Verdana" panose="020B0604030504040204" pitchFamily="34" charset="0"/>
                <a:cs typeface="Verdana" panose="020B0604030504040204" pitchFamily="34" charset="0"/>
              </a:rPr>
              <a:t>Cauca, </a:t>
            </a:r>
            <a:r>
              <a:rPr sz="2050" spc="-35" dirty="0">
                <a:latin typeface="Verdana" panose="020B0604030504040204" pitchFamily="34" charset="0"/>
                <a:ea typeface="Verdana" panose="020B0604030504040204" pitchFamily="34" charset="0"/>
                <a:cs typeface="Verdana" panose="020B0604030504040204" pitchFamily="34" charset="0"/>
              </a:rPr>
              <a:t> </a:t>
            </a:r>
            <a:r>
              <a:rPr sz="2050" spc="25" dirty="0">
                <a:latin typeface="Verdana" panose="020B0604030504040204" pitchFamily="34" charset="0"/>
                <a:ea typeface="Verdana" panose="020B0604030504040204" pitchFamily="34" charset="0"/>
                <a:cs typeface="Verdana" panose="020B0604030504040204" pitchFamily="34" charset="0"/>
              </a:rPr>
              <a:t>Magdalena,</a:t>
            </a:r>
            <a:r>
              <a:rPr sz="2050" spc="-5" dirty="0">
                <a:latin typeface="Verdana" panose="020B0604030504040204" pitchFamily="34" charset="0"/>
                <a:ea typeface="Verdana" panose="020B0604030504040204" pitchFamily="34" charset="0"/>
                <a:cs typeface="Verdana" panose="020B0604030504040204" pitchFamily="34" charset="0"/>
              </a:rPr>
              <a:t> </a:t>
            </a:r>
            <a:r>
              <a:rPr sz="2050" spc="65" dirty="0">
                <a:latin typeface="Verdana" panose="020B0604030504040204" pitchFamily="34" charset="0"/>
                <a:ea typeface="Verdana" panose="020B0604030504040204" pitchFamily="34" charset="0"/>
                <a:cs typeface="Verdana" panose="020B0604030504040204" pitchFamily="34" charset="0"/>
              </a:rPr>
              <a:t>Antioquia</a:t>
            </a:r>
            <a:r>
              <a:rPr sz="2050" dirty="0">
                <a:latin typeface="Verdana" panose="020B0604030504040204" pitchFamily="34" charset="0"/>
                <a:ea typeface="Verdana" panose="020B0604030504040204" pitchFamily="34" charset="0"/>
                <a:cs typeface="Verdana" panose="020B0604030504040204" pitchFamily="34" charset="0"/>
              </a:rPr>
              <a:t> </a:t>
            </a:r>
            <a:r>
              <a:rPr sz="2050" spc="55" dirty="0">
                <a:latin typeface="Verdana" panose="020B0604030504040204" pitchFamily="34" charset="0"/>
                <a:ea typeface="Verdana" panose="020B0604030504040204" pitchFamily="34" charset="0"/>
                <a:cs typeface="Verdana" panose="020B0604030504040204" pitchFamily="34" charset="0"/>
              </a:rPr>
              <a:t>y</a:t>
            </a:r>
            <a:r>
              <a:rPr sz="2050" dirty="0">
                <a:latin typeface="Verdana" panose="020B0604030504040204" pitchFamily="34" charset="0"/>
                <a:ea typeface="Verdana" panose="020B0604030504040204" pitchFamily="34" charset="0"/>
                <a:cs typeface="Verdana" panose="020B0604030504040204" pitchFamily="34" charset="0"/>
              </a:rPr>
              <a:t> </a:t>
            </a:r>
            <a:r>
              <a:rPr sz="2050" spc="-20" dirty="0">
                <a:latin typeface="Verdana" panose="020B0604030504040204" pitchFamily="34" charset="0"/>
                <a:ea typeface="Verdana" panose="020B0604030504040204" pitchFamily="34" charset="0"/>
                <a:cs typeface="Verdana" panose="020B0604030504040204" pitchFamily="34" charset="0"/>
              </a:rPr>
              <a:t>Chocó,</a:t>
            </a:r>
            <a:r>
              <a:rPr sz="2050" dirty="0">
                <a:latin typeface="Verdana" panose="020B0604030504040204" pitchFamily="34" charset="0"/>
                <a:ea typeface="Verdana" panose="020B0604030504040204" pitchFamily="34" charset="0"/>
                <a:cs typeface="Verdana" panose="020B0604030504040204" pitchFamily="34" charset="0"/>
              </a:rPr>
              <a:t> </a:t>
            </a:r>
            <a:r>
              <a:rPr sz="2050" spc="10" dirty="0">
                <a:latin typeface="Verdana" panose="020B0604030504040204" pitchFamily="34" charset="0"/>
                <a:ea typeface="Verdana" panose="020B0604030504040204" pitchFamily="34" charset="0"/>
                <a:cs typeface="Verdana" panose="020B0604030504040204" pitchFamily="34" charset="0"/>
              </a:rPr>
              <a:t>gracias</a:t>
            </a:r>
            <a:r>
              <a:rPr sz="2050" dirty="0">
                <a:latin typeface="Verdana" panose="020B0604030504040204" pitchFamily="34" charset="0"/>
                <a:ea typeface="Verdana" panose="020B0604030504040204" pitchFamily="34" charset="0"/>
                <a:cs typeface="Verdana" panose="020B0604030504040204" pitchFamily="34" charset="0"/>
              </a:rPr>
              <a:t> </a:t>
            </a:r>
            <a:r>
              <a:rPr sz="2050" spc="65" dirty="0">
                <a:latin typeface="Verdana" panose="020B0604030504040204" pitchFamily="34" charset="0"/>
                <a:ea typeface="Verdana" panose="020B0604030504040204" pitchFamily="34" charset="0"/>
                <a:cs typeface="Verdana" panose="020B0604030504040204" pitchFamily="34" charset="0"/>
              </a:rPr>
              <a:t>al</a:t>
            </a:r>
            <a:r>
              <a:rPr sz="2050"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acuerdo</a:t>
            </a:r>
            <a:r>
              <a:rPr sz="2050" dirty="0">
                <a:latin typeface="Verdana" panose="020B0604030504040204" pitchFamily="34" charset="0"/>
                <a:ea typeface="Verdana" panose="020B0604030504040204" pitchFamily="34" charset="0"/>
                <a:cs typeface="Verdana" panose="020B0604030504040204" pitchFamily="34" charset="0"/>
              </a:rPr>
              <a:t> </a:t>
            </a:r>
            <a:r>
              <a:rPr sz="2050" spc="10" dirty="0">
                <a:latin typeface="Verdana" panose="020B0604030504040204" pitchFamily="34" charset="0"/>
                <a:ea typeface="Verdana" panose="020B0604030504040204" pitchFamily="34" charset="0"/>
                <a:cs typeface="Verdana" panose="020B0604030504040204" pitchFamily="34" charset="0"/>
              </a:rPr>
              <a:t>con</a:t>
            </a:r>
            <a:r>
              <a:rPr sz="2050" dirty="0">
                <a:latin typeface="Verdana" panose="020B0604030504040204" pitchFamily="34" charset="0"/>
                <a:ea typeface="Verdana" panose="020B0604030504040204" pitchFamily="34" charset="0"/>
                <a:cs typeface="Verdana" panose="020B0604030504040204" pitchFamily="34" charset="0"/>
              </a:rPr>
              <a:t> </a:t>
            </a:r>
            <a:r>
              <a:rPr sz="2050" spc="65" dirty="0">
                <a:latin typeface="Verdana" panose="020B0604030504040204" pitchFamily="34" charset="0"/>
                <a:ea typeface="Verdana" panose="020B0604030504040204" pitchFamily="34" charset="0"/>
                <a:cs typeface="Verdana" panose="020B0604030504040204" pitchFamily="34" charset="0"/>
              </a:rPr>
              <a:t>el</a:t>
            </a:r>
            <a:r>
              <a:rPr sz="2050" dirty="0">
                <a:latin typeface="Verdana" panose="020B0604030504040204" pitchFamily="34" charset="0"/>
                <a:ea typeface="Verdana" panose="020B0604030504040204" pitchFamily="34" charset="0"/>
                <a:cs typeface="Verdana" panose="020B0604030504040204" pitchFamily="34" charset="0"/>
              </a:rPr>
              <a:t> </a:t>
            </a:r>
            <a:r>
              <a:rPr sz="2050" spc="35" dirty="0">
                <a:latin typeface="Verdana" panose="020B0604030504040204" pitchFamily="34" charset="0"/>
                <a:ea typeface="Verdana" panose="020B0604030504040204" pitchFamily="34" charset="0"/>
                <a:cs typeface="Verdana" panose="020B0604030504040204" pitchFamily="34" charset="0"/>
              </a:rPr>
              <a:t>Programa</a:t>
            </a:r>
            <a:r>
              <a:rPr sz="2050" dirty="0">
                <a:latin typeface="Verdana" panose="020B0604030504040204" pitchFamily="34" charset="0"/>
                <a:ea typeface="Verdana" panose="020B0604030504040204" pitchFamily="34" charset="0"/>
                <a:cs typeface="Verdana" panose="020B0604030504040204" pitchFamily="34" charset="0"/>
              </a:rPr>
              <a:t> </a:t>
            </a:r>
            <a:r>
              <a:rPr sz="2050" spc="60" dirty="0">
                <a:latin typeface="Verdana" panose="020B0604030504040204" pitchFamily="34" charset="0"/>
                <a:ea typeface="Verdana" panose="020B0604030504040204" pitchFamily="34" charset="0"/>
                <a:cs typeface="Verdana" panose="020B0604030504040204" pitchFamily="34" charset="0"/>
              </a:rPr>
              <a:t>Mundial</a:t>
            </a:r>
            <a:r>
              <a:rPr sz="2050"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de </a:t>
            </a:r>
            <a:r>
              <a:rPr sz="2050" spc="-530" dirty="0">
                <a:latin typeface="Verdana" panose="020B0604030504040204" pitchFamily="34" charset="0"/>
                <a:ea typeface="Verdana" panose="020B0604030504040204" pitchFamily="34" charset="0"/>
                <a:cs typeface="Verdana" panose="020B0604030504040204" pitchFamily="34" charset="0"/>
              </a:rPr>
              <a:t> </a:t>
            </a:r>
            <a:r>
              <a:rPr sz="2050" spc="55" dirty="0">
                <a:latin typeface="Verdana" panose="020B0604030504040204" pitchFamily="34" charset="0"/>
                <a:ea typeface="Verdana" panose="020B0604030504040204" pitchFamily="34" charset="0"/>
                <a:cs typeface="Verdana" panose="020B0604030504040204" pitchFamily="34" charset="0"/>
              </a:rPr>
              <a:t>Alimentos.</a:t>
            </a:r>
            <a:endParaRPr sz="2050" dirty="0">
              <a:latin typeface="Verdana" panose="020B0604030504040204" pitchFamily="34" charset="0"/>
              <a:ea typeface="Verdana" panose="020B0604030504040204" pitchFamily="34" charset="0"/>
              <a:cs typeface="Verdana" panose="020B0604030504040204" pitchFamily="34" charset="0"/>
            </a:endParaRPr>
          </a:p>
          <a:p>
            <a:pPr marL="12700" marR="234315">
              <a:lnSpc>
                <a:spcPct val="101299"/>
              </a:lnSpc>
              <a:spcBef>
                <a:spcPts val="2490"/>
              </a:spcBef>
            </a:pPr>
            <a:r>
              <a:rPr sz="2050" dirty="0">
                <a:latin typeface="Verdana" panose="020B0604030504040204" pitchFamily="34" charset="0"/>
                <a:ea typeface="Verdana" panose="020B0604030504040204" pitchFamily="34" charset="0"/>
                <a:cs typeface="Verdana" panose="020B0604030504040204" pitchFamily="34" charset="0"/>
              </a:rPr>
              <a:t>Con </a:t>
            </a:r>
            <a:r>
              <a:rPr sz="2050" spc="20" dirty="0">
                <a:latin typeface="Verdana" panose="020B0604030504040204" pitchFamily="34" charset="0"/>
                <a:ea typeface="Verdana" panose="020B0604030504040204" pitchFamily="34" charset="0"/>
                <a:cs typeface="Verdana" panose="020B0604030504040204" pitchFamily="34" charset="0"/>
              </a:rPr>
              <a:t>una </a:t>
            </a:r>
            <a:r>
              <a:rPr sz="2050" b="1" spc="30" dirty="0">
                <a:latin typeface="Verdana" panose="020B0604030504040204" pitchFamily="34" charset="0"/>
                <a:ea typeface="Verdana" panose="020B0604030504040204" pitchFamily="34" charset="0"/>
                <a:cs typeface="Verdana" panose="020B0604030504040204" pitchFamily="34" charset="0"/>
              </a:rPr>
              <a:t>inversión de </a:t>
            </a:r>
            <a:r>
              <a:rPr sz="2050" b="1" spc="15" dirty="0">
                <a:latin typeface="Verdana" panose="020B0604030504040204" pitchFamily="34" charset="0"/>
                <a:ea typeface="Verdana" panose="020B0604030504040204" pitchFamily="34" charset="0"/>
                <a:cs typeface="Verdana" panose="020B0604030504040204" pitchFamily="34" charset="0"/>
              </a:rPr>
              <a:t>más </a:t>
            </a:r>
            <a:r>
              <a:rPr sz="2050" b="1" spc="30" dirty="0">
                <a:latin typeface="Verdana" panose="020B0604030504040204" pitchFamily="34" charset="0"/>
                <a:ea typeface="Verdana" panose="020B0604030504040204" pitchFamily="34" charset="0"/>
                <a:cs typeface="Verdana" panose="020B0604030504040204" pitchFamily="34" charset="0"/>
              </a:rPr>
              <a:t>de </a:t>
            </a:r>
            <a:r>
              <a:rPr sz="2050" b="1" spc="85" dirty="0">
                <a:latin typeface="Verdana" panose="020B0604030504040204" pitchFamily="34" charset="0"/>
                <a:ea typeface="Verdana" panose="020B0604030504040204" pitchFamily="34" charset="0"/>
                <a:cs typeface="Verdana" panose="020B0604030504040204" pitchFamily="34" charset="0"/>
              </a:rPr>
              <a:t>$70.000 </a:t>
            </a:r>
            <a:r>
              <a:rPr sz="2050" b="1" spc="45" dirty="0">
                <a:latin typeface="Verdana" panose="020B0604030504040204" pitchFamily="34" charset="0"/>
                <a:ea typeface="Verdana" panose="020B0604030504040204" pitchFamily="34" charset="0"/>
                <a:cs typeface="Verdana" panose="020B0604030504040204" pitchFamily="34" charset="0"/>
              </a:rPr>
              <a:t>millones</a:t>
            </a:r>
            <a:r>
              <a:rPr sz="2050" spc="45"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iniciamos </a:t>
            </a:r>
            <a:r>
              <a:rPr sz="2050" spc="65" dirty="0">
                <a:latin typeface="Verdana" panose="020B0604030504040204" pitchFamily="34" charset="0"/>
                <a:ea typeface="Verdana" panose="020B0604030504040204" pitchFamily="34" charset="0"/>
                <a:cs typeface="Verdana" panose="020B0604030504040204" pitchFamily="34" charset="0"/>
              </a:rPr>
              <a:t>la </a:t>
            </a:r>
            <a:r>
              <a:rPr sz="2050" spc="30" dirty="0">
                <a:latin typeface="Verdana" panose="020B0604030504040204" pitchFamily="34" charset="0"/>
                <a:ea typeface="Verdana" panose="020B0604030504040204" pitchFamily="34" charset="0"/>
                <a:cs typeface="Verdana" panose="020B0604030504040204" pitchFamily="34" charset="0"/>
              </a:rPr>
              <a:t>atención </a:t>
            </a:r>
            <a:r>
              <a:rPr sz="2050" spc="10" dirty="0">
                <a:latin typeface="Verdana" panose="020B0604030504040204" pitchFamily="34" charset="0"/>
                <a:ea typeface="Verdana" panose="020B0604030504040204" pitchFamily="34" charset="0"/>
                <a:cs typeface="Verdana" panose="020B0604030504040204" pitchFamily="34" charset="0"/>
              </a:rPr>
              <a:t>con </a:t>
            </a:r>
            <a:r>
              <a:rPr sz="2050" spc="65" dirty="0">
                <a:latin typeface="Verdana" panose="020B0604030504040204" pitchFamily="34" charset="0"/>
                <a:ea typeface="Verdana" panose="020B0604030504040204" pitchFamily="34" charset="0"/>
                <a:cs typeface="Verdana" panose="020B0604030504040204" pitchFamily="34" charset="0"/>
              </a:rPr>
              <a:t>el </a:t>
            </a:r>
            <a:r>
              <a:rPr sz="2050" spc="70" dirty="0">
                <a:latin typeface="Verdana" panose="020B0604030504040204" pitchFamily="34" charset="0"/>
                <a:ea typeface="Verdana" panose="020B0604030504040204" pitchFamily="34" charset="0"/>
                <a:cs typeface="Verdana" panose="020B0604030504040204" pitchFamily="34" charset="0"/>
              </a:rPr>
              <a:t> </a:t>
            </a:r>
            <a:r>
              <a:rPr sz="2050" spc="35" dirty="0">
                <a:latin typeface="Verdana" panose="020B0604030504040204" pitchFamily="34" charset="0"/>
                <a:ea typeface="Verdana" panose="020B0604030504040204" pitchFamily="34" charset="0"/>
                <a:cs typeface="Verdana" panose="020B0604030504040204" pitchFamily="34" charset="0"/>
              </a:rPr>
              <a:t>Programa</a:t>
            </a:r>
            <a:r>
              <a:rPr sz="2050" spc="-5"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de</a:t>
            </a:r>
            <a:r>
              <a:rPr sz="2050" spc="-5"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atención</a:t>
            </a:r>
            <a:r>
              <a:rPr sz="2050" dirty="0">
                <a:latin typeface="Verdana" panose="020B0604030504040204" pitchFamily="34" charset="0"/>
                <a:ea typeface="Verdana" panose="020B0604030504040204" pitchFamily="34" charset="0"/>
                <a:cs typeface="Verdana" panose="020B0604030504040204" pitchFamily="34" charset="0"/>
              </a:rPr>
              <a:t> </a:t>
            </a:r>
            <a:r>
              <a:rPr sz="2050" spc="65" dirty="0">
                <a:latin typeface="Verdana" panose="020B0604030504040204" pitchFamily="34" charset="0"/>
                <a:ea typeface="Verdana" panose="020B0604030504040204" pitchFamily="34" charset="0"/>
                <a:cs typeface="Verdana" panose="020B0604030504040204" pitchFamily="34" charset="0"/>
              </a:rPr>
              <a:t>integral</a:t>
            </a:r>
            <a:r>
              <a:rPr sz="2050" spc="-5" dirty="0">
                <a:latin typeface="Verdana" panose="020B0604030504040204" pitchFamily="34" charset="0"/>
                <a:ea typeface="Verdana" panose="020B0604030504040204" pitchFamily="34" charset="0"/>
                <a:cs typeface="Verdana" panose="020B0604030504040204" pitchFamily="34" charset="0"/>
              </a:rPr>
              <a:t> </a:t>
            </a:r>
            <a:r>
              <a:rPr sz="2050" spc="10" dirty="0">
                <a:latin typeface="Verdana" panose="020B0604030504040204" pitchFamily="34" charset="0"/>
                <a:ea typeface="Verdana" panose="020B0604030504040204" pitchFamily="34" charset="0"/>
                <a:cs typeface="Verdana" panose="020B0604030504040204" pitchFamily="34" charset="0"/>
              </a:rPr>
              <a:t>con</a:t>
            </a:r>
            <a:r>
              <a:rPr sz="2050" dirty="0">
                <a:latin typeface="Verdana" panose="020B0604030504040204" pitchFamily="34" charset="0"/>
                <a:ea typeface="Verdana" panose="020B0604030504040204" pitchFamily="34" charset="0"/>
                <a:cs typeface="Verdana" panose="020B0604030504040204" pitchFamily="34" charset="0"/>
              </a:rPr>
              <a:t> </a:t>
            </a:r>
            <a:r>
              <a:rPr sz="2050" spc="40" dirty="0">
                <a:latin typeface="Verdana" panose="020B0604030504040204" pitchFamily="34" charset="0"/>
                <a:ea typeface="Verdana" panose="020B0604030504040204" pitchFamily="34" charset="0"/>
                <a:cs typeface="Verdana" panose="020B0604030504040204" pitchFamily="34" charset="0"/>
              </a:rPr>
              <a:t>enfoque</a:t>
            </a:r>
            <a:r>
              <a:rPr sz="2050" spc="-5" dirty="0">
                <a:latin typeface="Verdana" panose="020B0604030504040204" pitchFamily="34" charset="0"/>
                <a:ea typeface="Verdana" panose="020B0604030504040204" pitchFamily="34" charset="0"/>
                <a:cs typeface="Verdana" panose="020B0604030504040204" pitchFamily="34" charset="0"/>
              </a:rPr>
              <a:t> </a:t>
            </a:r>
            <a:r>
              <a:rPr sz="2050" spc="40" dirty="0">
                <a:latin typeface="Verdana" panose="020B0604030504040204" pitchFamily="34" charset="0"/>
                <a:ea typeface="Verdana" panose="020B0604030504040204" pitchFamily="34" charset="0"/>
                <a:cs typeface="Verdana" panose="020B0604030504040204" pitchFamily="34" charset="0"/>
              </a:rPr>
              <a:t>diferencial</a:t>
            </a:r>
            <a:r>
              <a:rPr sz="2050" dirty="0">
                <a:latin typeface="Verdana" panose="020B0604030504040204" pitchFamily="34" charset="0"/>
                <a:ea typeface="Verdana" panose="020B0604030504040204" pitchFamily="34" charset="0"/>
                <a:cs typeface="Verdana" panose="020B0604030504040204" pitchFamily="34" charset="0"/>
              </a:rPr>
              <a:t> </a:t>
            </a:r>
            <a:r>
              <a:rPr sz="2050" spc="35" dirty="0">
                <a:latin typeface="Verdana" panose="020B0604030504040204" pitchFamily="34" charset="0"/>
                <a:ea typeface="Verdana" panose="020B0604030504040204" pitchFamily="34" charset="0"/>
                <a:cs typeface="Verdana" panose="020B0604030504040204" pitchFamily="34" charset="0"/>
              </a:rPr>
              <a:t>étnico</a:t>
            </a:r>
            <a:r>
              <a:rPr sz="2050" spc="-5" dirty="0">
                <a:latin typeface="Verdana" panose="020B0604030504040204" pitchFamily="34" charset="0"/>
                <a:ea typeface="Verdana" panose="020B0604030504040204" pitchFamily="34" charset="0"/>
                <a:cs typeface="Verdana" panose="020B0604030504040204" pitchFamily="34" charset="0"/>
              </a:rPr>
              <a:t> </a:t>
            </a:r>
            <a:r>
              <a:rPr sz="2050" b="1" spc="30" dirty="0">
                <a:latin typeface="Verdana" panose="020B0604030504040204" pitchFamily="34" charset="0"/>
                <a:ea typeface="Verdana" panose="020B0604030504040204" pitchFamily="34" charset="0"/>
                <a:cs typeface="Verdana" panose="020B0604030504040204" pitchFamily="34" charset="0"/>
              </a:rPr>
              <a:t>IRACA</a:t>
            </a:r>
            <a:r>
              <a:rPr sz="2050" b="1" spc="-5" dirty="0">
                <a:latin typeface="Verdana" panose="020B0604030504040204" pitchFamily="34" charset="0"/>
                <a:ea typeface="Verdana" panose="020B0604030504040204" pitchFamily="34" charset="0"/>
                <a:cs typeface="Verdana" panose="020B0604030504040204" pitchFamily="34" charset="0"/>
              </a:rPr>
              <a:t> </a:t>
            </a:r>
            <a:r>
              <a:rPr sz="2050" b="1" spc="30" dirty="0">
                <a:latin typeface="Verdana" panose="020B0604030504040204" pitchFamily="34" charset="0"/>
                <a:ea typeface="Verdana" panose="020B0604030504040204" pitchFamily="34" charset="0"/>
                <a:cs typeface="Verdana" panose="020B0604030504040204" pitchFamily="34" charset="0"/>
              </a:rPr>
              <a:t>de</a:t>
            </a:r>
            <a:r>
              <a:rPr sz="2050" b="1" dirty="0">
                <a:latin typeface="Verdana" panose="020B0604030504040204" pitchFamily="34" charset="0"/>
                <a:ea typeface="Verdana" panose="020B0604030504040204" pitchFamily="34" charset="0"/>
                <a:cs typeface="Verdana" panose="020B0604030504040204" pitchFamily="34" charset="0"/>
              </a:rPr>
              <a:t> </a:t>
            </a:r>
            <a:r>
              <a:rPr sz="2050" b="1" spc="70" dirty="0">
                <a:latin typeface="Verdana" panose="020B0604030504040204" pitchFamily="34" charset="0"/>
                <a:ea typeface="Verdana" panose="020B0604030504040204" pitchFamily="34" charset="0"/>
                <a:cs typeface="Verdana" panose="020B0604030504040204" pitchFamily="34" charset="0"/>
              </a:rPr>
              <a:t>9.431 </a:t>
            </a:r>
            <a:r>
              <a:rPr sz="2050" b="1" spc="-530" dirty="0">
                <a:latin typeface="Verdana" panose="020B0604030504040204" pitchFamily="34" charset="0"/>
                <a:ea typeface="Verdana" panose="020B0604030504040204" pitchFamily="34" charset="0"/>
                <a:cs typeface="Verdana" panose="020B0604030504040204" pitchFamily="34" charset="0"/>
              </a:rPr>
              <a:t> </a:t>
            </a:r>
            <a:r>
              <a:rPr sz="2050" b="1" spc="25" dirty="0">
                <a:latin typeface="Verdana" panose="020B0604030504040204" pitchFamily="34" charset="0"/>
                <a:ea typeface="Verdana" panose="020B0604030504040204" pitchFamily="34" charset="0"/>
                <a:cs typeface="Verdana" panose="020B0604030504040204" pitchFamily="34" charset="0"/>
              </a:rPr>
              <a:t>hogares </a:t>
            </a:r>
            <a:r>
              <a:rPr sz="2050" b="1" spc="30" dirty="0">
                <a:latin typeface="Verdana" panose="020B0604030504040204" pitchFamily="34" charset="0"/>
                <a:ea typeface="Verdana" panose="020B0604030504040204" pitchFamily="34" charset="0"/>
                <a:cs typeface="Verdana" panose="020B0604030504040204" pitchFamily="34" charset="0"/>
              </a:rPr>
              <a:t>indígenas </a:t>
            </a:r>
            <a:r>
              <a:rPr sz="2050" b="1" spc="55" dirty="0">
                <a:latin typeface="Verdana" panose="020B0604030504040204" pitchFamily="34" charset="0"/>
                <a:ea typeface="Verdana" panose="020B0604030504040204" pitchFamily="34" charset="0"/>
                <a:cs typeface="Verdana" panose="020B0604030504040204" pitchFamily="34" charset="0"/>
              </a:rPr>
              <a:t>y </a:t>
            </a:r>
            <a:r>
              <a:rPr sz="2050" b="1" spc="40" dirty="0">
                <a:latin typeface="Verdana" panose="020B0604030504040204" pitchFamily="34" charset="0"/>
                <a:ea typeface="Verdana" panose="020B0604030504040204" pitchFamily="34" charset="0"/>
                <a:cs typeface="Verdana" panose="020B0604030504040204" pitchFamily="34" charset="0"/>
              </a:rPr>
              <a:t>afrocolombianos </a:t>
            </a:r>
            <a:r>
              <a:rPr sz="2050" b="1" spc="20" dirty="0">
                <a:latin typeface="Verdana" panose="020B0604030504040204" pitchFamily="34" charset="0"/>
                <a:ea typeface="Verdana" panose="020B0604030504040204" pitchFamily="34" charset="0"/>
                <a:cs typeface="Verdana" panose="020B0604030504040204" pitchFamily="34" charset="0"/>
              </a:rPr>
              <a:t>ubicados </a:t>
            </a:r>
            <a:r>
              <a:rPr sz="2050" b="1" spc="15" dirty="0">
                <a:latin typeface="Verdana" panose="020B0604030504040204" pitchFamily="34" charset="0"/>
                <a:ea typeface="Verdana" panose="020B0604030504040204" pitchFamily="34" charset="0"/>
                <a:cs typeface="Verdana" panose="020B0604030504040204" pitchFamily="34" charset="0"/>
              </a:rPr>
              <a:t>en </a:t>
            </a:r>
            <a:r>
              <a:rPr sz="2050" b="1" spc="110" dirty="0">
                <a:latin typeface="Verdana" panose="020B0604030504040204" pitchFamily="34" charset="0"/>
                <a:ea typeface="Verdana" panose="020B0604030504040204" pitchFamily="34" charset="0"/>
                <a:cs typeface="Verdana" panose="020B0604030504040204" pitchFamily="34" charset="0"/>
              </a:rPr>
              <a:t>66 </a:t>
            </a:r>
            <a:r>
              <a:rPr sz="2050" b="1" spc="60" dirty="0">
                <a:latin typeface="Verdana" panose="020B0604030504040204" pitchFamily="34" charset="0"/>
                <a:ea typeface="Verdana" panose="020B0604030504040204" pitchFamily="34" charset="0"/>
                <a:cs typeface="Verdana" panose="020B0604030504040204" pitchFamily="34" charset="0"/>
              </a:rPr>
              <a:t>territorios </a:t>
            </a:r>
            <a:r>
              <a:rPr sz="2050" b="1" spc="30" dirty="0">
                <a:latin typeface="Verdana" panose="020B0604030504040204" pitchFamily="34" charset="0"/>
                <a:ea typeface="Verdana" panose="020B0604030504040204" pitchFamily="34" charset="0"/>
                <a:cs typeface="Verdana" panose="020B0604030504040204" pitchFamily="34" charset="0"/>
              </a:rPr>
              <a:t>colectivos de </a:t>
            </a:r>
            <a:r>
              <a:rPr sz="2050" b="1" spc="-530" dirty="0">
                <a:latin typeface="Verdana" panose="020B0604030504040204" pitchFamily="34" charset="0"/>
                <a:ea typeface="Verdana" panose="020B0604030504040204" pitchFamily="34" charset="0"/>
                <a:cs typeface="Verdana" panose="020B0604030504040204" pitchFamily="34" charset="0"/>
              </a:rPr>
              <a:t> </a:t>
            </a:r>
            <a:r>
              <a:rPr sz="2050" b="1" spc="110" dirty="0">
                <a:latin typeface="Verdana" panose="020B0604030504040204" pitchFamily="34" charset="0"/>
                <a:ea typeface="Verdana" panose="020B0604030504040204" pitchFamily="34" charset="0"/>
                <a:cs typeface="Verdana" panose="020B0604030504040204" pitchFamily="34" charset="0"/>
              </a:rPr>
              <a:t>26 </a:t>
            </a:r>
            <a:r>
              <a:rPr sz="2050" b="1" spc="30" dirty="0">
                <a:latin typeface="Verdana" panose="020B0604030504040204" pitchFamily="34" charset="0"/>
                <a:ea typeface="Verdana" panose="020B0604030504040204" pitchFamily="34" charset="0"/>
                <a:cs typeface="Verdana" panose="020B0604030504040204" pitchFamily="34" charset="0"/>
              </a:rPr>
              <a:t>municipios </a:t>
            </a:r>
            <a:r>
              <a:rPr sz="2050" b="1" spc="15" dirty="0">
                <a:latin typeface="Verdana" panose="020B0604030504040204" pitchFamily="34" charset="0"/>
                <a:ea typeface="Verdana" panose="020B0604030504040204" pitchFamily="34" charset="0"/>
                <a:cs typeface="Verdana" panose="020B0604030504040204" pitchFamily="34" charset="0"/>
              </a:rPr>
              <a:t>en</a:t>
            </a:r>
            <a:r>
              <a:rPr sz="2050" spc="15" dirty="0">
                <a:latin typeface="Verdana" panose="020B0604030504040204" pitchFamily="34" charset="0"/>
                <a:ea typeface="Verdana" panose="020B0604030504040204" pitchFamily="34" charset="0"/>
                <a:cs typeface="Verdana" panose="020B0604030504040204" pitchFamily="34" charset="0"/>
              </a:rPr>
              <a:t> </a:t>
            </a:r>
            <a:r>
              <a:rPr sz="2050" spc="110" dirty="0">
                <a:latin typeface="Verdana" panose="020B0604030504040204" pitchFamily="34" charset="0"/>
                <a:ea typeface="Verdana" panose="020B0604030504040204" pitchFamily="34" charset="0"/>
                <a:cs typeface="Verdana" panose="020B0604030504040204" pitchFamily="34" charset="0"/>
              </a:rPr>
              <a:t>14 </a:t>
            </a:r>
            <a:r>
              <a:rPr sz="2050" spc="50" dirty="0">
                <a:latin typeface="Verdana" panose="020B0604030504040204" pitchFamily="34" charset="0"/>
                <a:ea typeface="Verdana" panose="020B0604030504040204" pitchFamily="34" charset="0"/>
                <a:cs typeface="Verdana" panose="020B0604030504040204" pitchFamily="34" charset="0"/>
              </a:rPr>
              <a:t>departamentos </a:t>
            </a:r>
            <a:r>
              <a:rPr sz="2050" spc="15" dirty="0">
                <a:latin typeface="Verdana" panose="020B0604030504040204" pitchFamily="34" charset="0"/>
                <a:ea typeface="Verdana" panose="020B0604030504040204" pitchFamily="34" charset="0"/>
                <a:cs typeface="Verdana" panose="020B0604030504040204" pitchFamily="34" charset="0"/>
              </a:rPr>
              <a:t>en </a:t>
            </a:r>
            <a:r>
              <a:rPr sz="2050" spc="65" dirty="0">
                <a:latin typeface="Verdana" panose="020B0604030504040204" pitchFamily="34" charset="0"/>
                <a:ea typeface="Verdana" panose="020B0604030504040204" pitchFamily="34" charset="0"/>
                <a:cs typeface="Verdana" panose="020B0604030504040204" pitchFamily="34" charset="0"/>
              </a:rPr>
              <a:t>el </a:t>
            </a:r>
            <a:r>
              <a:rPr sz="2050" spc="20" dirty="0">
                <a:latin typeface="Verdana" panose="020B0604030504040204" pitchFamily="34" charset="0"/>
                <a:ea typeface="Verdana" panose="020B0604030504040204" pitchFamily="34" charset="0"/>
                <a:cs typeface="Verdana" panose="020B0604030504040204" pitchFamily="34" charset="0"/>
              </a:rPr>
              <a:t>marco </a:t>
            </a:r>
            <a:r>
              <a:rPr sz="2050" spc="70" dirty="0">
                <a:latin typeface="Verdana" panose="020B0604030504040204" pitchFamily="34" charset="0"/>
                <a:ea typeface="Verdana" panose="020B0604030504040204" pitchFamily="34" charset="0"/>
                <a:cs typeface="Verdana" panose="020B0604030504040204" pitchFamily="34" charset="0"/>
              </a:rPr>
              <a:t>del </a:t>
            </a:r>
            <a:r>
              <a:rPr sz="2050" spc="20" dirty="0">
                <a:latin typeface="Verdana" panose="020B0604030504040204" pitchFamily="34" charset="0"/>
                <a:ea typeface="Verdana" panose="020B0604030504040204" pitchFamily="34" charset="0"/>
                <a:cs typeface="Verdana" panose="020B0604030504040204" pitchFamily="34" charset="0"/>
              </a:rPr>
              <a:t>convenio </a:t>
            </a:r>
            <a:r>
              <a:rPr sz="2050" spc="30" dirty="0">
                <a:latin typeface="Verdana" panose="020B0604030504040204" pitchFamily="34" charset="0"/>
                <a:ea typeface="Verdana" panose="020B0604030504040204" pitchFamily="34" charset="0"/>
                <a:cs typeface="Verdana" panose="020B0604030504040204" pitchFamily="34" charset="0"/>
              </a:rPr>
              <a:t>de </a:t>
            </a:r>
            <a:r>
              <a:rPr sz="2050" spc="15" dirty="0">
                <a:latin typeface="Verdana" panose="020B0604030504040204" pitchFamily="34" charset="0"/>
                <a:ea typeface="Verdana" panose="020B0604030504040204" pitchFamily="34" charset="0"/>
                <a:cs typeface="Verdana" panose="020B0604030504040204" pitchFamily="34" charset="0"/>
              </a:rPr>
              <a:t>cooperación </a:t>
            </a:r>
            <a:r>
              <a:rPr sz="2050" spc="-530" dirty="0">
                <a:latin typeface="Verdana" panose="020B0604030504040204" pitchFamily="34" charset="0"/>
                <a:ea typeface="Verdana" panose="020B0604030504040204" pitchFamily="34" charset="0"/>
                <a:cs typeface="Verdana" panose="020B0604030504040204" pitchFamily="34" charset="0"/>
              </a:rPr>
              <a:t> </a:t>
            </a:r>
            <a:r>
              <a:rPr sz="2050" spc="40" dirty="0">
                <a:latin typeface="Verdana" panose="020B0604030504040204" pitchFamily="34" charset="0"/>
                <a:ea typeface="Verdana" panose="020B0604030504040204" pitchFamily="34" charset="0"/>
                <a:cs typeface="Verdana" panose="020B0604030504040204" pitchFamily="34" charset="0"/>
              </a:rPr>
              <a:t>internacional </a:t>
            </a:r>
            <a:r>
              <a:rPr sz="2050" spc="110" dirty="0">
                <a:latin typeface="Verdana" panose="020B0604030504040204" pitchFamily="34" charset="0"/>
                <a:ea typeface="Verdana" panose="020B0604030504040204" pitchFamily="34" charset="0"/>
                <a:cs typeface="Verdana" panose="020B0604030504040204" pitchFamily="34" charset="0"/>
              </a:rPr>
              <a:t>686 </a:t>
            </a:r>
            <a:r>
              <a:rPr sz="2050" spc="30" dirty="0">
                <a:latin typeface="Verdana" panose="020B0604030504040204" pitchFamily="34" charset="0"/>
                <a:ea typeface="Verdana" panose="020B0604030504040204" pitchFamily="34" charset="0"/>
                <a:cs typeface="Verdana" panose="020B0604030504040204" pitchFamily="34" charset="0"/>
              </a:rPr>
              <a:t>de </a:t>
            </a:r>
            <a:r>
              <a:rPr sz="2050" spc="70" dirty="0">
                <a:latin typeface="Verdana" panose="020B0604030504040204" pitchFamily="34" charset="0"/>
                <a:ea typeface="Verdana" panose="020B0604030504040204" pitchFamily="34" charset="0"/>
                <a:cs typeface="Verdana" panose="020B0604030504040204" pitchFamily="34" charset="0"/>
              </a:rPr>
              <a:t>2023. </a:t>
            </a:r>
            <a:r>
              <a:rPr sz="2050" spc="40" dirty="0">
                <a:latin typeface="Verdana" panose="020B0604030504040204" pitchFamily="34" charset="0"/>
                <a:ea typeface="Verdana" panose="020B0604030504040204" pitchFamily="34" charset="0"/>
                <a:cs typeface="Verdana" panose="020B0604030504040204" pitchFamily="34" charset="0"/>
              </a:rPr>
              <a:t>Llevando proyectos </a:t>
            </a:r>
            <a:r>
              <a:rPr sz="2050" spc="50" dirty="0">
                <a:latin typeface="Verdana" panose="020B0604030504040204" pitchFamily="34" charset="0"/>
                <a:ea typeface="Verdana" panose="020B0604030504040204" pitchFamily="34" charset="0"/>
                <a:cs typeface="Verdana" panose="020B0604030504040204" pitchFamily="34" charset="0"/>
              </a:rPr>
              <a:t>productivos </a:t>
            </a:r>
            <a:r>
              <a:rPr sz="2050" spc="55" dirty="0">
                <a:latin typeface="Verdana" panose="020B0604030504040204" pitchFamily="34" charset="0"/>
                <a:ea typeface="Verdana" panose="020B0604030504040204" pitchFamily="34" charset="0"/>
                <a:cs typeface="Verdana" panose="020B0604030504040204" pitchFamily="34" charset="0"/>
              </a:rPr>
              <a:t>y </a:t>
            </a:r>
            <a:r>
              <a:rPr sz="2050" spc="35" dirty="0">
                <a:latin typeface="Verdana" panose="020B0604030504040204" pitchFamily="34" charset="0"/>
                <a:ea typeface="Verdana" panose="020B0604030504040204" pitchFamily="34" charset="0"/>
                <a:cs typeface="Verdana" panose="020B0604030504040204" pitchFamily="34" charset="0"/>
              </a:rPr>
              <a:t>seguridad </a:t>
            </a:r>
            <a:r>
              <a:rPr sz="2050" spc="40" dirty="0">
                <a:latin typeface="Verdana" panose="020B0604030504040204" pitchFamily="34" charset="0"/>
                <a:ea typeface="Verdana" panose="020B0604030504040204" pitchFamily="34" charset="0"/>
                <a:cs typeface="Verdana" panose="020B0604030504040204" pitchFamily="34" charset="0"/>
              </a:rPr>
              <a:t> </a:t>
            </a:r>
            <a:r>
              <a:rPr sz="2050" spc="50" dirty="0">
                <a:latin typeface="Verdana" panose="020B0604030504040204" pitchFamily="34" charset="0"/>
                <a:ea typeface="Verdana" panose="020B0604030504040204" pitchFamily="34" charset="0"/>
                <a:cs typeface="Verdana" panose="020B0604030504040204" pitchFamily="34" charset="0"/>
              </a:rPr>
              <a:t>alimentario</a:t>
            </a:r>
            <a:r>
              <a:rPr sz="2050" spc="-5"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a</a:t>
            </a:r>
            <a:r>
              <a:rPr sz="2050" spc="-5"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nuestras</a:t>
            </a:r>
            <a:r>
              <a:rPr sz="2050" spc="-5" dirty="0">
                <a:latin typeface="Verdana" panose="020B0604030504040204" pitchFamily="34" charset="0"/>
                <a:ea typeface="Verdana" panose="020B0604030504040204" pitchFamily="34" charset="0"/>
                <a:cs typeface="Verdana" panose="020B0604030504040204" pitchFamily="34" charset="0"/>
              </a:rPr>
              <a:t> </a:t>
            </a:r>
            <a:r>
              <a:rPr sz="2050" spc="25" dirty="0">
                <a:latin typeface="Verdana" panose="020B0604030504040204" pitchFamily="34" charset="0"/>
                <a:ea typeface="Verdana" panose="020B0604030504040204" pitchFamily="34" charset="0"/>
                <a:cs typeface="Verdana" panose="020B0604030504040204" pitchFamily="34" charset="0"/>
              </a:rPr>
              <a:t>comunidades</a:t>
            </a:r>
            <a:r>
              <a:rPr sz="2050" spc="-5"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indígenas</a:t>
            </a:r>
            <a:r>
              <a:rPr sz="2050"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más</a:t>
            </a:r>
            <a:r>
              <a:rPr sz="2050" spc="-5" dirty="0">
                <a:latin typeface="Verdana" panose="020B0604030504040204" pitchFamily="34" charset="0"/>
                <a:ea typeface="Verdana" panose="020B0604030504040204" pitchFamily="34" charset="0"/>
                <a:cs typeface="Verdana" panose="020B0604030504040204" pitchFamily="34" charset="0"/>
              </a:rPr>
              <a:t> </a:t>
            </a:r>
            <a:r>
              <a:rPr sz="2050" spc="20" dirty="0">
                <a:latin typeface="Verdana" panose="020B0604030504040204" pitchFamily="34" charset="0"/>
                <a:ea typeface="Verdana" panose="020B0604030504040204" pitchFamily="34" charset="0"/>
                <a:cs typeface="Verdana" panose="020B0604030504040204" pitchFamily="34" charset="0"/>
              </a:rPr>
              <a:t>apartadas.</a:t>
            </a:r>
            <a:endParaRPr sz="2050" dirty="0">
              <a:latin typeface="Verdana" panose="020B0604030504040204" pitchFamily="34" charset="0"/>
              <a:ea typeface="Verdana" panose="020B0604030504040204" pitchFamily="34" charset="0"/>
              <a:cs typeface="Verdana" panose="020B0604030504040204" pitchFamily="34" charset="0"/>
            </a:endParaRPr>
          </a:p>
          <a:p>
            <a:pPr marL="12700" marR="5080">
              <a:lnSpc>
                <a:spcPct val="101299"/>
              </a:lnSpc>
              <a:spcBef>
                <a:spcPts val="2490"/>
              </a:spcBef>
            </a:pPr>
            <a:r>
              <a:rPr sz="2050" spc="55" dirty="0">
                <a:latin typeface="Verdana" panose="020B0604030504040204" pitchFamily="34" charset="0"/>
                <a:ea typeface="Verdana" panose="020B0604030504040204" pitchFamily="34" charset="0"/>
                <a:cs typeface="Verdana" panose="020B0604030504040204" pitchFamily="34" charset="0"/>
              </a:rPr>
              <a:t>Aumentamos </a:t>
            </a:r>
            <a:r>
              <a:rPr sz="2050" spc="30" dirty="0">
                <a:latin typeface="Verdana" panose="020B0604030504040204" pitchFamily="34" charset="0"/>
                <a:ea typeface="Verdana" panose="020B0604030504040204" pitchFamily="34" charset="0"/>
                <a:cs typeface="Verdana" panose="020B0604030504040204" pitchFamily="34" charset="0"/>
              </a:rPr>
              <a:t>hasta </a:t>
            </a:r>
            <a:r>
              <a:rPr sz="2050" spc="-20" dirty="0">
                <a:latin typeface="Verdana" panose="020B0604030504040204" pitchFamily="34" charset="0"/>
                <a:ea typeface="Verdana" panose="020B0604030504040204" pitchFamily="34" charset="0"/>
                <a:cs typeface="Verdana" panose="020B0604030504040204" pitchFamily="34" charset="0"/>
              </a:rPr>
              <a:t>casi </a:t>
            </a:r>
            <a:r>
              <a:rPr sz="2050" spc="45" dirty="0">
                <a:latin typeface="Verdana" panose="020B0604030504040204" pitchFamily="34" charset="0"/>
                <a:ea typeface="Verdana" panose="020B0604030504040204" pitchFamily="34" charset="0"/>
                <a:cs typeface="Verdana" panose="020B0604030504040204" pitchFamily="34" charset="0"/>
              </a:rPr>
              <a:t>un </a:t>
            </a:r>
            <a:r>
              <a:rPr sz="2050" spc="114" dirty="0">
                <a:latin typeface="Verdana" panose="020B0604030504040204" pitchFamily="34" charset="0"/>
                <a:ea typeface="Verdana" panose="020B0604030504040204" pitchFamily="34" charset="0"/>
                <a:cs typeface="Verdana" panose="020B0604030504040204" pitchFamily="34" charset="0"/>
              </a:rPr>
              <a:t>30% </a:t>
            </a:r>
            <a:r>
              <a:rPr sz="2050" spc="65" dirty="0">
                <a:latin typeface="Verdana" panose="020B0604030504040204" pitchFamily="34" charset="0"/>
                <a:ea typeface="Verdana" panose="020B0604030504040204" pitchFamily="34" charset="0"/>
                <a:cs typeface="Verdana" panose="020B0604030504040204" pitchFamily="34" charset="0"/>
              </a:rPr>
              <a:t>el </a:t>
            </a:r>
            <a:r>
              <a:rPr sz="2050" spc="60" dirty="0">
                <a:latin typeface="Verdana" panose="020B0604030504040204" pitchFamily="34" charset="0"/>
                <a:ea typeface="Verdana" panose="020B0604030504040204" pitchFamily="34" charset="0"/>
                <a:cs typeface="Verdana" panose="020B0604030504040204" pitchFamily="34" charset="0"/>
              </a:rPr>
              <a:t>valor </a:t>
            </a:r>
            <a:r>
              <a:rPr sz="2050" spc="30" dirty="0">
                <a:latin typeface="Verdana" panose="020B0604030504040204" pitchFamily="34" charset="0"/>
                <a:ea typeface="Verdana" panose="020B0604030504040204" pitchFamily="34" charset="0"/>
                <a:cs typeface="Verdana" panose="020B0604030504040204" pitchFamily="34" charset="0"/>
              </a:rPr>
              <a:t>de </a:t>
            </a:r>
            <a:r>
              <a:rPr sz="2050" spc="55" dirty="0">
                <a:latin typeface="Verdana" panose="020B0604030504040204" pitchFamily="34" charset="0"/>
                <a:ea typeface="Verdana" panose="020B0604030504040204" pitchFamily="34" charset="0"/>
                <a:cs typeface="Verdana" panose="020B0604030504040204" pitchFamily="34" charset="0"/>
              </a:rPr>
              <a:t>los </a:t>
            </a:r>
            <a:r>
              <a:rPr sz="2050" spc="25" dirty="0">
                <a:latin typeface="Verdana" panose="020B0604030504040204" pitchFamily="34" charset="0"/>
                <a:ea typeface="Verdana" panose="020B0604030504040204" pitchFamily="34" charset="0"/>
                <a:cs typeface="Verdana" panose="020B0604030504040204" pitchFamily="34" charset="0"/>
              </a:rPr>
              <a:t>beneficios </a:t>
            </a:r>
            <a:r>
              <a:rPr sz="2050" spc="15" dirty="0">
                <a:latin typeface="Verdana" panose="020B0604030504040204" pitchFamily="34" charset="0"/>
                <a:ea typeface="Verdana" panose="020B0604030504040204" pitchFamily="34" charset="0"/>
                <a:cs typeface="Verdana" panose="020B0604030504040204" pitchFamily="34" charset="0"/>
              </a:rPr>
              <a:t>en </a:t>
            </a:r>
            <a:r>
              <a:rPr sz="2050" spc="55" dirty="0">
                <a:latin typeface="Verdana" panose="020B0604030504040204" pitchFamily="34" charset="0"/>
                <a:ea typeface="Verdana" panose="020B0604030504040204" pitchFamily="34" charset="0"/>
                <a:cs typeface="Verdana" panose="020B0604030504040204" pitchFamily="34" charset="0"/>
              </a:rPr>
              <a:t>los </a:t>
            </a:r>
            <a:r>
              <a:rPr sz="2050" spc="35" dirty="0">
                <a:latin typeface="Verdana" panose="020B0604030504040204" pitchFamily="34" charset="0"/>
                <a:ea typeface="Verdana" panose="020B0604030504040204" pitchFamily="34" charset="0"/>
                <a:cs typeface="Verdana" panose="020B0604030504040204" pitchFamily="34" charset="0"/>
              </a:rPr>
              <a:t>componentes </a:t>
            </a:r>
            <a:r>
              <a:rPr sz="2050" spc="40"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de </a:t>
            </a:r>
            <a:r>
              <a:rPr sz="2050" spc="15" dirty="0">
                <a:latin typeface="Verdana" panose="020B0604030504040204" pitchFamily="34" charset="0"/>
                <a:ea typeface="Verdana" panose="020B0604030504040204" pitchFamily="34" charset="0"/>
                <a:cs typeface="Verdana" panose="020B0604030504040204" pitchFamily="34" charset="0"/>
              </a:rPr>
              <a:t>Familias en </a:t>
            </a:r>
            <a:r>
              <a:rPr sz="2050" spc="10" dirty="0">
                <a:latin typeface="Verdana" panose="020B0604030504040204" pitchFamily="34" charset="0"/>
                <a:ea typeface="Verdana" panose="020B0604030504040204" pitchFamily="34" charset="0"/>
                <a:cs typeface="Verdana" panose="020B0604030504040204" pitchFamily="34" charset="0"/>
              </a:rPr>
              <a:t>su Tierra, </a:t>
            </a:r>
            <a:r>
              <a:rPr sz="2050" spc="50" dirty="0">
                <a:latin typeface="Verdana" panose="020B0604030504040204" pitchFamily="34" charset="0"/>
                <a:ea typeface="Verdana" panose="020B0604030504040204" pitchFamily="34" charset="0"/>
                <a:cs typeface="Verdana" panose="020B0604030504040204" pitchFamily="34" charset="0"/>
              </a:rPr>
              <a:t>obteniendo </a:t>
            </a:r>
            <a:r>
              <a:rPr sz="2050" spc="15" dirty="0">
                <a:latin typeface="Verdana" panose="020B0604030504040204" pitchFamily="34" charset="0"/>
                <a:ea typeface="Verdana" panose="020B0604030504040204" pitchFamily="34" charset="0"/>
                <a:cs typeface="Verdana" panose="020B0604030504040204" pitchFamily="34" charset="0"/>
              </a:rPr>
              <a:t>más insumos, más </a:t>
            </a:r>
            <a:r>
              <a:rPr sz="2050" spc="35" dirty="0">
                <a:latin typeface="Verdana" panose="020B0604030504040204" pitchFamily="34" charset="0"/>
                <a:ea typeface="Verdana" panose="020B0604030504040204" pitchFamily="34" charset="0"/>
                <a:cs typeface="Verdana" panose="020B0604030504040204" pitchFamily="34" charset="0"/>
              </a:rPr>
              <a:t>acompañamiento </a:t>
            </a:r>
            <a:r>
              <a:rPr sz="2050" spc="55" dirty="0">
                <a:latin typeface="Verdana" panose="020B0604030504040204" pitchFamily="34" charset="0"/>
                <a:ea typeface="Verdana" panose="020B0604030504040204" pitchFamily="34" charset="0"/>
                <a:cs typeface="Verdana" panose="020B0604030504040204" pitchFamily="34" charset="0"/>
              </a:rPr>
              <a:t>y </a:t>
            </a:r>
            <a:r>
              <a:rPr sz="2050" spc="60" dirty="0">
                <a:latin typeface="Verdana" panose="020B0604030504040204" pitchFamily="34" charset="0"/>
                <a:ea typeface="Verdana" panose="020B0604030504040204" pitchFamily="34" charset="0"/>
                <a:cs typeface="Verdana" panose="020B0604030504040204" pitchFamily="34" charset="0"/>
              </a:rPr>
              <a:t> </a:t>
            </a:r>
            <a:r>
              <a:rPr sz="2050" spc="50" dirty="0">
                <a:latin typeface="Verdana" panose="020B0604030504040204" pitchFamily="34" charset="0"/>
                <a:ea typeface="Verdana" panose="020B0604030504040204" pitchFamily="34" charset="0"/>
                <a:cs typeface="Verdana" panose="020B0604030504040204" pitchFamily="34" charset="0"/>
              </a:rPr>
              <a:t>fortaleciendo </a:t>
            </a:r>
            <a:r>
              <a:rPr sz="2050" spc="65" dirty="0">
                <a:latin typeface="Verdana" panose="020B0604030504040204" pitchFamily="34" charset="0"/>
                <a:ea typeface="Verdana" panose="020B0604030504040204" pitchFamily="34" charset="0"/>
                <a:cs typeface="Verdana" panose="020B0604030504040204" pitchFamily="34" charset="0"/>
              </a:rPr>
              <a:t>el </a:t>
            </a:r>
            <a:r>
              <a:rPr sz="2050" spc="40" dirty="0">
                <a:latin typeface="Verdana" panose="020B0604030504040204" pitchFamily="34" charset="0"/>
                <a:ea typeface="Verdana" panose="020B0604030504040204" pitchFamily="34" charset="0"/>
                <a:cs typeface="Verdana" panose="020B0604030504040204" pitchFamily="34" charset="0"/>
              </a:rPr>
              <a:t>componente </a:t>
            </a:r>
            <a:r>
              <a:rPr sz="2050" spc="25" dirty="0">
                <a:latin typeface="Verdana" panose="020B0604030504040204" pitchFamily="34" charset="0"/>
                <a:ea typeface="Verdana" panose="020B0604030504040204" pitchFamily="34" charset="0"/>
                <a:cs typeface="Verdana" panose="020B0604030504040204" pitchFamily="34" charset="0"/>
              </a:rPr>
              <a:t>para </a:t>
            </a:r>
            <a:r>
              <a:rPr sz="2050" spc="65" dirty="0">
                <a:latin typeface="Verdana" panose="020B0604030504040204" pitchFamily="34" charset="0"/>
                <a:ea typeface="Verdana" panose="020B0604030504040204" pitchFamily="34" charset="0"/>
                <a:cs typeface="Verdana" panose="020B0604030504040204" pitchFamily="34" charset="0"/>
              </a:rPr>
              <a:t>la </a:t>
            </a:r>
            <a:r>
              <a:rPr sz="2050" spc="25" dirty="0">
                <a:latin typeface="Verdana" panose="020B0604030504040204" pitchFamily="34" charset="0"/>
                <a:ea typeface="Verdana" panose="020B0604030504040204" pitchFamily="34" charset="0"/>
                <a:cs typeface="Verdana" panose="020B0604030504040204" pitchFamily="34" charset="0"/>
              </a:rPr>
              <a:t>asociatividad </a:t>
            </a:r>
            <a:r>
              <a:rPr sz="2050" spc="55" dirty="0">
                <a:latin typeface="Verdana" panose="020B0604030504040204" pitchFamily="34" charset="0"/>
                <a:ea typeface="Verdana" panose="020B0604030504040204" pitchFamily="34" charset="0"/>
                <a:cs typeface="Verdana" panose="020B0604030504040204" pitchFamily="34" charset="0"/>
              </a:rPr>
              <a:t>y </a:t>
            </a:r>
            <a:r>
              <a:rPr sz="2050" spc="65" dirty="0">
                <a:latin typeface="Verdana" panose="020B0604030504040204" pitchFamily="34" charset="0"/>
                <a:ea typeface="Verdana" panose="020B0604030504040204" pitchFamily="34" charset="0"/>
                <a:cs typeface="Verdana" panose="020B0604030504040204" pitchFamily="34" charset="0"/>
              </a:rPr>
              <a:t>la </a:t>
            </a:r>
            <a:r>
              <a:rPr sz="2050" spc="45" dirty="0">
                <a:latin typeface="Verdana" panose="020B0604030504040204" pitchFamily="34" charset="0"/>
                <a:ea typeface="Verdana" panose="020B0604030504040204" pitchFamily="34" charset="0"/>
                <a:cs typeface="Verdana" panose="020B0604030504040204" pitchFamily="34" charset="0"/>
              </a:rPr>
              <a:t>sostenibilidad </a:t>
            </a:r>
            <a:r>
              <a:rPr sz="2050" spc="70" dirty="0">
                <a:latin typeface="Verdana" panose="020B0604030504040204" pitchFamily="34" charset="0"/>
                <a:ea typeface="Verdana" panose="020B0604030504040204" pitchFamily="34" charset="0"/>
                <a:cs typeface="Verdana" panose="020B0604030504040204" pitchFamily="34" charset="0"/>
              </a:rPr>
              <a:t>del </a:t>
            </a:r>
            <a:r>
              <a:rPr sz="2050" spc="75" dirty="0">
                <a:latin typeface="Verdana" panose="020B0604030504040204" pitchFamily="34" charset="0"/>
                <a:ea typeface="Verdana" panose="020B0604030504040204" pitchFamily="34" charset="0"/>
                <a:cs typeface="Verdana" panose="020B0604030504040204" pitchFamily="34" charset="0"/>
              </a:rPr>
              <a:t> </a:t>
            </a:r>
            <a:r>
              <a:rPr sz="2050" spc="50" dirty="0">
                <a:latin typeface="Verdana" panose="020B0604030504040204" pitchFamily="34" charset="0"/>
                <a:ea typeface="Verdana" panose="020B0604030504040204" pitchFamily="34" charset="0"/>
                <a:cs typeface="Verdana" panose="020B0604030504040204" pitchFamily="34" charset="0"/>
              </a:rPr>
              <a:t>programa </a:t>
            </a:r>
            <a:r>
              <a:rPr sz="2050" spc="35" dirty="0">
                <a:latin typeface="Verdana" panose="020B0604030504040204" pitchFamily="34" charset="0"/>
                <a:ea typeface="Verdana" panose="020B0604030504040204" pitchFamily="34" charset="0"/>
                <a:cs typeface="Verdana" panose="020B0604030504040204" pitchFamily="34" charset="0"/>
              </a:rPr>
              <a:t>destinados </a:t>
            </a:r>
            <a:r>
              <a:rPr sz="2050" spc="-30" dirty="0">
                <a:latin typeface="Verdana" panose="020B0604030504040204" pitchFamily="34" charset="0"/>
                <a:ea typeface="Verdana" panose="020B0604030504040204" pitchFamily="34" charset="0"/>
                <a:cs typeface="Verdana" panose="020B0604030504040204" pitchFamily="34" charset="0"/>
              </a:rPr>
              <a:t>a </a:t>
            </a:r>
            <a:r>
              <a:rPr sz="2050" spc="40" dirty="0">
                <a:latin typeface="Verdana" panose="020B0604030504040204" pitchFamily="34" charset="0"/>
                <a:ea typeface="Verdana" panose="020B0604030504040204" pitchFamily="34" charset="0"/>
                <a:cs typeface="Verdana" panose="020B0604030504040204" pitchFamily="34" charset="0"/>
              </a:rPr>
              <a:t>población víctima </a:t>
            </a:r>
            <a:r>
              <a:rPr sz="2050" spc="70" dirty="0">
                <a:latin typeface="Verdana" panose="020B0604030504040204" pitchFamily="34" charset="0"/>
                <a:ea typeface="Verdana" panose="020B0604030504040204" pitchFamily="34" charset="0"/>
                <a:cs typeface="Verdana" panose="020B0604030504040204" pitchFamily="34" charset="0"/>
              </a:rPr>
              <a:t>del </a:t>
            </a:r>
            <a:r>
              <a:rPr sz="2050" spc="40" dirty="0">
                <a:latin typeface="Verdana" panose="020B0604030504040204" pitchFamily="34" charset="0"/>
                <a:ea typeface="Verdana" panose="020B0604030504040204" pitchFamily="34" charset="0"/>
                <a:cs typeface="Verdana" panose="020B0604030504040204" pitchFamily="34" charset="0"/>
              </a:rPr>
              <a:t>conflicto, </a:t>
            </a:r>
            <a:r>
              <a:rPr sz="2050" spc="45" dirty="0">
                <a:latin typeface="Verdana" panose="020B0604030504040204" pitchFamily="34" charset="0"/>
                <a:ea typeface="Verdana" panose="020B0604030504040204" pitchFamily="34" charset="0"/>
                <a:cs typeface="Verdana" panose="020B0604030504040204" pitchFamily="34" charset="0"/>
              </a:rPr>
              <a:t>retornados </a:t>
            </a:r>
            <a:r>
              <a:rPr sz="2050" spc="30" dirty="0">
                <a:latin typeface="Verdana" panose="020B0604030504040204" pitchFamily="34" charset="0"/>
                <a:ea typeface="Verdana" panose="020B0604030504040204" pitchFamily="34" charset="0"/>
                <a:cs typeface="Verdana" panose="020B0604030504040204" pitchFamily="34" charset="0"/>
              </a:rPr>
              <a:t>o </a:t>
            </a:r>
            <a:r>
              <a:rPr sz="2050" spc="20" dirty="0">
                <a:latin typeface="Verdana" panose="020B0604030504040204" pitchFamily="34" charset="0"/>
                <a:ea typeface="Verdana" panose="020B0604030504040204" pitchFamily="34" charset="0"/>
                <a:cs typeface="Verdana" panose="020B0604030504040204" pitchFamily="34" charset="0"/>
              </a:rPr>
              <a:t>reubicados </a:t>
            </a:r>
            <a:r>
              <a:rPr sz="2050" spc="-530"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más</a:t>
            </a:r>
            <a:r>
              <a:rPr sz="2050" dirty="0">
                <a:latin typeface="Verdana" panose="020B0604030504040204" pitchFamily="34" charset="0"/>
                <a:ea typeface="Verdana" panose="020B0604030504040204" pitchFamily="34" charset="0"/>
                <a:cs typeface="Verdana" panose="020B0604030504040204" pitchFamily="34" charset="0"/>
              </a:rPr>
              <a:t> </a:t>
            </a:r>
            <a:r>
              <a:rPr sz="2050" spc="35" dirty="0">
                <a:latin typeface="Verdana" panose="020B0604030504040204" pitchFamily="34" charset="0"/>
                <a:ea typeface="Verdana" panose="020B0604030504040204" pitchFamily="34" charset="0"/>
                <a:cs typeface="Verdana" panose="020B0604030504040204" pitchFamily="34" charset="0"/>
              </a:rPr>
              <a:t>vulnerables.</a:t>
            </a:r>
            <a:r>
              <a:rPr sz="2050" spc="5" dirty="0">
                <a:latin typeface="Verdana" panose="020B0604030504040204" pitchFamily="34" charset="0"/>
                <a:ea typeface="Verdana" panose="020B0604030504040204" pitchFamily="34" charset="0"/>
                <a:cs typeface="Verdana" panose="020B0604030504040204" pitchFamily="34" charset="0"/>
              </a:rPr>
              <a:t> </a:t>
            </a:r>
            <a:r>
              <a:rPr sz="2050" spc="-5" dirty="0">
                <a:latin typeface="Verdana" panose="020B0604030504040204" pitchFamily="34" charset="0"/>
                <a:ea typeface="Verdana" panose="020B0604030504040204" pitchFamily="34" charset="0"/>
                <a:cs typeface="Verdana" panose="020B0604030504040204" pitchFamily="34" charset="0"/>
              </a:rPr>
              <a:t>Este</a:t>
            </a:r>
            <a:r>
              <a:rPr sz="2050" spc="5" dirty="0">
                <a:latin typeface="Verdana" panose="020B0604030504040204" pitchFamily="34" charset="0"/>
                <a:ea typeface="Verdana" panose="020B0604030504040204" pitchFamily="34" charset="0"/>
                <a:cs typeface="Verdana" panose="020B0604030504040204" pitchFamily="34" charset="0"/>
              </a:rPr>
              <a:t> </a:t>
            </a:r>
            <a:r>
              <a:rPr sz="2050" spc="45" dirty="0">
                <a:latin typeface="Verdana" panose="020B0604030504040204" pitchFamily="34" charset="0"/>
                <a:ea typeface="Verdana" panose="020B0604030504040204" pitchFamily="34" charset="0"/>
                <a:cs typeface="Verdana" panose="020B0604030504040204" pitchFamily="34" charset="0"/>
              </a:rPr>
              <a:t>aumento</a:t>
            </a:r>
            <a:r>
              <a:rPr sz="2050" spc="5" dirty="0">
                <a:latin typeface="Verdana" panose="020B0604030504040204" pitchFamily="34" charset="0"/>
                <a:ea typeface="Verdana" panose="020B0604030504040204" pitchFamily="34" charset="0"/>
                <a:cs typeface="Verdana" panose="020B0604030504040204" pitchFamily="34" charset="0"/>
              </a:rPr>
              <a:t> </a:t>
            </a:r>
            <a:r>
              <a:rPr sz="2050" spc="45" dirty="0">
                <a:latin typeface="Verdana" panose="020B0604030504040204" pitchFamily="34" charset="0"/>
                <a:ea typeface="Verdana" panose="020B0604030504040204" pitchFamily="34" charset="0"/>
                <a:cs typeface="Verdana" panose="020B0604030504040204" pitchFamily="34" charset="0"/>
              </a:rPr>
              <a:t>refleja</a:t>
            </a:r>
            <a:r>
              <a:rPr sz="2050" spc="5" dirty="0">
                <a:latin typeface="Verdana" panose="020B0604030504040204" pitchFamily="34" charset="0"/>
                <a:ea typeface="Verdana" panose="020B0604030504040204" pitchFamily="34" charset="0"/>
                <a:cs typeface="Verdana" panose="020B0604030504040204" pitchFamily="34" charset="0"/>
              </a:rPr>
              <a:t> </a:t>
            </a:r>
            <a:r>
              <a:rPr sz="2050" spc="45" dirty="0">
                <a:latin typeface="Verdana" panose="020B0604030504040204" pitchFamily="34" charset="0"/>
                <a:ea typeface="Verdana" panose="020B0604030504040204" pitchFamily="34" charset="0"/>
                <a:cs typeface="Verdana" panose="020B0604030504040204" pitchFamily="34" charset="0"/>
              </a:rPr>
              <a:t>nuestro</a:t>
            </a:r>
            <a:r>
              <a:rPr sz="2050" spc="5" dirty="0">
                <a:latin typeface="Verdana" panose="020B0604030504040204" pitchFamily="34" charset="0"/>
                <a:ea typeface="Verdana" panose="020B0604030504040204" pitchFamily="34" charset="0"/>
                <a:cs typeface="Verdana" panose="020B0604030504040204" pitchFamily="34" charset="0"/>
              </a:rPr>
              <a:t> </a:t>
            </a:r>
            <a:r>
              <a:rPr sz="2050" spc="40" dirty="0">
                <a:latin typeface="Verdana" panose="020B0604030504040204" pitchFamily="34" charset="0"/>
                <a:ea typeface="Verdana" panose="020B0604030504040204" pitchFamily="34" charset="0"/>
                <a:cs typeface="Verdana" panose="020B0604030504040204" pitchFamily="34" charset="0"/>
              </a:rPr>
              <a:t>compromiso</a:t>
            </a:r>
            <a:r>
              <a:rPr sz="2050" dirty="0">
                <a:latin typeface="Verdana" panose="020B0604030504040204" pitchFamily="34" charset="0"/>
                <a:ea typeface="Verdana" panose="020B0604030504040204" pitchFamily="34" charset="0"/>
                <a:cs typeface="Verdana" panose="020B0604030504040204" pitchFamily="34" charset="0"/>
              </a:rPr>
              <a:t> </a:t>
            </a:r>
            <a:r>
              <a:rPr sz="2050" spc="10" dirty="0">
                <a:latin typeface="Verdana" panose="020B0604030504040204" pitchFamily="34" charset="0"/>
                <a:ea typeface="Verdana" panose="020B0604030504040204" pitchFamily="34" charset="0"/>
                <a:cs typeface="Verdana" panose="020B0604030504040204" pitchFamily="34" charset="0"/>
              </a:rPr>
              <a:t>con</a:t>
            </a:r>
            <a:r>
              <a:rPr sz="2050" spc="5" dirty="0">
                <a:latin typeface="Verdana" panose="020B0604030504040204" pitchFamily="34" charset="0"/>
                <a:ea typeface="Verdana" panose="020B0604030504040204" pitchFamily="34" charset="0"/>
                <a:cs typeface="Verdana" panose="020B0604030504040204" pitchFamily="34" charset="0"/>
              </a:rPr>
              <a:t> </a:t>
            </a:r>
            <a:r>
              <a:rPr sz="2050" spc="65" dirty="0">
                <a:latin typeface="Verdana" panose="020B0604030504040204" pitchFamily="34" charset="0"/>
                <a:ea typeface="Verdana" panose="020B0604030504040204" pitchFamily="34" charset="0"/>
                <a:cs typeface="Verdana" panose="020B0604030504040204" pitchFamily="34" charset="0"/>
              </a:rPr>
              <a:t>la</a:t>
            </a:r>
            <a:r>
              <a:rPr sz="2050" spc="5" dirty="0">
                <a:latin typeface="Verdana" panose="020B0604030504040204" pitchFamily="34" charset="0"/>
                <a:ea typeface="Verdana" panose="020B0604030504040204" pitchFamily="34" charset="0"/>
                <a:cs typeface="Verdana" panose="020B0604030504040204" pitchFamily="34" charset="0"/>
              </a:rPr>
              <a:t> </a:t>
            </a:r>
            <a:r>
              <a:rPr sz="2050" spc="25" dirty="0">
                <a:latin typeface="Verdana" panose="020B0604030504040204" pitchFamily="34" charset="0"/>
                <a:ea typeface="Verdana" panose="020B0604030504040204" pitchFamily="34" charset="0"/>
                <a:cs typeface="Verdana" panose="020B0604030504040204" pitchFamily="34" charset="0"/>
              </a:rPr>
              <a:t>justicia</a:t>
            </a:r>
            <a:r>
              <a:rPr sz="2050" spc="5" dirty="0">
                <a:latin typeface="Verdana" panose="020B0604030504040204" pitchFamily="34" charset="0"/>
                <a:ea typeface="Verdana" panose="020B0604030504040204" pitchFamily="34" charset="0"/>
                <a:cs typeface="Verdana" panose="020B0604030504040204" pitchFamily="34" charset="0"/>
              </a:rPr>
              <a:t> </a:t>
            </a:r>
            <a:r>
              <a:rPr sz="2050" spc="20" dirty="0">
                <a:latin typeface="Verdana" panose="020B0604030504040204" pitchFamily="34" charset="0"/>
                <a:ea typeface="Verdana" panose="020B0604030504040204" pitchFamily="34" charset="0"/>
                <a:cs typeface="Verdana" panose="020B0604030504040204" pitchFamily="34" charset="0"/>
              </a:rPr>
              <a:t>social </a:t>
            </a:r>
            <a:r>
              <a:rPr sz="2050" spc="-530" dirty="0">
                <a:latin typeface="Verdana" panose="020B0604030504040204" pitchFamily="34" charset="0"/>
                <a:ea typeface="Verdana" panose="020B0604030504040204" pitchFamily="34" charset="0"/>
                <a:cs typeface="Verdana" panose="020B0604030504040204" pitchFamily="34" charset="0"/>
              </a:rPr>
              <a:t> </a:t>
            </a:r>
            <a:r>
              <a:rPr sz="2050" spc="55" dirty="0">
                <a:latin typeface="Verdana" panose="020B0604030504040204" pitchFamily="34" charset="0"/>
                <a:ea typeface="Verdana" panose="020B0604030504040204" pitchFamily="34" charset="0"/>
                <a:cs typeface="Verdana" panose="020B0604030504040204" pitchFamily="34" charset="0"/>
              </a:rPr>
              <a:t>y</a:t>
            </a:r>
            <a:r>
              <a:rPr sz="2050" spc="-5" dirty="0">
                <a:latin typeface="Verdana" panose="020B0604030504040204" pitchFamily="34" charset="0"/>
                <a:ea typeface="Verdana" panose="020B0604030504040204" pitchFamily="34" charset="0"/>
                <a:cs typeface="Verdana" panose="020B0604030504040204" pitchFamily="34" charset="0"/>
              </a:rPr>
              <a:t> </a:t>
            </a:r>
            <a:r>
              <a:rPr sz="2050" spc="65" dirty="0">
                <a:latin typeface="Verdana" panose="020B0604030504040204" pitchFamily="34" charset="0"/>
                <a:ea typeface="Verdana" panose="020B0604030504040204" pitchFamily="34" charset="0"/>
                <a:cs typeface="Verdana" panose="020B0604030504040204" pitchFamily="34" charset="0"/>
              </a:rPr>
              <a:t>el</a:t>
            </a:r>
            <a:r>
              <a:rPr sz="2050" dirty="0">
                <a:latin typeface="Verdana" panose="020B0604030504040204" pitchFamily="34" charset="0"/>
                <a:ea typeface="Verdana" panose="020B0604030504040204" pitchFamily="34" charset="0"/>
                <a:cs typeface="Verdana" panose="020B0604030504040204" pitchFamily="34" charset="0"/>
              </a:rPr>
              <a:t> </a:t>
            </a:r>
            <a:r>
              <a:rPr sz="2050" spc="35" dirty="0">
                <a:latin typeface="Verdana" panose="020B0604030504040204" pitchFamily="34" charset="0"/>
                <a:ea typeface="Verdana" panose="020B0604030504040204" pitchFamily="34" charset="0"/>
                <a:cs typeface="Verdana" panose="020B0604030504040204" pitchFamily="34" charset="0"/>
              </a:rPr>
              <a:t>bienestar</a:t>
            </a:r>
            <a:r>
              <a:rPr sz="2050"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de</a:t>
            </a:r>
            <a:r>
              <a:rPr sz="2050" dirty="0">
                <a:latin typeface="Verdana" panose="020B0604030504040204" pitchFamily="34" charset="0"/>
                <a:ea typeface="Verdana" panose="020B0604030504040204" pitchFamily="34" charset="0"/>
                <a:cs typeface="Verdana" panose="020B0604030504040204" pitchFamily="34" charset="0"/>
              </a:rPr>
              <a:t> </a:t>
            </a:r>
            <a:r>
              <a:rPr sz="2050" spc="60" dirty="0">
                <a:latin typeface="Verdana" panose="020B0604030504040204" pitchFamily="34" charset="0"/>
                <a:ea typeface="Verdana" panose="020B0604030504040204" pitchFamily="34" charset="0"/>
                <a:cs typeface="Verdana" panose="020B0604030504040204" pitchFamily="34" charset="0"/>
              </a:rPr>
              <a:t>todos</a:t>
            </a:r>
            <a:r>
              <a:rPr sz="2050" dirty="0">
                <a:latin typeface="Verdana" panose="020B0604030504040204" pitchFamily="34" charset="0"/>
                <a:ea typeface="Verdana" panose="020B0604030504040204" pitchFamily="34" charset="0"/>
                <a:cs typeface="Verdana" panose="020B0604030504040204" pitchFamily="34" charset="0"/>
              </a:rPr>
              <a:t> </a:t>
            </a:r>
            <a:r>
              <a:rPr sz="2050" spc="55" dirty="0">
                <a:latin typeface="Verdana" panose="020B0604030504040204" pitchFamily="34" charset="0"/>
                <a:ea typeface="Verdana" panose="020B0604030504040204" pitchFamily="34" charset="0"/>
                <a:cs typeface="Verdana" panose="020B0604030504040204" pitchFamily="34" charset="0"/>
              </a:rPr>
              <a:t>los</a:t>
            </a:r>
            <a:r>
              <a:rPr sz="2050" spc="-5" dirty="0">
                <a:latin typeface="Verdana" panose="020B0604030504040204" pitchFamily="34" charset="0"/>
                <a:ea typeface="Verdana" panose="020B0604030504040204" pitchFamily="34" charset="0"/>
                <a:cs typeface="Verdana" panose="020B0604030504040204" pitchFamily="34" charset="0"/>
              </a:rPr>
              <a:t> </a:t>
            </a:r>
            <a:r>
              <a:rPr sz="2050" spc="10" dirty="0">
                <a:latin typeface="Verdana" panose="020B0604030504040204" pitchFamily="34" charset="0"/>
                <a:ea typeface="Verdana" panose="020B0604030504040204" pitchFamily="34" charset="0"/>
                <a:cs typeface="Verdana" panose="020B0604030504040204" pitchFamily="34" charset="0"/>
              </a:rPr>
              <a:t>ciudadanos,</a:t>
            </a:r>
            <a:r>
              <a:rPr sz="2050" dirty="0">
                <a:latin typeface="Verdana" panose="020B0604030504040204" pitchFamily="34" charset="0"/>
                <a:ea typeface="Verdana" panose="020B0604030504040204" pitchFamily="34" charset="0"/>
                <a:cs typeface="Verdana" panose="020B0604030504040204" pitchFamily="34" charset="0"/>
              </a:rPr>
              <a:t> </a:t>
            </a:r>
            <a:r>
              <a:rPr sz="2050" spc="25" dirty="0">
                <a:latin typeface="Verdana" panose="020B0604030504040204" pitchFamily="34" charset="0"/>
                <a:ea typeface="Verdana" panose="020B0604030504040204" pitchFamily="34" charset="0"/>
                <a:cs typeface="Verdana" panose="020B0604030504040204" pitchFamily="34" charset="0"/>
              </a:rPr>
              <a:t>asegurando</a:t>
            </a:r>
            <a:r>
              <a:rPr sz="2050"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que</a:t>
            </a:r>
            <a:r>
              <a:rPr sz="2050" dirty="0">
                <a:latin typeface="Verdana" panose="020B0604030504040204" pitchFamily="34" charset="0"/>
                <a:ea typeface="Verdana" panose="020B0604030504040204" pitchFamily="34" charset="0"/>
                <a:cs typeface="Verdana" panose="020B0604030504040204" pitchFamily="34" charset="0"/>
              </a:rPr>
              <a:t> </a:t>
            </a:r>
            <a:r>
              <a:rPr sz="2050" spc="20" dirty="0">
                <a:latin typeface="Verdana" panose="020B0604030504040204" pitchFamily="34" charset="0"/>
                <a:ea typeface="Verdana" panose="020B0604030504040204" pitchFamily="34" charset="0"/>
                <a:cs typeface="Verdana" panose="020B0604030504040204" pitchFamily="34" charset="0"/>
              </a:rPr>
              <a:t>nadie</a:t>
            </a:r>
            <a:r>
              <a:rPr sz="2050" spc="-5" dirty="0">
                <a:latin typeface="Verdana" panose="020B0604030504040204" pitchFamily="34" charset="0"/>
                <a:ea typeface="Verdana" panose="020B0604030504040204" pitchFamily="34" charset="0"/>
                <a:cs typeface="Verdana" panose="020B0604030504040204" pitchFamily="34" charset="0"/>
              </a:rPr>
              <a:t> </a:t>
            </a:r>
            <a:r>
              <a:rPr sz="2050" spc="30" dirty="0">
                <a:latin typeface="Verdana" panose="020B0604030504040204" pitchFamily="34" charset="0"/>
                <a:ea typeface="Verdana" panose="020B0604030504040204" pitchFamily="34" charset="0"/>
                <a:cs typeface="Verdana" panose="020B0604030504040204" pitchFamily="34" charset="0"/>
              </a:rPr>
              <a:t>quede</a:t>
            </a:r>
            <a:r>
              <a:rPr sz="2050" dirty="0">
                <a:latin typeface="Verdana" panose="020B0604030504040204" pitchFamily="34" charset="0"/>
                <a:ea typeface="Verdana" panose="020B0604030504040204" pitchFamily="34" charset="0"/>
                <a:cs typeface="Verdana" panose="020B0604030504040204" pitchFamily="34" charset="0"/>
              </a:rPr>
              <a:t> </a:t>
            </a:r>
            <a:r>
              <a:rPr sz="2050" spc="15" dirty="0">
                <a:latin typeface="Verdana" panose="020B0604030504040204" pitchFamily="34" charset="0"/>
                <a:ea typeface="Verdana" panose="020B0604030504040204" pitchFamily="34" charset="0"/>
                <a:cs typeface="Verdana" panose="020B0604030504040204" pitchFamily="34" charset="0"/>
              </a:rPr>
              <a:t>atrás.</a:t>
            </a:r>
            <a:endParaRPr sz="2050" dirty="0">
              <a:latin typeface="Verdana" panose="020B0604030504040204" pitchFamily="34" charset="0"/>
              <a:ea typeface="Verdana" panose="020B0604030504040204" pitchFamily="34" charset="0"/>
              <a:cs typeface="Verdana" panose="020B0604030504040204" pitchFamily="34" charset="0"/>
            </a:endParaRPr>
          </a:p>
        </p:txBody>
      </p:sp>
      <p:sp>
        <p:nvSpPr>
          <p:cNvPr id="3" name="object 3"/>
          <p:cNvSpPr txBox="1"/>
          <p:nvPr/>
        </p:nvSpPr>
        <p:spPr>
          <a:xfrm>
            <a:off x="1237395" y="3031408"/>
            <a:ext cx="1519213" cy="6447278"/>
          </a:xfrm>
          <a:prstGeom prst="rect">
            <a:avLst/>
          </a:prstGeom>
        </p:spPr>
        <p:txBody>
          <a:bodyPr vert="horz" wrap="square" lIns="0" tIns="565785" rIns="0" bIns="0" rtlCol="0">
            <a:spAutoFit/>
          </a:bodyPr>
          <a:lstStyle/>
          <a:p>
            <a:pPr marL="12700">
              <a:lnSpc>
                <a:spcPct val="100000"/>
              </a:lnSpc>
              <a:spcBef>
                <a:spcPts val="4455"/>
              </a:spcBef>
            </a:pPr>
            <a:r>
              <a:rPr sz="9950" b="1" spc="-375" dirty="0">
                <a:solidFill>
                  <a:srgbClr val="9BB6AE"/>
                </a:solidFill>
                <a:latin typeface="Verdana" panose="020B0604030504040204" pitchFamily="34" charset="0"/>
                <a:ea typeface="Verdana" panose="020B0604030504040204" pitchFamily="34" charset="0"/>
                <a:cs typeface="Verdana" panose="020B0604030504040204" pitchFamily="34" charset="0"/>
              </a:rPr>
              <a:t>4.</a:t>
            </a:r>
            <a:endParaRPr sz="995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4360"/>
              </a:spcBef>
            </a:pPr>
            <a:r>
              <a:rPr sz="9950" b="1" spc="-375" dirty="0">
                <a:solidFill>
                  <a:srgbClr val="F5C484"/>
                </a:solidFill>
                <a:latin typeface="Verdana" panose="020B0604030504040204" pitchFamily="34" charset="0"/>
                <a:ea typeface="Verdana" panose="020B0604030504040204" pitchFamily="34" charset="0"/>
                <a:cs typeface="Verdana" panose="020B0604030504040204" pitchFamily="34" charset="0"/>
              </a:rPr>
              <a:t>5.</a:t>
            </a:r>
            <a:endParaRPr sz="9950" b="1" dirty="0">
              <a:latin typeface="Verdana" panose="020B0604030504040204" pitchFamily="34" charset="0"/>
              <a:ea typeface="Verdana" panose="020B0604030504040204" pitchFamily="34" charset="0"/>
              <a:cs typeface="Verdana" panose="020B0604030504040204" pitchFamily="34" charset="0"/>
            </a:endParaRPr>
          </a:p>
          <a:p>
            <a:pPr marL="12700">
              <a:lnSpc>
                <a:spcPct val="100000"/>
              </a:lnSpc>
              <a:spcBef>
                <a:spcPts val="5630"/>
              </a:spcBef>
            </a:pPr>
            <a:r>
              <a:rPr sz="9950" b="1" spc="-375" dirty="0">
                <a:solidFill>
                  <a:srgbClr val="67857D"/>
                </a:solidFill>
                <a:latin typeface="Verdana" panose="020B0604030504040204" pitchFamily="34" charset="0"/>
                <a:ea typeface="Verdana" panose="020B0604030504040204" pitchFamily="34" charset="0"/>
                <a:cs typeface="Verdana" panose="020B0604030504040204" pitchFamily="34" charset="0"/>
              </a:rPr>
              <a:t>6.</a:t>
            </a:r>
            <a:endParaRPr sz="9950" b="1" dirty="0">
              <a:latin typeface="Verdana" panose="020B0604030504040204" pitchFamily="34" charset="0"/>
              <a:ea typeface="Verdana" panose="020B0604030504040204" pitchFamily="34" charset="0"/>
              <a:cs typeface="Verdana" panose="020B0604030504040204" pitchFamily="34" charset="0"/>
            </a:endParaRPr>
          </a:p>
        </p:txBody>
      </p:sp>
      <p:grpSp>
        <p:nvGrpSpPr>
          <p:cNvPr id="4" name="object 4"/>
          <p:cNvGrpSpPr/>
          <p:nvPr/>
        </p:nvGrpSpPr>
        <p:grpSpPr>
          <a:xfrm>
            <a:off x="0" y="0"/>
            <a:ext cx="20104735" cy="11309350"/>
            <a:chOff x="0" y="0"/>
            <a:chExt cx="20104735" cy="11309350"/>
          </a:xfrm>
        </p:grpSpPr>
        <p:sp>
          <p:nvSpPr>
            <p:cNvPr id="5" name="object 5"/>
            <p:cNvSpPr/>
            <p:nvPr/>
          </p:nvSpPr>
          <p:spPr>
            <a:xfrm>
              <a:off x="0" y="0"/>
              <a:ext cx="20104100" cy="2765425"/>
            </a:xfrm>
            <a:custGeom>
              <a:avLst/>
              <a:gdLst/>
              <a:ahLst/>
              <a:cxnLst/>
              <a:rect l="l" t="t" r="r" b="b"/>
              <a:pathLst>
                <a:path w="20104100" h="2765425">
                  <a:moveTo>
                    <a:pt x="20104099" y="0"/>
                  </a:moveTo>
                  <a:lnTo>
                    <a:pt x="0" y="0"/>
                  </a:lnTo>
                  <a:lnTo>
                    <a:pt x="0" y="845126"/>
                  </a:lnTo>
                  <a:lnTo>
                    <a:pt x="14786" y="923806"/>
                  </a:lnTo>
                  <a:lnTo>
                    <a:pt x="24707" y="969346"/>
                  </a:lnTo>
                  <a:lnTo>
                    <a:pt x="35518" y="1014547"/>
                  </a:lnTo>
                  <a:lnTo>
                    <a:pt x="47209" y="1059399"/>
                  </a:lnTo>
                  <a:lnTo>
                    <a:pt x="59769" y="1103893"/>
                  </a:lnTo>
                  <a:lnTo>
                    <a:pt x="73190" y="1148019"/>
                  </a:lnTo>
                  <a:lnTo>
                    <a:pt x="87462" y="1191768"/>
                  </a:lnTo>
                  <a:lnTo>
                    <a:pt x="102575" y="1235130"/>
                  </a:lnTo>
                  <a:lnTo>
                    <a:pt x="118520" y="1278095"/>
                  </a:lnTo>
                  <a:lnTo>
                    <a:pt x="135286" y="1320654"/>
                  </a:lnTo>
                  <a:lnTo>
                    <a:pt x="152864" y="1362796"/>
                  </a:lnTo>
                  <a:lnTo>
                    <a:pt x="171245" y="1404513"/>
                  </a:lnTo>
                  <a:lnTo>
                    <a:pt x="190419" y="1445795"/>
                  </a:lnTo>
                  <a:lnTo>
                    <a:pt x="210375" y="1486631"/>
                  </a:lnTo>
                  <a:lnTo>
                    <a:pt x="231105" y="1527013"/>
                  </a:lnTo>
                  <a:lnTo>
                    <a:pt x="252600" y="1566930"/>
                  </a:lnTo>
                  <a:lnTo>
                    <a:pt x="274848" y="1606373"/>
                  </a:lnTo>
                  <a:lnTo>
                    <a:pt x="297840" y="1645333"/>
                  </a:lnTo>
                  <a:lnTo>
                    <a:pt x="321568" y="1683799"/>
                  </a:lnTo>
                  <a:lnTo>
                    <a:pt x="346021" y="1721762"/>
                  </a:lnTo>
                  <a:lnTo>
                    <a:pt x="371189" y="1759213"/>
                  </a:lnTo>
                  <a:lnTo>
                    <a:pt x="397063" y="1796141"/>
                  </a:lnTo>
                  <a:lnTo>
                    <a:pt x="423633" y="1832537"/>
                  </a:lnTo>
                  <a:lnTo>
                    <a:pt x="450890" y="1868391"/>
                  </a:lnTo>
                  <a:lnTo>
                    <a:pt x="478824" y="1903695"/>
                  </a:lnTo>
                  <a:lnTo>
                    <a:pt x="507425" y="1938437"/>
                  </a:lnTo>
                  <a:lnTo>
                    <a:pt x="536684" y="1972608"/>
                  </a:lnTo>
                  <a:lnTo>
                    <a:pt x="566590" y="2006200"/>
                  </a:lnTo>
                  <a:lnTo>
                    <a:pt x="597135" y="2039201"/>
                  </a:lnTo>
                  <a:lnTo>
                    <a:pt x="628308" y="2071603"/>
                  </a:lnTo>
                  <a:lnTo>
                    <a:pt x="660101" y="2103395"/>
                  </a:lnTo>
                  <a:lnTo>
                    <a:pt x="692502" y="2134569"/>
                  </a:lnTo>
                  <a:lnTo>
                    <a:pt x="725503" y="2165114"/>
                  </a:lnTo>
                  <a:lnTo>
                    <a:pt x="759095" y="2195020"/>
                  </a:lnTo>
                  <a:lnTo>
                    <a:pt x="793266" y="2224279"/>
                  </a:lnTo>
                  <a:lnTo>
                    <a:pt x="828008" y="2252880"/>
                  </a:lnTo>
                  <a:lnTo>
                    <a:pt x="863311" y="2280814"/>
                  </a:lnTo>
                  <a:lnTo>
                    <a:pt x="899165" y="2308071"/>
                  </a:lnTo>
                  <a:lnTo>
                    <a:pt x="935562" y="2334642"/>
                  </a:lnTo>
                  <a:lnTo>
                    <a:pt x="972490" y="2360516"/>
                  </a:lnTo>
                  <a:lnTo>
                    <a:pt x="1009940" y="2385685"/>
                  </a:lnTo>
                  <a:lnTo>
                    <a:pt x="1047903" y="2410138"/>
                  </a:lnTo>
                  <a:lnTo>
                    <a:pt x="1086369" y="2433865"/>
                  </a:lnTo>
                  <a:lnTo>
                    <a:pt x="1125328" y="2456858"/>
                  </a:lnTo>
                  <a:lnTo>
                    <a:pt x="1164772" y="2479107"/>
                  </a:lnTo>
                  <a:lnTo>
                    <a:pt x="1204689" y="2500601"/>
                  </a:lnTo>
                  <a:lnTo>
                    <a:pt x="1245070" y="2521331"/>
                  </a:lnTo>
                  <a:lnTo>
                    <a:pt x="1285907" y="2541288"/>
                  </a:lnTo>
                  <a:lnTo>
                    <a:pt x="1327188" y="2560462"/>
                  </a:lnTo>
                  <a:lnTo>
                    <a:pt x="1368905" y="2578843"/>
                  </a:lnTo>
                  <a:lnTo>
                    <a:pt x="1411047" y="2596421"/>
                  </a:lnTo>
                  <a:lnTo>
                    <a:pt x="1453606" y="2613187"/>
                  </a:lnTo>
                  <a:lnTo>
                    <a:pt x="1496571" y="2629132"/>
                  </a:lnTo>
                  <a:lnTo>
                    <a:pt x="1539932" y="2644245"/>
                  </a:lnTo>
                  <a:lnTo>
                    <a:pt x="1583681" y="2658517"/>
                  </a:lnTo>
                  <a:lnTo>
                    <a:pt x="1627808" y="2671938"/>
                  </a:lnTo>
                  <a:lnTo>
                    <a:pt x="1672302" y="2684499"/>
                  </a:lnTo>
                  <a:lnTo>
                    <a:pt x="1717154" y="2696190"/>
                  </a:lnTo>
                  <a:lnTo>
                    <a:pt x="1762355" y="2707001"/>
                  </a:lnTo>
                  <a:lnTo>
                    <a:pt x="1807894" y="2716922"/>
                  </a:lnTo>
                  <a:lnTo>
                    <a:pt x="1853763" y="2725945"/>
                  </a:lnTo>
                  <a:lnTo>
                    <a:pt x="1899951" y="2734059"/>
                  </a:lnTo>
                  <a:lnTo>
                    <a:pt x="1946449" y="2741254"/>
                  </a:lnTo>
                  <a:lnTo>
                    <a:pt x="1993247" y="2747521"/>
                  </a:lnTo>
                  <a:lnTo>
                    <a:pt x="2040336" y="2752851"/>
                  </a:lnTo>
                  <a:lnTo>
                    <a:pt x="2087706" y="2757233"/>
                  </a:lnTo>
                  <a:lnTo>
                    <a:pt x="2135346" y="2760658"/>
                  </a:lnTo>
                  <a:lnTo>
                    <a:pt x="2183249" y="2763117"/>
                  </a:lnTo>
                  <a:lnTo>
                    <a:pt x="2231403" y="2764599"/>
                  </a:lnTo>
                  <a:lnTo>
                    <a:pt x="2279799" y="2765095"/>
                  </a:lnTo>
                  <a:lnTo>
                    <a:pt x="20104099" y="2765095"/>
                  </a:lnTo>
                  <a:lnTo>
                    <a:pt x="20104099" y="0"/>
                  </a:lnTo>
                  <a:close/>
                </a:path>
              </a:pathLst>
            </a:custGeom>
            <a:solidFill>
              <a:srgbClr val="FFC500"/>
            </a:solidFill>
          </p:spPr>
          <p:txBody>
            <a:bodyPr wrap="square" lIns="0" tIns="0" rIns="0" bIns="0" rtlCol="0"/>
            <a:lstStyle/>
            <a:p>
              <a:endParaRPr/>
            </a:p>
          </p:txBody>
        </p:sp>
        <p:sp>
          <p:nvSpPr>
            <p:cNvPr id="6" name="object 6"/>
            <p:cNvSpPr/>
            <p:nvPr/>
          </p:nvSpPr>
          <p:spPr>
            <a:xfrm>
              <a:off x="110" y="10944242"/>
              <a:ext cx="20104735" cy="365125"/>
            </a:xfrm>
            <a:custGeom>
              <a:avLst/>
              <a:gdLst/>
              <a:ahLst/>
              <a:cxnLst/>
              <a:rect l="l" t="t" r="r" b="b"/>
              <a:pathLst>
                <a:path w="20104735" h="365125">
                  <a:moveTo>
                    <a:pt x="20104319" y="0"/>
                  </a:moveTo>
                  <a:lnTo>
                    <a:pt x="0" y="0"/>
                  </a:lnTo>
                  <a:lnTo>
                    <a:pt x="0" y="365036"/>
                  </a:lnTo>
                  <a:lnTo>
                    <a:pt x="20104319" y="365036"/>
                  </a:lnTo>
                  <a:lnTo>
                    <a:pt x="20104319" y="0"/>
                  </a:lnTo>
                  <a:close/>
                </a:path>
              </a:pathLst>
            </a:custGeom>
            <a:solidFill>
              <a:srgbClr val="FFCD00"/>
            </a:solidFill>
          </p:spPr>
          <p:txBody>
            <a:bodyPr wrap="square" lIns="0" tIns="0" rIns="0" bIns="0" rtlCol="0"/>
            <a:lstStyle/>
            <a:p>
              <a:endParaRPr/>
            </a:p>
          </p:txBody>
        </p:sp>
      </p:grpSp>
      <p:sp>
        <p:nvSpPr>
          <p:cNvPr id="7" name="object 7"/>
          <p:cNvSpPr txBox="1">
            <a:spLocks noGrp="1"/>
          </p:cNvSpPr>
          <p:nvPr>
            <p:ph type="title"/>
          </p:nvPr>
        </p:nvSpPr>
        <p:spPr>
          <a:xfrm>
            <a:off x="1568856" y="459359"/>
            <a:ext cx="9554210" cy="1745350"/>
          </a:xfrm>
          <a:prstGeom prst="rect">
            <a:avLst/>
          </a:prstGeom>
        </p:spPr>
        <p:txBody>
          <a:bodyPr vert="horz" wrap="square" lIns="0" tIns="179070" rIns="0" bIns="0" rtlCol="0">
            <a:spAutoFit/>
          </a:bodyPr>
          <a:lstStyle/>
          <a:p>
            <a:pPr marL="12700" marR="5080">
              <a:lnSpc>
                <a:spcPts val="6090"/>
              </a:lnSpc>
              <a:spcBef>
                <a:spcPts val="1410"/>
              </a:spcBef>
            </a:pPr>
            <a:r>
              <a:rPr b="1" spc="-15" dirty="0">
                <a:latin typeface="Verdana" panose="020B0604030504040204" pitchFamily="34" charset="0"/>
                <a:ea typeface="Verdana" panose="020B0604030504040204" pitchFamily="34" charset="0"/>
                <a:cs typeface="Verdana" panose="020B0604030504040204" pitchFamily="34" charset="0"/>
              </a:rPr>
              <a:t>Dirección </a:t>
            </a:r>
            <a:r>
              <a:rPr b="1" spc="-20" dirty="0">
                <a:latin typeface="Verdana" panose="020B0604030504040204" pitchFamily="34" charset="0"/>
                <a:ea typeface="Verdana" panose="020B0604030504040204" pitchFamily="34" charset="0"/>
                <a:cs typeface="Verdana" panose="020B0604030504040204" pitchFamily="34" charset="0"/>
              </a:rPr>
              <a:t>de </a:t>
            </a:r>
            <a:r>
              <a:rPr b="1" spc="-15" dirty="0">
                <a:latin typeface="Verdana" panose="020B0604030504040204" pitchFamily="34" charset="0"/>
                <a:ea typeface="Verdana" panose="020B0604030504040204" pitchFamily="34" charset="0"/>
                <a:cs typeface="Verdana" panose="020B0604030504040204" pitchFamily="34" charset="0"/>
              </a:rPr>
              <a:t> </a:t>
            </a:r>
            <a:r>
              <a:rPr b="1" spc="-5" dirty="0">
                <a:latin typeface="Verdana" panose="020B0604030504040204" pitchFamily="34" charset="0"/>
                <a:ea typeface="Verdana" panose="020B0604030504040204" pitchFamily="34" charset="0"/>
                <a:cs typeface="Verdana" panose="020B0604030504040204" pitchFamily="34" charset="0"/>
              </a:rPr>
              <a:t>Inclusión</a:t>
            </a:r>
            <a:r>
              <a:rPr b="1" spc="-250" dirty="0">
                <a:latin typeface="Verdana" panose="020B0604030504040204" pitchFamily="34" charset="0"/>
                <a:ea typeface="Verdana" panose="020B0604030504040204" pitchFamily="34" charset="0"/>
                <a:cs typeface="Verdana" panose="020B0604030504040204" pitchFamily="34" charset="0"/>
              </a:rPr>
              <a:t> </a:t>
            </a:r>
            <a:r>
              <a:rPr b="1" spc="114" dirty="0">
                <a:latin typeface="Verdana" panose="020B0604030504040204" pitchFamily="34" charset="0"/>
                <a:ea typeface="Verdana" panose="020B0604030504040204" pitchFamily="34" charset="0"/>
                <a:cs typeface="Verdana" panose="020B0604030504040204" pitchFamily="34" charset="0"/>
              </a:rPr>
              <a:t>Productiva</a:t>
            </a:r>
          </a:p>
        </p:txBody>
      </p:sp>
      <p:pic>
        <p:nvPicPr>
          <p:cNvPr id="8" name="object 8"/>
          <p:cNvPicPr/>
          <p:nvPr/>
        </p:nvPicPr>
        <p:blipFill>
          <a:blip r:embed="rId2" cstate="print"/>
          <a:stretch>
            <a:fillRect/>
          </a:stretch>
        </p:blipFill>
        <p:spPr>
          <a:xfrm>
            <a:off x="13893975" y="0"/>
            <a:ext cx="6189057" cy="11300786"/>
          </a:xfrm>
          <a:prstGeom prst="rect">
            <a:avLst/>
          </a:prstGeom>
        </p:spPr>
      </p:pic>
      <p:sp>
        <p:nvSpPr>
          <p:cNvPr id="9" name="Marcador de número de diapositiva 8">
            <a:extLst>
              <a:ext uri="{FF2B5EF4-FFF2-40B4-BE49-F238E27FC236}">
                <a16:creationId xmlns:a16="http://schemas.microsoft.com/office/drawing/2014/main" id="{B7026944-98E8-C09E-3331-574A72D33602}"/>
              </a:ext>
            </a:extLst>
          </p:cNvPr>
          <p:cNvSpPr>
            <a:spLocks noGrp="1"/>
          </p:cNvSpPr>
          <p:nvPr>
            <p:ph type="sldNum" sz="quarter" idx="7"/>
          </p:nvPr>
        </p:nvSpPr>
        <p:spPr/>
        <p:txBody>
          <a:bodyPr/>
          <a:lstStyle/>
          <a:p>
            <a:fld id="{B6F15528-21DE-4FAA-801E-634DDDAF4B2B}" type="slidenum">
              <a:rPr lang="es-CO" smtClean="0"/>
              <a:t>8</a:t>
            </a:fld>
            <a:endParaRPr lang="es-CO"/>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916626" y="2996642"/>
            <a:ext cx="1332023" cy="1325171"/>
          </a:xfrm>
          <a:prstGeom prst="rect">
            <a:avLst/>
          </a:prstGeom>
        </p:spPr>
        <p:txBody>
          <a:bodyPr vert="horz" wrap="square" lIns="0" tIns="15875" rIns="0" bIns="0" rtlCol="0">
            <a:spAutoFit/>
          </a:bodyPr>
          <a:lstStyle/>
          <a:p>
            <a:pPr marL="12700">
              <a:lnSpc>
                <a:spcPts val="11425"/>
              </a:lnSpc>
              <a:spcBef>
                <a:spcPts val="125"/>
              </a:spcBef>
            </a:pPr>
            <a:r>
              <a:rPr sz="8000" b="1" spc="-375" dirty="0">
                <a:solidFill>
                  <a:srgbClr val="D2D2A4"/>
                </a:solidFill>
                <a:latin typeface="Verdana" panose="020B0604030504040204" pitchFamily="34" charset="0"/>
                <a:ea typeface="Verdana" panose="020B0604030504040204" pitchFamily="34" charset="0"/>
                <a:cs typeface="Verdana" panose="020B0604030504040204" pitchFamily="34" charset="0"/>
              </a:rPr>
              <a:t>1.</a:t>
            </a:r>
            <a:endParaRPr sz="8000" b="1" dirty="0">
              <a:latin typeface="Verdana" panose="020B0604030504040204" pitchFamily="34" charset="0"/>
              <a:ea typeface="Verdana" panose="020B0604030504040204" pitchFamily="34" charset="0"/>
              <a:cs typeface="Verdana" panose="020B0604030504040204" pitchFamily="34" charset="0"/>
            </a:endParaRPr>
          </a:p>
        </p:txBody>
      </p:sp>
      <p:sp>
        <p:nvSpPr>
          <p:cNvPr id="3" name="object 3"/>
          <p:cNvSpPr txBox="1"/>
          <p:nvPr/>
        </p:nvSpPr>
        <p:spPr>
          <a:xfrm>
            <a:off x="6891226" y="6986711"/>
            <a:ext cx="1332023" cy="1247136"/>
          </a:xfrm>
          <a:prstGeom prst="rect">
            <a:avLst/>
          </a:prstGeom>
        </p:spPr>
        <p:txBody>
          <a:bodyPr vert="horz" wrap="square" lIns="0" tIns="15875" rIns="0" bIns="0" rtlCol="0">
            <a:spAutoFit/>
          </a:bodyPr>
          <a:lstStyle/>
          <a:p>
            <a:pPr marL="12700">
              <a:lnSpc>
                <a:spcPct val="100000"/>
              </a:lnSpc>
              <a:spcBef>
                <a:spcPts val="125"/>
              </a:spcBef>
            </a:pPr>
            <a:r>
              <a:rPr sz="8000" b="1" spc="-375" dirty="0">
                <a:solidFill>
                  <a:srgbClr val="D0D046"/>
                </a:solidFill>
                <a:latin typeface="Verdana" panose="020B0604030504040204" pitchFamily="34" charset="0"/>
                <a:ea typeface="Verdana" panose="020B0604030504040204" pitchFamily="34" charset="0"/>
                <a:cs typeface="Verdana" panose="020B0604030504040204" pitchFamily="34" charset="0"/>
              </a:rPr>
              <a:t>3.</a:t>
            </a:r>
            <a:endParaRPr sz="8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object 4"/>
          <p:cNvSpPr txBox="1"/>
          <p:nvPr/>
        </p:nvSpPr>
        <p:spPr>
          <a:xfrm>
            <a:off x="8070850" y="3174126"/>
            <a:ext cx="11811000" cy="6811545"/>
          </a:xfrm>
          <a:prstGeom prst="rect">
            <a:avLst/>
          </a:prstGeom>
        </p:spPr>
        <p:txBody>
          <a:bodyPr vert="horz" wrap="square" lIns="0" tIns="13335" rIns="0" bIns="0" rtlCol="0">
            <a:spAutoFit/>
          </a:bodyPr>
          <a:lstStyle/>
          <a:p>
            <a:pPr marL="12700" marR="139065">
              <a:lnSpc>
                <a:spcPct val="101299"/>
              </a:lnSpc>
              <a:spcBef>
                <a:spcPts val="105"/>
              </a:spcBef>
            </a:pPr>
            <a:r>
              <a:rPr lang="es-CO" sz="2200" spc="20" dirty="0">
                <a:latin typeface="Verdana" panose="020B0604030504040204" pitchFamily="34" charset="0"/>
                <a:ea typeface="Verdana" panose="020B0604030504040204" pitchFamily="34" charset="0"/>
                <a:cs typeface="Verdana" panose="020B0604030504040204" pitchFamily="34" charset="0"/>
              </a:rPr>
              <a:t>En el cumplimiento de la </a:t>
            </a:r>
            <a:r>
              <a:rPr lang="es-CO" sz="2200" b="1" spc="20" dirty="0">
                <a:latin typeface="Verdana" panose="020B0604030504040204" pitchFamily="34" charset="0"/>
                <a:ea typeface="Verdana" panose="020B0604030504040204" pitchFamily="34" charset="0"/>
                <a:cs typeface="Verdana" panose="020B0604030504040204" pitchFamily="34" charset="0"/>
              </a:rPr>
              <a:t>cuota de PARIDAD</a:t>
            </a:r>
            <a:r>
              <a:rPr lang="es-CO" sz="2200" spc="20" dirty="0">
                <a:latin typeface="Verdana" panose="020B0604030504040204" pitchFamily="34" charset="0"/>
                <a:ea typeface="Verdana" panose="020B0604030504040204" pitchFamily="34" charset="0"/>
                <a:cs typeface="Verdana" panose="020B0604030504040204" pitchFamily="34" charset="0"/>
              </a:rPr>
              <a:t> Prosperidad Social supera lo exigido en la norma, se nombraron en su equipo directivo 33 mujeres (66%) / 17 hombres (33%) y menores de 30 años 2 mujeres jóvenes. </a:t>
            </a:r>
            <a:endParaRPr lang="es-CO" sz="2200" spc="30" dirty="0">
              <a:latin typeface="Verdana" panose="020B0604030504040204" pitchFamily="34" charset="0"/>
              <a:ea typeface="Verdana" panose="020B0604030504040204" pitchFamily="34" charset="0"/>
              <a:cs typeface="Verdana" panose="020B0604030504040204" pitchFamily="34" charset="0"/>
            </a:endParaRPr>
          </a:p>
          <a:p>
            <a:pPr marL="12700" marR="139065">
              <a:lnSpc>
                <a:spcPct val="101299"/>
              </a:lnSpc>
              <a:spcBef>
                <a:spcPts val="105"/>
              </a:spcBef>
            </a:pPr>
            <a:endParaRPr lang="es-MX" sz="2200" spc="30" dirty="0">
              <a:latin typeface="Verdana" panose="020B0604030504040204" pitchFamily="34" charset="0"/>
              <a:ea typeface="Verdana" panose="020B0604030504040204" pitchFamily="34" charset="0"/>
              <a:cs typeface="Verdana" panose="020B0604030504040204" pitchFamily="34" charset="0"/>
            </a:endParaRPr>
          </a:p>
          <a:p>
            <a:pPr marL="12700" marR="139065">
              <a:lnSpc>
                <a:spcPct val="101299"/>
              </a:lnSpc>
              <a:spcBef>
                <a:spcPts val="105"/>
              </a:spcBef>
            </a:pPr>
            <a:endParaRPr lang="es-CO" sz="2200" spc="30" dirty="0">
              <a:latin typeface="Verdana" panose="020B0604030504040204" pitchFamily="34" charset="0"/>
              <a:ea typeface="Verdana" panose="020B0604030504040204" pitchFamily="34" charset="0"/>
              <a:cs typeface="Verdana" panose="020B0604030504040204" pitchFamily="34" charset="0"/>
            </a:endParaRPr>
          </a:p>
          <a:p>
            <a:pPr marL="12700" marR="139065">
              <a:lnSpc>
                <a:spcPct val="101299"/>
              </a:lnSpc>
              <a:spcBef>
                <a:spcPts val="105"/>
              </a:spcBef>
            </a:pPr>
            <a:r>
              <a:rPr sz="2200" spc="30" dirty="0" err="1">
                <a:latin typeface="Verdana" panose="020B0604030504040204" pitchFamily="34" charset="0"/>
                <a:ea typeface="Verdana" panose="020B0604030504040204" pitchFamily="34" charset="0"/>
                <a:cs typeface="Verdana" panose="020B0604030504040204" pitchFamily="34" charset="0"/>
              </a:rPr>
              <a:t>Materialización</a:t>
            </a:r>
            <a:r>
              <a:rPr sz="2200" dirty="0">
                <a:latin typeface="Verdana" panose="020B0604030504040204" pitchFamily="34" charset="0"/>
                <a:ea typeface="Verdana" panose="020B0604030504040204" pitchFamily="34" charset="0"/>
                <a:cs typeface="Verdana" panose="020B0604030504040204" pitchFamily="34" charset="0"/>
              </a:rPr>
              <a:t> </a:t>
            </a:r>
            <a:r>
              <a:rPr sz="2200" spc="70" dirty="0">
                <a:latin typeface="Verdana" panose="020B0604030504040204" pitchFamily="34" charset="0"/>
                <a:ea typeface="Verdana" panose="020B0604030504040204" pitchFamily="34" charset="0"/>
                <a:cs typeface="Verdana" panose="020B0604030504040204" pitchFamily="34" charset="0"/>
              </a:rPr>
              <a:t>del</a:t>
            </a:r>
            <a:r>
              <a:rPr sz="2200" dirty="0">
                <a:latin typeface="Verdana" panose="020B0604030504040204" pitchFamily="34" charset="0"/>
                <a:ea typeface="Verdana" panose="020B0604030504040204" pitchFamily="34" charset="0"/>
                <a:cs typeface="Verdana" panose="020B0604030504040204" pitchFamily="34" charset="0"/>
              </a:rPr>
              <a:t> </a:t>
            </a:r>
            <a:r>
              <a:rPr sz="2200" b="1" spc="10" dirty="0">
                <a:latin typeface="Verdana" panose="020B0604030504040204" pitchFamily="34" charset="0"/>
                <a:ea typeface="Verdana" panose="020B0604030504040204" pitchFamily="34" charset="0"/>
                <a:cs typeface="Verdana" panose="020B0604030504040204" pitchFamily="34" charset="0"/>
              </a:rPr>
              <a:t>concurso</a:t>
            </a:r>
            <a:r>
              <a:rPr sz="2200" b="1" dirty="0">
                <a:latin typeface="Verdana" panose="020B0604030504040204" pitchFamily="34" charset="0"/>
                <a:ea typeface="Verdana" panose="020B0604030504040204" pitchFamily="34" charset="0"/>
                <a:cs typeface="Verdana" panose="020B0604030504040204" pitchFamily="34" charset="0"/>
              </a:rPr>
              <a:t> </a:t>
            </a:r>
            <a:r>
              <a:rPr sz="2200" b="1" spc="30" dirty="0">
                <a:latin typeface="Verdana" panose="020B0604030504040204" pitchFamily="34" charset="0"/>
                <a:ea typeface="Verdana" panose="020B0604030504040204" pitchFamily="34" charset="0"/>
                <a:cs typeface="Verdana" panose="020B0604030504040204" pitchFamily="34" charset="0"/>
              </a:rPr>
              <a:t>de</a:t>
            </a:r>
            <a:r>
              <a:rPr sz="2200" b="1" dirty="0">
                <a:latin typeface="Verdana" panose="020B0604030504040204" pitchFamily="34" charset="0"/>
                <a:ea typeface="Verdana" panose="020B0604030504040204" pitchFamily="34" charset="0"/>
                <a:cs typeface="Verdana" panose="020B0604030504040204" pitchFamily="34" charset="0"/>
              </a:rPr>
              <a:t> </a:t>
            </a:r>
            <a:r>
              <a:rPr sz="2200" b="1" spc="50" dirty="0">
                <a:latin typeface="Verdana" panose="020B0604030504040204" pitchFamily="34" charset="0"/>
                <a:ea typeface="Verdana" panose="020B0604030504040204" pitchFamily="34" charset="0"/>
                <a:cs typeface="Verdana" panose="020B0604030504040204" pitchFamily="34" charset="0"/>
              </a:rPr>
              <a:t>méritos</a:t>
            </a:r>
            <a:r>
              <a:rPr sz="2200" b="1" spc="5" dirty="0">
                <a:latin typeface="Verdana" panose="020B0604030504040204" pitchFamily="34" charset="0"/>
                <a:ea typeface="Verdana" panose="020B0604030504040204" pitchFamily="34" charset="0"/>
                <a:cs typeface="Verdana" panose="020B0604030504040204" pitchFamily="34" charset="0"/>
              </a:rPr>
              <a:t> </a:t>
            </a:r>
            <a:r>
              <a:rPr sz="2200" b="1" spc="15" dirty="0">
                <a:latin typeface="Verdana" panose="020B0604030504040204" pitchFamily="34" charset="0"/>
                <a:ea typeface="Verdana" panose="020B0604030504040204" pitchFamily="34" charset="0"/>
                <a:cs typeface="Verdana" panose="020B0604030504040204" pitchFamily="34" charset="0"/>
              </a:rPr>
              <a:t>en</a:t>
            </a:r>
            <a:r>
              <a:rPr sz="2200" b="1" dirty="0">
                <a:latin typeface="Verdana" panose="020B0604030504040204" pitchFamily="34" charset="0"/>
                <a:ea typeface="Verdana" panose="020B0604030504040204" pitchFamily="34" charset="0"/>
                <a:cs typeface="Verdana" panose="020B0604030504040204" pitchFamily="34" charset="0"/>
              </a:rPr>
              <a:t> </a:t>
            </a:r>
            <a:r>
              <a:rPr sz="2200" b="1" spc="65" dirty="0">
                <a:latin typeface="Verdana" panose="020B0604030504040204" pitchFamily="34" charset="0"/>
                <a:ea typeface="Verdana" panose="020B0604030504040204" pitchFamily="34" charset="0"/>
                <a:cs typeface="Verdana" panose="020B0604030504040204" pitchFamily="34" charset="0"/>
              </a:rPr>
              <a:t>la</a:t>
            </a:r>
            <a:r>
              <a:rPr sz="2200" b="1" dirty="0">
                <a:latin typeface="Verdana" panose="020B0604030504040204" pitchFamily="34" charset="0"/>
                <a:ea typeface="Verdana" panose="020B0604030504040204" pitchFamily="34" charset="0"/>
                <a:cs typeface="Verdana" panose="020B0604030504040204" pitchFamily="34" charset="0"/>
              </a:rPr>
              <a:t> </a:t>
            </a:r>
            <a:r>
              <a:rPr sz="2200" b="1" spc="25" dirty="0">
                <a:latin typeface="Verdana" panose="020B0604030504040204" pitchFamily="34" charset="0"/>
                <a:ea typeface="Verdana" panose="020B0604030504040204" pitchFamily="34" charset="0"/>
                <a:cs typeface="Verdana" panose="020B0604030504040204" pitchFamily="34" charset="0"/>
              </a:rPr>
              <a:t>convocatoria</a:t>
            </a:r>
            <a:r>
              <a:rPr sz="2200" b="1" dirty="0">
                <a:latin typeface="Verdana" panose="020B0604030504040204" pitchFamily="34" charset="0"/>
                <a:ea typeface="Verdana" panose="020B0604030504040204" pitchFamily="34" charset="0"/>
                <a:cs typeface="Verdana" panose="020B0604030504040204" pitchFamily="34" charset="0"/>
              </a:rPr>
              <a:t> </a:t>
            </a:r>
            <a:r>
              <a:rPr sz="2200" spc="40" dirty="0">
                <a:latin typeface="Verdana" panose="020B0604030504040204" pitchFamily="34" charset="0"/>
                <a:ea typeface="Verdana" panose="020B0604030504040204" pitchFamily="34" charset="0"/>
                <a:cs typeface="Verdana" panose="020B0604030504040204" pitchFamily="34" charset="0"/>
              </a:rPr>
              <a:t>abierta</a:t>
            </a:r>
            <a:r>
              <a:rPr sz="2200" dirty="0">
                <a:latin typeface="Verdana" panose="020B0604030504040204" pitchFamily="34" charset="0"/>
                <a:ea typeface="Verdana" panose="020B0604030504040204" pitchFamily="34" charset="0"/>
                <a:cs typeface="Verdana" panose="020B0604030504040204" pitchFamily="34" charset="0"/>
              </a:rPr>
              <a:t> </a:t>
            </a:r>
            <a:r>
              <a:rPr sz="2200" spc="65" dirty="0">
                <a:latin typeface="Verdana" panose="020B0604030504040204" pitchFamily="34" charset="0"/>
                <a:ea typeface="Verdana" panose="020B0604030504040204" pitchFamily="34" charset="0"/>
                <a:cs typeface="Verdana" panose="020B0604030504040204" pitchFamily="34" charset="0"/>
              </a:rPr>
              <a:t>el</a:t>
            </a:r>
            <a:r>
              <a:rPr sz="2200" spc="5" dirty="0">
                <a:latin typeface="Verdana" panose="020B0604030504040204" pitchFamily="34" charset="0"/>
                <a:ea typeface="Verdana" panose="020B0604030504040204" pitchFamily="34" charset="0"/>
                <a:cs typeface="Verdana" panose="020B0604030504040204" pitchFamily="34" charset="0"/>
              </a:rPr>
              <a:t> </a:t>
            </a:r>
            <a:r>
              <a:rPr sz="2200" spc="110" dirty="0">
                <a:latin typeface="Verdana" panose="020B0604030504040204" pitchFamily="34" charset="0"/>
                <a:ea typeface="Verdana" panose="020B0604030504040204" pitchFamily="34" charset="0"/>
                <a:cs typeface="Verdana" panose="020B0604030504040204" pitchFamily="34" charset="0"/>
              </a:rPr>
              <a:t>8</a:t>
            </a:r>
            <a:r>
              <a:rPr sz="2200"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de</a:t>
            </a:r>
            <a:r>
              <a:rPr sz="2200" dirty="0">
                <a:latin typeface="Verdana" panose="020B0604030504040204" pitchFamily="34" charset="0"/>
                <a:ea typeface="Verdana" panose="020B0604030504040204" pitchFamily="34" charset="0"/>
                <a:cs typeface="Verdana" panose="020B0604030504040204" pitchFamily="34" charset="0"/>
              </a:rPr>
              <a:t> </a:t>
            </a:r>
            <a:r>
              <a:rPr sz="2200" spc="35" dirty="0">
                <a:latin typeface="Verdana" panose="020B0604030504040204" pitchFamily="34" charset="0"/>
                <a:ea typeface="Verdana" panose="020B0604030504040204" pitchFamily="34" charset="0"/>
                <a:cs typeface="Verdana" panose="020B0604030504040204" pitchFamily="34" charset="0"/>
              </a:rPr>
              <a:t>junio </a:t>
            </a:r>
            <a:r>
              <a:rPr sz="2200" spc="-530" dirty="0">
                <a:latin typeface="Verdana" panose="020B0604030504040204" pitchFamily="34" charset="0"/>
                <a:ea typeface="Verdana" panose="020B0604030504040204" pitchFamily="34" charset="0"/>
                <a:cs typeface="Verdana" panose="020B0604030504040204" pitchFamily="34" charset="0"/>
              </a:rPr>
              <a:t> </a:t>
            </a:r>
            <a:r>
              <a:rPr sz="2200" spc="30" dirty="0">
                <a:latin typeface="Verdana" panose="020B0604030504040204" pitchFamily="34" charset="0"/>
                <a:ea typeface="Verdana" panose="020B0604030504040204" pitchFamily="34" charset="0"/>
                <a:cs typeface="Verdana" panose="020B0604030504040204" pitchFamily="34" charset="0"/>
              </a:rPr>
              <a:t>de </a:t>
            </a:r>
            <a:r>
              <a:rPr sz="2200" spc="70" dirty="0">
                <a:latin typeface="Verdana" panose="020B0604030504040204" pitchFamily="34" charset="0"/>
                <a:ea typeface="Verdana" panose="020B0604030504040204" pitchFamily="34" charset="0"/>
                <a:cs typeface="Verdana" panose="020B0604030504040204" pitchFamily="34" charset="0"/>
              </a:rPr>
              <a:t>2022, </a:t>
            </a:r>
            <a:r>
              <a:rPr sz="2200" spc="45" dirty="0">
                <a:latin typeface="Verdana" panose="020B0604030504040204" pitchFamily="34" charset="0"/>
                <a:ea typeface="Verdana" panose="020B0604030504040204" pitchFamily="34" charset="0"/>
                <a:cs typeface="Verdana" panose="020B0604030504040204" pitchFamily="34" charset="0"/>
              </a:rPr>
              <a:t>mediante </a:t>
            </a:r>
            <a:r>
              <a:rPr sz="2200" spc="65" dirty="0">
                <a:latin typeface="Verdana" panose="020B0604030504040204" pitchFamily="34" charset="0"/>
                <a:ea typeface="Verdana" panose="020B0604030504040204" pitchFamily="34" charset="0"/>
                <a:cs typeface="Verdana" panose="020B0604030504040204" pitchFamily="34" charset="0"/>
              </a:rPr>
              <a:t>la </a:t>
            </a:r>
            <a:r>
              <a:rPr sz="2200" spc="30" dirty="0">
                <a:latin typeface="Verdana" panose="020B0604030504040204" pitchFamily="34" charset="0"/>
                <a:ea typeface="Verdana" panose="020B0604030504040204" pitchFamily="34" charset="0"/>
                <a:cs typeface="Verdana" panose="020B0604030504040204" pitchFamily="34" charset="0"/>
              </a:rPr>
              <a:t>cual </a:t>
            </a:r>
            <a:r>
              <a:rPr sz="2200" spc="-20" dirty="0">
                <a:latin typeface="Verdana" panose="020B0604030504040204" pitchFamily="34" charset="0"/>
                <a:ea typeface="Verdana" panose="020B0604030504040204" pitchFamily="34" charset="0"/>
                <a:cs typeface="Verdana" panose="020B0604030504040204" pitchFamily="34" charset="0"/>
              </a:rPr>
              <a:t>se </a:t>
            </a:r>
            <a:r>
              <a:rPr sz="2200" spc="35" dirty="0">
                <a:latin typeface="Verdana" panose="020B0604030504040204" pitchFamily="34" charset="0"/>
                <a:ea typeface="Verdana" panose="020B0604030504040204" pitchFamily="34" charset="0"/>
                <a:cs typeface="Verdana" panose="020B0604030504040204" pitchFamily="34" charset="0"/>
              </a:rPr>
              <a:t>proveen </a:t>
            </a:r>
            <a:r>
              <a:rPr sz="2200" spc="110" dirty="0">
                <a:latin typeface="Verdana" panose="020B0604030504040204" pitchFamily="34" charset="0"/>
                <a:ea typeface="Verdana" panose="020B0604030504040204" pitchFamily="34" charset="0"/>
                <a:cs typeface="Verdana" panose="020B0604030504040204" pitchFamily="34" charset="0"/>
              </a:rPr>
              <a:t>526 </a:t>
            </a:r>
            <a:r>
              <a:rPr sz="2200" spc="15" dirty="0">
                <a:latin typeface="Verdana" panose="020B0604030504040204" pitchFamily="34" charset="0"/>
                <a:ea typeface="Verdana" panose="020B0604030504040204" pitchFamily="34" charset="0"/>
                <a:cs typeface="Verdana" panose="020B0604030504040204" pitchFamily="34" charset="0"/>
              </a:rPr>
              <a:t>vacantes </a:t>
            </a:r>
            <a:r>
              <a:rPr sz="2200" spc="45" dirty="0">
                <a:latin typeface="Verdana" panose="020B0604030504040204" pitchFamily="34" charset="0"/>
                <a:ea typeface="Verdana" panose="020B0604030504040204" pitchFamily="34" charset="0"/>
                <a:cs typeface="Verdana" panose="020B0604030504040204" pitchFamily="34" charset="0"/>
              </a:rPr>
              <a:t>definitivas </a:t>
            </a:r>
            <a:r>
              <a:rPr sz="2200" spc="30" dirty="0">
                <a:latin typeface="Verdana" panose="020B0604030504040204" pitchFamily="34" charset="0"/>
                <a:ea typeface="Verdana" panose="020B0604030504040204" pitchFamily="34" charset="0"/>
                <a:cs typeface="Verdana" panose="020B0604030504040204" pitchFamily="34" charset="0"/>
              </a:rPr>
              <a:t>de </a:t>
            </a:r>
            <a:r>
              <a:rPr sz="2200" spc="15" dirty="0">
                <a:latin typeface="Verdana" panose="020B0604030504040204" pitchFamily="34" charset="0"/>
                <a:ea typeface="Verdana" panose="020B0604030504040204" pitchFamily="34" charset="0"/>
                <a:cs typeface="Verdana" panose="020B0604030504040204" pitchFamily="34" charset="0"/>
              </a:rPr>
              <a:t>carrera </a:t>
            </a:r>
            <a:r>
              <a:rPr sz="2200" spc="20" dirty="0">
                <a:latin typeface="Verdana" panose="020B0604030504040204" pitchFamily="34" charset="0"/>
                <a:ea typeface="Verdana" panose="020B0604030504040204" pitchFamily="34" charset="0"/>
                <a:cs typeface="Verdana" panose="020B0604030504040204" pitchFamily="34" charset="0"/>
              </a:rPr>
              <a:t> </a:t>
            </a:r>
            <a:r>
              <a:rPr sz="2200" spc="40" dirty="0">
                <a:latin typeface="Verdana" panose="020B0604030504040204" pitchFamily="34" charset="0"/>
                <a:ea typeface="Verdana" panose="020B0604030504040204" pitchFamily="34" charset="0"/>
                <a:cs typeface="Verdana" panose="020B0604030504040204" pitchFamily="34" charset="0"/>
              </a:rPr>
              <a:t>administrativa:</a:t>
            </a:r>
            <a:endParaRPr sz="2200" dirty="0">
              <a:latin typeface="Verdana" panose="020B0604030504040204" pitchFamily="34" charset="0"/>
              <a:ea typeface="Verdana" panose="020B0604030504040204" pitchFamily="34" charset="0"/>
              <a:cs typeface="Verdana" panose="020B0604030504040204" pitchFamily="34" charset="0"/>
            </a:endParaRPr>
          </a:p>
          <a:p>
            <a:pPr marL="355600" marR="5229225" indent="-342900">
              <a:lnSpc>
                <a:spcPct val="101299"/>
              </a:lnSpc>
              <a:buFont typeface="Arial" panose="020B0604020202020204" pitchFamily="34" charset="0"/>
              <a:buChar char="•"/>
            </a:pPr>
            <a:r>
              <a:rPr sz="2200" spc="-45" dirty="0">
                <a:latin typeface="Verdana" panose="020B0604030504040204" pitchFamily="34" charset="0"/>
                <a:ea typeface="Verdana" panose="020B0604030504040204" pitchFamily="34" charset="0"/>
                <a:cs typeface="Verdana" panose="020B0604030504040204" pitchFamily="34" charset="0"/>
              </a:rPr>
              <a:t>157</a:t>
            </a:r>
            <a:r>
              <a:rPr sz="2200" spc="-75" dirty="0">
                <a:latin typeface="Verdana" panose="020B0604030504040204" pitchFamily="34" charset="0"/>
                <a:ea typeface="Verdana" panose="020B0604030504040204" pitchFamily="34" charset="0"/>
                <a:cs typeface="Verdana" panose="020B0604030504040204" pitchFamily="34" charset="0"/>
              </a:rPr>
              <a:t> </a:t>
            </a:r>
            <a:r>
              <a:rPr sz="2200" spc="15" dirty="0">
                <a:latin typeface="Verdana" panose="020B0604030504040204" pitchFamily="34" charset="0"/>
                <a:ea typeface="Verdana" panose="020B0604030504040204" pitchFamily="34" charset="0"/>
                <a:cs typeface="Verdana" panose="020B0604030504040204" pitchFamily="34" charset="0"/>
              </a:rPr>
              <a:t>cargos</a:t>
            </a:r>
            <a:r>
              <a:rPr sz="2200" spc="-70" dirty="0">
                <a:latin typeface="Verdana" panose="020B0604030504040204" pitchFamily="34" charset="0"/>
                <a:ea typeface="Verdana" panose="020B0604030504040204" pitchFamily="34" charset="0"/>
                <a:cs typeface="Verdana" panose="020B0604030504040204" pitchFamily="34" charset="0"/>
              </a:rPr>
              <a:t> </a:t>
            </a:r>
            <a:r>
              <a:rPr sz="2200" spc="5" dirty="0">
                <a:latin typeface="Verdana" panose="020B0604030504040204" pitchFamily="34" charset="0"/>
                <a:ea typeface="Verdana" panose="020B0604030504040204" pitchFamily="34" charset="0"/>
                <a:cs typeface="Verdana" panose="020B0604030504040204" pitchFamily="34" charset="0"/>
              </a:rPr>
              <a:t>en</a:t>
            </a:r>
            <a:r>
              <a:rPr sz="2200" spc="-70" dirty="0">
                <a:latin typeface="Verdana" panose="020B0604030504040204" pitchFamily="34" charset="0"/>
                <a:ea typeface="Verdana" panose="020B0604030504040204" pitchFamily="34" charset="0"/>
                <a:cs typeface="Verdana" panose="020B0604030504040204" pitchFamily="34" charset="0"/>
              </a:rPr>
              <a:t> </a:t>
            </a:r>
            <a:r>
              <a:rPr sz="2200" spc="25" dirty="0">
                <a:latin typeface="Verdana" panose="020B0604030504040204" pitchFamily="34" charset="0"/>
                <a:ea typeface="Verdana" panose="020B0604030504040204" pitchFamily="34" charset="0"/>
                <a:cs typeface="Verdana" panose="020B0604030504040204" pitchFamily="34" charset="0"/>
              </a:rPr>
              <a:t>modalidad</a:t>
            </a:r>
            <a:r>
              <a:rPr sz="2200" spc="-70" dirty="0">
                <a:latin typeface="Verdana" panose="020B0604030504040204" pitchFamily="34" charset="0"/>
                <a:ea typeface="Verdana" panose="020B0604030504040204" pitchFamily="34" charset="0"/>
                <a:cs typeface="Verdana" panose="020B0604030504040204" pitchFamily="34" charset="0"/>
              </a:rPr>
              <a:t> </a:t>
            </a:r>
            <a:r>
              <a:rPr sz="2200" dirty="0" err="1">
                <a:latin typeface="Verdana" panose="020B0604030504040204" pitchFamily="34" charset="0"/>
                <a:ea typeface="Verdana" panose="020B0604030504040204" pitchFamily="34" charset="0"/>
                <a:cs typeface="Verdana" panose="020B0604030504040204" pitchFamily="34" charset="0"/>
              </a:rPr>
              <a:t>ascenso</a:t>
            </a:r>
            <a:r>
              <a:rPr sz="2200" dirty="0">
                <a:latin typeface="Verdana" panose="020B0604030504040204" pitchFamily="34" charset="0"/>
                <a:ea typeface="Verdana" panose="020B0604030504040204" pitchFamily="34" charset="0"/>
                <a:cs typeface="Verdana" panose="020B0604030504040204" pitchFamily="34" charset="0"/>
              </a:rPr>
              <a:t> </a:t>
            </a:r>
            <a:r>
              <a:rPr lang="es-ES" sz="2200" spc="-635" dirty="0">
                <a:latin typeface="Verdana" panose="020B0604030504040204" pitchFamily="34" charset="0"/>
                <a:ea typeface="Verdana" panose="020B0604030504040204" pitchFamily="34" charset="0"/>
                <a:cs typeface="Verdana" panose="020B0604030504040204" pitchFamily="34" charset="0"/>
              </a:rPr>
              <a:t> </a:t>
            </a:r>
          </a:p>
          <a:p>
            <a:pPr marL="355600" marR="5229225" indent="-342900">
              <a:lnSpc>
                <a:spcPct val="101299"/>
              </a:lnSpc>
              <a:buFont typeface="Arial" panose="020B0604020202020204" pitchFamily="34" charset="0"/>
              <a:buChar char="•"/>
            </a:pPr>
            <a:r>
              <a:rPr sz="2200" spc="-45" dirty="0">
                <a:latin typeface="Verdana" panose="020B0604030504040204" pitchFamily="34" charset="0"/>
                <a:ea typeface="Verdana" panose="020B0604030504040204" pitchFamily="34" charset="0"/>
                <a:cs typeface="Verdana" panose="020B0604030504040204" pitchFamily="34" charset="0"/>
              </a:rPr>
              <a:t>369</a:t>
            </a:r>
            <a:r>
              <a:rPr sz="2200" spc="-60" dirty="0">
                <a:latin typeface="Verdana" panose="020B0604030504040204" pitchFamily="34" charset="0"/>
                <a:ea typeface="Verdana" panose="020B0604030504040204" pitchFamily="34" charset="0"/>
                <a:cs typeface="Verdana" panose="020B0604030504040204" pitchFamily="34" charset="0"/>
              </a:rPr>
              <a:t> </a:t>
            </a:r>
            <a:r>
              <a:rPr sz="2200" spc="5" dirty="0" err="1">
                <a:latin typeface="Verdana" panose="020B0604030504040204" pitchFamily="34" charset="0"/>
                <a:ea typeface="Verdana" panose="020B0604030504040204" pitchFamily="34" charset="0"/>
                <a:cs typeface="Verdana" panose="020B0604030504040204" pitchFamily="34" charset="0"/>
              </a:rPr>
              <a:t>en</a:t>
            </a:r>
            <a:r>
              <a:rPr lang="es-MX" sz="2200" spc="5" dirty="0">
                <a:latin typeface="Verdana" panose="020B0604030504040204" pitchFamily="34" charset="0"/>
                <a:ea typeface="Verdana" panose="020B0604030504040204" pitchFamily="34" charset="0"/>
                <a:cs typeface="Verdana" panose="020B0604030504040204" pitchFamily="34" charset="0"/>
              </a:rPr>
              <a:t> </a:t>
            </a:r>
            <a:r>
              <a:rPr lang="es-ES" sz="2200" spc="-60" dirty="0">
                <a:latin typeface="Verdana" panose="020B0604030504040204" pitchFamily="34" charset="0"/>
                <a:ea typeface="Verdana" panose="020B0604030504040204" pitchFamily="34" charset="0"/>
                <a:cs typeface="Verdana" panose="020B0604030504040204" pitchFamily="34" charset="0"/>
              </a:rPr>
              <a:t>m</a:t>
            </a:r>
            <a:r>
              <a:rPr sz="2200" spc="25" dirty="0" err="1">
                <a:latin typeface="Verdana" panose="020B0604030504040204" pitchFamily="34" charset="0"/>
                <a:ea typeface="Verdana" panose="020B0604030504040204" pitchFamily="34" charset="0"/>
                <a:cs typeface="Verdana" panose="020B0604030504040204" pitchFamily="34" charset="0"/>
              </a:rPr>
              <a:t>odalidad</a:t>
            </a:r>
            <a:r>
              <a:rPr sz="2200" spc="-60" dirty="0">
                <a:latin typeface="Verdana" panose="020B0604030504040204" pitchFamily="34" charset="0"/>
                <a:ea typeface="Verdana" panose="020B0604030504040204" pitchFamily="34" charset="0"/>
                <a:cs typeface="Verdana" panose="020B0604030504040204" pitchFamily="34" charset="0"/>
              </a:rPr>
              <a:t> </a:t>
            </a:r>
            <a:r>
              <a:rPr sz="2200" spc="20" dirty="0" err="1">
                <a:latin typeface="Verdana" panose="020B0604030504040204" pitchFamily="34" charset="0"/>
                <a:ea typeface="Verdana" panose="020B0604030504040204" pitchFamily="34" charset="0"/>
                <a:cs typeface="Verdana" panose="020B0604030504040204" pitchFamily="34" charset="0"/>
              </a:rPr>
              <a:t>abierto</a:t>
            </a:r>
            <a:r>
              <a:rPr lang="es-CO" sz="2200" spc="20" dirty="0">
                <a:latin typeface="Verdana" panose="020B0604030504040204" pitchFamily="34" charset="0"/>
                <a:ea typeface="Verdana" panose="020B0604030504040204" pitchFamily="34" charset="0"/>
                <a:cs typeface="Verdana" panose="020B0604030504040204" pitchFamily="34" charset="0"/>
              </a:rPr>
              <a:t>.</a:t>
            </a:r>
            <a:endParaRPr lang="es-MX" sz="2200" spc="20" dirty="0">
              <a:latin typeface="Verdana" panose="020B0604030504040204" pitchFamily="34" charset="0"/>
              <a:ea typeface="Verdana" panose="020B0604030504040204" pitchFamily="34" charset="0"/>
              <a:cs typeface="Verdana" panose="020B0604030504040204" pitchFamily="34" charset="0"/>
            </a:endParaRPr>
          </a:p>
          <a:p>
            <a:pPr marL="12700" marR="5229225">
              <a:lnSpc>
                <a:spcPct val="101299"/>
              </a:lnSpc>
            </a:pPr>
            <a:endParaRPr lang="es-CO" sz="2200" spc="45" dirty="0">
              <a:latin typeface="Verdana" panose="020B0604030504040204" pitchFamily="34" charset="0"/>
              <a:ea typeface="Verdana" panose="020B0604030504040204" pitchFamily="34" charset="0"/>
              <a:cs typeface="Verdana" panose="020B0604030504040204" pitchFamily="34" charset="0"/>
            </a:endParaRPr>
          </a:p>
          <a:p>
            <a:pPr marL="12700" marR="5229225">
              <a:lnSpc>
                <a:spcPct val="101299"/>
              </a:lnSpc>
              <a:tabLst>
                <a:tab pos="7707313" algn="l"/>
              </a:tabLst>
            </a:pPr>
            <a:endParaRPr lang="es-CO" sz="2200" spc="45" dirty="0">
              <a:latin typeface="Verdana" panose="020B0604030504040204" pitchFamily="34" charset="0"/>
              <a:ea typeface="Verdana" panose="020B0604030504040204" pitchFamily="34" charset="0"/>
              <a:cs typeface="Verdana" panose="020B0604030504040204" pitchFamily="34" charset="0"/>
            </a:endParaRPr>
          </a:p>
          <a:p>
            <a:r>
              <a:rPr lang="es-CO" sz="2200" spc="45" dirty="0">
                <a:latin typeface="Verdana" panose="020B0604030504040204" pitchFamily="34" charset="0"/>
                <a:ea typeface="Verdana" panose="020B0604030504040204" pitchFamily="34" charset="0"/>
                <a:cs typeface="Verdana" panose="020B0604030504040204" pitchFamily="34" charset="0"/>
              </a:rPr>
              <a:t>Estudio técnico de </a:t>
            </a:r>
            <a:r>
              <a:rPr lang="es-CO" sz="2200" b="1" spc="45" dirty="0">
                <a:latin typeface="Verdana" panose="020B0604030504040204" pitchFamily="34" charset="0"/>
                <a:ea typeface="Verdana" panose="020B0604030504040204" pitchFamily="34" charset="0"/>
                <a:cs typeface="Verdana" panose="020B0604030504040204" pitchFamily="34" charset="0"/>
              </a:rPr>
              <a:t>Rediseño institucional de Prosperidad Social</a:t>
            </a:r>
            <a:r>
              <a:rPr lang="es-CO" sz="2200" spc="45" dirty="0">
                <a:latin typeface="Verdana" panose="020B0604030504040204" pitchFamily="34" charset="0"/>
                <a:ea typeface="Verdana" panose="020B0604030504040204" pitchFamily="34" charset="0"/>
                <a:cs typeface="Verdana" panose="020B0604030504040204" pitchFamily="34" charset="0"/>
              </a:rPr>
              <a:t>, por medio del cual se modifica su estructura y se fortalece su modelo de operación.</a:t>
            </a:r>
          </a:p>
          <a:p>
            <a:r>
              <a:rPr lang="es-CO" sz="2200" spc="45" dirty="0">
                <a:latin typeface="Verdana" panose="020B0604030504040204" pitchFamily="34" charset="0"/>
                <a:ea typeface="Verdana" panose="020B0604030504040204" pitchFamily="34" charset="0"/>
                <a:cs typeface="Verdana" panose="020B0604030504040204" pitchFamily="34" charset="0"/>
              </a:rPr>
              <a:t> </a:t>
            </a:r>
          </a:p>
          <a:p>
            <a:endParaRPr lang="es-MX" sz="2200" spc="45" dirty="0">
              <a:latin typeface="Verdana" panose="020B0604030504040204" pitchFamily="34" charset="0"/>
              <a:ea typeface="Verdana" panose="020B0604030504040204" pitchFamily="34" charset="0"/>
              <a:cs typeface="Verdana" panose="020B0604030504040204" pitchFamily="34" charset="0"/>
            </a:endParaRPr>
          </a:p>
          <a:p>
            <a:r>
              <a:rPr lang="es-MX" sz="2200" spc="45" dirty="0">
                <a:latin typeface="Verdana" panose="020B0604030504040204" pitchFamily="34" charset="0"/>
                <a:ea typeface="Verdana" panose="020B0604030504040204" pitchFamily="34" charset="0"/>
                <a:cs typeface="Verdana" panose="020B0604030504040204" pitchFamily="34" charset="0"/>
              </a:rPr>
              <a:t>Elaboración de estudio técnico que da cumplimiento al artículo 82 de la Ley de PND, solicitando la creación de </a:t>
            </a:r>
            <a:r>
              <a:rPr lang="es-MX" sz="2200" b="1" spc="45" dirty="0">
                <a:latin typeface="Verdana" panose="020B0604030504040204" pitchFamily="34" charset="0"/>
                <a:ea typeface="Verdana" panose="020B0604030504040204" pitchFamily="34" charset="0"/>
                <a:cs typeface="Verdana" panose="020B0604030504040204" pitchFamily="34" charset="0"/>
              </a:rPr>
              <a:t>260 empleos para formalizar los contratos por prestación de servicios</a:t>
            </a:r>
            <a:r>
              <a:rPr lang="es-MX" sz="2200" spc="45" dirty="0">
                <a:latin typeface="Verdana" panose="020B0604030504040204" pitchFamily="34" charset="0"/>
                <a:ea typeface="Verdana" panose="020B0604030504040204" pitchFamily="34" charset="0"/>
                <a:cs typeface="Verdana" panose="020B0604030504040204" pitchFamily="34" charset="0"/>
              </a:rPr>
              <a:t>, los cuales serán reducidos.</a:t>
            </a:r>
            <a:endParaRPr lang="es-CO" sz="2200" spc="45" dirty="0">
              <a:latin typeface="Verdana" panose="020B0604030504040204" pitchFamily="34" charset="0"/>
              <a:ea typeface="Verdana" panose="020B0604030504040204" pitchFamily="34" charset="0"/>
              <a:cs typeface="Verdana" panose="020B0604030504040204" pitchFamily="34" charset="0"/>
            </a:endParaRPr>
          </a:p>
          <a:p>
            <a:pPr marL="12700" marR="5229225">
              <a:lnSpc>
                <a:spcPct val="101299"/>
              </a:lnSpc>
              <a:tabLst>
                <a:tab pos="7080250" algn="l"/>
              </a:tabLst>
            </a:pPr>
            <a:endParaRPr lang="es-MX"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5" name="object 5"/>
          <p:cNvGrpSpPr/>
          <p:nvPr/>
        </p:nvGrpSpPr>
        <p:grpSpPr>
          <a:xfrm>
            <a:off x="-635" y="0"/>
            <a:ext cx="20104735" cy="11309350"/>
            <a:chOff x="0" y="0"/>
            <a:chExt cx="20104735" cy="11309350"/>
          </a:xfrm>
        </p:grpSpPr>
        <p:sp>
          <p:nvSpPr>
            <p:cNvPr id="6" name="object 6"/>
            <p:cNvSpPr/>
            <p:nvPr/>
          </p:nvSpPr>
          <p:spPr>
            <a:xfrm>
              <a:off x="0" y="0"/>
              <a:ext cx="20104100" cy="2765425"/>
            </a:xfrm>
            <a:custGeom>
              <a:avLst/>
              <a:gdLst/>
              <a:ahLst/>
              <a:cxnLst/>
              <a:rect l="l" t="t" r="r" b="b"/>
              <a:pathLst>
                <a:path w="20104100" h="2765425">
                  <a:moveTo>
                    <a:pt x="20104099" y="0"/>
                  </a:moveTo>
                  <a:lnTo>
                    <a:pt x="0" y="0"/>
                  </a:lnTo>
                  <a:lnTo>
                    <a:pt x="0" y="2765095"/>
                  </a:lnTo>
                  <a:lnTo>
                    <a:pt x="17871696" y="2765095"/>
                  </a:lnTo>
                  <a:lnTo>
                    <a:pt x="17920092" y="2764599"/>
                  </a:lnTo>
                  <a:lnTo>
                    <a:pt x="17968246" y="2763117"/>
                  </a:lnTo>
                  <a:lnTo>
                    <a:pt x="18016148" y="2760658"/>
                  </a:lnTo>
                  <a:lnTo>
                    <a:pt x="18063788" y="2757233"/>
                  </a:lnTo>
                  <a:lnTo>
                    <a:pt x="18111158" y="2752851"/>
                  </a:lnTo>
                  <a:lnTo>
                    <a:pt x="18158246" y="2747521"/>
                  </a:lnTo>
                  <a:lnTo>
                    <a:pt x="18205044" y="2741254"/>
                  </a:lnTo>
                  <a:lnTo>
                    <a:pt x="18251542" y="2734059"/>
                  </a:lnTo>
                  <a:lnTo>
                    <a:pt x="18297730" y="2725945"/>
                  </a:lnTo>
                  <a:lnTo>
                    <a:pt x="18343598" y="2716922"/>
                  </a:lnTo>
                  <a:lnTo>
                    <a:pt x="18389137" y="2707001"/>
                  </a:lnTo>
                  <a:lnTo>
                    <a:pt x="18434338" y="2696190"/>
                  </a:lnTo>
                  <a:lnTo>
                    <a:pt x="18479190" y="2684499"/>
                  </a:lnTo>
                  <a:lnTo>
                    <a:pt x="18523684" y="2671938"/>
                  </a:lnTo>
                  <a:lnTo>
                    <a:pt x="18567810" y="2658517"/>
                  </a:lnTo>
                  <a:lnTo>
                    <a:pt x="18611559" y="2644245"/>
                  </a:lnTo>
                  <a:lnTo>
                    <a:pt x="18654920" y="2629132"/>
                  </a:lnTo>
                  <a:lnTo>
                    <a:pt x="18697885" y="2613187"/>
                  </a:lnTo>
                  <a:lnTo>
                    <a:pt x="18740444" y="2596421"/>
                  </a:lnTo>
                  <a:lnTo>
                    <a:pt x="18782586" y="2578843"/>
                  </a:lnTo>
                  <a:lnTo>
                    <a:pt x="18824303" y="2560462"/>
                  </a:lnTo>
                  <a:lnTo>
                    <a:pt x="18865584" y="2541288"/>
                  </a:lnTo>
                  <a:lnTo>
                    <a:pt x="18906421" y="2521331"/>
                  </a:lnTo>
                  <a:lnTo>
                    <a:pt x="18946802" y="2500601"/>
                  </a:lnTo>
                  <a:lnTo>
                    <a:pt x="18986719" y="2479107"/>
                  </a:lnTo>
                  <a:lnTo>
                    <a:pt x="19026162" y="2456858"/>
                  </a:lnTo>
                  <a:lnTo>
                    <a:pt x="19065122" y="2433865"/>
                  </a:lnTo>
                  <a:lnTo>
                    <a:pt x="19103588" y="2410138"/>
                  </a:lnTo>
                  <a:lnTo>
                    <a:pt x="19141551" y="2385685"/>
                  </a:lnTo>
                  <a:lnTo>
                    <a:pt x="19179001" y="2360516"/>
                  </a:lnTo>
                  <a:lnTo>
                    <a:pt x="19215929" y="2334642"/>
                  </a:lnTo>
                  <a:lnTo>
                    <a:pt x="19252325" y="2308071"/>
                  </a:lnTo>
                  <a:lnTo>
                    <a:pt x="19288180" y="2280814"/>
                  </a:lnTo>
                  <a:lnTo>
                    <a:pt x="19323483" y="2252880"/>
                  </a:lnTo>
                  <a:lnTo>
                    <a:pt x="19358225" y="2224279"/>
                  </a:lnTo>
                  <a:lnTo>
                    <a:pt x="19392397" y="2195020"/>
                  </a:lnTo>
                  <a:lnTo>
                    <a:pt x="19425988" y="2165114"/>
                  </a:lnTo>
                  <a:lnTo>
                    <a:pt x="19458989" y="2134569"/>
                  </a:lnTo>
                  <a:lnTo>
                    <a:pt x="19491391" y="2103395"/>
                  </a:lnTo>
                  <a:lnTo>
                    <a:pt x="19523183" y="2071603"/>
                  </a:lnTo>
                  <a:lnTo>
                    <a:pt x="19554357" y="2039201"/>
                  </a:lnTo>
                  <a:lnTo>
                    <a:pt x="19584901" y="2006200"/>
                  </a:lnTo>
                  <a:lnTo>
                    <a:pt x="19614808" y="1972608"/>
                  </a:lnTo>
                  <a:lnTo>
                    <a:pt x="19644067" y="1938437"/>
                  </a:lnTo>
                  <a:lnTo>
                    <a:pt x="19672668" y="1903695"/>
                  </a:lnTo>
                  <a:lnTo>
                    <a:pt x="19700602" y="1868391"/>
                  </a:lnTo>
                  <a:lnTo>
                    <a:pt x="19727859" y="1832537"/>
                  </a:lnTo>
                  <a:lnTo>
                    <a:pt x="19754429" y="1796141"/>
                  </a:lnTo>
                  <a:lnTo>
                    <a:pt x="19780304" y="1759213"/>
                  </a:lnTo>
                  <a:lnTo>
                    <a:pt x="19805472" y="1721762"/>
                  </a:lnTo>
                  <a:lnTo>
                    <a:pt x="19829925" y="1683799"/>
                  </a:lnTo>
                  <a:lnTo>
                    <a:pt x="19853653" y="1645333"/>
                  </a:lnTo>
                  <a:lnTo>
                    <a:pt x="19876645" y="1606373"/>
                  </a:lnTo>
                  <a:lnTo>
                    <a:pt x="19898894" y="1566930"/>
                  </a:lnTo>
                  <a:lnTo>
                    <a:pt x="19920388" y="1527013"/>
                  </a:lnTo>
                  <a:lnTo>
                    <a:pt x="19941118" y="1486631"/>
                  </a:lnTo>
                  <a:lnTo>
                    <a:pt x="19961075" y="1445795"/>
                  </a:lnTo>
                  <a:lnTo>
                    <a:pt x="19980249" y="1404513"/>
                  </a:lnTo>
                  <a:lnTo>
                    <a:pt x="19998630" y="1362796"/>
                  </a:lnTo>
                  <a:lnTo>
                    <a:pt x="20016208" y="1320654"/>
                  </a:lnTo>
                  <a:lnTo>
                    <a:pt x="20032974" y="1278095"/>
                  </a:lnTo>
                  <a:lnTo>
                    <a:pt x="20048919" y="1235130"/>
                  </a:lnTo>
                  <a:lnTo>
                    <a:pt x="20064032" y="1191768"/>
                  </a:lnTo>
                  <a:lnTo>
                    <a:pt x="20078304" y="1148019"/>
                  </a:lnTo>
                  <a:lnTo>
                    <a:pt x="20091725" y="1103893"/>
                  </a:lnTo>
                  <a:lnTo>
                    <a:pt x="20104099" y="1060060"/>
                  </a:lnTo>
                  <a:lnTo>
                    <a:pt x="20104099" y="0"/>
                  </a:lnTo>
                  <a:close/>
                </a:path>
              </a:pathLst>
            </a:custGeom>
            <a:solidFill>
              <a:srgbClr val="FFC500"/>
            </a:solidFill>
          </p:spPr>
          <p:txBody>
            <a:bodyPr wrap="square" lIns="0" tIns="0" rIns="0" bIns="0" rtlCol="0"/>
            <a:lstStyle/>
            <a:p>
              <a:endParaRPr/>
            </a:p>
          </p:txBody>
        </p:sp>
        <p:sp>
          <p:nvSpPr>
            <p:cNvPr id="7" name="object 7"/>
            <p:cNvSpPr/>
            <p:nvPr/>
          </p:nvSpPr>
          <p:spPr>
            <a:xfrm>
              <a:off x="110" y="10944242"/>
              <a:ext cx="20104735" cy="365125"/>
            </a:xfrm>
            <a:custGeom>
              <a:avLst/>
              <a:gdLst/>
              <a:ahLst/>
              <a:cxnLst/>
              <a:rect l="l" t="t" r="r" b="b"/>
              <a:pathLst>
                <a:path w="20104735" h="365125">
                  <a:moveTo>
                    <a:pt x="20104319" y="0"/>
                  </a:moveTo>
                  <a:lnTo>
                    <a:pt x="0" y="0"/>
                  </a:lnTo>
                  <a:lnTo>
                    <a:pt x="0" y="365036"/>
                  </a:lnTo>
                  <a:lnTo>
                    <a:pt x="20104319" y="365036"/>
                  </a:lnTo>
                  <a:lnTo>
                    <a:pt x="20104319" y="0"/>
                  </a:lnTo>
                  <a:close/>
                </a:path>
              </a:pathLst>
            </a:custGeom>
            <a:solidFill>
              <a:srgbClr val="FFCD00"/>
            </a:solidFill>
          </p:spPr>
          <p:txBody>
            <a:bodyPr wrap="square" lIns="0" tIns="0" rIns="0" bIns="0" rtlCol="0"/>
            <a:lstStyle/>
            <a:p>
              <a:endParaRPr/>
            </a:p>
          </p:txBody>
        </p:sp>
      </p:grpSp>
      <p:sp>
        <p:nvSpPr>
          <p:cNvPr id="8" name="object 8"/>
          <p:cNvSpPr txBox="1">
            <a:spLocks noGrp="1"/>
          </p:cNvSpPr>
          <p:nvPr>
            <p:ph type="title"/>
          </p:nvPr>
        </p:nvSpPr>
        <p:spPr>
          <a:xfrm>
            <a:off x="6700750" y="464835"/>
            <a:ext cx="7999499" cy="1745350"/>
          </a:xfrm>
          <a:prstGeom prst="rect">
            <a:avLst/>
          </a:prstGeom>
        </p:spPr>
        <p:txBody>
          <a:bodyPr vert="horz" wrap="square" lIns="0" tIns="179070" rIns="0" bIns="0" rtlCol="0">
            <a:spAutoFit/>
          </a:bodyPr>
          <a:lstStyle/>
          <a:p>
            <a:pPr marL="12700" marR="5080">
              <a:lnSpc>
                <a:spcPts val="6090"/>
              </a:lnSpc>
              <a:spcBef>
                <a:spcPts val="1410"/>
              </a:spcBef>
            </a:pPr>
            <a:r>
              <a:rPr b="1" spc="15" dirty="0">
                <a:latin typeface="Verdana" panose="020B0604030504040204" pitchFamily="34" charset="0"/>
                <a:ea typeface="Verdana" panose="020B0604030504040204" pitchFamily="34" charset="0"/>
                <a:cs typeface="Verdana" panose="020B0604030504040204" pitchFamily="34" charset="0"/>
              </a:rPr>
              <a:t>Subdirección </a:t>
            </a:r>
            <a:r>
              <a:rPr b="1" spc="-20" dirty="0">
                <a:latin typeface="Verdana" panose="020B0604030504040204" pitchFamily="34" charset="0"/>
                <a:ea typeface="Verdana" panose="020B0604030504040204" pitchFamily="34" charset="0"/>
                <a:cs typeface="Verdana" panose="020B0604030504040204" pitchFamily="34" charset="0"/>
              </a:rPr>
              <a:t>de </a:t>
            </a:r>
            <a:r>
              <a:rPr b="1" spc="110" dirty="0" err="1">
                <a:latin typeface="Verdana" panose="020B0604030504040204" pitchFamily="34" charset="0"/>
                <a:ea typeface="Verdana" panose="020B0604030504040204" pitchFamily="34" charset="0"/>
                <a:cs typeface="Verdana" panose="020B0604030504040204" pitchFamily="34" charset="0"/>
              </a:rPr>
              <a:t>Talento</a:t>
            </a:r>
            <a:r>
              <a:rPr b="1" spc="-254" dirty="0">
                <a:latin typeface="Verdana" panose="020B0604030504040204" pitchFamily="34" charset="0"/>
                <a:ea typeface="Verdana" panose="020B0604030504040204" pitchFamily="34" charset="0"/>
                <a:cs typeface="Verdana" panose="020B0604030504040204" pitchFamily="34" charset="0"/>
              </a:rPr>
              <a:t> </a:t>
            </a:r>
            <a:r>
              <a:rPr b="1" spc="10" dirty="0">
                <a:latin typeface="Verdana" panose="020B0604030504040204" pitchFamily="34" charset="0"/>
                <a:ea typeface="Verdana" panose="020B0604030504040204" pitchFamily="34" charset="0"/>
                <a:cs typeface="Verdana" panose="020B0604030504040204" pitchFamily="34" charset="0"/>
              </a:rPr>
              <a:t>Humano</a:t>
            </a:r>
          </a:p>
        </p:txBody>
      </p:sp>
      <p:pic>
        <p:nvPicPr>
          <p:cNvPr id="9" name="object 9"/>
          <p:cNvPicPr/>
          <p:nvPr/>
        </p:nvPicPr>
        <p:blipFill>
          <a:blip r:embed="rId3" cstate="print"/>
          <a:stretch>
            <a:fillRect/>
          </a:stretch>
        </p:blipFill>
        <p:spPr>
          <a:xfrm>
            <a:off x="0" y="0"/>
            <a:ext cx="5786640" cy="11305435"/>
          </a:xfrm>
          <a:prstGeom prst="rect">
            <a:avLst/>
          </a:prstGeom>
        </p:spPr>
      </p:pic>
      <p:sp>
        <p:nvSpPr>
          <p:cNvPr id="10" name="object 3">
            <a:extLst>
              <a:ext uri="{FF2B5EF4-FFF2-40B4-BE49-F238E27FC236}">
                <a16:creationId xmlns:a16="http://schemas.microsoft.com/office/drawing/2014/main" id="{A1509441-42C4-621A-2CC0-BBBCF1EF3084}"/>
              </a:ext>
            </a:extLst>
          </p:cNvPr>
          <p:cNvSpPr txBox="1"/>
          <p:nvPr/>
        </p:nvSpPr>
        <p:spPr>
          <a:xfrm>
            <a:off x="6940864" y="8498167"/>
            <a:ext cx="1332023" cy="1247136"/>
          </a:xfrm>
          <a:prstGeom prst="rect">
            <a:avLst/>
          </a:prstGeom>
        </p:spPr>
        <p:txBody>
          <a:bodyPr vert="horz" wrap="square" lIns="0" tIns="15875" rIns="0" bIns="0" rtlCol="0">
            <a:spAutoFit/>
          </a:bodyPr>
          <a:lstStyle/>
          <a:p>
            <a:pPr marL="12700">
              <a:lnSpc>
                <a:spcPct val="100000"/>
              </a:lnSpc>
              <a:spcBef>
                <a:spcPts val="125"/>
              </a:spcBef>
            </a:pPr>
            <a:r>
              <a:rPr lang="es-ES" sz="8000" b="1" spc="-375" dirty="0">
                <a:solidFill>
                  <a:schemeClr val="accent5">
                    <a:lumMod val="60000"/>
                    <a:lumOff val="40000"/>
                  </a:schemeClr>
                </a:solidFill>
                <a:latin typeface="Verdana" panose="020B0604030504040204" pitchFamily="34" charset="0"/>
                <a:ea typeface="Verdana" panose="020B0604030504040204" pitchFamily="34" charset="0"/>
                <a:cs typeface="Verdana" panose="020B0604030504040204" pitchFamily="34" charset="0"/>
              </a:rPr>
              <a:t>4</a:t>
            </a:r>
            <a:r>
              <a:rPr sz="8000" b="1" spc="-375" dirty="0">
                <a:solidFill>
                  <a:schemeClr val="accent5">
                    <a:lumMod val="60000"/>
                    <a:lumOff val="40000"/>
                  </a:schemeClr>
                </a:solidFill>
                <a:latin typeface="Verdana" panose="020B0604030504040204" pitchFamily="34" charset="0"/>
                <a:ea typeface="Verdana" panose="020B0604030504040204" pitchFamily="34" charset="0"/>
                <a:cs typeface="Verdana" panose="020B0604030504040204" pitchFamily="34" charset="0"/>
              </a:rPr>
              <a:t>.</a:t>
            </a:r>
            <a:endParaRPr sz="8000" b="1" dirty="0">
              <a:solidFill>
                <a:schemeClr val="accent5">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object 2">
            <a:extLst>
              <a:ext uri="{FF2B5EF4-FFF2-40B4-BE49-F238E27FC236}">
                <a16:creationId xmlns:a16="http://schemas.microsoft.com/office/drawing/2014/main" id="{F4517D57-5C83-B8AF-9F2A-6DD7794B7B87}"/>
              </a:ext>
            </a:extLst>
          </p:cNvPr>
          <p:cNvSpPr txBox="1"/>
          <p:nvPr/>
        </p:nvSpPr>
        <p:spPr>
          <a:xfrm>
            <a:off x="6966264" y="4959607"/>
            <a:ext cx="1332023" cy="1325171"/>
          </a:xfrm>
          <a:prstGeom prst="rect">
            <a:avLst/>
          </a:prstGeom>
        </p:spPr>
        <p:txBody>
          <a:bodyPr vert="horz" wrap="square" lIns="0" tIns="15875" rIns="0" bIns="0" rtlCol="0">
            <a:spAutoFit/>
          </a:bodyPr>
          <a:lstStyle/>
          <a:p>
            <a:pPr marL="12700">
              <a:lnSpc>
                <a:spcPts val="11425"/>
              </a:lnSpc>
            </a:pPr>
            <a:r>
              <a:rPr lang="es-CO" sz="8000" b="1" spc="-375" dirty="0">
                <a:solidFill>
                  <a:srgbClr val="EBAC40"/>
                </a:solidFill>
                <a:latin typeface="Verdana" panose="020B0604030504040204" pitchFamily="34" charset="0"/>
                <a:ea typeface="Verdana" panose="020B0604030504040204" pitchFamily="34" charset="0"/>
                <a:cs typeface="Verdana" panose="020B0604030504040204" pitchFamily="34" charset="0"/>
              </a:rPr>
              <a:t>2.</a:t>
            </a:r>
            <a:endParaRPr lang="es-CO" sz="8000" b="1" dirty="0">
              <a:latin typeface="Verdana" panose="020B0604030504040204" pitchFamily="34" charset="0"/>
              <a:ea typeface="Verdana" panose="020B0604030504040204" pitchFamily="34" charset="0"/>
              <a:cs typeface="Verdana" panose="020B0604030504040204" pitchFamily="34" charset="0"/>
            </a:endParaRPr>
          </a:p>
        </p:txBody>
      </p:sp>
      <p:sp>
        <p:nvSpPr>
          <p:cNvPr id="11" name="Marcador de número de diapositiva 10">
            <a:extLst>
              <a:ext uri="{FF2B5EF4-FFF2-40B4-BE49-F238E27FC236}">
                <a16:creationId xmlns:a16="http://schemas.microsoft.com/office/drawing/2014/main" id="{F1ED35E8-BF81-78A5-3BC7-2B1DA408CB7C}"/>
              </a:ext>
            </a:extLst>
          </p:cNvPr>
          <p:cNvSpPr>
            <a:spLocks noGrp="1"/>
          </p:cNvSpPr>
          <p:nvPr>
            <p:ph type="sldNum" sz="quarter" idx="7"/>
          </p:nvPr>
        </p:nvSpPr>
        <p:spPr/>
        <p:txBody>
          <a:bodyPr/>
          <a:lstStyle/>
          <a:p>
            <a:fld id="{B6F15528-21DE-4FAA-801E-634DDDAF4B2B}" type="slidenum">
              <a:rPr lang="es-CO" smtClean="0"/>
              <a:t>9</a:t>
            </a:fld>
            <a:endParaRPr lang="es-CO"/>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3F38ACB700E69443BCAA7BF1964C702A" ma:contentTypeVersion="18" ma:contentTypeDescription="Crear nuevo documento." ma:contentTypeScope="" ma:versionID="c1acff0e7a6cfd255d64503919cbe6a2">
  <xsd:schema xmlns:xsd="http://www.w3.org/2001/XMLSchema" xmlns:xs="http://www.w3.org/2001/XMLSchema" xmlns:p="http://schemas.microsoft.com/office/2006/metadata/properties" xmlns:ns2="d578fd2b-8da5-435b-881e-97c1fe5619ce" xmlns:ns3="20888b86-e4cc-4b55-b47c-2adf11332318" targetNamespace="http://schemas.microsoft.com/office/2006/metadata/properties" ma:root="true" ma:fieldsID="7a9c397b63747fd621fb6d11b17cdd9c" ns2:_="" ns3:_="">
    <xsd:import namespace="d578fd2b-8da5-435b-881e-97c1fe5619ce"/>
    <xsd:import namespace="20888b86-e4cc-4b55-b47c-2adf11332318"/>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LengthInSeconds" minOccurs="0"/>
                <xsd:element ref="ns3:SharedWithUsers" minOccurs="0"/>
                <xsd:element ref="ns3:SharedWithDetails" minOccurs="0"/>
                <xsd:element ref="ns2:MediaServiceLocation"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78fd2b-8da5-435b-881e-97c1fe5619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LengthInSeconds" ma:index="16" nillable="true" ma:displayName="MediaLengthInSeconds" ma:hidden="true" ma:internalName="MediaLengthInSeconds" ma:readOnly="true">
      <xsd:simpleType>
        <xsd:restriction base="dms:Unknow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Etiquetas de imagen" ma:readOnly="false" ma:fieldId="{5cf76f15-5ced-4ddc-b409-7134ff3c332f}" ma:taxonomyMulti="true" ma:sspId="df388a7e-4936-41a6-adbd-0baeef96c13c"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0888b86-e4cc-4b55-b47c-2adf11332318" elementFormDefault="qualified">
    <xsd:import namespace="http://schemas.microsoft.com/office/2006/documentManagement/types"/>
    <xsd:import namespace="http://schemas.microsoft.com/office/infopath/2007/PartnerControls"/>
    <xsd:element name="SharedWithUsers" ma:index="17"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talles de uso compartido" ma:internalName="SharedWithDetails" ma:readOnly="true">
      <xsd:simpleType>
        <xsd:restriction base="dms:Note">
          <xsd:maxLength value="255"/>
        </xsd:restriction>
      </xsd:simpleType>
    </xsd:element>
    <xsd:element name="TaxCatchAll" ma:index="22" nillable="true" ma:displayName="Taxonomy Catch All Column" ma:hidden="true" ma:list="{74bcb043-d05d-4d3f-9126-e64e8f266aed}" ma:internalName="TaxCatchAll" ma:showField="CatchAllData" ma:web="20888b86-e4cc-4b55-b47c-2adf1133231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578fd2b-8da5-435b-881e-97c1fe5619ce">
      <Terms xmlns="http://schemas.microsoft.com/office/infopath/2007/PartnerControls"/>
    </lcf76f155ced4ddcb4097134ff3c332f>
    <TaxCatchAll xmlns="20888b86-e4cc-4b55-b47c-2adf1133231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E61A14-BC48-424D-BABB-690C32FC88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78fd2b-8da5-435b-881e-97c1fe5619ce"/>
    <ds:schemaRef ds:uri="20888b86-e4cc-4b55-b47c-2adf113323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4EDE01F-386A-4409-8BBC-2B5CE4C6C579}">
  <ds:schemaRefs>
    <ds:schemaRef ds:uri="http://schemas.openxmlformats.org/package/2006/metadata/core-properties"/>
    <ds:schemaRef ds:uri="http://schemas.microsoft.com/office/2006/metadata/properties"/>
    <ds:schemaRef ds:uri="http://purl.org/dc/elements/1.1/"/>
    <ds:schemaRef ds:uri="http://purl.org/dc/terms/"/>
    <ds:schemaRef ds:uri="http://www.w3.org/XML/1998/namespace"/>
    <ds:schemaRef ds:uri="http://schemas.microsoft.com/office/infopath/2007/PartnerControls"/>
    <ds:schemaRef ds:uri="http://schemas.microsoft.com/office/2006/documentManagement/types"/>
    <ds:schemaRef ds:uri="20888b86-e4cc-4b55-b47c-2adf11332318"/>
    <ds:schemaRef ds:uri="d578fd2b-8da5-435b-881e-97c1fe5619ce"/>
    <ds:schemaRef ds:uri="http://purl.org/dc/dcmitype/"/>
  </ds:schemaRefs>
</ds:datastoreItem>
</file>

<file path=customXml/itemProps3.xml><?xml version="1.0" encoding="utf-8"?>
<ds:datastoreItem xmlns:ds="http://schemas.openxmlformats.org/officeDocument/2006/customXml" ds:itemID="{2C2B7F22-3331-4022-9E2B-A63675E611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479</TotalTime>
  <Words>2430</Words>
  <Application>Microsoft Office PowerPoint</Application>
  <PresentationFormat>Personalizado</PresentationFormat>
  <Paragraphs>353</Paragraphs>
  <Slides>23</Slides>
  <Notes>7</Notes>
  <HiddenSlides>1</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23</vt:i4>
      </vt:variant>
    </vt:vector>
  </HeadingPairs>
  <TitlesOfParts>
    <vt:vector size="33" baseType="lpstr">
      <vt:lpstr>Aptos</vt:lpstr>
      <vt:lpstr>Arial</vt:lpstr>
      <vt:lpstr>Calibri</vt:lpstr>
      <vt:lpstr>Courier New</vt:lpstr>
      <vt:lpstr>Helvetica</vt:lpstr>
      <vt:lpstr>Lucida Sans Unicode</vt:lpstr>
      <vt:lpstr>Microsoft Sans Serif</vt:lpstr>
      <vt:lpstr>Symbol</vt:lpstr>
      <vt:lpstr>Verdana</vt:lpstr>
      <vt:lpstr>Office Theme</vt:lpstr>
      <vt:lpstr>Presentación de PowerPoint</vt:lpstr>
      <vt:lpstr>Presentación de PowerPoint</vt:lpstr>
      <vt:lpstr>Presentación de PowerPoint</vt:lpstr>
      <vt:lpstr>Presentación de PowerPoint</vt:lpstr>
      <vt:lpstr>Dirección de  Transferencias Monetarias</vt:lpstr>
      <vt:lpstr>Dirección de Infraestructura Social y Hábitat</vt:lpstr>
      <vt:lpstr>Dirección de  Inclusión Productiva</vt:lpstr>
      <vt:lpstr>Dirección de  Inclusión Productiva</vt:lpstr>
      <vt:lpstr>Subdirección de Talento Humano</vt:lpstr>
      <vt:lpstr>Ejecución Presupuestal 2024</vt:lpstr>
      <vt:lpstr>VISIÓN GENERAL</vt:lpstr>
      <vt:lpstr>VISIÓN GENERAL - INVERSIÓN</vt:lpstr>
      <vt:lpstr>VISIÓN GENERAL - FUNCIONAMIENTO </vt:lpstr>
      <vt:lpstr>PROYECCCION EJECUCIÓN MES SEPTIEMBRE</vt:lpstr>
      <vt:lpstr>Presupuesto  2025</vt:lpstr>
      <vt:lpstr>Presentación de PowerPoint</vt:lpstr>
      <vt:lpstr>Presentación de PowerPoint</vt:lpstr>
      <vt:lpstr>Recursos solicitados presupuesto 2025</vt:lpstr>
      <vt:lpstr>Presentación de PowerPoint</vt:lpstr>
      <vt:lpstr>Presentación de PowerPoint</vt:lpstr>
      <vt:lpstr>Presentación de PowerPoint</vt:lpstr>
      <vt:lpstr>Dificultades Déficit PPT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RENDICIÓN DE CUENTAS CIÉNAGA</dc:title>
  <dc:creator>Denis Yohana Acosta Munoz</dc:creator>
  <cp:lastModifiedBy>Denis Yohana Acosta Munoz</cp:lastModifiedBy>
  <cp:revision>16</cp:revision>
  <cp:lastPrinted>2024-08-26T20:23:47Z</cp:lastPrinted>
  <dcterms:created xsi:type="dcterms:W3CDTF">2024-08-23T01:47:35Z</dcterms:created>
  <dcterms:modified xsi:type="dcterms:W3CDTF">2024-08-26T23:54:00Z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2024-08-22T00:00:00Z</vt:filetime>
  </property>
  <property fmtid="{D5CDD505-2E9C-101B-9397-08002B2CF9AE}" pid="3" name="Creator">
    <vt:lpwstr>Adobe Illustrator 28.6 (Macintosh)</vt:lpwstr>
  </property>
  <property fmtid="{D5CDD505-2E9C-101B-9397-08002B2CF9AE}" pid="4" name="LastSaved">
    <vt:filetime>2024-08-23T00:00:00Z</vt:filetime>
  </property>
  <property fmtid="{D5CDD505-2E9C-101B-9397-08002B2CF9AE}" pid="5" name="ContentTypeId">
    <vt:lpwstr>0x0101003F38ACB700E69443BCAA7BF1964C702A</vt:lpwstr>
  </property>
  <property fmtid="{D5CDD505-2E9C-101B-9397-08002B2CF9AE}" pid="6" name="MediaServiceImageTags">
    <vt:lpwstr/>
  </property>
</Properties>
</file>