
<file path=[Content_Types].xml><?xml version="1.0" encoding="utf-8"?>
<Types xmlns="http://schemas.openxmlformats.org/package/2006/content-types">
  <Default ContentType="application/vnd.openxmlformats-officedocument.spreadsheetml.sheet" Extension="xlsx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drawingml.chart+xml" PartName="/ppt/charts/chart3.xml"/>
  <Override ContentType="application/vnd.openxmlformats-officedocument.drawingml.chart+xml" PartName="/ppt/charts/chart8.xml"/>
  <Override ContentType="application/vnd.openxmlformats-officedocument.drawingml.chart+xml" PartName="/ppt/charts/chart2.xml"/>
  <Override ContentType="application/vnd.openxmlformats-officedocument.drawingml.chart+xml" PartName="/ppt/charts/chart7.xml"/>
  <Override ContentType="application/vnd.openxmlformats-officedocument.drawingml.chart+xml" PartName="/ppt/charts/chart5.xml"/>
  <Override ContentType="application/vnd.openxmlformats-officedocument.drawingml.chart+xml" PartName="/ppt/charts/chart4.xml"/>
  <Override ContentType="application/vnd.openxmlformats-officedocument.drawingml.chart+xml" PartName="/ppt/charts/chart6.xml"/>
  <Override ContentType="application/vnd.openxmlformats-officedocument.drawingml.chart+xml" PartName="/ppt/charts/chart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3" r:id="rId4"/>
    <p:sldMasterId id="214748367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12192000"/>
  <p:notesSz cx="7010400" cy="9296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A712D94-2F28-45F7-B5FF-EB4A7BC8AD43}">
  <a:tblStyle styleId="{BA712D94-2F28-45F7-B5FF-EB4A7BC8AD4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harts/_rels/chart1.xml.rels><?xml version="1.0" encoding="UTF-8" standalone="yes"?><Relationships xmlns="http://schemas.openxmlformats.org/package/2006/relationships"><Relationship Id="rId4" Type="http://schemas.openxmlformats.org/officeDocument/2006/relationships/package" Target="../embeddings/Microsoft_Excel_Sheet1.xlsx"/></Relationships>
</file>

<file path=ppt/charts/_rels/chart2.xml.rels><?xml version="1.0" encoding="UTF-8" standalone="yes"?><Relationships xmlns="http://schemas.openxmlformats.org/package/2006/relationships"><Relationship Id="rId4" Type="http://schemas.openxmlformats.org/officeDocument/2006/relationships/package" Target="../embeddings/Microsoft_Excel_Sheet2.xlsx"/></Relationships>
</file>

<file path=ppt/charts/_rels/chart3.xml.rels><?xml version="1.0" encoding="UTF-8" standalone="yes"?><Relationships xmlns="http://schemas.openxmlformats.org/package/2006/relationships"><Relationship Id="rId4" Type="http://schemas.openxmlformats.org/officeDocument/2006/relationships/package" Target="../embeddings/Microsoft_Excel_Sheet3.xlsx"/></Relationships>
</file>

<file path=ppt/charts/_rels/chart4.xml.rels><?xml version="1.0" encoding="UTF-8" standalone="yes"?><Relationships xmlns="http://schemas.openxmlformats.org/package/2006/relationships"><Relationship Id="rId4" Type="http://schemas.openxmlformats.org/officeDocument/2006/relationships/package" Target="../embeddings/Microsoft_Excel_Sheet4.xlsx"/></Relationships>
</file>

<file path=ppt/charts/_rels/chart5.xml.rels><?xml version="1.0" encoding="UTF-8" standalone="yes"?><Relationships xmlns="http://schemas.openxmlformats.org/package/2006/relationships"><Relationship Id="rId4" Type="http://schemas.openxmlformats.org/officeDocument/2006/relationships/package" Target="../embeddings/Microsoft_Excel_Sheet5.xlsx"/></Relationships>
</file>

<file path=ppt/charts/_rels/chart6.xml.rels><?xml version="1.0" encoding="UTF-8" standalone="yes"?><Relationships xmlns="http://schemas.openxmlformats.org/package/2006/relationships"><Relationship Id="rId3" Type="http://schemas.openxmlformats.org/officeDocument/2006/relationships/package" Target="../embeddings/Microsoft_Excel_Sheet6.xlsx"/></Relationships>
</file>

<file path=ppt/charts/_rels/chart7.xml.rels><?xml version="1.0" encoding="UTF-8" standalone="yes"?><Relationships xmlns="http://schemas.openxmlformats.org/package/2006/relationships"><Relationship Id="rId4" Type="http://schemas.openxmlformats.org/officeDocument/2006/relationships/package" Target="../embeddings/Microsoft_Excel_Sheet7.xlsx"/></Relationships>
</file>

<file path=ppt/charts/_rels/chart8.xml.rels><?xml version="1.0" encoding="UTF-8" standalone="yes"?><Relationships xmlns="http://schemas.openxmlformats.org/package/2006/relationships"><Relationship Id="rId4" Type="http://schemas.openxmlformats.org/officeDocument/2006/relationships/package" Target="../embeddings/Microsoft_Excel_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8047920092254892E-2"/>
          <c:y val="7.7353517368845701E-2"/>
          <c:w val="0.84720361669795163"/>
          <c:h val="0.7059187928902173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'Gráficas históricas'!$A$27</c:f>
              <c:strCache>
                <c:ptCount val="1"/>
                <c:pt idx="0">
                  <c:v>Sector sin Rec. Extra. Ni serv. De la deuda</c:v>
                </c:pt>
              </c:strCache>
            </c:strRef>
          </c:tx>
          <c:spPr>
            <a:solidFill>
              <a:schemeClr val="accent1">
                <a:shade val="53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'Gráficas históricas'!$N$6:$Y$6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'Gráficas históricas'!$N$27:$Y$27</c:f>
              <c:numCache>
                <c:formatCode>_(* #,##0.0_);_(* \(#,##0.0\);_(* "-"??_);_(@_)</c:formatCode>
                <c:ptCount val="12"/>
                <c:pt idx="0">
                  <c:v>45.672358380991298</c:v>
                </c:pt>
                <c:pt idx="1">
                  <c:v>44.943234191295822</c:v>
                </c:pt>
                <c:pt idx="2">
                  <c:v>45.333962719967687</c:v>
                </c:pt>
                <c:pt idx="3">
                  <c:v>45.153671399720693</c:v>
                </c:pt>
                <c:pt idx="4">
                  <c:v>45.896131314719533</c:v>
                </c:pt>
                <c:pt idx="5">
                  <c:v>47.052021491314349</c:v>
                </c:pt>
                <c:pt idx="6">
                  <c:v>48.832661256445022</c:v>
                </c:pt>
                <c:pt idx="7">
                  <c:v>49.940755111364325</c:v>
                </c:pt>
                <c:pt idx="8">
                  <c:v>48.646955985531449</c:v>
                </c:pt>
                <c:pt idx="9">
                  <c:v>50.061785682000007</c:v>
                </c:pt>
                <c:pt idx="10">
                  <c:v>54.318358880000012</c:v>
                </c:pt>
                <c:pt idx="11" formatCode="_-* #,##0.0_-;\-* #,##0.0_-;_-* &quot;-&quot;_-;_-@_-">
                  <c:v>59.24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C1-4F97-AEEC-8541A09E8F90}"/>
            </c:ext>
          </c:extLst>
        </c:ser>
        <c:ser>
          <c:idx val="4"/>
          <c:order val="1"/>
          <c:tx>
            <c:strRef>
              <c:f>'Gráficas históricas'!$A$23</c:f>
              <c:strCache>
                <c:ptCount val="1"/>
                <c:pt idx="0">
                  <c:v>Servicio de la deuda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'Gráficas históricas'!$N$6:$Y$6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'Gráficas históricas'!$N$23:$Y$23</c:f>
              <c:numCache>
                <c:formatCode>_(* #,##0.0_);_(* \(#,##0.0\);_(* "-"??_);_(@_)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1.4191690710433915</c:v>
                </c:pt>
                <c:pt idx="9">
                  <c:v>1.7771196800000002</c:v>
                </c:pt>
                <c:pt idx="10">
                  <c:v>0.415370760979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C1-4F97-AEEC-8541A09E8F90}"/>
            </c:ext>
          </c:extLst>
        </c:ser>
        <c:ser>
          <c:idx val="3"/>
          <c:order val="4"/>
          <c:tx>
            <c:strRef>
              <c:f>'Gráficas históricas'!$A$26</c:f>
              <c:strCache>
                <c:ptCount val="1"/>
                <c:pt idx="0">
                  <c:v>Rec. Extraordinario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numRef>
              <c:f>'Gráficas históricas'!$N$6:$Y$6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'Gráficas históricas'!$N$26:$Y$26</c:f>
              <c:numCache>
                <c:formatCode>_(* #,##0.0_);_(* \(#,##0.0\);_(* "-"??_);_(@_)</c:formatCode>
                <c:ptCount val="12"/>
                <c:pt idx="0">
                  <c:v>2.1913952281089539</c:v>
                </c:pt>
                <c:pt idx="1">
                  <c:v>0.33986362496645556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0.14765829918002829</c:v>
                </c:pt>
                <c:pt idx="6">
                  <c:v>0.16607847841751039</c:v>
                </c:pt>
                <c:pt idx="7">
                  <c:v>0.93296626769919999</c:v>
                </c:pt>
                <c:pt idx="8">
                  <c:v>0.45716298183839355</c:v>
                </c:pt>
                <c:pt idx="9">
                  <c:v>0.76720998000000007</c:v>
                </c:pt>
                <c:pt idx="10">
                  <c:v>1.7292650000000001</c:v>
                </c:pt>
                <c:pt idx="11" formatCode="General">
                  <c:v>1.3200000000000003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C1-4F97-AEEC-8541A09E8F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96350848"/>
        <c:axId val="296353152"/>
      </c:barChart>
      <c:lineChart>
        <c:grouping val="standard"/>
        <c:varyColors val="0"/>
        <c:ser>
          <c:idx val="1"/>
          <c:order val="2"/>
          <c:tx>
            <c:strRef>
              <c:f>'Gráficas históricas'!$A$29</c:f>
              <c:strCache>
                <c:ptCount val="1"/>
                <c:pt idx="0">
                  <c:v>Total sector % PIB</c:v>
                </c:pt>
              </c:strCache>
            </c:strRef>
          </c:tx>
          <c:spPr>
            <a:ln w="28575" cap="rnd" cmpd="sng" algn="ctr">
              <a:solidFill>
                <a:srgbClr val="C00000"/>
              </a:solidFill>
              <a:prstDash val="solid"/>
              <a:round/>
            </a:ln>
            <a:effectLst/>
          </c:spPr>
          <c:marker>
            <c:symbol val="circle"/>
            <c:size val="8"/>
            <c:spPr>
              <a:solidFill>
                <a:srgbClr val="C00000"/>
              </a:solidFill>
              <a:ln w="9525" cap="flat" cmpd="sng" algn="ctr">
                <a:solidFill>
                  <a:srgbClr val="C00000"/>
                </a:solidFill>
                <a:prstDash val="solid"/>
                <a:round/>
              </a:ln>
              <a:effectLst/>
            </c:spPr>
          </c:marker>
          <c:dLbls>
            <c:dLbl>
              <c:idx val="3"/>
              <c:layout>
                <c:manualLayout>
                  <c:x val="-4.0617295912418555E-2"/>
                  <c:y val="-4.352224231761183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C1-4F97-AEEC-8541A09E8F90}"/>
                </c:ext>
              </c:extLst>
            </c:dLbl>
            <c:dLbl>
              <c:idx val="4"/>
              <c:layout>
                <c:manualLayout>
                  <c:x val="-4.7203435925284865E-2"/>
                  <c:y val="-5.88308469105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CC1-4F97-AEEC-8541A09E8F90}"/>
                </c:ext>
              </c:extLst>
            </c:dLbl>
            <c:dLbl>
              <c:idx val="5"/>
              <c:layout>
                <c:manualLayout>
                  <c:x val="-5.3789575938151132E-2"/>
                  <c:y val="-4.964568415479873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C1-4F97-AEEC-8541A09E8F90}"/>
                </c:ext>
              </c:extLst>
            </c:dLbl>
            <c:dLbl>
              <c:idx val="7"/>
              <c:layout>
                <c:manualLayout>
                  <c:x val="-3.2958358395095049E-3"/>
                  <c:y val="-3.12753586432381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CC1-4F97-AEEC-8541A09E8F90}"/>
                </c:ext>
              </c:extLst>
            </c:dLbl>
            <c:dLbl>
              <c:idx val="8"/>
              <c:layout>
                <c:manualLayout>
                  <c:x val="-1.3175045858808809E-2"/>
                  <c:y val="-4.964568415479868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CC1-4F97-AEEC-8541A09E8F90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1CC1-4F97-AEEC-8541A09E8F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'[36]base-resu'!$B$19:$B$36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</c:numCache>
            </c:numRef>
          </c:cat>
          <c:val>
            <c:numRef>
              <c:f>'Gráficas históricas'!$N$29:$X$29</c:f>
              <c:numCache>
                <c:formatCode>0.0%</c:formatCode>
                <c:ptCount val="11"/>
                <c:pt idx="0">
                  <c:v>3.5443562287735188E-2</c:v>
                </c:pt>
                <c:pt idx="1">
                  <c:v>3.3943421830961454E-2</c:v>
                </c:pt>
                <c:pt idx="2">
                  <c:v>3.3477196792709329E-2</c:v>
                </c:pt>
                <c:pt idx="3">
                  <c:v>3.2570281953478185E-2</c:v>
                </c:pt>
                <c:pt idx="4">
                  <c:v>3.1830620040069202E-2</c:v>
                </c:pt>
                <c:pt idx="5">
                  <c:v>3.1630524889925987E-2</c:v>
                </c:pt>
                <c:pt idx="6">
                  <c:v>3.5300877739685682E-2</c:v>
                </c:pt>
                <c:pt idx="7">
                  <c:v>3.295817896307264E-2</c:v>
                </c:pt>
                <c:pt idx="8">
                  <c:v>3.125922957671768E-2</c:v>
                </c:pt>
                <c:pt idx="9">
                  <c:v>3.3867481162011243E-2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9-1CC1-4F97-AEEC-8541A09E8F90}"/>
            </c:ext>
          </c:extLst>
        </c:ser>
        <c:ser>
          <c:idx val="2"/>
          <c:order val="3"/>
          <c:tx>
            <c:strRef>
              <c:f>'Gráficas históricas'!$A$28</c:f>
              <c:strCache>
                <c:ptCount val="1"/>
                <c:pt idx="0">
                  <c:v>Sector sin RE ni deuda % PIB</c:v>
                </c:pt>
              </c:strCache>
            </c:strRef>
          </c:tx>
          <c:spPr>
            <a:ln w="41275" cap="rnd" cmpd="sng" algn="ctr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solidFill>
                <a:srgbClr val="00B050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</a:ln>
              <a:effectLst/>
            </c:spPr>
          </c:marker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CC1-4F97-AEEC-8541A09E8F90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CC1-4F97-AEEC-8541A09E8F90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CC1-4F97-AEEC-8541A09E8F90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CC1-4F97-AEEC-8541A09E8F90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CC1-4F97-AEEC-8541A09E8F90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1CC1-4F97-AEEC-8541A09E8F90}"/>
                </c:ext>
              </c:extLst>
            </c:dLbl>
            <c:dLbl>
              <c:idx val="7"/>
              <c:layout>
                <c:manualLayout>
                  <c:x val="-8.2354408491592378E-3"/>
                  <c:y val="8.485571579901025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1CC1-4F97-AEEC-8541A09E8F90}"/>
                </c:ext>
              </c:extLst>
            </c:dLbl>
            <c:dLbl>
              <c:idx val="8"/>
              <c:layout>
                <c:manualLayout>
                  <c:x val="-1.9212211222177637E-2"/>
                  <c:y val="4.35223628578053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0740765293911679E-2"/>
                      <c:h val="5.336579561108332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1-1CC1-4F97-AEEC-8541A09E8F90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2-1CC1-4F97-AEEC-8541A09E8F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'[36]base-resu'!$B$19:$B$36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</c:numCache>
            </c:numRef>
          </c:cat>
          <c:val>
            <c:numRef>
              <c:f>'Gráficas históricas'!$N$28:$X$28</c:f>
              <c:numCache>
                <c:formatCode>0.0%</c:formatCode>
                <c:ptCount val="11"/>
                <c:pt idx="0">
                  <c:v>3.3820813393052637E-2</c:v>
                </c:pt>
                <c:pt idx="1">
                  <c:v>3.3688665974062171E-2</c:v>
                </c:pt>
                <c:pt idx="2">
                  <c:v>3.3477196792709329E-2</c:v>
                </c:pt>
                <c:pt idx="3">
                  <c:v>3.2570281953478185E-2</c:v>
                </c:pt>
                <c:pt idx="4">
                  <c:v>3.1830620040069202E-2</c:v>
                </c:pt>
                <c:pt idx="5">
                  <c:v>3.1531572746009991E-2</c:v>
                </c:pt>
                <c:pt idx="6">
                  <c:v>3.5181227395747583E-2</c:v>
                </c:pt>
                <c:pt idx="7">
                  <c:v>3.2353763394802559E-2</c:v>
                </c:pt>
                <c:pt idx="8">
                  <c:v>3.0098325433689781E-2</c:v>
                </c:pt>
                <c:pt idx="9">
                  <c:v>3.222945797269585E-2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13-1CC1-4F97-AEEC-8541A09E8F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5508864"/>
        <c:axId val="332066816"/>
      </c:lineChart>
      <c:catAx>
        <c:axId val="296350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96353152"/>
        <c:crosses val="autoZero"/>
        <c:auto val="1"/>
        <c:lblAlgn val="ctr"/>
        <c:lblOffset val="100"/>
        <c:noMultiLvlLbl val="0"/>
      </c:catAx>
      <c:valAx>
        <c:axId val="296353152"/>
        <c:scaling>
          <c:orientation val="minMax"/>
          <c:max val="63"/>
        </c:scaling>
        <c:delete val="0"/>
        <c:axPos val="l"/>
        <c:numFmt formatCode="#,##0" sourceLinked="0"/>
        <c:majorTickMark val="out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96350848"/>
        <c:crosses val="autoZero"/>
        <c:crossBetween val="between"/>
      </c:valAx>
      <c:valAx>
        <c:axId val="332066816"/>
        <c:scaling>
          <c:orientation val="minMax"/>
          <c:min val="2.5000000000000005E-2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65508864"/>
        <c:crosses val="max"/>
        <c:crossBetween val="between"/>
      </c:valAx>
      <c:catAx>
        <c:axId val="365508864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32066816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10157867701733599"/>
          <c:y val="0.75583715887727898"/>
          <c:w val="0.80927982206661875"/>
          <c:h val="0.173743208539048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  <a:round/>
    </a:ln>
    <a:effectLst/>
  </c:spPr>
  <c:txPr>
    <a:bodyPr/>
    <a:lstStyle/>
    <a:p>
      <a:pPr>
        <a:defRPr sz="1400">
          <a:latin typeface="+mn-lt"/>
        </a:defRPr>
      </a:pPr>
      <a:endParaRPr lang="es-CO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8047920092254892E-2"/>
          <c:y val="7.7353517368845701E-2"/>
          <c:w val="0.84720361669795163"/>
          <c:h val="0.7059187928902173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'Gráficas históricas'!$A$27</c:f>
              <c:strCache>
                <c:ptCount val="1"/>
                <c:pt idx="0">
                  <c:v>Sector sin Rec. Extra. Ni serv. De la deuda</c:v>
                </c:pt>
              </c:strCache>
            </c:strRef>
          </c:tx>
          <c:spPr>
            <a:solidFill>
              <a:schemeClr val="accent1">
                <a:shade val="53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'Gráficas históricas'!$N$6:$Y$6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'Gráficas históricas'!$N$27:$Y$27</c:f>
              <c:numCache>
                <c:formatCode>_(* #,##0.0_);_(* \(#,##0.0\);_(* "-"??_);_(@_)</c:formatCode>
                <c:ptCount val="12"/>
                <c:pt idx="0">
                  <c:v>45.672358380991298</c:v>
                </c:pt>
                <c:pt idx="1">
                  <c:v>44.943234191295822</c:v>
                </c:pt>
                <c:pt idx="2">
                  <c:v>45.333962719967687</c:v>
                </c:pt>
                <c:pt idx="3">
                  <c:v>45.153671399720693</c:v>
                </c:pt>
                <c:pt idx="4">
                  <c:v>45.896131314719533</c:v>
                </c:pt>
                <c:pt idx="5">
                  <c:v>47.052021491314349</c:v>
                </c:pt>
                <c:pt idx="6">
                  <c:v>48.832661256445022</c:v>
                </c:pt>
                <c:pt idx="7">
                  <c:v>49.940755111364325</c:v>
                </c:pt>
                <c:pt idx="8">
                  <c:v>48.646955985531449</c:v>
                </c:pt>
                <c:pt idx="9">
                  <c:v>50.061785682000007</c:v>
                </c:pt>
                <c:pt idx="10">
                  <c:v>54.318358880000012</c:v>
                </c:pt>
                <c:pt idx="11" formatCode="_-* #,##0.0_-;\-* #,##0.0_-;_-* &quot;-&quot;_-;_-@_-">
                  <c:v>59.24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C1-4F97-AEEC-8541A09E8F90}"/>
            </c:ext>
          </c:extLst>
        </c:ser>
        <c:ser>
          <c:idx val="4"/>
          <c:order val="1"/>
          <c:tx>
            <c:strRef>
              <c:f>'Gráficas históricas'!$A$23</c:f>
              <c:strCache>
                <c:ptCount val="1"/>
                <c:pt idx="0">
                  <c:v>Servicio de la deuda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'Gráficas históricas'!$N$6:$Y$6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'Gráficas históricas'!$N$23:$Y$23</c:f>
              <c:numCache>
                <c:formatCode>_(* #,##0.0_);_(* \(#,##0.0\);_(* "-"??_);_(@_)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1.4191690710433915</c:v>
                </c:pt>
                <c:pt idx="9">
                  <c:v>1.7771196800000002</c:v>
                </c:pt>
                <c:pt idx="10">
                  <c:v>0.415370760979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C1-4F97-AEEC-8541A09E8F90}"/>
            </c:ext>
          </c:extLst>
        </c:ser>
        <c:ser>
          <c:idx val="3"/>
          <c:order val="4"/>
          <c:tx>
            <c:strRef>
              <c:f>'Gráficas históricas'!$A$26</c:f>
              <c:strCache>
                <c:ptCount val="1"/>
                <c:pt idx="0">
                  <c:v>Rec. Extraordinario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numRef>
              <c:f>'Gráficas históricas'!$N$6:$Y$6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'Gráficas históricas'!$N$26:$Y$26</c:f>
              <c:numCache>
                <c:formatCode>_(* #,##0.0_);_(* \(#,##0.0\);_(* "-"??_);_(@_)</c:formatCode>
                <c:ptCount val="12"/>
                <c:pt idx="0">
                  <c:v>2.1913952281089539</c:v>
                </c:pt>
                <c:pt idx="1">
                  <c:v>0.33986362496645556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0.14765829918002829</c:v>
                </c:pt>
                <c:pt idx="6">
                  <c:v>0.16607847841751039</c:v>
                </c:pt>
                <c:pt idx="7">
                  <c:v>0.93296626769919999</c:v>
                </c:pt>
                <c:pt idx="8">
                  <c:v>0.45716298183839355</c:v>
                </c:pt>
                <c:pt idx="9">
                  <c:v>0.76720998000000007</c:v>
                </c:pt>
                <c:pt idx="10">
                  <c:v>1.7292650000000001</c:v>
                </c:pt>
                <c:pt idx="11" formatCode="General">
                  <c:v>1.3200000000000003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C1-4F97-AEEC-8541A09E8F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96350848"/>
        <c:axId val="296353152"/>
      </c:barChart>
      <c:lineChart>
        <c:grouping val="standard"/>
        <c:varyColors val="0"/>
        <c:ser>
          <c:idx val="1"/>
          <c:order val="2"/>
          <c:tx>
            <c:strRef>
              <c:f>'Gráficas históricas'!$A$29</c:f>
              <c:strCache>
                <c:ptCount val="1"/>
                <c:pt idx="0">
                  <c:v>Total sector % PIB</c:v>
                </c:pt>
              </c:strCache>
            </c:strRef>
          </c:tx>
          <c:spPr>
            <a:ln w="28575" cap="rnd" cmpd="sng" algn="ctr">
              <a:solidFill>
                <a:srgbClr val="C00000"/>
              </a:solidFill>
              <a:prstDash val="solid"/>
              <a:round/>
            </a:ln>
            <a:effectLst/>
          </c:spPr>
          <c:marker>
            <c:symbol val="circle"/>
            <c:size val="8"/>
            <c:spPr>
              <a:solidFill>
                <a:srgbClr val="C00000"/>
              </a:solidFill>
              <a:ln w="9525" cap="flat" cmpd="sng" algn="ctr">
                <a:solidFill>
                  <a:srgbClr val="C00000"/>
                </a:solidFill>
                <a:prstDash val="solid"/>
                <a:round/>
              </a:ln>
              <a:effectLst/>
            </c:spPr>
          </c:marker>
          <c:dLbls>
            <c:dLbl>
              <c:idx val="3"/>
              <c:layout>
                <c:manualLayout>
                  <c:x val="-4.0617295912418555E-2"/>
                  <c:y val="-4.352224231761183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C1-4F97-AEEC-8541A09E8F90}"/>
                </c:ext>
              </c:extLst>
            </c:dLbl>
            <c:dLbl>
              <c:idx val="4"/>
              <c:layout>
                <c:manualLayout>
                  <c:x val="-4.7203435925284865E-2"/>
                  <c:y val="-5.88308469105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CC1-4F97-AEEC-8541A09E8F90}"/>
                </c:ext>
              </c:extLst>
            </c:dLbl>
            <c:dLbl>
              <c:idx val="5"/>
              <c:layout>
                <c:manualLayout>
                  <c:x val="-5.3789575938151132E-2"/>
                  <c:y val="-4.964568415479873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C1-4F97-AEEC-8541A09E8F90}"/>
                </c:ext>
              </c:extLst>
            </c:dLbl>
            <c:dLbl>
              <c:idx val="7"/>
              <c:layout>
                <c:manualLayout>
                  <c:x val="-3.2958358395095049E-3"/>
                  <c:y val="-3.12753586432381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CC1-4F97-AEEC-8541A09E8F90}"/>
                </c:ext>
              </c:extLst>
            </c:dLbl>
            <c:dLbl>
              <c:idx val="8"/>
              <c:layout>
                <c:manualLayout>
                  <c:x val="-1.3175045858808809E-2"/>
                  <c:y val="-4.964568415479868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CC1-4F97-AEEC-8541A09E8F90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1CC1-4F97-AEEC-8541A09E8F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'[36]base-resu'!$B$19:$B$36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</c:numCache>
            </c:numRef>
          </c:cat>
          <c:val>
            <c:numRef>
              <c:f>'Gráficas históricas'!$N$29:$X$29</c:f>
              <c:numCache>
                <c:formatCode>0.0%</c:formatCode>
                <c:ptCount val="11"/>
                <c:pt idx="0">
                  <c:v>3.5443562287735188E-2</c:v>
                </c:pt>
                <c:pt idx="1">
                  <c:v>3.3943421830961454E-2</c:v>
                </c:pt>
                <c:pt idx="2">
                  <c:v>3.3477196792709329E-2</c:v>
                </c:pt>
                <c:pt idx="3">
                  <c:v>3.2570281953478185E-2</c:v>
                </c:pt>
                <c:pt idx="4">
                  <c:v>3.1830620040069202E-2</c:v>
                </c:pt>
                <c:pt idx="5">
                  <c:v>3.1630524889925987E-2</c:v>
                </c:pt>
                <c:pt idx="6">
                  <c:v>3.5300877739685682E-2</c:v>
                </c:pt>
                <c:pt idx="7">
                  <c:v>3.295817896307264E-2</c:v>
                </c:pt>
                <c:pt idx="8">
                  <c:v>3.125922957671768E-2</c:v>
                </c:pt>
                <c:pt idx="9">
                  <c:v>3.3867481162011243E-2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9-1CC1-4F97-AEEC-8541A09E8F90}"/>
            </c:ext>
          </c:extLst>
        </c:ser>
        <c:ser>
          <c:idx val="2"/>
          <c:order val="3"/>
          <c:tx>
            <c:strRef>
              <c:f>'Gráficas históricas'!$A$28</c:f>
              <c:strCache>
                <c:ptCount val="1"/>
                <c:pt idx="0">
                  <c:v>Sector sin RE ni deuda % PIB</c:v>
                </c:pt>
              </c:strCache>
            </c:strRef>
          </c:tx>
          <c:spPr>
            <a:ln w="41275" cap="rnd" cmpd="sng" algn="ctr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circle"/>
            <c:size val="7"/>
            <c:spPr>
              <a:solidFill>
                <a:srgbClr val="00B050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</a:ln>
              <a:effectLst/>
            </c:spPr>
          </c:marker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CC1-4F97-AEEC-8541A09E8F90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CC1-4F97-AEEC-8541A09E8F90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CC1-4F97-AEEC-8541A09E8F90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CC1-4F97-AEEC-8541A09E8F90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CC1-4F97-AEEC-8541A09E8F90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1CC1-4F97-AEEC-8541A09E8F90}"/>
                </c:ext>
              </c:extLst>
            </c:dLbl>
            <c:dLbl>
              <c:idx val="7"/>
              <c:layout>
                <c:manualLayout>
                  <c:x val="-8.2354408491592378E-3"/>
                  <c:y val="8.485571579901025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1CC1-4F97-AEEC-8541A09E8F90}"/>
                </c:ext>
              </c:extLst>
            </c:dLbl>
            <c:dLbl>
              <c:idx val="8"/>
              <c:layout>
                <c:manualLayout>
                  <c:x val="-1.9212211222177637E-2"/>
                  <c:y val="4.35223628578053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0740765293911679E-2"/>
                      <c:h val="5.336579561108332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1-1CC1-4F97-AEEC-8541A09E8F90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2-1CC1-4F97-AEEC-8541A09E8F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'[36]base-resu'!$B$19:$B$36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</c:numCache>
            </c:numRef>
          </c:cat>
          <c:val>
            <c:numRef>
              <c:f>'Gráficas históricas'!$N$28:$X$28</c:f>
              <c:numCache>
                <c:formatCode>0.0%</c:formatCode>
                <c:ptCount val="11"/>
                <c:pt idx="0">
                  <c:v>3.3820813393052637E-2</c:v>
                </c:pt>
                <c:pt idx="1">
                  <c:v>3.3688665974062171E-2</c:v>
                </c:pt>
                <c:pt idx="2">
                  <c:v>3.3477196792709329E-2</c:v>
                </c:pt>
                <c:pt idx="3">
                  <c:v>3.2570281953478185E-2</c:v>
                </c:pt>
                <c:pt idx="4">
                  <c:v>3.1830620040069202E-2</c:v>
                </c:pt>
                <c:pt idx="5">
                  <c:v>3.1531572746009991E-2</c:v>
                </c:pt>
                <c:pt idx="6">
                  <c:v>3.5181227395747583E-2</c:v>
                </c:pt>
                <c:pt idx="7">
                  <c:v>3.2353763394802559E-2</c:v>
                </c:pt>
                <c:pt idx="8">
                  <c:v>3.0098325433689781E-2</c:v>
                </c:pt>
                <c:pt idx="9">
                  <c:v>3.222945797269585E-2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13-1CC1-4F97-AEEC-8541A09E8F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5508864"/>
        <c:axId val="332066816"/>
      </c:lineChart>
      <c:catAx>
        <c:axId val="296350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96353152"/>
        <c:crosses val="autoZero"/>
        <c:auto val="1"/>
        <c:lblAlgn val="ctr"/>
        <c:lblOffset val="100"/>
        <c:noMultiLvlLbl val="0"/>
      </c:catAx>
      <c:valAx>
        <c:axId val="296353152"/>
        <c:scaling>
          <c:orientation val="minMax"/>
          <c:max val="63"/>
        </c:scaling>
        <c:delete val="0"/>
        <c:axPos val="l"/>
        <c:numFmt formatCode="#,##0" sourceLinked="0"/>
        <c:majorTickMark val="out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96350848"/>
        <c:crosses val="autoZero"/>
        <c:crossBetween val="between"/>
      </c:valAx>
      <c:valAx>
        <c:axId val="332066816"/>
        <c:scaling>
          <c:orientation val="minMax"/>
          <c:min val="2.5000000000000005E-2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65508864"/>
        <c:crosses val="max"/>
        <c:crossBetween val="between"/>
      </c:valAx>
      <c:catAx>
        <c:axId val="365508864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32066816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10157867701733599"/>
          <c:y val="0.75583715887727898"/>
          <c:w val="0.80927982206661875"/>
          <c:h val="0.173743208539048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  <a:round/>
    </a:ln>
    <a:effectLst/>
  </c:spPr>
  <c:txPr>
    <a:bodyPr/>
    <a:lstStyle/>
    <a:p>
      <a:pPr>
        <a:defRPr sz="1400">
          <a:latin typeface="+mn-lt"/>
        </a:defRPr>
      </a:pPr>
      <a:endParaRPr lang="es-CO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8466874097715056"/>
          <c:y val="0.16517201810674065"/>
          <c:w val="0.76009364281027314"/>
          <c:h val="0.6485341466293717"/>
        </c:manualLayout>
      </c:layout>
      <c:pieChart>
        <c:varyColors val="1"/>
        <c:ser>
          <c:idx val="0"/>
          <c:order val="0"/>
          <c:spPr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11"/>
          <c:dPt>
            <c:idx val="0"/>
            <c:bubble3D val="0"/>
            <c:explosion val="10"/>
            <c:spPr>
              <a:solidFill>
                <a:srgbClr val="4472C4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1-5765-4D58-8B67-888DA3D6EDC3}"/>
              </c:ext>
            </c:extLst>
          </c:dPt>
          <c:dPt>
            <c:idx val="1"/>
            <c:bubble3D val="0"/>
            <c:explosion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3-5765-4D58-8B67-888DA3D6EDC3}"/>
              </c:ext>
            </c:extLst>
          </c:dPt>
          <c:dPt>
            <c:idx val="2"/>
            <c:bubble3D val="0"/>
            <c:explosion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5-5765-4D58-8B67-888DA3D6EDC3}"/>
              </c:ext>
            </c:extLst>
          </c:dPt>
          <c:dLbls>
            <c:dLbl>
              <c:idx val="0"/>
              <c:layout>
                <c:manualLayout>
                  <c:x val="-0.23678566243662047"/>
                  <c:y val="-0.1476169122084733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r">
                      <a:defRPr sz="2400" b="1" i="1" u="none" strike="noStrike" kern="1200" baseline="0">
                        <a:solidFill>
                          <a:srgbClr val="C00000"/>
                        </a:solidFill>
                        <a:latin typeface="Montserrat" panose="00000500000000000000"/>
                        <a:ea typeface="+mn-ea"/>
                        <a:cs typeface="+mn-cs"/>
                      </a:defRPr>
                    </a:pPr>
                    <a:r>
                      <a:rPr lang="en-US" sz="24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ontserrat" panose="00000500000000000000"/>
                      </a:rPr>
                      <a:t>79%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r">
                    <a:defRPr sz="2400" b="1" i="1" u="none" strike="noStrike" kern="1200" baseline="0">
                      <a:solidFill>
                        <a:srgbClr val="C00000"/>
                      </a:solidFill>
                      <a:latin typeface="Montserrat" panose="00000500000000000000"/>
                      <a:ea typeface="+mn-ea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197592748320202"/>
                      <c:h val="9.5443480533908401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5765-4D58-8B67-888DA3D6EDC3}"/>
                </c:ext>
              </c:extLst>
            </c:dLbl>
            <c:dLbl>
              <c:idx val="1"/>
              <c:layout>
                <c:manualLayout>
                  <c:x val="9.2091558927342457E-2"/>
                  <c:y val="0.106473126484087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65-4D58-8B67-888DA3D6EDC3}"/>
                </c:ext>
              </c:extLst>
            </c:dLbl>
            <c:dLbl>
              <c:idx val="2"/>
              <c:layout>
                <c:manualLayout>
                  <c:x val="3.3664837686541813E-2"/>
                  <c:y val="0.123536542630879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65-4D58-8B67-888DA3D6ED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Inflexibildades!$M$39:$M$41</c:f>
              <c:strCache>
                <c:ptCount val="3"/>
                <c:pt idx="0">
                  <c:v>Personal y asociados</c:v>
                </c:pt>
                <c:pt idx="1">
                  <c:v>Destinados para operar</c:v>
                </c:pt>
                <c:pt idx="2">
                  <c:v>Sentencias y conciliaciones</c:v>
                </c:pt>
              </c:strCache>
            </c:strRef>
          </c:cat>
          <c:val>
            <c:numRef>
              <c:f>Inflexibildades!$O$39:$O$41</c:f>
              <c:numCache>
                <c:formatCode>0%</c:formatCode>
                <c:ptCount val="3"/>
                <c:pt idx="0">
                  <c:v>0.78100035051850092</c:v>
                </c:pt>
                <c:pt idx="1">
                  <c:v>0.12919292330188994</c:v>
                </c:pt>
                <c:pt idx="2">
                  <c:v>6.2425081482610716E-2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765-4D58-8B67-888DA3D6ED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9172850616848269"/>
          <c:y val="2.0597251361679017E-2"/>
          <c:w val="0.30827142761849485"/>
          <c:h val="0.199609379787210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'grafica POR UNIDAD in'!$B$4</c:f>
              <c:strCache>
                <c:ptCount val="1"/>
                <c:pt idx="0">
                  <c:v>Compromiso 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15875" cap="rnd">
                <a:solidFill>
                  <a:srgbClr val="4472C4">
                    <a:alpha val="60000"/>
                  </a:srgbClr>
                </a:solidFill>
                <a:prstDash val="sysDash"/>
              </a:ln>
              <a:effectLst/>
            </c:spPr>
            <c:trendlineType val="linear"/>
            <c:dispRSqr val="0"/>
            <c:dispEq val="0"/>
          </c:trendline>
          <c:cat>
            <c:numRef>
              <c:f>'grafica POR UNIDAD in'!$C$3:$L$3</c:f>
              <c:numCache>
                <c:formatCode>General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'grafica POR UNIDAD in'!$C$20:$L$20</c:f>
              <c:numCache>
                <c:formatCode>0.0%</c:formatCode>
                <c:ptCount val="10"/>
                <c:pt idx="0">
                  <c:v>0.67800000000000005</c:v>
                </c:pt>
                <c:pt idx="1">
                  <c:v>0.68700000000000006</c:v>
                </c:pt>
                <c:pt idx="2">
                  <c:v>0.68600000000000005</c:v>
                </c:pt>
                <c:pt idx="3">
                  <c:v>0.67900000000000005</c:v>
                </c:pt>
                <c:pt idx="4">
                  <c:v>0.68200000000000005</c:v>
                </c:pt>
                <c:pt idx="5">
                  <c:v>0.67700000000000005</c:v>
                </c:pt>
                <c:pt idx="6" formatCode="0%">
                  <c:v>0.64</c:v>
                </c:pt>
                <c:pt idx="7" formatCode="0%">
                  <c:v>0.67</c:v>
                </c:pt>
                <c:pt idx="8" formatCode="0%">
                  <c:v>0.68300000000000005</c:v>
                </c:pt>
                <c:pt idx="9">
                  <c:v>0.65943091053360348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FD-46F4-B0A6-4B02304471EB}"/>
            </c:ext>
          </c:extLst>
        </c:ser>
        <c:ser>
          <c:idx val="1"/>
          <c:order val="1"/>
          <c:tx>
            <c:strRef>
              <c:f>'grafica POR UNIDAD in'!$B$5</c:f>
              <c:strCache>
                <c:ptCount val="1"/>
                <c:pt idx="0">
                  <c:v>Obligaciones 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377912977200693E-2"/>
                  <c:y val="1.39917716631001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FFD-46F4-B0A6-4B02304471EB}"/>
                </c:ext>
              </c:extLst>
            </c:dLbl>
            <c:dLbl>
              <c:idx val="1"/>
              <c:layout>
                <c:manualLayout>
                  <c:x val="1.3779129772006939E-2"/>
                  <c:y val="1.39917716631001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FD-46F4-B0A6-4B02304471EB}"/>
                </c:ext>
              </c:extLst>
            </c:dLbl>
            <c:dLbl>
              <c:idx val="2"/>
              <c:layout>
                <c:manualLayout>
                  <c:x val="8.6119561075043045E-3"/>
                  <c:y val="1.8655695550800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FFD-46F4-B0A6-4B02304471EB}"/>
                </c:ext>
              </c:extLst>
            </c:dLbl>
            <c:dLbl>
              <c:idx val="3"/>
              <c:layout>
                <c:manualLayout>
                  <c:x val="1.205673855050607E-2"/>
                  <c:y val="1.39917716631000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FFD-46F4-B0A6-4B02304471EB}"/>
                </c:ext>
              </c:extLst>
            </c:dLbl>
            <c:dLbl>
              <c:idx val="4"/>
              <c:layout>
                <c:manualLayout>
                  <c:x val="1.205673855050607E-2"/>
                  <c:y val="1.8655695550800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FFD-46F4-B0A6-4B02304471EB}"/>
                </c:ext>
              </c:extLst>
            </c:dLbl>
            <c:dLbl>
              <c:idx val="5"/>
              <c:layout>
                <c:manualLayout>
                  <c:x val="1.205673855050607E-2"/>
                  <c:y val="2.33196194385002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FFD-46F4-B0A6-4B02304471EB}"/>
                </c:ext>
              </c:extLst>
            </c:dLbl>
            <c:dLbl>
              <c:idx val="6"/>
              <c:layout>
                <c:manualLayout>
                  <c:x val="1.2056738550505946E-2"/>
                  <c:y val="2.33196194385002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FFD-46F4-B0A6-4B02304471EB}"/>
                </c:ext>
              </c:extLst>
            </c:dLbl>
            <c:dLbl>
              <c:idx val="7"/>
              <c:layout>
                <c:manualLayout>
                  <c:x val="8.6119561075043358E-3"/>
                  <c:y val="9.32784777540011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FFD-46F4-B0A6-4B02304471EB}"/>
                </c:ext>
              </c:extLst>
            </c:dLbl>
            <c:dLbl>
              <c:idx val="8"/>
              <c:layout>
                <c:manualLayout>
                  <c:x val="1.5501520993507805E-2"/>
                  <c:y val="1.86556955508002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FFD-46F4-B0A6-4B02304471EB}"/>
                </c:ext>
              </c:extLst>
            </c:dLbl>
            <c:dLbl>
              <c:idx val="9"/>
              <c:layout>
                <c:manualLayout>
                  <c:x val="1.205673855050607E-2"/>
                  <c:y val="9.32784777540002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FFD-46F4-B0A6-4B02304471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15875" cap="rnd">
                <a:solidFill>
                  <a:srgbClr val="ED7D31">
                    <a:alpha val="62000"/>
                  </a:srgbClr>
                </a:solidFill>
                <a:prstDash val="sysDash"/>
              </a:ln>
              <a:effectLst/>
            </c:spPr>
            <c:trendlineType val="linear"/>
            <c:dispRSqr val="0"/>
            <c:dispEq val="0"/>
          </c:trendline>
          <c:cat>
            <c:numRef>
              <c:f>'grafica POR UNIDAD in'!$C$3:$L$3</c:f>
              <c:numCache>
                <c:formatCode>General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'grafica POR UNIDAD in'!$C$21:$L$21</c:f>
              <c:numCache>
                <c:formatCode>0.0%</c:formatCode>
                <c:ptCount val="10"/>
                <c:pt idx="0">
                  <c:v>0.58299999999999996</c:v>
                </c:pt>
                <c:pt idx="1">
                  <c:v>0.59799999999999998</c:v>
                </c:pt>
                <c:pt idx="2">
                  <c:v>0.61</c:v>
                </c:pt>
                <c:pt idx="3">
                  <c:v>0.60599999999999998</c:v>
                </c:pt>
                <c:pt idx="4">
                  <c:v>0.60399999999999998</c:v>
                </c:pt>
                <c:pt idx="5">
                  <c:v>0.59399999999999997</c:v>
                </c:pt>
                <c:pt idx="6" formatCode="0%">
                  <c:v>0.56000000000000005</c:v>
                </c:pt>
                <c:pt idx="7" formatCode="0%">
                  <c:v>0.59599999999999997</c:v>
                </c:pt>
                <c:pt idx="8" formatCode="0%">
                  <c:v>0.61399999999999999</c:v>
                </c:pt>
                <c:pt idx="9">
                  <c:v>0.58746880744839558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AFFD-46F4-B0A6-4B02304471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144327888"/>
        <c:axId val="1"/>
      </c:barChart>
      <c:catAx>
        <c:axId val="1144327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"/>
          <c:min val="0"/>
        </c:scaling>
        <c:delete val="1"/>
        <c:axPos val="l"/>
        <c:numFmt formatCode="0.0%" sourceLinked="1"/>
        <c:majorTickMark val="none"/>
        <c:minorTickMark val="none"/>
        <c:tickLblPos val="nextTo"/>
        <c:crossAx val="114432788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4997608057613495E-2"/>
          <c:y val="3.1936127744510975E-2"/>
          <c:w val="0.88967672144430221"/>
          <c:h val="0.763993901959859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'grafica POR UNIDAD in'!$B$4</c:f>
              <c:strCache>
                <c:ptCount val="1"/>
                <c:pt idx="0">
                  <c:v>Compromiso 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15875" cap="rnd">
                <a:solidFill>
                  <a:srgbClr val="ED7D31">
                    <a:alpha val="54000"/>
                  </a:srgbClr>
                </a:solidFill>
                <a:prstDash val="sysDash"/>
              </a:ln>
              <a:effectLst/>
            </c:spPr>
            <c:trendlineType val="linear"/>
            <c:dispRSqr val="0"/>
            <c:dispEq val="0"/>
          </c:trendline>
          <c:cat>
            <c:numRef>
              <c:f>'grafica POR UNIDAD in'!$C$3:$L$3</c:f>
              <c:numCache>
                <c:formatCode>General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'grafica POR UNIDAD in'!$C$39:$L$39</c:f>
              <c:numCache>
                <c:formatCode>0%</c:formatCode>
                <c:ptCount val="10"/>
                <c:pt idx="0" formatCode="0.0%">
                  <c:v>0.68300000000000005</c:v>
                </c:pt>
                <c:pt idx="1">
                  <c:v>0.72399999999999998</c:v>
                </c:pt>
                <c:pt idx="2" formatCode="0.0%">
                  <c:v>0.79500000000000004</c:v>
                </c:pt>
                <c:pt idx="3" formatCode="0.0%">
                  <c:v>0.72099999999999997</c:v>
                </c:pt>
                <c:pt idx="4" formatCode="0.0%">
                  <c:v>0.62</c:v>
                </c:pt>
                <c:pt idx="5" formatCode="0.0%">
                  <c:v>0.57899999999999996</c:v>
                </c:pt>
                <c:pt idx="6">
                  <c:v>0.79900000000000004</c:v>
                </c:pt>
                <c:pt idx="7">
                  <c:v>0.72099999999999997</c:v>
                </c:pt>
                <c:pt idx="8">
                  <c:v>0.68700000000000006</c:v>
                </c:pt>
                <c:pt idx="9" formatCode="0.0%">
                  <c:v>0.65571149434217557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74-43E6-9A6E-6F7026D7F92C}"/>
            </c:ext>
          </c:extLst>
        </c:ser>
        <c:ser>
          <c:idx val="1"/>
          <c:order val="1"/>
          <c:tx>
            <c:strRef>
              <c:f>'grafica POR UNIDAD in'!$B$5</c:f>
              <c:strCache>
                <c:ptCount val="1"/>
                <c:pt idx="0">
                  <c:v>Obligaciones 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8.0492436246187692E-3"/>
                  <c:y val="4.04761654346925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174-43E6-9A6E-6F7026D7F92C}"/>
                </c:ext>
              </c:extLst>
            </c:dLbl>
            <c:dLbl>
              <c:idx val="1"/>
              <c:layout>
                <c:manualLayout>
                  <c:x val="9.6590923495425245E-3"/>
                  <c:y val="8.09523308693865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174-43E6-9A6E-6F7026D7F92C}"/>
                </c:ext>
              </c:extLst>
            </c:dLbl>
            <c:dLbl>
              <c:idx val="2"/>
              <c:layout>
                <c:manualLayout>
                  <c:x val="8.0492436246187102E-3"/>
                  <c:y val="1.2142849630407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174-43E6-9A6E-6F7026D7F92C}"/>
                </c:ext>
              </c:extLst>
            </c:dLbl>
            <c:dLbl>
              <c:idx val="3"/>
              <c:layout>
                <c:manualLayout>
                  <c:x val="1.1268941074466278E-2"/>
                  <c:y val="1.6190466173877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174-43E6-9A6E-6F7026D7F92C}"/>
                </c:ext>
              </c:extLst>
            </c:dLbl>
            <c:dLbl>
              <c:idx val="4"/>
              <c:layout>
                <c:manualLayout>
                  <c:x val="9.6590923495424065E-3"/>
                  <c:y val="1.2142849630407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174-43E6-9A6E-6F7026D7F92C}"/>
                </c:ext>
              </c:extLst>
            </c:dLbl>
            <c:dLbl>
              <c:idx val="5"/>
              <c:layout>
                <c:manualLayout>
                  <c:x val="1.126894107446616E-2"/>
                  <c:y val="4.04761654346932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174-43E6-9A6E-6F7026D7F92C}"/>
                </c:ext>
              </c:extLst>
            </c:dLbl>
            <c:dLbl>
              <c:idx val="6"/>
              <c:layout>
                <c:manualLayout>
                  <c:x val="1.2878789799390031E-2"/>
                  <c:y val="2.02380827173465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174-43E6-9A6E-6F7026D7F92C}"/>
                </c:ext>
              </c:extLst>
            </c:dLbl>
            <c:dLbl>
              <c:idx val="7"/>
              <c:layout>
                <c:manualLayout>
                  <c:x val="8.0492436246186513E-3"/>
                  <c:y val="1.21428496304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174-43E6-9A6E-6F7026D7F92C}"/>
                </c:ext>
              </c:extLst>
            </c:dLbl>
            <c:dLbl>
              <c:idx val="8"/>
              <c:layout>
                <c:manualLayout>
                  <c:x val="1.6098487249237538E-2"/>
                  <c:y val="8.09523308693858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174-43E6-9A6E-6F7026D7F92C}"/>
                </c:ext>
              </c:extLst>
            </c:dLbl>
            <c:dLbl>
              <c:idx val="9"/>
              <c:layout>
                <c:manualLayout>
                  <c:x val="9.6590923495424065E-3"/>
                  <c:y val="8.09523308693858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174-43E6-9A6E-6F7026D7F9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15875" cap="rnd">
                <a:solidFill>
                  <a:srgbClr val="ED7D31">
                    <a:alpha val="50000"/>
                  </a:srgbClr>
                </a:solidFill>
                <a:prstDash val="sysDash"/>
              </a:ln>
              <a:effectLst/>
            </c:spPr>
            <c:trendlineType val="linear"/>
            <c:dispRSqr val="0"/>
            <c:dispEq val="0"/>
          </c:trendline>
          <c:cat>
            <c:numRef>
              <c:f>'grafica POR UNIDAD in'!$C$3:$L$3</c:f>
              <c:numCache>
                <c:formatCode>General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'grafica POR UNIDAD in'!$C$40:$L$40</c:f>
              <c:numCache>
                <c:formatCode>0.0%</c:formatCode>
                <c:ptCount val="10"/>
                <c:pt idx="0">
                  <c:v>0.314</c:v>
                </c:pt>
                <c:pt idx="1">
                  <c:v>0.32700000000000001</c:v>
                </c:pt>
                <c:pt idx="2">
                  <c:v>0.32400000000000001</c:v>
                </c:pt>
                <c:pt idx="3">
                  <c:v>0.27400000000000002</c:v>
                </c:pt>
                <c:pt idx="4">
                  <c:v>0.216</c:v>
                </c:pt>
                <c:pt idx="5">
                  <c:v>0.11799999999999999</c:v>
                </c:pt>
                <c:pt idx="6" formatCode="0%">
                  <c:v>0.22</c:v>
                </c:pt>
                <c:pt idx="7" formatCode="0%">
                  <c:v>0.28199999999999997</c:v>
                </c:pt>
                <c:pt idx="8" formatCode="0%">
                  <c:v>0.46400000000000002</c:v>
                </c:pt>
                <c:pt idx="9">
                  <c:v>0.22481332217997879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2174-43E6-9A6E-6F7026D7F9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117776400"/>
        <c:axId val="1"/>
      </c:barChart>
      <c:catAx>
        <c:axId val="1117776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"/>
          <c:min val="0"/>
        </c:scaling>
        <c:delete val="1"/>
        <c:axPos val="l"/>
        <c:numFmt formatCode="0.0%" sourceLinked="1"/>
        <c:majorTickMark val="none"/>
        <c:minorTickMark val="none"/>
        <c:tickLblPos val="nextTo"/>
        <c:crossAx val="111777640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'Gráficas históricas'!$X$6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'Gráficas históricas'!$A$7:$A$10</c:f>
              <c:strCache>
                <c:ptCount val="4"/>
                <c:pt idx="0">
                  <c:v>Funcionamiento</c:v>
                </c:pt>
                <c:pt idx="1">
                  <c:v>Servicio de la deuda</c:v>
                </c:pt>
                <c:pt idx="2">
                  <c:v>Inversión</c:v>
                </c:pt>
                <c:pt idx="3">
                  <c:v>Total Sector Defensa</c:v>
                </c:pt>
              </c:strCache>
            </c:strRef>
          </c:cat>
          <c:val>
            <c:numRef>
              <c:f>'Gráficas históricas'!$X$7:$X$10</c:f>
              <c:numCache>
                <c:formatCode>_(* #,##0.0_);_(* \(#,##0.0\);_(* "-"??_);_(@_)</c:formatCode>
                <c:ptCount val="4"/>
                <c:pt idx="0">
                  <c:v>50.534239639961008</c:v>
                </c:pt>
                <c:pt idx="1">
                  <c:v>0.415370760979</c:v>
                </c:pt>
                <c:pt idx="2">
                  <c:v>3.2069999999999999</c:v>
                </c:pt>
                <c:pt idx="3" formatCode="_-* #,##0.0_-;\-* #,##0.0_-;_-* &quot;-&quot;_-;_-@_-">
                  <c:v>54.156610400940011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64-437F-8C04-7D1AD563DB90}"/>
            </c:ext>
          </c:extLst>
        </c:ser>
        <c:ser>
          <c:idx val="2"/>
          <c:order val="1"/>
          <c:tx>
            <c:strRef>
              <c:f>'Gráficas históricas'!$Z$6</c:f>
              <c:strCache>
                <c:ptCount val="1"/>
                <c:pt idx="0">
                  <c:v>2025*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'Gráficas históricas'!$A$7:$A$10</c:f>
              <c:strCache>
                <c:ptCount val="4"/>
                <c:pt idx="0">
                  <c:v>Funcionamiento</c:v>
                </c:pt>
                <c:pt idx="1">
                  <c:v>Servicio de la deuda</c:v>
                </c:pt>
                <c:pt idx="2">
                  <c:v>Inversión</c:v>
                </c:pt>
                <c:pt idx="3">
                  <c:v>Total Sector Defensa</c:v>
                </c:pt>
              </c:strCache>
            </c:strRef>
          </c:cat>
          <c:val>
            <c:numRef>
              <c:f>'Gráficas históricas'!$Z$7:$Z$10</c:f>
              <c:numCache>
                <c:formatCode>_-* #,##0.0_-;\-* #,##0.0_-;_-* "-"??_-;_-@_-</c:formatCode>
                <c:ptCount val="4"/>
                <c:pt idx="0">
                  <c:v>67.622</c:v>
                </c:pt>
                <c:pt idx="1">
                  <c:v>2.4769999999999999</c:v>
                </c:pt>
                <c:pt idx="2">
                  <c:v>3.476</c:v>
                </c:pt>
                <c:pt idx="3" formatCode="_-* #,##0.0_-;\-* #,##0.0_-;_-* &quot;-&quot;_-;_-@_-">
                  <c:v>73.575000000000003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73-458F-9EF5-5FB4F5B7142E}"/>
            </c:ext>
          </c:extLst>
        </c:ser>
        <c:ser>
          <c:idx val="1"/>
          <c:order val="2"/>
          <c:tx>
            <c:strRef>
              <c:f>'Gráficas históricas'!$Y$6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'Gráficas históricas'!$A$7:$A$10</c:f>
              <c:strCache>
                <c:ptCount val="4"/>
                <c:pt idx="0">
                  <c:v>Funcionamiento</c:v>
                </c:pt>
                <c:pt idx="1">
                  <c:v>Servicio de la deuda</c:v>
                </c:pt>
                <c:pt idx="2">
                  <c:v>Inversión</c:v>
                </c:pt>
                <c:pt idx="3">
                  <c:v>Total Sector Defensa</c:v>
                </c:pt>
              </c:strCache>
            </c:strRef>
          </c:cat>
          <c:val>
            <c:numRef>
              <c:f>'Gráficas históricas'!$Y$7:$Y$10</c:f>
              <c:numCache>
                <c:formatCode>_-* #,##0.0_-;\-* #,##0.0_-;_-* "-"??_-;_-@_-</c:formatCode>
                <c:ptCount val="4"/>
                <c:pt idx="0">
                  <c:v>58.101999999999997</c:v>
                </c:pt>
                <c:pt idx="1">
                  <c:v>0.55000000000000004</c:v>
                </c:pt>
                <c:pt idx="2">
                  <c:v>2.48</c:v>
                </c:pt>
                <c:pt idx="3" formatCode="_-* #,##0.0_-;\-* #,##0.0_-;_-* &quot;-&quot;_-;_-@_-">
                  <c:v>61.131999999999991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64-437F-8C04-7D1AD563DB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0451168"/>
        <c:axId val="230448768"/>
      </c:barChart>
      <c:catAx>
        <c:axId val="23045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30448768"/>
        <c:crosses val="autoZero"/>
        <c:auto val="1"/>
        <c:lblAlgn val="ctr"/>
        <c:lblOffset val="100"/>
        <c:noMultiLvlLbl val="0"/>
      </c:catAx>
      <c:valAx>
        <c:axId val="2304487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_);_(* \(#,##0.0\);_(* &quot;-&quot;??_);_(@_)" sourceLinked="1"/>
        <c:majorTickMark val="none"/>
        <c:minorTickMark val="none"/>
        <c:tickLblPos val="nextTo"/>
        <c:crossAx val="230451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029130544358551E-2"/>
          <c:y val="2.7949186764598156E-2"/>
          <c:w val="0.96447203065585674"/>
          <c:h val="0.92404025143998048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'Gráficas históricas'!$A$47</c:f>
              <c:strCache>
                <c:ptCount val="1"/>
                <c:pt idx="0">
                  <c:v>Inversión ordinaria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'Gráficas históricas'!$N$46:$Y$46</c:f>
              <c:strCach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2023*</c:v>
                </c:pt>
                <c:pt idx="10">
                  <c:v>2024</c:v>
                </c:pt>
                <c:pt idx="11">
                  <c:v>2025</c:v>
                </c:pt>
              </c:strCache>
            </c:strRef>
          </c:cat>
          <c:val>
            <c:numRef>
              <c:f>'Gráficas históricas'!$B$47:$Y$47</c:f>
              <c:numCache>
                <c:formatCode>#,##0.0</c:formatCode>
                <c:ptCount val="12"/>
                <c:pt idx="0">
                  <c:v>2.0232348511539051</c:v>
                </c:pt>
                <c:pt idx="1">
                  <c:v>2.0988651180855253</c:v>
                </c:pt>
                <c:pt idx="2">
                  <c:v>1.6382747533411568</c:v>
                </c:pt>
                <c:pt idx="3">
                  <c:v>1.5061264643002232</c:v>
                </c:pt>
                <c:pt idx="4">
                  <c:v>1.2217753931181301</c:v>
                </c:pt>
                <c:pt idx="5">
                  <c:v>1.447051331964277</c:v>
                </c:pt>
                <c:pt idx="6">
                  <c:v>1.7590478839054644</c:v>
                </c:pt>
                <c:pt idx="7">
                  <c:v>1.8266221589504001</c:v>
                </c:pt>
                <c:pt idx="8">
                  <c:v>1.9557268291056065</c:v>
                </c:pt>
                <c:pt idx="9">
                  <c:v>1.3331722236999999</c:v>
                </c:pt>
                <c:pt idx="10">
                  <c:v>1.8417350000000001</c:v>
                </c:pt>
                <c:pt idx="11" formatCode="_(* #,##0.00_);_(* \(#,##0.00\);_(* &quot;-&quot;??_);_(@_)">
                  <c:v>1.387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4B-4AC6-978C-DB19B955E6DA}"/>
            </c:ext>
          </c:extLst>
        </c:ser>
        <c:ser>
          <c:idx val="2"/>
          <c:order val="1"/>
          <c:tx>
            <c:strRef>
              <c:f>'Gráficas históricas'!$A$48</c:f>
              <c:strCache>
                <c:ptCount val="1"/>
                <c:pt idx="0">
                  <c:v>Inversión Extraordinaria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F4B-4AC6-978C-DB19B955E6DA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F4B-4AC6-978C-DB19B955E6DA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F4B-4AC6-978C-DB19B955E6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'Gráficas históricas'!$N$46:$Y$46</c:f>
              <c:strCach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2023*</c:v>
                </c:pt>
                <c:pt idx="10">
                  <c:v>2024</c:v>
                </c:pt>
                <c:pt idx="11">
                  <c:v>2025</c:v>
                </c:pt>
              </c:strCache>
            </c:strRef>
          </c:cat>
          <c:val>
            <c:numRef>
              <c:f>'Gráficas históricas'!$B$48:$Y$48</c:f>
              <c:numCache>
                <c:formatCode>#,##0.0</c:formatCode>
                <c:ptCount val="12"/>
                <c:pt idx="0">
                  <c:v>2.1913952281089539</c:v>
                </c:pt>
                <c:pt idx="1">
                  <c:v>0.33986362496645556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0.14765829918002829</c:v>
                </c:pt>
                <c:pt idx="6">
                  <c:v>0.16607847841751042</c:v>
                </c:pt>
                <c:pt idx="7">
                  <c:v>0.93296626769919999</c:v>
                </c:pt>
                <c:pt idx="8">
                  <c:v>0.4571629818383936</c:v>
                </c:pt>
                <c:pt idx="9">
                  <c:v>0.76720998000000007</c:v>
                </c:pt>
                <c:pt idx="10">
                  <c:v>1.365265</c:v>
                </c:pt>
                <c:pt idx="11" formatCode="_(* #,##0.00_);_(* \(#,##0.00\);_(* &quot;-&quot;??_);_(@_)">
                  <c:v>0.97564700000000004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F4B-4AC6-978C-DB19B955E6DA}"/>
            </c:ext>
          </c:extLst>
        </c:ser>
        <c:ser>
          <c:idx val="4"/>
          <c:order val="2"/>
          <c:tx>
            <c:strRef>
              <c:f>'Gráficas históricas'!$A$49</c:f>
              <c:strCache>
                <c:ptCount val="1"/>
                <c:pt idx="0">
                  <c:v>Adquisiciones estratégicas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'Gráficas históricas'!$N$49:$Y$49</c:f>
              <c:numCache>
                <c:formatCode>General</c:formatCode>
                <c:ptCount val="12"/>
                <c:pt idx="11" formatCode="_(* #,##0.00_);_(* \(#,##0.00\);_(* &quot;-&quot;??_);_(@_)">
                  <c:v>0.120393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F4B-4AC6-978C-DB19B955E6DA}"/>
            </c:ext>
          </c:extLst>
        </c:ser>
        <c:ser>
          <c:idx val="3"/>
          <c:order val="3"/>
          <c:tx>
            <c:strRef>
              <c:f>'Gráficas históricas'!$A$51</c:f>
              <c:strCache>
                <c:ptCount val="1"/>
                <c:pt idx="0">
                  <c:v>Inversión adicional</c:v>
                </c:pt>
              </c:strCache>
            </c:strRef>
          </c:tx>
          <c:spPr>
            <a:pattFill prst="wd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'Gráficas históricas'!$N$46:$Y$46</c:f>
              <c:strCach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2023*</c:v>
                </c:pt>
                <c:pt idx="10">
                  <c:v>2024</c:v>
                </c:pt>
                <c:pt idx="11">
                  <c:v>2025</c:v>
                </c:pt>
              </c:strCache>
            </c:strRef>
          </c:cat>
          <c:val>
            <c:numRef>
              <c:f>'Gráficas históricas'!$B$51:$Y$51</c:f>
              <c:numCache>
                <c:formatCode>General</c:formatCode>
                <c:ptCount val="12"/>
                <c:pt idx="11" formatCode="_(* #,##0.00_);_(* \(#,##0.00\);_(* &quot;-&quot;??_);_(@_)">
                  <c:v>0.99280299999999999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F4B-4AC6-978C-DB19B955E6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overlap val="100"/>
        <c:axId val="185697311"/>
        <c:axId val="185697791"/>
      </c:barChart>
      <c:lineChart>
        <c:grouping val="standard"/>
        <c:varyColors val="0"/>
        <c:ser>
          <c:idx val="0"/>
          <c:order val="4"/>
          <c:tx>
            <c:strRef>
              <c:f>'Gráficas históricas'!$A$50</c:f>
              <c:strCache>
                <c:ptCount val="1"/>
                <c:pt idx="0">
                  <c:v>Inversión %PIB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'Gráficas históricas'!$N$50:$Y$50</c:f>
              <c:numCache>
                <c:formatCode>0.0%</c:formatCode>
                <c:ptCount val="12"/>
                <c:pt idx="0">
                  <c:v>3.1209734396115936E-3</c:v>
                </c:pt>
                <c:pt idx="1">
                  <c:v>1.8280286121895109E-3</c:v>
                </c:pt>
                <c:pt idx="2">
                  <c:v>1.2097959901919719E-3</c:v>
                </c:pt>
                <c:pt idx="3">
                  <c:v>1.0864003320039423E-3</c:v>
                </c:pt>
                <c:pt idx="4">
                  <c:v>8.4734523801087468E-4</c:v>
                </c:pt>
                <c:pt idx="5">
                  <c:v>1.0686831542927786E-3</c:v>
                </c:pt>
                <c:pt idx="6">
                  <c:v>1.3869469034824317E-3</c:v>
                </c:pt>
                <c:pt idx="7">
                  <c:v>1.7877797567089589E-3</c:v>
                </c:pt>
                <c:pt idx="8">
                  <c:v>1.4928774328043569E-3</c:v>
                </c:pt>
                <c:pt idx="9">
                  <c:v>1.3522126515971894E-3</c:v>
                </c:pt>
                <c:pt idx="10">
                  <c:v>2.1498279866132824E-3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7-DF4B-4AC6-978C-DB19B955E6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3392079"/>
        <c:axId val="373393039"/>
      </c:lineChart>
      <c:catAx>
        <c:axId val="1856973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85697791"/>
        <c:crosses val="autoZero"/>
        <c:auto val="1"/>
        <c:lblAlgn val="ctr"/>
        <c:lblOffset val="100"/>
        <c:noMultiLvlLbl val="0"/>
      </c:catAx>
      <c:valAx>
        <c:axId val="185697791"/>
        <c:scaling>
          <c:orientation val="minMax"/>
        </c:scaling>
        <c:delete val="0"/>
        <c:axPos val="l"/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85697311"/>
        <c:crosses val="autoZero"/>
        <c:crossBetween val="between"/>
      </c:valAx>
      <c:valAx>
        <c:axId val="373393039"/>
        <c:scaling>
          <c:orientation val="minMax"/>
        </c:scaling>
        <c:delete val="0"/>
        <c:axPos val="r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73392079"/>
        <c:crosses val="max"/>
        <c:crossBetween val="between"/>
      </c:valAx>
      <c:catAx>
        <c:axId val="373392079"/>
        <c:scaling>
          <c:orientation val="minMax"/>
        </c:scaling>
        <c:delete val="1"/>
        <c:axPos val="b"/>
        <c:majorTickMark val="out"/>
        <c:minorTickMark val="none"/>
        <c:tickLblPos val="nextTo"/>
        <c:crossAx val="373393039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052507284027717"/>
          <c:y val="6.4538767499067062E-2"/>
          <c:w val="0.75547838273854162"/>
          <c:h val="5.335365436210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2900509150620127"/>
          <c:y val="9.1604947741805817E-2"/>
          <c:w val="0.63272410650215738"/>
          <c:h val="0.82414388134695404"/>
        </c:manualLayout>
      </c:layout>
      <c:bar3D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Hoja1!$J$8:$J$19</c:f>
              <c:strCache>
                <c:ptCount val="12"/>
                <c:pt idx="0">
                  <c:v>SIDEN</c:v>
                </c:pt>
                <c:pt idx="1">
                  <c:v>Mantenimiento infraestructura</c:v>
                </c:pt>
                <c:pt idx="2">
                  <c:v>Fortaleza</c:v>
                </c:pt>
                <c:pt idx="3">
                  <c:v>Mantenimiento equipos</c:v>
                </c:pt>
                <c:pt idx="4">
                  <c:v>Intendencia, dotación y munición</c:v>
                </c:pt>
                <c:pt idx="5">
                  <c:v>Equipos estratégicos</c:v>
                </c:pt>
                <c:pt idx="6">
                  <c:v>TICS/comunicaciones</c:v>
                </c:pt>
                <c:pt idx="7">
                  <c:v>Inteligencia y Contrainteligencia</c:v>
                </c:pt>
                <c:pt idx="8">
                  <c:v>Movilidad</c:v>
                </c:pt>
                <c:pt idx="9">
                  <c:v>Educación</c:v>
                </c:pt>
                <c:pt idx="10">
                  <c:v>Otros</c:v>
                </c:pt>
                <c:pt idx="11">
                  <c:v>Construcción infraestructura</c:v>
                </c:pt>
              </c:strCache>
            </c:strRef>
          </c:cat>
          <c:val>
            <c:numRef>
              <c:f>Hoja1!$L$8:$L$19</c:f>
              <c:numCache>
                <c:formatCode>0%</c:formatCode>
                <c:ptCount val="12"/>
                <c:pt idx="0">
                  <c:v>0.21387058946161266</c:v>
                </c:pt>
                <c:pt idx="1">
                  <c:v>0.20267938901786839</c:v>
                </c:pt>
                <c:pt idx="2">
                  <c:v>0.15200662024158057</c:v>
                </c:pt>
                <c:pt idx="3">
                  <c:v>0.10502393802728448</c:v>
                </c:pt>
                <c:pt idx="4">
                  <c:v>0.10376644527741863</c:v>
                </c:pt>
                <c:pt idx="5">
                  <c:v>9.5269038402612902E-2</c:v>
                </c:pt>
                <c:pt idx="6">
                  <c:v>5.8361806268526419E-2</c:v>
                </c:pt>
                <c:pt idx="7">
                  <c:v>1.7263749183383924E-2</c:v>
                </c:pt>
                <c:pt idx="8">
                  <c:v>1.5644771671610217E-2</c:v>
                </c:pt>
                <c:pt idx="9">
                  <c:v>1.4767988457004845E-2</c:v>
                </c:pt>
                <c:pt idx="10">
                  <c:v>1.3980610158156806E-2</c:v>
                </c:pt>
                <c:pt idx="11">
                  <c:v>7.3650538329401672E-3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CF-4AD3-A093-F0529C8225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7"/>
        <c:shape val="box"/>
        <c:axId val="708755072"/>
        <c:axId val="699794816"/>
        <c:axId val="0"/>
      </c:bar3DChart>
      <c:catAx>
        <c:axId val="70875507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9794816"/>
        <c:crosses val="autoZero"/>
        <c:auto val="1"/>
        <c:lblAlgn val="ctr"/>
        <c:lblOffset val="100"/>
        <c:noMultiLvlLbl val="0"/>
      </c:catAx>
      <c:valAx>
        <c:axId val="69979481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708755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43" name="Shape 1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4" name="Google Shape;1544;n"/>
          <p:cNvSpPr txBox="1"/>
          <p:nvPr>
            <p:ph idx="2" type="hdr"/>
          </p:nvPr>
        </p:nvSpPr>
        <p:spPr>
          <a:xfrm>
            <a:off x="0" y="0"/>
            <a:ext cx="30378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5" name="Google Shape;1545;n"/>
          <p:cNvSpPr txBox="1"/>
          <p:nvPr>
            <p:ph idx="10" type="dt"/>
          </p:nvPr>
        </p:nvSpPr>
        <p:spPr>
          <a:xfrm>
            <a:off x="3970938" y="0"/>
            <a:ext cx="30378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6" name="Google Shape;1546;n"/>
          <p:cNvSpPr/>
          <p:nvPr>
            <p:ph idx="3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7" name="Google Shape;1547;n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8" name="Google Shape;1548;n"/>
          <p:cNvSpPr txBox="1"/>
          <p:nvPr>
            <p:ph idx="11" type="ftr"/>
          </p:nvPr>
        </p:nvSpPr>
        <p:spPr>
          <a:xfrm>
            <a:off x="0" y="8829968"/>
            <a:ext cx="30378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9" name="Google Shape;1549;n"/>
          <p:cNvSpPr txBox="1"/>
          <p:nvPr>
            <p:ph idx="12" type="sldNum"/>
          </p:nvPr>
        </p:nvSpPr>
        <p:spPr>
          <a:xfrm>
            <a:off x="3970938" y="8829968"/>
            <a:ext cx="30378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CO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4" name="Shape 1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5" name="Google Shape;1715;p1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6" name="Google Shape;1716;p1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1" name="Shape 2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2" name="Google Shape;2112;p10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3" name="Google Shape;2113;p10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0" name="Shape 2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1" name="Google Shape;2131;p11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2" name="Google Shape;2132;p11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5" name="Shape 2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6" name="Google Shape;2156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7" name="Google Shape;2157;p12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7" name="Shape 2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8" name="Google Shape;2218;p13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9" name="Google Shape;2219;p13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2" name="Shape 2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3" name="Google Shape;2223;p14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4" name="Google Shape;2224;p14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1" name="Shape 2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" name="Google Shape;2232;p15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3" name="Google Shape;2233;p15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8" name="Shape 2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9" name="Google Shape;2239;p16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0" name="Google Shape;2240;p16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5" name="Shape 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6" name="Google Shape;2246;p17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7" name="Google Shape;2247;p17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2" name="Shape 2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" name="Google Shape;2253;p18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4" name="Google Shape;2254;p18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1" name="Shape 2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2" name="Google Shape;2262;p19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3" name="Google Shape;2263;p19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8" name="Shape 1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9" name="Google Shape;1719;p2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0" name="Google Shape;1720;p2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0" name="Shape 2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1" name="Google Shape;2271;p20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2" name="Google Shape;2272;p20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9" name="Shape 2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0" name="Google Shape;2280;p21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1" name="Google Shape;2281;p21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4" name="Shape 1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" name="Google Shape;1725;p3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6" name="Google Shape;1726;p3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5" name="Shape 1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6" name="Google Shape;180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7" name="Google Shape;1807;p4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1" name="Shape 1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2" name="Google Shape;1912;p5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3" name="Google Shape;1913;p5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6" name="Shape 1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7" name="Google Shape;191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8" name="Google Shape;1918;p6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9" name="Shape 1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0" name="Google Shape;1980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1" name="Google Shape;1981;p7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2" name="Shape 2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3" name="Google Shape;204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4" name="Google Shape;2044;p8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5" name="Shape 2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6" name="Google Shape;2106;p9:notes"/>
          <p:cNvSpPr txBox="1"/>
          <p:nvPr>
            <p:ph idx="1" type="body"/>
          </p:nvPr>
        </p:nvSpPr>
        <p:spPr>
          <a:xfrm>
            <a:off x="701041" y="4473893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7" name="Google Shape;2107;p9:notes"/>
          <p:cNvSpPr/>
          <p:nvPr>
            <p:ph idx="2" type="sldImg"/>
          </p:nvPr>
        </p:nvSpPr>
        <p:spPr>
          <a:xfrm>
            <a:off x="717550" y="1162050"/>
            <a:ext cx="55752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seño personalizado">
  <p:cSld name="1_Diseño personalizado">
    <p:spTree>
      <p:nvGrpSpPr>
        <p:cNvPr id="1556" name="Shape 1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" name="Google Shape;1557;p2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8" name="Google Shape;1558;p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9" name="Google Shape;1559;p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pic>
        <p:nvPicPr>
          <p:cNvPr id="1560" name="Google Shape;1560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990534" y="2139929"/>
            <a:ext cx="2210931" cy="1783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de título">
  <p:cSld name="1_Diapositiva de título">
    <p:spTree>
      <p:nvGrpSpPr>
        <p:cNvPr id="1612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" name="Google Shape;1613;p12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4" name="Google Shape;1614;p12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Verdana"/>
                <a:ea typeface="Verdana"/>
                <a:cs typeface="Verdana"/>
                <a:sym typeface="Verdana"/>
              </a:defRPr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615" name="Google Shape;1615;p12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6" name="Google Shape;1616;p1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7" name="Google Shape;1617;p1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sp>
        <p:nvSpPr>
          <p:cNvPr id="1618" name="Google Shape;1618;p12"/>
          <p:cNvSpPr/>
          <p:nvPr/>
        </p:nvSpPr>
        <p:spPr>
          <a:xfrm>
            <a:off x="0" y="6721474"/>
            <a:ext cx="12192000" cy="136500"/>
          </a:xfrm>
          <a:prstGeom prst="rect">
            <a:avLst/>
          </a:prstGeom>
          <a:solidFill>
            <a:srgbClr val="3D83B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>
  <p:cSld name="Encabezado de sección">
    <p:spTree>
      <p:nvGrpSpPr>
        <p:cNvPr id="1619" name="Shape 1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Google Shape;1620;p13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1" name="Google Shape;1621;p13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22" name="Google Shape;1622;p1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3" name="Google Shape;1623;p1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4" name="Google Shape;1624;p1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pic>
        <p:nvPicPr>
          <p:cNvPr id="1625" name="Google Shape;162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806062" y="159440"/>
            <a:ext cx="579876" cy="4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ncabezado de sección">
  <p:cSld name="1_Encabezado de sección">
    <p:spTree>
      <p:nvGrpSpPr>
        <p:cNvPr id="1626" name="Shape 1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7" name="Google Shape;1627;p14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8" name="Google Shape;1628;p14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29" name="Google Shape;1629;p1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0" name="Google Shape;1630;p1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1" name="Google Shape;1631;p1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pic>
        <p:nvPicPr>
          <p:cNvPr id="1632" name="Google Shape;1632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48262" y="159440"/>
            <a:ext cx="579876" cy="4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Encabezado de sección">
  <p:cSld name="3_Encabezado de sección">
    <p:spTree>
      <p:nvGrpSpPr>
        <p:cNvPr id="1633" name="Shape 1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4" name="Google Shape;1634;p15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5" name="Google Shape;1635;p15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36" name="Google Shape;1636;p1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7" name="Google Shape;1637;p1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8" name="Google Shape;1638;p1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pic>
        <p:nvPicPr>
          <p:cNvPr id="1639" name="Google Shape;1639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806062" y="6251575"/>
            <a:ext cx="579876" cy="4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Encabezado de sección">
  <p:cSld name="4_Encabezado de sección">
    <p:spTree>
      <p:nvGrpSpPr>
        <p:cNvPr id="1640" name="Shape 1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" name="Google Shape;1641;p16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2" name="Google Shape;1642;p16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43" name="Google Shape;1643;p1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4" name="Google Shape;1644;p1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5" name="Google Shape;1645;p1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pic>
        <p:nvPicPr>
          <p:cNvPr id="1646" name="Google Shape;1646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48262" y="6251575"/>
            <a:ext cx="579876" cy="4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Encabezado de sección">
  <p:cSld name="5_Encabezado de sección">
    <p:spTree>
      <p:nvGrpSpPr>
        <p:cNvPr id="1647" name="Shape 1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" name="Google Shape;1648;p17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9" name="Google Shape;1649;p17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50" name="Google Shape;1650;p1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1" name="Google Shape;1651;p1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2" name="Google Shape;1652;p1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pic>
        <p:nvPicPr>
          <p:cNvPr id="1653" name="Google Shape;1653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63862" y="6251575"/>
            <a:ext cx="579876" cy="4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654" name="Shape 1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5" name="Google Shape;1655;p1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6" name="Google Shape;1656;p18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57" name="Google Shape;1657;p1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8" name="Google Shape;1658;p1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9" name="Google Shape;1659;p1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sp>
        <p:nvSpPr>
          <p:cNvPr id="1660" name="Google Shape;1660;p18"/>
          <p:cNvSpPr/>
          <p:nvPr/>
        </p:nvSpPr>
        <p:spPr>
          <a:xfrm>
            <a:off x="0" y="6721474"/>
            <a:ext cx="12192000" cy="136500"/>
          </a:xfrm>
          <a:prstGeom prst="rect">
            <a:avLst/>
          </a:prstGeom>
          <a:solidFill>
            <a:srgbClr val="3D83B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1661" name="Shape 1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2" name="Google Shape;1662;p1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3" name="Google Shape;1663;p19"/>
          <p:cNvSpPr txBox="1"/>
          <p:nvPr>
            <p:ph idx="1" type="body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64" name="Google Shape;1664;p19"/>
          <p:cNvSpPr txBox="1"/>
          <p:nvPr>
            <p:ph idx="2" type="body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65" name="Google Shape;1665;p19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6" name="Google Shape;1666;p1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7" name="Google Shape;1667;p1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1668" name="Shape 1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" name="Google Shape;1669;p20"/>
          <p:cNvSpPr txBox="1"/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0" name="Google Shape;1670;p20"/>
          <p:cNvSpPr txBox="1"/>
          <p:nvPr>
            <p:ph idx="1" type="body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71" name="Google Shape;1671;p20"/>
          <p:cNvSpPr txBox="1"/>
          <p:nvPr>
            <p:ph idx="2" type="body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2" name="Google Shape;1672;p20"/>
          <p:cNvSpPr txBox="1"/>
          <p:nvPr>
            <p:ph idx="3" type="body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73" name="Google Shape;1673;p20"/>
          <p:cNvSpPr txBox="1"/>
          <p:nvPr>
            <p:ph idx="4" type="body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4" name="Google Shape;1674;p20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5" name="Google Shape;1675;p2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6" name="Google Shape;1676;p2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1677" name="Shape 1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8" name="Google Shape;1678;p2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9" name="Google Shape;1679;p21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0" name="Google Shape;1680;p2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1" name="Google Shape;1681;p2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Encabezado de sección">
  <p:cSld name="2_Encabezado de sección">
    <p:spTree>
      <p:nvGrpSpPr>
        <p:cNvPr id="1561" name="Shape 1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2" name="Google Shape;1562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63862" y="159440"/>
            <a:ext cx="579876" cy="4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1682" name="Shape 1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3" name="Google Shape;1683;p22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4" name="Google Shape;1684;p2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5" name="Google Shape;1685;p2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1686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p23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None/>
              <a:defRPr sz="3200"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8" name="Google Shape;1688;p23"/>
          <p:cNvSpPr txBox="1"/>
          <p:nvPr>
            <p:ph idx="1" type="body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indent="-355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689" name="Google Shape;1689;p23"/>
          <p:cNvSpPr txBox="1"/>
          <p:nvPr>
            <p:ph idx="2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690" name="Google Shape;1690;p2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1" name="Google Shape;1691;p2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2" name="Google Shape;1692;p2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1693" name="Shape 1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4" name="Google Shape;1694;p24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None/>
              <a:defRPr sz="3200"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5" name="Google Shape;1695;p24"/>
          <p:cNvSpPr/>
          <p:nvPr>
            <p:ph idx="2" type="pic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1696" name="Google Shape;1696;p24"/>
          <p:cNvSpPr txBox="1"/>
          <p:nvPr>
            <p:ph idx="1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697" name="Google Shape;1697;p2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8" name="Google Shape;1698;p2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9" name="Google Shape;1699;p2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1700" name="Shape 1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1" name="Google Shape;1701;p2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2" name="Google Shape;1702;p25"/>
          <p:cNvSpPr txBox="1"/>
          <p:nvPr>
            <p:ph idx="1" type="body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03" name="Google Shape;1703;p2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4" name="Google Shape;1704;p2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5" name="Google Shape;1705;p2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1706" name="Shape 1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7" name="Google Shape;1707;p26"/>
          <p:cNvSpPr txBox="1"/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Verdana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8" name="Google Shape;1708;p26"/>
          <p:cNvSpPr txBox="1"/>
          <p:nvPr>
            <p:ph idx="1" type="body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09" name="Google Shape;1709;p2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0" name="Google Shape;1710;p2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1" name="Google Shape;1711;p2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Encabezado de sección">
  <p:cSld name="6_Encabezado de sección">
    <p:spTree>
      <p:nvGrpSpPr>
        <p:cNvPr id="1712" name="Shape 1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3" name="Google Shape;1713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63862" y="159440"/>
            <a:ext cx="579876" cy="4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1563" name="Shape 1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Google Shape;1564;p4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5" name="Google Shape;1565;p4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66" name="Google Shape;1566;p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7" name="Google Shape;1567;p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8" name="Google Shape;1568;p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pic>
        <p:nvPicPr>
          <p:cNvPr id="1569" name="Google Shape;156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8611"/>
            <a:ext cx="12192001" cy="6858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de título" type="title">
  <p:cSld name="TITLE">
    <p:spTree>
      <p:nvGrpSpPr>
        <p:cNvPr id="1570" name="Shape 1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" name="Google Shape;1571;p5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2" name="Google Shape;1572;p5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Verdana"/>
                <a:ea typeface="Verdana"/>
                <a:cs typeface="Verdana"/>
                <a:sym typeface="Verdana"/>
              </a:defRPr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73" name="Google Shape;1573;p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4" name="Google Shape;1574;p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5" name="Google Shape;1575;p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757575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sp>
        <p:nvSpPr>
          <p:cNvPr id="1576" name="Google Shape;1576;p5"/>
          <p:cNvSpPr/>
          <p:nvPr/>
        </p:nvSpPr>
        <p:spPr>
          <a:xfrm>
            <a:off x="0" y="819253"/>
            <a:ext cx="12192000" cy="5219400"/>
          </a:xfrm>
          <a:prstGeom prst="rect">
            <a:avLst/>
          </a:prstGeom>
          <a:solidFill>
            <a:srgbClr val="3D83B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>
  <p:cSld name="Diapositiva de título">
    <p:spTree>
      <p:nvGrpSpPr>
        <p:cNvPr id="1577" name="Shape 1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8" name="Google Shape;1578;p6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9" name="Google Shape;1579;p6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80" name="Google Shape;1580;p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1" name="Google Shape;1581;p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2" name="Google Shape;1582;p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1583" name="Shape 1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Google Shape;1584;p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5" name="Google Shape;1585;p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6" name="Google Shape;1586;p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593" name="Shape 1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4" name="Google Shape;1594;p9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5" name="Google Shape;1595;p9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Verdana"/>
                <a:ea typeface="Verdana"/>
                <a:cs typeface="Verdana"/>
                <a:sym typeface="Verdana"/>
              </a:defRPr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96" name="Google Shape;1596;p9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7" name="Google Shape;1597;p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8" name="Google Shape;1598;p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sp>
        <p:nvSpPr>
          <p:cNvPr id="1599" name="Google Shape;1599;p9"/>
          <p:cNvSpPr/>
          <p:nvPr/>
        </p:nvSpPr>
        <p:spPr>
          <a:xfrm>
            <a:off x="0" y="819253"/>
            <a:ext cx="12192000" cy="5219400"/>
          </a:xfrm>
          <a:prstGeom prst="rect">
            <a:avLst/>
          </a:prstGeom>
          <a:solidFill>
            <a:srgbClr val="3D83B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Encabezado de sección" type="secHead">
  <p:cSld name="SECTION_HEADER">
    <p:spTree>
      <p:nvGrpSpPr>
        <p:cNvPr id="1600" name="Shape 1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1" name="Google Shape;1601;p10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2" name="Google Shape;1602;p10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03" name="Google Shape;1603;p10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4" name="Google Shape;1604;p1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5" name="Google Shape;1605;p1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pic>
        <p:nvPicPr>
          <p:cNvPr id="1606" name="Google Shape;160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63862" y="159440"/>
            <a:ext cx="579876" cy="4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eño personalizado">
  <p:cSld name="Diseño personalizado">
    <p:spTree>
      <p:nvGrpSpPr>
        <p:cNvPr id="1607" name="Shape 1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Google Shape;1608;p11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9" name="Google Shape;1609;p1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0" name="Google Shape;1610;p1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pic>
        <p:nvPicPr>
          <p:cNvPr id="1611" name="Google Shape;1611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990534" y="2139929"/>
            <a:ext cx="2210930" cy="17830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25.xml"/><Relationship Id="rId6" Type="http://schemas.openxmlformats.org/officeDocument/2006/relationships/slideLayout" Target="../slideLayouts/slideLayout12.xml"/><Relationship Id="rId18" Type="http://schemas.openxmlformats.org/officeDocument/2006/relationships/slideLayout" Target="../slideLayouts/slideLayout24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50" name="Shape 1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1" name="Google Shape;1551;p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52" name="Google Shape;1552;p1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3" name="Google Shape;1553;p1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4" name="Google Shape;1554;p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5" name="Google Shape;1555;p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87" name="Shape 1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8" name="Google Shape;1588;p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Verdana"/>
              <a:buNone/>
              <a:defRPr b="0" i="0" sz="4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89" name="Google Shape;1589;p8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590" name="Google Shape;1590;p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591" name="Google Shape;1591;p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592" name="Google Shape;1592;p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6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7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8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1.xml"/><Relationship Id="rId4" Type="http://schemas.openxmlformats.org/officeDocument/2006/relationships/chart" Target="../charts/chart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4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5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7" name="Shape 17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4" name="Shape 2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5" name="Google Shape;2115;p37"/>
          <p:cNvSpPr txBox="1"/>
          <p:nvPr/>
        </p:nvSpPr>
        <p:spPr>
          <a:xfrm>
            <a:off x="7200407" y="2645861"/>
            <a:ext cx="6301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Helvetica Neue"/>
              <a:buNone/>
            </a:pPr>
            <a:r>
              <a:rPr b="1" i="0" lang="es-CO" sz="2400" u="none" cap="none" strike="noStrike">
                <a:solidFill>
                  <a:srgbClr val="00B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15%</a:t>
            </a:r>
            <a:endParaRPr b="0" i="0" sz="2400" u="none" cap="none" strike="noStrike">
              <a:solidFill>
                <a:srgbClr val="00B05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16" name="Google Shape;2116;p37"/>
          <p:cNvSpPr/>
          <p:nvPr/>
        </p:nvSpPr>
        <p:spPr>
          <a:xfrm rot="-5400000">
            <a:off x="6632212" y="2691469"/>
            <a:ext cx="504000" cy="4755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D8F2CF"/>
          </a:solidFill>
          <a:ln cap="flat" cmpd="sng" w="5715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17" name="Google Shape;2117;p37"/>
          <p:cNvSpPr/>
          <p:nvPr/>
        </p:nvSpPr>
        <p:spPr>
          <a:xfrm rot="-5400000">
            <a:off x="6632215" y="4708451"/>
            <a:ext cx="504000" cy="4755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D8F2CF"/>
          </a:solidFill>
          <a:ln cap="flat" cmpd="sng" w="5715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18" name="Google Shape;2118;p37"/>
          <p:cNvSpPr txBox="1"/>
          <p:nvPr/>
        </p:nvSpPr>
        <p:spPr>
          <a:xfrm>
            <a:off x="7200407" y="4736536"/>
            <a:ext cx="6301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Helvetica Neue"/>
              <a:buNone/>
            </a:pPr>
            <a:r>
              <a:rPr b="1" i="0" lang="es-CO" sz="2400" u="none" cap="none" strike="noStrike">
                <a:solidFill>
                  <a:srgbClr val="00B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13%</a:t>
            </a:r>
            <a:endParaRPr b="0" i="0" sz="2400" u="none" cap="none" strike="noStrike">
              <a:solidFill>
                <a:srgbClr val="00B05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19" name="Google Shape;2119;p37"/>
          <p:cNvSpPr txBox="1"/>
          <p:nvPr/>
        </p:nvSpPr>
        <p:spPr>
          <a:xfrm>
            <a:off x="8090071" y="4771900"/>
            <a:ext cx="8714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</a:pPr>
            <a:r>
              <a:rPr b="0" i="0" lang="es-CO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Total Sector</a:t>
            </a:r>
            <a:endParaRPr b="0" i="0" sz="18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20" name="Google Shape;2120;p37"/>
          <p:cNvSpPr/>
          <p:nvPr/>
        </p:nvSpPr>
        <p:spPr>
          <a:xfrm rot="5400000">
            <a:off x="6632309" y="3710643"/>
            <a:ext cx="504000" cy="4755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AE2D5"/>
          </a:solidFill>
          <a:ln cap="flat" cmpd="sng" w="57150">
            <a:solidFill>
              <a:srgbClr val="C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21" name="Google Shape;2121;p37"/>
          <p:cNvSpPr txBox="1"/>
          <p:nvPr/>
        </p:nvSpPr>
        <p:spPr>
          <a:xfrm>
            <a:off x="7168380" y="3645910"/>
            <a:ext cx="931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Helvetica Neue"/>
              <a:buNone/>
            </a:pPr>
            <a:r>
              <a:rPr b="1" i="0" lang="es-CO" sz="2000" u="none" cap="none" strike="noStrike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-2</a:t>
            </a:r>
            <a:r>
              <a:rPr b="1" lang="es-CO" sz="200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b="1" i="0" lang="es-CO" sz="2000" u="none" cap="none" strike="noStrike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%</a:t>
            </a:r>
            <a:endParaRPr/>
          </a:p>
        </p:txBody>
      </p:sp>
      <p:sp>
        <p:nvSpPr>
          <p:cNvPr id="2122" name="Google Shape;2122;p37"/>
          <p:cNvSpPr txBox="1"/>
          <p:nvPr/>
        </p:nvSpPr>
        <p:spPr>
          <a:xfrm>
            <a:off x="8090071" y="2518422"/>
            <a:ext cx="37344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Funcionamiento</a:t>
            </a:r>
            <a:r>
              <a:rPr b="1" lang="es-CO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endParaRPr b="1" i="0" sz="12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Incremento salarial para activos y retirados</a:t>
            </a:r>
            <a:r>
              <a:rPr lang="es-CO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endParaRPr b="0" i="0" sz="12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elvetica Neue"/>
              <a:buNone/>
            </a:pPr>
            <a:r>
              <a:rPr b="0" i="0" lang="es-CO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Incremento plantas: Plan 16.000 y Plan 20.000</a:t>
            </a:r>
            <a:endParaRPr b="0" i="0" sz="12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23" name="Google Shape;2123;p37"/>
          <p:cNvSpPr txBox="1"/>
          <p:nvPr/>
        </p:nvSpPr>
        <p:spPr>
          <a:xfrm>
            <a:off x="8090071" y="3587185"/>
            <a:ext cx="34548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Inversión</a:t>
            </a:r>
            <a:r>
              <a:rPr b="0" i="0" lang="es-CO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r>
              <a:rPr lang="es-CO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endParaRPr b="0" i="0" sz="12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elvetica Neue"/>
              <a:buNone/>
            </a:pPr>
            <a:r>
              <a:rPr b="0" i="0" lang="es-CO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Reducción que afecta niveles de seguridad y bienestar</a:t>
            </a:r>
            <a:endParaRPr b="0" i="0" sz="12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75707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2124" name="Google Shape;2124;p37"/>
          <p:cNvGraphicFramePr/>
          <p:nvPr/>
        </p:nvGraphicFramePr>
        <p:xfrm>
          <a:off x="699799" y="2434497"/>
          <a:ext cx="5288550" cy="3600550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2125" name="Google Shape;2125;p37"/>
          <p:cNvSpPr txBox="1"/>
          <p:nvPr/>
        </p:nvSpPr>
        <p:spPr>
          <a:xfrm>
            <a:off x="2647867" y="1053496"/>
            <a:ext cx="711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CO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Entre 2024 y 2025 </a:t>
            </a:r>
            <a:r>
              <a:rPr b="0" i="0" lang="es-CO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presupuesto de Defensa </a:t>
            </a:r>
            <a:r>
              <a:rPr b="1" i="0" lang="es-CO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crece en 13%, </a:t>
            </a:r>
            <a:r>
              <a:rPr b="0" i="0" lang="es-CO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así: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6" name="Google Shape;2126;p37"/>
          <p:cNvSpPr txBox="1"/>
          <p:nvPr/>
        </p:nvSpPr>
        <p:spPr>
          <a:xfrm>
            <a:off x="2126339" y="234877"/>
            <a:ext cx="88392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B85B3"/>
              </a:buClr>
              <a:buSzPts val="2400"/>
              <a:buFont typeface="Arial"/>
              <a:buNone/>
            </a:pPr>
            <a:r>
              <a:rPr b="1" i="0" lang="es-CO" sz="2400" u="none" cap="none" strike="noStrike">
                <a:solidFill>
                  <a:srgbClr val="3B85B3"/>
                </a:solidFill>
                <a:latin typeface="Arial"/>
                <a:ea typeface="Arial"/>
                <a:cs typeface="Arial"/>
                <a:sym typeface="Arial"/>
              </a:rPr>
              <a:t>PRESUPUESTO SECTOR DEFENSA 2024 VS 2025</a:t>
            </a:r>
            <a:endParaRPr b="1" i="0" sz="2400" u="none" cap="none" strike="noStrike">
              <a:solidFill>
                <a:srgbClr val="3B85B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7" name="Google Shape;2127;p37"/>
          <p:cNvSpPr txBox="1"/>
          <p:nvPr/>
        </p:nvSpPr>
        <p:spPr>
          <a:xfrm>
            <a:off x="295303" y="6099130"/>
            <a:ext cx="7132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"/>
              <a:buNone/>
            </a:pPr>
            <a:r>
              <a:rPr b="0" i="0" lang="es-CO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2024 $54,2 billones, incluye incorporación de apropiación en Agencia logística por $563.000 millones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2025* $73,6 billones solicitados en el MGMP</a:t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"/>
              <a:buNone/>
            </a:pPr>
            <a:r>
              <a:rPr b="0" i="0" lang="es-CO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2025 $6</a:t>
            </a:r>
            <a:r>
              <a:rPr lang="es-CO" sz="11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b="0" i="0" lang="es-CO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,1 billones, Techo comunicado en el MGMP 2025-2028</a:t>
            </a:r>
            <a:endParaRPr/>
          </a:p>
        </p:txBody>
      </p:sp>
      <p:sp>
        <p:nvSpPr>
          <p:cNvPr id="2128" name="Google Shape;2128;p37"/>
          <p:cNvSpPr txBox="1"/>
          <p:nvPr/>
        </p:nvSpPr>
        <p:spPr>
          <a:xfrm>
            <a:off x="9817513" y="5558010"/>
            <a:ext cx="2159100" cy="954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4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PPTO 2025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400"/>
              <a:buFont typeface="Noto Sans Symbols"/>
              <a:buChar char="✔"/>
            </a:pPr>
            <a:r>
              <a:rPr lang="es-CO" sz="14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95% Funcionamiento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400"/>
              <a:buFont typeface="Noto Sans Symbols"/>
              <a:buChar char="✔"/>
            </a:pPr>
            <a:r>
              <a:rPr lang="es-CO" sz="14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1% Deuda 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400"/>
              <a:buFont typeface="Noto Sans Symbols"/>
              <a:buChar char="✔"/>
            </a:pPr>
            <a:r>
              <a:rPr lang="es-CO" sz="14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4% Inversión</a:t>
            </a:r>
            <a:endParaRPr/>
          </a:p>
        </p:txBody>
      </p:sp>
      <p:sp>
        <p:nvSpPr>
          <p:cNvPr id="2129" name="Google Shape;2129;p37"/>
          <p:cNvSpPr/>
          <p:nvPr/>
        </p:nvSpPr>
        <p:spPr>
          <a:xfrm>
            <a:off x="2268594" y="120055"/>
            <a:ext cx="64015" cy="1930830"/>
          </a:xfrm>
          <a:custGeom>
            <a:rect b="b" l="l" r="r" t="t"/>
            <a:pathLst>
              <a:path extrusionOk="0" h="166415" w="1513">
                <a:moveTo>
                  <a:pt x="751" y="1"/>
                </a:moveTo>
                <a:cubicBezTo>
                  <a:pt x="346" y="1"/>
                  <a:pt x="1" y="334"/>
                  <a:pt x="1" y="751"/>
                </a:cubicBezTo>
                <a:lnTo>
                  <a:pt x="1" y="165664"/>
                </a:lnTo>
                <a:cubicBezTo>
                  <a:pt x="1" y="166081"/>
                  <a:pt x="334" y="166414"/>
                  <a:pt x="751" y="166414"/>
                </a:cubicBezTo>
                <a:cubicBezTo>
                  <a:pt x="1167" y="166414"/>
                  <a:pt x="1513" y="166081"/>
                  <a:pt x="1513" y="165664"/>
                </a:cubicBezTo>
                <a:lnTo>
                  <a:pt x="1513" y="751"/>
                </a:lnTo>
                <a:cubicBezTo>
                  <a:pt x="1513" y="334"/>
                  <a:pt x="1167" y="1"/>
                  <a:pt x="7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3" name="Shape 2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4" name="Google Shape;2134;p38"/>
          <p:cNvSpPr txBox="1"/>
          <p:nvPr/>
        </p:nvSpPr>
        <p:spPr>
          <a:xfrm flipH="1">
            <a:off x="2857723" y="969854"/>
            <a:ext cx="7984500" cy="8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54546"/>
              </a:buClr>
              <a:buSzPts val="1800"/>
              <a:buFont typeface="Arial"/>
              <a:buNone/>
            </a:pPr>
            <a:r>
              <a:rPr b="0" i="0" lang="es-CO" sz="1800" u="none" cap="none" strike="noStrike">
                <a:solidFill>
                  <a:srgbClr val="454546"/>
                </a:solidFill>
                <a:latin typeface="Arial"/>
                <a:ea typeface="Arial"/>
                <a:cs typeface="Arial"/>
                <a:sym typeface="Arial"/>
              </a:rPr>
              <a:t>La inversión ha manteniendo una participación promedio de </a:t>
            </a:r>
            <a:r>
              <a:rPr b="1" i="0" lang="es-CO" sz="1800" u="none" cap="none" strike="noStrike">
                <a:solidFill>
                  <a:srgbClr val="00A2FF"/>
                </a:solidFill>
                <a:latin typeface="Arial"/>
                <a:ea typeface="Arial"/>
                <a:cs typeface="Arial"/>
                <a:sym typeface="Arial"/>
              </a:rPr>
              <a:t>0,2% </a:t>
            </a:r>
            <a:r>
              <a:rPr b="0" i="0" lang="es-CO" sz="1800" u="none" cap="none" strike="noStrike">
                <a:solidFill>
                  <a:srgbClr val="454546"/>
                </a:solidFill>
                <a:latin typeface="Arial"/>
                <a:ea typeface="Arial"/>
                <a:cs typeface="Arial"/>
                <a:sym typeface="Arial"/>
              </a:rPr>
              <a:t>en el PIB en los últimos 10 años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5" name="Google Shape;2135;p38"/>
          <p:cNvSpPr txBox="1"/>
          <p:nvPr/>
        </p:nvSpPr>
        <p:spPr>
          <a:xfrm>
            <a:off x="2627184" y="272988"/>
            <a:ext cx="56769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s-CO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INVERSIÓN HISTÓRICA SECTORIAL</a:t>
            </a:r>
            <a:endParaRPr b="1" i="0" sz="2400" u="none" cap="none" strike="noStrike">
              <a:solidFill>
                <a:schemeClr val="dk1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6" name="Google Shape;2136;p38"/>
          <p:cNvSpPr txBox="1"/>
          <p:nvPr/>
        </p:nvSpPr>
        <p:spPr>
          <a:xfrm>
            <a:off x="6096000" y="1821194"/>
            <a:ext cx="4584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0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Cifras en billones constantes</a:t>
            </a:r>
            <a:endParaRPr b="0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37" name="Google Shape;2137;p38"/>
          <p:cNvSpPr/>
          <p:nvPr/>
        </p:nvSpPr>
        <p:spPr>
          <a:xfrm>
            <a:off x="2268594" y="120055"/>
            <a:ext cx="64015" cy="1930830"/>
          </a:xfrm>
          <a:custGeom>
            <a:rect b="b" l="l" r="r" t="t"/>
            <a:pathLst>
              <a:path extrusionOk="0" h="166415" w="1513">
                <a:moveTo>
                  <a:pt x="751" y="1"/>
                </a:moveTo>
                <a:cubicBezTo>
                  <a:pt x="346" y="1"/>
                  <a:pt x="1" y="334"/>
                  <a:pt x="1" y="751"/>
                </a:cubicBezTo>
                <a:lnTo>
                  <a:pt x="1" y="165664"/>
                </a:lnTo>
                <a:cubicBezTo>
                  <a:pt x="1" y="166081"/>
                  <a:pt x="334" y="166414"/>
                  <a:pt x="751" y="166414"/>
                </a:cubicBezTo>
                <a:cubicBezTo>
                  <a:pt x="1167" y="166414"/>
                  <a:pt x="1513" y="166081"/>
                  <a:pt x="1513" y="165664"/>
                </a:cubicBezTo>
                <a:lnTo>
                  <a:pt x="1513" y="751"/>
                </a:lnTo>
                <a:cubicBezTo>
                  <a:pt x="1513" y="334"/>
                  <a:pt x="1167" y="1"/>
                  <a:pt x="7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aphicFrame>
        <p:nvGraphicFramePr>
          <p:cNvPr id="2138" name="Google Shape;2138;p38"/>
          <p:cNvGraphicFramePr/>
          <p:nvPr/>
        </p:nvGraphicFramePr>
        <p:xfrm>
          <a:off x="625465" y="2178336"/>
          <a:ext cx="10757075" cy="4016850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2139" name="Google Shape;2139;p38"/>
          <p:cNvSpPr txBox="1"/>
          <p:nvPr/>
        </p:nvSpPr>
        <p:spPr>
          <a:xfrm>
            <a:off x="491723" y="6390224"/>
            <a:ext cx="4584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0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Nota: Inversión 2025 a precios corrientes</a:t>
            </a:r>
            <a:endParaRPr b="0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0" name="Google Shape;2140;p38"/>
          <p:cNvSpPr txBox="1"/>
          <p:nvPr/>
        </p:nvSpPr>
        <p:spPr>
          <a:xfrm>
            <a:off x="6096000" y="1821194"/>
            <a:ext cx="4584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0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Cifras en billones constantes</a:t>
            </a:r>
            <a:endParaRPr b="0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1" name="Google Shape;2141;p38"/>
          <p:cNvSpPr txBox="1"/>
          <p:nvPr/>
        </p:nvSpPr>
        <p:spPr>
          <a:xfrm>
            <a:off x="11261538" y="4655370"/>
            <a:ext cx="965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</a:pPr>
            <a:r>
              <a:rPr b="1" i="0" lang="es-CO" sz="1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2,48</a:t>
            </a:r>
            <a:endParaRPr b="1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2" name="Google Shape;2142;p38"/>
          <p:cNvSpPr txBox="1"/>
          <p:nvPr/>
        </p:nvSpPr>
        <p:spPr>
          <a:xfrm>
            <a:off x="8786686" y="3909766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2,10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3" name="Google Shape;2143;p38"/>
          <p:cNvSpPr txBox="1"/>
          <p:nvPr/>
        </p:nvSpPr>
        <p:spPr>
          <a:xfrm>
            <a:off x="9631065" y="3019493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3,21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4" name="Google Shape;2144;p38"/>
          <p:cNvSpPr txBox="1"/>
          <p:nvPr/>
        </p:nvSpPr>
        <p:spPr>
          <a:xfrm>
            <a:off x="7821486" y="3620701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2,41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5" name="Google Shape;2145;p38"/>
          <p:cNvSpPr txBox="1"/>
          <p:nvPr/>
        </p:nvSpPr>
        <p:spPr>
          <a:xfrm>
            <a:off x="6956306" y="3370198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2,76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6" name="Google Shape;2146;p38"/>
          <p:cNvSpPr txBox="1"/>
          <p:nvPr/>
        </p:nvSpPr>
        <p:spPr>
          <a:xfrm>
            <a:off x="6186527" y="3996669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1,93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7" name="Google Shape;2147;p38"/>
          <p:cNvSpPr txBox="1"/>
          <p:nvPr/>
        </p:nvSpPr>
        <p:spPr>
          <a:xfrm>
            <a:off x="4393257" y="4587622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1,22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8" name="Google Shape;2148;p38"/>
          <p:cNvSpPr txBox="1"/>
          <p:nvPr/>
        </p:nvSpPr>
        <p:spPr>
          <a:xfrm>
            <a:off x="5274569" y="4291754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1,59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9" name="Google Shape;2149;p38"/>
          <p:cNvSpPr txBox="1"/>
          <p:nvPr/>
        </p:nvSpPr>
        <p:spPr>
          <a:xfrm>
            <a:off x="3540577" y="4402915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1,51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50" name="Google Shape;2150;p38"/>
          <p:cNvSpPr txBox="1"/>
          <p:nvPr/>
        </p:nvSpPr>
        <p:spPr>
          <a:xfrm>
            <a:off x="2674410" y="4301375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1,64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51" name="Google Shape;2151;p38"/>
          <p:cNvSpPr txBox="1"/>
          <p:nvPr/>
        </p:nvSpPr>
        <p:spPr>
          <a:xfrm>
            <a:off x="1028700" y="2131928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4,21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52" name="Google Shape;2152;p38"/>
          <p:cNvSpPr txBox="1"/>
          <p:nvPr/>
        </p:nvSpPr>
        <p:spPr>
          <a:xfrm>
            <a:off x="1838278" y="3537679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2,44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53" name="Google Shape;2153;p38"/>
          <p:cNvSpPr/>
          <p:nvPr/>
        </p:nvSpPr>
        <p:spPr>
          <a:xfrm>
            <a:off x="11075189" y="3897700"/>
            <a:ext cx="111900" cy="2033100"/>
          </a:xfrm>
          <a:prstGeom prst="rightBrace">
            <a:avLst>
              <a:gd fmla="val 8333" name="adj1"/>
              <a:gd fmla="val 50000" name="adj2"/>
            </a:avLst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54" name="Google Shape;2154;p38"/>
          <p:cNvSpPr txBox="1"/>
          <p:nvPr/>
        </p:nvSpPr>
        <p:spPr>
          <a:xfrm>
            <a:off x="10383728" y="2824462"/>
            <a:ext cx="96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b="1" i="0" lang="es-CO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3,48</a:t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8" name="Shape 2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9" name="Google Shape;2159;p39"/>
          <p:cNvGrpSpPr/>
          <p:nvPr/>
        </p:nvGrpSpPr>
        <p:grpSpPr>
          <a:xfrm>
            <a:off x="640776" y="969498"/>
            <a:ext cx="10833435" cy="5246092"/>
            <a:chOff x="685800" y="1125538"/>
            <a:chExt cx="7156451" cy="3465512"/>
          </a:xfrm>
        </p:grpSpPr>
        <p:sp>
          <p:nvSpPr>
            <p:cNvPr id="2160" name="Google Shape;2160;p39"/>
            <p:cNvSpPr/>
            <p:nvPr/>
          </p:nvSpPr>
          <p:spPr>
            <a:xfrm>
              <a:off x="808038" y="1968500"/>
              <a:ext cx="55563" cy="49213"/>
            </a:xfrm>
            <a:custGeom>
              <a:rect b="b" l="l" r="r" t="t"/>
              <a:pathLst>
                <a:path extrusionOk="0" h="31" w="35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1" name="Google Shape;2161;p39"/>
            <p:cNvSpPr/>
            <p:nvPr/>
          </p:nvSpPr>
          <p:spPr>
            <a:xfrm>
              <a:off x="685800" y="2012950"/>
              <a:ext cx="69850" cy="22225"/>
            </a:xfrm>
            <a:custGeom>
              <a:rect b="b" l="l" r="r" t="t"/>
              <a:pathLst>
                <a:path extrusionOk="0" h="14" w="4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2" name="Google Shape;2162;p39"/>
            <p:cNvSpPr/>
            <p:nvPr/>
          </p:nvSpPr>
          <p:spPr>
            <a:xfrm>
              <a:off x="841375" y="1830388"/>
              <a:ext cx="33338" cy="22225"/>
            </a:xfrm>
            <a:custGeom>
              <a:rect b="b" l="l" r="r" t="t"/>
              <a:pathLst>
                <a:path extrusionOk="0" h="14" w="21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3" name="Google Shape;2163;p39"/>
            <p:cNvSpPr/>
            <p:nvPr/>
          </p:nvSpPr>
          <p:spPr>
            <a:xfrm>
              <a:off x="828675" y="1482725"/>
              <a:ext cx="2687638" cy="3108325"/>
            </a:xfrm>
            <a:custGeom>
              <a:rect b="b" l="l" r="r" t="t"/>
              <a:pathLst>
                <a:path extrusionOk="0" h="1958" w="1693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4" name="Google Shape;2164;p39"/>
            <p:cNvSpPr/>
            <p:nvPr/>
          </p:nvSpPr>
          <p:spPr>
            <a:xfrm>
              <a:off x="2528888" y="1765300"/>
              <a:ext cx="25400" cy="17463"/>
            </a:xfrm>
            <a:custGeom>
              <a:rect b="b" l="l" r="r" t="t"/>
              <a:pathLst>
                <a:path extrusionOk="0" h="11" w="16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5" name="Google Shape;2165;p39"/>
            <p:cNvSpPr/>
            <p:nvPr/>
          </p:nvSpPr>
          <p:spPr>
            <a:xfrm>
              <a:off x="2587625" y="1785938"/>
              <a:ext cx="23813" cy="17463"/>
            </a:xfrm>
            <a:custGeom>
              <a:rect b="b" l="l" r="r" t="t"/>
              <a:pathLst>
                <a:path extrusionOk="0" h="11" w="15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6" name="Google Shape;2166;p39"/>
            <p:cNvSpPr/>
            <p:nvPr/>
          </p:nvSpPr>
          <p:spPr>
            <a:xfrm>
              <a:off x="1744663" y="1409700"/>
              <a:ext cx="347663" cy="96838"/>
            </a:xfrm>
            <a:custGeom>
              <a:rect b="b" l="l" r="r" t="t"/>
              <a:pathLst>
                <a:path extrusionOk="0" h="61" w="219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7" name="Google Shape;2167;p39"/>
            <p:cNvSpPr/>
            <p:nvPr/>
          </p:nvSpPr>
          <p:spPr>
            <a:xfrm>
              <a:off x="1931988" y="1377950"/>
              <a:ext cx="69850" cy="44450"/>
            </a:xfrm>
            <a:custGeom>
              <a:rect b="b" l="l" r="r" t="t"/>
              <a:pathLst>
                <a:path extrusionOk="0" h="28" w="44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8" name="Google Shape;2168;p39"/>
            <p:cNvSpPr/>
            <p:nvPr/>
          </p:nvSpPr>
          <p:spPr>
            <a:xfrm>
              <a:off x="2092325" y="1365250"/>
              <a:ext cx="122238" cy="53975"/>
            </a:xfrm>
            <a:custGeom>
              <a:rect b="b" l="l" r="r" t="t"/>
              <a:pathLst>
                <a:path extrusionOk="0" h="34" w="77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9" name="Google Shape;2169;p39"/>
            <p:cNvSpPr/>
            <p:nvPr/>
          </p:nvSpPr>
          <p:spPr>
            <a:xfrm>
              <a:off x="2111375" y="1439863"/>
              <a:ext cx="130175" cy="55563"/>
            </a:xfrm>
            <a:custGeom>
              <a:rect b="b" l="l" r="r" t="t"/>
              <a:pathLst>
                <a:path extrusionOk="0" h="35" w="82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0" name="Google Shape;2170;p39"/>
            <p:cNvSpPr/>
            <p:nvPr/>
          </p:nvSpPr>
          <p:spPr>
            <a:xfrm>
              <a:off x="2155825" y="1509713"/>
              <a:ext cx="106363" cy="66675"/>
            </a:xfrm>
            <a:custGeom>
              <a:rect b="b" l="l" r="r" t="t"/>
              <a:pathLst>
                <a:path extrusionOk="0" h="42" w="67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1" name="Google Shape;2171;p39"/>
            <p:cNvSpPr/>
            <p:nvPr/>
          </p:nvSpPr>
          <p:spPr>
            <a:xfrm>
              <a:off x="2287588" y="1498600"/>
              <a:ext cx="77788" cy="38100"/>
            </a:xfrm>
            <a:custGeom>
              <a:rect b="b" l="l" r="r" t="t"/>
              <a:pathLst>
                <a:path extrusionOk="0" h="24" w="49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2" name="Google Shape;2172;p39"/>
            <p:cNvSpPr/>
            <p:nvPr/>
          </p:nvSpPr>
          <p:spPr>
            <a:xfrm>
              <a:off x="2282825" y="1463675"/>
              <a:ext cx="39688" cy="23813"/>
            </a:xfrm>
            <a:custGeom>
              <a:rect b="b" l="l" r="r" t="t"/>
              <a:pathLst>
                <a:path extrusionOk="0" h="15" w="2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3" name="Google Shape;2173;p39"/>
            <p:cNvSpPr/>
            <p:nvPr/>
          </p:nvSpPr>
          <p:spPr>
            <a:xfrm>
              <a:off x="2251075" y="1389063"/>
              <a:ext cx="349250" cy="104775"/>
            </a:xfrm>
            <a:custGeom>
              <a:rect b="b" l="l" r="r" t="t"/>
              <a:pathLst>
                <a:path extrusionOk="0" h="66" w="220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4" name="Google Shape;2174;p39"/>
            <p:cNvSpPr/>
            <p:nvPr/>
          </p:nvSpPr>
          <p:spPr>
            <a:xfrm>
              <a:off x="3713163" y="1681163"/>
              <a:ext cx="192088" cy="84138"/>
            </a:xfrm>
            <a:custGeom>
              <a:rect b="b" l="l" r="r" t="t"/>
              <a:pathLst>
                <a:path extrusionOk="0" h="53" w="121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5" name="Google Shape;2175;p39"/>
            <p:cNvSpPr/>
            <p:nvPr/>
          </p:nvSpPr>
          <p:spPr>
            <a:xfrm>
              <a:off x="2747963" y="1125538"/>
              <a:ext cx="1104900" cy="711200"/>
            </a:xfrm>
            <a:custGeom>
              <a:rect b="b" l="l" r="r" t="t"/>
              <a:pathLst>
                <a:path extrusionOk="0" h="448" w="696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6" name="Google Shape;2176;p39"/>
            <p:cNvSpPr/>
            <p:nvPr/>
          </p:nvSpPr>
          <p:spPr>
            <a:xfrm>
              <a:off x="2517775" y="2711450"/>
              <a:ext cx="182563" cy="76200"/>
            </a:xfrm>
            <a:custGeom>
              <a:rect b="b" l="l" r="r" t="t"/>
              <a:pathLst>
                <a:path extrusionOk="0" h="48" w="115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7" name="Google Shape;2177;p39"/>
            <p:cNvSpPr/>
            <p:nvPr/>
          </p:nvSpPr>
          <p:spPr>
            <a:xfrm>
              <a:off x="2632075" y="2670175"/>
              <a:ext cx="26988" cy="20638"/>
            </a:xfrm>
            <a:custGeom>
              <a:rect b="b" l="l" r="r" t="t"/>
              <a:pathLst>
                <a:path extrusionOk="0" h="13" w="17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8" name="Google Shape;2178;p39"/>
            <p:cNvSpPr/>
            <p:nvPr/>
          </p:nvSpPr>
          <p:spPr>
            <a:xfrm>
              <a:off x="2641600" y="2838450"/>
              <a:ext cx="25400" cy="31750"/>
            </a:xfrm>
            <a:custGeom>
              <a:rect b="b" l="l" r="r" t="t"/>
              <a:pathLst>
                <a:path extrusionOk="0" h="20" w="16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9" name="Google Shape;2179;p39"/>
            <p:cNvSpPr/>
            <p:nvPr/>
          </p:nvSpPr>
          <p:spPr>
            <a:xfrm>
              <a:off x="2867025" y="2816225"/>
              <a:ext cx="26988" cy="33338"/>
            </a:xfrm>
            <a:custGeom>
              <a:rect b="b" l="l" r="r" t="t"/>
              <a:pathLst>
                <a:path extrusionOk="0" h="21" w="17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0" name="Google Shape;2180;p39"/>
            <p:cNvSpPr/>
            <p:nvPr/>
          </p:nvSpPr>
          <p:spPr>
            <a:xfrm>
              <a:off x="2722563" y="2787650"/>
              <a:ext cx="112713" cy="57150"/>
            </a:xfrm>
            <a:custGeom>
              <a:rect b="b" l="l" r="r" t="t"/>
              <a:pathLst>
                <a:path extrusionOk="0" h="36" w="71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1" name="Google Shape;2181;p39"/>
            <p:cNvSpPr/>
            <p:nvPr/>
          </p:nvSpPr>
          <p:spPr>
            <a:xfrm>
              <a:off x="5089525" y="3557588"/>
              <a:ext cx="141288" cy="320675"/>
            </a:xfrm>
            <a:custGeom>
              <a:rect b="b" l="l" r="r" t="t"/>
              <a:pathLst>
                <a:path extrusionOk="0" h="202" w="89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2" name="Google Shape;2182;p39"/>
            <p:cNvSpPr/>
            <p:nvPr/>
          </p:nvSpPr>
          <p:spPr>
            <a:xfrm>
              <a:off x="5816600" y="3038475"/>
              <a:ext cx="41275" cy="111125"/>
            </a:xfrm>
            <a:custGeom>
              <a:rect b="b" l="l" r="r" t="t"/>
              <a:pathLst>
                <a:path extrusionOk="0" h="70" w="26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3" name="Google Shape;2183;p39"/>
            <p:cNvSpPr/>
            <p:nvPr/>
          </p:nvSpPr>
          <p:spPr>
            <a:xfrm>
              <a:off x="4373563" y="2282825"/>
              <a:ext cx="34925" cy="46038"/>
            </a:xfrm>
            <a:custGeom>
              <a:rect b="b" l="l" r="r" t="t"/>
              <a:pathLst>
                <a:path extrusionOk="0" h="29" w="22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4" name="Google Shape;2184;p39"/>
            <p:cNvSpPr/>
            <p:nvPr/>
          </p:nvSpPr>
          <p:spPr>
            <a:xfrm>
              <a:off x="4262438" y="2305050"/>
              <a:ext cx="15875" cy="19050"/>
            </a:xfrm>
            <a:custGeom>
              <a:rect b="b" l="l" r="r" t="t"/>
              <a:pathLst>
                <a:path extrusionOk="0" h="12" w="10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5" name="Google Shape;2185;p39"/>
            <p:cNvSpPr/>
            <p:nvPr/>
          </p:nvSpPr>
          <p:spPr>
            <a:xfrm>
              <a:off x="4462463" y="2347913"/>
              <a:ext cx="68263" cy="41275"/>
            </a:xfrm>
            <a:custGeom>
              <a:rect b="b" l="l" r="r" t="t"/>
              <a:pathLst>
                <a:path extrusionOk="0" h="26" w="43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6" name="Google Shape;2186;p39"/>
            <p:cNvSpPr/>
            <p:nvPr/>
          </p:nvSpPr>
          <p:spPr>
            <a:xfrm>
              <a:off x="4006850" y="1941513"/>
              <a:ext cx="88900" cy="103188"/>
            </a:xfrm>
            <a:custGeom>
              <a:rect b="b" l="l" r="r" t="t"/>
              <a:pathLst>
                <a:path extrusionOk="0" h="65" w="56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7" name="Google Shape;2187;p39"/>
            <p:cNvSpPr/>
            <p:nvPr/>
          </p:nvSpPr>
          <p:spPr>
            <a:xfrm>
              <a:off x="4067175" y="1862138"/>
              <a:ext cx="184150" cy="206375"/>
            </a:xfrm>
            <a:custGeom>
              <a:rect b="b" l="l" r="r" t="t"/>
              <a:pathLst>
                <a:path extrusionOk="0" h="130" w="116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8" name="Google Shape;2188;p39"/>
            <p:cNvSpPr/>
            <p:nvPr/>
          </p:nvSpPr>
          <p:spPr>
            <a:xfrm>
              <a:off x="3859213" y="1409700"/>
              <a:ext cx="3976688" cy="2686050"/>
            </a:xfrm>
            <a:custGeom>
              <a:rect b="b" l="l" r="r" t="t"/>
              <a:pathLst>
                <a:path extrusionOk="0" h="1692" w="2505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9" name="Google Shape;2189;p39"/>
            <p:cNvSpPr/>
            <p:nvPr/>
          </p:nvSpPr>
          <p:spPr>
            <a:xfrm>
              <a:off x="6270625" y="1398588"/>
              <a:ext cx="4763" cy="11113"/>
            </a:xfrm>
            <a:custGeom>
              <a:rect b="b" l="l" r="r" t="t"/>
              <a:pathLst>
                <a:path extrusionOk="0" h="7" w="3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0" name="Google Shape;2190;p39"/>
            <p:cNvSpPr/>
            <p:nvPr/>
          </p:nvSpPr>
          <p:spPr>
            <a:xfrm>
              <a:off x="5248275" y="1422400"/>
              <a:ext cx="352425" cy="166688"/>
            </a:xfrm>
            <a:custGeom>
              <a:rect b="b" l="l" r="r" t="t"/>
              <a:pathLst>
                <a:path extrusionOk="0" h="105" w="222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1" name="Google Shape;2191;p39"/>
            <p:cNvSpPr/>
            <p:nvPr/>
          </p:nvSpPr>
          <p:spPr>
            <a:xfrm>
              <a:off x="7021513" y="2189163"/>
              <a:ext cx="134938" cy="74613"/>
            </a:xfrm>
            <a:custGeom>
              <a:rect b="b" l="l" r="r" t="t"/>
              <a:pathLst>
                <a:path extrusionOk="0" h="47" w="85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2" name="Google Shape;2192;p39"/>
            <p:cNvSpPr/>
            <p:nvPr/>
          </p:nvSpPr>
          <p:spPr>
            <a:xfrm>
              <a:off x="6818313" y="2265363"/>
              <a:ext cx="254000" cy="250825"/>
            </a:xfrm>
            <a:custGeom>
              <a:rect b="b" l="l" r="r" t="t"/>
              <a:pathLst>
                <a:path extrusionOk="0" h="158" w="160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3" name="Google Shape;2193;p39"/>
            <p:cNvSpPr/>
            <p:nvPr/>
          </p:nvSpPr>
          <p:spPr>
            <a:xfrm>
              <a:off x="6629400" y="2668588"/>
              <a:ext cx="38100" cy="66675"/>
            </a:xfrm>
            <a:custGeom>
              <a:rect b="b" l="l" r="r" t="t"/>
              <a:pathLst>
                <a:path extrusionOk="0" h="42" w="24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4" name="Google Shape;2194;p39"/>
            <p:cNvSpPr/>
            <p:nvPr/>
          </p:nvSpPr>
          <p:spPr>
            <a:xfrm>
              <a:off x="7707313" y="4097338"/>
              <a:ext cx="95250" cy="153988"/>
            </a:xfrm>
            <a:custGeom>
              <a:rect b="b" l="l" r="r" t="t"/>
              <a:pathLst>
                <a:path extrusionOk="0" h="97" w="60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5" name="Google Shape;2195;p39"/>
            <p:cNvSpPr/>
            <p:nvPr/>
          </p:nvSpPr>
          <p:spPr>
            <a:xfrm>
              <a:off x="7569200" y="4230688"/>
              <a:ext cx="155575" cy="149225"/>
            </a:xfrm>
            <a:custGeom>
              <a:rect b="b" l="l" r="r" t="t"/>
              <a:pathLst>
                <a:path extrusionOk="0" h="94" w="98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6" name="Google Shape;2196;p39"/>
            <p:cNvSpPr/>
            <p:nvPr/>
          </p:nvSpPr>
          <p:spPr>
            <a:xfrm>
              <a:off x="7123113" y="4233863"/>
              <a:ext cx="79375" cy="73025"/>
            </a:xfrm>
            <a:custGeom>
              <a:rect b="b" l="l" r="r" t="t"/>
              <a:pathLst>
                <a:path extrusionOk="0" h="46" w="50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7" name="Google Shape;2197;p39"/>
            <p:cNvSpPr/>
            <p:nvPr/>
          </p:nvSpPr>
          <p:spPr>
            <a:xfrm>
              <a:off x="6470650" y="3516313"/>
              <a:ext cx="857250" cy="690563"/>
            </a:xfrm>
            <a:custGeom>
              <a:rect b="b" l="l" r="r" t="t"/>
              <a:pathLst>
                <a:path extrusionOk="0" h="435" w="540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8" name="Google Shape;2198;p39"/>
            <p:cNvSpPr/>
            <p:nvPr/>
          </p:nvSpPr>
          <p:spPr>
            <a:xfrm>
              <a:off x="7793038" y="3649663"/>
              <a:ext cx="49213" cy="42863"/>
            </a:xfrm>
            <a:custGeom>
              <a:rect b="b" l="l" r="r" t="t"/>
              <a:pathLst>
                <a:path extrusionOk="0" h="27" w="31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9" name="Google Shape;2199;p39"/>
            <p:cNvSpPr/>
            <p:nvPr/>
          </p:nvSpPr>
          <p:spPr>
            <a:xfrm>
              <a:off x="7524750" y="3757613"/>
              <a:ext cx="50800" cy="46038"/>
            </a:xfrm>
            <a:custGeom>
              <a:rect b="b" l="l" r="r" t="t"/>
              <a:pathLst>
                <a:path extrusionOk="0" h="29" w="32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0" name="Google Shape;2200;p39"/>
            <p:cNvSpPr/>
            <p:nvPr/>
          </p:nvSpPr>
          <p:spPr>
            <a:xfrm>
              <a:off x="6129338" y="3133725"/>
              <a:ext cx="228600" cy="280988"/>
            </a:xfrm>
            <a:custGeom>
              <a:rect b="b" l="l" r="r" t="t"/>
              <a:pathLst>
                <a:path extrusionOk="0" h="177" w="144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1" name="Google Shape;2201;p39"/>
            <p:cNvSpPr/>
            <p:nvPr/>
          </p:nvSpPr>
          <p:spPr>
            <a:xfrm>
              <a:off x="6189663" y="3025775"/>
              <a:ext cx="133350" cy="219075"/>
            </a:xfrm>
            <a:custGeom>
              <a:rect b="b" l="l" r="r" t="t"/>
              <a:pathLst>
                <a:path extrusionOk="0" h="138" w="84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2" name="Google Shape;2202;p39"/>
            <p:cNvSpPr/>
            <p:nvPr/>
          </p:nvSpPr>
          <p:spPr>
            <a:xfrm>
              <a:off x="6340475" y="3402013"/>
              <a:ext cx="182563" cy="68263"/>
            </a:xfrm>
            <a:custGeom>
              <a:rect b="b" l="l" r="r" t="t"/>
              <a:pathLst>
                <a:path extrusionOk="0" h="43" w="115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3" name="Google Shape;2203;p39"/>
            <p:cNvSpPr/>
            <p:nvPr/>
          </p:nvSpPr>
          <p:spPr>
            <a:xfrm>
              <a:off x="6611938" y="3481388"/>
              <a:ext cx="25400" cy="26988"/>
            </a:xfrm>
            <a:custGeom>
              <a:rect b="b" l="l" r="r" t="t"/>
              <a:pathLst>
                <a:path extrusionOk="0" h="17" w="16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4" name="Google Shape;2204;p39"/>
            <p:cNvSpPr/>
            <p:nvPr/>
          </p:nvSpPr>
          <p:spPr>
            <a:xfrm>
              <a:off x="6702425" y="3451225"/>
              <a:ext cx="63500" cy="60325"/>
            </a:xfrm>
            <a:custGeom>
              <a:rect b="b" l="l" r="r" t="t"/>
              <a:pathLst>
                <a:path extrusionOk="0" h="38" w="40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5" name="Google Shape;2205;p39"/>
            <p:cNvSpPr/>
            <p:nvPr/>
          </p:nvSpPr>
          <p:spPr>
            <a:xfrm>
              <a:off x="6605588" y="3279775"/>
              <a:ext cx="95250" cy="112713"/>
            </a:xfrm>
            <a:custGeom>
              <a:rect b="b" l="l" r="r" t="t"/>
              <a:pathLst>
                <a:path extrusionOk="0" h="71" w="60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6" name="Google Shape;2206;p39"/>
            <p:cNvSpPr/>
            <p:nvPr/>
          </p:nvSpPr>
          <p:spPr>
            <a:xfrm>
              <a:off x="6630988" y="3228975"/>
              <a:ext cx="104775" cy="34925"/>
            </a:xfrm>
            <a:custGeom>
              <a:rect b="b" l="l" r="r" t="t"/>
              <a:pathLst>
                <a:path extrusionOk="0" h="22" w="66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7" name="Google Shape;2207;p39"/>
            <p:cNvSpPr/>
            <p:nvPr/>
          </p:nvSpPr>
          <p:spPr>
            <a:xfrm>
              <a:off x="6780213" y="3209925"/>
              <a:ext cx="34925" cy="74613"/>
            </a:xfrm>
            <a:custGeom>
              <a:rect b="b" l="l" r="r" t="t"/>
              <a:pathLst>
                <a:path extrusionOk="0" h="47" w="22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8" name="Google Shape;2208;p39"/>
            <p:cNvSpPr/>
            <p:nvPr/>
          </p:nvSpPr>
          <p:spPr>
            <a:xfrm>
              <a:off x="6410325" y="3098800"/>
              <a:ext cx="198438" cy="257175"/>
            </a:xfrm>
            <a:custGeom>
              <a:rect b="b" l="l" r="r" t="t"/>
              <a:pathLst>
                <a:path extrusionOk="0" h="162" w="125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9" name="Google Shape;2209;p39"/>
            <p:cNvSpPr/>
            <p:nvPr/>
          </p:nvSpPr>
          <p:spPr>
            <a:xfrm>
              <a:off x="6618288" y="2817813"/>
              <a:ext cx="100013" cy="185738"/>
            </a:xfrm>
            <a:custGeom>
              <a:rect b="b" l="l" r="r" t="t"/>
              <a:pathLst>
                <a:path extrusionOk="0" h="117" w="63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0" name="Google Shape;2210;p39"/>
            <p:cNvSpPr/>
            <p:nvPr/>
          </p:nvSpPr>
          <p:spPr>
            <a:xfrm>
              <a:off x="6665913" y="2994025"/>
              <a:ext cx="52388" cy="39688"/>
            </a:xfrm>
            <a:custGeom>
              <a:rect b="b" l="l" r="r" t="t"/>
              <a:pathLst>
                <a:path extrusionOk="0" h="25" w="33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1" name="Google Shape;2211;p39"/>
            <p:cNvSpPr/>
            <p:nvPr/>
          </p:nvSpPr>
          <p:spPr>
            <a:xfrm>
              <a:off x="6718300" y="2963863"/>
              <a:ext cx="36513" cy="39688"/>
            </a:xfrm>
            <a:custGeom>
              <a:rect b="b" l="l" r="r" t="t"/>
              <a:pathLst>
                <a:path extrusionOk="0" h="25" w="23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2" name="Google Shape;2212;p39"/>
            <p:cNvSpPr/>
            <p:nvPr/>
          </p:nvSpPr>
          <p:spPr>
            <a:xfrm>
              <a:off x="6659563" y="3038475"/>
              <a:ext cx="106363" cy="82550"/>
            </a:xfrm>
            <a:custGeom>
              <a:rect b="b" l="l" r="r" t="t"/>
              <a:pathLst>
                <a:path extrusionOk="0" h="52" w="67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3" name="Google Shape;2213;p39"/>
            <p:cNvSpPr/>
            <p:nvPr/>
          </p:nvSpPr>
          <p:spPr>
            <a:xfrm>
              <a:off x="6843713" y="3263900"/>
              <a:ext cx="390525" cy="258763"/>
            </a:xfrm>
            <a:custGeom>
              <a:rect b="b" l="l" r="r" t="t"/>
              <a:pathLst>
                <a:path extrusionOk="0" h="163" w="246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14" name="Google Shape;2214;p39"/>
          <p:cNvSpPr txBox="1"/>
          <p:nvPr/>
        </p:nvSpPr>
        <p:spPr>
          <a:xfrm>
            <a:off x="1888951" y="425793"/>
            <a:ext cx="1012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3B0"/>
              </a:buClr>
              <a:buSzPts val="2000"/>
              <a:buFont typeface="Helvetica Neue"/>
              <a:buNone/>
            </a:pPr>
            <a:r>
              <a:rPr b="1" i="0" lang="es-CO" sz="2000" u="none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¿QUÉ SE FINANCIA CON EL PRESUPUESTO DE INVERSIÓN?</a:t>
            </a:r>
            <a:endParaRPr/>
          </a:p>
        </p:txBody>
      </p:sp>
      <p:sp>
        <p:nvSpPr>
          <p:cNvPr id="2215" name="Google Shape;2215;p3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s-CO"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b="1" sz="2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aphicFrame>
        <p:nvGraphicFramePr>
          <p:cNvPr id="2216" name="Google Shape;2216;p39"/>
          <p:cNvGraphicFramePr/>
          <p:nvPr/>
        </p:nvGraphicFramePr>
        <p:xfrm>
          <a:off x="648459" y="959360"/>
          <a:ext cx="10667250" cy="5762100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0" name="Shape 2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Google Shape;2221;p40"/>
          <p:cNvSpPr txBox="1"/>
          <p:nvPr>
            <p:ph type="ctrTitle"/>
          </p:nvPr>
        </p:nvSpPr>
        <p:spPr>
          <a:xfrm>
            <a:off x="1714123" y="1176683"/>
            <a:ext cx="9376500" cy="3549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b="1" lang="es-CO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DISTRIBUCIÓN POR PROYECTOS DE INVERSIÓN</a:t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5" name="Shape 2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26" name="Google Shape;2226;p41"/>
          <p:cNvGraphicFramePr/>
          <p:nvPr/>
        </p:nvGraphicFramePr>
        <p:xfrm>
          <a:off x="838200" y="148774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8693650"/>
                <a:gridCol w="1821950"/>
              </a:tblGrid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CONSTRUCCIÓN DE LA NUEVA SEDE PARA EL SECTOR SEGURIDAD Y DEFENSA. PRIMERA FASE FUERZAS MILITARES Y MINISTERIO DE DEFENSA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341.325.000.000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CAPACIDAD EN LA GESTIÓN DE INCIDENTES CIBERNÉTICOS DEL SECTOR DEFENSA Y SEGURIDAD  BOGOTÁ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7.680.142.124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DEL DESARROLLO HUMANO EN LA FUERZA PUBLICA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188.487.798.382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general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537.492.940.506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  <p:sp>
        <p:nvSpPr>
          <p:cNvPr id="2227" name="Google Shape;2227;p41"/>
          <p:cNvSpPr txBox="1"/>
          <p:nvPr/>
        </p:nvSpPr>
        <p:spPr>
          <a:xfrm>
            <a:off x="464810" y="1023638"/>
            <a:ext cx="387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Gestión General</a:t>
            </a:r>
            <a:endParaRPr b="1"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8" name="Google Shape;2228;p41"/>
          <p:cNvSpPr txBox="1"/>
          <p:nvPr/>
        </p:nvSpPr>
        <p:spPr>
          <a:xfrm>
            <a:off x="464810" y="3387684"/>
            <a:ext cx="387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Comando General</a:t>
            </a:r>
            <a:endParaRPr/>
          </a:p>
        </p:txBody>
      </p:sp>
      <p:graphicFrame>
        <p:nvGraphicFramePr>
          <p:cNvPr id="2229" name="Google Shape;2229;p41"/>
          <p:cNvGraphicFramePr/>
          <p:nvPr/>
        </p:nvGraphicFramePr>
        <p:xfrm>
          <a:off x="838200" y="384934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8873250"/>
                <a:gridCol w="1642350"/>
              </a:tblGrid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CAPACIDADES DE OPERACIONES ESPECIALES (THOR)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2.500.000.000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8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CAPACIDAD TECNOLÓGICA Y DE DESPLIEGUE EN OPERACIONES CONTRA LOS DELITOS QUE AFECTAN LA LIBERTAD PERSONAL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PLATAFORMA E INFRAESTRUCTURA DE LA RED INTEGRADA DE COMUNICACIONES DE LAS FF.MM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8.598.354.893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LAS CAPACIDADES DE CIBERDEFENSA Y CIBERSEGURIDAD DEL COMANDO GENERAL DE LAS FF.MM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4.500.000.000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IMPLEMENTACIÓN DE ACCIONES PARA LA SUSTENTABILIDAD AMBIENTAL DE LAS ZONAS DE REPETICIÓN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1.500.000.000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IMPLEMENTACIÓN DEL SISTEMA INTEGRADO DE INFORMACION DE INTELIGENCIA CONJUNTA PARA LA DEFENSA  SI3CD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4.500.000.000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MEJORAMIENTO DE LOS NIVELES DE ALISTAMIENTO TERRESTRE DE LOS MEDIOS OPERATIVOS Y LOGÍSTICOS DEL COMANDO GENERAL DE LAS FUERZAS MILITARES.  BOGOTÁ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2.500.000.000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MODERNIZACIÓN DE LA INFRAESTRUCTURA FÍSICA Y TECNOLÓGICA DE LA ESDEG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general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33.098.354.893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  <p:sp>
        <p:nvSpPr>
          <p:cNvPr id="2230" name="Google Shape;2230;p41"/>
          <p:cNvSpPr txBox="1"/>
          <p:nvPr/>
        </p:nvSpPr>
        <p:spPr>
          <a:xfrm>
            <a:off x="4336608" y="248175"/>
            <a:ext cx="38718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2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SECTOR CENTRAL</a:t>
            </a:r>
            <a:endParaRPr b="1"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4" name="Shape 2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Google Shape;2235;p42"/>
          <p:cNvSpPr txBox="1"/>
          <p:nvPr/>
        </p:nvSpPr>
        <p:spPr>
          <a:xfrm>
            <a:off x="645879" y="931192"/>
            <a:ext cx="387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Ejército Nacional</a:t>
            </a:r>
            <a:endParaRPr b="1"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36" name="Google Shape;2236;p42"/>
          <p:cNvGraphicFramePr/>
          <p:nvPr/>
        </p:nvGraphicFramePr>
        <p:xfrm>
          <a:off x="1060324" y="1593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8140700"/>
                <a:gridCol w="2057400"/>
              </a:tblGrid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CAPACIDAD OPERACIONAL DEL EJERCITO NACIONAL EN LA DEFENSA DE LAS FRONTERAS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97.289.659.550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INFRAESTRUCTURA ESTRATÉGICA OPERACIONAL DEL EJERCITO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31.462.927.592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LAS CAPACIDADES OPERACIONALES CONTRA LAS AMENAZAS TRANSNACIONALES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70.000.000.000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LAS DISCIPLINAS DE INTELIGENCIA MILITAR DEL EJERCITO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4.293.645.738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LAS TECNOLOGÍAS DE LA INFORMACIÓN Y LAS COMUNICACIONES DEL EJÉRCITO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4.711.410.536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LAS UNIDADES DE ATENCIÓN Y PREVENCIÓN DE DESASTRES DEL EJERCITO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1.000.000.000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LOS GRUPOS ANTI EXPLOSIVOS DEL EJERCITO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6.068.526.497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LOS MEDIOS CIBERNÉTICOS DEL EJERCITO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9.015.506.782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LOS SISTEMAS DE MANDO Y CONTROL DEL EJÉRCITO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11.690.699.296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DEL BIENESTAR PARA EL PERSONAL DE LA FUERZA, VETERANOS Y SUS FAMILIAS DEL EJÉRCITO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4.000.000.000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DEL EQUIPO DE INGENIEROS MILITARES DEL EJERCITO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4.226.242.054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DEL MATERIAL Y EQUIPO PARA LAS TROPAS DE PRIMERA LÍNEA DE COMBATE DEL EJÉRCITO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61.350.687.742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DEL SISTEMA DE DEFENSA ESTRATÉGICO DEL EJERCITO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46.009.442.470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INFRAESTRUCTURA DE SOPORTE DEL EJÉRCITO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23.882.521.051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RENOVACIÓN  DE LA CAPACIDAD INSTALADA DE PRODUCCIÓN LOGÍSTICA Y MANTENIMIENTO DEL EJÉRCITO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10.000.000.000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general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385.001.269.308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  <p:sp>
        <p:nvSpPr>
          <p:cNvPr id="2237" name="Google Shape;2237;p42"/>
          <p:cNvSpPr txBox="1"/>
          <p:nvPr/>
        </p:nvSpPr>
        <p:spPr>
          <a:xfrm>
            <a:off x="4336608" y="248175"/>
            <a:ext cx="38718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2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SECTOR CENTRAL</a:t>
            </a:r>
            <a:endParaRPr b="1"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1" name="Shape 2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" name="Google Shape;2242;p43"/>
          <p:cNvSpPr txBox="1"/>
          <p:nvPr/>
        </p:nvSpPr>
        <p:spPr>
          <a:xfrm>
            <a:off x="591558" y="1456293"/>
            <a:ext cx="387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Armada Nacional</a:t>
            </a:r>
            <a:endParaRPr b="1"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43" name="Google Shape;2243;p43"/>
          <p:cNvGraphicFramePr/>
          <p:nvPr/>
        </p:nvGraphicFramePr>
        <p:xfrm>
          <a:off x="838200" y="197227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8586350"/>
                <a:gridCol w="1929250"/>
              </a:tblGrid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ACTUALIZACIÓN DE LAS CAPACIDADES OFENSIVAS, DE VIGILANCIA Y SISTEMAS ELECTRÓNICOS PARA LAS UNIDADES DE LA ARMADA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           33.313.240.000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CONSOLIDACIÓN DEL COMPONENTE DE INFANTERÍA DE MARINA A NIVEL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           44.285.000.000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FORTALECIMIENTO DE LA INFRAESTRUCTURA PARA EL APOYO LOGÍSTICO EN LAS OPERACIONES MILITARES A NIVEL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             7.008.000.000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FORTALECIMIENTO DE LA INTELIGENCIA NAVAL A NIVEL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             5.000.000.000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FORTALECIMIENTO DE LAS CAPACIDADES DE GUARDACOSTAS A NIVEL 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           15.935.600.000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FORTALECIMIENTO DE LAS REDES DE COMUNICACIONES A NIVEL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             3.394.000.000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FORTALECIMIENTO DE LOS MEDIOS NAVALES PARA LA PROTECCIÓN DE LA SOBERANÍA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         358.416.416.153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FORTALECIMIENTO DE MEDIOS E INFRAESTRUCTURA DE LA AVIACIÓN NAVAL A NIVEL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           23.425.000.000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general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         490.777.256.153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  <p:sp>
        <p:nvSpPr>
          <p:cNvPr id="2244" name="Google Shape;2244;p43"/>
          <p:cNvSpPr txBox="1"/>
          <p:nvPr/>
        </p:nvSpPr>
        <p:spPr>
          <a:xfrm>
            <a:off x="4336608" y="248175"/>
            <a:ext cx="38718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2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SECTOR CENTRAL</a:t>
            </a:r>
            <a:endParaRPr b="1"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8" name="Shape 2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49" name="Google Shape;2249;p44"/>
          <p:cNvGraphicFramePr/>
          <p:nvPr/>
        </p:nvGraphicFramePr>
        <p:xfrm>
          <a:off x="838200" y="134774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9112650"/>
                <a:gridCol w="1402950"/>
              </a:tblGrid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AMPLIACIÓN Y MODERNIZACIÓN DE LOS SISTEMAS DE COMBUSTIBLE DE AVIACIÓN EN LAS UNIDADES FAC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CALIDAD EDUCATIVA DE LAS INSTITUCIONES DE EDUCACIÓN SUPERIOR Y SUS PROGRAMAS EN LA FUERZA AÉREA COLOMBIANA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6.890.000.000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CAPACIDAD DE MANTENIMIENTO AERONÁUTICO PARA LAS AERONAVES Y COMPONENTES DE LA FAC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87.646.754.960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INFRAESTRUCTURA EN LA FUERZA AÉREA COLOMBIANA CON EL FIN DE SOPORTAR LAS OPERACIONES AÉREAS A NIVEL 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17.426.000.000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INTELIGENCIA, CONTRAINTELIGENCIA Y CIBER INTELIGENCIA DE LA FAC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7.020.000.000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PLATAFORMA TECNOLÓGICA PARA EL ACCESO A RECURSOS Y SERVICIOS TIC E IMPLEMENTACIÓN DE NUEVAS TECNOLOGÍAS EN LA FUERZA AÉREA COLOMBIANA A NIVEL 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3.500.000.000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LAS CAPACIDADES  DE FUEGOS AÉREOS PARA LA SEGURIDAD Y DEFENSA A NIVEL 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316.327.093.278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LAS COMPETENCIAS FORMATIVAS Y LABORALES DEL PERSONAL MILITAR DE LA FUERZA AÉREA COLOMBIANA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LOS SISTEMAS DE ARMAS, AUTO PROTECCIÓN Y SUMINISTRO DE ARMAMENTO AÉREO PARA LA FAC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30.999.999.240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DEL MANDO Y CONTROL DE LA FUERZA AÉREA COLOMBIANA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3.607.000.000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Y RENOVACIÓN DE LA CAPACIDAD DE MOVILIDAD TERRESTRE Y DESPLIEGUE DE LA FUERZA AÉREA COLOMBIANA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4.000.000.636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Y SOPORTE DE LOS SERVICIOS A LA NAVEGACIÓN AÉREA DE LA FUERZA AÉREA PARA LA AVIACIÓN DE ESTADO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1.057.244.000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INCREMENTO DE LA CAPACIDAD DE SEGURIDAD Y DEFENSA DE LA FUERZA AÉREA COLOMBIANA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RENOVACIÓN Y MODERNIZACIÓN DEL EQUIPO AERONÁUTICO DE LA FAC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70.653.000.000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general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554.627.092.114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  <p:sp>
        <p:nvSpPr>
          <p:cNvPr id="2250" name="Google Shape;2250;p44"/>
          <p:cNvSpPr txBox="1"/>
          <p:nvPr/>
        </p:nvSpPr>
        <p:spPr>
          <a:xfrm>
            <a:off x="591558" y="820557"/>
            <a:ext cx="387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 u="none" strike="noStrike">
                <a:solidFill>
                  <a:srgbClr val="1F5C99"/>
                </a:solidFill>
                <a:latin typeface="Arial"/>
                <a:ea typeface="Arial"/>
                <a:cs typeface="Arial"/>
                <a:sym typeface="Arial"/>
              </a:rPr>
              <a:t>Fuerza Aérea</a:t>
            </a:r>
            <a:endParaRPr/>
          </a:p>
        </p:txBody>
      </p:sp>
      <p:sp>
        <p:nvSpPr>
          <p:cNvPr id="2251" name="Google Shape;2251;p44"/>
          <p:cNvSpPr txBox="1"/>
          <p:nvPr/>
        </p:nvSpPr>
        <p:spPr>
          <a:xfrm>
            <a:off x="4336608" y="248175"/>
            <a:ext cx="38718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200" u="none" strike="noStrike">
                <a:solidFill>
                  <a:srgbClr val="1F5C99"/>
                </a:solidFill>
                <a:latin typeface="Arial"/>
                <a:ea typeface="Arial"/>
                <a:cs typeface="Arial"/>
                <a:sym typeface="Arial"/>
              </a:rPr>
              <a:t>SECTOR CENTRAL</a:t>
            </a:r>
            <a:endParaRPr b="1" sz="3200">
              <a:solidFill>
                <a:srgbClr val="1F5C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5" name="Shape 2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6" name="Google Shape;2256;p45"/>
          <p:cNvSpPr txBox="1"/>
          <p:nvPr/>
        </p:nvSpPr>
        <p:spPr>
          <a:xfrm>
            <a:off x="464810" y="1268081"/>
            <a:ext cx="387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Salud Fuerzas Militares</a:t>
            </a:r>
            <a:endParaRPr/>
          </a:p>
        </p:txBody>
      </p:sp>
      <p:sp>
        <p:nvSpPr>
          <p:cNvPr id="2257" name="Google Shape;2257;p45"/>
          <p:cNvSpPr txBox="1"/>
          <p:nvPr/>
        </p:nvSpPr>
        <p:spPr>
          <a:xfrm>
            <a:off x="464812" y="3942607"/>
            <a:ext cx="6406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Dirección General Marítima - DIMAR</a:t>
            </a:r>
            <a:endParaRPr/>
          </a:p>
        </p:txBody>
      </p:sp>
      <p:graphicFrame>
        <p:nvGraphicFramePr>
          <p:cNvPr id="2258" name="Google Shape;2258;p45"/>
          <p:cNvGraphicFramePr/>
          <p:nvPr/>
        </p:nvGraphicFramePr>
        <p:xfrm>
          <a:off x="693344" y="186385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8985025"/>
                <a:gridCol w="1530575"/>
              </a:tblGrid>
              <a:tr h="1488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148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FORMULACIÓN DISEÑO E IMPLEMENTACIÓN DEL SISTEMA DE INFORMACIÓN PARA EL SUBSISTEMA DE SALUD DE LAS FUERZAS MILITARES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4.319.052.359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FORTALECIMIENTO DE LA PRESTACIÓN DE LOS SERVICIOS DE SALUD ATENCIÓN AL USUARIO Y PARTICIPACIÓN SOCIAL EN LOS ESTABLECIMIENTOS DE SANIDAD MILITAR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22.828.987.810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FORTALECIMIENTO DE LA PRESTACIÓN DE LOS SERVICIOS DE SALUD DEL HOSPITAL NAVAL DE   CARTAGENA DE INDIAS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1.500.000.000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general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28.648.040.169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59" name="Google Shape;2259;p45"/>
          <p:cNvGraphicFramePr/>
          <p:nvPr/>
        </p:nvGraphicFramePr>
        <p:xfrm>
          <a:off x="693345" y="440427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8677000"/>
                <a:gridCol w="1838600"/>
              </a:tblGrid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CONSOLIDACIÓN DEL POTENCIAL DE LA AUTORIDAD MARÍTIMA EN EL TERRITORIO 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7.590.000.000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DESARROLLO DE LA AGENDA CIENTÍFICA PARA LA AUTORIDAD MARÍTIMA Y FLUVIAL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4.863.000.000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DEL SERVICIO HIDROGRÁFICO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7.001.000.000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DEL SISTEMA DE SEGURIDAD INTEGRAL MARÍTIMA Y FLUVIAL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31.666.000.000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IMPLEMENTACIÓN DEL PLAN NACIONAL DE INFRAESTRUCTURA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18.338.000.000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general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69.458.000.000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  <p:sp>
        <p:nvSpPr>
          <p:cNvPr id="2260" name="Google Shape;2260;p45"/>
          <p:cNvSpPr txBox="1"/>
          <p:nvPr/>
        </p:nvSpPr>
        <p:spPr>
          <a:xfrm>
            <a:off x="4336608" y="248175"/>
            <a:ext cx="38718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2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SECTOR CENTRAL</a:t>
            </a:r>
            <a:endParaRPr b="1"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4" name="Shape 2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5" name="Google Shape;2265;p46"/>
          <p:cNvSpPr txBox="1"/>
          <p:nvPr/>
        </p:nvSpPr>
        <p:spPr>
          <a:xfrm>
            <a:off x="4336608" y="248175"/>
            <a:ext cx="38718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2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SECTOR CENTRAL</a:t>
            </a:r>
            <a:endParaRPr b="1"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6" name="Google Shape;2266;p46"/>
          <p:cNvSpPr txBox="1"/>
          <p:nvPr/>
        </p:nvSpPr>
        <p:spPr>
          <a:xfrm>
            <a:off x="211313" y="1077394"/>
            <a:ext cx="1017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0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UNIDAD ADMINISTRATIVA ESPECIAL DE LA JUSTICIA PENAL MILITAR Y POLICIAL</a:t>
            </a:r>
            <a:endParaRPr/>
          </a:p>
        </p:txBody>
      </p:sp>
      <p:graphicFrame>
        <p:nvGraphicFramePr>
          <p:cNvPr id="2267" name="Google Shape;2267;p46"/>
          <p:cNvGraphicFramePr/>
          <p:nvPr/>
        </p:nvGraphicFramePr>
        <p:xfrm>
          <a:off x="838200" y="165675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8985025"/>
                <a:gridCol w="1530575"/>
              </a:tblGrid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FORTALECIMIENTO DE LAS CAPACIDADES ADMINISTRATIVAS Y DE GESTIÓN Y DE LA INFRAESTRUCTURA TECNOLOGICA DE LA JUSTICIA PENAL MILITAR Y POLICIAL.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6.227.362.144 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general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6.227.362.144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  <p:sp>
        <p:nvSpPr>
          <p:cNvPr id="2268" name="Google Shape;2268;p46"/>
          <p:cNvSpPr txBox="1"/>
          <p:nvPr/>
        </p:nvSpPr>
        <p:spPr>
          <a:xfrm>
            <a:off x="211313" y="3159415"/>
            <a:ext cx="101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POLICÍA NACIONAL  GESTIÓN GENERAL</a:t>
            </a:r>
            <a:endParaRPr/>
          </a:p>
        </p:txBody>
      </p:sp>
      <p:graphicFrame>
        <p:nvGraphicFramePr>
          <p:cNvPr id="2269" name="Google Shape;2269;p46"/>
          <p:cNvGraphicFramePr/>
          <p:nvPr/>
        </p:nvGraphicFramePr>
        <p:xfrm>
          <a:off x="838200" y="369858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8996300"/>
                <a:gridCol w="1519300"/>
              </a:tblGrid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DESARROLLO TECNOLÓGICO POLICIA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 DE LA INFRAESTRUCTURA DE SOPORTE PARA EL BIENESTAR DE SOCIAL DE LOS FUNCIONARIOS DE LA POLICÍA 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INFRAESTRUCTURA DE LOS CENTROS VACACIONALES DE LA POLICÍA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INFRAESTRUCTURA ESTRATÉGICA OPERACIONAL ORIENTADA A CONSOLIDAR LA CONVIVENCIA Y SEGURIDAD CIUDADANA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122.520.454.377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LAS MISIONES AÉREAS POLICIALES EN EL TERRITORIO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LOS EQUIPOS DE ARMAMENTO, SEGURIDAD Y PROTECCIÓN, ORIENTADOS A CONSOLIDAR LA CONVIVENCIA Y SEGURIDAD CIUDADANA EN EL TERRITORIO 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7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MEJORAMIENTO DE LA MOVILIDAD ESTRATÉGICA, ORIENTADA AL SERVICIO DE POLICÍA EN EL TERRITORIO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general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195.520.454.377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1" name="Shape 1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2" name="Google Shape;1722;p29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Verdana"/>
              <a:buNone/>
            </a:pPr>
            <a:r>
              <a:rPr lang="es-CO">
                <a:solidFill>
                  <a:schemeClr val="lt1"/>
                </a:solidFill>
              </a:rPr>
              <a:t>PRESUPUESTO SECTOR DEFENSA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723" name="Google Shape;1723;p29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CO">
                <a:solidFill>
                  <a:schemeClr val="lt1"/>
                </a:solidFill>
              </a:rPr>
              <a:t>Agosto 2024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3" name="Shape 2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4" name="Google Shape;2274;p47"/>
          <p:cNvSpPr txBox="1"/>
          <p:nvPr/>
        </p:nvSpPr>
        <p:spPr>
          <a:xfrm>
            <a:off x="4336608" y="248175"/>
            <a:ext cx="38718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2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SECTOR CENTRAL</a:t>
            </a:r>
            <a:endParaRPr b="1"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5" name="Google Shape;2275;p47"/>
          <p:cNvSpPr txBox="1"/>
          <p:nvPr/>
        </p:nvSpPr>
        <p:spPr>
          <a:xfrm>
            <a:off x="211313" y="1077394"/>
            <a:ext cx="101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POLICÍA NACIONAL  SALUD</a:t>
            </a:r>
            <a:endParaRPr/>
          </a:p>
        </p:txBody>
      </p:sp>
      <p:sp>
        <p:nvSpPr>
          <p:cNvPr id="2276" name="Google Shape;2276;p47"/>
          <p:cNvSpPr txBox="1"/>
          <p:nvPr/>
        </p:nvSpPr>
        <p:spPr>
          <a:xfrm>
            <a:off x="211313" y="3653379"/>
            <a:ext cx="1017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POLICÍA NACIONAL  </a:t>
            </a:r>
            <a:r>
              <a:rPr b="1" lang="es-CO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EDUCACIÓN</a:t>
            </a:r>
            <a:endParaRPr b="1" sz="2400" u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77" name="Google Shape;2277;p47"/>
          <p:cNvGraphicFramePr/>
          <p:nvPr/>
        </p:nvGraphicFramePr>
        <p:xfrm>
          <a:off x="838200" y="411504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8996300"/>
                <a:gridCol w="1519300"/>
              </a:tblGrid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2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2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INFRAESTRUCTURA EDUCATIVA Y ADMINISTRATIVA DE LA POLICÍA 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19.000.000.000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MEJORAMIENTO POLÍTICA EDUCATIVA DE LA POLICÍA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5.358.590.110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2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general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2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24.358.590.110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78" name="Google Shape;2278;p47"/>
          <p:cNvGraphicFramePr/>
          <p:nvPr/>
        </p:nvGraphicFramePr>
        <p:xfrm>
          <a:off x="838200" y="158814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8399425"/>
                <a:gridCol w="2116175"/>
              </a:tblGrid>
              <a:tr h="2000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2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2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ACTUALIZACIÓN DEL SISTEMA DE INFORMACIÓN DE SANIDAD POLICIAL A NIVEL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  2.000.000.000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LAS INSTALACIONES DE SALUD DE LA POLICÍA 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14.683.504.980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LOS EQUIPOS HOSPITALARIOS PARA LA PRESTACIÓN DEL SERVICIO DE SALUD DE LA POLICÍA  NACIONAL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2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general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2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            18.683.504.980 </a:t>
                      </a:r>
                      <a:endParaRPr/>
                    </a:p>
                  </a:txBody>
                  <a:tcPr marT="45725" marB="45725" marR="45725" marL="4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2" name="Shape 2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" name="Google Shape;2283;p48"/>
          <p:cNvSpPr txBox="1"/>
          <p:nvPr/>
        </p:nvSpPr>
        <p:spPr>
          <a:xfrm>
            <a:off x="3069125" y="120904"/>
            <a:ext cx="67902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200" u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SECTOR DESCENTRALIZADO</a:t>
            </a:r>
            <a:endParaRPr b="1"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84" name="Google Shape;2284;p48"/>
          <p:cNvGraphicFramePr/>
          <p:nvPr/>
        </p:nvGraphicFramePr>
        <p:xfrm>
          <a:off x="304423" y="823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1796350"/>
                <a:gridCol w="8365400"/>
                <a:gridCol w="1421400"/>
              </a:tblGrid>
              <a:tr h="1333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Entidad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Proyecto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Distribuido Entidad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  <a:tr h="133350"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CAJA DE RETIRO DE LAS FUERZAS MILITARES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GESTIÓN DE CREMIL CON EL APOYO DE LAS TIC  BOGOTÁ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6.869.673.827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MANTENIMIENTO DE LOS BIENES INMUEBLES DE CREMIL EN EL CENTRO INTERNACIONAL TEQUENDAMA (CIT)  BOGOTÁ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9.610.326.173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CONSTRUCCIÓN DE VIVIENDAS FISCALES Y SUS ÁREAS COMUNES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21.000.000.000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INSTITUTO CASAS FISCALES DEL EJERCITO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MANTENIMIENTO RECUPERATIVO Y ESTRUCTURAL DE VIVIENDAS FISCALES Y SUS ÁREAS COMUNES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17.200.000.000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rowSpan="4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DEFENSA CIVIL COLOMBIANA, GUILLERMO LEÓN VALENCIA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GESTIÓN DOCUMENTAL Y ARCHIVÍSTICA EN LA DEFENSA CIVIL COLOMBIANA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INFRAESTRUCTURA OPERATIVA DE LA DEFENSA CIVIL COLOMBIANA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2.200.000.000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LOS SERVICIOS DE LA DEFENSA CIVIL COLOMBIANA EN  MOCOA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MEJORAMIENTO DE LA CAPACIDAD DE RESPUESTA PARA INTERVENIR ANTE LA OCURRENCIA DE DESASTRES EN EL TERRITORIO 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4.580.000.000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CLUB MILITAR DE OFICIALES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RECUPERACIÓN Y MEJORAMIENTO DE LA INFRAESTRUCTURA FÍSICA ESTRATÉGICA DEL CLUB MILITAR EN   BOGOTÁ, PAIPA, NILO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4.578.000.000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CAJA DE SUELDOS DE RETIRO DE LA POLICÍA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ACTUALIZACIÓN Y MEJORAMIENTO DE  LA PRESTACIÓN DE SERVICIOS TECNOLÓGICOS A LOS GRUPOS SOCIALES OBJETIVO DE CASUR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3.248.000.000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ESTRUCTURA FÍSICA DE LOS INMUEBLES DE CASUR PARA SU RENTABILIDAD Y SOSTENIBILIDAD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MEJORAMIENTO E INNOVACIÓN DEL MODELO DE NEGOCIO DE CASUR PARA GENERAR BIENESTAR A LOS AFILIADOS Y SUS FAMILIAS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1.300.000.000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FONPOLICIA - GESTIÓN GENERAL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 DE LA INFRAESTRUCTURA FÍSICA DEL FONDO ROTATORIO DE LA POLICÍA A NIVEL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276.235.351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LA INFRAESTRUCTURA TECNOLÓGICA DEL FONDO ROTATORIO DE LA POLICÍA A NIVEL   NACIONAL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5.000.000.000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SUPERINTENDENCIA DE VIGILANCIA Y SEGURIDAD PRIVADA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IMPLEMENTACIÓN DE UN SISTEMA DE TOMA DE DECISIONES, PARA EL MEJORAMIENTO DE LOS TIEMPOS DE RESPUESTA DE LOS TRAMITES DE LA SUPERINTENDENCIA DE VIGILANCIA Y SEGURIDAD PRIVADA   BOGOTÁ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4.575.000.000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HOSPITAL MILITAR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HOSP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AMPLIACIÓN DE LA CAPACIDAD DE LA INFRAESTRUCTURA Y DOTACIÓN DEL HOSPITAL MILITAR CENTRAL BOGOTÁ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29.900.000.000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FORTALECIMIENTO DE  LA TECNOLOGÍA INFORMÁTICA DEL HOSPITAL MILITAR CENTRAL BOGOTÁ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16.500.000.000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AGENCIA LOGÍSTICA DE LAS FUERZAS MILITARES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DISEÑO E IMPLEMENTACIÓN DEL MODELO DE GESTIÓN DOCUMENTAL Y ADMINISTRACIÓN DE ARCHIVOS DE LA AGENCIA LOGÍSTICA DE LAS FUERZAS MILITARES  BOGOTÁ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05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6.500.000.000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33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</a:t>
                      </a:r>
                      <a:endParaRPr b="1" i="0" sz="105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139.557.235.351 </a:t>
                      </a:r>
                      <a:endParaRPr/>
                    </a:p>
                  </a:txBody>
                  <a:tcPr marT="45725" marB="45725" marR="45725" marL="457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5B3D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0486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7" name="Shape 1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8" name="Google Shape;1728;p30"/>
          <p:cNvGrpSpPr/>
          <p:nvPr/>
        </p:nvGrpSpPr>
        <p:grpSpPr>
          <a:xfrm>
            <a:off x="707020" y="1106834"/>
            <a:ext cx="10833435" cy="5246092"/>
            <a:chOff x="685800" y="1125538"/>
            <a:chExt cx="7156451" cy="3465512"/>
          </a:xfrm>
        </p:grpSpPr>
        <p:sp>
          <p:nvSpPr>
            <p:cNvPr id="1729" name="Google Shape;1729;p30"/>
            <p:cNvSpPr/>
            <p:nvPr/>
          </p:nvSpPr>
          <p:spPr>
            <a:xfrm>
              <a:off x="808038" y="1968500"/>
              <a:ext cx="55563" cy="49213"/>
            </a:xfrm>
            <a:custGeom>
              <a:rect b="b" l="l" r="r" t="t"/>
              <a:pathLst>
                <a:path extrusionOk="0" h="31" w="35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30" name="Google Shape;1730;p30"/>
            <p:cNvSpPr/>
            <p:nvPr/>
          </p:nvSpPr>
          <p:spPr>
            <a:xfrm>
              <a:off x="685800" y="2012950"/>
              <a:ext cx="69850" cy="22225"/>
            </a:xfrm>
            <a:custGeom>
              <a:rect b="b" l="l" r="r" t="t"/>
              <a:pathLst>
                <a:path extrusionOk="0" h="14" w="4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31" name="Google Shape;1731;p30"/>
            <p:cNvSpPr/>
            <p:nvPr/>
          </p:nvSpPr>
          <p:spPr>
            <a:xfrm>
              <a:off x="841375" y="1830388"/>
              <a:ext cx="33338" cy="22225"/>
            </a:xfrm>
            <a:custGeom>
              <a:rect b="b" l="l" r="r" t="t"/>
              <a:pathLst>
                <a:path extrusionOk="0" h="14" w="21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32" name="Google Shape;1732;p30"/>
            <p:cNvSpPr/>
            <p:nvPr/>
          </p:nvSpPr>
          <p:spPr>
            <a:xfrm>
              <a:off x="828675" y="1482725"/>
              <a:ext cx="2687638" cy="3108325"/>
            </a:xfrm>
            <a:custGeom>
              <a:rect b="b" l="l" r="r" t="t"/>
              <a:pathLst>
                <a:path extrusionOk="0" h="1958" w="1693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33" name="Google Shape;1733;p30"/>
            <p:cNvSpPr/>
            <p:nvPr/>
          </p:nvSpPr>
          <p:spPr>
            <a:xfrm>
              <a:off x="2528888" y="1765300"/>
              <a:ext cx="25400" cy="17463"/>
            </a:xfrm>
            <a:custGeom>
              <a:rect b="b" l="l" r="r" t="t"/>
              <a:pathLst>
                <a:path extrusionOk="0" h="11" w="16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34" name="Google Shape;1734;p30"/>
            <p:cNvSpPr/>
            <p:nvPr/>
          </p:nvSpPr>
          <p:spPr>
            <a:xfrm>
              <a:off x="2587625" y="1785938"/>
              <a:ext cx="23813" cy="17463"/>
            </a:xfrm>
            <a:custGeom>
              <a:rect b="b" l="l" r="r" t="t"/>
              <a:pathLst>
                <a:path extrusionOk="0" h="11" w="15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35" name="Google Shape;1735;p30"/>
            <p:cNvSpPr/>
            <p:nvPr/>
          </p:nvSpPr>
          <p:spPr>
            <a:xfrm>
              <a:off x="1744663" y="1409700"/>
              <a:ext cx="347663" cy="96838"/>
            </a:xfrm>
            <a:custGeom>
              <a:rect b="b" l="l" r="r" t="t"/>
              <a:pathLst>
                <a:path extrusionOk="0" h="61" w="219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36" name="Google Shape;1736;p30"/>
            <p:cNvSpPr/>
            <p:nvPr/>
          </p:nvSpPr>
          <p:spPr>
            <a:xfrm>
              <a:off x="1931988" y="1377950"/>
              <a:ext cx="69850" cy="44450"/>
            </a:xfrm>
            <a:custGeom>
              <a:rect b="b" l="l" r="r" t="t"/>
              <a:pathLst>
                <a:path extrusionOk="0" h="28" w="44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37" name="Google Shape;1737;p30"/>
            <p:cNvSpPr/>
            <p:nvPr/>
          </p:nvSpPr>
          <p:spPr>
            <a:xfrm>
              <a:off x="2092325" y="1365250"/>
              <a:ext cx="122238" cy="53975"/>
            </a:xfrm>
            <a:custGeom>
              <a:rect b="b" l="l" r="r" t="t"/>
              <a:pathLst>
                <a:path extrusionOk="0" h="34" w="77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38" name="Google Shape;1738;p30"/>
            <p:cNvSpPr/>
            <p:nvPr/>
          </p:nvSpPr>
          <p:spPr>
            <a:xfrm>
              <a:off x="2111375" y="1439863"/>
              <a:ext cx="130175" cy="55563"/>
            </a:xfrm>
            <a:custGeom>
              <a:rect b="b" l="l" r="r" t="t"/>
              <a:pathLst>
                <a:path extrusionOk="0" h="35" w="82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39" name="Google Shape;1739;p30"/>
            <p:cNvSpPr/>
            <p:nvPr/>
          </p:nvSpPr>
          <p:spPr>
            <a:xfrm>
              <a:off x="2155825" y="1509713"/>
              <a:ext cx="106363" cy="66675"/>
            </a:xfrm>
            <a:custGeom>
              <a:rect b="b" l="l" r="r" t="t"/>
              <a:pathLst>
                <a:path extrusionOk="0" h="42" w="67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40" name="Google Shape;1740;p30"/>
            <p:cNvSpPr/>
            <p:nvPr/>
          </p:nvSpPr>
          <p:spPr>
            <a:xfrm>
              <a:off x="2287588" y="1498600"/>
              <a:ext cx="77788" cy="38100"/>
            </a:xfrm>
            <a:custGeom>
              <a:rect b="b" l="l" r="r" t="t"/>
              <a:pathLst>
                <a:path extrusionOk="0" h="24" w="49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41" name="Google Shape;1741;p30"/>
            <p:cNvSpPr/>
            <p:nvPr/>
          </p:nvSpPr>
          <p:spPr>
            <a:xfrm>
              <a:off x="2282825" y="1463675"/>
              <a:ext cx="39688" cy="23813"/>
            </a:xfrm>
            <a:custGeom>
              <a:rect b="b" l="l" r="r" t="t"/>
              <a:pathLst>
                <a:path extrusionOk="0" h="15" w="2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42" name="Google Shape;1742;p30"/>
            <p:cNvSpPr/>
            <p:nvPr/>
          </p:nvSpPr>
          <p:spPr>
            <a:xfrm>
              <a:off x="2251075" y="1389063"/>
              <a:ext cx="349250" cy="104775"/>
            </a:xfrm>
            <a:custGeom>
              <a:rect b="b" l="l" r="r" t="t"/>
              <a:pathLst>
                <a:path extrusionOk="0" h="66" w="220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43" name="Google Shape;1743;p30"/>
            <p:cNvSpPr/>
            <p:nvPr/>
          </p:nvSpPr>
          <p:spPr>
            <a:xfrm>
              <a:off x="3713163" y="1681163"/>
              <a:ext cx="192088" cy="84138"/>
            </a:xfrm>
            <a:custGeom>
              <a:rect b="b" l="l" r="r" t="t"/>
              <a:pathLst>
                <a:path extrusionOk="0" h="53" w="121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44" name="Google Shape;1744;p30"/>
            <p:cNvSpPr/>
            <p:nvPr/>
          </p:nvSpPr>
          <p:spPr>
            <a:xfrm>
              <a:off x="2747963" y="1125538"/>
              <a:ext cx="1104900" cy="711200"/>
            </a:xfrm>
            <a:custGeom>
              <a:rect b="b" l="l" r="r" t="t"/>
              <a:pathLst>
                <a:path extrusionOk="0" h="448" w="696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45" name="Google Shape;1745;p30"/>
            <p:cNvSpPr/>
            <p:nvPr/>
          </p:nvSpPr>
          <p:spPr>
            <a:xfrm>
              <a:off x="2517775" y="2711450"/>
              <a:ext cx="182563" cy="76200"/>
            </a:xfrm>
            <a:custGeom>
              <a:rect b="b" l="l" r="r" t="t"/>
              <a:pathLst>
                <a:path extrusionOk="0" h="48" w="115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46" name="Google Shape;1746;p30"/>
            <p:cNvSpPr/>
            <p:nvPr/>
          </p:nvSpPr>
          <p:spPr>
            <a:xfrm>
              <a:off x="2632075" y="2670175"/>
              <a:ext cx="26988" cy="20638"/>
            </a:xfrm>
            <a:custGeom>
              <a:rect b="b" l="l" r="r" t="t"/>
              <a:pathLst>
                <a:path extrusionOk="0" h="13" w="17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47" name="Google Shape;1747;p30"/>
            <p:cNvSpPr/>
            <p:nvPr/>
          </p:nvSpPr>
          <p:spPr>
            <a:xfrm>
              <a:off x="2641600" y="2838450"/>
              <a:ext cx="25400" cy="31750"/>
            </a:xfrm>
            <a:custGeom>
              <a:rect b="b" l="l" r="r" t="t"/>
              <a:pathLst>
                <a:path extrusionOk="0" h="20" w="16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48" name="Google Shape;1748;p30"/>
            <p:cNvSpPr/>
            <p:nvPr/>
          </p:nvSpPr>
          <p:spPr>
            <a:xfrm>
              <a:off x="2867025" y="2816225"/>
              <a:ext cx="26988" cy="33338"/>
            </a:xfrm>
            <a:custGeom>
              <a:rect b="b" l="l" r="r" t="t"/>
              <a:pathLst>
                <a:path extrusionOk="0" h="21" w="17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49" name="Google Shape;1749;p30"/>
            <p:cNvSpPr/>
            <p:nvPr/>
          </p:nvSpPr>
          <p:spPr>
            <a:xfrm>
              <a:off x="2722563" y="2787650"/>
              <a:ext cx="112713" cy="57150"/>
            </a:xfrm>
            <a:custGeom>
              <a:rect b="b" l="l" r="r" t="t"/>
              <a:pathLst>
                <a:path extrusionOk="0" h="36" w="71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50" name="Google Shape;1750;p30"/>
            <p:cNvSpPr/>
            <p:nvPr/>
          </p:nvSpPr>
          <p:spPr>
            <a:xfrm>
              <a:off x="5089525" y="3557588"/>
              <a:ext cx="141288" cy="320675"/>
            </a:xfrm>
            <a:custGeom>
              <a:rect b="b" l="l" r="r" t="t"/>
              <a:pathLst>
                <a:path extrusionOk="0" h="202" w="89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51" name="Google Shape;1751;p30"/>
            <p:cNvSpPr/>
            <p:nvPr/>
          </p:nvSpPr>
          <p:spPr>
            <a:xfrm>
              <a:off x="5816600" y="3038475"/>
              <a:ext cx="41275" cy="111125"/>
            </a:xfrm>
            <a:custGeom>
              <a:rect b="b" l="l" r="r" t="t"/>
              <a:pathLst>
                <a:path extrusionOk="0" h="70" w="26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52" name="Google Shape;1752;p30"/>
            <p:cNvSpPr/>
            <p:nvPr/>
          </p:nvSpPr>
          <p:spPr>
            <a:xfrm>
              <a:off x="4373563" y="2282825"/>
              <a:ext cx="34925" cy="46038"/>
            </a:xfrm>
            <a:custGeom>
              <a:rect b="b" l="l" r="r" t="t"/>
              <a:pathLst>
                <a:path extrusionOk="0" h="29" w="22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53" name="Google Shape;1753;p30"/>
            <p:cNvSpPr/>
            <p:nvPr/>
          </p:nvSpPr>
          <p:spPr>
            <a:xfrm>
              <a:off x="4262438" y="2305050"/>
              <a:ext cx="15875" cy="19050"/>
            </a:xfrm>
            <a:custGeom>
              <a:rect b="b" l="l" r="r" t="t"/>
              <a:pathLst>
                <a:path extrusionOk="0" h="12" w="10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54" name="Google Shape;1754;p30"/>
            <p:cNvSpPr/>
            <p:nvPr/>
          </p:nvSpPr>
          <p:spPr>
            <a:xfrm>
              <a:off x="4462463" y="2347913"/>
              <a:ext cx="68263" cy="41275"/>
            </a:xfrm>
            <a:custGeom>
              <a:rect b="b" l="l" r="r" t="t"/>
              <a:pathLst>
                <a:path extrusionOk="0" h="26" w="43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55" name="Google Shape;1755;p30"/>
            <p:cNvSpPr/>
            <p:nvPr/>
          </p:nvSpPr>
          <p:spPr>
            <a:xfrm>
              <a:off x="4006850" y="1941513"/>
              <a:ext cx="88900" cy="103188"/>
            </a:xfrm>
            <a:custGeom>
              <a:rect b="b" l="l" r="r" t="t"/>
              <a:pathLst>
                <a:path extrusionOk="0" h="65" w="56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56" name="Google Shape;1756;p30"/>
            <p:cNvSpPr/>
            <p:nvPr/>
          </p:nvSpPr>
          <p:spPr>
            <a:xfrm>
              <a:off x="4067175" y="1862138"/>
              <a:ext cx="184150" cy="206375"/>
            </a:xfrm>
            <a:custGeom>
              <a:rect b="b" l="l" r="r" t="t"/>
              <a:pathLst>
                <a:path extrusionOk="0" h="130" w="116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57" name="Google Shape;1757;p30"/>
            <p:cNvSpPr/>
            <p:nvPr/>
          </p:nvSpPr>
          <p:spPr>
            <a:xfrm>
              <a:off x="3859213" y="1409700"/>
              <a:ext cx="3976688" cy="2686050"/>
            </a:xfrm>
            <a:custGeom>
              <a:rect b="b" l="l" r="r" t="t"/>
              <a:pathLst>
                <a:path extrusionOk="0" h="1692" w="2505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58" name="Google Shape;1758;p30"/>
            <p:cNvSpPr/>
            <p:nvPr/>
          </p:nvSpPr>
          <p:spPr>
            <a:xfrm>
              <a:off x="6270625" y="1398588"/>
              <a:ext cx="4763" cy="11113"/>
            </a:xfrm>
            <a:custGeom>
              <a:rect b="b" l="l" r="r" t="t"/>
              <a:pathLst>
                <a:path extrusionOk="0" h="7" w="3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59" name="Google Shape;1759;p30"/>
            <p:cNvSpPr/>
            <p:nvPr/>
          </p:nvSpPr>
          <p:spPr>
            <a:xfrm>
              <a:off x="5248275" y="1422400"/>
              <a:ext cx="352425" cy="166688"/>
            </a:xfrm>
            <a:custGeom>
              <a:rect b="b" l="l" r="r" t="t"/>
              <a:pathLst>
                <a:path extrusionOk="0" h="105" w="222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60" name="Google Shape;1760;p30"/>
            <p:cNvSpPr/>
            <p:nvPr/>
          </p:nvSpPr>
          <p:spPr>
            <a:xfrm>
              <a:off x="7021513" y="2189163"/>
              <a:ext cx="134938" cy="74613"/>
            </a:xfrm>
            <a:custGeom>
              <a:rect b="b" l="l" r="r" t="t"/>
              <a:pathLst>
                <a:path extrusionOk="0" h="47" w="85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61" name="Google Shape;1761;p30"/>
            <p:cNvSpPr/>
            <p:nvPr/>
          </p:nvSpPr>
          <p:spPr>
            <a:xfrm>
              <a:off x="6818313" y="2265363"/>
              <a:ext cx="254000" cy="250825"/>
            </a:xfrm>
            <a:custGeom>
              <a:rect b="b" l="l" r="r" t="t"/>
              <a:pathLst>
                <a:path extrusionOk="0" h="158" w="160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62" name="Google Shape;1762;p30"/>
            <p:cNvSpPr/>
            <p:nvPr/>
          </p:nvSpPr>
          <p:spPr>
            <a:xfrm>
              <a:off x="6629400" y="2668588"/>
              <a:ext cx="38100" cy="66675"/>
            </a:xfrm>
            <a:custGeom>
              <a:rect b="b" l="l" r="r" t="t"/>
              <a:pathLst>
                <a:path extrusionOk="0" h="42" w="24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63" name="Google Shape;1763;p30"/>
            <p:cNvSpPr/>
            <p:nvPr/>
          </p:nvSpPr>
          <p:spPr>
            <a:xfrm>
              <a:off x="7707313" y="4097338"/>
              <a:ext cx="95250" cy="153988"/>
            </a:xfrm>
            <a:custGeom>
              <a:rect b="b" l="l" r="r" t="t"/>
              <a:pathLst>
                <a:path extrusionOk="0" h="97" w="60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64" name="Google Shape;1764;p30"/>
            <p:cNvSpPr/>
            <p:nvPr/>
          </p:nvSpPr>
          <p:spPr>
            <a:xfrm>
              <a:off x="7569200" y="4230688"/>
              <a:ext cx="155575" cy="149225"/>
            </a:xfrm>
            <a:custGeom>
              <a:rect b="b" l="l" r="r" t="t"/>
              <a:pathLst>
                <a:path extrusionOk="0" h="94" w="98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65" name="Google Shape;1765;p30"/>
            <p:cNvSpPr/>
            <p:nvPr/>
          </p:nvSpPr>
          <p:spPr>
            <a:xfrm>
              <a:off x="7123113" y="4233863"/>
              <a:ext cx="79375" cy="73025"/>
            </a:xfrm>
            <a:custGeom>
              <a:rect b="b" l="l" r="r" t="t"/>
              <a:pathLst>
                <a:path extrusionOk="0" h="46" w="50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66" name="Google Shape;1766;p30"/>
            <p:cNvSpPr/>
            <p:nvPr/>
          </p:nvSpPr>
          <p:spPr>
            <a:xfrm>
              <a:off x="6470650" y="3516313"/>
              <a:ext cx="857250" cy="690563"/>
            </a:xfrm>
            <a:custGeom>
              <a:rect b="b" l="l" r="r" t="t"/>
              <a:pathLst>
                <a:path extrusionOk="0" h="435" w="540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67" name="Google Shape;1767;p30"/>
            <p:cNvSpPr/>
            <p:nvPr/>
          </p:nvSpPr>
          <p:spPr>
            <a:xfrm>
              <a:off x="7793038" y="3649663"/>
              <a:ext cx="49213" cy="42863"/>
            </a:xfrm>
            <a:custGeom>
              <a:rect b="b" l="l" r="r" t="t"/>
              <a:pathLst>
                <a:path extrusionOk="0" h="27" w="31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68" name="Google Shape;1768;p30"/>
            <p:cNvSpPr/>
            <p:nvPr/>
          </p:nvSpPr>
          <p:spPr>
            <a:xfrm>
              <a:off x="7524750" y="3757613"/>
              <a:ext cx="50800" cy="46038"/>
            </a:xfrm>
            <a:custGeom>
              <a:rect b="b" l="l" r="r" t="t"/>
              <a:pathLst>
                <a:path extrusionOk="0" h="29" w="32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69" name="Google Shape;1769;p30"/>
            <p:cNvSpPr/>
            <p:nvPr/>
          </p:nvSpPr>
          <p:spPr>
            <a:xfrm>
              <a:off x="6129338" y="3133725"/>
              <a:ext cx="228600" cy="280988"/>
            </a:xfrm>
            <a:custGeom>
              <a:rect b="b" l="l" r="r" t="t"/>
              <a:pathLst>
                <a:path extrusionOk="0" h="177" w="144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70" name="Google Shape;1770;p30"/>
            <p:cNvSpPr/>
            <p:nvPr/>
          </p:nvSpPr>
          <p:spPr>
            <a:xfrm>
              <a:off x="6189663" y="3025775"/>
              <a:ext cx="133350" cy="219075"/>
            </a:xfrm>
            <a:custGeom>
              <a:rect b="b" l="l" r="r" t="t"/>
              <a:pathLst>
                <a:path extrusionOk="0" h="138" w="84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71" name="Google Shape;1771;p30"/>
            <p:cNvSpPr/>
            <p:nvPr/>
          </p:nvSpPr>
          <p:spPr>
            <a:xfrm>
              <a:off x="6340475" y="3402013"/>
              <a:ext cx="182563" cy="68263"/>
            </a:xfrm>
            <a:custGeom>
              <a:rect b="b" l="l" r="r" t="t"/>
              <a:pathLst>
                <a:path extrusionOk="0" h="43" w="115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72" name="Google Shape;1772;p30"/>
            <p:cNvSpPr/>
            <p:nvPr/>
          </p:nvSpPr>
          <p:spPr>
            <a:xfrm>
              <a:off x="6611938" y="3481388"/>
              <a:ext cx="25400" cy="26988"/>
            </a:xfrm>
            <a:custGeom>
              <a:rect b="b" l="l" r="r" t="t"/>
              <a:pathLst>
                <a:path extrusionOk="0" h="17" w="16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73" name="Google Shape;1773;p30"/>
            <p:cNvSpPr/>
            <p:nvPr/>
          </p:nvSpPr>
          <p:spPr>
            <a:xfrm>
              <a:off x="6702425" y="3451225"/>
              <a:ext cx="63500" cy="60325"/>
            </a:xfrm>
            <a:custGeom>
              <a:rect b="b" l="l" r="r" t="t"/>
              <a:pathLst>
                <a:path extrusionOk="0" h="38" w="40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74" name="Google Shape;1774;p30"/>
            <p:cNvSpPr/>
            <p:nvPr/>
          </p:nvSpPr>
          <p:spPr>
            <a:xfrm>
              <a:off x="6605588" y="3279775"/>
              <a:ext cx="95250" cy="112713"/>
            </a:xfrm>
            <a:custGeom>
              <a:rect b="b" l="l" r="r" t="t"/>
              <a:pathLst>
                <a:path extrusionOk="0" h="71" w="60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75" name="Google Shape;1775;p30"/>
            <p:cNvSpPr/>
            <p:nvPr/>
          </p:nvSpPr>
          <p:spPr>
            <a:xfrm>
              <a:off x="6630988" y="3228975"/>
              <a:ext cx="104775" cy="34925"/>
            </a:xfrm>
            <a:custGeom>
              <a:rect b="b" l="l" r="r" t="t"/>
              <a:pathLst>
                <a:path extrusionOk="0" h="22" w="66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76" name="Google Shape;1776;p30"/>
            <p:cNvSpPr/>
            <p:nvPr/>
          </p:nvSpPr>
          <p:spPr>
            <a:xfrm>
              <a:off x="6780213" y="3209925"/>
              <a:ext cx="34925" cy="74613"/>
            </a:xfrm>
            <a:custGeom>
              <a:rect b="b" l="l" r="r" t="t"/>
              <a:pathLst>
                <a:path extrusionOk="0" h="47" w="22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77" name="Google Shape;1777;p30"/>
            <p:cNvSpPr/>
            <p:nvPr/>
          </p:nvSpPr>
          <p:spPr>
            <a:xfrm>
              <a:off x="6410325" y="3098800"/>
              <a:ext cx="198438" cy="257175"/>
            </a:xfrm>
            <a:custGeom>
              <a:rect b="b" l="l" r="r" t="t"/>
              <a:pathLst>
                <a:path extrusionOk="0" h="162" w="125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78" name="Google Shape;1778;p30"/>
            <p:cNvSpPr/>
            <p:nvPr/>
          </p:nvSpPr>
          <p:spPr>
            <a:xfrm>
              <a:off x="6618288" y="2817813"/>
              <a:ext cx="100013" cy="185738"/>
            </a:xfrm>
            <a:custGeom>
              <a:rect b="b" l="l" r="r" t="t"/>
              <a:pathLst>
                <a:path extrusionOk="0" h="117" w="63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79" name="Google Shape;1779;p30"/>
            <p:cNvSpPr/>
            <p:nvPr/>
          </p:nvSpPr>
          <p:spPr>
            <a:xfrm>
              <a:off x="6665913" y="2994025"/>
              <a:ext cx="52388" cy="39688"/>
            </a:xfrm>
            <a:custGeom>
              <a:rect b="b" l="l" r="r" t="t"/>
              <a:pathLst>
                <a:path extrusionOk="0" h="25" w="33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80" name="Google Shape;1780;p30"/>
            <p:cNvSpPr/>
            <p:nvPr/>
          </p:nvSpPr>
          <p:spPr>
            <a:xfrm>
              <a:off x="6718300" y="2963863"/>
              <a:ext cx="36513" cy="39688"/>
            </a:xfrm>
            <a:custGeom>
              <a:rect b="b" l="l" r="r" t="t"/>
              <a:pathLst>
                <a:path extrusionOk="0" h="25" w="23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81" name="Google Shape;1781;p30"/>
            <p:cNvSpPr/>
            <p:nvPr/>
          </p:nvSpPr>
          <p:spPr>
            <a:xfrm>
              <a:off x="6659563" y="3038475"/>
              <a:ext cx="106363" cy="82550"/>
            </a:xfrm>
            <a:custGeom>
              <a:rect b="b" l="l" r="r" t="t"/>
              <a:pathLst>
                <a:path extrusionOk="0" h="52" w="67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82" name="Google Shape;1782;p30"/>
            <p:cNvSpPr/>
            <p:nvPr/>
          </p:nvSpPr>
          <p:spPr>
            <a:xfrm>
              <a:off x="6843713" y="3263900"/>
              <a:ext cx="390525" cy="258763"/>
            </a:xfrm>
            <a:custGeom>
              <a:rect b="b" l="l" r="r" t="t"/>
              <a:pathLst>
                <a:path extrusionOk="0" h="163" w="246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783" name="Google Shape;1783;p30"/>
          <p:cNvSpPr/>
          <p:nvPr/>
        </p:nvSpPr>
        <p:spPr>
          <a:xfrm>
            <a:off x="473070" y="6019060"/>
            <a:ext cx="11301300" cy="710100"/>
          </a:xfrm>
          <a:prstGeom prst="rect">
            <a:avLst/>
          </a:prstGeom>
          <a:solidFill>
            <a:srgbClr val="F2F2F2"/>
          </a:solidFill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84" name="Google Shape;1784;p30"/>
          <p:cNvSpPr txBox="1"/>
          <p:nvPr/>
        </p:nvSpPr>
        <p:spPr>
          <a:xfrm>
            <a:off x="648848" y="263143"/>
            <a:ext cx="4641000" cy="7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3B0"/>
              </a:buClr>
              <a:buSzPts val="2000"/>
              <a:buFont typeface="Helvetica Neue"/>
              <a:buNone/>
            </a:pPr>
            <a:r>
              <a:rPr b="1" i="0" lang="es-CO" sz="2000" u="none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HISTÓRICO PRESUPUESTO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3B0"/>
              </a:buClr>
              <a:buSzPts val="2000"/>
              <a:buFont typeface="Helvetica Neue"/>
              <a:buNone/>
            </a:pPr>
            <a:r>
              <a:rPr b="1" i="0" lang="es-CO" sz="2000" u="none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SECTOR DEFENSA</a:t>
            </a:r>
            <a:endParaRPr b="1" i="0" sz="2000" u="none" cap="none" strike="noStrike">
              <a:solidFill>
                <a:srgbClr val="3D83B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85" name="Google Shape;1785;p30"/>
          <p:cNvSpPr txBox="1"/>
          <p:nvPr/>
        </p:nvSpPr>
        <p:spPr>
          <a:xfrm>
            <a:off x="9169021" y="2066786"/>
            <a:ext cx="23970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Cifras en Billones de Pesos</a:t>
            </a:r>
            <a:endParaRPr/>
          </a:p>
        </p:txBody>
      </p:sp>
      <p:graphicFrame>
        <p:nvGraphicFramePr>
          <p:cNvPr id="1786" name="Google Shape;1786;p30"/>
          <p:cNvGraphicFramePr/>
          <p:nvPr/>
        </p:nvGraphicFramePr>
        <p:xfrm>
          <a:off x="269663" y="2191051"/>
          <a:ext cx="11569750" cy="4147975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1787" name="Google Shape;1787;p30"/>
          <p:cNvSpPr txBox="1"/>
          <p:nvPr/>
        </p:nvSpPr>
        <p:spPr>
          <a:xfrm>
            <a:off x="6054539" y="2769333"/>
            <a:ext cx="5571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49,0</a:t>
            </a:r>
            <a:endParaRPr b="1" sz="120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88" name="Google Shape;1788;p30"/>
          <p:cNvSpPr txBox="1"/>
          <p:nvPr/>
        </p:nvSpPr>
        <p:spPr>
          <a:xfrm>
            <a:off x="5200939" y="2890551"/>
            <a:ext cx="634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47,2</a:t>
            </a:r>
            <a:endParaRPr/>
          </a:p>
        </p:txBody>
      </p:sp>
      <p:sp>
        <p:nvSpPr>
          <p:cNvPr id="1789" name="Google Shape;1789;p30"/>
          <p:cNvSpPr txBox="1"/>
          <p:nvPr/>
        </p:nvSpPr>
        <p:spPr>
          <a:xfrm>
            <a:off x="7669195" y="2712436"/>
            <a:ext cx="5967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50,5</a:t>
            </a:r>
            <a:endParaRPr/>
          </a:p>
        </p:txBody>
      </p:sp>
      <p:sp>
        <p:nvSpPr>
          <p:cNvPr id="1790" name="Google Shape;1790;p30"/>
          <p:cNvSpPr txBox="1"/>
          <p:nvPr/>
        </p:nvSpPr>
        <p:spPr>
          <a:xfrm>
            <a:off x="2846182" y="2701987"/>
            <a:ext cx="6264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45,3</a:t>
            </a:r>
            <a:endParaRPr/>
          </a:p>
        </p:txBody>
      </p:sp>
      <p:sp>
        <p:nvSpPr>
          <p:cNvPr id="1791" name="Google Shape;1791;p30"/>
          <p:cNvSpPr txBox="1"/>
          <p:nvPr/>
        </p:nvSpPr>
        <p:spPr>
          <a:xfrm>
            <a:off x="3564165" y="2866109"/>
            <a:ext cx="626400" cy="1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45,2</a:t>
            </a:r>
            <a:endParaRPr/>
          </a:p>
        </p:txBody>
      </p:sp>
      <p:sp>
        <p:nvSpPr>
          <p:cNvPr id="1792" name="Google Shape;1792;p30"/>
          <p:cNvSpPr txBox="1"/>
          <p:nvPr/>
        </p:nvSpPr>
        <p:spPr>
          <a:xfrm>
            <a:off x="4425124" y="2941356"/>
            <a:ext cx="5571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45,9</a:t>
            </a:r>
            <a:endParaRPr/>
          </a:p>
        </p:txBody>
      </p:sp>
      <p:sp>
        <p:nvSpPr>
          <p:cNvPr id="1793" name="Google Shape;1793;p30"/>
          <p:cNvSpPr txBox="1"/>
          <p:nvPr/>
        </p:nvSpPr>
        <p:spPr>
          <a:xfrm>
            <a:off x="1157788" y="2191136"/>
            <a:ext cx="5967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47,9</a:t>
            </a:r>
            <a:endParaRPr/>
          </a:p>
        </p:txBody>
      </p:sp>
      <p:sp>
        <p:nvSpPr>
          <p:cNvPr id="1794" name="Google Shape;1794;p30"/>
          <p:cNvSpPr txBox="1"/>
          <p:nvPr/>
        </p:nvSpPr>
        <p:spPr>
          <a:xfrm>
            <a:off x="6922261" y="2652526"/>
            <a:ext cx="596700" cy="1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50,9</a:t>
            </a:r>
            <a:endParaRPr/>
          </a:p>
        </p:txBody>
      </p:sp>
      <p:sp>
        <p:nvSpPr>
          <p:cNvPr id="1795" name="Google Shape;1795;p30"/>
          <p:cNvSpPr txBox="1"/>
          <p:nvPr/>
        </p:nvSpPr>
        <p:spPr>
          <a:xfrm>
            <a:off x="2010048" y="2645139"/>
            <a:ext cx="557100" cy="1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45,3</a:t>
            </a:r>
            <a:endParaRPr/>
          </a:p>
        </p:txBody>
      </p:sp>
      <p:sp>
        <p:nvSpPr>
          <p:cNvPr id="1796" name="Google Shape;1796;p30"/>
          <p:cNvSpPr txBox="1"/>
          <p:nvPr/>
        </p:nvSpPr>
        <p:spPr>
          <a:xfrm>
            <a:off x="8484661" y="2645139"/>
            <a:ext cx="5967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52,16</a:t>
            </a:r>
            <a:endParaRPr/>
          </a:p>
        </p:txBody>
      </p:sp>
      <p:sp>
        <p:nvSpPr>
          <p:cNvPr id="1797" name="Google Shape;1797;p30"/>
          <p:cNvSpPr txBox="1"/>
          <p:nvPr/>
        </p:nvSpPr>
        <p:spPr>
          <a:xfrm>
            <a:off x="9300127" y="2501916"/>
            <a:ext cx="5967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57,0</a:t>
            </a:r>
            <a:endParaRPr/>
          </a:p>
        </p:txBody>
      </p:sp>
      <p:sp>
        <p:nvSpPr>
          <p:cNvPr id="1798" name="Google Shape;1798;p30"/>
          <p:cNvSpPr txBox="1"/>
          <p:nvPr/>
        </p:nvSpPr>
        <p:spPr>
          <a:xfrm>
            <a:off x="10004719" y="2315819"/>
            <a:ext cx="916500" cy="1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2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61,137</a:t>
            </a:r>
            <a:endParaRPr b="1" sz="1200" u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99" name="Google Shape;1799;p30"/>
          <p:cNvSpPr txBox="1"/>
          <p:nvPr/>
        </p:nvSpPr>
        <p:spPr>
          <a:xfrm>
            <a:off x="669113" y="1110230"/>
            <a:ext cx="45318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 gasto en defensa de Colombia ha crecido en un </a:t>
            </a:r>
            <a:r>
              <a:rPr b="1" i="1" lang="es-CO" sz="140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</a:t>
            </a:r>
            <a:r>
              <a:rPr b="1" i="1" lang="es-CO" sz="160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% </a:t>
            </a:r>
            <a:r>
              <a:rPr lang="es-CO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entre 2014 y 2024, manteniendo una participación promedio de </a:t>
            </a:r>
            <a:r>
              <a:rPr b="1" i="1" lang="es-CO" sz="160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3,3% </a:t>
            </a:r>
            <a:r>
              <a:rPr lang="es-CO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 el PIB. </a:t>
            </a:r>
            <a:endParaRPr sz="14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00" name="Google Shape;1800;p30"/>
          <p:cNvSpPr/>
          <p:nvPr/>
        </p:nvSpPr>
        <p:spPr>
          <a:xfrm>
            <a:off x="5675883" y="567044"/>
            <a:ext cx="4531800" cy="1182900"/>
          </a:xfrm>
          <a:prstGeom prst="roundRect">
            <a:avLst>
              <a:gd fmla="val 16667" name="adj"/>
            </a:avLst>
          </a:prstGeom>
          <a:solidFill>
            <a:srgbClr val="F1F1F1"/>
          </a:solidFill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ctr" bIns="25400" lIns="25400" spcFirstLastPara="1" rIns="25400" wrap="square" tIns="254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01" name="Google Shape;1801;p30"/>
          <p:cNvSpPr/>
          <p:nvPr/>
        </p:nvSpPr>
        <p:spPr>
          <a:xfrm>
            <a:off x="6005573" y="760973"/>
            <a:ext cx="2101200" cy="84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0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Presupuesto 2024    </a:t>
            </a:r>
            <a:r>
              <a:rPr b="1" lang="es-CO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🡪       		</a:t>
            </a:r>
            <a:endParaRPr b="1" sz="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Funcionamiento🡪</a:t>
            </a:r>
            <a:r>
              <a:rPr lang="es-CO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$53,4 bill</a:t>
            </a:r>
            <a:endParaRPr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Deuda🡪</a:t>
            </a:r>
            <a:r>
              <a:rPr lang="es-CO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$0,4 bill</a:t>
            </a:r>
            <a:endParaRPr sz="10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Inversión🡪</a:t>
            </a:r>
            <a:r>
              <a:rPr lang="es-CO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$3,2 bill</a:t>
            </a:r>
            <a:endParaRPr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</a:t>
            </a:r>
            <a:endParaRPr b="1" i="1" sz="1100">
              <a:solidFill>
                <a:schemeClr val="accen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02" name="Google Shape;1802;p30"/>
          <p:cNvSpPr txBox="1"/>
          <p:nvPr/>
        </p:nvSpPr>
        <p:spPr>
          <a:xfrm>
            <a:off x="604233" y="6076803"/>
            <a:ext cx="110823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 Apropiación vigente ($54,1 Bill) sin descontar bloqueo por $386 mil millones e incluyendo provisión de incremento salarial proyectada MHCP $2,9 billones = $57 billones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2025 $61,1 billones, Proyecto de presupuesto incluyendo provisión por incremento salarial MHCP $2,1 billones</a:t>
            </a:r>
            <a:endParaRPr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03" name="Google Shape;1803;p30"/>
          <p:cNvSpPr/>
          <p:nvPr/>
        </p:nvSpPr>
        <p:spPr>
          <a:xfrm>
            <a:off x="8106641" y="737166"/>
            <a:ext cx="2101200" cy="84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0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Presupuesto 2025    </a:t>
            </a:r>
            <a:r>
              <a:rPr b="1" lang="es-CO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🡪       		</a:t>
            </a:r>
            <a:endParaRPr b="1" sz="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Funcionamiento🡪</a:t>
            </a:r>
            <a:r>
              <a:rPr lang="es-CO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$58,1 bill</a:t>
            </a:r>
            <a:endParaRPr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Deuda🡪</a:t>
            </a:r>
            <a:r>
              <a:rPr lang="es-CO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$0,5 bill</a:t>
            </a:r>
            <a:endParaRPr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Inversión🡪</a:t>
            </a:r>
            <a:r>
              <a:rPr lang="es-CO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$2,5 bill</a:t>
            </a:r>
            <a:endParaRPr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</a:t>
            </a:r>
            <a:endParaRPr b="1" i="1" sz="1100">
              <a:solidFill>
                <a:schemeClr val="accen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804" name="Google Shape;1804;p30"/>
          <p:cNvGraphicFramePr/>
          <p:nvPr/>
        </p:nvGraphicFramePr>
        <p:xfrm>
          <a:off x="269663" y="2188917"/>
          <a:ext cx="11569750" cy="4147975"/>
        </p:xfrm>
        <a:graphic>
          <a:graphicData uri="http://schemas.openxmlformats.org/drawingml/2006/chart">
            <c:chart r:id="rId4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8" name="Shape 1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9" name="Google Shape;1809;p31"/>
          <p:cNvGrpSpPr/>
          <p:nvPr/>
        </p:nvGrpSpPr>
        <p:grpSpPr>
          <a:xfrm>
            <a:off x="707020" y="1106834"/>
            <a:ext cx="10833435" cy="5246092"/>
            <a:chOff x="685800" y="1125538"/>
            <a:chExt cx="7156451" cy="3465512"/>
          </a:xfrm>
        </p:grpSpPr>
        <p:sp>
          <p:nvSpPr>
            <p:cNvPr id="1810" name="Google Shape;1810;p31"/>
            <p:cNvSpPr/>
            <p:nvPr/>
          </p:nvSpPr>
          <p:spPr>
            <a:xfrm>
              <a:off x="808038" y="1968500"/>
              <a:ext cx="55563" cy="49213"/>
            </a:xfrm>
            <a:custGeom>
              <a:rect b="b" l="l" r="r" t="t"/>
              <a:pathLst>
                <a:path extrusionOk="0" h="31" w="35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11" name="Google Shape;1811;p31"/>
            <p:cNvSpPr/>
            <p:nvPr/>
          </p:nvSpPr>
          <p:spPr>
            <a:xfrm>
              <a:off x="685800" y="2012950"/>
              <a:ext cx="69850" cy="22225"/>
            </a:xfrm>
            <a:custGeom>
              <a:rect b="b" l="l" r="r" t="t"/>
              <a:pathLst>
                <a:path extrusionOk="0" h="14" w="4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12" name="Google Shape;1812;p31"/>
            <p:cNvSpPr/>
            <p:nvPr/>
          </p:nvSpPr>
          <p:spPr>
            <a:xfrm>
              <a:off x="841375" y="1830388"/>
              <a:ext cx="33338" cy="22225"/>
            </a:xfrm>
            <a:custGeom>
              <a:rect b="b" l="l" r="r" t="t"/>
              <a:pathLst>
                <a:path extrusionOk="0" h="14" w="21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13" name="Google Shape;1813;p31"/>
            <p:cNvSpPr/>
            <p:nvPr/>
          </p:nvSpPr>
          <p:spPr>
            <a:xfrm>
              <a:off x="828675" y="1482725"/>
              <a:ext cx="2687638" cy="3108325"/>
            </a:xfrm>
            <a:custGeom>
              <a:rect b="b" l="l" r="r" t="t"/>
              <a:pathLst>
                <a:path extrusionOk="0" h="1958" w="1693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14" name="Google Shape;1814;p31"/>
            <p:cNvSpPr/>
            <p:nvPr/>
          </p:nvSpPr>
          <p:spPr>
            <a:xfrm>
              <a:off x="2528888" y="1765300"/>
              <a:ext cx="25400" cy="17463"/>
            </a:xfrm>
            <a:custGeom>
              <a:rect b="b" l="l" r="r" t="t"/>
              <a:pathLst>
                <a:path extrusionOk="0" h="11" w="16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15" name="Google Shape;1815;p31"/>
            <p:cNvSpPr/>
            <p:nvPr/>
          </p:nvSpPr>
          <p:spPr>
            <a:xfrm>
              <a:off x="2587625" y="1785938"/>
              <a:ext cx="23813" cy="17463"/>
            </a:xfrm>
            <a:custGeom>
              <a:rect b="b" l="l" r="r" t="t"/>
              <a:pathLst>
                <a:path extrusionOk="0" h="11" w="15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16" name="Google Shape;1816;p31"/>
            <p:cNvSpPr/>
            <p:nvPr/>
          </p:nvSpPr>
          <p:spPr>
            <a:xfrm>
              <a:off x="1744663" y="1409700"/>
              <a:ext cx="347663" cy="96838"/>
            </a:xfrm>
            <a:custGeom>
              <a:rect b="b" l="l" r="r" t="t"/>
              <a:pathLst>
                <a:path extrusionOk="0" h="61" w="219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17" name="Google Shape;1817;p31"/>
            <p:cNvSpPr/>
            <p:nvPr/>
          </p:nvSpPr>
          <p:spPr>
            <a:xfrm>
              <a:off x="1931988" y="1377950"/>
              <a:ext cx="69850" cy="44450"/>
            </a:xfrm>
            <a:custGeom>
              <a:rect b="b" l="l" r="r" t="t"/>
              <a:pathLst>
                <a:path extrusionOk="0" h="28" w="44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18" name="Google Shape;1818;p31"/>
            <p:cNvSpPr/>
            <p:nvPr/>
          </p:nvSpPr>
          <p:spPr>
            <a:xfrm>
              <a:off x="2092325" y="1365250"/>
              <a:ext cx="122238" cy="53975"/>
            </a:xfrm>
            <a:custGeom>
              <a:rect b="b" l="l" r="r" t="t"/>
              <a:pathLst>
                <a:path extrusionOk="0" h="34" w="77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19" name="Google Shape;1819;p31"/>
            <p:cNvSpPr/>
            <p:nvPr/>
          </p:nvSpPr>
          <p:spPr>
            <a:xfrm>
              <a:off x="2111375" y="1439863"/>
              <a:ext cx="130175" cy="55563"/>
            </a:xfrm>
            <a:custGeom>
              <a:rect b="b" l="l" r="r" t="t"/>
              <a:pathLst>
                <a:path extrusionOk="0" h="35" w="82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20" name="Google Shape;1820;p31"/>
            <p:cNvSpPr/>
            <p:nvPr/>
          </p:nvSpPr>
          <p:spPr>
            <a:xfrm>
              <a:off x="2155825" y="1509713"/>
              <a:ext cx="106363" cy="66675"/>
            </a:xfrm>
            <a:custGeom>
              <a:rect b="b" l="l" r="r" t="t"/>
              <a:pathLst>
                <a:path extrusionOk="0" h="42" w="67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21" name="Google Shape;1821;p31"/>
            <p:cNvSpPr/>
            <p:nvPr/>
          </p:nvSpPr>
          <p:spPr>
            <a:xfrm>
              <a:off x="2287588" y="1498600"/>
              <a:ext cx="77788" cy="38100"/>
            </a:xfrm>
            <a:custGeom>
              <a:rect b="b" l="l" r="r" t="t"/>
              <a:pathLst>
                <a:path extrusionOk="0" h="24" w="49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22" name="Google Shape;1822;p31"/>
            <p:cNvSpPr/>
            <p:nvPr/>
          </p:nvSpPr>
          <p:spPr>
            <a:xfrm>
              <a:off x="2282825" y="1463675"/>
              <a:ext cx="39688" cy="23813"/>
            </a:xfrm>
            <a:custGeom>
              <a:rect b="b" l="l" r="r" t="t"/>
              <a:pathLst>
                <a:path extrusionOk="0" h="15" w="2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23" name="Google Shape;1823;p31"/>
            <p:cNvSpPr/>
            <p:nvPr/>
          </p:nvSpPr>
          <p:spPr>
            <a:xfrm>
              <a:off x="2251075" y="1389063"/>
              <a:ext cx="349250" cy="104775"/>
            </a:xfrm>
            <a:custGeom>
              <a:rect b="b" l="l" r="r" t="t"/>
              <a:pathLst>
                <a:path extrusionOk="0" h="66" w="220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24" name="Google Shape;1824;p31"/>
            <p:cNvSpPr/>
            <p:nvPr/>
          </p:nvSpPr>
          <p:spPr>
            <a:xfrm>
              <a:off x="3713163" y="1681163"/>
              <a:ext cx="192088" cy="84138"/>
            </a:xfrm>
            <a:custGeom>
              <a:rect b="b" l="l" r="r" t="t"/>
              <a:pathLst>
                <a:path extrusionOk="0" h="53" w="121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25" name="Google Shape;1825;p31"/>
            <p:cNvSpPr/>
            <p:nvPr/>
          </p:nvSpPr>
          <p:spPr>
            <a:xfrm>
              <a:off x="2747963" y="1125538"/>
              <a:ext cx="1104900" cy="711200"/>
            </a:xfrm>
            <a:custGeom>
              <a:rect b="b" l="l" r="r" t="t"/>
              <a:pathLst>
                <a:path extrusionOk="0" h="448" w="696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26" name="Google Shape;1826;p31"/>
            <p:cNvSpPr/>
            <p:nvPr/>
          </p:nvSpPr>
          <p:spPr>
            <a:xfrm>
              <a:off x="2517775" y="2711450"/>
              <a:ext cx="182563" cy="76200"/>
            </a:xfrm>
            <a:custGeom>
              <a:rect b="b" l="l" r="r" t="t"/>
              <a:pathLst>
                <a:path extrusionOk="0" h="48" w="115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27" name="Google Shape;1827;p31"/>
            <p:cNvSpPr/>
            <p:nvPr/>
          </p:nvSpPr>
          <p:spPr>
            <a:xfrm>
              <a:off x="2632075" y="2670175"/>
              <a:ext cx="26988" cy="20638"/>
            </a:xfrm>
            <a:custGeom>
              <a:rect b="b" l="l" r="r" t="t"/>
              <a:pathLst>
                <a:path extrusionOk="0" h="13" w="17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28" name="Google Shape;1828;p31"/>
            <p:cNvSpPr/>
            <p:nvPr/>
          </p:nvSpPr>
          <p:spPr>
            <a:xfrm>
              <a:off x="2641600" y="2838450"/>
              <a:ext cx="25400" cy="31750"/>
            </a:xfrm>
            <a:custGeom>
              <a:rect b="b" l="l" r="r" t="t"/>
              <a:pathLst>
                <a:path extrusionOk="0" h="20" w="16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29" name="Google Shape;1829;p31"/>
            <p:cNvSpPr/>
            <p:nvPr/>
          </p:nvSpPr>
          <p:spPr>
            <a:xfrm>
              <a:off x="2867025" y="2816225"/>
              <a:ext cx="26988" cy="33338"/>
            </a:xfrm>
            <a:custGeom>
              <a:rect b="b" l="l" r="r" t="t"/>
              <a:pathLst>
                <a:path extrusionOk="0" h="21" w="17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30" name="Google Shape;1830;p31"/>
            <p:cNvSpPr/>
            <p:nvPr/>
          </p:nvSpPr>
          <p:spPr>
            <a:xfrm>
              <a:off x="2722563" y="2787650"/>
              <a:ext cx="112713" cy="57150"/>
            </a:xfrm>
            <a:custGeom>
              <a:rect b="b" l="l" r="r" t="t"/>
              <a:pathLst>
                <a:path extrusionOk="0" h="36" w="71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31" name="Google Shape;1831;p31"/>
            <p:cNvSpPr/>
            <p:nvPr/>
          </p:nvSpPr>
          <p:spPr>
            <a:xfrm>
              <a:off x="5089525" y="3557588"/>
              <a:ext cx="141288" cy="320675"/>
            </a:xfrm>
            <a:custGeom>
              <a:rect b="b" l="l" r="r" t="t"/>
              <a:pathLst>
                <a:path extrusionOk="0" h="202" w="89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32" name="Google Shape;1832;p31"/>
            <p:cNvSpPr/>
            <p:nvPr/>
          </p:nvSpPr>
          <p:spPr>
            <a:xfrm>
              <a:off x="5816600" y="3038475"/>
              <a:ext cx="41275" cy="111125"/>
            </a:xfrm>
            <a:custGeom>
              <a:rect b="b" l="l" r="r" t="t"/>
              <a:pathLst>
                <a:path extrusionOk="0" h="70" w="26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33" name="Google Shape;1833;p31"/>
            <p:cNvSpPr/>
            <p:nvPr/>
          </p:nvSpPr>
          <p:spPr>
            <a:xfrm>
              <a:off x="4373563" y="2282825"/>
              <a:ext cx="34925" cy="46038"/>
            </a:xfrm>
            <a:custGeom>
              <a:rect b="b" l="l" r="r" t="t"/>
              <a:pathLst>
                <a:path extrusionOk="0" h="29" w="22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34" name="Google Shape;1834;p31"/>
            <p:cNvSpPr/>
            <p:nvPr/>
          </p:nvSpPr>
          <p:spPr>
            <a:xfrm>
              <a:off x="4262438" y="2305050"/>
              <a:ext cx="15875" cy="19050"/>
            </a:xfrm>
            <a:custGeom>
              <a:rect b="b" l="l" r="r" t="t"/>
              <a:pathLst>
                <a:path extrusionOk="0" h="12" w="10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35" name="Google Shape;1835;p31"/>
            <p:cNvSpPr/>
            <p:nvPr/>
          </p:nvSpPr>
          <p:spPr>
            <a:xfrm>
              <a:off x="4462463" y="2347913"/>
              <a:ext cx="68263" cy="41275"/>
            </a:xfrm>
            <a:custGeom>
              <a:rect b="b" l="l" r="r" t="t"/>
              <a:pathLst>
                <a:path extrusionOk="0" h="26" w="43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36" name="Google Shape;1836;p31"/>
            <p:cNvSpPr/>
            <p:nvPr/>
          </p:nvSpPr>
          <p:spPr>
            <a:xfrm>
              <a:off x="4006850" y="1941513"/>
              <a:ext cx="88900" cy="103188"/>
            </a:xfrm>
            <a:custGeom>
              <a:rect b="b" l="l" r="r" t="t"/>
              <a:pathLst>
                <a:path extrusionOk="0" h="65" w="56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37" name="Google Shape;1837;p31"/>
            <p:cNvSpPr/>
            <p:nvPr/>
          </p:nvSpPr>
          <p:spPr>
            <a:xfrm>
              <a:off x="4067175" y="1862138"/>
              <a:ext cx="184150" cy="206375"/>
            </a:xfrm>
            <a:custGeom>
              <a:rect b="b" l="l" r="r" t="t"/>
              <a:pathLst>
                <a:path extrusionOk="0" h="130" w="116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38" name="Google Shape;1838;p31"/>
            <p:cNvSpPr/>
            <p:nvPr/>
          </p:nvSpPr>
          <p:spPr>
            <a:xfrm>
              <a:off x="3859213" y="1409700"/>
              <a:ext cx="3976688" cy="2686050"/>
            </a:xfrm>
            <a:custGeom>
              <a:rect b="b" l="l" r="r" t="t"/>
              <a:pathLst>
                <a:path extrusionOk="0" h="1692" w="2505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39" name="Google Shape;1839;p31"/>
            <p:cNvSpPr/>
            <p:nvPr/>
          </p:nvSpPr>
          <p:spPr>
            <a:xfrm>
              <a:off x="6270625" y="1398588"/>
              <a:ext cx="4763" cy="11113"/>
            </a:xfrm>
            <a:custGeom>
              <a:rect b="b" l="l" r="r" t="t"/>
              <a:pathLst>
                <a:path extrusionOk="0" h="7" w="3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40" name="Google Shape;1840;p31"/>
            <p:cNvSpPr/>
            <p:nvPr/>
          </p:nvSpPr>
          <p:spPr>
            <a:xfrm>
              <a:off x="5248275" y="1422400"/>
              <a:ext cx="352425" cy="166688"/>
            </a:xfrm>
            <a:custGeom>
              <a:rect b="b" l="l" r="r" t="t"/>
              <a:pathLst>
                <a:path extrusionOk="0" h="105" w="222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41" name="Google Shape;1841;p31"/>
            <p:cNvSpPr/>
            <p:nvPr/>
          </p:nvSpPr>
          <p:spPr>
            <a:xfrm>
              <a:off x="7021513" y="2189163"/>
              <a:ext cx="134938" cy="74613"/>
            </a:xfrm>
            <a:custGeom>
              <a:rect b="b" l="l" r="r" t="t"/>
              <a:pathLst>
                <a:path extrusionOk="0" h="47" w="85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42" name="Google Shape;1842;p31"/>
            <p:cNvSpPr/>
            <p:nvPr/>
          </p:nvSpPr>
          <p:spPr>
            <a:xfrm>
              <a:off x="6818313" y="2265363"/>
              <a:ext cx="254000" cy="250825"/>
            </a:xfrm>
            <a:custGeom>
              <a:rect b="b" l="l" r="r" t="t"/>
              <a:pathLst>
                <a:path extrusionOk="0" h="158" w="160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43" name="Google Shape;1843;p31"/>
            <p:cNvSpPr/>
            <p:nvPr/>
          </p:nvSpPr>
          <p:spPr>
            <a:xfrm>
              <a:off x="6629400" y="2668588"/>
              <a:ext cx="38100" cy="66675"/>
            </a:xfrm>
            <a:custGeom>
              <a:rect b="b" l="l" r="r" t="t"/>
              <a:pathLst>
                <a:path extrusionOk="0" h="42" w="24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44" name="Google Shape;1844;p31"/>
            <p:cNvSpPr/>
            <p:nvPr/>
          </p:nvSpPr>
          <p:spPr>
            <a:xfrm>
              <a:off x="7707313" y="4097338"/>
              <a:ext cx="95250" cy="153988"/>
            </a:xfrm>
            <a:custGeom>
              <a:rect b="b" l="l" r="r" t="t"/>
              <a:pathLst>
                <a:path extrusionOk="0" h="97" w="60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45" name="Google Shape;1845;p31"/>
            <p:cNvSpPr/>
            <p:nvPr/>
          </p:nvSpPr>
          <p:spPr>
            <a:xfrm>
              <a:off x="7569200" y="4230688"/>
              <a:ext cx="155575" cy="149225"/>
            </a:xfrm>
            <a:custGeom>
              <a:rect b="b" l="l" r="r" t="t"/>
              <a:pathLst>
                <a:path extrusionOk="0" h="94" w="98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46" name="Google Shape;1846;p31"/>
            <p:cNvSpPr/>
            <p:nvPr/>
          </p:nvSpPr>
          <p:spPr>
            <a:xfrm>
              <a:off x="7123113" y="4233863"/>
              <a:ext cx="79375" cy="73025"/>
            </a:xfrm>
            <a:custGeom>
              <a:rect b="b" l="l" r="r" t="t"/>
              <a:pathLst>
                <a:path extrusionOk="0" h="46" w="50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47" name="Google Shape;1847;p31"/>
            <p:cNvSpPr/>
            <p:nvPr/>
          </p:nvSpPr>
          <p:spPr>
            <a:xfrm>
              <a:off x="6470650" y="3516313"/>
              <a:ext cx="857250" cy="690563"/>
            </a:xfrm>
            <a:custGeom>
              <a:rect b="b" l="l" r="r" t="t"/>
              <a:pathLst>
                <a:path extrusionOk="0" h="435" w="540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48" name="Google Shape;1848;p31"/>
            <p:cNvSpPr/>
            <p:nvPr/>
          </p:nvSpPr>
          <p:spPr>
            <a:xfrm>
              <a:off x="7793038" y="3649663"/>
              <a:ext cx="49213" cy="42863"/>
            </a:xfrm>
            <a:custGeom>
              <a:rect b="b" l="l" r="r" t="t"/>
              <a:pathLst>
                <a:path extrusionOk="0" h="27" w="31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49" name="Google Shape;1849;p31"/>
            <p:cNvSpPr/>
            <p:nvPr/>
          </p:nvSpPr>
          <p:spPr>
            <a:xfrm>
              <a:off x="7524750" y="3757613"/>
              <a:ext cx="50800" cy="46038"/>
            </a:xfrm>
            <a:custGeom>
              <a:rect b="b" l="l" r="r" t="t"/>
              <a:pathLst>
                <a:path extrusionOk="0" h="29" w="32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50" name="Google Shape;1850;p31"/>
            <p:cNvSpPr/>
            <p:nvPr/>
          </p:nvSpPr>
          <p:spPr>
            <a:xfrm>
              <a:off x="6129338" y="3133725"/>
              <a:ext cx="228600" cy="280988"/>
            </a:xfrm>
            <a:custGeom>
              <a:rect b="b" l="l" r="r" t="t"/>
              <a:pathLst>
                <a:path extrusionOk="0" h="177" w="144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51" name="Google Shape;1851;p31"/>
            <p:cNvSpPr/>
            <p:nvPr/>
          </p:nvSpPr>
          <p:spPr>
            <a:xfrm>
              <a:off x="6189663" y="3025775"/>
              <a:ext cx="133350" cy="219075"/>
            </a:xfrm>
            <a:custGeom>
              <a:rect b="b" l="l" r="r" t="t"/>
              <a:pathLst>
                <a:path extrusionOk="0" h="138" w="84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52" name="Google Shape;1852;p31"/>
            <p:cNvSpPr/>
            <p:nvPr/>
          </p:nvSpPr>
          <p:spPr>
            <a:xfrm>
              <a:off x="6340475" y="3402013"/>
              <a:ext cx="182563" cy="68263"/>
            </a:xfrm>
            <a:custGeom>
              <a:rect b="b" l="l" r="r" t="t"/>
              <a:pathLst>
                <a:path extrusionOk="0" h="43" w="115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53" name="Google Shape;1853;p31"/>
            <p:cNvSpPr/>
            <p:nvPr/>
          </p:nvSpPr>
          <p:spPr>
            <a:xfrm>
              <a:off x="6611938" y="3481388"/>
              <a:ext cx="25400" cy="26988"/>
            </a:xfrm>
            <a:custGeom>
              <a:rect b="b" l="l" r="r" t="t"/>
              <a:pathLst>
                <a:path extrusionOk="0" h="17" w="16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54" name="Google Shape;1854;p31"/>
            <p:cNvSpPr/>
            <p:nvPr/>
          </p:nvSpPr>
          <p:spPr>
            <a:xfrm>
              <a:off x="6702425" y="3451225"/>
              <a:ext cx="63500" cy="60325"/>
            </a:xfrm>
            <a:custGeom>
              <a:rect b="b" l="l" r="r" t="t"/>
              <a:pathLst>
                <a:path extrusionOk="0" h="38" w="40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55" name="Google Shape;1855;p31"/>
            <p:cNvSpPr/>
            <p:nvPr/>
          </p:nvSpPr>
          <p:spPr>
            <a:xfrm>
              <a:off x="6605588" y="3279775"/>
              <a:ext cx="95250" cy="112713"/>
            </a:xfrm>
            <a:custGeom>
              <a:rect b="b" l="l" r="r" t="t"/>
              <a:pathLst>
                <a:path extrusionOk="0" h="71" w="60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56" name="Google Shape;1856;p31"/>
            <p:cNvSpPr/>
            <p:nvPr/>
          </p:nvSpPr>
          <p:spPr>
            <a:xfrm>
              <a:off x="6630988" y="3228975"/>
              <a:ext cx="104775" cy="34925"/>
            </a:xfrm>
            <a:custGeom>
              <a:rect b="b" l="l" r="r" t="t"/>
              <a:pathLst>
                <a:path extrusionOk="0" h="22" w="66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57" name="Google Shape;1857;p31"/>
            <p:cNvSpPr/>
            <p:nvPr/>
          </p:nvSpPr>
          <p:spPr>
            <a:xfrm>
              <a:off x="6780213" y="3209925"/>
              <a:ext cx="34925" cy="74613"/>
            </a:xfrm>
            <a:custGeom>
              <a:rect b="b" l="l" r="r" t="t"/>
              <a:pathLst>
                <a:path extrusionOk="0" h="47" w="22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58" name="Google Shape;1858;p31"/>
            <p:cNvSpPr/>
            <p:nvPr/>
          </p:nvSpPr>
          <p:spPr>
            <a:xfrm>
              <a:off x="6410325" y="3098800"/>
              <a:ext cx="198438" cy="257175"/>
            </a:xfrm>
            <a:custGeom>
              <a:rect b="b" l="l" r="r" t="t"/>
              <a:pathLst>
                <a:path extrusionOk="0" h="162" w="125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59" name="Google Shape;1859;p31"/>
            <p:cNvSpPr/>
            <p:nvPr/>
          </p:nvSpPr>
          <p:spPr>
            <a:xfrm>
              <a:off x="6618288" y="2817813"/>
              <a:ext cx="100013" cy="185738"/>
            </a:xfrm>
            <a:custGeom>
              <a:rect b="b" l="l" r="r" t="t"/>
              <a:pathLst>
                <a:path extrusionOk="0" h="117" w="63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60" name="Google Shape;1860;p31"/>
            <p:cNvSpPr/>
            <p:nvPr/>
          </p:nvSpPr>
          <p:spPr>
            <a:xfrm>
              <a:off x="6665913" y="2994025"/>
              <a:ext cx="52388" cy="39688"/>
            </a:xfrm>
            <a:custGeom>
              <a:rect b="b" l="l" r="r" t="t"/>
              <a:pathLst>
                <a:path extrusionOk="0" h="25" w="33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61" name="Google Shape;1861;p31"/>
            <p:cNvSpPr/>
            <p:nvPr/>
          </p:nvSpPr>
          <p:spPr>
            <a:xfrm>
              <a:off x="6718300" y="2963863"/>
              <a:ext cx="36513" cy="39688"/>
            </a:xfrm>
            <a:custGeom>
              <a:rect b="b" l="l" r="r" t="t"/>
              <a:pathLst>
                <a:path extrusionOk="0" h="25" w="23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62" name="Google Shape;1862;p31"/>
            <p:cNvSpPr/>
            <p:nvPr/>
          </p:nvSpPr>
          <p:spPr>
            <a:xfrm>
              <a:off x="6659563" y="3038475"/>
              <a:ext cx="106363" cy="82550"/>
            </a:xfrm>
            <a:custGeom>
              <a:rect b="b" l="l" r="r" t="t"/>
              <a:pathLst>
                <a:path extrusionOk="0" h="52" w="67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63" name="Google Shape;1863;p31"/>
            <p:cNvSpPr/>
            <p:nvPr/>
          </p:nvSpPr>
          <p:spPr>
            <a:xfrm>
              <a:off x="6843713" y="3263900"/>
              <a:ext cx="390525" cy="258763"/>
            </a:xfrm>
            <a:custGeom>
              <a:rect b="b" l="l" r="r" t="t"/>
              <a:pathLst>
                <a:path extrusionOk="0" h="163" w="246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864" name="Google Shape;1864;p31"/>
          <p:cNvSpPr txBox="1"/>
          <p:nvPr/>
        </p:nvSpPr>
        <p:spPr>
          <a:xfrm>
            <a:off x="923298" y="373515"/>
            <a:ext cx="1012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3B0"/>
              </a:buClr>
              <a:buSzPts val="2000"/>
              <a:buFont typeface="Helvetica Neue"/>
              <a:buNone/>
            </a:pPr>
            <a:r>
              <a:rPr b="1" i="0" lang="es-CO" sz="2000" u="none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INFLEXIBILIDAD DEL PRESUPUESTO</a:t>
            </a:r>
            <a:endParaRPr b="1" i="0" sz="2000" u="none" cap="none" strike="noStrike">
              <a:solidFill>
                <a:srgbClr val="3D83B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65" name="Google Shape;1865;p31"/>
          <p:cNvSpPr txBox="1"/>
          <p:nvPr/>
        </p:nvSpPr>
        <p:spPr>
          <a:xfrm>
            <a:off x="1207207" y="5741010"/>
            <a:ext cx="3265200" cy="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"/>
              <a:buFont typeface="Helvetica Neue"/>
              <a:buNone/>
            </a:pPr>
            <a:r>
              <a:rPr b="1" i="0" lang="es-CO" sz="55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Presupuesto Sector Central</a:t>
            </a:r>
            <a:endParaRPr b="1" i="0" sz="55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66" name="Google Shape;1866;p31"/>
          <p:cNvSpPr txBox="1"/>
          <p:nvPr/>
        </p:nvSpPr>
        <p:spPr>
          <a:xfrm>
            <a:off x="635001" y="314326"/>
            <a:ext cx="54609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25400" lIns="25400" spcFirstLastPara="1" rIns="25400" wrap="square" tIns="25400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67" name="Google Shape;1867;p3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400" lIns="25400" spcFirstLastPara="1" rIns="25400" wrap="square" tIns="254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Helvetica Neue"/>
              <a:buNone/>
            </a:pPr>
            <a:fld id="{00000000-1234-1234-1234-123412341234}" type="slidenum">
              <a:rPr b="0" i="0" lang="es-CO" sz="2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b="0" i="0" sz="2000" u="none" cap="none" strike="noStrik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868" name="Google Shape;1868;p31"/>
          <p:cNvGrpSpPr/>
          <p:nvPr/>
        </p:nvGrpSpPr>
        <p:grpSpPr>
          <a:xfrm>
            <a:off x="-2283474" y="1255279"/>
            <a:ext cx="7372017" cy="5076075"/>
            <a:chOff x="-154130" y="1004310"/>
            <a:chExt cx="6108731" cy="5562213"/>
          </a:xfrm>
        </p:grpSpPr>
        <p:graphicFrame>
          <p:nvGraphicFramePr>
            <p:cNvPr id="1869" name="Google Shape;1869;p31"/>
            <p:cNvGraphicFramePr/>
            <p:nvPr/>
          </p:nvGraphicFramePr>
          <p:xfrm>
            <a:off x="-154130" y="1004310"/>
            <a:ext cx="6107400" cy="5404825"/>
          </p:xfrm>
          <a:graphic>
            <a:graphicData uri="http://schemas.openxmlformats.org/drawingml/2006/chart">
              <c:chart r:id="rId3"/>
            </a:graphicData>
          </a:graphic>
        </p:graphicFrame>
        <p:pic>
          <p:nvPicPr>
            <p:cNvPr descr="https://cdn-icons-png.flaticon.com/512/2378/2378239.png" id="1870" name="Google Shape;1870;p3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244405" y="2162410"/>
              <a:ext cx="371512" cy="4712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ttps://cdn-icons-png.flaticon.com/512/783/783196.png" id="1871" name="Google Shape;1871;p3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204814" y="1422627"/>
              <a:ext cx="384377" cy="5027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72" name="Google Shape;1872;p31"/>
            <p:cNvSpPr txBox="1"/>
            <p:nvPr/>
          </p:nvSpPr>
          <p:spPr>
            <a:xfrm>
              <a:off x="3542001" y="5588523"/>
              <a:ext cx="2412600" cy="97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1400"/>
                <a:buFont typeface="Helvetica Neue"/>
                <a:buNone/>
              </a:pPr>
              <a:r>
                <a:rPr b="1" i="1" lang="es-CO" sz="1400" u="none" cap="none" strike="noStrike">
                  <a:solidFill>
                    <a:srgbClr val="C55A1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479 </a:t>
              </a:r>
              <a:r>
                <a:rPr b="0" i="0" lang="es-CO" sz="1400" u="none" cap="none" strike="noStrike">
                  <a:solidFill>
                    <a:srgbClr val="C55A1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mil Planta total de activos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1200"/>
                <a:buFont typeface="Helvetica Neue"/>
                <a:buNone/>
              </a:pPr>
              <a:r>
                <a:rPr b="0" i="0" lang="es-CO" sz="1200" u="none" cap="none" strike="noStrike">
                  <a:solidFill>
                    <a:srgbClr val="C55A1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(con 86% ocupación promedio = 420 mil personas promedio)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5A11"/>
                </a:buClr>
                <a:buSzPts val="1400"/>
                <a:buFont typeface="Helvetica Neue"/>
                <a:buNone/>
              </a:pPr>
              <a:r>
                <a:rPr b="1" i="0" lang="es-CO" sz="1400" u="none" cap="none" strike="noStrike">
                  <a:solidFill>
                    <a:srgbClr val="C55A1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302 </a:t>
              </a:r>
              <a:r>
                <a:rPr b="0" i="0" lang="es-CO" sz="1400" u="none" cap="none" strike="noStrike">
                  <a:solidFill>
                    <a:srgbClr val="C55A1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mil pensionados y  retirados</a:t>
              </a:r>
              <a:endParaRPr b="0" i="0" sz="1400" u="none" cap="none" strike="noStrike">
                <a:solidFill>
                  <a:srgbClr val="C55A1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pic>
          <p:nvPicPr>
            <p:cNvPr id="1873" name="Google Shape;1873;p3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861137" y="5535269"/>
              <a:ext cx="809625" cy="9419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74" name="Google Shape;1874;p31"/>
          <p:cNvGrpSpPr/>
          <p:nvPr/>
        </p:nvGrpSpPr>
        <p:grpSpPr>
          <a:xfrm>
            <a:off x="-937718" y="-64880"/>
            <a:ext cx="12663813" cy="7786800"/>
            <a:chOff x="-6542346" y="-1000557"/>
            <a:chExt cx="12663813" cy="7786800"/>
          </a:xfrm>
        </p:grpSpPr>
        <p:sp>
          <p:nvSpPr>
            <p:cNvPr id="1875" name="Google Shape;1875;p31"/>
            <p:cNvSpPr/>
            <p:nvPr/>
          </p:nvSpPr>
          <p:spPr>
            <a:xfrm>
              <a:off x="-6542346" y="-1000557"/>
              <a:ext cx="7786800" cy="7786800"/>
            </a:xfrm>
            <a:prstGeom prst="blockArc">
              <a:avLst>
                <a:gd fmla="val 18900000" name="adj1"/>
                <a:gd fmla="val 2700000" name="adj2"/>
                <a:gd fmla="val 277" name="adj3"/>
              </a:avLst>
            </a:prstGeom>
            <a:noFill/>
            <a:ln cap="flat" cmpd="sng" w="12700">
              <a:solidFill>
                <a:srgbClr val="4974C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6" name="Google Shape;1876;p31"/>
            <p:cNvSpPr/>
            <p:nvPr/>
          </p:nvSpPr>
          <p:spPr>
            <a:xfrm>
              <a:off x="651258" y="337280"/>
              <a:ext cx="5470200" cy="11052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5777BA"/>
                </a:gs>
                <a:gs pos="50000">
                  <a:srgbClr val="3363B6"/>
                </a:gs>
                <a:gs pos="100000">
                  <a:srgbClr val="2855A6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7" name="Google Shape;1877;p31"/>
            <p:cNvSpPr txBox="1"/>
            <p:nvPr/>
          </p:nvSpPr>
          <p:spPr>
            <a:xfrm>
              <a:off x="705207" y="391229"/>
              <a:ext cx="5362200" cy="99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706500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t/>
              </a:r>
              <a:endParaRPr sz="1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78" name="Google Shape;1878;p31"/>
            <p:cNvSpPr/>
            <p:nvPr/>
          </p:nvSpPr>
          <p:spPr>
            <a:xfrm>
              <a:off x="94954" y="333551"/>
              <a:ext cx="1112700" cy="11127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rgbClr val="3A66B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9" name="Google Shape;1879;p31"/>
            <p:cNvSpPr/>
            <p:nvPr/>
          </p:nvSpPr>
          <p:spPr>
            <a:xfrm>
              <a:off x="1161566" y="1675317"/>
              <a:ext cx="4959900" cy="10998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6C88C8"/>
                </a:gs>
                <a:gs pos="50000">
                  <a:srgbClr val="4F77C7"/>
                </a:gs>
                <a:gs pos="100000">
                  <a:srgbClr val="3F67B6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0" name="Google Shape;1880;p31"/>
            <p:cNvSpPr txBox="1"/>
            <p:nvPr/>
          </p:nvSpPr>
          <p:spPr>
            <a:xfrm>
              <a:off x="1215254" y="1729005"/>
              <a:ext cx="4852500" cy="99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706500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t/>
              </a:r>
              <a:endParaRPr sz="1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81" name="Google Shape;1881;p31"/>
            <p:cNvSpPr/>
            <p:nvPr/>
          </p:nvSpPr>
          <p:spPr>
            <a:xfrm>
              <a:off x="605261" y="1668913"/>
              <a:ext cx="1112700" cy="11127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rgbClr val="567AC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2" name="Google Shape;1882;p31"/>
            <p:cNvSpPr/>
            <p:nvPr/>
          </p:nvSpPr>
          <p:spPr>
            <a:xfrm>
              <a:off x="1161566" y="3115536"/>
              <a:ext cx="4959900" cy="8901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889DD2"/>
                </a:gs>
                <a:gs pos="50000">
                  <a:srgbClr val="7390D1"/>
                </a:gs>
                <a:gs pos="100000">
                  <a:srgbClr val="617DBD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3" name="Google Shape;1883;p31"/>
            <p:cNvSpPr txBox="1"/>
            <p:nvPr/>
          </p:nvSpPr>
          <p:spPr>
            <a:xfrm>
              <a:off x="1205016" y="3158986"/>
              <a:ext cx="4872900" cy="80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706500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t/>
              </a:r>
              <a:endParaRPr sz="1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84" name="Google Shape;1884;p31"/>
            <p:cNvSpPr/>
            <p:nvPr/>
          </p:nvSpPr>
          <p:spPr>
            <a:xfrm>
              <a:off x="605261" y="3004275"/>
              <a:ext cx="1112700" cy="11127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rgbClr val="7992C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5" name="Google Shape;1885;p31"/>
            <p:cNvSpPr/>
            <p:nvPr/>
          </p:nvSpPr>
          <p:spPr>
            <a:xfrm>
              <a:off x="651258" y="4450898"/>
              <a:ext cx="5470200" cy="8901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A7B4DC"/>
                </a:gs>
                <a:gs pos="50000">
                  <a:srgbClr val="98A9D9"/>
                </a:gs>
                <a:gs pos="100000">
                  <a:srgbClr val="8193C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6" name="Google Shape;1886;p31"/>
            <p:cNvSpPr txBox="1"/>
            <p:nvPr/>
          </p:nvSpPr>
          <p:spPr>
            <a:xfrm>
              <a:off x="694708" y="4494348"/>
              <a:ext cx="5383200" cy="80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706500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Helvetica Neue"/>
                <a:buNone/>
              </a:pPr>
              <a:r>
                <a:t/>
              </a:r>
              <a:endParaRPr sz="1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87" name="Google Shape;1887;p31"/>
            <p:cNvSpPr/>
            <p:nvPr/>
          </p:nvSpPr>
          <p:spPr>
            <a:xfrm>
              <a:off x="94954" y="4339637"/>
              <a:ext cx="1112700" cy="11127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rgbClr val="9BABD7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88" name="Google Shape;1888;p31"/>
          <p:cNvSpPr txBox="1"/>
          <p:nvPr/>
        </p:nvSpPr>
        <p:spPr>
          <a:xfrm>
            <a:off x="6852941" y="1441721"/>
            <a:ext cx="45747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rPr b="1" i="1" lang="es-CO" sz="16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79% </a:t>
            </a:r>
            <a:r>
              <a:rPr b="0" i="0" lang="es-CO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Financia gasto de personal activo, asignaciones de retiro, las pensiones y los gastos del Sistema de Salud de la Fuerza Pública.</a:t>
            </a:r>
            <a:endParaRPr/>
          </a:p>
        </p:txBody>
      </p:sp>
      <p:grpSp>
        <p:nvGrpSpPr>
          <p:cNvPr id="1889" name="Google Shape;1889;p31"/>
          <p:cNvGrpSpPr/>
          <p:nvPr/>
        </p:nvGrpSpPr>
        <p:grpSpPr>
          <a:xfrm>
            <a:off x="5968080" y="1575374"/>
            <a:ext cx="585691" cy="582140"/>
            <a:chOff x="-278" y="129"/>
            <a:chExt cx="792" cy="787"/>
          </a:xfrm>
        </p:grpSpPr>
        <p:sp>
          <p:nvSpPr>
            <p:cNvPr id="1890" name="Google Shape;1890;p31"/>
            <p:cNvSpPr/>
            <p:nvPr/>
          </p:nvSpPr>
          <p:spPr>
            <a:xfrm>
              <a:off x="-278" y="135"/>
              <a:ext cx="397" cy="633"/>
            </a:xfrm>
            <a:custGeom>
              <a:rect b="b" l="l" r="r" t="t"/>
              <a:pathLst>
                <a:path extrusionOk="0" h="3164" w="1983">
                  <a:moveTo>
                    <a:pt x="230" y="0"/>
                  </a:moveTo>
                  <a:lnTo>
                    <a:pt x="1753" y="0"/>
                  </a:lnTo>
                  <a:lnTo>
                    <a:pt x="1794" y="3"/>
                  </a:lnTo>
                  <a:lnTo>
                    <a:pt x="1833" y="13"/>
                  </a:lnTo>
                  <a:lnTo>
                    <a:pt x="1869" y="31"/>
                  </a:lnTo>
                  <a:lnTo>
                    <a:pt x="1901" y="53"/>
                  </a:lnTo>
                  <a:lnTo>
                    <a:pt x="1929" y="81"/>
                  </a:lnTo>
                  <a:lnTo>
                    <a:pt x="1951" y="113"/>
                  </a:lnTo>
                  <a:lnTo>
                    <a:pt x="1968" y="148"/>
                  </a:lnTo>
                  <a:lnTo>
                    <a:pt x="1979" y="188"/>
                  </a:lnTo>
                  <a:lnTo>
                    <a:pt x="1983" y="229"/>
                  </a:lnTo>
                  <a:lnTo>
                    <a:pt x="1983" y="1151"/>
                  </a:lnTo>
                  <a:lnTo>
                    <a:pt x="1810" y="1030"/>
                  </a:lnTo>
                  <a:lnTo>
                    <a:pt x="1810" y="229"/>
                  </a:lnTo>
                  <a:lnTo>
                    <a:pt x="1808" y="211"/>
                  </a:lnTo>
                  <a:lnTo>
                    <a:pt x="1799" y="195"/>
                  </a:lnTo>
                  <a:lnTo>
                    <a:pt x="1787" y="182"/>
                  </a:lnTo>
                  <a:lnTo>
                    <a:pt x="1771" y="175"/>
                  </a:lnTo>
                  <a:lnTo>
                    <a:pt x="1753" y="171"/>
                  </a:lnTo>
                  <a:lnTo>
                    <a:pt x="230" y="171"/>
                  </a:lnTo>
                  <a:lnTo>
                    <a:pt x="212" y="175"/>
                  </a:lnTo>
                  <a:lnTo>
                    <a:pt x="196" y="182"/>
                  </a:lnTo>
                  <a:lnTo>
                    <a:pt x="184" y="195"/>
                  </a:lnTo>
                  <a:lnTo>
                    <a:pt x="175" y="211"/>
                  </a:lnTo>
                  <a:lnTo>
                    <a:pt x="173" y="229"/>
                  </a:lnTo>
                  <a:lnTo>
                    <a:pt x="173" y="1594"/>
                  </a:lnTo>
                  <a:lnTo>
                    <a:pt x="175" y="1612"/>
                  </a:lnTo>
                  <a:lnTo>
                    <a:pt x="184" y="1628"/>
                  </a:lnTo>
                  <a:lnTo>
                    <a:pt x="196" y="1640"/>
                  </a:lnTo>
                  <a:lnTo>
                    <a:pt x="212" y="1649"/>
                  </a:lnTo>
                  <a:lnTo>
                    <a:pt x="230" y="1651"/>
                  </a:lnTo>
                  <a:lnTo>
                    <a:pt x="1753" y="1651"/>
                  </a:lnTo>
                  <a:lnTo>
                    <a:pt x="1771" y="1649"/>
                  </a:lnTo>
                  <a:lnTo>
                    <a:pt x="1787" y="1640"/>
                  </a:lnTo>
                  <a:lnTo>
                    <a:pt x="1799" y="1628"/>
                  </a:lnTo>
                  <a:lnTo>
                    <a:pt x="1808" y="1612"/>
                  </a:lnTo>
                  <a:lnTo>
                    <a:pt x="1810" y="1594"/>
                  </a:lnTo>
                  <a:lnTo>
                    <a:pt x="1810" y="1205"/>
                  </a:lnTo>
                  <a:lnTo>
                    <a:pt x="1959" y="1309"/>
                  </a:lnTo>
                  <a:lnTo>
                    <a:pt x="1955" y="1344"/>
                  </a:lnTo>
                  <a:lnTo>
                    <a:pt x="1959" y="1379"/>
                  </a:lnTo>
                  <a:lnTo>
                    <a:pt x="1968" y="1413"/>
                  </a:lnTo>
                  <a:lnTo>
                    <a:pt x="1983" y="1444"/>
                  </a:lnTo>
                  <a:lnTo>
                    <a:pt x="1983" y="1594"/>
                  </a:lnTo>
                  <a:lnTo>
                    <a:pt x="1979" y="1635"/>
                  </a:lnTo>
                  <a:lnTo>
                    <a:pt x="1968" y="1674"/>
                  </a:lnTo>
                  <a:lnTo>
                    <a:pt x="1951" y="1710"/>
                  </a:lnTo>
                  <a:lnTo>
                    <a:pt x="1929" y="1742"/>
                  </a:lnTo>
                  <a:lnTo>
                    <a:pt x="1901" y="1770"/>
                  </a:lnTo>
                  <a:lnTo>
                    <a:pt x="1869" y="1793"/>
                  </a:lnTo>
                  <a:lnTo>
                    <a:pt x="1833" y="1810"/>
                  </a:lnTo>
                  <a:lnTo>
                    <a:pt x="1794" y="1820"/>
                  </a:lnTo>
                  <a:lnTo>
                    <a:pt x="1753" y="1824"/>
                  </a:lnTo>
                  <a:lnTo>
                    <a:pt x="1068" y="1824"/>
                  </a:lnTo>
                  <a:lnTo>
                    <a:pt x="1577" y="3027"/>
                  </a:lnTo>
                  <a:lnTo>
                    <a:pt x="1583" y="3049"/>
                  </a:lnTo>
                  <a:lnTo>
                    <a:pt x="1584" y="3071"/>
                  </a:lnTo>
                  <a:lnTo>
                    <a:pt x="1580" y="3092"/>
                  </a:lnTo>
                  <a:lnTo>
                    <a:pt x="1573" y="3112"/>
                  </a:lnTo>
                  <a:lnTo>
                    <a:pt x="1561" y="3130"/>
                  </a:lnTo>
                  <a:lnTo>
                    <a:pt x="1544" y="3144"/>
                  </a:lnTo>
                  <a:lnTo>
                    <a:pt x="1525" y="3156"/>
                  </a:lnTo>
                  <a:lnTo>
                    <a:pt x="1503" y="3163"/>
                  </a:lnTo>
                  <a:lnTo>
                    <a:pt x="1481" y="3164"/>
                  </a:lnTo>
                  <a:lnTo>
                    <a:pt x="1459" y="3160"/>
                  </a:lnTo>
                  <a:lnTo>
                    <a:pt x="1440" y="3152"/>
                  </a:lnTo>
                  <a:lnTo>
                    <a:pt x="1422" y="3140"/>
                  </a:lnTo>
                  <a:lnTo>
                    <a:pt x="1407" y="3124"/>
                  </a:lnTo>
                  <a:lnTo>
                    <a:pt x="1395" y="3104"/>
                  </a:lnTo>
                  <a:lnTo>
                    <a:pt x="954" y="2060"/>
                  </a:lnTo>
                  <a:lnTo>
                    <a:pt x="513" y="3104"/>
                  </a:lnTo>
                  <a:lnTo>
                    <a:pt x="501" y="3125"/>
                  </a:lnTo>
                  <a:lnTo>
                    <a:pt x="485" y="3141"/>
                  </a:lnTo>
                  <a:lnTo>
                    <a:pt x="466" y="3153"/>
                  </a:lnTo>
                  <a:lnTo>
                    <a:pt x="445" y="3161"/>
                  </a:lnTo>
                  <a:lnTo>
                    <a:pt x="422" y="3164"/>
                  </a:lnTo>
                  <a:lnTo>
                    <a:pt x="403" y="3161"/>
                  </a:lnTo>
                  <a:lnTo>
                    <a:pt x="384" y="3156"/>
                  </a:lnTo>
                  <a:lnTo>
                    <a:pt x="364" y="3144"/>
                  </a:lnTo>
                  <a:lnTo>
                    <a:pt x="348" y="3130"/>
                  </a:lnTo>
                  <a:lnTo>
                    <a:pt x="336" y="3112"/>
                  </a:lnTo>
                  <a:lnTo>
                    <a:pt x="328" y="3092"/>
                  </a:lnTo>
                  <a:lnTo>
                    <a:pt x="324" y="3071"/>
                  </a:lnTo>
                  <a:lnTo>
                    <a:pt x="325" y="3049"/>
                  </a:lnTo>
                  <a:lnTo>
                    <a:pt x="331" y="3027"/>
                  </a:lnTo>
                  <a:lnTo>
                    <a:pt x="842" y="1824"/>
                  </a:lnTo>
                  <a:lnTo>
                    <a:pt x="230" y="1824"/>
                  </a:lnTo>
                  <a:lnTo>
                    <a:pt x="189" y="1820"/>
                  </a:lnTo>
                  <a:lnTo>
                    <a:pt x="150" y="1810"/>
                  </a:lnTo>
                  <a:lnTo>
                    <a:pt x="114" y="1793"/>
                  </a:lnTo>
                  <a:lnTo>
                    <a:pt x="82" y="1770"/>
                  </a:lnTo>
                  <a:lnTo>
                    <a:pt x="54" y="1742"/>
                  </a:lnTo>
                  <a:lnTo>
                    <a:pt x="31" y="1710"/>
                  </a:lnTo>
                  <a:lnTo>
                    <a:pt x="15" y="1674"/>
                  </a:lnTo>
                  <a:lnTo>
                    <a:pt x="4" y="1635"/>
                  </a:lnTo>
                  <a:lnTo>
                    <a:pt x="0" y="1594"/>
                  </a:lnTo>
                  <a:lnTo>
                    <a:pt x="0" y="229"/>
                  </a:lnTo>
                  <a:lnTo>
                    <a:pt x="4" y="188"/>
                  </a:lnTo>
                  <a:lnTo>
                    <a:pt x="15" y="148"/>
                  </a:lnTo>
                  <a:lnTo>
                    <a:pt x="31" y="113"/>
                  </a:lnTo>
                  <a:lnTo>
                    <a:pt x="54" y="81"/>
                  </a:lnTo>
                  <a:lnTo>
                    <a:pt x="82" y="53"/>
                  </a:lnTo>
                  <a:lnTo>
                    <a:pt x="114" y="31"/>
                  </a:lnTo>
                  <a:lnTo>
                    <a:pt x="150" y="13"/>
                  </a:lnTo>
                  <a:lnTo>
                    <a:pt x="189" y="3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9"/>
                <a:buFont typeface="Helvetica Neue"/>
                <a:buNone/>
              </a:pPr>
              <a:r>
                <a:t/>
              </a:r>
              <a:endParaRPr b="0" i="0" sz="17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91" name="Google Shape;1891;p31"/>
            <p:cNvSpPr/>
            <p:nvPr/>
          </p:nvSpPr>
          <p:spPr>
            <a:xfrm>
              <a:off x="-190" y="232"/>
              <a:ext cx="0" cy="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9"/>
                <a:buFont typeface="Helvetica Neue"/>
                <a:buNone/>
              </a:pPr>
              <a:r>
                <a:t/>
              </a:r>
              <a:endParaRPr b="0" i="0" sz="17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92" name="Google Shape;1892;p31"/>
            <p:cNvSpPr/>
            <p:nvPr/>
          </p:nvSpPr>
          <p:spPr>
            <a:xfrm>
              <a:off x="-110" y="282"/>
              <a:ext cx="0" cy="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9"/>
                <a:buFont typeface="Helvetica Neue"/>
                <a:buNone/>
              </a:pPr>
              <a:r>
                <a:t/>
              </a:r>
              <a:endParaRPr b="0" i="0" sz="17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93" name="Google Shape;1893;p31"/>
            <p:cNvSpPr/>
            <p:nvPr/>
          </p:nvSpPr>
          <p:spPr>
            <a:xfrm>
              <a:off x="-29" y="216"/>
              <a:ext cx="60" cy="203"/>
            </a:xfrm>
            <a:custGeom>
              <a:rect b="b" l="l" r="r" t="t"/>
              <a:pathLst>
                <a:path extrusionOk="0" h="1013" w="302">
                  <a:moveTo>
                    <a:pt x="0" y="0"/>
                  </a:moveTo>
                  <a:lnTo>
                    <a:pt x="302" y="0"/>
                  </a:lnTo>
                  <a:lnTo>
                    <a:pt x="302" y="438"/>
                  </a:lnTo>
                  <a:lnTo>
                    <a:pt x="105" y="299"/>
                  </a:lnTo>
                  <a:lnTo>
                    <a:pt x="22" y="417"/>
                  </a:lnTo>
                  <a:lnTo>
                    <a:pt x="302" y="614"/>
                  </a:lnTo>
                  <a:lnTo>
                    <a:pt x="302" y="1013"/>
                  </a:lnTo>
                  <a:lnTo>
                    <a:pt x="0" y="10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9"/>
                <a:buFont typeface="Helvetica Neue"/>
                <a:buNone/>
              </a:pPr>
              <a:r>
                <a:t/>
              </a:r>
              <a:endParaRPr b="0" i="0" sz="17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94" name="Google Shape;1894;p31"/>
            <p:cNvSpPr/>
            <p:nvPr/>
          </p:nvSpPr>
          <p:spPr>
            <a:xfrm>
              <a:off x="277" y="129"/>
              <a:ext cx="163" cy="163"/>
            </a:xfrm>
            <a:custGeom>
              <a:rect b="b" l="l" r="r" t="t"/>
              <a:pathLst>
                <a:path extrusionOk="0" h="813" w="814">
                  <a:moveTo>
                    <a:pt x="406" y="0"/>
                  </a:moveTo>
                  <a:lnTo>
                    <a:pt x="462" y="3"/>
                  </a:lnTo>
                  <a:lnTo>
                    <a:pt x="515" y="14"/>
                  </a:lnTo>
                  <a:lnTo>
                    <a:pt x="565" y="31"/>
                  </a:lnTo>
                  <a:lnTo>
                    <a:pt x="612" y="55"/>
                  </a:lnTo>
                  <a:lnTo>
                    <a:pt x="655" y="84"/>
                  </a:lnTo>
                  <a:lnTo>
                    <a:pt x="694" y="119"/>
                  </a:lnTo>
                  <a:lnTo>
                    <a:pt x="729" y="158"/>
                  </a:lnTo>
                  <a:lnTo>
                    <a:pt x="758" y="202"/>
                  </a:lnTo>
                  <a:lnTo>
                    <a:pt x="782" y="249"/>
                  </a:lnTo>
                  <a:lnTo>
                    <a:pt x="799" y="298"/>
                  </a:lnTo>
                  <a:lnTo>
                    <a:pt x="810" y="352"/>
                  </a:lnTo>
                  <a:lnTo>
                    <a:pt x="814" y="407"/>
                  </a:lnTo>
                  <a:lnTo>
                    <a:pt x="810" y="462"/>
                  </a:lnTo>
                  <a:lnTo>
                    <a:pt x="799" y="515"/>
                  </a:lnTo>
                  <a:lnTo>
                    <a:pt x="782" y="566"/>
                  </a:lnTo>
                  <a:lnTo>
                    <a:pt x="758" y="613"/>
                  </a:lnTo>
                  <a:lnTo>
                    <a:pt x="729" y="655"/>
                  </a:lnTo>
                  <a:lnTo>
                    <a:pt x="694" y="695"/>
                  </a:lnTo>
                  <a:lnTo>
                    <a:pt x="655" y="729"/>
                  </a:lnTo>
                  <a:lnTo>
                    <a:pt x="612" y="758"/>
                  </a:lnTo>
                  <a:lnTo>
                    <a:pt x="565" y="782"/>
                  </a:lnTo>
                  <a:lnTo>
                    <a:pt x="515" y="799"/>
                  </a:lnTo>
                  <a:lnTo>
                    <a:pt x="462" y="810"/>
                  </a:lnTo>
                  <a:lnTo>
                    <a:pt x="406" y="813"/>
                  </a:lnTo>
                  <a:lnTo>
                    <a:pt x="352" y="810"/>
                  </a:lnTo>
                  <a:lnTo>
                    <a:pt x="299" y="799"/>
                  </a:lnTo>
                  <a:lnTo>
                    <a:pt x="248" y="782"/>
                  </a:lnTo>
                  <a:lnTo>
                    <a:pt x="201" y="758"/>
                  </a:lnTo>
                  <a:lnTo>
                    <a:pt x="157" y="729"/>
                  </a:lnTo>
                  <a:lnTo>
                    <a:pt x="119" y="695"/>
                  </a:lnTo>
                  <a:lnTo>
                    <a:pt x="85" y="655"/>
                  </a:lnTo>
                  <a:lnTo>
                    <a:pt x="56" y="613"/>
                  </a:lnTo>
                  <a:lnTo>
                    <a:pt x="32" y="566"/>
                  </a:lnTo>
                  <a:lnTo>
                    <a:pt x="15" y="515"/>
                  </a:lnTo>
                  <a:lnTo>
                    <a:pt x="4" y="462"/>
                  </a:lnTo>
                  <a:lnTo>
                    <a:pt x="0" y="407"/>
                  </a:lnTo>
                  <a:lnTo>
                    <a:pt x="4" y="352"/>
                  </a:lnTo>
                  <a:lnTo>
                    <a:pt x="15" y="298"/>
                  </a:lnTo>
                  <a:lnTo>
                    <a:pt x="32" y="249"/>
                  </a:lnTo>
                  <a:lnTo>
                    <a:pt x="56" y="202"/>
                  </a:lnTo>
                  <a:lnTo>
                    <a:pt x="85" y="158"/>
                  </a:lnTo>
                  <a:lnTo>
                    <a:pt x="119" y="119"/>
                  </a:lnTo>
                  <a:lnTo>
                    <a:pt x="157" y="84"/>
                  </a:lnTo>
                  <a:lnTo>
                    <a:pt x="201" y="55"/>
                  </a:lnTo>
                  <a:lnTo>
                    <a:pt x="248" y="31"/>
                  </a:lnTo>
                  <a:lnTo>
                    <a:pt x="299" y="14"/>
                  </a:lnTo>
                  <a:lnTo>
                    <a:pt x="352" y="3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9"/>
                <a:buFont typeface="Helvetica Neue"/>
                <a:buNone/>
              </a:pPr>
              <a:r>
                <a:t/>
              </a:r>
              <a:endParaRPr b="0" i="0" sz="17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95" name="Google Shape;1895;p31"/>
            <p:cNvSpPr/>
            <p:nvPr/>
          </p:nvSpPr>
          <p:spPr>
            <a:xfrm>
              <a:off x="-13" y="287"/>
              <a:ext cx="527" cy="629"/>
            </a:xfrm>
            <a:custGeom>
              <a:rect b="b" l="l" r="r" t="t"/>
              <a:pathLst>
                <a:path extrusionOk="0" h="3144" w="2633">
                  <a:moveTo>
                    <a:pt x="1858" y="165"/>
                  </a:moveTo>
                  <a:lnTo>
                    <a:pt x="1760" y="821"/>
                  </a:lnTo>
                  <a:lnTo>
                    <a:pt x="1858" y="956"/>
                  </a:lnTo>
                  <a:lnTo>
                    <a:pt x="1861" y="956"/>
                  </a:lnTo>
                  <a:lnTo>
                    <a:pt x="1958" y="821"/>
                  </a:lnTo>
                  <a:lnTo>
                    <a:pt x="1861" y="165"/>
                  </a:lnTo>
                  <a:lnTo>
                    <a:pt x="1858" y="165"/>
                  </a:lnTo>
                  <a:close/>
                  <a:moveTo>
                    <a:pt x="32" y="0"/>
                  </a:moveTo>
                  <a:lnTo>
                    <a:pt x="711" y="477"/>
                  </a:lnTo>
                  <a:lnTo>
                    <a:pt x="732" y="456"/>
                  </a:lnTo>
                  <a:lnTo>
                    <a:pt x="757" y="441"/>
                  </a:lnTo>
                  <a:lnTo>
                    <a:pt x="782" y="428"/>
                  </a:lnTo>
                  <a:lnTo>
                    <a:pt x="811" y="422"/>
                  </a:lnTo>
                  <a:lnTo>
                    <a:pt x="840" y="421"/>
                  </a:lnTo>
                  <a:lnTo>
                    <a:pt x="869" y="426"/>
                  </a:lnTo>
                  <a:lnTo>
                    <a:pt x="898" y="436"/>
                  </a:lnTo>
                  <a:lnTo>
                    <a:pt x="943" y="455"/>
                  </a:lnTo>
                  <a:lnTo>
                    <a:pt x="985" y="470"/>
                  </a:lnTo>
                  <a:lnTo>
                    <a:pt x="1024" y="479"/>
                  </a:lnTo>
                  <a:lnTo>
                    <a:pt x="1060" y="483"/>
                  </a:lnTo>
                  <a:lnTo>
                    <a:pt x="1095" y="483"/>
                  </a:lnTo>
                  <a:lnTo>
                    <a:pt x="1130" y="477"/>
                  </a:lnTo>
                  <a:lnTo>
                    <a:pt x="1164" y="466"/>
                  </a:lnTo>
                  <a:lnTo>
                    <a:pt x="1198" y="449"/>
                  </a:lnTo>
                  <a:lnTo>
                    <a:pt x="1233" y="428"/>
                  </a:lnTo>
                  <a:lnTo>
                    <a:pt x="1269" y="403"/>
                  </a:lnTo>
                  <a:lnTo>
                    <a:pt x="1308" y="373"/>
                  </a:lnTo>
                  <a:lnTo>
                    <a:pt x="1349" y="337"/>
                  </a:lnTo>
                  <a:lnTo>
                    <a:pt x="1395" y="297"/>
                  </a:lnTo>
                  <a:lnTo>
                    <a:pt x="1443" y="251"/>
                  </a:lnTo>
                  <a:lnTo>
                    <a:pt x="1503" y="196"/>
                  </a:lnTo>
                  <a:lnTo>
                    <a:pt x="1567" y="140"/>
                  </a:lnTo>
                  <a:lnTo>
                    <a:pt x="1587" y="124"/>
                  </a:lnTo>
                  <a:lnTo>
                    <a:pt x="1609" y="113"/>
                  </a:lnTo>
                  <a:lnTo>
                    <a:pt x="1657" y="85"/>
                  </a:lnTo>
                  <a:lnTo>
                    <a:pt x="1708" y="62"/>
                  </a:lnTo>
                  <a:lnTo>
                    <a:pt x="1760" y="46"/>
                  </a:lnTo>
                  <a:lnTo>
                    <a:pt x="1761" y="46"/>
                  </a:lnTo>
                  <a:lnTo>
                    <a:pt x="1859" y="149"/>
                  </a:lnTo>
                  <a:lnTo>
                    <a:pt x="1961" y="48"/>
                  </a:lnTo>
                  <a:lnTo>
                    <a:pt x="2013" y="63"/>
                  </a:lnTo>
                  <a:lnTo>
                    <a:pt x="2062" y="85"/>
                  </a:lnTo>
                  <a:lnTo>
                    <a:pt x="2110" y="113"/>
                  </a:lnTo>
                  <a:lnTo>
                    <a:pt x="2130" y="123"/>
                  </a:lnTo>
                  <a:lnTo>
                    <a:pt x="2169" y="147"/>
                  </a:lnTo>
                  <a:lnTo>
                    <a:pt x="2206" y="172"/>
                  </a:lnTo>
                  <a:lnTo>
                    <a:pt x="2243" y="199"/>
                  </a:lnTo>
                  <a:lnTo>
                    <a:pt x="2279" y="228"/>
                  </a:lnTo>
                  <a:lnTo>
                    <a:pt x="2314" y="258"/>
                  </a:lnTo>
                  <a:lnTo>
                    <a:pt x="2349" y="291"/>
                  </a:lnTo>
                  <a:lnTo>
                    <a:pt x="2382" y="326"/>
                  </a:lnTo>
                  <a:lnTo>
                    <a:pt x="2413" y="363"/>
                  </a:lnTo>
                  <a:lnTo>
                    <a:pt x="2443" y="404"/>
                  </a:lnTo>
                  <a:lnTo>
                    <a:pt x="2471" y="447"/>
                  </a:lnTo>
                  <a:lnTo>
                    <a:pt x="2498" y="494"/>
                  </a:lnTo>
                  <a:lnTo>
                    <a:pt x="2523" y="543"/>
                  </a:lnTo>
                  <a:lnTo>
                    <a:pt x="2545" y="597"/>
                  </a:lnTo>
                  <a:lnTo>
                    <a:pt x="2565" y="655"/>
                  </a:lnTo>
                  <a:lnTo>
                    <a:pt x="2584" y="715"/>
                  </a:lnTo>
                  <a:lnTo>
                    <a:pt x="2599" y="780"/>
                  </a:lnTo>
                  <a:lnTo>
                    <a:pt x="2611" y="850"/>
                  </a:lnTo>
                  <a:lnTo>
                    <a:pt x="2621" y="925"/>
                  </a:lnTo>
                  <a:lnTo>
                    <a:pt x="2628" y="1005"/>
                  </a:lnTo>
                  <a:lnTo>
                    <a:pt x="2632" y="1089"/>
                  </a:lnTo>
                  <a:lnTo>
                    <a:pt x="2633" y="1179"/>
                  </a:lnTo>
                  <a:lnTo>
                    <a:pt x="2631" y="1274"/>
                  </a:lnTo>
                  <a:lnTo>
                    <a:pt x="2623" y="1375"/>
                  </a:lnTo>
                  <a:lnTo>
                    <a:pt x="2619" y="1405"/>
                  </a:lnTo>
                  <a:lnTo>
                    <a:pt x="2608" y="1433"/>
                  </a:lnTo>
                  <a:lnTo>
                    <a:pt x="2593" y="1457"/>
                  </a:lnTo>
                  <a:lnTo>
                    <a:pt x="2574" y="1479"/>
                  </a:lnTo>
                  <a:lnTo>
                    <a:pt x="2551" y="1496"/>
                  </a:lnTo>
                  <a:lnTo>
                    <a:pt x="2524" y="1509"/>
                  </a:lnTo>
                  <a:lnTo>
                    <a:pt x="2497" y="1518"/>
                  </a:lnTo>
                  <a:lnTo>
                    <a:pt x="2466" y="1522"/>
                  </a:lnTo>
                  <a:lnTo>
                    <a:pt x="2454" y="1520"/>
                  </a:lnTo>
                  <a:lnTo>
                    <a:pt x="2423" y="1514"/>
                  </a:lnTo>
                  <a:lnTo>
                    <a:pt x="2394" y="1503"/>
                  </a:lnTo>
                  <a:lnTo>
                    <a:pt x="2368" y="1486"/>
                  </a:lnTo>
                  <a:lnTo>
                    <a:pt x="2347" y="1466"/>
                  </a:lnTo>
                  <a:lnTo>
                    <a:pt x="2328" y="1440"/>
                  </a:lnTo>
                  <a:lnTo>
                    <a:pt x="2316" y="1413"/>
                  </a:lnTo>
                  <a:lnTo>
                    <a:pt x="2309" y="1382"/>
                  </a:lnTo>
                  <a:lnTo>
                    <a:pt x="2309" y="1351"/>
                  </a:lnTo>
                  <a:lnTo>
                    <a:pt x="2314" y="1262"/>
                  </a:lnTo>
                  <a:lnTo>
                    <a:pt x="2318" y="1178"/>
                  </a:lnTo>
                  <a:lnTo>
                    <a:pt x="2316" y="1101"/>
                  </a:lnTo>
                  <a:lnTo>
                    <a:pt x="2314" y="1029"/>
                  </a:lnTo>
                  <a:lnTo>
                    <a:pt x="2308" y="963"/>
                  </a:lnTo>
                  <a:lnTo>
                    <a:pt x="2299" y="901"/>
                  </a:lnTo>
                  <a:lnTo>
                    <a:pt x="2290" y="844"/>
                  </a:lnTo>
                  <a:lnTo>
                    <a:pt x="2276" y="792"/>
                  </a:lnTo>
                  <a:lnTo>
                    <a:pt x="2276" y="1300"/>
                  </a:lnTo>
                  <a:lnTo>
                    <a:pt x="2274" y="1341"/>
                  </a:lnTo>
                  <a:lnTo>
                    <a:pt x="2267" y="1380"/>
                  </a:lnTo>
                  <a:lnTo>
                    <a:pt x="2253" y="1418"/>
                  </a:lnTo>
                  <a:lnTo>
                    <a:pt x="2238" y="1453"/>
                  </a:lnTo>
                  <a:lnTo>
                    <a:pt x="2238" y="2958"/>
                  </a:lnTo>
                  <a:lnTo>
                    <a:pt x="2234" y="2991"/>
                  </a:lnTo>
                  <a:lnTo>
                    <a:pt x="2226" y="3022"/>
                  </a:lnTo>
                  <a:lnTo>
                    <a:pt x="2212" y="3051"/>
                  </a:lnTo>
                  <a:lnTo>
                    <a:pt x="2194" y="3078"/>
                  </a:lnTo>
                  <a:lnTo>
                    <a:pt x="2171" y="3101"/>
                  </a:lnTo>
                  <a:lnTo>
                    <a:pt x="2145" y="3119"/>
                  </a:lnTo>
                  <a:lnTo>
                    <a:pt x="2116" y="3132"/>
                  </a:lnTo>
                  <a:lnTo>
                    <a:pt x="2084" y="3140"/>
                  </a:lnTo>
                  <a:lnTo>
                    <a:pt x="2050" y="3144"/>
                  </a:lnTo>
                  <a:lnTo>
                    <a:pt x="2018" y="3140"/>
                  </a:lnTo>
                  <a:lnTo>
                    <a:pt x="1985" y="3132"/>
                  </a:lnTo>
                  <a:lnTo>
                    <a:pt x="1956" y="3119"/>
                  </a:lnTo>
                  <a:lnTo>
                    <a:pt x="1931" y="3101"/>
                  </a:lnTo>
                  <a:lnTo>
                    <a:pt x="1908" y="3078"/>
                  </a:lnTo>
                  <a:lnTo>
                    <a:pt x="1890" y="3051"/>
                  </a:lnTo>
                  <a:lnTo>
                    <a:pt x="1876" y="3022"/>
                  </a:lnTo>
                  <a:lnTo>
                    <a:pt x="1867" y="2991"/>
                  </a:lnTo>
                  <a:lnTo>
                    <a:pt x="1864" y="2958"/>
                  </a:lnTo>
                  <a:lnTo>
                    <a:pt x="1864" y="1659"/>
                  </a:lnTo>
                  <a:lnTo>
                    <a:pt x="1859" y="1659"/>
                  </a:lnTo>
                  <a:lnTo>
                    <a:pt x="1838" y="1658"/>
                  </a:lnTo>
                  <a:lnTo>
                    <a:pt x="1838" y="2958"/>
                  </a:lnTo>
                  <a:lnTo>
                    <a:pt x="1834" y="2991"/>
                  </a:lnTo>
                  <a:lnTo>
                    <a:pt x="1825" y="3022"/>
                  </a:lnTo>
                  <a:lnTo>
                    <a:pt x="1812" y="3051"/>
                  </a:lnTo>
                  <a:lnTo>
                    <a:pt x="1794" y="3078"/>
                  </a:lnTo>
                  <a:lnTo>
                    <a:pt x="1771" y="3101"/>
                  </a:lnTo>
                  <a:lnTo>
                    <a:pt x="1744" y="3119"/>
                  </a:lnTo>
                  <a:lnTo>
                    <a:pt x="1715" y="3132"/>
                  </a:lnTo>
                  <a:lnTo>
                    <a:pt x="1684" y="3140"/>
                  </a:lnTo>
                  <a:lnTo>
                    <a:pt x="1650" y="3144"/>
                  </a:lnTo>
                  <a:lnTo>
                    <a:pt x="1618" y="3140"/>
                  </a:lnTo>
                  <a:lnTo>
                    <a:pt x="1585" y="3132"/>
                  </a:lnTo>
                  <a:lnTo>
                    <a:pt x="1556" y="3119"/>
                  </a:lnTo>
                  <a:lnTo>
                    <a:pt x="1530" y="3101"/>
                  </a:lnTo>
                  <a:lnTo>
                    <a:pt x="1507" y="3078"/>
                  </a:lnTo>
                  <a:lnTo>
                    <a:pt x="1489" y="3051"/>
                  </a:lnTo>
                  <a:lnTo>
                    <a:pt x="1476" y="3022"/>
                  </a:lnTo>
                  <a:lnTo>
                    <a:pt x="1466" y="2991"/>
                  </a:lnTo>
                  <a:lnTo>
                    <a:pt x="1464" y="2958"/>
                  </a:lnTo>
                  <a:lnTo>
                    <a:pt x="1464" y="1444"/>
                  </a:lnTo>
                  <a:lnTo>
                    <a:pt x="1465" y="1419"/>
                  </a:lnTo>
                  <a:lnTo>
                    <a:pt x="1453" y="1381"/>
                  </a:lnTo>
                  <a:lnTo>
                    <a:pt x="1446" y="1341"/>
                  </a:lnTo>
                  <a:lnTo>
                    <a:pt x="1443" y="1300"/>
                  </a:lnTo>
                  <a:lnTo>
                    <a:pt x="1443" y="667"/>
                  </a:lnTo>
                  <a:lnTo>
                    <a:pt x="1402" y="694"/>
                  </a:lnTo>
                  <a:lnTo>
                    <a:pt x="1360" y="720"/>
                  </a:lnTo>
                  <a:lnTo>
                    <a:pt x="1316" y="743"/>
                  </a:lnTo>
                  <a:lnTo>
                    <a:pt x="1272" y="762"/>
                  </a:lnTo>
                  <a:lnTo>
                    <a:pt x="1226" y="778"/>
                  </a:lnTo>
                  <a:lnTo>
                    <a:pt x="1176" y="789"/>
                  </a:lnTo>
                  <a:lnTo>
                    <a:pt x="1127" y="797"/>
                  </a:lnTo>
                  <a:lnTo>
                    <a:pt x="1073" y="800"/>
                  </a:lnTo>
                  <a:lnTo>
                    <a:pt x="1027" y="797"/>
                  </a:lnTo>
                  <a:lnTo>
                    <a:pt x="978" y="791"/>
                  </a:lnTo>
                  <a:lnTo>
                    <a:pt x="928" y="782"/>
                  </a:lnTo>
                  <a:lnTo>
                    <a:pt x="875" y="766"/>
                  </a:lnTo>
                  <a:lnTo>
                    <a:pt x="821" y="746"/>
                  </a:lnTo>
                  <a:lnTo>
                    <a:pt x="764" y="722"/>
                  </a:lnTo>
                  <a:lnTo>
                    <a:pt x="739" y="707"/>
                  </a:lnTo>
                  <a:lnTo>
                    <a:pt x="716" y="687"/>
                  </a:lnTo>
                  <a:lnTo>
                    <a:pt x="699" y="665"/>
                  </a:lnTo>
                  <a:lnTo>
                    <a:pt x="685" y="640"/>
                  </a:lnTo>
                  <a:lnTo>
                    <a:pt x="677" y="612"/>
                  </a:lnTo>
                  <a:lnTo>
                    <a:pt x="673" y="584"/>
                  </a:lnTo>
                  <a:lnTo>
                    <a:pt x="674" y="555"/>
                  </a:lnTo>
                  <a:lnTo>
                    <a:pt x="682" y="526"/>
                  </a:lnTo>
                  <a:lnTo>
                    <a:pt x="0" y="48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9"/>
                <a:buFont typeface="Helvetica Neue"/>
                <a:buNone/>
              </a:pPr>
              <a:r>
                <a:t/>
              </a:r>
              <a:endParaRPr b="0" i="0" sz="17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896" name="Google Shape;1896;p31"/>
          <p:cNvSpPr txBox="1"/>
          <p:nvPr/>
        </p:nvSpPr>
        <p:spPr>
          <a:xfrm>
            <a:off x="7379652" y="2647456"/>
            <a:ext cx="4151100" cy="10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rPr b="1" i="1" lang="es-CO" sz="16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13% </a:t>
            </a:r>
            <a:r>
              <a:rPr b="0" i="0" lang="es-CO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 destina a inversión y la operación propia de la Fuerza Pública y los gastos del funcionamiento de las Unidades del sector Central y descentralizado.</a:t>
            </a:r>
            <a:endParaRPr/>
          </a:p>
        </p:txBody>
      </p:sp>
      <p:sp>
        <p:nvSpPr>
          <p:cNvPr id="1897" name="Google Shape;1897;p31"/>
          <p:cNvSpPr txBox="1"/>
          <p:nvPr/>
        </p:nvSpPr>
        <p:spPr>
          <a:xfrm>
            <a:off x="7373342" y="4197298"/>
            <a:ext cx="4014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rPr b="1" i="1" lang="es-CO" sz="16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6% </a:t>
            </a:r>
            <a:r>
              <a:rPr b="0" i="0" lang="es-CO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cubre gastos de sentencias, conciliaciones y otras transferencias.</a:t>
            </a:r>
            <a:endParaRPr/>
          </a:p>
        </p:txBody>
      </p:sp>
      <p:sp>
        <p:nvSpPr>
          <p:cNvPr id="1898" name="Google Shape;1898;p31"/>
          <p:cNvSpPr txBox="1"/>
          <p:nvPr/>
        </p:nvSpPr>
        <p:spPr>
          <a:xfrm>
            <a:off x="6895240" y="5477901"/>
            <a:ext cx="4738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</a:pPr>
            <a:r>
              <a:rPr b="0" i="0" lang="es-CO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Por último, el </a:t>
            </a:r>
            <a:r>
              <a:rPr b="1" i="1" lang="es-CO" sz="2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2% </a:t>
            </a:r>
            <a:r>
              <a:rPr b="0" i="0" lang="es-CO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corresponde a espacios presupuestales para operación comercial </a:t>
            </a:r>
            <a:endParaRPr/>
          </a:p>
        </p:txBody>
      </p:sp>
      <p:grpSp>
        <p:nvGrpSpPr>
          <p:cNvPr id="1899" name="Google Shape;1899;p31"/>
          <p:cNvGrpSpPr/>
          <p:nvPr/>
        </p:nvGrpSpPr>
        <p:grpSpPr>
          <a:xfrm>
            <a:off x="6524441" y="2913199"/>
            <a:ext cx="548978" cy="551667"/>
            <a:chOff x="-388" y="78"/>
            <a:chExt cx="817" cy="821"/>
          </a:xfrm>
        </p:grpSpPr>
        <p:sp>
          <p:nvSpPr>
            <p:cNvPr id="1900" name="Google Shape;1900;p31"/>
            <p:cNvSpPr/>
            <p:nvPr/>
          </p:nvSpPr>
          <p:spPr>
            <a:xfrm>
              <a:off x="-388" y="78"/>
              <a:ext cx="817" cy="821"/>
            </a:xfrm>
            <a:custGeom>
              <a:rect b="b" l="l" r="r" t="t"/>
              <a:pathLst>
                <a:path extrusionOk="0" h="3285" w="3269">
                  <a:moveTo>
                    <a:pt x="0" y="0"/>
                  </a:moveTo>
                  <a:lnTo>
                    <a:pt x="220" y="0"/>
                  </a:lnTo>
                  <a:lnTo>
                    <a:pt x="220" y="235"/>
                  </a:lnTo>
                  <a:lnTo>
                    <a:pt x="346" y="235"/>
                  </a:lnTo>
                  <a:lnTo>
                    <a:pt x="366" y="237"/>
                  </a:lnTo>
                  <a:lnTo>
                    <a:pt x="385" y="244"/>
                  </a:lnTo>
                  <a:lnTo>
                    <a:pt x="401" y="254"/>
                  </a:lnTo>
                  <a:lnTo>
                    <a:pt x="415" y="268"/>
                  </a:lnTo>
                  <a:lnTo>
                    <a:pt x="426" y="284"/>
                  </a:lnTo>
                  <a:lnTo>
                    <a:pt x="432" y="302"/>
                  </a:lnTo>
                  <a:lnTo>
                    <a:pt x="434" y="323"/>
                  </a:lnTo>
                  <a:lnTo>
                    <a:pt x="432" y="343"/>
                  </a:lnTo>
                  <a:lnTo>
                    <a:pt x="426" y="361"/>
                  </a:lnTo>
                  <a:lnTo>
                    <a:pt x="415" y="378"/>
                  </a:lnTo>
                  <a:lnTo>
                    <a:pt x="401" y="391"/>
                  </a:lnTo>
                  <a:lnTo>
                    <a:pt x="385" y="402"/>
                  </a:lnTo>
                  <a:lnTo>
                    <a:pt x="366" y="409"/>
                  </a:lnTo>
                  <a:lnTo>
                    <a:pt x="346" y="411"/>
                  </a:lnTo>
                  <a:lnTo>
                    <a:pt x="220" y="411"/>
                  </a:lnTo>
                  <a:lnTo>
                    <a:pt x="220" y="804"/>
                  </a:lnTo>
                  <a:lnTo>
                    <a:pt x="346" y="804"/>
                  </a:lnTo>
                  <a:lnTo>
                    <a:pt x="366" y="806"/>
                  </a:lnTo>
                  <a:lnTo>
                    <a:pt x="385" y="813"/>
                  </a:lnTo>
                  <a:lnTo>
                    <a:pt x="401" y="823"/>
                  </a:lnTo>
                  <a:lnTo>
                    <a:pt x="415" y="836"/>
                  </a:lnTo>
                  <a:lnTo>
                    <a:pt x="426" y="853"/>
                  </a:lnTo>
                  <a:lnTo>
                    <a:pt x="432" y="872"/>
                  </a:lnTo>
                  <a:lnTo>
                    <a:pt x="434" y="892"/>
                  </a:lnTo>
                  <a:lnTo>
                    <a:pt x="432" y="912"/>
                  </a:lnTo>
                  <a:lnTo>
                    <a:pt x="426" y="930"/>
                  </a:lnTo>
                  <a:lnTo>
                    <a:pt x="415" y="946"/>
                  </a:lnTo>
                  <a:lnTo>
                    <a:pt x="401" y="961"/>
                  </a:lnTo>
                  <a:lnTo>
                    <a:pt x="385" y="971"/>
                  </a:lnTo>
                  <a:lnTo>
                    <a:pt x="366" y="978"/>
                  </a:lnTo>
                  <a:lnTo>
                    <a:pt x="346" y="980"/>
                  </a:lnTo>
                  <a:lnTo>
                    <a:pt x="220" y="980"/>
                  </a:lnTo>
                  <a:lnTo>
                    <a:pt x="220" y="1373"/>
                  </a:lnTo>
                  <a:lnTo>
                    <a:pt x="346" y="1373"/>
                  </a:lnTo>
                  <a:lnTo>
                    <a:pt x="366" y="1375"/>
                  </a:lnTo>
                  <a:lnTo>
                    <a:pt x="385" y="1382"/>
                  </a:lnTo>
                  <a:lnTo>
                    <a:pt x="401" y="1392"/>
                  </a:lnTo>
                  <a:lnTo>
                    <a:pt x="415" y="1405"/>
                  </a:lnTo>
                  <a:lnTo>
                    <a:pt x="426" y="1423"/>
                  </a:lnTo>
                  <a:lnTo>
                    <a:pt x="432" y="1441"/>
                  </a:lnTo>
                  <a:lnTo>
                    <a:pt x="434" y="1461"/>
                  </a:lnTo>
                  <a:lnTo>
                    <a:pt x="432" y="1481"/>
                  </a:lnTo>
                  <a:lnTo>
                    <a:pt x="426" y="1499"/>
                  </a:lnTo>
                  <a:lnTo>
                    <a:pt x="415" y="1516"/>
                  </a:lnTo>
                  <a:lnTo>
                    <a:pt x="401" y="1530"/>
                  </a:lnTo>
                  <a:lnTo>
                    <a:pt x="385" y="1540"/>
                  </a:lnTo>
                  <a:lnTo>
                    <a:pt x="366" y="1546"/>
                  </a:lnTo>
                  <a:lnTo>
                    <a:pt x="346" y="1549"/>
                  </a:lnTo>
                  <a:lnTo>
                    <a:pt x="220" y="1549"/>
                  </a:lnTo>
                  <a:lnTo>
                    <a:pt x="220" y="1941"/>
                  </a:lnTo>
                  <a:lnTo>
                    <a:pt x="346" y="1941"/>
                  </a:lnTo>
                  <a:lnTo>
                    <a:pt x="366" y="1944"/>
                  </a:lnTo>
                  <a:lnTo>
                    <a:pt x="385" y="1950"/>
                  </a:lnTo>
                  <a:lnTo>
                    <a:pt x="401" y="1961"/>
                  </a:lnTo>
                  <a:lnTo>
                    <a:pt x="415" y="1975"/>
                  </a:lnTo>
                  <a:lnTo>
                    <a:pt x="426" y="1991"/>
                  </a:lnTo>
                  <a:lnTo>
                    <a:pt x="432" y="2010"/>
                  </a:lnTo>
                  <a:lnTo>
                    <a:pt x="434" y="2030"/>
                  </a:lnTo>
                  <a:lnTo>
                    <a:pt x="432" y="2050"/>
                  </a:lnTo>
                  <a:lnTo>
                    <a:pt x="426" y="2069"/>
                  </a:lnTo>
                  <a:lnTo>
                    <a:pt x="415" y="2085"/>
                  </a:lnTo>
                  <a:lnTo>
                    <a:pt x="401" y="2099"/>
                  </a:lnTo>
                  <a:lnTo>
                    <a:pt x="385" y="2109"/>
                  </a:lnTo>
                  <a:lnTo>
                    <a:pt x="366" y="2115"/>
                  </a:lnTo>
                  <a:lnTo>
                    <a:pt x="346" y="2118"/>
                  </a:lnTo>
                  <a:lnTo>
                    <a:pt x="220" y="2118"/>
                  </a:lnTo>
                  <a:lnTo>
                    <a:pt x="220" y="2510"/>
                  </a:lnTo>
                  <a:lnTo>
                    <a:pt x="346" y="2510"/>
                  </a:lnTo>
                  <a:lnTo>
                    <a:pt x="366" y="2513"/>
                  </a:lnTo>
                  <a:lnTo>
                    <a:pt x="385" y="2519"/>
                  </a:lnTo>
                  <a:lnTo>
                    <a:pt x="401" y="2530"/>
                  </a:lnTo>
                  <a:lnTo>
                    <a:pt x="415" y="2544"/>
                  </a:lnTo>
                  <a:lnTo>
                    <a:pt x="426" y="2560"/>
                  </a:lnTo>
                  <a:lnTo>
                    <a:pt x="432" y="2578"/>
                  </a:lnTo>
                  <a:lnTo>
                    <a:pt x="434" y="2598"/>
                  </a:lnTo>
                  <a:lnTo>
                    <a:pt x="432" y="2618"/>
                  </a:lnTo>
                  <a:lnTo>
                    <a:pt x="426" y="2638"/>
                  </a:lnTo>
                  <a:lnTo>
                    <a:pt x="415" y="2654"/>
                  </a:lnTo>
                  <a:lnTo>
                    <a:pt x="401" y="2667"/>
                  </a:lnTo>
                  <a:lnTo>
                    <a:pt x="385" y="2678"/>
                  </a:lnTo>
                  <a:lnTo>
                    <a:pt x="366" y="2684"/>
                  </a:lnTo>
                  <a:lnTo>
                    <a:pt x="346" y="2686"/>
                  </a:lnTo>
                  <a:lnTo>
                    <a:pt x="220" y="2686"/>
                  </a:lnTo>
                  <a:lnTo>
                    <a:pt x="220" y="3064"/>
                  </a:lnTo>
                  <a:lnTo>
                    <a:pt x="3269" y="3064"/>
                  </a:lnTo>
                  <a:lnTo>
                    <a:pt x="3269" y="3285"/>
                  </a:lnTo>
                  <a:lnTo>
                    <a:pt x="0" y="32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9"/>
                <a:buFont typeface="Helvetica Neue"/>
                <a:buNone/>
              </a:pPr>
              <a:r>
                <a:t/>
              </a:r>
              <a:endParaRPr b="0" i="0" sz="17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01" name="Google Shape;1901;p31"/>
            <p:cNvSpPr/>
            <p:nvPr/>
          </p:nvSpPr>
          <p:spPr>
            <a:xfrm>
              <a:off x="-241" y="308"/>
              <a:ext cx="632" cy="303"/>
            </a:xfrm>
            <a:custGeom>
              <a:rect b="b" l="l" r="r" t="t"/>
              <a:pathLst>
                <a:path extrusionOk="0" h="1211" w="2529">
                  <a:moveTo>
                    <a:pt x="767" y="0"/>
                  </a:moveTo>
                  <a:lnTo>
                    <a:pt x="1884" y="938"/>
                  </a:lnTo>
                  <a:lnTo>
                    <a:pt x="2152" y="488"/>
                  </a:lnTo>
                  <a:lnTo>
                    <a:pt x="1937" y="360"/>
                  </a:lnTo>
                  <a:lnTo>
                    <a:pt x="2529" y="28"/>
                  </a:lnTo>
                  <a:lnTo>
                    <a:pt x="2519" y="709"/>
                  </a:lnTo>
                  <a:lnTo>
                    <a:pt x="2305" y="580"/>
                  </a:lnTo>
                  <a:lnTo>
                    <a:pt x="1930" y="1211"/>
                  </a:lnTo>
                  <a:lnTo>
                    <a:pt x="790" y="254"/>
                  </a:lnTo>
                  <a:lnTo>
                    <a:pt x="137" y="1048"/>
                  </a:lnTo>
                  <a:lnTo>
                    <a:pt x="0" y="934"/>
                  </a:lnTo>
                  <a:lnTo>
                    <a:pt x="76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9"/>
                <a:buFont typeface="Helvetica Neue"/>
                <a:buNone/>
              </a:pPr>
              <a:r>
                <a:t/>
              </a:r>
              <a:endParaRPr b="0" i="0" sz="17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02" name="Google Shape;1902;p31"/>
            <p:cNvSpPr/>
            <p:nvPr/>
          </p:nvSpPr>
          <p:spPr>
            <a:xfrm>
              <a:off x="116" y="122"/>
              <a:ext cx="239" cy="298"/>
            </a:xfrm>
            <a:custGeom>
              <a:rect b="b" l="l" r="r" t="t"/>
              <a:pathLst>
                <a:path extrusionOk="0" h="1193" w="956">
                  <a:moveTo>
                    <a:pt x="956" y="0"/>
                  </a:moveTo>
                  <a:lnTo>
                    <a:pt x="861" y="673"/>
                  </a:lnTo>
                  <a:lnTo>
                    <a:pt x="665" y="520"/>
                  </a:lnTo>
                  <a:lnTo>
                    <a:pt x="141" y="1193"/>
                  </a:lnTo>
                  <a:lnTo>
                    <a:pt x="0" y="1082"/>
                  </a:lnTo>
                  <a:lnTo>
                    <a:pt x="524" y="409"/>
                  </a:lnTo>
                  <a:lnTo>
                    <a:pt x="328" y="254"/>
                  </a:lnTo>
                  <a:lnTo>
                    <a:pt x="9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9"/>
                <a:buFont typeface="Helvetica Neue"/>
                <a:buNone/>
              </a:pPr>
              <a:r>
                <a:t/>
              </a:r>
              <a:endParaRPr b="0" i="0" sz="17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03" name="Google Shape;1903;p31"/>
            <p:cNvSpPr/>
            <p:nvPr/>
          </p:nvSpPr>
          <p:spPr>
            <a:xfrm>
              <a:off x="-205" y="504"/>
              <a:ext cx="291" cy="227"/>
            </a:xfrm>
            <a:custGeom>
              <a:rect b="b" l="l" r="r" t="t"/>
              <a:pathLst>
                <a:path extrusionOk="0" h="907" w="1162">
                  <a:moveTo>
                    <a:pt x="1019" y="0"/>
                  </a:moveTo>
                  <a:lnTo>
                    <a:pt x="1162" y="109"/>
                  </a:lnTo>
                  <a:lnTo>
                    <a:pt x="808" y="574"/>
                  </a:lnTo>
                  <a:lnTo>
                    <a:pt x="578" y="342"/>
                  </a:lnTo>
                  <a:lnTo>
                    <a:pt x="142" y="907"/>
                  </a:lnTo>
                  <a:lnTo>
                    <a:pt x="0" y="798"/>
                  </a:lnTo>
                  <a:lnTo>
                    <a:pt x="561" y="71"/>
                  </a:lnTo>
                  <a:lnTo>
                    <a:pt x="790" y="302"/>
                  </a:lnTo>
                  <a:lnTo>
                    <a:pt x="10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9"/>
                <a:buFont typeface="Helvetica Neue"/>
                <a:buNone/>
              </a:pPr>
              <a:r>
                <a:t/>
              </a:r>
              <a:endParaRPr b="0" i="0" sz="1799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904" name="Google Shape;1904;p31"/>
          <p:cNvSpPr/>
          <p:nvPr/>
        </p:nvSpPr>
        <p:spPr>
          <a:xfrm>
            <a:off x="6534406" y="4220221"/>
            <a:ext cx="548811" cy="607198"/>
          </a:xfrm>
          <a:custGeom>
            <a:rect b="b" l="l" r="r" t="t"/>
            <a:pathLst>
              <a:path extrusionOk="0" h="4320" w="3024">
                <a:moveTo>
                  <a:pt x="2263" y="2046"/>
                </a:moveTo>
                <a:lnTo>
                  <a:pt x="2263" y="2174"/>
                </a:lnTo>
                <a:lnTo>
                  <a:pt x="2223" y="2184"/>
                </a:lnTo>
                <a:lnTo>
                  <a:pt x="2187" y="2199"/>
                </a:lnTo>
                <a:lnTo>
                  <a:pt x="2156" y="2219"/>
                </a:lnTo>
                <a:lnTo>
                  <a:pt x="2130" y="2244"/>
                </a:lnTo>
                <a:lnTo>
                  <a:pt x="2108" y="2273"/>
                </a:lnTo>
                <a:lnTo>
                  <a:pt x="2092" y="2305"/>
                </a:lnTo>
                <a:lnTo>
                  <a:pt x="2083" y="2341"/>
                </a:lnTo>
                <a:lnTo>
                  <a:pt x="2080" y="2379"/>
                </a:lnTo>
                <a:lnTo>
                  <a:pt x="2083" y="2414"/>
                </a:lnTo>
                <a:lnTo>
                  <a:pt x="2091" y="2445"/>
                </a:lnTo>
                <a:lnTo>
                  <a:pt x="2104" y="2473"/>
                </a:lnTo>
                <a:lnTo>
                  <a:pt x="2122" y="2499"/>
                </a:lnTo>
                <a:lnTo>
                  <a:pt x="2146" y="2521"/>
                </a:lnTo>
                <a:lnTo>
                  <a:pt x="2173" y="2544"/>
                </a:lnTo>
                <a:lnTo>
                  <a:pt x="2205" y="2563"/>
                </a:lnTo>
                <a:lnTo>
                  <a:pt x="2241" y="2580"/>
                </a:lnTo>
                <a:lnTo>
                  <a:pt x="2280" y="2599"/>
                </a:lnTo>
                <a:lnTo>
                  <a:pt x="2317" y="2614"/>
                </a:lnTo>
                <a:lnTo>
                  <a:pt x="2347" y="2633"/>
                </a:lnTo>
                <a:lnTo>
                  <a:pt x="2372" y="2651"/>
                </a:lnTo>
                <a:lnTo>
                  <a:pt x="2393" y="2672"/>
                </a:lnTo>
                <a:lnTo>
                  <a:pt x="2407" y="2695"/>
                </a:lnTo>
                <a:lnTo>
                  <a:pt x="2415" y="2720"/>
                </a:lnTo>
                <a:lnTo>
                  <a:pt x="2418" y="2749"/>
                </a:lnTo>
                <a:lnTo>
                  <a:pt x="2415" y="2779"/>
                </a:lnTo>
                <a:lnTo>
                  <a:pt x="2405" y="2805"/>
                </a:lnTo>
                <a:lnTo>
                  <a:pt x="2388" y="2829"/>
                </a:lnTo>
                <a:lnTo>
                  <a:pt x="2367" y="2847"/>
                </a:lnTo>
                <a:lnTo>
                  <a:pt x="2339" y="2862"/>
                </a:lnTo>
                <a:lnTo>
                  <a:pt x="2308" y="2871"/>
                </a:lnTo>
                <a:lnTo>
                  <a:pt x="2273" y="2873"/>
                </a:lnTo>
                <a:lnTo>
                  <a:pt x="2233" y="2871"/>
                </a:lnTo>
                <a:lnTo>
                  <a:pt x="2194" y="2863"/>
                </a:lnTo>
                <a:lnTo>
                  <a:pt x="2159" y="2851"/>
                </a:lnTo>
                <a:lnTo>
                  <a:pt x="2126" y="2837"/>
                </a:lnTo>
                <a:lnTo>
                  <a:pt x="2098" y="2818"/>
                </a:lnTo>
                <a:lnTo>
                  <a:pt x="2068" y="2904"/>
                </a:lnTo>
                <a:lnTo>
                  <a:pt x="2097" y="2922"/>
                </a:lnTo>
                <a:lnTo>
                  <a:pt x="2133" y="2938"/>
                </a:lnTo>
                <a:lnTo>
                  <a:pt x="2170" y="2949"/>
                </a:lnTo>
                <a:lnTo>
                  <a:pt x="2212" y="2957"/>
                </a:lnTo>
                <a:lnTo>
                  <a:pt x="2256" y="2960"/>
                </a:lnTo>
                <a:lnTo>
                  <a:pt x="2256" y="3088"/>
                </a:lnTo>
                <a:lnTo>
                  <a:pt x="2331" y="3088"/>
                </a:lnTo>
                <a:lnTo>
                  <a:pt x="2331" y="2956"/>
                </a:lnTo>
                <a:lnTo>
                  <a:pt x="2371" y="2947"/>
                </a:lnTo>
                <a:lnTo>
                  <a:pt x="2406" y="2932"/>
                </a:lnTo>
                <a:lnTo>
                  <a:pt x="2438" y="2913"/>
                </a:lnTo>
                <a:lnTo>
                  <a:pt x="2464" y="2890"/>
                </a:lnTo>
                <a:lnTo>
                  <a:pt x="2485" y="2864"/>
                </a:lnTo>
                <a:lnTo>
                  <a:pt x="2502" y="2835"/>
                </a:lnTo>
                <a:lnTo>
                  <a:pt x="2515" y="2805"/>
                </a:lnTo>
                <a:lnTo>
                  <a:pt x="2521" y="2774"/>
                </a:lnTo>
                <a:lnTo>
                  <a:pt x="2524" y="2740"/>
                </a:lnTo>
                <a:lnTo>
                  <a:pt x="2521" y="2701"/>
                </a:lnTo>
                <a:lnTo>
                  <a:pt x="2512" y="2664"/>
                </a:lnTo>
                <a:lnTo>
                  <a:pt x="2498" y="2631"/>
                </a:lnTo>
                <a:lnTo>
                  <a:pt x="2477" y="2602"/>
                </a:lnTo>
                <a:lnTo>
                  <a:pt x="2451" y="2575"/>
                </a:lnTo>
                <a:lnTo>
                  <a:pt x="2418" y="2551"/>
                </a:lnTo>
                <a:lnTo>
                  <a:pt x="2380" y="2529"/>
                </a:lnTo>
                <a:lnTo>
                  <a:pt x="2335" y="2508"/>
                </a:lnTo>
                <a:lnTo>
                  <a:pt x="2294" y="2489"/>
                </a:lnTo>
                <a:lnTo>
                  <a:pt x="2259" y="2470"/>
                </a:lnTo>
                <a:lnTo>
                  <a:pt x="2232" y="2453"/>
                </a:lnTo>
                <a:lnTo>
                  <a:pt x="2210" y="2434"/>
                </a:lnTo>
                <a:lnTo>
                  <a:pt x="2195" y="2413"/>
                </a:lnTo>
                <a:lnTo>
                  <a:pt x="2187" y="2390"/>
                </a:lnTo>
                <a:lnTo>
                  <a:pt x="2185" y="2363"/>
                </a:lnTo>
                <a:lnTo>
                  <a:pt x="2186" y="2346"/>
                </a:lnTo>
                <a:lnTo>
                  <a:pt x="2190" y="2329"/>
                </a:lnTo>
                <a:lnTo>
                  <a:pt x="2197" y="2312"/>
                </a:lnTo>
                <a:lnTo>
                  <a:pt x="2207" y="2296"/>
                </a:lnTo>
                <a:lnTo>
                  <a:pt x="2222" y="2283"/>
                </a:lnTo>
                <a:lnTo>
                  <a:pt x="2239" y="2271"/>
                </a:lnTo>
                <a:lnTo>
                  <a:pt x="2259" y="2262"/>
                </a:lnTo>
                <a:lnTo>
                  <a:pt x="2284" y="2256"/>
                </a:lnTo>
                <a:lnTo>
                  <a:pt x="2313" y="2254"/>
                </a:lnTo>
                <a:lnTo>
                  <a:pt x="2350" y="2257"/>
                </a:lnTo>
                <a:lnTo>
                  <a:pt x="2383" y="2262"/>
                </a:lnTo>
                <a:lnTo>
                  <a:pt x="2410" y="2270"/>
                </a:lnTo>
                <a:lnTo>
                  <a:pt x="2434" y="2279"/>
                </a:lnTo>
                <a:lnTo>
                  <a:pt x="2452" y="2288"/>
                </a:lnTo>
                <a:lnTo>
                  <a:pt x="2466" y="2297"/>
                </a:lnTo>
                <a:lnTo>
                  <a:pt x="2498" y="2214"/>
                </a:lnTo>
                <a:lnTo>
                  <a:pt x="2474" y="2201"/>
                </a:lnTo>
                <a:lnTo>
                  <a:pt x="2448" y="2189"/>
                </a:lnTo>
                <a:lnTo>
                  <a:pt x="2417" y="2180"/>
                </a:lnTo>
                <a:lnTo>
                  <a:pt x="2380" y="2173"/>
                </a:lnTo>
                <a:lnTo>
                  <a:pt x="2339" y="2169"/>
                </a:lnTo>
                <a:lnTo>
                  <a:pt x="2339" y="2046"/>
                </a:lnTo>
                <a:lnTo>
                  <a:pt x="2263" y="2046"/>
                </a:lnTo>
                <a:close/>
                <a:moveTo>
                  <a:pt x="546" y="1422"/>
                </a:moveTo>
                <a:lnTo>
                  <a:pt x="513" y="1452"/>
                </a:lnTo>
                <a:lnTo>
                  <a:pt x="480" y="1487"/>
                </a:lnTo>
                <a:lnTo>
                  <a:pt x="446" y="1528"/>
                </a:lnTo>
                <a:lnTo>
                  <a:pt x="412" y="1575"/>
                </a:lnTo>
                <a:lnTo>
                  <a:pt x="378" y="1627"/>
                </a:lnTo>
                <a:lnTo>
                  <a:pt x="346" y="1686"/>
                </a:lnTo>
                <a:lnTo>
                  <a:pt x="313" y="1753"/>
                </a:lnTo>
                <a:lnTo>
                  <a:pt x="310" y="1770"/>
                </a:lnTo>
                <a:lnTo>
                  <a:pt x="312" y="1791"/>
                </a:lnTo>
                <a:lnTo>
                  <a:pt x="317" y="1817"/>
                </a:lnTo>
                <a:lnTo>
                  <a:pt x="325" y="1847"/>
                </a:lnTo>
                <a:lnTo>
                  <a:pt x="336" y="1879"/>
                </a:lnTo>
                <a:lnTo>
                  <a:pt x="352" y="1913"/>
                </a:lnTo>
                <a:lnTo>
                  <a:pt x="369" y="1948"/>
                </a:lnTo>
                <a:lnTo>
                  <a:pt x="389" y="1985"/>
                </a:lnTo>
                <a:lnTo>
                  <a:pt x="410" y="2020"/>
                </a:lnTo>
                <a:lnTo>
                  <a:pt x="433" y="2055"/>
                </a:lnTo>
                <a:lnTo>
                  <a:pt x="458" y="2089"/>
                </a:lnTo>
                <a:lnTo>
                  <a:pt x="483" y="2122"/>
                </a:lnTo>
                <a:lnTo>
                  <a:pt x="509" y="2151"/>
                </a:lnTo>
                <a:lnTo>
                  <a:pt x="546" y="1422"/>
                </a:lnTo>
                <a:close/>
                <a:moveTo>
                  <a:pt x="902" y="984"/>
                </a:moveTo>
                <a:lnTo>
                  <a:pt x="912" y="986"/>
                </a:lnTo>
                <a:lnTo>
                  <a:pt x="928" y="987"/>
                </a:lnTo>
                <a:lnTo>
                  <a:pt x="948" y="990"/>
                </a:lnTo>
                <a:lnTo>
                  <a:pt x="970" y="994"/>
                </a:lnTo>
                <a:lnTo>
                  <a:pt x="994" y="998"/>
                </a:lnTo>
                <a:lnTo>
                  <a:pt x="1016" y="1001"/>
                </a:lnTo>
                <a:lnTo>
                  <a:pt x="1037" y="1005"/>
                </a:lnTo>
                <a:lnTo>
                  <a:pt x="1055" y="1008"/>
                </a:lnTo>
                <a:lnTo>
                  <a:pt x="1068" y="1011"/>
                </a:lnTo>
                <a:lnTo>
                  <a:pt x="1075" y="1012"/>
                </a:lnTo>
                <a:lnTo>
                  <a:pt x="1135" y="1032"/>
                </a:lnTo>
                <a:lnTo>
                  <a:pt x="1194" y="1055"/>
                </a:lnTo>
                <a:lnTo>
                  <a:pt x="1250" y="1084"/>
                </a:lnTo>
                <a:lnTo>
                  <a:pt x="1305" y="1117"/>
                </a:lnTo>
                <a:lnTo>
                  <a:pt x="1360" y="1155"/>
                </a:lnTo>
                <a:lnTo>
                  <a:pt x="1411" y="1198"/>
                </a:lnTo>
                <a:lnTo>
                  <a:pt x="1460" y="1244"/>
                </a:lnTo>
                <a:lnTo>
                  <a:pt x="1504" y="1292"/>
                </a:lnTo>
                <a:lnTo>
                  <a:pt x="1547" y="1344"/>
                </a:lnTo>
                <a:lnTo>
                  <a:pt x="1587" y="1398"/>
                </a:lnTo>
                <a:lnTo>
                  <a:pt x="1622" y="1454"/>
                </a:lnTo>
                <a:lnTo>
                  <a:pt x="1656" y="1513"/>
                </a:lnTo>
                <a:lnTo>
                  <a:pt x="1668" y="1537"/>
                </a:lnTo>
                <a:lnTo>
                  <a:pt x="1681" y="1560"/>
                </a:lnTo>
                <a:lnTo>
                  <a:pt x="1693" y="1584"/>
                </a:lnTo>
                <a:lnTo>
                  <a:pt x="1706" y="1605"/>
                </a:lnTo>
                <a:lnTo>
                  <a:pt x="1719" y="1626"/>
                </a:lnTo>
                <a:lnTo>
                  <a:pt x="1735" y="1644"/>
                </a:lnTo>
                <a:lnTo>
                  <a:pt x="1753" y="1659"/>
                </a:lnTo>
                <a:lnTo>
                  <a:pt x="1773" y="1672"/>
                </a:lnTo>
                <a:lnTo>
                  <a:pt x="1796" y="1680"/>
                </a:lnTo>
                <a:lnTo>
                  <a:pt x="1824" y="1683"/>
                </a:lnTo>
                <a:lnTo>
                  <a:pt x="1837" y="1682"/>
                </a:lnTo>
                <a:lnTo>
                  <a:pt x="1855" y="1680"/>
                </a:lnTo>
                <a:lnTo>
                  <a:pt x="1879" y="1676"/>
                </a:lnTo>
                <a:lnTo>
                  <a:pt x="1906" y="1670"/>
                </a:lnTo>
                <a:lnTo>
                  <a:pt x="1936" y="1663"/>
                </a:lnTo>
                <a:lnTo>
                  <a:pt x="1966" y="1655"/>
                </a:lnTo>
                <a:lnTo>
                  <a:pt x="1995" y="1646"/>
                </a:lnTo>
                <a:lnTo>
                  <a:pt x="2023" y="1636"/>
                </a:lnTo>
                <a:lnTo>
                  <a:pt x="2045" y="1626"/>
                </a:lnTo>
                <a:lnTo>
                  <a:pt x="2063" y="1615"/>
                </a:lnTo>
                <a:lnTo>
                  <a:pt x="2074" y="1606"/>
                </a:lnTo>
                <a:lnTo>
                  <a:pt x="2076" y="1596"/>
                </a:lnTo>
                <a:lnTo>
                  <a:pt x="2070" y="1568"/>
                </a:lnTo>
                <a:lnTo>
                  <a:pt x="2061" y="1542"/>
                </a:lnTo>
                <a:lnTo>
                  <a:pt x="2049" y="1516"/>
                </a:lnTo>
                <a:lnTo>
                  <a:pt x="2034" y="1492"/>
                </a:lnTo>
                <a:lnTo>
                  <a:pt x="2015" y="1471"/>
                </a:lnTo>
                <a:lnTo>
                  <a:pt x="1992" y="1453"/>
                </a:lnTo>
                <a:lnTo>
                  <a:pt x="1966" y="1437"/>
                </a:lnTo>
                <a:lnTo>
                  <a:pt x="1966" y="1436"/>
                </a:lnTo>
                <a:lnTo>
                  <a:pt x="1968" y="1432"/>
                </a:lnTo>
                <a:lnTo>
                  <a:pt x="1971" y="1427"/>
                </a:lnTo>
                <a:lnTo>
                  <a:pt x="1975" y="1422"/>
                </a:lnTo>
                <a:lnTo>
                  <a:pt x="1982" y="1416"/>
                </a:lnTo>
                <a:lnTo>
                  <a:pt x="1991" y="1413"/>
                </a:lnTo>
                <a:lnTo>
                  <a:pt x="2002" y="1411"/>
                </a:lnTo>
                <a:lnTo>
                  <a:pt x="2016" y="1413"/>
                </a:lnTo>
                <a:lnTo>
                  <a:pt x="2032" y="1419"/>
                </a:lnTo>
                <a:lnTo>
                  <a:pt x="2053" y="1430"/>
                </a:lnTo>
                <a:lnTo>
                  <a:pt x="2081" y="1447"/>
                </a:lnTo>
                <a:lnTo>
                  <a:pt x="2106" y="1456"/>
                </a:lnTo>
                <a:lnTo>
                  <a:pt x="2130" y="1461"/>
                </a:lnTo>
                <a:lnTo>
                  <a:pt x="2150" y="1461"/>
                </a:lnTo>
                <a:lnTo>
                  <a:pt x="2165" y="1456"/>
                </a:lnTo>
                <a:lnTo>
                  <a:pt x="2180" y="1448"/>
                </a:lnTo>
                <a:lnTo>
                  <a:pt x="2191" y="1437"/>
                </a:lnTo>
                <a:lnTo>
                  <a:pt x="2198" y="1428"/>
                </a:lnTo>
                <a:lnTo>
                  <a:pt x="2207" y="1415"/>
                </a:lnTo>
                <a:lnTo>
                  <a:pt x="2219" y="1402"/>
                </a:lnTo>
                <a:lnTo>
                  <a:pt x="2233" y="1388"/>
                </a:lnTo>
                <a:lnTo>
                  <a:pt x="2249" y="1376"/>
                </a:lnTo>
                <a:lnTo>
                  <a:pt x="2267" y="1368"/>
                </a:lnTo>
                <a:lnTo>
                  <a:pt x="2284" y="1365"/>
                </a:lnTo>
                <a:lnTo>
                  <a:pt x="2304" y="1369"/>
                </a:lnTo>
                <a:lnTo>
                  <a:pt x="2321" y="1377"/>
                </a:lnTo>
                <a:lnTo>
                  <a:pt x="2337" y="1389"/>
                </a:lnTo>
                <a:lnTo>
                  <a:pt x="2351" y="1403"/>
                </a:lnTo>
                <a:lnTo>
                  <a:pt x="2363" y="1416"/>
                </a:lnTo>
                <a:lnTo>
                  <a:pt x="2372" y="1428"/>
                </a:lnTo>
                <a:lnTo>
                  <a:pt x="2380" y="1437"/>
                </a:lnTo>
                <a:lnTo>
                  <a:pt x="2390" y="1448"/>
                </a:lnTo>
                <a:lnTo>
                  <a:pt x="2405" y="1456"/>
                </a:lnTo>
                <a:lnTo>
                  <a:pt x="2422" y="1461"/>
                </a:lnTo>
                <a:lnTo>
                  <a:pt x="2441" y="1461"/>
                </a:lnTo>
                <a:lnTo>
                  <a:pt x="2464" y="1456"/>
                </a:lnTo>
                <a:lnTo>
                  <a:pt x="2490" y="1447"/>
                </a:lnTo>
                <a:lnTo>
                  <a:pt x="2519" y="1430"/>
                </a:lnTo>
                <a:lnTo>
                  <a:pt x="2538" y="1419"/>
                </a:lnTo>
                <a:lnTo>
                  <a:pt x="2554" y="1413"/>
                </a:lnTo>
                <a:lnTo>
                  <a:pt x="2568" y="1411"/>
                </a:lnTo>
                <a:lnTo>
                  <a:pt x="2579" y="1413"/>
                </a:lnTo>
                <a:lnTo>
                  <a:pt x="2588" y="1416"/>
                </a:lnTo>
                <a:lnTo>
                  <a:pt x="2595" y="1422"/>
                </a:lnTo>
                <a:lnTo>
                  <a:pt x="2600" y="1427"/>
                </a:lnTo>
                <a:lnTo>
                  <a:pt x="2602" y="1432"/>
                </a:lnTo>
                <a:lnTo>
                  <a:pt x="2604" y="1436"/>
                </a:lnTo>
                <a:lnTo>
                  <a:pt x="2605" y="1437"/>
                </a:lnTo>
                <a:lnTo>
                  <a:pt x="2574" y="1456"/>
                </a:lnTo>
                <a:lnTo>
                  <a:pt x="2549" y="1478"/>
                </a:lnTo>
                <a:lnTo>
                  <a:pt x="2528" y="1503"/>
                </a:lnTo>
                <a:lnTo>
                  <a:pt x="2512" y="1530"/>
                </a:lnTo>
                <a:lnTo>
                  <a:pt x="2500" y="1560"/>
                </a:lnTo>
                <a:lnTo>
                  <a:pt x="2493" y="1593"/>
                </a:lnTo>
                <a:lnTo>
                  <a:pt x="2487" y="1626"/>
                </a:lnTo>
                <a:lnTo>
                  <a:pt x="2485" y="1659"/>
                </a:lnTo>
                <a:lnTo>
                  <a:pt x="2485" y="1693"/>
                </a:lnTo>
                <a:lnTo>
                  <a:pt x="2487" y="1725"/>
                </a:lnTo>
                <a:lnTo>
                  <a:pt x="2490" y="1757"/>
                </a:lnTo>
                <a:lnTo>
                  <a:pt x="2540" y="1792"/>
                </a:lnTo>
                <a:lnTo>
                  <a:pt x="2589" y="1833"/>
                </a:lnTo>
                <a:lnTo>
                  <a:pt x="2639" y="1880"/>
                </a:lnTo>
                <a:lnTo>
                  <a:pt x="2686" y="1932"/>
                </a:lnTo>
                <a:lnTo>
                  <a:pt x="2732" y="1989"/>
                </a:lnTo>
                <a:lnTo>
                  <a:pt x="2777" y="2050"/>
                </a:lnTo>
                <a:lnTo>
                  <a:pt x="2818" y="2113"/>
                </a:lnTo>
                <a:lnTo>
                  <a:pt x="2858" y="2180"/>
                </a:lnTo>
                <a:lnTo>
                  <a:pt x="2893" y="2248"/>
                </a:lnTo>
                <a:lnTo>
                  <a:pt x="2926" y="2318"/>
                </a:lnTo>
                <a:lnTo>
                  <a:pt x="2955" y="2388"/>
                </a:lnTo>
                <a:lnTo>
                  <a:pt x="2978" y="2458"/>
                </a:lnTo>
                <a:lnTo>
                  <a:pt x="2998" y="2529"/>
                </a:lnTo>
                <a:lnTo>
                  <a:pt x="3012" y="2597"/>
                </a:lnTo>
                <a:lnTo>
                  <a:pt x="3021" y="2664"/>
                </a:lnTo>
                <a:lnTo>
                  <a:pt x="3024" y="2729"/>
                </a:lnTo>
                <a:lnTo>
                  <a:pt x="3020" y="2808"/>
                </a:lnTo>
                <a:lnTo>
                  <a:pt x="3010" y="2885"/>
                </a:lnTo>
                <a:lnTo>
                  <a:pt x="2991" y="2959"/>
                </a:lnTo>
                <a:lnTo>
                  <a:pt x="2966" y="3031"/>
                </a:lnTo>
                <a:lnTo>
                  <a:pt x="2936" y="3097"/>
                </a:lnTo>
                <a:lnTo>
                  <a:pt x="2900" y="3161"/>
                </a:lnTo>
                <a:lnTo>
                  <a:pt x="2858" y="3220"/>
                </a:lnTo>
                <a:lnTo>
                  <a:pt x="2811" y="3275"/>
                </a:lnTo>
                <a:lnTo>
                  <a:pt x="2760" y="3325"/>
                </a:lnTo>
                <a:lnTo>
                  <a:pt x="2703" y="3370"/>
                </a:lnTo>
                <a:lnTo>
                  <a:pt x="2643" y="3409"/>
                </a:lnTo>
                <a:lnTo>
                  <a:pt x="2580" y="3442"/>
                </a:lnTo>
                <a:lnTo>
                  <a:pt x="2513" y="3468"/>
                </a:lnTo>
                <a:lnTo>
                  <a:pt x="2444" y="3486"/>
                </a:lnTo>
                <a:lnTo>
                  <a:pt x="2372" y="3498"/>
                </a:lnTo>
                <a:lnTo>
                  <a:pt x="2297" y="3502"/>
                </a:lnTo>
                <a:lnTo>
                  <a:pt x="2223" y="3498"/>
                </a:lnTo>
                <a:lnTo>
                  <a:pt x="2151" y="3486"/>
                </a:lnTo>
                <a:lnTo>
                  <a:pt x="2081" y="3468"/>
                </a:lnTo>
                <a:lnTo>
                  <a:pt x="2015" y="3442"/>
                </a:lnTo>
                <a:lnTo>
                  <a:pt x="1951" y="3409"/>
                </a:lnTo>
                <a:lnTo>
                  <a:pt x="1892" y="3370"/>
                </a:lnTo>
                <a:lnTo>
                  <a:pt x="1835" y="3325"/>
                </a:lnTo>
                <a:lnTo>
                  <a:pt x="1783" y="3275"/>
                </a:lnTo>
                <a:lnTo>
                  <a:pt x="1737" y="3220"/>
                </a:lnTo>
                <a:lnTo>
                  <a:pt x="1695" y="3161"/>
                </a:lnTo>
                <a:lnTo>
                  <a:pt x="1659" y="3097"/>
                </a:lnTo>
                <a:lnTo>
                  <a:pt x="1627" y="3031"/>
                </a:lnTo>
                <a:lnTo>
                  <a:pt x="1604" y="2959"/>
                </a:lnTo>
                <a:lnTo>
                  <a:pt x="1585" y="2885"/>
                </a:lnTo>
                <a:lnTo>
                  <a:pt x="1575" y="2808"/>
                </a:lnTo>
                <a:lnTo>
                  <a:pt x="1571" y="2729"/>
                </a:lnTo>
                <a:lnTo>
                  <a:pt x="1575" y="2659"/>
                </a:lnTo>
                <a:lnTo>
                  <a:pt x="1584" y="2585"/>
                </a:lnTo>
                <a:lnTo>
                  <a:pt x="1601" y="2511"/>
                </a:lnTo>
                <a:lnTo>
                  <a:pt x="1623" y="2436"/>
                </a:lnTo>
                <a:lnTo>
                  <a:pt x="1651" y="2360"/>
                </a:lnTo>
                <a:lnTo>
                  <a:pt x="1682" y="2286"/>
                </a:lnTo>
                <a:lnTo>
                  <a:pt x="1719" y="2212"/>
                </a:lnTo>
                <a:lnTo>
                  <a:pt x="1759" y="2142"/>
                </a:lnTo>
                <a:lnTo>
                  <a:pt x="1803" y="2072"/>
                </a:lnTo>
                <a:lnTo>
                  <a:pt x="1848" y="2008"/>
                </a:lnTo>
                <a:lnTo>
                  <a:pt x="1841" y="2008"/>
                </a:lnTo>
                <a:lnTo>
                  <a:pt x="1833" y="2009"/>
                </a:lnTo>
                <a:lnTo>
                  <a:pt x="1790" y="2008"/>
                </a:lnTo>
                <a:lnTo>
                  <a:pt x="1746" y="2002"/>
                </a:lnTo>
                <a:lnTo>
                  <a:pt x="1704" y="1992"/>
                </a:lnTo>
                <a:lnTo>
                  <a:pt x="1652" y="1974"/>
                </a:lnTo>
                <a:lnTo>
                  <a:pt x="1602" y="1949"/>
                </a:lnTo>
                <a:lnTo>
                  <a:pt x="1557" y="1919"/>
                </a:lnTo>
                <a:lnTo>
                  <a:pt x="1516" y="1882"/>
                </a:lnTo>
                <a:lnTo>
                  <a:pt x="1478" y="1841"/>
                </a:lnTo>
                <a:lnTo>
                  <a:pt x="1445" y="1793"/>
                </a:lnTo>
                <a:lnTo>
                  <a:pt x="1418" y="1742"/>
                </a:lnTo>
                <a:lnTo>
                  <a:pt x="1382" y="1672"/>
                </a:lnTo>
                <a:lnTo>
                  <a:pt x="1346" y="1610"/>
                </a:lnTo>
                <a:lnTo>
                  <a:pt x="1308" y="1555"/>
                </a:lnTo>
                <a:lnTo>
                  <a:pt x="1269" y="1507"/>
                </a:lnTo>
                <a:lnTo>
                  <a:pt x="1229" y="1466"/>
                </a:lnTo>
                <a:lnTo>
                  <a:pt x="1190" y="1431"/>
                </a:lnTo>
                <a:lnTo>
                  <a:pt x="1272" y="2489"/>
                </a:lnTo>
                <a:lnTo>
                  <a:pt x="1271" y="2491"/>
                </a:lnTo>
                <a:lnTo>
                  <a:pt x="1271" y="2494"/>
                </a:lnTo>
                <a:lnTo>
                  <a:pt x="1521" y="4083"/>
                </a:lnTo>
                <a:lnTo>
                  <a:pt x="1524" y="4120"/>
                </a:lnTo>
                <a:lnTo>
                  <a:pt x="1520" y="4156"/>
                </a:lnTo>
                <a:lnTo>
                  <a:pt x="1511" y="4189"/>
                </a:lnTo>
                <a:lnTo>
                  <a:pt x="1496" y="4221"/>
                </a:lnTo>
                <a:lnTo>
                  <a:pt x="1477" y="4249"/>
                </a:lnTo>
                <a:lnTo>
                  <a:pt x="1453" y="4273"/>
                </a:lnTo>
                <a:lnTo>
                  <a:pt x="1426" y="4294"/>
                </a:lnTo>
                <a:lnTo>
                  <a:pt x="1394" y="4308"/>
                </a:lnTo>
                <a:lnTo>
                  <a:pt x="1360" y="4317"/>
                </a:lnTo>
                <a:lnTo>
                  <a:pt x="1327" y="4320"/>
                </a:lnTo>
                <a:lnTo>
                  <a:pt x="1293" y="4317"/>
                </a:lnTo>
                <a:lnTo>
                  <a:pt x="1261" y="4307"/>
                </a:lnTo>
                <a:lnTo>
                  <a:pt x="1231" y="4293"/>
                </a:lnTo>
                <a:lnTo>
                  <a:pt x="1202" y="4272"/>
                </a:lnTo>
                <a:lnTo>
                  <a:pt x="1178" y="4247"/>
                </a:lnTo>
                <a:lnTo>
                  <a:pt x="1159" y="4218"/>
                </a:lnTo>
                <a:lnTo>
                  <a:pt x="1144" y="4185"/>
                </a:lnTo>
                <a:lnTo>
                  <a:pt x="1135" y="4150"/>
                </a:lnTo>
                <a:lnTo>
                  <a:pt x="884" y="2541"/>
                </a:lnTo>
                <a:lnTo>
                  <a:pt x="715" y="4138"/>
                </a:lnTo>
                <a:lnTo>
                  <a:pt x="708" y="4176"/>
                </a:lnTo>
                <a:lnTo>
                  <a:pt x="694" y="4211"/>
                </a:lnTo>
                <a:lnTo>
                  <a:pt x="675" y="4241"/>
                </a:lnTo>
                <a:lnTo>
                  <a:pt x="651" y="4269"/>
                </a:lnTo>
                <a:lnTo>
                  <a:pt x="623" y="4290"/>
                </a:lnTo>
                <a:lnTo>
                  <a:pt x="592" y="4307"/>
                </a:lnTo>
                <a:lnTo>
                  <a:pt x="558" y="4316"/>
                </a:lnTo>
                <a:lnTo>
                  <a:pt x="521" y="4320"/>
                </a:lnTo>
                <a:lnTo>
                  <a:pt x="500" y="4319"/>
                </a:lnTo>
                <a:lnTo>
                  <a:pt x="466" y="4311"/>
                </a:lnTo>
                <a:lnTo>
                  <a:pt x="433" y="4298"/>
                </a:lnTo>
                <a:lnTo>
                  <a:pt x="405" y="4279"/>
                </a:lnTo>
                <a:lnTo>
                  <a:pt x="380" y="4257"/>
                </a:lnTo>
                <a:lnTo>
                  <a:pt x="359" y="4230"/>
                </a:lnTo>
                <a:lnTo>
                  <a:pt x="343" y="4200"/>
                </a:lnTo>
                <a:lnTo>
                  <a:pt x="331" y="4167"/>
                </a:lnTo>
                <a:lnTo>
                  <a:pt x="326" y="4131"/>
                </a:lnTo>
                <a:lnTo>
                  <a:pt x="327" y="4095"/>
                </a:lnTo>
                <a:lnTo>
                  <a:pt x="490" y="2546"/>
                </a:lnTo>
                <a:lnTo>
                  <a:pt x="492" y="2491"/>
                </a:lnTo>
                <a:lnTo>
                  <a:pt x="488" y="2493"/>
                </a:lnTo>
                <a:lnTo>
                  <a:pt x="483" y="2494"/>
                </a:lnTo>
                <a:lnTo>
                  <a:pt x="479" y="2495"/>
                </a:lnTo>
                <a:lnTo>
                  <a:pt x="475" y="2495"/>
                </a:lnTo>
                <a:lnTo>
                  <a:pt x="444" y="2493"/>
                </a:lnTo>
                <a:lnTo>
                  <a:pt x="415" y="2483"/>
                </a:lnTo>
                <a:lnTo>
                  <a:pt x="386" y="2468"/>
                </a:lnTo>
                <a:lnTo>
                  <a:pt x="355" y="2443"/>
                </a:lnTo>
                <a:lnTo>
                  <a:pt x="322" y="2414"/>
                </a:lnTo>
                <a:lnTo>
                  <a:pt x="289" y="2380"/>
                </a:lnTo>
                <a:lnTo>
                  <a:pt x="257" y="2343"/>
                </a:lnTo>
                <a:lnTo>
                  <a:pt x="223" y="2303"/>
                </a:lnTo>
                <a:lnTo>
                  <a:pt x="191" y="2259"/>
                </a:lnTo>
                <a:lnTo>
                  <a:pt x="160" y="2214"/>
                </a:lnTo>
                <a:lnTo>
                  <a:pt x="130" y="2165"/>
                </a:lnTo>
                <a:lnTo>
                  <a:pt x="101" y="2115"/>
                </a:lnTo>
                <a:lnTo>
                  <a:pt x="76" y="2064"/>
                </a:lnTo>
                <a:lnTo>
                  <a:pt x="54" y="2012"/>
                </a:lnTo>
                <a:lnTo>
                  <a:pt x="34" y="1960"/>
                </a:lnTo>
                <a:lnTo>
                  <a:pt x="20" y="1907"/>
                </a:lnTo>
                <a:lnTo>
                  <a:pt x="8" y="1855"/>
                </a:lnTo>
                <a:lnTo>
                  <a:pt x="1" y="1803"/>
                </a:lnTo>
                <a:lnTo>
                  <a:pt x="0" y="1752"/>
                </a:lnTo>
                <a:lnTo>
                  <a:pt x="4" y="1703"/>
                </a:lnTo>
                <a:lnTo>
                  <a:pt x="14" y="1656"/>
                </a:lnTo>
                <a:lnTo>
                  <a:pt x="31" y="1611"/>
                </a:lnTo>
                <a:lnTo>
                  <a:pt x="73" y="1526"/>
                </a:lnTo>
                <a:lnTo>
                  <a:pt x="117" y="1450"/>
                </a:lnTo>
                <a:lnTo>
                  <a:pt x="161" y="1381"/>
                </a:lnTo>
                <a:lnTo>
                  <a:pt x="207" y="1318"/>
                </a:lnTo>
                <a:lnTo>
                  <a:pt x="253" y="1263"/>
                </a:lnTo>
                <a:lnTo>
                  <a:pt x="298" y="1215"/>
                </a:lnTo>
                <a:lnTo>
                  <a:pt x="346" y="1172"/>
                </a:lnTo>
                <a:lnTo>
                  <a:pt x="391" y="1135"/>
                </a:lnTo>
                <a:lnTo>
                  <a:pt x="437" y="1102"/>
                </a:lnTo>
                <a:lnTo>
                  <a:pt x="482" y="1076"/>
                </a:lnTo>
                <a:lnTo>
                  <a:pt x="525" y="1053"/>
                </a:lnTo>
                <a:lnTo>
                  <a:pt x="567" y="1034"/>
                </a:lnTo>
                <a:lnTo>
                  <a:pt x="607" y="1018"/>
                </a:lnTo>
                <a:lnTo>
                  <a:pt x="645" y="1007"/>
                </a:lnTo>
                <a:lnTo>
                  <a:pt x="682" y="999"/>
                </a:lnTo>
                <a:lnTo>
                  <a:pt x="715" y="992"/>
                </a:lnTo>
                <a:lnTo>
                  <a:pt x="745" y="988"/>
                </a:lnTo>
                <a:lnTo>
                  <a:pt x="772" y="986"/>
                </a:lnTo>
                <a:lnTo>
                  <a:pt x="796" y="984"/>
                </a:lnTo>
                <a:lnTo>
                  <a:pt x="816" y="984"/>
                </a:lnTo>
                <a:lnTo>
                  <a:pt x="816" y="990"/>
                </a:lnTo>
                <a:lnTo>
                  <a:pt x="814" y="1003"/>
                </a:lnTo>
                <a:lnTo>
                  <a:pt x="812" y="1022"/>
                </a:lnTo>
                <a:lnTo>
                  <a:pt x="809" y="1050"/>
                </a:lnTo>
                <a:lnTo>
                  <a:pt x="805" y="1084"/>
                </a:lnTo>
                <a:lnTo>
                  <a:pt x="801" y="1123"/>
                </a:lnTo>
                <a:lnTo>
                  <a:pt x="796" y="1168"/>
                </a:lnTo>
                <a:lnTo>
                  <a:pt x="791" y="1216"/>
                </a:lnTo>
                <a:lnTo>
                  <a:pt x="784" y="1267"/>
                </a:lnTo>
                <a:lnTo>
                  <a:pt x="778" y="1322"/>
                </a:lnTo>
                <a:lnTo>
                  <a:pt x="772" y="1378"/>
                </a:lnTo>
                <a:lnTo>
                  <a:pt x="765" y="1437"/>
                </a:lnTo>
                <a:lnTo>
                  <a:pt x="758" y="1496"/>
                </a:lnTo>
                <a:lnTo>
                  <a:pt x="751" y="1555"/>
                </a:lnTo>
                <a:lnTo>
                  <a:pt x="745" y="1613"/>
                </a:lnTo>
                <a:lnTo>
                  <a:pt x="738" y="1670"/>
                </a:lnTo>
                <a:lnTo>
                  <a:pt x="732" y="1724"/>
                </a:lnTo>
                <a:lnTo>
                  <a:pt x="727" y="1776"/>
                </a:lnTo>
                <a:lnTo>
                  <a:pt x="720" y="1825"/>
                </a:lnTo>
                <a:lnTo>
                  <a:pt x="716" y="1869"/>
                </a:lnTo>
                <a:lnTo>
                  <a:pt x="711" y="1909"/>
                </a:lnTo>
                <a:lnTo>
                  <a:pt x="707" y="1943"/>
                </a:lnTo>
                <a:lnTo>
                  <a:pt x="704" y="1970"/>
                </a:lnTo>
                <a:lnTo>
                  <a:pt x="702" y="1990"/>
                </a:lnTo>
                <a:lnTo>
                  <a:pt x="700" y="2003"/>
                </a:lnTo>
                <a:lnTo>
                  <a:pt x="699" y="2007"/>
                </a:lnTo>
                <a:lnTo>
                  <a:pt x="856" y="2174"/>
                </a:lnTo>
                <a:lnTo>
                  <a:pt x="992" y="2007"/>
                </a:lnTo>
                <a:lnTo>
                  <a:pt x="991" y="2003"/>
                </a:lnTo>
                <a:lnTo>
                  <a:pt x="990" y="1990"/>
                </a:lnTo>
                <a:lnTo>
                  <a:pt x="988" y="1970"/>
                </a:lnTo>
                <a:lnTo>
                  <a:pt x="986" y="1943"/>
                </a:lnTo>
                <a:lnTo>
                  <a:pt x="983" y="1909"/>
                </a:lnTo>
                <a:lnTo>
                  <a:pt x="979" y="1869"/>
                </a:lnTo>
                <a:lnTo>
                  <a:pt x="975" y="1825"/>
                </a:lnTo>
                <a:lnTo>
                  <a:pt x="971" y="1776"/>
                </a:lnTo>
                <a:lnTo>
                  <a:pt x="966" y="1724"/>
                </a:lnTo>
                <a:lnTo>
                  <a:pt x="961" y="1670"/>
                </a:lnTo>
                <a:lnTo>
                  <a:pt x="956" y="1613"/>
                </a:lnTo>
                <a:lnTo>
                  <a:pt x="950" y="1555"/>
                </a:lnTo>
                <a:lnTo>
                  <a:pt x="945" y="1496"/>
                </a:lnTo>
                <a:lnTo>
                  <a:pt x="940" y="1437"/>
                </a:lnTo>
                <a:lnTo>
                  <a:pt x="935" y="1378"/>
                </a:lnTo>
                <a:lnTo>
                  <a:pt x="929" y="1322"/>
                </a:lnTo>
                <a:lnTo>
                  <a:pt x="924" y="1267"/>
                </a:lnTo>
                <a:lnTo>
                  <a:pt x="920" y="1216"/>
                </a:lnTo>
                <a:lnTo>
                  <a:pt x="915" y="1168"/>
                </a:lnTo>
                <a:lnTo>
                  <a:pt x="911" y="1123"/>
                </a:lnTo>
                <a:lnTo>
                  <a:pt x="907" y="1084"/>
                </a:lnTo>
                <a:lnTo>
                  <a:pt x="905" y="1050"/>
                </a:lnTo>
                <a:lnTo>
                  <a:pt x="902" y="1022"/>
                </a:lnTo>
                <a:lnTo>
                  <a:pt x="901" y="1001"/>
                </a:lnTo>
                <a:lnTo>
                  <a:pt x="899" y="988"/>
                </a:lnTo>
                <a:lnTo>
                  <a:pt x="898" y="984"/>
                </a:lnTo>
                <a:lnTo>
                  <a:pt x="902" y="984"/>
                </a:lnTo>
                <a:close/>
                <a:moveTo>
                  <a:pt x="863" y="0"/>
                </a:moveTo>
                <a:lnTo>
                  <a:pt x="922" y="4"/>
                </a:lnTo>
                <a:lnTo>
                  <a:pt x="978" y="16"/>
                </a:lnTo>
                <a:lnTo>
                  <a:pt x="1032" y="35"/>
                </a:lnTo>
                <a:lnTo>
                  <a:pt x="1083" y="63"/>
                </a:lnTo>
                <a:lnTo>
                  <a:pt x="1128" y="96"/>
                </a:lnTo>
                <a:lnTo>
                  <a:pt x="1170" y="134"/>
                </a:lnTo>
                <a:lnTo>
                  <a:pt x="1207" y="178"/>
                </a:lnTo>
                <a:lnTo>
                  <a:pt x="1238" y="226"/>
                </a:lnTo>
                <a:lnTo>
                  <a:pt x="1263" y="280"/>
                </a:lnTo>
                <a:lnTo>
                  <a:pt x="1282" y="336"/>
                </a:lnTo>
                <a:lnTo>
                  <a:pt x="1293" y="395"/>
                </a:lnTo>
                <a:lnTo>
                  <a:pt x="1297" y="458"/>
                </a:lnTo>
                <a:lnTo>
                  <a:pt x="1293" y="520"/>
                </a:lnTo>
                <a:lnTo>
                  <a:pt x="1282" y="580"/>
                </a:lnTo>
                <a:lnTo>
                  <a:pt x="1263" y="636"/>
                </a:lnTo>
                <a:lnTo>
                  <a:pt x="1238" y="689"/>
                </a:lnTo>
                <a:lnTo>
                  <a:pt x="1207" y="738"/>
                </a:lnTo>
                <a:lnTo>
                  <a:pt x="1170" y="782"/>
                </a:lnTo>
                <a:lnTo>
                  <a:pt x="1128" y="821"/>
                </a:lnTo>
                <a:lnTo>
                  <a:pt x="1083" y="854"/>
                </a:lnTo>
                <a:lnTo>
                  <a:pt x="1032" y="880"/>
                </a:lnTo>
                <a:lnTo>
                  <a:pt x="978" y="899"/>
                </a:lnTo>
                <a:lnTo>
                  <a:pt x="922" y="911"/>
                </a:lnTo>
                <a:lnTo>
                  <a:pt x="863" y="916"/>
                </a:lnTo>
                <a:lnTo>
                  <a:pt x="804" y="911"/>
                </a:lnTo>
                <a:lnTo>
                  <a:pt x="746" y="899"/>
                </a:lnTo>
                <a:lnTo>
                  <a:pt x="693" y="880"/>
                </a:lnTo>
                <a:lnTo>
                  <a:pt x="643" y="854"/>
                </a:lnTo>
                <a:lnTo>
                  <a:pt x="597" y="821"/>
                </a:lnTo>
                <a:lnTo>
                  <a:pt x="555" y="782"/>
                </a:lnTo>
                <a:lnTo>
                  <a:pt x="518" y="738"/>
                </a:lnTo>
                <a:lnTo>
                  <a:pt x="487" y="689"/>
                </a:lnTo>
                <a:lnTo>
                  <a:pt x="462" y="636"/>
                </a:lnTo>
                <a:lnTo>
                  <a:pt x="442" y="580"/>
                </a:lnTo>
                <a:lnTo>
                  <a:pt x="432" y="520"/>
                </a:lnTo>
                <a:lnTo>
                  <a:pt x="428" y="458"/>
                </a:lnTo>
                <a:lnTo>
                  <a:pt x="432" y="395"/>
                </a:lnTo>
                <a:lnTo>
                  <a:pt x="442" y="336"/>
                </a:lnTo>
                <a:lnTo>
                  <a:pt x="462" y="280"/>
                </a:lnTo>
                <a:lnTo>
                  <a:pt x="487" y="226"/>
                </a:lnTo>
                <a:lnTo>
                  <a:pt x="518" y="178"/>
                </a:lnTo>
                <a:lnTo>
                  <a:pt x="555" y="134"/>
                </a:lnTo>
                <a:lnTo>
                  <a:pt x="597" y="96"/>
                </a:lnTo>
                <a:lnTo>
                  <a:pt x="643" y="63"/>
                </a:lnTo>
                <a:lnTo>
                  <a:pt x="693" y="35"/>
                </a:lnTo>
                <a:lnTo>
                  <a:pt x="746" y="16"/>
                </a:lnTo>
                <a:lnTo>
                  <a:pt x="804" y="4"/>
                </a:lnTo>
                <a:lnTo>
                  <a:pt x="86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99"/>
              <a:buFont typeface="Helvetica Neue"/>
              <a:buNone/>
            </a:pPr>
            <a:r>
              <a:t/>
            </a:r>
            <a:endParaRPr b="0" i="0" sz="1799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05" name="Google Shape;1905;p31"/>
          <p:cNvSpPr/>
          <p:nvPr/>
        </p:nvSpPr>
        <p:spPr>
          <a:xfrm>
            <a:off x="5950669" y="5568273"/>
            <a:ext cx="625912" cy="594033"/>
          </a:xfrm>
          <a:custGeom>
            <a:rect b="b" l="l" r="r" t="t"/>
            <a:pathLst>
              <a:path extrusionOk="0" h="3882" w="4012">
                <a:moveTo>
                  <a:pt x="1283" y="3126"/>
                </a:moveTo>
                <a:lnTo>
                  <a:pt x="1863" y="3126"/>
                </a:lnTo>
                <a:lnTo>
                  <a:pt x="1863" y="3283"/>
                </a:lnTo>
                <a:lnTo>
                  <a:pt x="1283" y="3283"/>
                </a:lnTo>
                <a:lnTo>
                  <a:pt x="1283" y="3126"/>
                </a:lnTo>
                <a:close/>
                <a:moveTo>
                  <a:pt x="2263" y="3034"/>
                </a:moveTo>
                <a:lnTo>
                  <a:pt x="2263" y="3092"/>
                </a:lnTo>
                <a:lnTo>
                  <a:pt x="2277" y="3087"/>
                </a:lnTo>
                <a:lnTo>
                  <a:pt x="2285" y="3081"/>
                </a:lnTo>
                <a:lnTo>
                  <a:pt x="2290" y="3075"/>
                </a:lnTo>
                <a:lnTo>
                  <a:pt x="2291" y="3068"/>
                </a:lnTo>
                <a:lnTo>
                  <a:pt x="2291" y="3065"/>
                </a:lnTo>
                <a:lnTo>
                  <a:pt x="2291" y="3060"/>
                </a:lnTo>
                <a:lnTo>
                  <a:pt x="2290" y="3055"/>
                </a:lnTo>
                <a:lnTo>
                  <a:pt x="2288" y="3051"/>
                </a:lnTo>
                <a:lnTo>
                  <a:pt x="2284" y="3048"/>
                </a:lnTo>
                <a:lnTo>
                  <a:pt x="2275" y="3040"/>
                </a:lnTo>
                <a:lnTo>
                  <a:pt x="2263" y="3034"/>
                </a:lnTo>
                <a:close/>
                <a:moveTo>
                  <a:pt x="1283" y="2922"/>
                </a:moveTo>
                <a:lnTo>
                  <a:pt x="1863" y="2922"/>
                </a:lnTo>
                <a:lnTo>
                  <a:pt x="1863" y="3080"/>
                </a:lnTo>
                <a:lnTo>
                  <a:pt x="1283" y="3080"/>
                </a:lnTo>
                <a:lnTo>
                  <a:pt x="1283" y="2922"/>
                </a:lnTo>
                <a:close/>
                <a:moveTo>
                  <a:pt x="2221" y="2899"/>
                </a:moveTo>
                <a:lnTo>
                  <a:pt x="2214" y="2902"/>
                </a:lnTo>
                <a:lnTo>
                  <a:pt x="2208" y="2905"/>
                </a:lnTo>
                <a:lnTo>
                  <a:pt x="2203" y="2908"/>
                </a:lnTo>
                <a:lnTo>
                  <a:pt x="2199" y="2913"/>
                </a:lnTo>
                <a:lnTo>
                  <a:pt x="2197" y="2919"/>
                </a:lnTo>
                <a:lnTo>
                  <a:pt x="2196" y="2925"/>
                </a:lnTo>
                <a:lnTo>
                  <a:pt x="2196" y="2930"/>
                </a:lnTo>
                <a:lnTo>
                  <a:pt x="2197" y="2935"/>
                </a:lnTo>
                <a:lnTo>
                  <a:pt x="2199" y="2938"/>
                </a:lnTo>
                <a:lnTo>
                  <a:pt x="2202" y="2942"/>
                </a:lnTo>
                <a:lnTo>
                  <a:pt x="2207" y="2947"/>
                </a:lnTo>
                <a:lnTo>
                  <a:pt x="2213" y="2951"/>
                </a:lnTo>
                <a:lnTo>
                  <a:pt x="2221" y="2956"/>
                </a:lnTo>
                <a:lnTo>
                  <a:pt x="2221" y="2899"/>
                </a:lnTo>
                <a:close/>
                <a:moveTo>
                  <a:pt x="2221" y="2806"/>
                </a:moveTo>
                <a:lnTo>
                  <a:pt x="2263" y="2806"/>
                </a:lnTo>
                <a:lnTo>
                  <a:pt x="2263" y="2843"/>
                </a:lnTo>
                <a:lnTo>
                  <a:pt x="2306" y="2849"/>
                </a:lnTo>
                <a:lnTo>
                  <a:pt x="2347" y="2862"/>
                </a:lnTo>
                <a:lnTo>
                  <a:pt x="2351" y="2863"/>
                </a:lnTo>
                <a:lnTo>
                  <a:pt x="2332" y="2916"/>
                </a:lnTo>
                <a:lnTo>
                  <a:pt x="2326" y="2914"/>
                </a:lnTo>
                <a:lnTo>
                  <a:pt x="2294" y="2904"/>
                </a:lnTo>
                <a:lnTo>
                  <a:pt x="2263" y="2898"/>
                </a:lnTo>
                <a:lnTo>
                  <a:pt x="2263" y="2970"/>
                </a:lnTo>
                <a:lnTo>
                  <a:pt x="2277" y="2976"/>
                </a:lnTo>
                <a:lnTo>
                  <a:pt x="2304" y="2987"/>
                </a:lnTo>
                <a:lnTo>
                  <a:pt x="2323" y="3000"/>
                </a:lnTo>
                <a:lnTo>
                  <a:pt x="2338" y="3012"/>
                </a:lnTo>
                <a:lnTo>
                  <a:pt x="2348" y="3027"/>
                </a:lnTo>
                <a:lnTo>
                  <a:pt x="2354" y="3043"/>
                </a:lnTo>
                <a:lnTo>
                  <a:pt x="2356" y="3061"/>
                </a:lnTo>
                <a:lnTo>
                  <a:pt x="2354" y="3083"/>
                </a:lnTo>
                <a:lnTo>
                  <a:pt x="2345" y="3103"/>
                </a:lnTo>
                <a:lnTo>
                  <a:pt x="2331" y="3120"/>
                </a:lnTo>
                <a:lnTo>
                  <a:pt x="2312" y="3132"/>
                </a:lnTo>
                <a:lnTo>
                  <a:pt x="2290" y="3141"/>
                </a:lnTo>
                <a:lnTo>
                  <a:pt x="2263" y="3147"/>
                </a:lnTo>
                <a:lnTo>
                  <a:pt x="2263" y="3197"/>
                </a:lnTo>
                <a:lnTo>
                  <a:pt x="2221" y="3197"/>
                </a:lnTo>
                <a:lnTo>
                  <a:pt x="2221" y="3148"/>
                </a:lnTo>
                <a:lnTo>
                  <a:pt x="2187" y="3146"/>
                </a:lnTo>
                <a:lnTo>
                  <a:pt x="2158" y="3140"/>
                </a:lnTo>
                <a:lnTo>
                  <a:pt x="2132" y="3131"/>
                </a:lnTo>
                <a:lnTo>
                  <a:pt x="2129" y="3130"/>
                </a:lnTo>
                <a:lnTo>
                  <a:pt x="2129" y="3068"/>
                </a:lnTo>
                <a:lnTo>
                  <a:pt x="2137" y="3073"/>
                </a:lnTo>
                <a:lnTo>
                  <a:pt x="2158" y="3082"/>
                </a:lnTo>
                <a:lnTo>
                  <a:pt x="2181" y="3088"/>
                </a:lnTo>
                <a:lnTo>
                  <a:pt x="2203" y="3093"/>
                </a:lnTo>
                <a:lnTo>
                  <a:pt x="2221" y="3094"/>
                </a:lnTo>
                <a:lnTo>
                  <a:pt x="2221" y="3019"/>
                </a:lnTo>
                <a:lnTo>
                  <a:pt x="2205" y="3014"/>
                </a:lnTo>
                <a:lnTo>
                  <a:pt x="2182" y="3003"/>
                </a:lnTo>
                <a:lnTo>
                  <a:pt x="2164" y="2991"/>
                </a:lnTo>
                <a:lnTo>
                  <a:pt x="2149" y="2978"/>
                </a:lnTo>
                <a:lnTo>
                  <a:pt x="2139" y="2963"/>
                </a:lnTo>
                <a:lnTo>
                  <a:pt x="2133" y="2946"/>
                </a:lnTo>
                <a:lnTo>
                  <a:pt x="2131" y="2925"/>
                </a:lnTo>
                <a:lnTo>
                  <a:pt x="2134" y="2904"/>
                </a:lnTo>
                <a:lnTo>
                  <a:pt x="2143" y="2886"/>
                </a:lnTo>
                <a:lnTo>
                  <a:pt x="2158" y="2870"/>
                </a:lnTo>
                <a:lnTo>
                  <a:pt x="2175" y="2857"/>
                </a:lnTo>
                <a:lnTo>
                  <a:pt x="2197" y="2849"/>
                </a:lnTo>
                <a:lnTo>
                  <a:pt x="2221" y="2844"/>
                </a:lnTo>
                <a:lnTo>
                  <a:pt x="2221" y="2806"/>
                </a:lnTo>
                <a:close/>
                <a:moveTo>
                  <a:pt x="2246" y="2793"/>
                </a:moveTo>
                <a:lnTo>
                  <a:pt x="2208" y="2797"/>
                </a:lnTo>
                <a:lnTo>
                  <a:pt x="2174" y="2806"/>
                </a:lnTo>
                <a:lnTo>
                  <a:pt x="2140" y="2822"/>
                </a:lnTo>
                <a:lnTo>
                  <a:pt x="2112" y="2843"/>
                </a:lnTo>
                <a:lnTo>
                  <a:pt x="2086" y="2867"/>
                </a:lnTo>
                <a:lnTo>
                  <a:pt x="2067" y="2897"/>
                </a:lnTo>
                <a:lnTo>
                  <a:pt x="2051" y="2929"/>
                </a:lnTo>
                <a:lnTo>
                  <a:pt x="2041" y="2964"/>
                </a:lnTo>
                <a:lnTo>
                  <a:pt x="2039" y="3001"/>
                </a:lnTo>
                <a:lnTo>
                  <a:pt x="2041" y="3038"/>
                </a:lnTo>
                <a:lnTo>
                  <a:pt x="2051" y="3073"/>
                </a:lnTo>
                <a:lnTo>
                  <a:pt x="2067" y="3105"/>
                </a:lnTo>
                <a:lnTo>
                  <a:pt x="2086" y="3135"/>
                </a:lnTo>
                <a:lnTo>
                  <a:pt x="2112" y="3161"/>
                </a:lnTo>
                <a:lnTo>
                  <a:pt x="2140" y="3180"/>
                </a:lnTo>
                <a:lnTo>
                  <a:pt x="2174" y="3196"/>
                </a:lnTo>
                <a:lnTo>
                  <a:pt x="2208" y="3206"/>
                </a:lnTo>
                <a:lnTo>
                  <a:pt x="2246" y="3208"/>
                </a:lnTo>
                <a:lnTo>
                  <a:pt x="2283" y="3206"/>
                </a:lnTo>
                <a:lnTo>
                  <a:pt x="2318" y="3196"/>
                </a:lnTo>
                <a:lnTo>
                  <a:pt x="2350" y="3180"/>
                </a:lnTo>
                <a:lnTo>
                  <a:pt x="2380" y="3161"/>
                </a:lnTo>
                <a:lnTo>
                  <a:pt x="2404" y="3135"/>
                </a:lnTo>
                <a:lnTo>
                  <a:pt x="2425" y="3105"/>
                </a:lnTo>
                <a:lnTo>
                  <a:pt x="2441" y="3073"/>
                </a:lnTo>
                <a:lnTo>
                  <a:pt x="2450" y="3038"/>
                </a:lnTo>
                <a:lnTo>
                  <a:pt x="2453" y="3001"/>
                </a:lnTo>
                <a:lnTo>
                  <a:pt x="2450" y="2964"/>
                </a:lnTo>
                <a:lnTo>
                  <a:pt x="2441" y="2929"/>
                </a:lnTo>
                <a:lnTo>
                  <a:pt x="2425" y="2897"/>
                </a:lnTo>
                <a:lnTo>
                  <a:pt x="2404" y="2867"/>
                </a:lnTo>
                <a:lnTo>
                  <a:pt x="2380" y="2843"/>
                </a:lnTo>
                <a:lnTo>
                  <a:pt x="2350" y="2822"/>
                </a:lnTo>
                <a:lnTo>
                  <a:pt x="2318" y="2806"/>
                </a:lnTo>
                <a:lnTo>
                  <a:pt x="2283" y="2797"/>
                </a:lnTo>
                <a:lnTo>
                  <a:pt x="2246" y="2793"/>
                </a:lnTo>
                <a:close/>
                <a:moveTo>
                  <a:pt x="1213" y="2716"/>
                </a:moveTo>
                <a:lnTo>
                  <a:pt x="1793" y="2716"/>
                </a:lnTo>
                <a:lnTo>
                  <a:pt x="1793" y="2873"/>
                </a:lnTo>
                <a:lnTo>
                  <a:pt x="1213" y="2873"/>
                </a:lnTo>
                <a:lnTo>
                  <a:pt x="1213" y="2716"/>
                </a:lnTo>
                <a:close/>
                <a:moveTo>
                  <a:pt x="2246" y="2684"/>
                </a:moveTo>
                <a:lnTo>
                  <a:pt x="2293" y="2688"/>
                </a:lnTo>
                <a:lnTo>
                  <a:pt x="2337" y="2698"/>
                </a:lnTo>
                <a:lnTo>
                  <a:pt x="2380" y="2714"/>
                </a:lnTo>
                <a:lnTo>
                  <a:pt x="2418" y="2736"/>
                </a:lnTo>
                <a:lnTo>
                  <a:pt x="2453" y="2763"/>
                </a:lnTo>
                <a:lnTo>
                  <a:pt x="2484" y="2793"/>
                </a:lnTo>
                <a:lnTo>
                  <a:pt x="2511" y="2829"/>
                </a:lnTo>
                <a:lnTo>
                  <a:pt x="2533" y="2867"/>
                </a:lnTo>
                <a:lnTo>
                  <a:pt x="2549" y="2910"/>
                </a:lnTo>
                <a:lnTo>
                  <a:pt x="2559" y="2954"/>
                </a:lnTo>
                <a:lnTo>
                  <a:pt x="2563" y="3001"/>
                </a:lnTo>
                <a:lnTo>
                  <a:pt x="2559" y="3048"/>
                </a:lnTo>
                <a:lnTo>
                  <a:pt x="2549" y="3092"/>
                </a:lnTo>
                <a:lnTo>
                  <a:pt x="2533" y="3135"/>
                </a:lnTo>
                <a:lnTo>
                  <a:pt x="2511" y="3173"/>
                </a:lnTo>
                <a:lnTo>
                  <a:pt x="2484" y="3208"/>
                </a:lnTo>
                <a:lnTo>
                  <a:pt x="2453" y="3240"/>
                </a:lnTo>
                <a:lnTo>
                  <a:pt x="2418" y="3266"/>
                </a:lnTo>
                <a:lnTo>
                  <a:pt x="2380" y="3288"/>
                </a:lnTo>
                <a:lnTo>
                  <a:pt x="2337" y="3304"/>
                </a:lnTo>
                <a:lnTo>
                  <a:pt x="2293" y="3314"/>
                </a:lnTo>
                <a:lnTo>
                  <a:pt x="2246" y="3318"/>
                </a:lnTo>
                <a:lnTo>
                  <a:pt x="2199" y="3314"/>
                </a:lnTo>
                <a:lnTo>
                  <a:pt x="2154" y="3304"/>
                </a:lnTo>
                <a:lnTo>
                  <a:pt x="2112" y="3288"/>
                </a:lnTo>
                <a:lnTo>
                  <a:pt x="2074" y="3266"/>
                </a:lnTo>
                <a:lnTo>
                  <a:pt x="2039" y="3240"/>
                </a:lnTo>
                <a:lnTo>
                  <a:pt x="2007" y="3208"/>
                </a:lnTo>
                <a:lnTo>
                  <a:pt x="1981" y="3173"/>
                </a:lnTo>
                <a:lnTo>
                  <a:pt x="1959" y="3135"/>
                </a:lnTo>
                <a:lnTo>
                  <a:pt x="1943" y="3092"/>
                </a:lnTo>
                <a:lnTo>
                  <a:pt x="1933" y="3048"/>
                </a:lnTo>
                <a:lnTo>
                  <a:pt x="1929" y="3001"/>
                </a:lnTo>
                <a:lnTo>
                  <a:pt x="1933" y="2954"/>
                </a:lnTo>
                <a:lnTo>
                  <a:pt x="1943" y="2910"/>
                </a:lnTo>
                <a:lnTo>
                  <a:pt x="1959" y="2867"/>
                </a:lnTo>
                <a:lnTo>
                  <a:pt x="1981" y="2829"/>
                </a:lnTo>
                <a:lnTo>
                  <a:pt x="2007" y="2793"/>
                </a:lnTo>
                <a:lnTo>
                  <a:pt x="2039" y="2763"/>
                </a:lnTo>
                <a:lnTo>
                  <a:pt x="2074" y="2736"/>
                </a:lnTo>
                <a:lnTo>
                  <a:pt x="2112" y="2714"/>
                </a:lnTo>
                <a:lnTo>
                  <a:pt x="2154" y="2698"/>
                </a:lnTo>
                <a:lnTo>
                  <a:pt x="2199" y="2688"/>
                </a:lnTo>
                <a:lnTo>
                  <a:pt x="2246" y="2684"/>
                </a:lnTo>
                <a:close/>
                <a:moveTo>
                  <a:pt x="1886" y="2235"/>
                </a:moveTo>
                <a:lnTo>
                  <a:pt x="1813" y="2239"/>
                </a:lnTo>
                <a:lnTo>
                  <a:pt x="1742" y="2248"/>
                </a:lnTo>
                <a:lnTo>
                  <a:pt x="1672" y="2266"/>
                </a:lnTo>
                <a:lnTo>
                  <a:pt x="1605" y="2289"/>
                </a:lnTo>
                <a:lnTo>
                  <a:pt x="1541" y="2317"/>
                </a:lnTo>
                <a:lnTo>
                  <a:pt x="1480" y="2351"/>
                </a:lnTo>
                <a:lnTo>
                  <a:pt x="1424" y="2391"/>
                </a:lnTo>
                <a:lnTo>
                  <a:pt x="1370" y="2435"/>
                </a:lnTo>
                <a:lnTo>
                  <a:pt x="1322" y="2484"/>
                </a:lnTo>
                <a:lnTo>
                  <a:pt x="1276" y="2538"/>
                </a:lnTo>
                <a:lnTo>
                  <a:pt x="1237" y="2595"/>
                </a:lnTo>
                <a:lnTo>
                  <a:pt x="1203" y="2656"/>
                </a:lnTo>
                <a:lnTo>
                  <a:pt x="1175" y="2720"/>
                </a:lnTo>
                <a:lnTo>
                  <a:pt x="1151" y="2786"/>
                </a:lnTo>
                <a:lnTo>
                  <a:pt x="1134" y="2856"/>
                </a:lnTo>
                <a:lnTo>
                  <a:pt x="1124" y="2927"/>
                </a:lnTo>
                <a:lnTo>
                  <a:pt x="1121" y="3001"/>
                </a:lnTo>
                <a:lnTo>
                  <a:pt x="1124" y="3075"/>
                </a:lnTo>
                <a:lnTo>
                  <a:pt x="1134" y="3147"/>
                </a:lnTo>
                <a:lnTo>
                  <a:pt x="1151" y="3216"/>
                </a:lnTo>
                <a:lnTo>
                  <a:pt x="1175" y="3283"/>
                </a:lnTo>
                <a:lnTo>
                  <a:pt x="1203" y="3347"/>
                </a:lnTo>
                <a:lnTo>
                  <a:pt x="1237" y="3407"/>
                </a:lnTo>
                <a:lnTo>
                  <a:pt x="1276" y="3464"/>
                </a:lnTo>
                <a:lnTo>
                  <a:pt x="1322" y="3518"/>
                </a:lnTo>
                <a:lnTo>
                  <a:pt x="1370" y="3567"/>
                </a:lnTo>
                <a:lnTo>
                  <a:pt x="1424" y="3611"/>
                </a:lnTo>
                <a:lnTo>
                  <a:pt x="1480" y="3650"/>
                </a:lnTo>
                <a:lnTo>
                  <a:pt x="1541" y="3685"/>
                </a:lnTo>
                <a:lnTo>
                  <a:pt x="1605" y="3713"/>
                </a:lnTo>
                <a:lnTo>
                  <a:pt x="1672" y="3736"/>
                </a:lnTo>
                <a:lnTo>
                  <a:pt x="1742" y="3754"/>
                </a:lnTo>
                <a:lnTo>
                  <a:pt x="1813" y="3763"/>
                </a:lnTo>
                <a:lnTo>
                  <a:pt x="1886" y="3767"/>
                </a:lnTo>
                <a:lnTo>
                  <a:pt x="1960" y="3763"/>
                </a:lnTo>
                <a:lnTo>
                  <a:pt x="2032" y="3754"/>
                </a:lnTo>
                <a:lnTo>
                  <a:pt x="2101" y="3736"/>
                </a:lnTo>
                <a:lnTo>
                  <a:pt x="2169" y="3713"/>
                </a:lnTo>
                <a:lnTo>
                  <a:pt x="2232" y="3685"/>
                </a:lnTo>
                <a:lnTo>
                  <a:pt x="2293" y="3650"/>
                </a:lnTo>
                <a:lnTo>
                  <a:pt x="2350" y="3611"/>
                </a:lnTo>
                <a:lnTo>
                  <a:pt x="2403" y="3567"/>
                </a:lnTo>
                <a:lnTo>
                  <a:pt x="2452" y="3518"/>
                </a:lnTo>
                <a:lnTo>
                  <a:pt x="2496" y="3464"/>
                </a:lnTo>
                <a:lnTo>
                  <a:pt x="2536" y="3407"/>
                </a:lnTo>
                <a:lnTo>
                  <a:pt x="2570" y="3347"/>
                </a:lnTo>
                <a:lnTo>
                  <a:pt x="2599" y="3283"/>
                </a:lnTo>
                <a:lnTo>
                  <a:pt x="2621" y="3216"/>
                </a:lnTo>
                <a:lnTo>
                  <a:pt x="2639" y="3147"/>
                </a:lnTo>
                <a:lnTo>
                  <a:pt x="2648" y="3075"/>
                </a:lnTo>
                <a:lnTo>
                  <a:pt x="2652" y="3001"/>
                </a:lnTo>
                <a:lnTo>
                  <a:pt x="2648" y="2927"/>
                </a:lnTo>
                <a:lnTo>
                  <a:pt x="2639" y="2856"/>
                </a:lnTo>
                <a:lnTo>
                  <a:pt x="2621" y="2786"/>
                </a:lnTo>
                <a:lnTo>
                  <a:pt x="2599" y="2720"/>
                </a:lnTo>
                <a:lnTo>
                  <a:pt x="2570" y="2656"/>
                </a:lnTo>
                <a:lnTo>
                  <a:pt x="2536" y="2595"/>
                </a:lnTo>
                <a:lnTo>
                  <a:pt x="2496" y="2538"/>
                </a:lnTo>
                <a:lnTo>
                  <a:pt x="2452" y="2484"/>
                </a:lnTo>
                <a:lnTo>
                  <a:pt x="2403" y="2435"/>
                </a:lnTo>
                <a:lnTo>
                  <a:pt x="2350" y="2391"/>
                </a:lnTo>
                <a:lnTo>
                  <a:pt x="2293" y="2351"/>
                </a:lnTo>
                <a:lnTo>
                  <a:pt x="2232" y="2317"/>
                </a:lnTo>
                <a:lnTo>
                  <a:pt x="2169" y="2289"/>
                </a:lnTo>
                <a:lnTo>
                  <a:pt x="2101" y="2266"/>
                </a:lnTo>
                <a:lnTo>
                  <a:pt x="2032" y="2248"/>
                </a:lnTo>
                <a:lnTo>
                  <a:pt x="1960" y="2239"/>
                </a:lnTo>
                <a:lnTo>
                  <a:pt x="1886" y="2235"/>
                </a:lnTo>
                <a:close/>
                <a:moveTo>
                  <a:pt x="1886" y="2119"/>
                </a:moveTo>
                <a:lnTo>
                  <a:pt x="1967" y="2123"/>
                </a:lnTo>
                <a:lnTo>
                  <a:pt x="2045" y="2134"/>
                </a:lnTo>
                <a:lnTo>
                  <a:pt x="2121" y="2151"/>
                </a:lnTo>
                <a:lnTo>
                  <a:pt x="2194" y="2175"/>
                </a:lnTo>
                <a:lnTo>
                  <a:pt x="2264" y="2204"/>
                </a:lnTo>
                <a:lnTo>
                  <a:pt x="2332" y="2240"/>
                </a:lnTo>
                <a:lnTo>
                  <a:pt x="2394" y="2282"/>
                </a:lnTo>
                <a:lnTo>
                  <a:pt x="2455" y="2327"/>
                </a:lnTo>
                <a:lnTo>
                  <a:pt x="2510" y="2379"/>
                </a:lnTo>
                <a:lnTo>
                  <a:pt x="2560" y="2434"/>
                </a:lnTo>
                <a:lnTo>
                  <a:pt x="2607" y="2493"/>
                </a:lnTo>
                <a:lnTo>
                  <a:pt x="2647" y="2557"/>
                </a:lnTo>
                <a:lnTo>
                  <a:pt x="2683" y="2624"/>
                </a:lnTo>
                <a:lnTo>
                  <a:pt x="2712" y="2694"/>
                </a:lnTo>
                <a:lnTo>
                  <a:pt x="2737" y="2766"/>
                </a:lnTo>
                <a:lnTo>
                  <a:pt x="2754" y="2843"/>
                </a:lnTo>
                <a:lnTo>
                  <a:pt x="2765" y="2921"/>
                </a:lnTo>
                <a:lnTo>
                  <a:pt x="2768" y="3001"/>
                </a:lnTo>
                <a:lnTo>
                  <a:pt x="2765" y="3081"/>
                </a:lnTo>
                <a:lnTo>
                  <a:pt x="2754" y="3159"/>
                </a:lnTo>
                <a:lnTo>
                  <a:pt x="2737" y="3235"/>
                </a:lnTo>
                <a:lnTo>
                  <a:pt x="2712" y="3308"/>
                </a:lnTo>
                <a:lnTo>
                  <a:pt x="2683" y="3379"/>
                </a:lnTo>
                <a:lnTo>
                  <a:pt x="2647" y="3445"/>
                </a:lnTo>
                <a:lnTo>
                  <a:pt x="2607" y="3509"/>
                </a:lnTo>
                <a:lnTo>
                  <a:pt x="2560" y="3569"/>
                </a:lnTo>
                <a:lnTo>
                  <a:pt x="2510" y="3625"/>
                </a:lnTo>
                <a:lnTo>
                  <a:pt x="2455" y="3675"/>
                </a:lnTo>
                <a:lnTo>
                  <a:pt x="2394" y="3722"/>
                </a:lnTo>
                <a:lnTo>
                  <a:pt x="2331" y="3762"/>
                </a:lnTo>
                <a:lnTo>
                  <a:pt x="2264" y="3798"/>
                </a:lnTo>
                <a:lnTo>
                  <a:pt x="2194" y="3827"/>
                </a:lnTo>
                <a:lnTo>
                  <a:pt x="2121" y="3852"/>
                </a:lnTo>
                <a:lnTo>
                  <a:pt x="2045" y="3869"/>
                </a:lnTo>
                <a:lnTo>
                  <a:pt x="1967" y="3879"/>
                </a:lnTo>
                <a:lnTo>
                  <a:pt x="1886" y="3882"/>
                </a:lnTo>
                <a:lnTo>
                  <a:pt x="1807" y="3879"/>
                </a:lnTo>
                <a:lnTo>
                  <a:pt x="1728" y="3869"/>
                </a:lnTo>
                <a:lnTo>
                  <a:pt x="1653" y="3852"/>
                </a:lnTo>
                <a:lnTo>
                  <a:pt x="1580" y="3827"/>
                </a:lnTo>
                <a:lnTo>
                  <a:pt x="1510" y="3798"/>
                </a:lnTo>
                <a:lnTo>
                  <a:pt x="1442" y="3762"/>
                </a:lnTo>
                <a:lnTo>
                  <a:pt x="1378" y="3722"/>
                </a:lnTo>
                <a:lnTo>
                  <a:pt x="1319" y="3675"/>
                </a:lnTo>
                <a:lnTo>
                  <a:pt x="1264" y="3625"/>
                </a:lnTo>
                <a:lnTo>
                  <a:pt x="1213" y="3569"/>
                </a:lnTo>
                <a:lnTo>
                  <a:pt x="1167" y="3509"/>
                </a:lnTo>
                <a:lnTo>
                  <a:pt x="1125" y="3445"/>
                </a:lnTo>
                <a:lnTo>
                  <a:pt x="1090" y="3379"/>
                </a:lnTo>
                <a:lnTo>
                  <a:pt x="1060" y="3308"/>
                </a:lnTo>
                <a:lnTo>
                  <a:pt x="1037" y="3235"/>
                </a:lnTo>
                <a:lnTo>
                  <a:pt x="1020" y="3159"/>
                </a:lnTo>
                <a:lnTo>
                  <a:pt x="1009" y="3081"/>
                </a:lnTo>
                <a:lnTo>
                  <a:pt x="1005" y="3001"/>
                </a:lnTo>
                <a:lnTo>
                  <a:pt x="1009" y="2921"/>
                </a:lnTo>
                <a:lnTo>
                  <a:pt x="1020" y="2843"/>
                </a:lnTo>
                <a:lnTo>
                  <a:pt x="1037" y="2766"/>
                </a:lnTo>
                <a:lnTo>
                  <a:pt x="1060" y="2694"/>
                </a:lnTo>
                <a:lnTo>
                  <a:pt x="1090" y="2624"/>
                </a:lnTo>
                <a:lnTo>
                  <a:pt x="1125" y="2557"/>
                </a:lnTo>
                <a:lnTo>
                  <a:pt x="1167" y="2493"/>
                </a:lnTo>
                <a:lnTo>
                  <a:pt x="1213" y="2434"/>
                </a:lnTo>
                <a:lnTo>
                  <a:pt x="1264" y="2379"/>
                </a:lnTo>
                <a:lnTo>
                  <a:pt x="1319" y="2327"/>
                </a:lnTo>
                <a:lnTo>
                  <a:pt x="1378" y="2282"/>
                </a:lnTo>
                <a:lnTo>
                  <a:pt x="1442" y="2240"/>
                </a:lnTo>
                <a:lnTo>
                  <a:pt x="1510" y="2204"/>
                </a:lnTo>
                <a:lnTo>
                  <a:pt x="1580" y="2175"/>
                </a:lnTo>
                <a:lnTo>
                  <a:pt x="1653" y="2151"/>
                </a:lnTo>
                <a:lnTo>
                  <a:pt x="1728" y="2134"/>
                </a:lnTo>
                <a:lnTo>
                  <a:pt x="1807" y="2123"/>
                </a:lnTo>
                <a:lnTo>
                  <a:pt x="1886" y="2119"/>
                </a:lnTo>
                <a:close/>
                <a:moveTo>
                  <a:pt x="2648" y="1902"/>
                </a:moveTo>
                <a:lnTo>
                  <a:pt x="2768" y="1975"/>
                </a:lnTo>
                <a:lnTo>
                  <a:pt x="2588" y="2267"/>
                </a:lnTo>
                <a:lnTo>
                  <a:pt x="2471" y="2194"/>
                </a:lnTo>
                <a:lnTo>
                  <a:pt x="2648" y="1902"/>
                </a:lnTo>
                <a:close/>
                <a:moveTo>
                  <a:pt x="1325" y="1836"/>
                </a:moveTo>
                <a:lnTo>
                  <a:pt x="1473" y="2111"/>
                </a:lnTo>
                <a:lnTo>
                  <a:pt x="1351" y="2177"/>
                </a:lnTo>
                <a:lnTo>
                  <a:pt x="1204" y="1902"/>
                </a:lnTo>
                <a:lnTo>
                  <a:pt x="1325" y="1836"/>
                </a:lnTo>
                <a:close/>
                <a:moveTo>
                  <a:pt x="1121" y="1158"/>
                </a:moveTo>
                <a:lnTo>
                  <a:pt x="1121" y="1534"/>
                </a:lnTo>
                <a:lnTo>
                  <a:pt x="1154" y="1519"/>
                </a:lnTo>
                <a:lnTo>
                  <a:pt x="1160" y="1479"/>
                </a:lnTo>
                <a:lnTo>
                  <a:pt x="1163" y="1434"/>
                </a:lnTo>
                <a:lnTo>
                  <a:pt x="1163" y="1388"/>
                </a:lnTo>
                <a:lnTo>
                  <a:pt x="1162" y="1342"/>
                </a:lnTo>
                <a:lnTo>
                  <a:pt x="1157" y="1297"/>
                </a:lnTo>
                <a:lnTo>
                  <a:pt x="1150" y="1254"/>
                </a:lnTo>
                <a:lnTo>
                  <a:pt x="1141" y="1216"/>
                </a:lnTo>
                <a:lnTo>
                  <a:pt x="1132" y="1184"/>
                </a:lnTo>
                <a:lnTo>
                  <a:pt x="1121" y="1158"/>
                </a:lnTo>
                <a:close/>
                <a:moveTo>
                  <a:pt x="585" y="1158"/>
                </a:moveTo>
                <a:lnTo>
                  <a:pt x="576" y="1180"/>
                </a:lnTo>
                <a:lnTo>
                  <a:pt x="566" y="1208"/>
                </a:lnTo>
                <a:lnTo>
                  <a:pt x="558" y="1242"/>
                </a:lnTo>
                <a:lnTo>
                  <a:pt x="551" y="1278"/>
                </a:lnTo>
                <a:lnTo>
                  <a:pt x="546" y="1319"/>
                </a:lnTo>
                <a:lnTo>
                  <a:pt x="544" y="1361"/>
                </a:lnTo>
                <a:lnTo>
                  <a:pt x="542" y="1402"/>
                </a:lnTo>
                <a:lnTo>
                  <a:pt x="542" y="1443"/>
                </a:lnTo>
                <a:lnTo>
                  <a:pt x="546" y="1483"/>
                </a:lnTo>
                <a:lnTo>
                  <a:pt x="552" y="1520"/>
                </a:lnTo>
                <a:lnTo>
                  <a:pt x="585" y="1534"/>
                </a:lnTo>
                <a:lnTo>
                  <a:pt x="585" y="1158"/>
                </a:lnTo>
                <a:close/>
                <a:moveTo>
                  <a:pt x="1838" y="899"/>
                </a:moveTo>
                <a:lnTo>
                  <a:pt x="2129" y="899"/>
                </a:lnTo>
                <a:lnTo>
                  <a:pt x="2129" y="1038"/>
                </a:lnTo>
                <a:lnTo>
                  <a:pt x="1838" y="1038"/>
                </a:lnTo>
                <a:lnTo>
                  <a:pt x="1838" y="899"/>
                </a:lnTo>
                <a:close/>
                <a:moveTo>
                  <a:pt x="853" y="833"/>
                </a:moveTo>
                <a:lnTo>
                  <a:pt x="789" y="1253"/>
                </a:lnTo>
                <a:lnTo>
                  <a:pt x="853" y="1340"/>
                </a:lnTo>
                <a:lnTo>
                  <a:pt x="854" y="1340"/>
                </a:lnTo>
                <a:lnTo>
                  <a:pt x="917" y="1253"/>
                </a:lnTo>
                <a:lnTo>
                  <a:pt x="854" y="833"/>
                </a:lnTo>
                <a:lnTo>
                  <a:pt x="853" y="833"/>
                </a:lnTo>
                <a:close/>
                <a:moveTo>
                  <a:pt x="3119" y="754"/>
                </a:moveTo>
                <a:lnTo>
                  <a:pt x="3079" y="757"/>
                </a:lnTo>
                <a:lnTo>
                  <a:pt x="3042" y="765"/>
                </a:lnTo>
                <a:lnTo>
                  <a:pt x="3007" y="779"/>
                </a:lnTo>
                <a:lnTo>
                  <a:pt x="2971" y="798"/>
                </a:lnTo>
                <a:lnTo>
                  <a:pt x="2941" y="822"/>
                </a:lnTo>
                <a:lnTo>
                  <a:pt x="2915" y="849"/>
                </a:lnTo>
                <a:lnTo>
                  <a:pt x="2893" y="879"/>
                </a:lnTo>
                <a:lnTo>
                  <a:pt x="2874" y="911"/>
                </a:lnTo>
                <a:lnTo>
                  <a:pt x="2862" y="947"/>
                </a:lnTo>
                <a:lnTo>
                  <a:pt x="2853" y="984"/>
                </a:lnTo>
                <a:lnTo>
                  <a:pt x="2851" y="1021"/>
                </a:lnTo>
                <a:lnTo>
                  <a:pt x="2853" y="1059"/>
                </a:lnTo>
                <a:lnTo>
                  <a:pt x="2862" y="1097"/>
                </a:lnTo>
                <a:lnTo>
                  <a:pt x="2876" y="1134"/>
                </a:lnTo>
                <a:lnTo>
                  <a:pt x="2894" y="1168"/>
                </a:lnTo>
                <a:lnTo>
                  <a:pt x="2917" y="1197"/>
                </a:lnTo>
                <a:lnTo>
                  <a:pt x="2944" y="1224"/>
                </a:lnTo>
                <a:lnTo>
                  <a:pt x="2974" y="1247"/>
                </a:lnTo>
                <a:lnTo>
                  <a:pt x="3007" y="1265"/>
                </a:lnTo>
                <a:lnTo>
                  <a:pt x="3042" y="1278"/>
                </a:lnTo>
                <a:lnTo>
                  <a:pt x="3079" y="1286"/>
                </a:lnTo>
                <a:lnTo>
                  <a:pt x="3119" y="1289"/>
                </a:lnTo>
                <a:lnTo>
                  <a:pt x="3157" y="1286"/>
                </a:lnTo>
                <a:lnTo>
                  <a:pt x="3193" y="1278"/>
                </a:lnTo>
                <a:lnTo>
                  <a:pt x="3230" y="1265"/>
                </a:lnTo>
                <a:lnTo>
                  <a:pt x="3265" y="1245"/>
                </a:lnTo>
                <a:lnTo>
                  <a:pt x="3295" y="1222"/>
                </a:lnTo>
                <a:lnTo>
                  <a:pt x="3322" y="1195"/>
                </a:lnTo>
                <a:lnTo>
                  <a:pt x="3344" y="1164"/>
                </a:lnTo>
                <a:lnTo>
                  <a:pt x="3362" y="1131"/>
                </a:lnTo>
                <a:lnTo>
                  <a:pt x="3375" y="1097"/>
                </a:lnTo>
                <a:lnTo>
                  <a:pt x="3382" y="1060"/>
                </a:lnTo>
                <a:lnTo>
                  <a:pt x="3386" y="1023"/>
                </a:lnTo>
                <a:lnTo>
                  <a:pt x="3382" y="985"/>
                </a:lnTo>
                <a:lnTo>
                  <a:pt x="3375" y="947"/>
                </a:lnTo>
                <a:lnTo>
                  <a:pt x="3362" y="910"/>
                </a:lnTo>
                <a:lnTo>
                  <a:pt x="3342" y="876"/>
                </a:lnTo>
                <a:lnTo>
                  <a:pt x="3320" y="845"/>
                </a:lnTo>
                <a:lnTo>
                  <a:pt x="3293" y="819"/>
                </a:lnTo>
                <a:lnTo>
                  <a:pt x="3262" y="797"/>
                </a:lnTo>
                <a:lnTo>
                  <a:pt x="3229" y="779"/>
                </a:lnTo>
                <a:lnTo>
                  <a:pt x="3193" y="765"/>
                </a:lnTo>
                <a:lnTo>
                  <a:pt x="3157" y="757"/>
                </a:lnTo>
                <a:lnTo>
                  <a:pt x="3119" y="754"/>
                </a:lnTo>
                <a:close/>
                <a:moveTo>
                  <a:pt x="3254" y="494"/>
                </a:moveTo>
                <a:lnTo>
                  <a:pt x="3271" y="498"/>
                </a:lnTo>
                <a:lnTo>
                  <a:pt x="3342" y="525"/>
                </a:lnTo>
                <a:lnTo>
                  <a:pt x="3358" y="533"/>
                </a:lnTo>
                <a:lnTo>
                  <a:pt x="3371" y="544"/>
                </a:lnTo>
                <a:lnTo>
                  <a:pt x="3380" y="559"/>
                </a:lnTo>
                <a:lnTo>
                  <a:pt x="3385" y="576"/>
                </a:lnTo>
                <a:lnTo>
                  <a:pt x="3386" y="593"/>
                </a:lnTo>
                <a:lnTo>
                  <a:pt x="3382" y="611"/>
                </a:lnTo>
                <a:lnTo>
                  <a:pt x="3362" y="667"/>
                </a:lnTo>
                <a:lnTo>
                  <a:pt x="3395" y="692"/>
                </a:lnTo>
                <a:lnTo>
                  <a:pt x="3425" y="720"/>
                </a:lnTo>
                <a:lnTo>
                  <a:pt x="3452" y="752"/>
                </a:lnTo>
                <a:lnTo>
                  <a:pt x="3508" y="726"/>
                </a:lnTo>
                <a:lnTo>
                  <a:pt x="3525" y="721"/>
                </a:lnTo>
                <a:lnTo>
                  <a:pt x="3542" y="721"/>
                </a:lnTo>
                <a:lnTo>
                  <a:pt x="3559" y="725"/>
                </a:lnTo>
                <a:lnTo>
                  <a:pt x="3574" y="732"/>
                </a:lnTo>
                <a:lnTo>
                  <a:pt x="3587" y="744"/>
                </a:lnTo>
                <a:lnTo>
                  <a:pt x="3597" y="759"/>
                </a:lnTo>
                <a:lnTo>
                  <a:pt x="3628" y="828"/>
                </a:lnTo>
                <a:lnTo>
                  <a:pt x="3634" y="845"/>
                </a:lnTo>
                <a:lnTo>
                  <a:pt x="3634" y="863"/>
                </a:lnTo>
                <a:lnTo>
                  <a:pt x="3630" y="881"/>
                </a:lnTo>
                <a:lnTo>
                  <a:pt x="3623" y="895"/>
                </a:lnTo>
                <a:lnTo>
                  <a:pt x="3611" y="909"/>
                </a:lnTo>
                <a:lnTo>
                  <a:pt x="3595" y="917"/>
                </a:lnTo>
                <a:lnTo>
                  <a:pt x="3541" y="943"/>
                </a:lnTo>
                <a:lnTo>
                  <a:pt x="3547" y="985"/>
                </a:lnTo>
                <a:lnTo>
                  <a:pt x="3548" y="1026"/>
                </a:lnTo>
                <a:lnTo>
                  <a:pt x="3546" y="1067"/>
                </a:lnTo>
                <a:lnTo>
                  <a:pt x="3602" y="1088"/>
                </a:lnTo>
                <a:lnTo>
                  <a:pt x="3618" y="1097"/>
                </a:lnTo>
                <a:lnTo>
                  <a:pt x="3630" y="1109"/>
                </a:lnTo>
                <a:lnTo>
                  <a:pt x="3640" y="1123"/>
                </a:lnTo>
                <a:lnTo>
                  <a:pt x="3645" y="1140"/>
                </a:lnTo>
                <a:lnTo>
                  <a:pt x="3646" y="1157"/>
                </a:lnTo>
                <a:lnTo>
                  <a:pt x="3641" y="1175"/>
                </a:lnTo>
                <a:lnTo>
                  <a:pt x="3616" y="1245"/>
                </a:lnTo>
                <a:lnTo>
                  <a:pt x="3607" y="1261"/>
                </a:lnTo>
                <a:lnTo>
                  <a:pt x="3596" y="1275"/>
                </a:lnTo>
                <a:lnTo>
                  <a:pt x="3580" y="1283"/>
                </a:lnTo>
                <a:lnTo>
                  <a:pt x="3564" y="1289"/>
                </a:lnTo>
                <a:lnTo>
                  <a:pt x="3546" y="1289"/>
                </a:lnTo>
                <a:lnTo>
                  <a:pt x="3528" y="1286"/>
                </a:lnTo>
                <a:lnTo>
                  <a:pt x="3473" y="1265"/>
                </a:lnTo>
                <a:lnTo>
                  <a:pt x="3447" y="1298"/>
                </a:lnTo>
                <a:lnTo>
                  <a:pt x="3419" y="1329"/>
                </a:lnTo>
                <a:lnTo>
                  <a:pt x="3389" y="1356"/>
                </a:lnTo>
                <a:lnTo>
                  <a:pt x="3413" y="1411"/>
                </a:lnTo>
                <a:lnTo>
                  <a:pt x="3418" y="1428"/>
                </a:lnTo>
                <a:lnTo>
                  <a:pt x="3419" y="1445"/>
                </a:lnTo>
                <a:lnTo>
                  <a:pt x="3416" y="1463"/>
                </a:lnTo>
                <a:lnTo>
                  <a:pt x="3407" y="1477"/>
                </a:lnTo>
                <a:lnTo>
                  <a:pt x="3396" y="1491"/>
                </a:lnTo>
                <a:lnTo>
                  <a:pt x="3380" y="1501"/>
                </a:lnTo>
                <a:lnTo>
                  <a:pt x="3311" y="1531"/>
                </a:lnTo>
                <a:lnTo>
                  <a:pt x="3294" y="1537"/>
                </a:lnTo>
                <a:lnTo>
                  <a:pt x="3277" y="1537"/>
                </a:lnTo>
                <a:lnTo>
                  <a:pt x="3260" y="1534"/>
                </a:lnTo>
                <a:lnTo>
                  <a:pt x="3245" y="1526"/>
                </a:lnTo>
                <a:lnTo>
                  <a:pt x="3231" y="1514"/>
                </a:lnTo>
                <a:lnTo>
                  <a:pt x="3222" y="1498"/>
                </a:lnTo>
                <a:lnTo>
                  <a:pt x="3197" y="1444"/>
                </a:lnTo>
                <a:lnTo>
                  <a:pt x="3155" y="1450"/>
                </a:lnTo>
                <a:lnTo>
                  <a:pt x="3114" y="1452"/>
                </a:lnTo>
                <a:lnTo>
                  <a:pt x="3073" y="1449"/>
                </a:lnTo>
                <a:lnTo>
                  <a:pt x="3052" y="1506"/>
                </a:lnTo>
                <a:lnTo>
                  <a:pt x="3044" y="1522"/>
                </a:lnTo>
                <a:lnTo>
                  <a:pt x="3031" y="1534"/>
                </a:lnTo>
                <a:lnTo>
                  <a:pt x="3017" y="1544"/>
                </a:lnTo>
                <a:lnTo>
                  <a:pt x="2999" y="1549"/>
                </a:lnTo>
                <a:lnTo>
                  <a:pt x="2982" y="1550"/>
                </a:lnTo>
                <a:lnTo>
                  <a:pt x="2965" y="1545"/>
                </a:lnTo>
                <a:lnTo>
                  <a:pt x="2894" y="1519"/>
                </a:lnTo>
                <a:lnTo>
                  <a:pt x="2878" y="1510"/>
                </a:lnTo>
                <a:lnTo>
                  <a:pt x="2866" y="1499"/>
                </a:lnTo>
                <a:lnTo>
                  <a:pt x="2856" y="1485"/>
                </a:lnTo>
                <a:lnTo>
                  <a:pt x="2851" y="1468"/>
                </a:lnTo>
                <a:lnTo>
                  <a:pt x="2850" y="1450"/>
                </a:lnTo>
                <a:lnTo>
                  <a:pt x="2855" y="1432"/>
                </a:lnTo>
                <a:lnTo>
                  <a:pt x="2876" y="1377"/>
                </a:lnTo>
                <a:lnTo>
                  <a:pt x="2842" y="1351"/>
                </a:lnTo>
                <a:lnTo>
                  <a:pt x="2812" y="1323"/>
                </a:lnTo>
                <a:lnTo>
                  <a:pt x="2783" y="1292"/>
                </a:lnTo>
                <a:lnTo>
                  <a:pt x="2729" y="1317"/>
                </a:lnTo>
                <a:lnTo>
                  <a:pt x="2712" y="1323"/>
                </a:lnTo>
                <a:lnTo>
                  <a:pt x="2695" y="1323"/>
                </a:lnTo>
                <a:lnTo>
                  <a:pt x="2678" y="1319"/>
                </a:lnTo>
                <a:lnTo>
                  <a:pt x="2662" y="1310"/>
                </a:lnTo>
                <a:lnTo>
                  <a:pt x="2650" y="1299"/>
                </a:lnTo>
                <a:lnTo>
                  <a:pt x="2640" y="1283"/>
                </a:lnTo>
                <a:lnTo>
                  <a:pt x="2608" y="1215"/>
                </a:lnTo>
                <a:lnTo>
                  <a:pt x="2603" y="1197"/>
                </a:lnTo>
                <a:lnTo>
                  <a:pt x="2602" y="1180"/>
                </a:lnTo>
                <a:lnTo>
                  <a:pt x="2606" y="1163"/>
                </a:lnTo>
                <a:lnTo>
                  <a:pt x="2614" y="1148"/>
                </a:lnTo>
                <a:lnTo>
                  <a:pt x="2626" y="1135"/>
                </a:lnTo>
                <a:lnTo>
                  <a:pt x="2641" y="1125"/>
                </a:lnTo>
                <a:lnTo>
                  <a:pt x="2695" y="1100"/>
                </a:lnTo>
                <a:lnTo>
                  <a:pt x="2690" y="1059"/>
                </a:lnTo>
                <a:lnTo>
                  <a:pt x="2688" y="1017"/>
                </a:lnTo>
                <a:lnTo>
                  <a:pt x="2690" y="976"/>
                </a:lnTo>
                <a:lnTo>
                  <a:pt x="2635" y="956"/>
                </a:lnTo>
                <a:lnTo>
                  <a:pt x="2619" y="947"/>
                </a:lnTo>
                <a:lnTo>
                  <a:pt x="2606" y="936"/>
                </a:lnTo>
                <a:lnTo>
                  <a:pt x="2597" y="920"/>
                </a:lnTo>
                <a:lnTo>
                  <a:pt x="2591" y="904"/>
                </a:lnTo>
                <a:lnTo>
                  <a:pt x="2591" y="886"/>
                </a:lnTo>
                <a:lnTo>
                  <a:pt x="2594" y="868"/>
                </a:lnTo>
                <a:lnTo>
                  <a:pt x="2620" y="797"/>
                </a:lnTo>
                <a:lnTo>
                  <a:pt x="2629" y="782"/>
                </a:lnTo>
                <a:lnTo>
                  <a:pt x="2641" y="769"/>
                </a:lnTo>
                <a:lnTo>
                  <a:pt x="2656" y="760"/>
                </a:lnTo>
                <a:lnTo>
                  <a:pt x="2673" y="755"/>
                </a:lnTo>
                <a:lnTo>
                  <a:pt x="2690" y="754"/>
                </a:lnTo>
                <a:lnTo>
                  <a:pt x="2707" y="758"/>
                </a:lnTo>
                <a:lnTo>
                  <a:pt x="2764" y="779"/>
                </a:lnTo>
                <a:lnTo>
                  <a:pt x="2788" y="746"/>
                </a:lnTo>
                <a:lnTo>
                  <a:pt x="2817" y="715"/>
                </a:lnTo>
                <a:lnTo>
                  <a:pt x="2849" y="687"/>
                </a:lnTo>
                <a:lnTo>
                  <a:pt x="2823" y="633"/>
                </a:lnTo>
                <a:lnTo>
                  <a:pt x="2818" y="615"/>
                </a:lnTo>
                <a:lnTo>
                  <a:pt x="2817" y="598"/>
                </a:lnTo>
                <a:lnTo>
                  <a:pt x="2822" y="581"/>
                </a:lnTo>
                <a:lnTo>
                  <a:pt x="2829" y="565"/>
                </a:lnTo>
                <a:lnTo>
                  <a:pt x="2841" y="553"/>
                </a:lnTo>
                <a:lnTo>
                  <a:pt x="2856" y="543"/>
                </a:lnTo>
                <a:lnTo>
                  <a:pt x="2925" y="511"/>
                </a:lnTo>
                <a:lnTo>
                  <a:pt x="2942" y="506"/>
                </a:lnTo>
                <a:lnTo>
                  <a:pt x="2960" y="505"/>
                </a:lnTo>
                <a:lnTo>
                  <a:pt x="2976" y="510"/>
                </a:lnTo>
                <a:lnTo>
                  <a:pt x="2992" y="517"/>
                </a:lnTo>
                <a:lnTo>
                  <a:pt x="3004" y="530"/>
                </a:lnTo>
                <a:lnTo>
                  <a:pt x="3014" y="544"/>
                </a:lnTo>
                <a:lnTo>
                  <a:pt x="3040" y="598"/>
                </a:lnTo>
                <a:lnTo>
                  <a:pt x="3082" y="593"/>
                </a:lnTo>
                <a:lnTo>
                  <a:pt x="3122" y="592"/>
                </a:lnTo>
                <a:lnTo>
                  <a:pt x="3164" y="595"/>
                </a:lnTo>
                <a:lnTo>
                  <a:pt x="3185" y="538"/>
                </a:lnTo>
                <a:lnTo>
                  <a:pt x="3193" y="522"/>
                </a:lnTo>
                <a:lnTo>
                  <a:pt x="3204" y="510"/>
                </a:lnTo>
                <a:lnTo>
                  <a:pt x="3220" y="500"/>
                </a:lnTo>
                <a:lnTo>
                  <a:pt x="3236" y="495"/>
                </a:lnTo>
                <a:lnTo>
                  <a:pt x="3254" y="494"/>
                </a:lnTo>
                <a:close/>
                <a:moveTo>
                  <a:pt x="3131" y="256"/>
                </a:moveTo>
                <a:lnTo>
                  <a:pt x="3057" y="259"/>
                </a:lnTo>
                <a:lnTo>
                  <a:pt x="2985" y="269"/>
                </a:lnTo>
                <a:lnTo>
                  <a:pt x="2916" y="286"/>
                </a:lnTo>
                <a:lnTo>
                  <a:pt x="2849" y="310"/>
                </a:lnTo>
                <a:lnTo>
                  <a:pt x="2785" y="338"/>
                </a:lnTo>
                <a:lnTo>
                  <a:pt x="2725" y="372"/>
                </a:lnTo>
                <a:lnTo>
                  <a:pt x="2667" y="412"/>
                </a:lnTo>
                <a:lnTo>
                  <a:pt x="2614" y="456"/>
                </a:lnTo>
                <a:lnTo>
                  <a:pt x="2565" y="505"/>
                </a:lnTo>
                <a:lnTo>
                  <a:pt x="2521" y="559"/>
                </a:lnTo>
                <a:lnTo>
                  <a:pt x="2482" y="615"/>
                </a:lnTo>
                <a:lnTo>
                  <a:pt x="2447" y="677"/>
                </a:lnTo>
                <a:lnTo>
                  <a:pt x="2418" y="741"/>
                </a:lnTo>
                <a:lnTo>
                  <a:pt x="2396" y="807"/>
                </a:lnTo>
                <a:lnTo>
                  <a:pt x="2378" y="877"/>
                </a:lnTo>
                <a:lnTo>
                  <a:pt x="2367" y="948"/>
                </a:lnTo>
                <a:lnTo>
                  <a:pt x="2365" y="1022"/>
                </a:lnTo>
                <a:lnTo>
                  <a:pt x="2367" y="1096"/>
                </a:lnTo>
                <a:lnTo>
                  <a:pt x="2378" y="1168"/>
                </a:lnTo>
                <a:lnTo>
                  <a:pt x="2396" y="1237"/>
                </a:lnTo>
                <a:lnTo>
                  <a:pt x="2418" y="1304"/>
                </a:lnTo>
                <a:lnTo>
                  <a:pt x="2447" y="1368"/>
                </a:lnTo>
                <a:lnTo>
                  <a:pt x="2482" y="1428"/>
                </a:lnTo>
                <a:lnTo>
                  <a:pt x="2521" y="1485"/>
                </a:lnTo>
                <a:lnTo>
                  <a:pt x="2565" y="1539"/>
                </a:lnTo>
                <a:lnTo>
                  <a:pt x="2614" y="1588"/>
                </a:lnTo>
                <a:lnTo>
                  <a:pt x="2667" y="1632"/>
                </a:lnTo>
                <a:lnTo>
                  <a:pt x="2725" y="1671"/>
                </a:lnTo>
                <a:lnTo>
                  <a:pt x="2785" y="1706"/>
                </a:lnTo>
                <a:lnTo>
                  <a:pt x="2849" y="1734"/>
                </a:lnTo>
                <a:lnTo>
                  <a:pt x="2916" y="1757"/>
                </a:lnTo>
                <a:lnTo>
                  <a:pt x="2985" y="1774"/>
                </a:lnTo>
                <a:lnTo>
                  <a:pt x="3057" y="1784"/>
                </a:lnTo>
                <a:lnTo>
                  <a:pt x="3131" y="1788"/>
                </a:lnTo>
                <a:lnTo>
                  <a:pt x="3204" y="1784"/>
                </a:lnTo>
                <a:lnTo>
                  <a:pt x="3276" y="1774"/>
                </a:lnTo>
                <a:lnTo>
                  <a:pt x="3346" y="1757"/>
                </a:lnTo>
                <a:lnTo>
                  <a:pt x="3412" y="1734"/>
                </a:lnTo>
                <a:lnTo>
                  <a:pt x="3476" y="1706"/>
                </a:lnTo>
                <a:lnTo>
                  <a:pt x="3537" y="1671"/>
                </a:lnTo>
                <a:lnTo>
                  <a:pt x="3593" y="1632"/>
                </a:lnTo>
                <a:lnTo>
                  <a:pt x="3646" y="1588"/>
                </a:lnTo>
                <a:lnTo>
                  <a:pt x="3695" y="1539"/>
                </a:lnTo>
                <a:lnTo>
                  <a:pt x="3740" y="1485"/>
                </a:lnTo>
                <a:lnTo>
                  <a:pt x="3780" y="1428"/>
                </a:lnTo>
                <a:lnTo>
                  <a:pt x="3814" y="1368"/>
                </a:lnTo>
                <a:lnTo>
                  <a:pt x="3843" y="1304"/>
                </a:lnTo>
                <a:lnTo>
                  <a:pt x="3866" y="1237"/>
                </a:lnTo>
                <a:lnTo>
                  <a:pt x="3883" y="1168"/>
                </a:lnTo>
                <a:lnTo>
                  <a:pt x="3893" y="1096"/>
                </a:lnTo>
                <a:lnTo>
                  <a:pt x="3897" y="1022"/>
                </a:lnTo>
                <a:lnTo>
                  <a:pt x="3893" y="948"/>
                </a:lnTo>
                <a:lnTo>
                  <a:pt x="3883" y="877"/>
                </a:lnTo>
                <a:lnTo>
                  <a:pt x="3866" y="807"/>
                </a:lnTo>
                <a:lnTo>
                  <a:pt x="3843" y="741"/>
                </a:lnTo>
                <a:lnTo>
                  <a:pt x="3814" y="677"/>
                </a:lnTo>
                <a:lnTo>
                  <a:pt x="3780" y="615"/>
                </a:lnTo>
                <a:lnTo>
                  <a:pt x="3740" y="559"/>
                </a:lnTo>
                <a:lnTo>
                  <a:pt x="3695" y="505"/>
                </a:lnTo>
                <a:lnTo>
                  <a:pt x="3646" y="456"/>
                </a:lnTo>
                <a:lnTo>
                  <a:pt x="3593" y="412"/>
                </a:lnTo>
                <a:lnTo>
                  <a:pt x="3537" y="372"/>
                </a:lnTo>
                <a:lnTo>
                  <a:pt x="3476" y="338"/>
                </a:lnTo>
                <a:lnTo>
                  <a:pt x="3412" y="310"/>
                </a:lnTo>
                <a:lnTo>
                  <a:pt x="3346" y="286"/>
                </a:lnTo>
                <a:lnTo>
                  <a:pt x="3276" y="269"/>
                </a:lnTo>
                <a:lnTo>
                  <a:pt x="3204" y="259"/>
                </a:lnTo>
                <a:lnTo>
                  <a:pt x="3131" y="256"/>
                </a:lnTo>
                <a:close/>
                <a:moveTo>
                  <a:pt x="853" y="220"/>
                </a:moveTo>
                <a:lnTo>
                  <a:pt x="896" y="224"/>
                </a:lnTo>
                <a:lnTo>
                  <a:pt x="935" y="234"/>
                </a:lnTo>
                <a:lnTo>
                  <a:pt x="973" y="250"/>
                </a:lnTo>
                <a:lnTo>
                  <a:pt x="1008" y="270"/>
                </a:lnTo>
                <a:lnTo>
                  <a:pt x="1038" y="296"/>
                </a:lnTo>
                <a:lnTo>
                  <a:pt x="1064" y="327"/>
                </a:lnTo>
                <a:lnTo>
                  <a:pt x="1085" y="361"/>
                </a:lnTo>
                <a:lnTo>
                  <a:pt x="1101" y="398"/>
                </a:lnTo>
                <a:lnTo>
                  <a:pt x="1111" y="439"/>
                </a:lnTo>
                <a:lnTo>
                  <a:pt x="1114" y="482"/>
                </a:lnTo>
                <a:lnTo>
                  <a:pt x="1111" y="523"/>
                </a:lnTo>
                <a:lnTo>
                  <a:pt x="1101" y="564"/>
                </a:lnTo>
                <a:lnTo>
                  <a:pt x="1085" y="601"/>
                </a:lnTo>
                <a:lnTo>
                  <a:pt x="1064" y="635"/>
                </a:lnTo>
                <a:lnTo>
                  <a:pt x="1038" y="666"/>
                </a:lnTo>
                <a:lnTo>
                  <a:pt x="1008" y="692"/>
                </a:lnTo>
                <a:lnTo>
                  <a:pt x="973" y="712"/>
                </a:lnTo>
                <a:lnTo>
                  <a:pt x="935" y="728"/>
                </a:lnTo>
                <a:lnTo>
                  <a:pt x="896" y="738"/>
                </a:lnTo>
                <a:lnTo>
                  <a:pt x="853" y="742"/>
                </a:lnTo>
                <a:lnTo>
                  <a:pt x="811" y="738"/>
                </a:lnTo>
                <a:lnTo>
                  <a:pt x="771" y="728"/>
                </a:lnTo>
                <a:lnTo>
                  <a:pt x="733" y="712"/>
                </a:lnTo>
                <a:lnTo>
                  <a:pt x="700" y="692"/>
                </a:lnTo>
                <a:lnTo>
                  <a:pt x="669" y="666"/>
                </a:lnTo>
                <a:lnTo>
                  <a:pt x="643" y="635"/>
                </a:lnTo>
                <a:lnTo>
                  <a:pt x="621" y="601"/>
                </a:lnTo>
                <a:lnTo>
                  <a:pt x="605" y="564"/>
                </a:lnTo>
                <a:lnTo>
                  <a:pt x="595" y="523"/>
                </a:lnTo>
                <a:lnTo>
                  <a:pt x="593" y="482"/>
                </a:lnTo>
                <a:lnTo>
                  <a:pt x="595" y="439"/>
                </a:lnTo>
                <a:lnTo>
                  <a:pt x="605" y="398"/>
                </a:lnTo>
                <a:lnTo>
                  <a:pt x="621" y="361"/>
                </a:lnTo>
                <a:lnTo>
                  <a:pt x="643" y="327"/>
                </a:lnTo>
                <a:lnTo>
                  <a:pt x="669" y="296"/>
                </a:lnTo>
                <a:lnTo>
                  <a:pt x="700" y="270"/>
                </a:lnTo>
                <a:lnTo>
                  <a:pt x="733" y="250"/>
                </a:lnTo>
                <a:lnTo>
                  <a:pt x="771" y="234"/>
                </a:lnTo>
                <a:lnTo>
                  <a:pt x="811" y="224"/>
                </a:lnTo>
                <a:lnTo>
                  <a:pt x="853" y="220"/>
                </a:lnTo>
                <a:close/>
                <a:moveTo>
                  <a:pt x="3131" y="140"/>
                </a:moveTo>
                <a:lnTo>
                  <a:pt x="3211" y="144"/>
                </a:lnTo>
                <a:lnTo>
                  <a:pt x="3289" y="154"/>
                </a:lnTo>
                <a:lnTo>
                  <a:pt x="3364" y="171"/>
                </a:lnTo>
                <a:lnTo>
                  <a:pt x="3438" y="196"/>
                </a:lnTo>
                <a:lnTo>
                  <a:pt x="3508" y="225"/>
                </a:lnTo>
                <a:lnTo>
                  <a:pt x="3575" y="261"/>
                </a:lnTo>
                <a:lnTo>
                  <a:pt x="3639" y="301"/>
                </a:lnTo>
                <a:lnTo>
                  <a:pt x="3698" y="348"/>
                </a:lnTo>
                <a:lnTo>
                  <a:pt x="3753" y="398"/>
                </a:lnTo>
                <a:lnTo>
                  <a:pt x="3805" y="455"/>
                </a:lnTo>
                <a:lnTo>
                  <a:pt x="3850" y="514"/>
                </a:lnTo>
                <a:lnTo>
                  <a:pt x="3892" y="577"/>
                </a:lnTo>
                <a:lnTo>
                  <a:pt x="3927" y="644"/>
                </a:lnTo>
                <a:lnTo>
                  <a:pt x="3957" y="715"/>
                </a:lnTo>
                <a:lnTo>
                  <a:pt x="3980" y="787"/>
                </a:lnTo>
                <a:lnTo>
                  <a:pt x="3997" y="863"/>
                </a:lnTo>
                <a:lnTo>
                  <a:pt x="4008" y="942"/>
                </a:lnTo>
                <a:lnTo>
                  <a:pt x="4012" y="1022"/>
                </a:lnTo>
                <a:lnTo>
                  <a:pt x="4008" y="1102"/>
                </a:lnTo>
                <a:lnTo>
                  <a:pt x="3997" y="1180"/>
                </a:lnTo>
                <a:lnTo>
                  <a:pt x="3980" y="1256"/>
                </a:lnTo>
                <a:lnTo>
                  <a:pt x="3957" y="1329"/>
                </a:lnTo>
                <a:lnTo>
                  <a:pt x="3927" y="1400"/>
                </a:lnTo>
                <a:lnTo>
                  <a:pt x="3892" y="1466"/>
                </a:lnTo>
                <a:lnTo>
                  <a:pt x="3850" y="1530"/>
                </a:lnTo>
                <a:lnTo>
                  <a:pt x="3805" y="1590"/>
                </a:lnTo>
                <a:lnTo>
                  <a:pt x="3753" y="1646"/>
                </a:lnTo>
                <a:lnTo>
                  <a:pt x="3698" y="1696"/>
                </a:lnTo>
                <a:lnTo>
                  <a:pt x="3639" y="1743"/>
                </a:lnTo>
                <a:lnTo>
                  <a:pt x="3575" y="1783"/>
                </a:lnTo>
                <a:lnTo>
                  <a:pt x="3508" y="1819"/>
                </a:lnTo>
                <a:lnTo>
                  <a:pt x="3438" y="1848"/>
                </a:lnTo>
                <a:lnTo>
                  <a:pt x="3364" y="1873"/>
                </a:lnTo>
                <a:lnTo>
                  <a:pt x="3289" y="1890"/>
                </a:lnTo>
                <a:lnTo>
                  <a:pt x="3211" y="1900"/>
                </a:lnTo>
                <a:lnTo>
                  <a:pt x="3131" y="1903"/>
                </a:lnTo>
                <a:lnTo>
                  <a:pt x="3050" y="1900"/>
                </a:lnTo>
                <a:lnTo>
                  <a:pt x="2972" y="1890"/>
                </a:lnTo>
                <a:lnTo>
                  <a:pt x="2896" y="1873"/>
                </a:lnTo>
                <a:lnTo>
                  <a:pt x="2823" y="1848"/>
                </a:lnTo>
                <a:lnTo>
                  <a:pt x="2753" y="1819"/>
                </a:lnTo>
                <a:lnTo>
                  <a:pt x="2685" y="1783"/>
                </a:lnTo>
                <a:lnTo>
                  <a:pt x="2623" y="1743"/>
                </a:lnTo>
                <a:lnTo>
                  <a:pt x="2563" y="1696"/>
                </a:lnTo>
                <a:lnTo>
                  <a:pt x="2507" y="1646"/>
                </a:lnTo>
                <a:lnTo>
                  <a:pt x="2457" y="1589"/>
                </a:lnTo>
                <a:lnTo>
                  <a:pt x="2410" y="1530"/>
                </a:lnTo>
                <a:lnTo>
                  <a:pt x="2370" y="1466"/>
                </a:lnTo>
                <a:lnTo>
                  <a:pt x="2334" y="1400"/>
                </a:lnTo>
                <a:lnTo>
                  <a:pt x="2305" y="1329"/>
                </a:lnTo>
                <a:lnTo>
                  <a:pt x="2280" y="1256"/>
                </a:lnTo>
                <a:lnTo>
                  <a:pt x="2263" y="1180"/>
                </a:lnTo>
                <a:lnTo>
                  <a:pt x="2252" y="1102"/>
                </a:lnTo>
                <a:lnTo>
                  <a:pt x="2250" y="1022"/>
                </a:lnTo>
                <a:lnTo>
                  <a:pt x="2252" y="942"/>
                </a:lnTo>
                <a:lnTo>
                  <a:pt x="2263" y="863"/>
                </a:lnTo>
                <a:lnTo>
                  <a:pt x="2280" y="787"/>
                </a:lnTo>
                <a:lnTo>
                  <a:pt x="2305" y="715"/>
                </a:lnTo>
                <a:lnTo>
                  <a:pt x="2334" y="644"/>
                </a:lnTo>
                <a:lnTo>
                  <a:pt x="2370" y="577"/>
                </a:lnTo>
                <a:lnTo>
                  <a:pt x="2410" y="514"/>
                </a:lnTo>
                <a:lnTo>
                  <a:pt x="2457" y="455"/>
                </a:lnTo>
                <a:lnTo>
                  <a:pt x="2507" y="398"/>
                </a:lnTo>
                <a:lnTo>
                  <a:pt x="2563" y="348"/>
                </a:lnTo>
                <a:lnTo>
                  <a:pt x="2623" y="301"/>
                </a:lnTo>
                <a:lnTo>
                  <a:pt x="2685" y="261"/>
                </a:lnTo>
                <a:lnTo>
                  <a:pt x="2753" y="225"/>
                </a:lnTo>
                <a:lnTo>
                  <a:pt x="2823" y="196"/>
                </a:lnTo>
                <a:lnTo>
                  <a:pt x="2896" y="171"/>
                </a:lnTo>
                <a:lnTo>
                  <a:pt x="2972" y="154"/>
                </a:lnTo>
                <a:lnTo>
                  <a:pt x="3050" y="144"/>
                </a:lnTo>
                <a:lnTo>
                  <a:pt x="3131" y="140"/>
                </a:lnTo>
                <a:close/>
                <a:moveTo>
                  <a:pt x="853" y="122"/>
                </a:moveTo>
                <a:lnTo>
                  <a:pt x="778" y="126"/>
                </a:lnTo>
                <a:lnTo>
                  <a:pt x="706" y="137"/>
                </a:lnTo>
                <a:lnTo>
                  <a:pt x="636" y="155"/>
                </a:lnTo>
                <a:lnTo>
                  <a:pt x="568" y="180"/>
                </a:lnTo>
                <a:lnTo>
                  <a:pt x="504" y="210"/>
                </a:lnTo>
                <a:lnTo>
                  <a:pt x="444" y="247"/>
                </a:lnTo>
                <a:lnTo>
                  <a:pt x="388" y="289"/>
                </a:lnTo>
                <a:lnTo>
                  <a:pt x="336" y="337"/>
                </a:lnTo>
                <a:lnTo>
                  <a:pt x="290" y="388"/>
                </a:lnTo>
                <a:lnTo>
                  <a:pt x="247" y="445"/>
                </a:lnTo>
                <a:lnTo>
                  <a:pt x="210" y="505"/>
                </a:lnTo>
                <a:lnTo>
                  <a:pt x="179" y="569"/>
                </a:lnTo>
                <a:lnTo>
                  <a:pt x="155" y="636"/>
                </a:lnTo>
                <a:lnTo>
                  <a:pt x="137" y="706"/>
                </a:lnTo>
                <a:lnTo>
                  <a:pt x="126" y="779"/>
                </a:lnTo>
                <a:lnTo>
                  <a:pt x="122" y="854"/>
                </a:lnTo>
                <a:lnTo>
                  <a:pt x="125" y="921"/>
                </a:lnTo>
                <a:lnTo>
                  <a:pt x="135" y="989"/>
                </a:lnTo>
                <a:lnTo>
                  <a:pt x="150" y="1053"/>
                </a:lnTo>
                <a:lnTo>
                  <a:pt x="171" y="1115"/>
                </a:lnTo>
                <a:lnTo>
                  <a:pt x="196" y="1174"/>
                </a:lnTo>
                <a:lnTo>
                  <a:pt x="227" y="1231"/>
                </a:lnTo>
                <a:lnTo>
                  <a:pt x="263" y="1285"/>
                </a:lnTo>
                <a:lnTo>
                  <a:pt x="303" y="1335"/>
                </a:lnTo>
                <a:lnTo>
                  <a:pt x="347" y="1380"/>
                </a:lnTo>
                <a:lnTo>
                  <a:pt x="346" y="1359"/>
                </a:lnTo>
                <a:lnTo>
                  <a:pt x="346" y="1342"/>
                </a:lnTo>
                <a:lnTo>
                  <a:pt x="345" y="1329"/>
                </a:lnTo>
                <a:lnTo>
                  <a:pt x="346" y="1274"/>
                </a:lnTo>
                <a:lnTo>
                  <a:pt x="352" y="1222"/>
                </a:lnTo>
                <a:lnTo>
                  <a:pt x="363" y="1173"/>
                </a:lnTo>
                <a:lnTo>
                  <a:pt x="378" y="1127"/>
                </a:lnTo>
                <a:lnTo>
                  <a:pt x="398" y="1086"/>
                </a:lnTo>
                <a:lnTo>
                  <a:pt x="420" y="1046"/>
                </a:lnTo>
                <a:lnTo>
                  <a:pt x="444" y="1010"/>
                </a:lnTo>
                <a:lnTo>
                  <a:pt x="471" y="976"/>
                </a:lnTo>
                <a:lnTo>
                  <a:pt x="500" y="946"/>
                </a:lnTo>
                <a:lnTo>
                  <a:pt x="528" y="917"/>
                </a:lnTo>
                <a:lnTo>
                  <a:pt x="556" y="893"/>
                </a:lnTo>
                <a:lnTo>
                  <a:pt x="584" y="870"/>
                </a:lnTo>
                <a:lnTo>
                  <a:pt x="611" y="850"/>
                </a:lnTo>
                <a:lnTo>
                  <a:pt x="637" y="833"/>
                </a:lnTo>
                <a:lnTo>
                  <a:pt x="659" y="818"/>
                </a:lnTo>
                <a:lnTo>
                  <a:pt x="680" y="806"/>
                </a:lnTo>
                <a:lnTo>
                  <a:pt x="686" y="802"/>
                </a:lnTo>
                <a:lnTo>
                  <a:pt x="692" y="800"/>
                </a:lnTo>
                <a:lnTo>
                  <a:pt x="723" y="781"/>
                </a:lnTo>
                <a:lnTo>
                  <a:pt x="756" y="766"/>
                </a:lnTo>
                <a:lnTo>
                  <a:pt x="789" y="757"/>
                </a:lnTo>
                <a:lnTo>
                  <a:pt x="790" y="757"/>
                </a:lnTo>
                <a:lnTo>
                  <a:pt x="853" y="823"/>
                </a:lnTo>
                <a:lnTo>
                  <a:pt x="918" y="758"/>
                </a:lnTo>
                <a:lnTo>
                  <a:pt x="951" y="768"/>
                </a:lnTo>
                <a:lnTo>
                  <a:pt x="983" y="781"/>
                </a:lnTo>
                <a:lnTo>
                  <a:pt x="1014" y="800"/>
                </a:lnTo>
                <a:lnTo>
                  <a:pt x="1020" y="802"/>
                </a:lnTo>
                <a:lnTo>
                  <a:pt x="1027" y="806"/>
                </a:lnTo>
                <a:lnTo>
                  <a:pt x="1047" y="818"/>
                </a:lnTo>
                <a:lnTo>
                  <a:pt x="1070" y="833"/>
                </a:lnTo>
                <a:lnTo>
                  <a:pt x="1096" y="851"/>
                </a:lnTo>
                <a:lnTo>
                  <a:pt x="1123" y="871"/>
                </a:lnTo>
                <a:lnTo>
                  <a:pt x="1151" y="893"/>
                </a:lnTo>
                <a:lnTo>
                  <a:pt x="1179" y="919"/>
                </a:lnTo>
                <a:lnTo>
                  <a:pt x="1209" y="947"/>
                </a:lnTo>
                <a:lnTo>
                  <a:pt x="1237" y="978"/>
                </a:lnTo>
                <a:lnTo>
                  <a:pt x="1263" y="1012"/>
                </a:lnTo>
                <a:lnTo>
                  <a:pt x="1289" y="1049"/>
                </a:lnTo>
                <a:lnTo>
                  <a:pt x="1311" y="1089"/>
                </a:lnTo>
                <a:lnTo>
                  <a:pt x="1329" y="1132"/>
                </a:lnTo>
                <a:lnTo>
                  <a:pt x="1344" y="1178"/>
                </a:lnTo>
                <a:lnTo>
                  <a:pt x="1355" y="1227"/>
                </a:lnTo>
                <a:lnTo>
                  <a:pt x="1361" y="1280"/>
                </a:lnTo>
                <a:lnTo>
                  <a:pt x="1360" y="1336"/>
                </a:lnTo>
                <a:lnTo>
                  <a:pt x="1360" y="1347"/>
                </a:lnTo>
                <a:lnTo>
                  <a:pt x="1359" y="1363"/>
                </a:lnTo>
                <a:lnTo>
                  <a:pt x="1359" y="1382"/>
                </a:lnTo>
                <a:lnTo>
                  <a:pt x="1403" y="1335"/>
                </a:lnTo>
                <a:lnTo>
                  <a:pt x="1442" y="1285"/>
                </a:lnTo>
                <a:lnTo>
                  <a:pt x="1479" y="1232"/>
                </a:lnTo>
                <a:lnTo>
                  <a:pt x="1510" y="1174"/>
                </a:lnTo>
                <a:lnTo>
                  <a:pt x="1535" y="1115"/>
                </a:lnTo>
                <a:lnTo>
                  <a:pt x="1556" y="1053"/>
                </a:lnTo>
                <a:lnTo>
                  <a:pt x="1572" y="989"/>
                </a:lnTo>
                <a:lnTo>
                  <a:pt x="1581" y="921"/>
                </a:lnTo>
                <a:lnTo>
                  <a:pt x="1584" y="854"/>
                </a:lnTo>
                <a:lnTo>
                  <a:pt x="1581" y="779"/>
                </a:lnTo>
                <a:lnTo>
                  <a:pt x="1570" y="706"/>
                </a:lnTo>
                <a:lnTo>
                  <a:pt x="1551" y="636"/>
                </a:lnTo>
                <a:lnTo>
                  <a:pt x="1527" y="569"/>
                </a:lnTo>
                <a:lnTo>
                  <a:pt x="1496" y="505"/>
                </a:lnTo>
                <a:lnTo>
                  <a:pt x="1459" y="445"/>
                </a:lnTo>
                <a:lnTo>
                  <a:pt x="1418" y="388"/>
                </a:lnTo>
                <a:lnTo>
                  <a:pt x="1370" y="337"/>
                </a:lnTo>
                <a:lnTo>
                  <a:pt x="1318" y="289"/>
                </a:lnTo>
                <a:lnTo>
                  <a:pt x="1262" y="247"/>
                </a:lnTo>
                <a:lnTo>
                  <a:pt x="1202" y="210"/>
                </a:lnTo>
                <a:lnTo>
                  <a:pt x="1138" y="180"/>
                </a:lnTo>
                <a:lnTo>
                  <a:pt x="1070" y="155"/>
                </a:lnTo>
                <a:lnTo>
                  <a:pt x="1000" y="137"/>
                </a:lnTo>
                <a:lnTo>
                  <a:pt x="928" y="126"/>
                </a:lnTo>
                <a:lnTo>
                  <a:pt x="853" y="122"/>
                </a:lnTo>
                <a:close/>
                <a:moveTo>
                  <a:pt x="853" y="0"/>
                </a:moveTo>
                <a:lnTo>
                  <a:pt x="935" y="4"/>
                </a:lnTo>
                <a:lnTo>
                  <a:pt x="1015" y="15"/>
                </a:lnTo>
                <a:lnTo>
                  <a:pt x="1092" y="34"/>
                </a:lnTo>
                <a:lnTo>
                  <a:pt x="1167" y="59"/>
                </a:lnTo>
                <a:lnTo>
                  <a:pt x="1238" y="91"/>
                </a:lnTo>
                <a:lnTo>
                  <a:pt x="1306" y="131"/>
                </a:lnTo>
                <a:lnTo>
                  <a:pt x="1368" y="173"/>
                </a:lnTo>
                <a:lnTo>
                  <a:pt x="1429" y="224"/>
                </a:lnTo>
                <a:lnTo>
                  <a:pt x="1483" y="278"/>
                </a:lnTo>
                <a:lnTo>
                  <a:pt x="1532" y="337"/>
                </a:lnTo>
                <a:lnTo>
                  <a:pt x="1576" y="401"/>
                </a:lnTo>
                <a:lnTo>
                  <a:pt x="1614" y="468"/>
                </a:lnTo>
                <a:lnTo>
                  <a:pt x="1646" y="539"/>
                </a:lnTo>
                <a:lnTo>
                  <a:pt x="1672" y="614"/>
                </a:lnTo>
                <a:lnTo>
                  <a:pt x="1691" y="692"/>
                </a:lnTo>
                <a:lnTo>
                  <a:pt x="1702" y="771"/>
                </a:lnTo>
                <a:lnTo>
                  <a:pt x="1706" y="854"/>
                </a:lnTo>
                <a:lnTo>
                  <a:pt x="1702" y="936"/>
                </a:lnTo>
                <a:lnTo>
                  <a:pt x="1691" y="1016"/>
                </a:lnTo>
                <a:lnTo>
                  <a:pt x="1672" y="1093"/>
                </a:lnTo>
                <a:lnTo>
                  <a:pt x="1646" y="1167"/>
                </a:lnTo>
                <a:lnTo>
                  <a:pt x="1614" y="1238"/>
                </a:lnTo>
                <a:lnTo>
                  <a:pt x="1576" y="1305"/>
                </a:lnTo>
                <a:lnTo>
                  <a:pt x="1532" y="1369"/>
                </a:lnTo>
                <a:lnTo>
                  <a:pt x="1483" y="1428"/>
                </a:lnTo>
                <a:lnTo>
                  <a:pt x="1429" y="1483"/>
                </a:lnTo>
                <a:lnTo>
                  <a:pt x="1368" y="1533"/>
                </a:lnTo>
                <a:lnTo>
                  <a:pt x="1306" y="1577"/>
                </a:lnTo>
                <a:lnTo>
                  <a:pt x="1238" y="1615"/>
                </a:lnTo>
                <a:lnTo>
                  <a:pt x="1167" y="1647"/>
                </a:lnTo>
                <a:lnTo>
                  <a:pt x="1092" y="1673"/>
                </a:lnTo>
                <a:lnTo>
                  <a:pt x="1015" y="1691"/>
                </a:lnTo>
                <a:lnTo>
                  <a:pt x="935" y="1703"/>
                </a:lnTo>
                <a:lnTo>
                  <a:pt x="853" y="1707"/>
                </a:lnTo>
                <a:lnTo>
                  <a:pt x="771" y="1703"/>
                </a:lnTo>
                <a:lnTo>
                  <a:pt x="691" y="1691"/>
                </a:lnTo>
                <a:lnTo>
                  <a:pt x="614" y="1673"/>
                </a:lnTo>
                <a:lnTo>
                  <a:pt x="540" y="1647"/>
                </a:lnTo>
                <a:lnTo>
                  <a:pt x="469" y="1615"/>
                </a:lnTo>
                <a:lnTo>
                  <a:pt x="401" y="1577"/>
                </a:lnTo>
                <a:lnTo>
                  <a:pt x="338" y="1533"/>
                </a:lnTo>
                <a:lnTo>
                  <a:pt x="279" y="1483"/>
                </a:lnTo>
                <a:lnTo>
                  <a:pt x="223" y="1428"/>
                </a:lnTo>
                <a:lnTo>
                  <a:pt x="174" y="1369"/>
                </a:lnTo>
                <a:lnTo>
                  <a:pt x="130" y="1305"/>
                </a:lnTo>
                <a:lnTo>
                  <a:pt x="92" y="1238"/>
                </a:lnTo>
                <a:lnTo>
                  <a:pt x="60" y="1167"/>
                </a:lnTo>
                <a:lnTo>
                  <a:pt x="34" y="1093"/>
                </a:lnTo>
                <a:lnTo>
                  <a:pt x="16" y="1016"/>
                </a:lnTo>
                <a:lnTo>
                  <a:pt x="4" y="936"/>
                </a:lnTo>
                <a:lnTo>
                  <a:pt x="0" y="854"/>
                </a:lnTo>
                <a:lnTo>
                  <a:pt x="4" y="771"/>
                </a:lnTo>
                <a:lnTo>
                  <a:pt x="16" y="692"/>
                </a:lnTo>
                <a:lnTo>
                  <a:pt x="34" y="614"/>
                </a:lnTo>
                <a:lnTo>
                  <a:pt x="60" y="539"/>
                </a:lnTo>
                <a:lnTo>
                  <a:pt x="92" y="468"/>
                </a:lnTo>
                <a:lnTo>
                  <a:pt x="130" y="401"/>
                </a:lnTo>
                <a:lnTo>
                  <a:pt x="174" y="337"/>
                </a:lnTo>
                <a:lnTo>
                  <a:pt x="223" y="278"/>
                </a:lnTo>
                <a:lnTo>
                  <a:pt x="279" y="224"/>
                </a:lnTo>
                <a:lnTo>
                  <a:pt x="338" y="173"/>
                </a:lnTo>
                <a:lnTo>
                  <a:pt x="401" y="131"/>
                </a:lnTo>
                <a:lnTo>
                  <a:pt x="469" y="91"/>
                </a:lnTo>
                <a:lnTo>
                  <a:pt x="540" y="59"/>
                </a:lnTo>
                <a:lnTo>
                  <a:pt x="614" y="34"/>
                </a:lnTo>
                <a:lnTo>
                  <a:pt x="691" y="15"/>
                </a:lnTo>
                <a:lnTo>
                  <a:pt x="771" y="4"/>
                </a:lnTo>
                <a:lnTo>
                  <a:pt x="853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99"/>
              <a:buFont typeface="Helvetica Neue"/>
              <a:buNone/>
            </a:pPr>
            <a:r>
              <a:t/>
            </a:r>
            <a:endParaRPr b="0" i="0" sz="1799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906" name="Google Shape;1906;p31"/>
          <p:cNvGrpSpPr/>
          <p:nvPr/>
        </p:nvGrpSpPr>
        <p:grpSpPr>
          <a:xfrm rot="-5400000">
            <a:off x="2136774" y="4704095"/>
            <a:ext cx="649766" cy="856503"/>
            <a:chOff x="3015805" y="1276350"/>
            <a:chExt cx="4595230" cy="3276600"/>
          </a:xfrm>
        </p:grpSpPr>
        <p:sp>
          <p:nvSpPr>
            <p:cNvPr id="1907" name="Google Shape;1907;p31"/>
            <p:cNvSpPr/>
            <p:nvPr/>
          </p:nvSpPr>
          <p:spPr>
            <a:xfrm>
              <a:off x="5961529" y="1276350"/>
              <a:ext cx="1649506" cy="3276600"/>
            </a:xfrm>
            <a:custGeom>
              <a:rect b="b" l="l" r="r" t="t"/>
              <a:pathLst>
                <a:path extrusionOk="0" h="3276600" w="1649506">
                  <a:moveTo>
                    <a:pt x="0" y="590550"/>
                  </a:moveTo>
                  <a:lnTo>
                    <a:pt x="1649506" y="0"/>
                  </a:lnTo>
                  <a:lnTo>
                    <a:pt x="1649506" y="3276600"/>
                  </a:lnTo>
                  <a:lnTo>
                    <a:pt x="0" y="2681568"/>
                  </a:lnTo>
                  <a:lnTo>
                    <a:pt x="0" y="590550"/>
                  </a:lnTo>
                  <a:close/>
                </a:path>
              </a:pathLst>
            </a:custGeom>
            <a:solidFill>
              <a:srgbClr val="B3C6E7"/>
            </a:solidFill>
            <a:ln>
              <a:noFill/>
            </a:ln>
            <a:effectLst>
              <a:outerShdw blurRad="342900" kx="1200090" rotWithShape="0" algn="br" sy="23000">
                <a:srgbClr val="000000">
                  <a:alpha val="3373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08" name="Google Shape;1908;p31"/>
            <p:cNvSpPr/>
            <p:nvPr/>
          </p:nvSpPr>
          <p:spPr>
            <a:xfrm>
              <a:off x="4422505" y="1892389"/>
              <a:ext cx="1495339" cy="2049556"/>
            </a:xfrm>
            <a:custGeom>
              <a:rect b="b" l="l" r="r" t="t"/>
              <a:pathLst>
                <a:path extrusionOk="0" h="2049556" w="1495339">
                  <a:moveTo>
                    <a:pt x="2146" y="527229"/>
                  </a:moveTo>
                  <a:lnTo>
                    <a:pt x="1495339" y="0"/>
                  </a:lnTo>
                  <a:lnTo>
                    <a:pt x="1495339" y="2049556"/>
                  </a:lnTo>
                  <a:lnTo>
                    <a:pt x="0" y="1519107"/>
                  </a:lnTo>
                  <a:cubicBezTo>
                    <a:pt x="715" y="1188481"/>
                    <a:pt x="1431" y="857855"/>
                    <a:pt x="2146" y="527229"/>
                  </a:cubicBezTo>
                  <a:close/>
                </a:path>
              </a:pathLst>
            </a:custGeom>
            <a:solidFill>
              <a:srgbClr val="8DA9DB"/>
            </a:solidFill>
            <a:ln>
              <a:noFill/>
            </a:ln>
            <a:effectLst>
              <a:outerShdw blurRad="342900" kx="1200090" rotWithShape="0" algn="br" sy="23000">
                <a:srgbClr val="000000">
                  <a:alpha val="3373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09" name="Google Shape;1909;p31"/>
            <p:cNvSpPr/>
            <p:nvPr/>
          </p:nvSpPr>
          <p:spPr>
            <a:xfrm rot="-5400000">
              <a:off x="3217705" y="2230322"/>
              <a:ext cx="967800" cy="1371600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  <a:effectLst>
              <a:outerShdw blurRad="342900" kx="1200090" rotWithShape="0" algn="br" sy="23000">
                <a:srgbClr val="000000">
                  <a:alpha val="3373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99"/>
                <a:buFont typeface="Helvetica Neue"/>
                <a:buNone/>
              </a:pPr>
              <a:r>
                <a:t/>
              </a:r>
              <a:endParaRPr b="0" i="0" sz="2399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910" name="Google Shape;1910;p31"/>
          <p:cNvSpPr/>
          <p:nvPr/>
        </p:nvSpPr>
        <p:spPr>
          <a:xfrm flipH="1" rot="-5400000">
            <a:off x="2415738" y="5278907"/>
            <a:ext cx="92100" cy="104100"/>
          </a:xfrm>
          <a:prstGeom prst="chevron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9"/>
              <a:buFont typeface="Helvetica Neue"/>
              <a:buNone/>
            </a:pPr>
            <a:r>
              <a:t/>
            </a:r>
            <a:endParaRPr b="0" i="0" sz="2399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4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p32"/>
          <p:cNvSpPr txBox="1"/>
          <p:nvPr>
            <p:ph type="ctrTitle"/>
          </p:nvPr>
        </p:nvSpPr>
        <p:spPr>
          <a:xfrm>
            <a:off x="809625" y="2235200"/>
            <a:ext cx="108489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Helvetica Neue"/>
              <a:buNone/>
            </a:pPr>
            <a:r>
              <a:rPr lang="es-CO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EJECUCION PRESUPUESTAL </a:t>
            </a:r>
            <a:br>
              <a:rPr lang="es-CO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s-CO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SECTOR DEFENSA </a:t>
            </a:r>
            <a:br>
              <a:rPr lang="es-CO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s-CO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AGOSTO 23 DE 2024</a:t>
            </a:r>
            <a:endParaRPr sz="44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9" name="Shape 1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0" name="Google Shape;1920;p33"/>
          <p:cNvGrpSpPr/>
          <p:nvPr/>
        </p:nvGrpSpPr>
        <p:grpSpPr>
          <a:xfrm>
            <a:off x="520421" y="935012"/>
            <a:ext cx="10833435" cy="5246092"/>
            <a:chOff x="685800" y="1125538"/>
            <a:chExt cx="7156451" cy="3465512"/>
          </a:xfrm>
        </p:grpSpPr>
        <p:sp>
          <p:nvSpPr>
            <p:cNvPr id="1921" name="Google Shape;1921;p33"/>
            <p:cNvSpPr/>
            <p:nvPr/>
          </p:nvSpPr>
          <p:spPr>
            <a:xfrm>
              <a:off x="808038" y="1968500"/>
              <a:ext cx="55563" cy="49213"/>
            </a:xfrm>
            <a:custGeom>
              <a:rect b="b" l="l" r="r" t="t"/>
              <a:pathLst>
                <a:path extrusionOk="0" h="31" w="35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22" name="Google Shape;1922;p33"/>
            <p:cNvSpPr/>
            <p:nvPr/>
          </p:nvSpPr>
          <p:spPr>
            <a:xfrm>
              <a:off x="685800" y="2012950"/>
              <a:ext cx="69850" cy="22225"/>
            </a:xfrm>
            <a:custGeom>
              <a:rect b="b" l="l" r="r" t="t"/>
              <a:pathLst>
                <a:path extrusionOk="0" h="14" w="4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23" name="Google Shape;1923;p33"/>
            <p:cNvSpPr/>
            <p:nvPr/>
          </p:nvSpPr>
          <p:spPr>
            <a:xfrm>
              <a:off x="841375" y="1830388"/>
              <a:ext cx="33338" cy="22225"/>
            </a:xfrm>
            <a:custGeom>
              <a:rect b="b" l="l" r="r" t="t"/>
              <a:pathLst>
                <a:path extrusionOk="0" h="14" w="21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24" name="Google Shape;1924;p33"/>
            <p:cNvSpPr/>
            <p:nvPr/>
          </p:nvSpPr>
          <p:spPr>
            <a:xfrm>
              <a:off x="828675" y="1482725"/>
              <a:ext cx="2687638" cy="3108325"/>
            </a:xfrm>
            <a:custGeom>
              <a:rect b="b" l="l" r="r" t="t"/>
              <a:pathLst>
                <a:path extrusionOk="0" h="1958" w="1693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25" name="Google Shape;1925;p33"/>
            <p:cNvSpPr/>
            <p:nvPr/>
          </p:nvSpPr>
          <p:spPr>
            <a:xfrm>
              <a:off x="2528888" y="1765300"/>
              <a:ext cx="25400" cy="17463"/>
            </a:xfrm>
            <a:custGeom>
              <a:rect b="b" l="l" r="r" t="t"/>
              <a:pathLst>
                <a:path extrusionOk="0" h="11" w="16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26" name="Google Shape;1926;p33"/>
            <p:cNvSpPr/>
            <p:nvPr/>
          </p:nvSpPr>
          <p:spPr>
            <a:xfrm>
              <a:off x="2587625" y="1785938"/>
              <a:ext cx="23813" cy="17463"/>
            </a:xfrm>
            <a:custGeom>
              <a:rect b="b" l="l" r="r" t="t"/>
              <a:pathLst>
                <a:path extrusionOk="0" h="11" w="15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27" name="Google Shape;1927;p33"/>
            <p:cNvSpPr/>
            <p:nvPr/>
          </p:nvSpPr>
          <p:spPr>
            <a:xfrm>
              <a:off x="1744663" y="1409700"/>
              <a:ext cx="347663" cy="96838"/>
            </a:xfrm>
            <a:custGeom>
              <a:rect b="b" l="l" r="r" t="t"/>
              <a:pathLst>
                <a:path extrusionOk="0" h="61" w="219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28" name="Google Shape;1928;p33"/>
            <p:cNvSpPr/>
            <p:nvPr/>
          </p:nvSpPr>
          <p:spPr>
            <a:xfrm>
              <a:off x="1931988" y="1377950"/>
              <a:ext cx="69850" cy="44450"/>
            </a:xfrm>
            <a:custGeom>
              <a:rect b="b" l="l" r="r" t="t"/>
              <a:pathLst>
                <a:path extrusionOk="0" h="28" w="44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29" name="Google Shape;1929;p33"/>
            <p:cNvSpPr/>
            <p:nvPr/>
          </p:nvSpPr>
          <p:spPr>
            <a:xfrm>
              <a:off x="2092325" y="1365250"/>
              <a:ext cx="122238" cy="53975"/>
            </a:xfrm>
            <a:custGeom>
              <a:rect b="b" l="l" r="r" t="t"/>
              <a:pathLst>
                <a:path extrusionOk="0" h="34" w="77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30" name="Google Shape;1930;p33"/>
            <p:cNvSpPr/>
            <p:nvPr/>
          </p:nvSpPr>
          <p:spPr>
            <a:xfrm>
              <a:off x="2111375" y="1439863"/>
              <a:ext cx="130175" cy="55563"/>
            </a:xfrm>
            <a:custGeom>
              <a:rect b="b" l="l" r="r" t="t"/>
              <a:pathLst>
                <a:path extrusionOk="0" h="35" w="82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31" name="Google Shape;1931;p33"/>
            <p:cNvSpPr/>
            <p:nvPr/>
          </p:nvSpPr>
          <p:spPr>
            <a:xfrm>
              <a:off x="2155825" y="1509713"/>
              <a:ext cx="106363" cy="66675"/>
            </a:xfrm>
            <a:custGeom>
              <a:rect b="b" l="l" r="r" t="t"/>
              <a:pathLst>
                <a:path extrusionOk="0" h="42" w="67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32" name="Google Shape;1932;p33"/>
            <p:cNvSpPr/>
            <p:nvPr/>
          </p:nvSpPr>
          <p:spPr>
            <a:xfrm>
              <a:off x="2287588" y="1498600"/>
              <a:ext cx="77788" cy="38100"/>
            </a:xfrm>
            <a:custGeom>
              <a:rect b="b" l="l" r="r" t="t"/>
              <a:pathLst>
                <a:path extrusionOk="0" h="24" w="49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33" name="Google Shape;1933;p33"/>
            <p:cNvSpPr/>
            <p:nvPr/>
          </p:nvSpPr>
          <p:spPr>
            <a:xfrm>
              <a:off x="2282825" y="1463675"/>
              <a:ext cx="39688" cy="23813"/>
            </a:xfrm>
            <a:custGeom>
              <a:rect b="b" l="l" r="r" t="t"/>
              <a:pathLst>
                <a:path extrusionOk="0" h="15" w="2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34" name="Google Shape;1934;p33"/>
            <p:cNvSpPr/>
            <p:nvPr/>
          </p:nvSpPr>
          <p:spPr>
            <a:xfrm>
              <a:off x="2251075" y="1389063"/>
              <a:ext cx="349250" cy="104775"/>
            </a:xfrm>
            <a:custGeom>
              <a:rect b="b" l="l" r="r" t="t"/>
              <a:pathLst>
                <a:path extrusionOk="0" h="66" w="220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35" name="Google Shape;1935;p33"/>
            <p:cNvSpPr/>
            <p:nvPr/>
          </p:nvSpPr>
          <p:spPr>
            <a:xfrm>
              <a:off x="3713163" y="1681163"/>
              <a:ext cx="192088" cy="84138"/>
            </a:xfrm>
            <a:custGeom>
              <a:rect b="b" l="l" r="r" t="t"/>
              <a:pathLst>
                <a:path extrusionOk="0" h="53" w="121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36" name="Google Shape;1936;p33"/>
            <p:cNvSpPr/>
            <p:nvPr/>
          </p:nvSpPr>
          <p:spPr>
            <a:xfrm>
              <a:off x="2747963" y="1125538"/>
              <a:ext cx="1104900" cy="711200"/>
            </a:xfrm>
            <a:custGeom>
              <a:rect b="b" l="l" r="r" t="t"/>
              <a:pathLst>
                <a:path extrusionOk="0" h="448" w="696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37" name="Google Shape;1937;p33"/>
            <p:cNvSpPr/>
            <p:nvPr/>
          </p:nvSpPr>
          <p:spPr>
            <a:xfrm>
              <a:off x="2517775" y="2711450"/>
              <a:ext cx="182563" cy="76200"/>
            </a:xfrm>
            <a:custGeom>
              <a:rect b="b" l="l" r="r" t="t"/>
              <a:pathLst>
                <a:path extrusionOk="0" h="48" w="115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38" name="Google Shape;1938;p33"/>
            <p:cNvSpPr/>
            <p:nvPr/>
          </p:nvSpPr>
          <p:spPr>
            <a:xfrm>
              <a:off x="2632075" y="2670175"/>
              <a:ext cx="26988" cy="20638"/>
            </a:xfrm>
            <a:custGeom>
              <a:rect b="b" l="l" r="r" t="t"/>
              <a:pathLst>
                <a:path extrusionOk="0" h="13" w="17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39" name="Google Shape;1939;p33"/>
            <p:cNvSpPr/>
            <p:nvPr/>
          </p:nvSpPr>
          <p:spPr>
            <a:xfrm>
              <a:off x="2641600" y="2838450"/>
              <a:ext cx="25400" cy="31750"/>
            </a:xfrm>
            <a:custGeom>
              <a:rect b="b" l="l" r="r" t="t"/>
              <a:pathLst>
                <a:path extrusionOk="0" h="20" w="16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40" name="Google Shape;1940;p33"/>
            <p:cNvSpPr/>
            <p:nvPr/>
          </p:nvSpPr>
          <p:spPr>
            <a:xfrm>
              <a:off x="2867025" y="2816225"/>
              <a:ext cx="26988" cy="33338"/>
            </a:xfrm>
            <a:custGeom>
              <a:rect b="b" l="l" r="r" t="t"/>
              <a:pathLst>
                <a:path extrusionOk="0" h="21" w="17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41" name="Google Shape;1941;p33"/>
            <p:cNvSpPr/>
            <p:nvPr/>
          </p:nvSpPr>
          <p:spPr>
            <a:xfrm>
              <a:off x="2722563" y="2787650"/>
              <a:ext cx="112713" cy="57150"/>
            </a:xfrm>
            <a:custGeom>
              <a:rect b="b" l="l" r="r" t="t"/>
              <a:pathLst>
                <a:path extrusionOk="0" h="36" w="71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42" name="Google Shape;1942;p33"/>
            <p:cNvSpPr/>
            <p:nvPr/>
          </p:nvSpPr>
          <p:spPr>
            <a:xfrm>
              <a:off x="5089525" y="3557588"/>
              <a:ext cx="141288" cy="320675"/>
            </a:xfrm>
            <a:custGeom>
              <a:rect b="b" l="l" r="r" t="t"/>
              <a:pathLst>
                <a:path extrusionOk="0" h="202" w="89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43" name="Google Shape;1943;p33"/>
            <p:cNvSpPr/>
            <p:nvPr/>
          </p:nvSpPr>
          <p:spPr>
            <a:xfrm>
              <a:off x="5816600" y="3038475"/>
              <a:ext cx="41275" cy="111125"/>
            </a:xfrm>
            <a:custGeom>
              <a:rect b="b" l="l" r="r" t="t"/>
              <a:pathLst>
                <a:path extrusionOk="0" h="70" w="26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44" name="Google Shape;1944;p33"/>
            <p:cNvSpPr/>
            <p:nvPr/>
          </p:nvSpPr>
          <p:spPr>
            <a:xfrm>
              <a:off x="4373563" y="2282825"/>
              <a:ext cx="34925" cy="46038"/>
            </a:xfrm>
            <a:custGeom>
              <a:rect b="b" l="l" r="r" t="t"/>
              <a:pathLst>
                <a:path extrusionOk="0" h="29" w="22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45" name="Google Shape;1945;p33"/>
            <p:cNvSpPr/>
            <p:nvPr/>
          </p:nvSpPr>
          <p:spPr>
            <a:xfrm>
              <a:off x="4262438" y="2305050"/>
              <a:ext cx="15875" cy="19050"/>
            </a:xfrm>
            <a:custGeom>
              <a:rect b="b" l="l" r="r" t="t"/>
              <a:pathLst>
                <a:path extrusionOk="0" h="12" w="10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46" name="Google Shape;1946;p33"/>
            <p:cNvSpPr/>
            <p:nvPr/>
          </p:nvSpPr>
          <p:spPr>
            <a:xfrm>
              <a:off x="4462463" y="2347913"/>
              <a:ext cx="68263" cy="41275"/>
            </a:xfrm>
            <a:custGeom>
              <a:rect b="b" l="l" r="r" t="t"/>
              <a:pathLst>
                <a:path extrusionOk="0" h="26" w="43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47" name="Google Shape;1947;p33"/>
            <p:cNvSpPr/>
            <p:nvPr/>
          </p:nvSpPr>
          <p:spPr>
            <a:xfrm>
              <a:off x="4006850" y="1941513"/>
              <a:ext cx="88900" cy="103188"/>
            </a:xfrm>
            <a:custGeom>
              <a:rect b="b" l="l" r="r" t="t"/>
              <a:pathLst>
                <a:path extrusionOk="0" h="65" w="56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48" name="Google Shape;1948;p33"/>
            <p:cNvSpPr/>
            <p:nvPr/>
          </p:nvSpPr>
          <p:spPr>
            <a:xfrm>
              <a:off x="4067175" y="1862138"/>
              <a:ext cx="184150" cy="206375"/>
            </a:xfrm>
            <a:custGeom>
              <a:rect b="b" l="l" r="r" t="t"/>
              <a:pathLst>
                <a:path extrusionOk="0" h="130" w="116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49" name="Google Shape;1949;p33"/>
            <p:cNvSpPr/>
            <p:nvPr/>
          </p:nvSpPr>
          <p:spPr>
            <a:xfrm>
              <a:off x="3859213" y="1409700"/>
              <a:ext cx="3976688" cy="2686050"/>
            </a:xfrm>
            <a:custGeom>
              <a:rect b="b" l="l" r="r" t="t"/>
              <a:pathLst>
                <a:path extrusionOk="0" h="1692" w="2505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50" name="Google Shape;1950;p33"/>
            <p:cNvSpPr/>
            <p:nvPr/>
          </p:nvSpPr>
          <p:spPr>
            <a:xfrm>
              <a:off x="6270625" y="1398588"/>
              <a:ext cx="4763" cy="11113"/>
            </a:xfrm>
            <a:custGeom>
              <a:rect b="b" l="l" r="r" t="t"/>
              <a:pathLst>
                <a:path extrusionOk="0" h="7" w="3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51" name="Google Shape;1951;p33"/>
            <p:cNvSpPr/>
            <p:nvPr/>
          </p:nvSpPr>
          <p:spPr>
            <a:xfrm>
              <a:off x="5248275" y="1422400"/>
              <a:ext cx="352425" cy="166688"/>
            </a:xfrm>
            <a:custGeom>
              <a:rect b="b" l="l" r="r" t="t"/>
              <a:pathLst>
                <a:path extrusionOk="0" h="105" w="222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52" name="Google Shape;1952;p33"/>
            <p:cNvSpPr/>
            <p:nvPr/>
          </p:nvSpPr>
          <p:spPr>
            <a:xfrm>
              <a:off x="7021513" y="2189163"/>
              <a:ext cx="134938" cy="74613"/>
            </a:xfrm>
            <a:custGeom>
              <a:rect b="b" l="l" r="r" t="t"/>
              <a:pathLst>
                <a:path extrusionOk="0" h="47" w="85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53" name="Google Shape;1953;p33"/>
            <p:cNvSpPr/>
            <p:nvPr/>
          </p:nvSpPr>
          <p:spPr>
            <a:xfrm>
              <a:off x="6818313" y="2265363"/>
              <a:ext cx="254000" cy="250825"/>
            </a:xfrm>
            <a:custGeom>
              <a:rect b="b" l="l" r="r" t="t"/>
              <a:pathLst>
                <a:path extrusionOk="0" h="158" w="160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54" name="Google Shape;1954;p33"/>
            <p:cNvSpPr/>
            <p:nvPr/>
          </p:nvSpPr>
          <p:spPr>
            <a:xfrm>
              <a:off x="6629400" y="2668588"/>
              <a:ext cx="38100" cy="66675"/>
            </a:xfrm>
            <a:custGeom>
              <a:rect b="b" l="l" r="r" t="t"/>
              <a:pathLst>
                <a:path extrusionOk="0" h="42" w="24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55" name="Google Shape;1955;p33"/>
            <p:cNvSpPr/>
            <p:nvPr/>
          </p:nvSpPr>
          <p:spPr>
            <a:xfrm>
              <a:off x="7707313" y="4097338"/>
              <a:ext cx="95250" cy="153988"/>
            </a:xfrm>
            <a:custGeom>
              <a:rect b="b" l="l" r="r" t="t"/>
              <a:pathLst>
                <a:path extrusionOk="0" h="97" w="60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56" name="Google Shape;1956;p33"/>
            <p:cNvSpPr/>
            <p:nvPr/>
          </p:nvSpPr>
          <p:spPr>
            <a:xfrm>
              <a:off x="7569200" y="4230688"/>
              <a:ext cx="155575" cy="149225"/>
            </a:xfrm>
            <a:custGeom>
              <a:rect b="b" l="l" r="r" t="t"/>
              <a:pathLst>
                <a:path extrusionOk="0" h="94" w="98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57" name="Google Shape;1957;p33"/>
            <p:cNvSpPr/>
            <p:nvPr/>
          </p:nvSpPr>
          <p:spPr>
            <a:xfrm>
              <a:off x="7123113" y="4233863"/>
              <a:ext cx="79375" cy="73025"/>
            </a:xfrm>
            <a:custGeom>
              <a:rect b="b" l="l" r="r" t="t"/>
              <a:pathLst>
                <a:path extrusionOk="0" h="46" w="50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58" name="Google Shape;1958;p33"/>
            <p:cNvSpPr/>
            <p:nvPr/>
          </p:nvSpPr>
          <p:spPr>
            <a:xfrm>
              <a:off x="6470650" y="3516313"/>
              <a:ext cx="857250" cy="690563"/>
            </a:xfrm>
            <a:custGeom>
              <a:rect b="b" l="l" r="r" t="t"/>
              <a:pathLst>
                <a:path extrusionOk="0" h="435" w="540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59" name="Google Shape;1959;p33"/>
            <p:cNvSpPr/>
            <p:nvPr/>
          </p:nvSpPr>
          <p:spPr>
            <a:xfrm>
              <a:off x="7793038" y="3649663"/>
              <a:ext cx="49213" cy="42863"/>
            </a:xfrm>
            <a:custGeom>
              <a:rect b="b" l="l" r="r" t="t"/>
              <a:pathLst>
                <a:path extrusionOk="0" h="27" w="31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60" name="Google Shape;1960;p33"/>
            <p:cNvSpPr/>
            <p:nvPr/>
          </p:nvSpPr>
          <p:spPr>
            <a:xfrm>
              <a:off x="7524750" y="3757613"/>
              <a:ext cx="50800" cy="46038"/>
            </a:xfrm>
            <a:custGeom>
              <a:rect b="b" l="l" r="r" t="t"/>
              <a:pathLst>
                <a:path extrusionOk="0" h="29" w="32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61" name="Google Shape;1961;p33"/>
            <p:cNvSpPr/>
            <p:nvPr/>
          </p:nvSpPr>
          <p:spPr>
            <a:xfrm>
              <a:off x="6129338" y="3133725"/>
              <a:ext cx="228600" cy="280988"/>
            </a:xfrm>
            <a:custGeom>
              <a:rect b="b" l="l" r="r" t="t"/>
              <a:pathLst>
                <a:path extrusionOk="0" h="177" w="144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62" name="Google Shape;1962;p33"/>
            <p:cNvSpPr/>
            <p:nvPr/>
          </p:nvSpPr>
          <p:spPr>
            <a:xfrm>
              <a:off x="6189663" y="3025775"/>
              <a:ext cx="133350" cy="219075"/>
            </a:xfrm>
            <a:custGeom>
              <a:rect b="b" l="l" r="r" t="t"/>
              <a:pathLst>
                <a:path extrusionOk="0" h="138" w="84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63" name="Google Shape;1963;p33"/>
            <p:cNvSpPr/>
            <p:nvPr/>
          </p:nvSpPr>
          <p:spPr>
            <a:xfrm>
              <a:off x="6340475" y="3402013"/>
              <a:ext cx="182563" cy="68263"/>
            </a:xfrm>
            <a:custGeom>
              <a:rect b="b" l="l" r="r" t="t"/>
              <a:pathLst>
                <a:path extrusionOk="0" h="43" w="115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64" name="Google Shape;1964;p33"/>
            <p:cNvSpPr/>
            <p:nvPr/>
          </p:nvSpPr>
          <p:spPr>
            <a:xfrm>
              <a:off x="6611938" y="3481388"/>
              <a:ext cx="25400" cy="26988"/>
            </a:xfrm>
            <a:custGeom>
              <a:rect b="b" l="l" r="r" t="t"/>
              <a:pathLst>
                <a:path extrusionOk="0" h="17" w="16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65" name="Google Shape;1965;p33"/>
            <p:cNvSpPr/>
            <p:nvPr/>
          </p:nvSpPr>
          <p:spPr>
            <a:xfrm>
              <a:off x="6702425" y="3451225"/>
              <a:ext cx="63500" cy="60325"/>
            </a:xfrm>
            <a:custGeom>
              <a:rect b="b" l="l" r="r" t="t"/>
              <a:pathLst>
                <a:path extrusionOk="0" h="38" w="40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66" name="Google Shape;1966;p33"/>
            <p:cNvSpPr/>
            <p:nvPr/>
          </p:nvSpPr>
          <p:spPr>
            <a:xfrm>
              <a:off x="6605588" y="3279775"/>
              <a:ext cx="95250" cy="112713"/>
            </a:xfrm>
            <a:custGeom>
              <a:rect b="b" l="l" r="r" t="t"/>
              <a:pathLst>
                <a:path extrusionOk="0" h="71" w="60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67" name="Google Shape;1967;p33"/>
            <p:cNvSpPr/>
            <p:nvPr/>
          </p:nvSpPr>
          <p:spPr>
            <a:xfrm>
              <a:off x="6630988" y="3228975"/>
              <a:ext cx="104775" cy="34925"/>
            </a:xfrm>
            <a:custGeom>
              <a:rect b="b" l="l" r="r" t="t"/>
              <a:pathLst>
                <a:path extrusionOk="0" h="22" w="66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68" name="Google Shape;1968;p33"/>
            <p:cNvSpPr/>
            <p:nvPr/>
          </p:nvSpPr>
          <p:spPr>
            <a:xfrm>
              <a:off x="6780213" y="3209925"/>
              <a:ext cx="34925" cy="74613"/>
            </a:xfrm>
            <a:custGeom>
              <a:rect b="b" l="l" r="r" t="t"/>
              <a:pathLst>
                <a:path extrusionOk="0" h="47" w="22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69" name="Google Shape;1969;p33"/>
            <p:cNvSpPr/>
            <p:nvPr/>
          </p:nvSpPr>
          <p:spPr>
            <a:xfrm>
              <a:off x="6410325" y="3098800"/>
              <a:ext cx="198438" cy="257175"/>
            </a:xfrm>
            <a:custGeom>
              <a:rect b="b" l="l" r="r" t="t"/>
              <a:pathLst>
                <a:path extrusionOk="0" h="162" w="125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70" name="Google Shape;1970;p33"/>
            <p:cNvSpPr/>
            <p:nvPr/>
          </p:nvSpPr>
          <p:spPr>
            <a:xfrm>
              <a:off x="6618288" y="2817813"/>
              <a:ext cx="100013" cy="185738"/>
            </a:xfrm>
            <a:custGeom>
              <a:rect b="b" l="l" r="r" t="t"/>
              <a:pathLst>
                <a:path extrusionOk="0" h="117" w="63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71" name="Google Shape;1971;p33"/>
            <p:cNvSpPr/>
            <p:nvPr/>
          </p:nvSpPr>
          <p:spPr>
            <a:xfrm>
              <a:off x="6665913" y="2994025"/>
              <a:ext cx="52388" cy="39688"/>
            </a:xfrm>
            <a:custGeom>
              <a:rect b="b" l="l" r="r" t="t"/>
              <a:pathLst>
                <a:path extrusionOk="0" h="25" w="33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72" name="Google Shape;1972;p33"/>
            <p:cNvSpPr/>
            <p:nvPr/>
          </p:nvSpPr>
          <p:spPr>
            <a:xfrm>
              <a:off x="6718300" y="2963863"/>
              <a:ext cx="36513" cy="39688"/>
            </a:xfrm>
            <a:custGeom>
              <a:rect b="b" l="l" r="r" t="t"/>
              <a:pathLst>
                <a:path extrusionOk="0" h="25" w="23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73" name="Google Shape;1973;p33"/>
            <p:cNvSpPr/>
            <p:nvPr/>
          </p:nvSpPr>
          <p:spPr>
            <a:xfrm>
              <a:off x="6659563" y="3038475"/>
              <a:ext cx="106363" cy="82550"/>
            </a:xfrm>
            <a:custGeom>
              <a:rect b="b" l="l" r="r" t="t"/>
              <a:pathLst>
                <a:path extrusionOk="0" h="52" w="67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74" name="Google Shape;1974;p33"/>
            <p:cNvSpPr/>
            <p:nvPr/>
          </p:nvSpPr>
          <p:spPr>
            <a:xfrm>
              <a:off x="6843713" y="3263900"/>
              <a:ext cx="390525" cy="258763"/>
            </a:xfrm>
            <a:custGeom>
              <a:rect b="b" l="l" r="r" t="t"/>
              <a:pathLst>
                <a:path extrusionOk="0" h="163" w="246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975" name="Google Shape;1975;p33"/>
          <p:cNvSpPr txBox="1"/>
          <p:nvPr/>
        </p:nvSpPr>
        <p:spPr>
          <a:xfrm>
            <a:off x="223696" y="325249"/>
            <a:ext cx="1012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3B0"/>
              </a:buClr>
              <a:buSzPts val="2000"/>
              <a:buFont typeface="Helvetica Neue"/>
              <a:buNone/>
            </a:pPr>
            <a:r>
              <a:rPr b="1" i="0" lang="es-CO" sz="2000" u="none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EJECUCIÓN  CORTE 23 AGOSTO</a:t>
            </a:r>
            <a:endParaRPr/>
          </a:p>
        </p:txBody>
      </p:sp>
      <p:sp>
        <p:nvSpPr>
          <p:cNvPr id="1976" name="Google Shape;1976;p3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s-CO"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b="1" sz="2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aphicFrame>
        <p:nvGraphicFramePr>
          <p:cNvPr id="1977" name="Google Shape;1977;p33"/>
          <p:cNvGraphicFramePr/>
          <p:nvPr/>
        </p:nvGraphicFramePr>
        <p:xfrm>
          <a:off x="1681061" y="130398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{BA712D94-2F28-45F7-B5FF-EB4A7BC8AD43}</a:tableStyleId>
              </a:tblPr>
              <a:tblGrid>
                <a:gridCol w="2123775"/>
                <a:gridCol w="1108050"/>
                <a:gridCol w="804650"/>
                <a:gridCol w="1174000"/>
                <a:gridCol w="1019025"/>
                <a:gridCol w="1028900"/>
                <a:gridCol w="817850"/>
                <a:gridCol w="817850"/>
              </a:tblGrid>
              <a:tr h="5915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Rubro presupuestal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Apropiación Vigente 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Bloqueo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Apropiación Vigente con bloqueo 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Compromisos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Obligaciones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% Compro.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% Oblig.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Funcionamiento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50.534.620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58.961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50.475.658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33.285.209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29.652.875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65,9%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58,7%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Inversión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3.207.345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326.962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2.880.383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1.888.700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647.549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65,6%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22,5%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Deuda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 415.371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   -  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   415.371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361.442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361.442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87,0%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87,0%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Total Sector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54.157.335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385.923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53.771.412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35.535.352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30.661.866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66,1%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57,0%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1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89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Rubro presupuestal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Apropiación Vigente *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Bloqueo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Apropiación Vigente con bloqueo 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Compromisos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Obligaciones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% Compro.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FFFFFF"/>
                          </a:solidFill>
                          <a:highlight>
                            <a:srgbClr val="0070C0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% Oblig.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SECTOR CENTRAL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38.591.649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383.326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38.208.323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25.766.554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21.481.499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67,4%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56,2%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Funcionamiento</a:t>
                      </a:r>
                      <a:endParaRPr/>
                    </a:p>
                  </a:txBody>
                  <a:tcPr marT="0" marB="0" marR="0" marL="8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35.095.097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56.882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35.038.215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23.605.492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20.495.854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67,4%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58,5%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Inversión</a:t>
                      </a:r>
                      <a:endParaRPr/>
                    </a:p>
                  </a:txBody>
                  <a:tcPr marT="0" marB="0" marR="0" marL="8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3.081.181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326.444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2.754.737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1.799.619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624.202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65,3%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22,7%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Deuda</a:t>
                      </a:r>
                      <a:endParaRPr/>
                    </a:p>
                  </a:txBody>
                  <a:tcPr marT="0" marB="0" marR="0" marL="8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 415.371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   -  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   415.371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361.442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361.442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87,0%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87,0%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SECTOR DESCENTRALIZADO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15.565.687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2.597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15.563.089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9.768.799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9.180.367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62,8%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59,0%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Funcionamiento</a:t>
                      </a:r>
                      <a:endParaRPr/>
                    </a:p>
                  </a:txBody>
                  <a:tcPr marT="0" marB="0" marR="0" marL="8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15.439.523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2.079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15.437.443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9.679.717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9.157.021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62,7%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59,3%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Inversión</a:t>
                      </a:r>
                      <a:endParaRPr/>
                    </a:p>
                  </a:txBody>
                  <a:tcPr marT="0" marB="0" marR="0" marL="857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 126.164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 518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   125.646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 89.081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   23.346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70,9%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18,6%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96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Total Sector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54.157.335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385.923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    53.771.412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35.535.352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    30.661.866 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66,1%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CO" sz="1100" u="none" cap="none" strike="noStrike">
                          <a:solidFill>
                            <a:srgbClr val="000000"/>
                          </a:solidFill>
                          <a:highlight>
                            <a:srgbClr val="DDEBF7"/>
                          </a:highlight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57,0%</a:t>
                      </a:r>
                      <a:endParaRPr/>
                    </a:p>
                  </a:txBody>
                  <a:tcPr marT="0" marB="0" marR="0" marL="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  <p:sp>
        <p:nvSpPr>
          <p:cNvPr id="1978" name="Google Shape;1978;p33"/>
          <p:cNvSpPr/>
          <p:nvPr/>
        </p:nvSpPr>
        <p:spPr>
          <a:xfrm>
            <a:off x="1408951" y="5332204"/>
            <a:ext cx="9792300" cy="11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 corte 23 de agosto de 2024, el Sector ha ejecutado en términos de compromisos un 66,1%, con un avance de 6,2 p.p respecto al cierre del mes de julio.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 obligaciones alcanzó un 57,0%, con un avance respecto al mes de julio de 6,2 p.p.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elvetica Neue"/>
              <a:buNone/>
            </a:pPr>
            <a:r>
              <a:t/>
            </a:r>
            <a:endParaRPr b="1" i="0" sz="12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2" name="Shape 1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3" name="Google Shape;1983;p34"/>
          <p:cNvGrpSpPr/>
          <p:nvPr/>
        </p:nvGrpSpPr>
        <p:grpSpPr>
          <a:xfrm>
            <a:off x="640776" y="969498"/>
            <a:ext cx="10833435" cy="5246092"/>
            <a:chOff x="685800" y="1125538"/>
            <a:chExt cx="7156451" cy="3465512"/>
          </a:xfrm>
        </p:grpSpPr>
        <p:sp>
          <p:nvSpPr>
            <p:cNvPr id="1984" name="Google Shape;1984;p34"/>
            <p:cNvSpPr/>
            <p:nvPr/>
          </p:nvSpPr>
          <p:spPr>
            <a:xfrm>
              <a:off x="808038" y="1968500"/>
              <a:ext cx="55563" cy="49213"/>
            </a:xfrm>
            <a:custGeom>
              <a:rect b="b" l="l" r="r" t="t"/>
              <a:pathLst>
                <a:path extrusionOk="0" h="31" w="35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85" name="Google Shape;1985;p34"/>
            <p:cNvSpPr/>
            <p:nvPr/>
          </p:nvSpPr>
          <p:spPr>
            <a:xfrm>
              <a:off x="685800" y="2012950"/>
              <a:ext cx="69850" cy="22225"/>
            </a:xfrm>
            <a:custGeom>
              <a:rect b="b" l="l" r="r" t="t"/>
              <a:pathLst>
                <a:path extrusionOk="0" h="14" w="4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86" name="Google Shape;1986;p34"/>
            <p:cNvSpPr/>
            <p:nvPr/>
          </p:nvSpPr>
          <p:spPr>
            <a:xfrm>
              <a:off x="841375" y="1830388"/>
              <a:ext cx="33338" cy="22225"/>
            </a:xfrm>
            <a:custGeom>
              <a:rect b="b" l="l" r="r" t="t"/>
              <a:pathLst>
                <a:path extrusionOk="0" h="14" w="21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87" name="Google Shape;1987;p34"/>
            <p:cNvSpPr/>
            <p:nvPr/>
          </p:nvSpPr>
          <p:spPr>
            <a:xfrm>
              <a:off x="828675" y="1482725"/>
              <a:ext cx="2687638" cy="3108325"/>
            </a:xfrm>
            <a:custGeom>
              <a:rect b="b" l="l" r="r" t="t"/>
              <a:pathLst>
                <a:path extrusionOk="0" h="1958" w="1693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88" name="Google Shape;1988;p34"/>
            <p:cNvSpPr/>
            <p:nvPr/>
          </p:nvSpPr>
          <p:spPr>
            <a:xfrm>
              <a:off x="2528888" y="1765300"/>
              <a:ext cx="25400" cy="17463"/>
            </a:xfrm>
            <a:custGeom>
              <a:rect b="b" l="l" r="r" t="t"/>
              <a:pathLst>
                <a:path extrusionOk="0" h="11" w="16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89" name="Google Shape;1989;p34"/>
            <p:cNvSpPr/>
            <p:nvPr/>
          </p:nvSpPr>
          <p:spPr>
            <a:xfrm>
              <a:off x="2587625" y="1785938"/>
              <a:ext cx="23813" cy="17463"/>
            </a:xfrm>
            <a:custGeom>
              <a:rect b="b" l="l" r="r" t="t"/>
              <a:pathLst>
                <a:path extrusionOk="0" h="11" w="15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90" name="Google Shape;1990;p34"/>
            <p:cNvSpPr/>
            <p:nvPr/>
          </p:nvSpPr>
          <p:spPr>
            <a:xfrm>
              <a:off x="1744663" y="1409700"/>
              <a:ext cx="347663" cy="96838"/>
            </a:xfrm>
            <a:custGeom>
              <a:rect b="b" l="l" r="r" t="t"/>
              <a:pathLst>
                <a:path extrusionOk="0" h="61" w="219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91" name="Google Shape;1991;p34"/>
            <p:cNvSpPr/>
            <p:nvPr/>
          </p:nvSpPr>
          <p:spPr>
            <a:xfrm>
              <a:off x="1931988" y="1377950"/>
              <a:ext cx="69850" cy="44450"/>
            </a:xfrm>
            <a:custGeom>
              <a:rect b="b" l="l" r="r" t="t"/>
              <a:pathLst>
                <a:path extrusionOk="0" h="28" w="44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92" name="Google Shape;1992;p34"/>
            <p:cNvSpPr/>
            <p:nvPr/>
          </p:nvSpPr>
          <p:spPr>
            <a:xfrm>
              <a:off x="2092325" y="1365250"/>
              <a:ext cx="122238" cy="53975"/>
            </a:xfrm>
            <a:custGeom>
              <a:rect b="b" l="l" r="r" t="t"/>
              <a:pathLst>
                <a:path extrusionOk="0" h="34" w="77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93" name="Google Shape;1993;p34"/>
            <p:cNvSpPr/>
            <p:nvPr/>
          </p:nvSpPr>
          <p:spPr>
            <a:xfrm>
              <a:off x="2111375" y="1439863"/>
              <a:ext cx="130175" cy="55563"/>
            </a:xfrm>
            <a:custGeom>
              <a:rect b="b" l="l" r="r" t="t"/>
              <a:pathLst>
                <a:path extrusionOk="0" h="35" w="82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94" name="Google Shape;1994;p34"/>
            <p:cNvSpPr/>
            <p:nvPr/>
          </p:nvSpPr>
          <p:spPr>
            <a:xfrm>
              <a:off x="2155825" y="1509713"/>
              <a:ext cx="106363" cy="66675"/>
            </a:xfrm>
            <a:custGeom>
              <a:rect b="b" l="l" r="r" t="t"/>
              <a:pathLst>
                <a:path extrusionOk="0" h="42" w="67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95" name="Google Shape;1995;p34"/>
            <p:cNvSpPr/>
            <p:nvPr/>
          </p:nvSpPr>
          <p:spPr>
            <a:xfrm>
              <a:off x="2287588" y="1498600"/>
              <a:ext cx="77788" cy="38100"/>
            </a:xfrm>
            <a:custGeom>
              <a:rect b="b" l="l" r="r" t="t"/>
              <a:pathLst>
                <a:path extrusionOk="0" h="24" w="49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96" name="Google Shape;1996;p34"/>
            <p:cNvSpPr/>
            <p:nvPr/>
          </p:nvSpPr>
          <p:spPr>
            <a:xfrm>
              <a:off x="2282825" y="1463675"/>
              <a:ext cx="39688" cy="23813"/>
            </a:xfrm>
            <a:custGeom>
              <a:rect b="b" l="l" r="r" t="t"/>
              <a:pathLst>
                <a:path extrusionOk="0" h="15" w="2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97" name="Google Shape;1997;p34"/>
            <p:cNvSpPr/>
            <p:nvPr/>
          </p:nvSpPr>
          <p:spPr>
            <a:xfrm>
              <a:off x="2251075" y="1389063"/>
              <a:ext cx="349250" cy="104775"/>
            </a:xfrm>
            <a:custGeom>
              <a:rect b="b" l="l" r="r" t="t"/>
              <a:pathLst>
                <a:path extrusionOk="0" h="66" w="220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98" name="Google Shape;1998;p34"/>
            <p:cNvSpPr/>
            <p:nvPr/>
          </p:nvSpPr>
          <p:spPr>
            <a:xfrm>
              <a:off x="3713163" y="1681163"/>
              <a:ext cx="192088" cy="84138"/>
            </a:xfrm>
            <a:custGeom>
              <a:rect b="b" l="l" r="r" t="t"/>
              <a:pathLst>
                <a:path extrusionOk="0" h="53" w="121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99" name="Google Shape;1999;p34"/>
            <p:cNvSpPr/>
            <p:nvPr/>
          </p:nvSpPr>
          <p:spPr>
            <a:xfrm>
              <a:off x="2747963" y="1125538"/>
              <a:ext cx="1104900" cy="711200"/>
            </a:xfrm>
            <a:custGeom>
              <a:rect b="b" l="l" r="r" t="t"/>
              <a:pathLst>
                <a:path extrusionOk="0" h="448" w="696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00" name="Google Shape;2000;p34"/>
            <p:cNvSpPr/>
            <p:nvPr/>
          </p:nvSpPr>
          <p:spPr>
            <a:xfrm>
              <a:off x="2517775" y="2711450"/>
              <a:ext cx="182563" cy="76200"/>
            </a:xfrm>
            <a:custGeom>
              <a:rect b="b" l="l" r="r" t="t"/>
              <a:pathLst>
                <a:path extrusionOk="0" h="48" w="115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01" name="Google Shape;2001;p34"/>
            <p:cNvSpPr/>
            <p:nvPr/>
          </p:nvSpPr>
          <p:spPr>
            <a:xfrm>
              <a:off x="2632075" y="2670175"/>
              <a:ext cx="26988" cy="20638"/>
            </a:xfrm>
            <a:custGeom>
              <a:rect b="b" l="l" r="r" t="t"/>
              <a:pathLst>
                <a:path extrusionOk="0" h="13" w="17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02" name="Google Shape;2002;p34"/>
            <p:cNvSpPr/>
            <p:nvPr/>
          </p:nvSpPr>
          <p:spPr>
            <a:xfrm>
              <a:off x="2641600" y="2838450"/>
              <a:ext cx="25400" cy="31750"/>
            </a:xfrm>
            <a:custGeom>
              <a:rect b="b" l="l" r="r" t="t"/>
              <a:pathLst>
                <a:path extrusionOk="0" h="20" w="16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03" name="Google Shape;2003;p34"/>
            <p:cNvSpPr/>
            <p:nvPr/>
          </p:nvSpPr>
          <p:spPr>
            <a:xfrm>
              <a:off x="2867025" y="2816225"/>
              <a:ext cx="26988" cy="33338"/>
            </a:xfrm>
            <a:custGeom>
              <a:rect b="b" l="l" r="r" t="t"/>
              <a:pathLst>
                <a:path extrusionOk="0" h="21" w="17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04" name="Google Shape;2004;p34"/>
            <p:cNvSpPr/>
            <p:nvPr/>
          </p:nvSpPr>
          <p:spPr>
            <a:xfrm>
              <a:off x="2722563" y="2787650"/>
              <a:ext cx="112713" cy="57150"/>
            </a:xfrm>
            <a:custGeom>
              <a:rect b="b" l="l" r="r" t="t"/>
              <a:pathLst>
                <a:path extrusionOk="0" h="36" w="71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05" name="Google Shape;2005;p34"/>
            <p:cNvSpPr/>
            <p:nvPr/>
          </p:nvSpPr>
          <p:spPr>
            <a:xfrm>
              <a:off x="5089525" y="3557588"/>
              <a:ext cx="141288" cy="320675"/>
            </a:xfrm>
            <a:custGeom>
              <a:rect b="b" l="l" r="r" t="t"/>
              <a:pathLst>
                <a:path extrusionOk="0" h="202" w="89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06" name="Google Shape;2006;p34"/>
            <p:cNvSpPr/>
            <p:nvPr/>
          </p:nvSpPr>
          <p:spPr>
            <a:xfrm>
              <a:off x="5816600" y="3038475"/>
              <a:ext cx="41275" cy="111125"/>
            </a:xfrm>
            <a:custGeom>
              <a:rect b="b" l="l" r="r" t="t"/>
              <a:pathLst>
                <a:path extrusionOk="0" h="70" w="26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07" name="Google Shape;2007;p34"/>
            <p:cNvSpPr/>
            <p:nvPr/>
          </p:nvSpPr>
          <p:spPr>
            <a:xfrm>
              <a:off x="4373563" y="2282825"/>
              <a:ext cx="34925" cy="46038"/>
            </a:xfrm>
            <a:custGeom>
              <a:rect b="b" l="l" r="r" t="t"/>
              <a:pathLst>
                <a:path extrusionOk="0" h="29" w="22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08" name="Google Shape;2008;p34"/>
            <p:cNvSpPr/>
            <p:nvPr/>
          </p:nvSpPr>
          <p:spPr>
            <a:xfrm>
              <a:off x="4262438" y="2305050"/>
              <a:ext cx="15875" cy="19050"/>
            </a:xfrm>
            <a:custGeom>
              <a:rect b="b" l="l" r="r" t="t"/>
              <a:pathLst>
                <a:path extrusionOk="0" h="12" w="10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09" name="Google Shape;2009;p34"/>
            <p:cNvSpPr/>
            <p:nvPr/>
          </p:nvSpPr>
          <p:spPr>
            <a:xfrm>
              <a:off x="4462463" y="2347913"/>
              <a:ext cx="68263" cy="41275"/>
            </a:xfrm>
            <a:custGeom>
              <a:rect b="b" l="l" r="r" t="t"/>
              <a:pathLst>
                <a:path extrusionOk="0" h="26" w="43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10" name="Google Shape;2010;p34"/>
            <p:cNvSpPr/>
            <p:nvPr/>
          </p:nvSpPr>
          <p:spPr>
            <a:xfrm>
              <a:off x="4006850" y="1941513"/>
              <a:ext cx="88900" cy="103188"/>
            </a:xfrm>
            <a:custGeom>
              <a:rect b="b" l="l" r="r" t="t"/>
              <a:pathLst>
                <a:path extrusionOk="0" h="65" w="56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11" name="Google Shape;2011;p34"/>
            <p:cNvSpPr/>
            <p:nvPr/>
          </p:nvSpPr>
          <p:spPr>
            <a:xfrm>
              <a:off x="4067175" y="1862138"/>
              <a:ext cx="184150" cy="206375"/>
            </a:xfrm>
            <a:custGeom>
              <a:rect b="b" l="l" r="r" t="t"/>
              <a:pathLst>
                <a:path extrusionOk="0" h="130" w="116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12" name="Google Shape;2012;p34"/>
            <p:cNvSpPr/>
            <p:nvPr/>
          </p:nvSpPr>
          <p:spPr>
            <a:xfrm>
              <a:off x="3859213" y="1409700"/>
              <a:ext cx="3976688" cy="2686050"/>
            </a:xfrm>
            <a:custGeom>
              <a:rect b="b" l="l" r="r" t="t"/>
              <a:pathLst>
                <a:path extrusionOk="0" h="1692" w="2505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13" name="Google Shape;2013;p34"/>
            <p:cNvSpPr/>
            <p:nvPr/>
          </p:nvSpPr>
          <p:spPr>
            <a:xfrm>
              <a:off x="6270625" y="1398588"/>
              <a:ext cx="4763" cy="11113"/>
            </a:xfrm>
            <a:custGeom>
              <a:rect b="b" l="l" r="r" t="t"/>
              <a:pathLst>
                <a:path extrusionOk="0" h="7" w="3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14" name="Google Shape;2014;p34"/>
            <p:cNvSpPr/>
            <p:nvPr/>
          </p:nvSpPr>
          <p:spPr>
            <a:xfrm>
              <a:off x="5248275" y="1422400"/>
              <a:ext cx="352425" cy="166688"/>
            </a:xfrm>
            <a:custGeom>
              <a:rect b="b" l="l" r="r" t="t"/>
              <a:pathLst>
                <a:path extrusionOk="0" h="105" w="222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15" name="Google Shape;2015;p34"/>
            <p:cNvSpPr/>
            <p:nvPr/>
          </p:nvSpPr>
          <p:spPr>
            <a:xfrm>
              <a:off x="7021513" y="2189163"/>
              <a:ext cx="134938" cy="74613"/>
            </a:xfrm>
            <a:custGeom>
              <a:rect b="b" l="l" r="r" t="t"/>
              <a:pathLst>
                <a:path extrusionOk="0" h="47" w="85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16" name="Google Shape;2016;p34"/>
            <p:cNvSpPr/>
            <p:nvPr/>
          </p:nvSpPr>
          <p:spPr>
            <a:xfrm>
              <a:off x="6818313" y="2265363"/>
              <a:ext cx="254000" cy="250825"/>
            </a:xfrm>
            <a:custGeom>
              <a:rect b="b" l="l" r="r" t="t"/>
              <a:pathLst>
                <a:path extrusionOk="0" h="158" w="160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17" name="Google Shape;2017;p34"/>
            <p:cNvSpPr/>
            <p:nvPr/>
          </p:nvSpPr>
          <p:spPr>
            <a:xfrm>
              <a:off x="6629400" y="2668588"/>
              <a:ext cx="38100" cy="66675"/>
            </a:xfrm>
            <a:custGeom>
              <a:rect b="b" l="l" r="r" t="t"/>
              <a:pathLst>
                <a:path extrusionOk="0" h="42" w="24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18" name="Google Shape;2018;p34"/>
            <p:cNvSpPr/>
            <p:nvPr/>
          </p:nvSpPr>
          <p:spPr>
            <a:xfrm>
              <a:off x="7707313" y="4097338"/>
              <a:ext cx="95250" cy="153988"/>
            </a:xfrm>
            <a:custGeom>
              <a:rect b="b" l="l" r="r" t="t"/>
              <a:pathLst>
                <a:path extrusionOk="0" h="97" w="60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19" name="Google Shape;2019;p34"/>
            <p:cNvSpPr/>
            <p:nvPr/>
          </p:nvSpPr>
          <p:spPr>
            <a:xfrm>
              <a:off x="7569200" y="4230688"/>
              <a:ext cx="155575" cy="149225"/>
            </a:xfrm>
            <a:custGeom>
              <a:rect b="b" l="l" r="r" t="t"/>
              <a:pathLst>
                <a:path extrusionOk="0" h="94" w="98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20" name="Google Shape;2020;p34"/>
            <p:cNvSpPr/>
            <p:nvPr/>
          </p:nvSpPr>
          <p:spPr>
            <a:xfrm>
              <a:off x="7123113" y="4233863"/>
              <a:ext cx="79375" cy="73025"/>
            </a:xfrm>
            <a:custGeom>
              <a:rect b="b" l="l" r="r" t="t"/>
              <a:pathLst>
                <a:path extrusionOk="0" h="46" w="50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21" name="Google Shape;2021;p34"/>
            <p:cNvSpPr/>
            <p:nvPr/>
          </p:nvSpPr>
          <p:spPr>
            <a:xfrm>
              <a:off x="6470650" y="3516313"/>
              <a:ext cx="857250" cy="690563"/>
            </a:xfrm>
            <a:custGeom>
              <a:rect b="b" l="l" r="r" t="t"/>
              <a:pathLst>
                <a:path extrusionOk="0" h="435" w="540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22" name="Google Shape;2022;p34"/>
            <p:cNvSpPr/>
            <p:nvPr/>
          </p:nvSpPr>
          <p:spPr>
            <a:xfrm>
              <a:off x="7793038" y="3649663"/>
              <a:ext cx="49213" cy="42863"/>
            </a:xfrm>
            <a:custGeom>
              <a:rect b="b" l="l" r="r" t="t"/>
              <a:pathLst>
                <a:path extrusionOk="0" h="27" w="31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23" name="Google Shape;2023;p34"/>
            <p:cNvSpPr/>
            <p:nvPr/>
          </p:nvSpPr>
          <p:spPr>
            <a:xfrm>
              <a:off x="7524750" y="3757613"/>
              <a:ext cx="50800" cy="46038"/>
            </a:xfrm>
            <a:custGeom>
              <a:rect b="b" l="l" r="r" t="t"/>
              <a:pathLst>
                <a:path extrusionOk="0" h="29" w="32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24" name="Google Shape;2024;p34"/>
            <p:cNvSpPr/>
            <p:nvPr/>
          </p:nvSpPr>
          <p:spPr>
            <a:xfrm>
              <a:off x="6129338" y="3133725"/>
              <a:ext cx="228600" cy="280988"/>
            </a:xfrm>
            <a:custGeom>
              <a:rect b="b" l="l" r="r" t="t"/>
              <a:pathLst>
                <a:path extrusionOk="0" h="177" w="144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25" name="Google Shape;2025;p34"/>
            <p:cNvSpPr/>
            <p:nvPr/>
          </p:nvSpPr>
          <p:spPr>
            <a:xfrm>
              <a:off x="6189663" y="3025775"/>
              <a:ext cx="133350" cy="219075"/>
            </a:xfrm>
            <a:custGeom>
              <a:rect b="b" l="l" r="r" t="t"/>
              <a:pathLst>
                <a:path extrusionOk="0" h="138" w="84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26" name="Google Shape;2026;p34"/>
            <p:cNvSpPr/>
            <p:nvPr/>
          </p:nvSpPr>
          <p:spPr>
            <a:xfrm>
              <a:off x="6340475" y="3402013"/>
              <a:ext cx="182563" cy="68263"/>
            </a:xfrm>
            <a:custGeom>
              <a:rect b="b" l="l" r="r" t="t"/>
              <a:pathLst>
                <a:path extrusionOk="0" h="43" w="115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27" name="Google Shape;2027;p34"/>
            <p:cNvSpPr/>
            <p:nvPr/>
          </p:nvSpPr>
          <p:spPr>
            <a:xfrm>
              <a:off x="6611938" y="3481388"/>
              <a:ext cx="25400" cy="26988"/>
            </a:xfrm>
            <a:custGeom>
              <a:rect b="b" l="l" r="r" t="t"/>
              <a:pathLst>
                <a:path extrusionOk="0" h="17" w="16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28" name="Google Shape;2028;p34"/>
            <p:cNvSpPr/>
            <p:nvPr/>
          </p:nvSpPr>
          <p:spPr>
            <a:xfrm>
              <a:off x="6702425" y="3451225"/>
              <a:ext cx="63500" cy="60325"/>
            </a:xfrm>
            <a:custGeom>
              <a:rect b="b" l="l" r="r" t="t"/>
              <a:pathLst>
                <a:path extrusionOk="0" h="38" w="40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29" name="Google Shape;2029;p34"/>
            <p:cNvSpPr/>
            <p:nvPr/>
          </p:nvSpPr>
          <p:spPr>
            <a:xfrm>
              <a:off x="6605588" y="3279775"/>
              <a:ext cx="95250" cy="112713"/>
            </a:xfrm>
            <a:custGeom>
              <a:rect b="b" l="l" r="r" t="t"/>
              <a:pathLst>
                <a:path extrusionOk="0" h="71" w="60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30" name="Google Shape;2030;p34"/>
            <p:cNvSpPr/>
            <p:nvPr/>
          </p:nvSpPr>
          <p:spPr>
            <a:xfrm>
              <a:off x="6630988" y="3228975"/>
              <a:ext cx="104775" cy="34925"/>
            </a:xfrm>
            <a:custGeom>
              <a:rect b="b" l="l" r="r" t="t"/>
              <a:pathLst>
                <a:path extrusionOk="0" h="22" w="66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31" name="Google Shape;2031;p34"/>
            <p:cNvSpPr/>
            <p:nvPr/>
          </p:nvSpPr>
          <p:spPr>
            <a:xfrm>
              <a:off x="6780213" y="3209925"/>
              <a:ext cx="34925" cy="74613"/>
            </a:xfrm>
            <a:custGeom>
              <a:rect b="b" l="l" r="r" t="t"/>
              <a:pathLst>
                <a:path extrusionOk="0" h="47" w="22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32" name="Google Shape;2032;p34"/>
            <p:cNvSpPr/>
            <p:nvPr/>
          </p:nvSpPr>
          <p:spPr>
            <a:xfrm>
              <a:off x="6410325" y="3098800"/>
              <a:ext cx="198438" cy="257175"/>
            </a:xfrm>
            <a:custGeom>
              <a:rect b="b" l="l" r="r" t="t"/>
              <a:pathLst>
                <a:path extrusionOk="0" h="162" w="125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33" name="Google Shape;2033;p34"/>
            <p:cNvSpPr/>
            <p:nvPr/>
          </p:nvSpPr>
          <p:spPr>
            <a:xfrm>
              <a:off x="6618288" y="2817813"/>
              <a:ext cx="100013" cy="185738"/>
            </a:xfrm>
            <a:custGeom>
              <a:rect b="b" l="l" r="r" t="t"/>
              <a:pathLst>
                <a:path extrusionOk="0" h="117" w="63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34" name="Google Shape;2034;p34"/>
            <p:cNvSpPr/>
            <p:nvPr/>
          </p:nvSpPr>
          <p:spPr>
            <a:xfrm>
              <a:off x="6665913" y="2994025"/>
              <a:ext cx="52388" cy="39688"/>
            </a:xfrm>
            <a:custGeom>
              <a:rect b="b" l="l" r="r" t="t"/>
              <a:pathLst>
                <a:path extrusionOk="0" h="25" w="33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35" name="Google Shape;2035;p34"/>
            <p:cNvSpPr/>
            <p:nvPr/>
          </p:nvSpPr>
          <p:spPr>
            <a:xfrm>
              <a:off x="6718300" y="2963863"/>
              <a:ext cx="36513" cy="39688"/>
            </a:xfrm>
            <a:custGeom>
              <a:rect b="b" l="l" r="r" t="t"/>
              <a:pathLst>
                <a:path extrusionOk="0" h="25" w="23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36" name="Google Shape;2036;p34"/>
            <p:cNvSpPr/>
            <p:nvPr/>
          </p:nvSpPr>
          <p:spPr>
            <a:xfrm>
              <a:off x="6659563" y="3038475"/>
              <a:ext cx="106363" cy="82550"/>
            </a:xfrm>
            <a:custGeom>
              <a:rect b="b" l="l" r="r" t="t"/>
              <a:pathLst>
                <a:path extrusionOk="0" h="52" w="67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37" name="Google Shape;2037;p34"/>
            <p:cNvSpPr/>
            <p:nvPr/>
          </p:nvSpPr>
          <p:spPr>
            <a:xfrm>
              <a:off x="6843713" y="3263900"/>
              <a:ext cx="390525" cy="258763"/>
            </a:xfrm>
            <a:custGeom>
              <a:rect b="b" l="l" r="r" t="t"/>
              <a:pathLst>
                <a:path extrusionOk="0" h="163" w="246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2038" name="Google Shape;2038;p34"/>
          <p:cNvSpPr txBox="1"/>
          <p:nvPr/>
        </p:nvSpPr>
        <p:spPr>
          <a:xfrm>
            <a:off x="223696" y="325249"/>
            <a:ext cx="101259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3B0"/>
              </a:buClr>
              <a:buSzPts val="2000"/>
              <a:buFont typeface="Helvetica Neue"/>
              <a:buNone/>
            </a:pPr>
            <a:r>
              <a:rPr b="1" i="0" lang="es-CO" sz="2000" u="none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HISTORICO EJECUCIÓN </a:t>
            </a:r>
            <a:r>
              <a:rPr b="1" i="0" lang="es-CO" sz="2000" u="sng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FUNCIONAMIENTO</a:t>
            </a:r>
            <a:r>
              <a:rPr b="1" i="0" lang="es-CO" sz="2000" u="none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MES AGOSTO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3B0"/>
              </a:buClr>
              <a:buSzPts val="2000"/>
              <a:buFont typeface="Helvetica Neue"/>
              <a:buNone/>
            </a:pPr>
            <a:r>
              <a:rPr b="1" i="0" lang="es-CO" sz="2000" u="none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COMPROMISOS Y OBLIGACIONES</a:t>
            </a:r>
            <a:endParaRPr/>
          </a:p>
        </p:txBody>
      </p:sp>
      <p:sp>
        <p:nvSpPr>
          <p:cNvPr id="2039" name="Google Shape;2039;p3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s-CO"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b="1" sz="2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aphicFrame>
        <p:nvGraphicFramePr>
          <p:cNvPr id="2040" name="Google Shape;2040;p34"/>
          <p:cNvGraphicFramePr/>
          <p:nvPr/>
        </p:nvGraphicFramePr>
        <p:xfrm>
          <a:off x="1965488" y="1637579"/>
          <a:ext cx="8138850" cy="3786675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2041" name="Google Shape;2041;p34"/>
          <p:cNvSpPr/>
          <p:nvPr/>
        </p:nvSpPr>
        <p:spPr>
          <a:xfrm>
            <a:off x="378495" y="6437248"/>
            <a:ext cx="62826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Helvetica Neue"/>
              <a:buNone/>
            </a:pPr>
            <a:r>
              <a:rPr b="0" i="0" lang="es-CO" sz="105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Fuente: SIIF cierres mes agosto (2015-2024); para agosto de 2024 la ejecución corresponde al día 23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5" name="Shape 2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6" name="Google Shape;2046;p35"/>
          <p:cNvGrpSpPr/>
          <p:nvPr/>
        </p:nvGrpSpPr>
        <p:grpSpPr>
          <a:xfrm>
            <a:off x="640776" y="969498"/>
            <a:ext cx="10833435" cy="5246092"/>
            <a:chOff x="685800" y="1125538"/>
            <a:chExt cx="7156451" cy="3465512"/>
          </a:xfrm>
        </p:grpSpPr>
        <p:sp>
          <p:nvSpPr>
            <p:cNvPr id="2047" name="Google Shape;2047;p35"/>
            <p:cNvSpPr/>
            <p:nvPr/>
          </p:nvSpPr>
          <p:spPr>
            <a:xfrm>
              <a:off x="808038" y="1968500"/>
              <a:ext cx="55563" cy="49213"/>
            </a:xfrm>
            <a:custGeom>
              <a:rect b="b" l="l" r="r" t="t"/>
              <a:pathLst>
                <a:path extrusionOk="0" h="31" w="35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48" name="Google Shape;2048;p35"/>
            <p:cNvSpPr/>
            <p:nvPr/>
          </p:nvSpPr>
          <p:spPr>
            <a:xfrm>
              <a:off x="685800" y="2012950"/>
              <a:ext cx="69850" cy="22225"/>
            </a:xfrm>
            <a:custGeom>
              <a:rect b="b" l="l" r="r" t="t"/>
              <a:pathLst>
                <a:path extrusionOk="0" h="14" w="4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49" name="Google Shape;2049;p35"/>
            <p:cNvSpPr/>
            <p:nvPr/>
          </p:nvSpPr>
          <p:spPr>
            <a:xfrm>
              <a:off x="841375" y="1830388"/>
              <a:ext cx="33338" cy="22225"/>
            </a:xfrm>
            <a:custGeom>
              <a:rect b="b" l="l" r="r" t="t"/>
              <a:pathLst>
                <a:path extrusionOk="0" h="14" w="21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50" name="Google Shape;2050;p35"/>
            <p:cNvSpPr/>
            <p:nvPr/>
          </p:nvSpPr>
          <p:spPr>
            <a:xfrm>
              <a:off x="828675" y="1482725"/>
              <a:ext cx="2687638" cy="3108325"/>
            </a:xfrm>
            <a:custGeom>
              <a:rect b="b" l="l" r="r" t="t"/>
              <a:pathLst>
                <a:path extrusionOk="0" h="1958" w="1693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51" name="Google Shape;2051;p35"/>
            <p:cNvSpPr/>
            <p:nvPr/>
          </p:nvSpPr>
          <p:spPr>
            <a:xfrm>
              <a:off x="2528888" y="1765300"/>
              <a:ext cx="25400" cy="17463"/>
            </a:xfrm>
            <a:custGeom>
              <a:rect b="b" l="l" r="r" t="t"/>
              <a:pathLst>
                <a:path extrusionOk="0" h="11" w="16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52" name="Google Shape;2052;p35"/>
            <p:cNvSpPr/>
            <p:nvPr/>
          </p:nvSpPr>
          <p:spPr>
            <a:xfrm>
              <a:off x="2587625" y="1785938"/>
              <a:ext cx="23813" cy="17463"/>
            </a:xfrm>
            <a:custGeom>
              <a:rect b="b" l="l" r="r" t="t"/>
              <a:pathLst>
                <a:path extrusionOk="0" h="11" w="15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53" name="Google Shape;2053;p35"/>
            <p:cNvSpPr/>
            <p:nvPr/>
          </p:nvSpPr>
          <p:spPr>
            <a:xfrm>
              <a:off x="1744663" y="1409700"/>
              <a:ext cx="347663" cy="96838"/>
            </a:xfrm>
            <a:custGeom>
              <a:rect b="b" l="l" r="r" t="t"/>
              <a:pathLst>
                <a:path extrusionOk="0" h="61" w="219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54" name="Google Shape;2054;p35"/>
            <p:cNvSpPr/>
            <p:nvPr/>
          </p:nvSpPr>
          <p:spPr>
            <a:xfrm>
              <a:off x="1931988" y="1377950"/>
              <a:ext cx="69850" cy="44450"/>
            </a:xfrm>
            <a:custGeom>
              <a:rect b="b" l="l" r="r" t="t"/>
              <a:pathLst>
                <a:path extrusionOk="0" h="28" w="44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55" name="Google Shape;2055;p35"/>
            <p:cNvSpPr/>
            <p:nvPr/>
          </p:nvSpPr>
          <p:spPr>
            <a:xfrm>
              <a:off x="2092325" y="1365250"/>
              <a:ext cx="122238" cy="53975"/>
            </a:xfrm>
            <a:custGeom>
              <a:rect b="b" l="l" r="r" t="t"/>
              <a:pathLst>
                <a:path extrusionOk="0" h="34" w="77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56" name="Google Shape;2056;p35"/>
            <p:cNvSpPr/>
            <p:nvPr/>
          </p:nvSpPr>
          <p:spPr>
            <a:xfrm>
              <a:off x="2111375" y="1439863"/>
              <a:ext cx="130175" cy="55563"/>
            </a:xfrm>
            <a:custGeom>
              <a:rect b="b" l="l" r="r" t="t"/>
              <a:pathLst>
                <a:path extrusionOk="0" h="35" w="82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57" name="Google Shape;2057;p35"/>
            <p:cNvSpPr/>
            <p:nvPr/>
          </p:nvSpPr>
          <p:spPr>
            <a:xfrm>
              <a:off x="2155825" y="1509713"/>
              <a:ext cx="106363" cy="66675"/>
            </a:xfrm>
            <a:custGeom>
              <a:rect b="b" l="l" r="r" t="t"/>
              <a:pathLst>
                <a:path extrusionOk="0" h="42" w="67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58" name="Google Shape;2058;p35"/>
            <p:cNvSpPr/>
            <p:nvPr/>
          </p:nvSpPr>
          <p:spPr>
            <a:xfrm>
              <a:off x="2287588" y="1498600"/>
              <a:ext cx="77788" cy="38100"/>
            </a:xfrm>
            <a:custGeom>
              <a:rect b="b" l="l" r="r" t="t"/>
              <a:pathLst>
                <a:path extrusionOk="0" h="24" w="49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59" name="Google Shape;2059;p35"/>
            <p:cNvSpPr/>
            <p:nvPr/>
          </p:nvSpPr>
          <p:spPr>
            <a:xfrm>
              <a:off x="2282825" y="1463675"/>
              <a:ext cx="39688" cy="23813"/>
            </a:xfrm>
            <a:custGeom>
              <a:rect b="b" l="l" r="r" t="t"/>
              <a:pathLst>
                <a:path extrusionOk="0" h="15" w="2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60" name="Google Shape;2060;p35"/>
            <p:cNvSpPr/>
            <p:nvPr/>
          </p:nvSpPr>
          <p:spPr>
            <a:xfrm>
              <a:off x="2251075" y="1389063"/>
              <a:ext cx="349250" cy="104775"/>
            </a:xfrm>
            <a:custGeom>
              <a:rect b="b" l="l" r="r" t="t"/>
              <a:pathLst>
                <a:path extrusionOk="0" h="66" w="220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61" name="Google Shape;2061;p35"/>
            <p:cNvSpPr/>
            <p:nvPr/>
          </p:nvSpPr>
          <p:spPr>
            <a:xfrm>
              <a:off x="3713163" y="1681163"/>
              <a:ext cx="192088" cy="84138"/>
            </a:xfrm>
            <a:custGeom>
              <a:rect b="b" l="l" r="r" t="t"/>
              <a:pathLst>
                <a:path extrusionOk="0" h="53" w="121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62" name="Google Shape;2062;p35"/>
            <p:cNvSpPr/>
            <p:nvPr/>
          </p:nvSpPr>
          <p:spPr>
            <a:xfrm>
              <a:off x="2747963" y="1125538"/>
              <a:ext cx="1104900" cy="711200"/>
            </a:xfrm>
            <a:custGeom>
              <a:rect b="b" l="l" r="r" t="t"/>
              <a:pathLst>
                <a:path extrusionOk="0" h="448" w="696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63" name="Google Shape;2063;p35"/>
            <p:cNvSpPr/>
            <p:nvPr/>
          </p:nvSpPr>
          <p:spPr>
            <a:xfrm>
              <a:off x="2517775" y="2711450"/>
              <a:ext cx="182563" cy="76200"/>
            </a:xfrm>
            <a:custGeom>
              <a:rect b="b" l="l" r="r" t="t"/>
              <a:pathLst>
                <a:path extrusionOk="0" h="48" w="115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64" name="Google Shape;2064;p35"/>
            <p:cNvSpPr/>
            <p:nvPr/>
          </p:nvSpPr>
          <p:spPr>
            <a:xfrm>
              <a:off x="2632075" y="2670175"/>
              <a:ext cx="26988" cy="20638"/>
            </a:xfrm>
            <a:custGeom>
              <a:rect b="b" l="l" r="r" t="t"/>
              <a:pathLst>
                <a:path extrusionOk="0" h="13" w="17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65" name="Google Shape;2065;p35"/>
            <p:cNvSpPr/>
            <p:nvPr/>
          </p:nvSpPr>
          <p:spPr>
            <a:xfrm>
              <a:off x="2641600" y="2838450"/>
              <a:ext cx="25400" cy="31750"/>
            </a:xfrm>
            <a:custGeom>
              <a:rect b="b" l="l" r="r" t="t"/>
              <a:pathLst>
                <a:path extrusionOk="0" h="20" w="16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66" name="Google Shape;2066;p35"/>
            <p:cNvSpPr/>
            <p:nvPr/>
          </p:nvSpPr>
          <p:spPr>
            <a:xfrm>
              <a:off x="2867025" y="2816225"/>
              <a:ext cx="26988" cy="33338"/>
            </a:xfrm>
            <a:custGeom>
              <a:rect b="b" l="l" r="r" t="t"/>
              <a:pathLst>
                <a:path extrusionOk="0" h="21" w="17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67" name="Google Shape;2067;p35"/>
            <p:cNvSpPr/>
            <p:nvPr/>
          </p:nvSpPr>
          <p:spPr>
            <a:xfrm>
              <a:off x="2722563" y="2787650"/>
              <a:ext cx="112713" cy="57150"/>
            </a:xfrm>
            <a:custGeom>
              <a:rect b="b" l="l" r="r" t="t"/>
              <a:pathLst>
                <a:path extrusionOk="0" h="36" w="71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68" name="Google Shape;2068;p35"/>
            <p:cNvSpPr/>
            <p:nvPr/>
          </p:nvSpPr>
          <p:spPr>
            <a:xfrm>
              <a:off x="5089525" y="3557588"/>
              <a:ext cx="141288" cy="320675"/>
            </a:xfrm>
            <a:custGeom>
              <a:rect b="b" l="l" r="r" t="t"/>
              <a:pathLst>
                <a:path extrusionOk="0" h="202" w="89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69" name="Google Shape;2069;p35"/>
            <p:cNvSpPr/>
            <p:nvPr/>
          </p:nvSpPr>
          <p:spPr>
            <a:xfrm>
              <a:off x="5816600" y="3038475"/>
              <a:ext cx="41275" cy="111125"/>
            </a:xfrm>
            <a:custGeom>
              <a:rect b="b" l="l" r="r" t="t"/>
              <a:pathLst>
                <a:path extrusionOk="0" h="70" w="26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70" name="Google Shape;2070;p35"/>
            <p:cNvSpPr/>
            <p:nvPr/>
          </p:nvSpPr>
          <p:spPr>
            <a:xfrm>
              <a:off x="4373563" y="2282825"/>
              <a:ext cx="34925" cy="46038"/>
            </a:xfrm>
            <a:custGeom>
              <a:rect b="b" l="l" r="r" t="t"/>
              <a:pathLst>
                <a:path extrusionOk="0" h="29" w="22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71" name="Google Shape;2071;p35"/>
            <p:cNvSpPr/>
            <p:nvPr/>
          </p:nvSpPr>
          <p:spPr>
            <a:xfrm>
              <a:off x="4262438" y="2305050"/>
              <a:ext cx="15875" cy="19050"/>
            </a:xfrm>
            <a:custGeom>
              <a:rect b="b" l="l" r="r" t="t"/>
              <a:pathLst>
                <a:path extrusionOk="0" h="12" w="10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72" name="Google Shape;2072;p35"/>
            <p:cNvSpPr/>
            <p:nvPr/>
          </p:nvSpPr>
          <p:spPr>
            <a:xfrm>
              <a:off x="4462463" y="2347913"/>
              <a:ext cx="68263" cy="41275"/>
            </a:xfrm>
            <a:custGeom>
              <a:rect b="b" l="l" r="r" t="t"/>
              <a:pathLst>
                <a:path extrusionOk="0" h="26" w="43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73" name="Google Shape;2073;p35"/>
            <p:cNvSpPr/>
            <p:nvPr/>
          </p:nvSpPr>
          <p:spPr>
            <a:xfrm>
              <a:off x="4006850" y="1941513"/>
              <a:ext cx="88900" cy="103188"/>
            </a:xfrm>
            <a:custGeom>
              <a:rect b="b" l="l" r="r" t="t"/>
              <a:pathLst>
                <a:path extrusionOk="0" h="65" w="56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74" name="Google Shape;2074;p35"/>
            <p:cNvSpPr/>
            <p:nvPr/>
          </p:nvSpPr>
          <p:spPr>
            <a:xfrm>
              <a:off x="4067175" y="1862138"/>
              <a:ext cx="184150" cy="206375"/>
            </a:xfrm>
            <a:custGeom>
              <a:rect b="b" l="l" r="r" t="t"/>
              <a:pathLst>
                <a:path extrusionOk="0" h="130" w="116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75" name="Google Shape;2075;p35"/>
            <p:cNvSpPr/>
            <p:nvPr/>
          </p:nvSpPr>
          <p:spPr>
            <a:xfrm>
              <a:off x="3859213" y="1409700"/>
              <a:ext cx="3976688" cy="2686050"/>
            </a:xfrm>
            <a:custGeom>
              <a:rect b="b" l="l" r="r" t="t"/>
              <a:pathLst>
                <a:path extrusionOk="0" h="1692" w="2505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76" name="Google Shape;2076;p35"/>
            <p:cNvSpPr/>
            <p:nvPr/>
          </p:nvSpPr>
          <p:spPr>
            <a:xfrm>
              <a:off x="6270625" y="1398588"/>
              <a:ext cx="4763" cy="11113"/>
            </a:xfrm>
            <a:custGeom>
              <a:rect b="b" l="l" r="r" t="t"/>
              <a:pathLst>
                <a:path extrusionOk="0" h="7" w="3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77" name="Google Shape;2077;p35"/>
            <p:cNvSpPr/>
            <p:nvPr/>
          </p:nvSpPr>
          <p:spPr>
            <a:xfrm>
              <a:off x="5248275" y="1422400"/>
              <a:ext cx="352425" cy="166688"/>
            </a:xfrm>
            <a:custGeom>
              <a:rect b="b" l="l" r="r" t="t"/>
              <a:pathLst>
                <a:path extrusionOk="0" h="105" w="222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78" name="Google Shape;2078;p35"/>
            <p:cNvSpPr/>
            <p:nvPr/>
          </p:nvSpPr>
          <p:spPr>
            <a:xfrm>
              <a:off x="7021513" y="2189163"/>
              <a:ext cx="134938" cy="74613"/>
            </a:xfrm>
            <a:custGeom>
              <a:rect b="b" l="l" r="r" t="t"/>
              <a:pathLst>
                <a:path extrusionOk="0" h="47" w="85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79" name="Google Shape;2079;p35"/>
            <p:cNvSpPr/>
            <p:nvPr/>
          </p:nvSpPr>
          <p:spPr>
            <a:xfrm>
              <a:off x="6818313" y="2265363"/>
              <a:ext cx="254000" cy="250825"/>
            </a:xfrm>
            <a:custGeom>
              <a:rect b="b" l="l" r="r" t="t"/>
              <a:pathLst>
                <a:path extrusionOk="0" h="158" w="160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80" name="Google Shape;2080;p35"/>
            <p:cNvSpPr/>
            <p:nvPr/>
          </p:nvSpPr>
          <p:spPr>
            <a:xfrm>
              <a:off x="6629400" y="2668588"/>
              <a:ext cx="38100" cy="66675"/>
            </a:xfrm>
            <a:custGeom>
              <a:rect b="b" l="l" r="r" t="t"/>
              <a:pathLst>
                <a:path extrusionOk="0" h="42" w="24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81" name="Google Shape;2081;p35"/>
            <p:cNvSpPr/>
            <p:nvPr/>
          </p:nvSpPr>
          <p:spPr>
            <a:xfrm>
              <a:off x="7707313" y="4097338"/>
              <a:ext cx="95250" cy="153988"/>
            </a:xfrm>
            <a:custGeom>
              <a:rect b="b" l="l" r="r" t="t"/>
              <a:pathLst>
                <a:path extrusionOk="0" h="97" w="60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82" name="Google Shape;2082;p35"/>
            <p:cNvSpPr/>
            <p:nvPr/>
          </p:nvSpPr>
          <p:spPr>
            <a:xfrm>
              <a:off x="7569200" y="4230688"/>
              <a:ext cx="155575" cy="149225"/>
            </a:xfrm>
            <a:custGeom>
              <a:rect b="b" l="l" r="r" t="t"/>
              <a:pathLst>
                <a:path extrusionOk="0" h="94" w="98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83" name="Google Shape;2083;p35"/>
            <p:cNvSpPr/>
            <p:nvPr/>
          </p:nvSpPr>
          <p:spPr>
            <a:xfrm>
              <a:off x="7123113" y="4233863"/>
              <a:ext cx="79375" cy="73025"/>
            </a:xfrm>
            <a:custGeom>
              <a:rect b="b" l="l" r="r" t="t"/>
              <a:pathLst>
                <a:path extrusionOk="0" h="46" w="50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84" name="Google Shape;2084;p35"/>
            <p:cNvSpPr/>
            <p:nvPr/>
          </p:nvSpPr>
          <p:spPr>
            <a:xfrm>
              <a:off x="6470650" y="3516313"/>
              <a:ext cx="857250" cy="690563"/>
            </a:xfrm>
            <a:custGeom>
              <a:rect b="b" l="l" r="r" t="t"/>
              <a:pathLst>
                <a:path extrusionOk="0" h="435" w="540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85" name="Google Shape;2085;p35"/>
            <p:cNvSpPr/>
            <p:nvPr/>
          </p:nvSpPr>
          <p:spPr>
            <a:xfrm>
              <a:off x="7793038" y="3649663"/>
              <a:ext cx="49213" cy="42863"/>
            </a:xfrm>
            <a:custGeom>
              <a:rect b="b" l="l" r="r" t="t"/>
              <a:pathLst>
                <a:path extrusionOk="0" h="27" w="31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86" name="Google Shape;2086;p35"/>
            <p:cNvSpPr/>
            <p:nvPr/>
          </p:nvSpPr>
          <p:spPr>
            <a:xfrm>
              <a:off x="7524750" y="3757613"/>
              <a:ext cx="50800" cy="46038"/>
            </a:xfrm>
            <a:custGeom>
              <a:rect b="b" l="l" r="r" t="t"/>
              <a:pathLst>
                <a:path extrusionOk="0" h="29" w="32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87" name="Google Shape;2087;p35"/>
            <p:cNvSpPr/>
            <p:nvPr/>
          </p:nvSpPr>
          <p:spPr>
            <a:xfrm>
              <a:off x="6129338" y="3133725"/>
              <a:ext cx="228600" cy="280988"/>
            </a:xfrm>
            <a:custGeom>
              <a:rect b="b" l="l" r="r" t="t"/>
              <a:pathLst>
                <a:path extrusionOk="0" h="177" w="144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88" name="Google Shape;2088;p35"/>
            <p:cNvSpPr/>
            <p:nvPr/>
          </p:nvSpPr>
          <p:spPr>
            <a:xfrm>
              <a:off x="6189663" y="3025775"/>
              <a:ext cx="133350" cy="219075"/>
            </a:xfrm>
            <a:custGeom>
              <a:rect b="b" l="l" r="r" t="t"/>
              <a:pathLst>
                <a:path extrusionOk="0" h="138" w="84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89" name="Google Shape;2089;p35"/>
            <p:cNvSpPr/>
            <p:nvPr/>
          </p:nvSpPr>
          <p:spPr>
            <a:xfrm>
              <a:off x="6340475" y="3402013"/>
              <a:ext cx="182563" cy="68263"/>
            </a:xfrm>
            <a:custGeom>
              <a:rect b="b" l="l" r="r" t="t"/>
              <a:pathLst>
                <a:path extrusionOk="0" h="43" w="115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90" name="Google Shape;2090;p35"/>
            <p:cNvSpPr/>
            <p:nvPr/>
          </p:nvSpPr>
          <p:spPr>
            <a:xfrm>
              <a:off x="6611938" y="3481388"/>
              <a:ext cx="25400" cy="26988"/>
            </a:xfrm>
            <a:custGeom>
              <a:rect b="b" l="l" r="r" t="t"/>
              <a:pathLst>
                <a:path extrusionOk="0" h="17" w="16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91" name="Google Shape;2091;p35"/>
            <p:cNvSpPr/>
            <p:nvPr/>
          </p:nvSpPr>
          <p:spPr>
            <a:xfrm>
              <a:off x="6702425" y="3451225"/>
              <a:ext cx="63500" cy="60325"/>
            </a:xfrm>
            <a:custGeom>
              <a:rect b="b" l="l" r="r" t="t"/>
              <a:pathLst>
                <a:path extrusionOk="0" h="38" w="40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92" name="Google Shape;2092;p35"/>
            <p:cNvSpPr/>
            <p:nvPr/>
          </p:nvSpPr>
          <p:spPr>
            <a:xfrm>
              <a:off x="6605588" y="3279775"/>
              <a:ext cx="95250" cy="112713"/>
            </a:xfrm>
            <a:custGeom>
              <a:rect b="b" l="l" r="r" t="t"/>
              <a:pathLst>
                <a:path extrusionOk="0" h="71" w="60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93" name="Google Shape;2093;p35"/>
            <p:cNvSpPr/>
            <p:nvPr/>
          </p:nvSpPr>
          <p:spPr>
            <a:xfrm>
              <a:off x="6630988" y="3228975"/>
              <a:ext cx="104775" cy="34925"/>
            </a:xfrm>
            <a:custGeom>
              <a:rect b="b" l="l" r="r" t="t"/>
              <a:pathLst>
                <a:path extrusionOk="0" h="22" w="66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94" name="Google Shape;2094;p35"/>
            <p:cNvSpPr/>
            <p:nvPr/>
          </p:nvSpPr>
          <p:spPr>
            <a:xfrm>
              <a:off x="6780213" y="3209925"/>
              <a:ext cx="34925" cy="74613"/>
            </a:xfrm>
            <a:custGeom>
              <a:rect b="b" l="l" r="r" t="t"/>
              <a:pathLst>
                <a:path extrusionOk="0" h="47" w="22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95" name="Google Shape;2095;p35"/>
            <p:cNvSpPr/>
            <p:nvPr/>
          </p:nvSpPr>
          <p:spPr>
            <a:xfrm>
              <a:off x="6410325" y="3098800"/>
              <a:ext cx="198438" cy="257175"/>
            </a:xfrm>
            <a:custGeom>
              <a:rect b="b" l="l" r="r" t="t"/>
              <a:pathLst>
                <a:path extrusionOk="0" h="162" w="125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96" name="Google Shape;2096;p35"/>
            <p:cNvSpPr/>
            <p:nvPr/>
          </p:nvSpPr>
          <p:spPr>
            <a:xfrm>
              <a:off x="6618288" y="2817813"/>
              <a:ext cx="100013" cy="185738"/>
            </a:xfrm>
            <a:custGeom>
              <a:rect b="b" l="l" r="r" t="t"/>
              <a:pathLst>
                <a:path extrusionOk="0" h="117" w="63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97" name="Google Shape;2097;p35"/>
            <p:cNvSpPr/>
            <p:nvPr/>
          </p:nvSpPr>
          <p:spPr>
            <a:xfrm>
              <a:off x="6665913" y="2994025"/>
              <a:ext cx="52388" cy="39688"/>
            </a:xfrm>
            <a:custGeom>
              <a:rect b="b" l="l" r="r" t="t"/>
              <a:pathLst>
                <a:path extrusionOk="0" h="25" w="33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98" name="Google Shape;2098;p35"/>
            <p:cNvSpPr/>
            <p:nvPr/>
          </p:nvSpPr>
          <p:spPr>
            <a:xfrm>
              <a:off x="6718300" y="2963863"/>
              <a:ext cx="36513" cy="39688"/>
            </a:xfrm>
            <a:custGeom>
              <a:rect b="b" l="l" r="r" t="t"/>
              <a:pathLst>
                <a:path extrusionOk="0" h="25" w="23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99" name="Google Shape;2099;p35"/>
            <p:cNvSpPr/>
            <p:nvPr/>
          </p:nvSpPr>
          <p:spPr>
            <a:xfrm>
              <a:off x="6659563" y="3038475"/>
              <a:ext cx="106363" cy="82550"/>
            </a:xfrm>
            <a:custGeom>
              <a:rect b="b" l="l" r="r" t="t"/>
              <a:pathLst>
                <a:path extrusionOk="0" h="52" w="67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100" name="Google Shape;2100;p35"/>
            <p:cNvSpPr/>
            <p:nvPr/>
          </p:nvSpPr>
          <p:spPr>
            <a:xfrm>
              <a:off x="6843713" y="3263900"/>
              <a:ext cx="390525" cy="258763"/>
            </a:xfrm>
            <a:custGeom>
              <a:rect b="b" l="l" r="r" t="t"/>
              <a:pathLst>
                <a:path extrusionOk="0" h="163" w="246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BFBFBF">
                    <a:alpha val="10980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anchorCtr="0" anchor="t" bIns="45700" lIns="91400" spcFirstLastPara="1" rIns="914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2101" name="Google Shape;2101;p35"/>
          <p:cNvSpPr txBox="1"/>
          <p:nvPr/>
        </p:nvSpPr>
        <p:spPr>
          <a:xfrm>
            <a:off x="223696" y="325249"/>
            <a:ext cx="101259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3B0"/>
              </a:buClr>
              <a:buSzPts val="2000"/>
              <a:buFont typeface="Helvetica Neue"/>
              <a:buNone/>
            </a:pPr>
            <a:r>
              <a:rPr b="1" i="0" lang="es-CO" sz="2000" u="none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HISTORICO EJECUCIÓN </a:t>
            </a:r>
            <a:r>
              <a:rPr b="1" i="0" lang="es-CO" sz="2000" u="sng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INVERSIÓN</a:t>
            </a:r>
            <a:r>
              <a:rPr b="1" i="0" lang="es-CO" sz="2000" u="none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MES AGOSTO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3B0"/>
              </a:buClr>
              <a:buSzPts val="2000"/>
              <a:buFont typeface="Helvetica Neue"/>
              <a:buNone/>
            </a:pPr>
            <a:r>
              <a:rPr b="1" i="0" lang="es-CO" sz="2000" u="none" cap="none" strike="noStrike">
                <a:solidFill>
                  <a:srgbClr val="3D83B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COMPROMISOS Y OBLIGACIONES</a:t>
            </a:r>
            <a:endParaRPr/>
          </a:p>
        </p:txBody>
      </p:sp>
      <p:sp>
        <p:nvSpPr>
          <p:cNvPr id="2102" name="Google Shape;2102;p3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s-CO"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b="1" sz="2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03" name="Google Shape;2103;p35"/>
          <p:cNvSpPr/>
          <p:nvPr/>
        </p:nvSpPr>
        <p:spPr>
          <a:xfrm>
            <a:off x="378495" y="6437248"/>
            <a:ext cx="62826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Helvetica Neue"/>
              <a:buNone/>
            </a:pPr>
            <a:r>
              <a:rPr b="0" i="0" lang="es-CO" sz="105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Fuente: SIIF cierres mes agosto (2015-2024); para agosto de 2024 la ejecución corresponde al día 23</a:t>
            </a:r>
            <a:endParaRPr/>
          </a:p>
        </p:txBody>
      </p:sp>
      <p:graphicFrame>
        <p:nvGraphicFramePr>
          <p:cNvPr id="2104" name="Google Shape;2104;p35"/>
          <p:cNvGraphicFramePr/>
          <p:nvPr/>
        </p:nvGraphicFramePr>
        <p:xfrm>
          <a:off x="905950" y="1546936"/>
          <a:ext cx="9275300" cy="4070825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8" name="Shape 2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" name="Google Shape;2109;p36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None/>
            </a:pPr>
            <a:r>
              <a:rPr lang="es-CO">
                <a:solidFill>
                  <a:schemeClr val="lt1"/>
                </a:solidFill>
              </a:rPr>
              <a:t>PROYECTO DE PRESUPUESTO SECTOR DEFENSA 2025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110" name="Google Shape;2110;p36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CO">
                <a:solidFill>
                  <a:schemeClr val="lt1"/>
                </a:solidFill>
              </a:rPr>
              <a:t>Agosto 2024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