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256" r:id="rId5"/>
    <p:sldId id="4389" r:id="rId6"/>
    <p:sldId id="4393" r:id="rId7"/>
    <p:sldId id="4392" r:id="rId8"/>
    <p:sldId id="4404" r:id="rId9"/>
    <p:sldId id="4403" r:id="rId10"/>
    <p:sldId id="4407" r:id="rId11"/>
    <p:sldId id="4408" r:id="rId12"/>
    <p:sldId id="4409" r:id="rId13"/>
    <p:sldId id="4410" r:id="rId14"/>
    <p:sldId id="4411" r:id="rId15"/>
    <p:sldId id="4412" r:id="rId16"/>
    <p:sldId id="4413" r:id="rId17"/>
    <p:sldId id="4414" r:id="rId18"/>
    <p:sldId id="4415" r:id="rId19"/>
    <p:sldId id="4416" r:id="rId20"/>
    <p:sldId id="4417" r:id="rId21"/>
    <p:sldId id="4418" r:id="rId22"/>
    <p:sldId id="4419" r:id="rId23"/>
    <p:sldId id="4420" r:id="rId24"/>
    <p:sldId id="4421" r:id="rId25"/>
    <p:sldId id="4422" r:id="rId26"/>
    <p:sldId id="4423" r:id="rId27"/>
    <p:sldId id="4424" r:id="rId28"/>
    <p:sldId id="4425" r:id="rId29"/>
    <p:sldId id="4426" r:id="rId30"/>
    <p:sldId id="4427" r:id="rId31"/>
    <p:sldId id="4428" r:id="rId32"/>
    <p:sldId id="4429" r:id="rId33"/>
    <p:sldId id="4430" r:id="rId34"/>
    <p:sldId id="4431" r:id="rId35"/>
    <p:sldId id="4432" r:id="rId36"/>
    <p:sldId id="4433" r:id="rId37"/>
    <p:sldId id="267" r:id="rId3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15316B5-FD11-CF77-A2CB-1A6BB427E5FD}" name="PEDRO LENIN CAMPOS LEAL" initials="PC" userId="S::pedro.campos@minjusticia.gov.co::bc10233d-8d8d-4c48-bd87-a5604da52a0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mar Enrique Hanggi Valoyes" initials="OEHV" lastIdx="12" clrIdx="0">
    <p:extLst>
      <p:ext uri="{19B8F6BF-5375-455C-9EA6-DF929625EA0E}">
        <p15:presenceInfo xmlns:p15="http://schemas.microsoft.com/office/powerpoint/2012/main" userId="S::omar.hanggi@ant.gov.co::92f08875-2577-4745-b5a9-b33c5e45fe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5083"/>
    <a:srgbClr val="93BB54"/>
    <a:srgbClr val="C49E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1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47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microsoft.com/office/2016/11/relationships/changesInfo" Target="changesInfos/changesInfo1.xml"/><Relationship Id="rId20" Type="http://schemas.openxmlformats.org/officeDocument/2006/relationships/slide" Target="slides/slide16.xml"/><Relationship Id="rId41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HA LILIANA RINCON GOMEZ" userId="9d81e3dd-2b71-4cca-a349-80bc6c41ca3b" providerId="ADAL" clId="{12617416-BE38-4F00-A032-E35A89523016}"/>
    <pc:docChg chg="delSld modSld">
      <pc:chgData name="MARTHA LILIANA RINCON GOMEZ" userId="9d81e3dd-2b71-4cca-a349-80bc6c41ca3b" providerId="ADAL" clId="{12617416-BE38-4F00-A032-E35A89523016}" dt="2024-08-27T18:57:20.902" v="45" actId="6549"/>
      <pc:docMkLst>
        <pc:docMk/>
      </pc:docMkLst>
      <pc:sldChg chg="del">
        <pc:chgData name="MARTHA LILIANA RINCON GOMEZ" userId="9d81e3dd-2b71-4cca-a349-80bc6c41ca3b" providerId="ADAL" clId="{12617416-BE38-4F00-A032-E35A89523016}" dt="2024-08-27T18:55:06.140" v="4" actId="47"/>
        <pc:sldMkLst>
          <pc:docMk/>
          <pc:sldMk cId="853279415" sldId="262"/>
        </pc:sldMkLst>
      </pc:sldChg>
      <pc:sldChg chg="del">
        <pc:chgData name="MARTHA LILIANA RINCON GOMEZ" userId="9d81e3dd-2b71-4cca-a349-80bc6c41ca3b" providerId="ADAL" clId="{12617416-BE38-4F00-A032-E35A89523016}" dt="2024-08-27T18:55:06.373" v="5" actId="47"/>
        <pc:sldMkLst>
          <pc:docMk/>
          <pc:sldMk cId="2749149920" sldId="4263"/>
        </pc:sldMkLst>
      </pc:sldChg>
      <pc:sldChg chg="del">
        <pc:chgData name="MARTHA LILIANA RINCON GOMEZ" userId="9d81e3dd-2b71-4cca-a349-80bc6c41ca3b" providerId="ADAL" clId="{12617416-BE38-4F00-A032-E35A89523016}" dt="2024-08-27T18:55:04.247" v="1" actId="47"/>
        <pc:sldMkLst>
          <pc:docMk/>
          <pc:sldMk cId="2639874540" sldId="4268"/>
        </pc:sldMkLst>
      </pc:sldChg>
      <pc:sldChg chg="del">
        <pc:chgData name="MARTHA LILIANA RINCON GOMEZ" userId="9d81e3dd-2b71-4cca-a349-80bc6c41ca3b" providerId="ADAL" clId="{12617416-BE38-4F00-A032-E35A89523016}" dt="2024-08-27T18:55:05.536" v="2" actId="47"/>
        <pc:sldMkLst>
          <pc:docMk/>
          <pc:sldMk cId="2623235545" sldId="4269"/>
        </pc:sldMkLst>
      </pc:sldChg>
      <pc:sldChg chg="del">
        <pc:chgData name="MARTHA LILIANA RINCON GOMEZ" userId="9d81e3dd-2b71-4cca-a349-80bc6c41ca3b" providerId="ADAL" clId="{12617416-BE38-4F00-A032-E35A89523016}" dt="2024-08-27T18:55:09.091" v="12" actId="47"/>
        <pc:sldMkLst>
          <pc:docMk/>
          <pc:sldMk cId="289628191" sldId="4388"/>
        </pc:sldMkLst>
      </pc:sldChg>
      <pc:sldChg chg="mod modShow">
        <pc:chgData name="MARTHA LILIANA RINCON GOMEZ" userId="9d81e3dd-2b71-4cca-a349-80bc6c41ca3b" providerId="ADAL" clId="{12617416-BE38-4F00-A032-E35A89523016}" dt="2024-08-27T18:55:21.943" v="15" actId="729"/>
        <pc:sldMkLst>
          <pc:docMk/>
          <pc:sldMk cId="1641417695" sldId="4392"/>
        </pc:sldMkLst>
      </pc:sldChg>
      <pc:sldChg chg="del">
        <pc:chgData name="MARTHA LILIANA RINCON GOMEZ" userId="9d81e3dd-2b71-4cca-a349-80bc6c41ca3b" providerId="ADAL" clId="{12617416-BE38-4F00-A032-E35A89523016}" dt="2024-08-27T18:55:09.899" v="13" actId="47"/>
        <pc:sldMkLst>
          <pc:docMk/>
          <pc:sldMk cId="1993079046" sldId="4394"/>
        </pc:sldMkLst>
      </pc:sldChg>
      <pc:sldChg chg="del">
        <pc:chgData name="MARTHA LILIANA RINCON GOMEZ" userId="9d81e3dd-2b71-4cca-a349-80bc6c41ca3b" providerId="ADAL" clId="{12617416-BE38-4F00-A032-E35A89523016}" dt="2024-08-27T18:55:10.321" v="14" actId="47"/>
        <pc:sldMkLst>
          <pc:docMk/>
          <pc:sldMk cId="4045895136" sldId="4395"/>
        </pc:sldMkLst>
      </pc:sldChg>
      <pc:sldChg chg="del">
        <pc:chgData name="MARTHA LILIANA RINCON GOMEZ" userId="9d81e3dd-2b71-4cca-a349-80bc6c41ca3b" providerId="ADAL" clId="{12617416-BE38-4F00-A032-E35A89523016}" dt="2024-08-27T18:55:02.761" v="0" actId="47"/>
        <pc:sldMkLst>
          <pc:docMk/>
          <pc:sldMk cId="3299421923" sldId="4396"/>
        </pc:sldMkLst>
      </pc:sldChg>
      <pc:sldChg chg="del">
        <pc:chgData name="MARTHA LILIANA RINCON GOMEZ" userId="9d81e3dd-2b71-4cca-a349-80bc6c41ca3b" providerId="ADAL" clId="{12617416-BE38-4F00-A032-E35A89523016}" dt="2024-08-27T18:55:06.974" v="7" actId="47"/>
        <pc:sldMkLst>
          <pc:docMk/>
          <pc:sldMk cId="1717087502" sldId="4397"/>
        </pc:sldMkLst>
      </pc:sldChg>
      <pc:sldChg chg="del">
        <pc:chgData name="MARTHA LILIANA RINCON GOMEZ" userId="9d81e3dd-2b71-4cca-a349-80bc6c41ca3b" providerId="ADAL" clId="{12617416-BE38-4F00-A032-E35A89523016}" dt="2024-08-27T18:55:06.679" v="6" actId="47"/>
        <pc:sldMkLst>
          <pc:docMk/>
          <pc:sldMk cId="3107058471" sldId="4398"/>
        </pc:sldMkLst>
      </pc:sldChg>
      <pc:sldChg chg="del">
        <pc:chgData name="MARTHA LILIANA RINCON GOMEZ" userId="9d81e3dd-2b71-4cca-a349-80bc6c41ca3b" providerId="ADAL" clId="{12617416-BE38-4F00-A032-E35A89523016}" dt="2024-08-27T18:55:07.508" v="9" actId="47"/>
        <pc:sldMkLst>
          <pc:docMk/>
          <pc:sldMk cId="1254022138" sldId="4399"/>
        </pc:sldMkLst>
      </pc:sldChg>
      <pc:sldChg chg="del">
        <pc:chgData name="MARTHA LILIANA RINCON GOMEZ" userId="9d81e3dd-2b71-4cca-a349-80bc6c41ca3b" providerId="ADAL" clId="{12617416-BE38-4F00-A032-E35A89523016}" dt="2024-08-27T18:55:07.781" v="10" actId="47"/>
        <pc:sldMkLst>
          <pc:docMk/>
          <pc:sldMk cId="2870333527" sldId="4400"/>
        </pc:sldMkLst>
      </pc:sldChg>
      <pc:sldChg chg="del">
        <pc:chgData name="MARTHA LILIANA RINCON GOMEZ" userId="9d81e3dd-2b71-4cca-a349-80bc6c41ca3b" providerId="ADAL" clId="{12617416-BE38-4F00-A032-E35A89523016}" dt="2024-08-27T18:55:08.030" v="11" actId="47"/>
        <pc:sldMkLst>
          <pc:docMk/>
          <pc:sldMk cId="4221041411" sldId="4401"/>
        </pc:sldMkLst>
      </pc:sldChg>
      <pc:sldChg chg="del">
        <pc:chgData name="MARTHA LILIANA RINCON GOMEZ" userId="9d81e3dd-2b71-4cca-a349-80bc6c41ca3b" providerId="ADAL" clId="{12617416-BE38-4F00-A032-E35A89523016}" dt="2024-08-27T18:55:07.254" v="8" actId="47"/>
        <pc:sldMkLst>
          <pc:docMk/>
          <pc:sldMk cId="3607353936" sldId="4402"/>
        </pc:sldMkLst>
      </pc:sldChg>
      <pc:sldChg chg="mod modShow">
        <pc:chgData name="MARTHA LILIANA RINCON GOMEZ" userId="9d81e3dd-2b71-4cca-a349-80bc6c41ca3b" providerId="ADAL" clId="{12617416-BE38-4F00-A032-E35A89523016}" dt="2024-08-27T18:55:25.109" v="17" actId="729"/>
        <pc:sldMkLst>
          <pc:docMk/>
          <pc:sldMk cId="2829494116" sldId="4403"/>
        </pc:sldMkLst>
      </pc:sldChg>
      <pc:sldChg chg="mod modShow">
        <pc:chgData name="MARTHA LILIANA RINCON GOMEZ" userId="9d81e3dd-2b71-4cca-a349-80bc6c41ca3b" providerId="ADAL" clId="{12617416-BE38-4F00-A032-E35A89523016}" dt="2024-08-27T18:55:23.973" v="16" actId="729"/>
        <pc:sldMkLst>
          <pc:docMk/>
          <pc:sldMk cId="288617190" sldId="4404"/>
        </pc:sldMkLst>
      </pc:sldChg>
      <pc:sldChg chg="mod modShow">
        <pc:chgData name="MARTHA LILIANA RINCON GOMEZ" userId="9d81e3dd-2b71-4cca-a349-80bc6c41ca3b" providerId="ADAL" clId="{12617416-BE38-4F00-A032-E35A89523016}" dt="2024-08-27T18:55:26.069" v="18" actId="729"/>
        <pc:sldMkLst>
          <pc:docMk/>
          <pc:sldMk cId="3929449762" sldId="4407"/>
        </pc:sldMkLst>
      </pc:sldChg>
      <pc:sldChg chg="mod modShow">
        <pc:chgData name="MARTHA LILIANA RINCON GOMEZ" userId="9d81e3dd-2b71-4cca-a349-80bc6c41ca3b" providerId="ADAL" clId="{12617416-BE38-4F00-A032-E35A89523016}" dt="2024-08-27T18:55:26.901" v="19" actId="729"/>
        <pc:sldMkLst>
          <pc:docMk/>
          <pc:sldMk cId="67367051" sldId="4408"/>
        </pc:sldMkLst>
      </pc:sldChg>
      <pc:sldChg chg="mod modShow">
        <pc:chgData name="MARTHA LILIANA RINCON GOMEZ" userId="9d81e3dd-2b71-4cca-a349-80bc6c41ca3b" providerId="ADAL" clId="{12617416-BE38-4F00-A032-E35A89523016}" dt="2024-08-27T18:55:27.678" v="20" actId="729"/>
        <pc:sldMkLst>
          <pc:docMk/>
          <pc:sldMk cId="3489639170" sldId="4409"/>
        </pc:sldMkLst>
      </pc:sldChg>
      <pc:sldChg chg="mod modShow">
        <pc:chgData name="MARTHA LILIANA RINCON GOMEZ" userId="9d81e3dd-2b71-4cca-a349-80bc6c41ca3b" providerId="ADAL" clId="{12617416-BE38-4F00-A032-E35A89523016}" dt="2024-08-27T18:55:28.414" v="21" actId="729"/>
        <pc:sldMkLst>
          <pc:docMk/>
          <pc:sldMk cId="1692480644" sldId="4410"/>
        </pc:sldMkLst>
      </pc:sldChg>
      <pc:sldChg chg="mod modShow">
        <pc:chgData name="MARTHA LILIANA RINCON GOMEZ" userId="9d81e3dd-2b71-4cca-a349-80bc6c41ca3b" providerId="ADAL" clId="{12617416-BE38-4F00-A032-E35A89523016}" dt="2024-08-27T18:55:29.062" v="22" actId="729"/>
        <pc:sldMkLst>
          <pc:docMk/>
          <pc:sldMk cId="2301514368" sldId="4411"/>
        </pc:sldMkLst>
      </pc:sldChg>
      <pc:sldChg chg="mod modShow">
        <pc:chgData name="MARTHA LILIANA RINCON GOMEZ" userId="9d81e3dd-2b71-4cca-a349-80bc6c41ca3b" providerId="ADAL" clId="{12617416-BE38-4F00-A032-E35A89523016}" dt="2024-08-27T18:55:29.789" v="23" actId="729"/>
        <pc:sldMkLst>
          <pc:docMk/>
          <pc:sldMk cId="1277861613" sldId="4412"/>
        </pc:sldMkLst>
      </pc:sldChg>
      <pc:sldChg chg="mod modShow">
        <pc:chgData name="MARTHA LILIANA RINCON GOMEZ" userId="9d81e3dd-2b71-4cca-a349-80bc6c41ca3b" providerId="ADAL" clId="{12617416-BE38-4F00-A032-E35A89523016}" dt="2024-08-27T18:55:30.782" v="24" actId="729"/>
        <pc:sldMkLst>
          <pc:docMk/>
          <pc:sldMk cId="1762642688" sldId="4413"/>
        </pc:sldMkLst>
      </pc:sldChg>
      <pc:sldChg chg="mod modShow">
        <pc:chgData name="MARTHA LILIANA RINCON GOMEZ" userId="9d81e3dd-2b71-4cca-a349-80bc6c41ca3b" providerId="ADAL" clId="{12617416-BE38-4F00-A032-E35A89523016}" dt="2024-08-27T18:55:31.510" v="25" actId="729"/>
        <pc:sldMkLst>
          <pc:docMk/>
          <pc:sldMk cId="419215499" sldId="4414"/>
        </pc:sldMkLst>
      </pc:sldChg>
      <pc:sldChg chg="mod modShow">
        <pc:chgData name="MARTHA LILIANA RINCON GOMEZ" userId="9d81e3dd-2b71-4cca-a349-80bc6c41ca3b" providerId="ADAL" clId="{12617416-BE38-4F00-A032-E35A89523016}" dt="2024-08-27T18:55:32.277" v="26" actId="729"/>
        <pc:sldMkLst>
          <pc:docMk/>
          <pc:sldMk cId="461252953" sldId="4415"/>
        </pc:sldMkLst>
      </pc:sldChg>
      <pc:sldChg chg="mod modShow">
        <pc:chgData name="MARTHA LILIANA RINCON GOMEZ" userId="9d81e3dd-2b71-4cca-a349-80bc6c41ca3b" providerId="ADAL" clId="{12617416-BE38-4F00-A032-E35A89523016}" dt="2024-08-27T18:55:33.014" v="27" actId="729"/>
        <pc:sldMkLst>
          <pc:docMk/>
          <pc:sldMk cId="1591754553" sldId="4416"/>
        </pc:sldMkLst>
      </pc:sldChg>
      <pc:sldChg chg="mod modShow">
        <pc:chgData name="MARTHA LILIANA RINCON GOMEZ" userId="9d81e3dd-2b71-4cca-a349-80bc6c41ca3b" providerId="ADAL" clId="{12617416-BE38-4F00-A032-E35A89523016}" dt="2024-08-27T18:55:33.718" v="28" actId="729"/>
        <pc:sldMkLst>
          <pc:docMk/>
          <pc:sldMk cId="1125295897" sldId="4417"/>
        </pc:sldMkLst>
      </pc:sldChg>
      <pc:sldChg chg="mod modShow">
        <pc:chgData name="MARTHA LILIANA RINCON GOMEZ" userId="9d81e3dd-2b71-4cca-a349-80bc6c41ca3b" providerId="ADAL" clId="{12617416-BE38-4F00-A032-E35A89523016}" dt="2024-08-27T18:55:34.447" v="29" actId="729"/>
        <pc:sldMkLst>
          <pc:docMk/>
          <pc:sldMk cId="3374513552" sldId="4418"/>
        </pc:sldMkLst>
      </pc:sldChg>
      <pc:sldChg chg="mod modShow">
        <pc:chgData name="MARTHA LILIANA RINCON GOMEZ" userId="9d81e3dd-2b71-4cca-a349-80bc6c41ca3b" providerId="ADAL" clId="{12617416-BE38-4F00-A032-E35A89523016}" dt="2024-08-27T18:55:35.143" v="30" actId="729"/>
        <pc:sldMkLst>
          <pc:docMk/>
          <pc:sldMk cId="196658030" sldId="4419"/>
        </pc:sldMkLst>
      </pc:sldChg>
      <pc:sldChg chg="mod modShow">
        <pc:chgData name="MARTHA LILIANA RINCON GOMEZ" userId="9d81e3dd-2b71-4cca-a349-80bc6c41ca3b" providerId="ADAL" clId="{12617416-BE38-4F00-A032-E35A89523016}" dt="2024-08-27T18:55:35.887" v="31" actId="729"/>
        <pc:sldMkLst>
          <pc:docMk/>
          <pc:sldMk cId="48717021" sldId="4420"/>
        </pc:sldMkLst>
      </pc:sldChg>
      <pc:sldChg chg="mod modShow">
        <pc:chgData name="MARTHA LILIANA RINCON GOMEZ" userId="9d81e3dd-2b71-4cca-a349-80bc6c41ca3b" providerId="ADAL" clId="{12617416-BE38-4F00-A032-E35A89523016}" dt="2024-08-27T18:55:36.765" v="32" actId="729"/>
        <pc:sldMkLst>
          <pc:docMk/>
          <pc:sldMk cId="1690298366" sldId="4421"/>
        </pc:sldMkLst>
      </pc:sldChg>
      <pc:sldChg chg="mod modShow">
        <pc:chgData name="MARTHA LILIANA RINCON GOMEZ" userId="9d81e3dd-2b71-4cca-a349-80bc6c41ca3b" providerId="ADAL" clId="{12617416-BE38-4F00-A032-E35A89523016}" dt="2024-08-27T18:55:37.493" v="33" actId="729"/>
        <pc:sldMkLst>
          <pc:docMk/>
          <pc:sldMk cId="1045016270" sldId="4422"/>
        </pc:sldMkLst>
      </pc:sldChg>
      <pc:sldChg chg="mod modShow">
        <pc:chgData name="MARTHA LILIANA RINCON GOMEZ" userId="9d81e3dd-2b71-4cca-a349-80bc6c41ca3b" providerId="ADAL" clId="{12617416-BE38-4F00-A032-E35A89523016}" dt="2024-08-27T18:55:38.262" v="34" actId="729"/>
        <pc:sldMkLst>
          <pc:docMk/>
          <pc:sldMk cId="2455201236" sldId="4423"/>
        </pc:sldMkLst>
      </pc:sldChg>
      <pc:sldChg chg="mod modShow">
        <pc:chgData name="MARTHA LILIANA RINCON GOMEZ" userId="9d81e3dd-2b71-4cca-a349-80bc6c41ca3b" providerId="ADAL" clId="{12617416-BE38-4F00-A032-E35A89523016}" dt="2024-08-27T18:55:38.869" v="35" actId="729"/>
        <pc:sldMkLst>
          <pc:docMk/>
          <pc:sldMk cId="847677948" sldId="4424"/>
        </pc:sldMkLst>
      </pc:sldChg>
      <pc:sldChg chg="mod modShow">
        <pc:chgData name="MARTHA LILIANA RINCON GOMEZ" userId="9d81e3dd-2b71-4cca-a349-80bc6c41ca3b" providerId="ADAL" clId="{12617416-BE38-4F00-A032-E35A89523016}" dt="2024-08-27T18:55:39.509" v="36" actId="729"/>
        <pc:sldMkLst>
          <pc:docMk/>
          <pc:sldMk cId="1934801528" sldId="4425"/>
        </pc:sldMkLst>
      </pc:sldChg>
      <pc:sldChg chg="mod modShow">
        <pc:chgData name="MARTHA LILIANA RINCON GOMEZ" userId="9d81e3dd-2b71-4cca-a349-80bc6c41ca3b" providerId="ADAL" clId="{12617416-BE38-4F00-A032-E35A89523016}" dt="2024-08-27T18:55:40.173" v="37" actId="729"/>
        <pc:sldMkLst>
          <pc:docMk/>
          <pc:sldMk cId="3323312739" sldId="4426"/>
        </pc:sldMkLst>
      </pc:sldChg>
      <pc:sldChg chg="mod modShow">
        <pc:chgData name="MARTHA LILIANA RINCON GOMEZ" userId="9d81e3dd-2b71-4cca-a349-80bc6c41ca3b" providerId="ADAL" clId="{12617416-BE38-4F00-A032-E35A89523016}" dt="2024-08-27T18:55:40.821" v="38" actId="729"/>
        <pc:sldMkLst>
          <pc:docMk/>
          <pc:sldMk cId="1056577464" sldId="4427"/>
        </pc:sldMkLst>
      </pc:sldChg>
      <pc:sldChg chg="mod modShow">
        <pc:chgData name="MARTHA LILIANA RINCON GOMEZ" userId="9d81e3dd-2b71-4cca-a349-80bc6c41ca3b" providerId="ADAL" clId="{12617416-BE38-4F00-A032-E35A89523016}" dt="2024-08-27T18:55:41.596" v="39" actId="729"/>
        <pc:sldMkLst>
          <pc:docMk/>
          <pc:sldMk cId="1348764171" sldId="4428"/>
        </pc:sldMkLst>
      </pc:sldChg>
      <pc:sldChg chg="mod modShow">
        <pc:chgData name="MARTHA LILIANA RINCON GOMEZ" userId="9d81e3dd-2b71-4cca-a349-80bc6c41ca3b" providerId="ADAL" clId="{12617416-BE38-4F00-A032-E35A89523016}" dt="2024-08-27T18:55:42.373" v="40" actId="729"/>
        <pc:sldMkLst>
          <pc:docMk/>
          <pc:sldMk cId="2407296212" sldId="4429"/>
        </pc:sldMkLst>
      </pc:sldChg>
      <pc:sldChg chg="mod modShow">
        <pc:chgData name="MARTHA LILIANA RINCON GOMEZ" userId="9d81e3dd-2b71-4cca-a349-80bc6c41ca3b" providerId="ADAL" clId="{12617416-BE38-4F00-A032-E35A89523016}" dt="2024-08-27T18:55:43.030" v="41" actId="729"/>
        <pc:sldMkLst>
          <pc:docMk/>
          <pc:sldMk cId="23582096" sldId="4430"/>
        </pc:sldMkLst>
      </pc:sldChg>
      <pc:sldChg chg="mod modShow">
        <pc:chgData name="MARTHA LILIANA RINCON GOMEZ" userId="9d81e3dd-2b71-4cca-a349-80bc6c41ca3b" providerId="ADAL" clId="{12617416-BE38-4F00-A032-E35A89523016}" dt="2024-08-27T18:55:43.684" v="42" actId="729"/>
        <pc:sldMkLst>
          <pc:docMk/>
          <pc:sldMk cId="3605653024" sldId="4431"/>
        </pc:sldMkLst>
      </pc:sldChg>
      <pc:sldChg chg="mod modShow">
        <pc:chgData name="MARTHA LILIANA RINCON GOMEZ" userId="9d81e3dd-2b71-4cca-a349-80bc6c41ca3b" providerId="ADAL" clId="{12617416-BE38-4F00-A032-E35A89523016}" dt="2024-08-27T18:55:44.942" v="43" actId="729"/>
        <pc:sldMkLst>
          <pc:docMk/>
          <pc:sldMk cId="2111356857" sldId="4432"/>
        </pc:sldMkLst>
      </pc:sldChg>
      <pc:sldChg chg="modSp mod modShow">
        <pc:chgData name="MARTHA LILIANA RINCON GOMEZ" userId="9d81e3dd-2b71-4cca-a349-80bc6c41ca3b" providerId="ADAL" clId="{12617416-BE38-4F00-A032-E35A89523016}" dt="2024-08-27T18:57:20.902" v="45" actId="6549"/>
        <pc:sldMkLst>
          <pc:docMk/>
          <pc:sldMk cId="3396769533" sldId="4433"/>
        </pc:sldMkLst>
        <pc:graphicFrameChg chg="modGraphic">
          <ac:chgData name="MARTHA LILIANA RINCON GOMEZ" userId="9d81e3dd-2b71-4cca-a349-80bc6c41ca3b" providerId="ADAL" clId="{12617416-BE38-4F00-A032-E35A89523016}" dt="2024-08-27T18:57:20.902" v="45" actId="6549"/>
          <ac:graphicFrameMkLst>
            <pc:docMk/>
            <pc:sldMk cId="3396769533" sldId="4433"/>
            <ac:graphicFrameMk id="5" creationId="{6F8E4085-A09E-57A6-4CB0-6820FEDF969B}"/>
          </ac:graphicFrameMkLst>
        </pc:graphicFrameChg>
      </pc:sldChg>
      <pc:sldChg chg="del">
        <pc:chgData name="MARTHA LILIANA RINCON GOMEZ" userId="9d81e3dd-2b71-4cca-a349-80bc6c41ca3b" providerId="ADAL" clId="{12617416-BE38-4F00-A032-E35A89523016}" dt="2024-08-27T18:55:05.841" v="3" actId="47"/>
        <pc:sldMkLst>
          <pc:docMk/>
          <pc:sldMk cId="513746824" sldId="443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DE8F55E-3564-59E0-6AB4-0A68F59932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C491CA-AD82-21DA-B6AF-104C3C6492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5CE21-4FFD-43E4-9BE1-44B69E389DE4}" type="datetimeFigureOut">
              <a:rPr lang="es-CO" smtClean="0"/>
              <a:t>27/08/2024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018EA8-D50D-6048-06A1-98CC923A5F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F885154-3EB1-CC47-4591-C970E8A909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897CF-0428-44F3-9C91-0685A4FB6EB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90061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D3E3E-BDAE-4D1A-9019-3E196B5AFA0B}" type="datetimeFigureOut">
              <a:rPr lang="es-CO" smtClean="0"/>
              <a:t>27/08/2024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8FD69-CBE6-47F3-AE23-17639434FC4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88542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3806064-D094-DA86-6C22-C9CFC529A6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3175" y="2139929"/>
            <a:ext cx="1925649" cy="178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6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0128F-3548-EBBF-BD29-1EB1D245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611771-8F44-52FC-9741-53E17FE37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0D0EFA-890A-CDAE-F1B6-CDA7C84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03C958-22C5-59D4-D584-C88407A5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41F80-8960-189A-2E8E-15505E6A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FA9D7E4-7BA0-40B7-FF99-DD7B5CDE5C94}"/>
              </a:ext>
            </a:extLst>
          </p:cNvPr>
          <p:cNvSpPr/>
          <p:nvPr userDrawn="1"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rgbClr val="2550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4697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1F210-8371-C703-B82E-47C593C7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5A348-98B3-3879-5E17-CB0127E64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F33D3A-1132-9B1A-B962-CD60ABDB6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E0D49E-7178-69A3-8F58-4D4C48A6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5CC090-A935-39EC-1352-2703D777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F37035-180E-0152-1228-EECA4427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26693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B338-F339-66BE-83C6-7A3F6FECC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935FC1-EFEA-9E70-C955-E0F46AFA9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2A0A90-FD8F-D098-9E3C-8B3903C7E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F47486-611C-6371-6BFF-C8AADB90A8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A5BFE2-9B56-F9FE-1317-1698B3D8A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58251A3-C7BF-3DF9-1006-6349C94F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44687DF-C287-0B90-0384-AC46566F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92D22D-0268-7F05-56E0-5963F89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57333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FE461-F01D-222B-4C7C-57D2AA86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FB908D-19D2-F83C-4039-D58C06EC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7D68EF-BFF2-A72E-07EE-5E72D7A4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38FE25A-BF2A-CF99-7E87-C956434B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71424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9DC9B7-1E4F-7D26-4BD7-745061F4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F5816B9-11D6-2A5A-0FD1-DB0FC94D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A788D0-F4D3-2B6C-9239-17F58235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62749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11F9C-4982-DC10-47A7-6087D797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2D4D84-B18F-DC4C-91BD-C2D2452F6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</a:defRPr>
            </a:lvl2pPr>
            <a:lvl3pPr>
              <a:defRPr sz="2400">
                <a:latin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4A5BCA-21FB-4F80-5D90-71B92FADA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C4DC66-6DB7-E14E-1352-1E2E2ED4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AEA652-EF40-005F-FF90-AD253E40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9AB725-99AA-BB55-8E39-F039EB14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5096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65C95-5503-7D88-003E-0E2E5F91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3AC4D1E-48F0-A1F3-F9C4-7B875CE88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Verdana" panose="020B060403050404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F0E517-DE99-33E7-2751-3A45597C8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892408-C707-58E8-CE35-B1C506B7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5293AC-92C2-E7E4-0ECB-1F609042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B57530-0A48-7CB0-27F9-91E06553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526661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5C3E2-E170-9268-25A1-AE60BCD4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DC4665-0C8C-E09A-7C93-4DB3CB0A6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63F176-85B0-9D54-437B-996F56A1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FF4C6-8C08-CBB4-3CE2-59E6FA53D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D7E2D5-E6C7-D872-FB2D-BAF97048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280545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AB6635-A1FA-05FB-BAB0-2B865D525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005000-C67B-39FC-C963-1BE222E2F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7B06B-FF69-1B1F-5058-EED75F49A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E3432-7CD9-B690-69AF-9AB3EC20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FBBF71-D1BB-B37A-0A5C-4B7A1432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8226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9AFD091-953C-4B8E-5508-A2D6A3D77D1D}"/>
              </a:ext>
            </a:extLst>
          </p:cNvPr>
          <p:cNvSpPr/>
          <p:nvPr userDrawn="1"/>
        </p:nvSpPr>
        <p:spPr>
          <a:xfrm>
            <a:off x="0" y="819253"/>
            <a:ext cx="12192000" cy="5219493"/>
          </a:xfrm>
          <a:prstGeom prst="rect">
            <a:avLst/>
          </a:prstGeom>
          <a:solidFill>
            <a:srgbClr val="2550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F034B77-FCF3-74B5-36E1-A8762C30A5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3"/>
          <a:stretch/>
        </p:blipFill>
        <p:spPr>
          <a:xfrm>
            <a:off x="4991310" y="6261739"/>
            <a:ext cx="2209380" cy="16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55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663A175-52FA-6661-1F93-E14E5215D728}"/>
              </a:ext>
            </a:extLst>
          </p:cNvPr>
          <p:cNvSpPr/>
          <p:nvPr userDrawn="1"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rgbClr val="2550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7220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42720" y="159440"/>
            <a:ext cx="506558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4920" y="159440"/>
            <a:ext cx="506558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472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0520" y="159440"/>
            <a:ext cx="506558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52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42720" y="6251575"/>
            <a:ext cx="506558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803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4920" y="6251575"/>
            <a:ext cx="506558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1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0520" y="6251575"/>
            <a:ext cx="506558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891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2174-351A-5C35-E775-1CDC59E1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D2E68F-9A0D-D89E-ED06-73EDB9E6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95696-420C-C45E-6F3E-ED258E8D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27/08/2024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EF4216-2A8E-0656-28FD-6CAD51853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EC2FF-6B1B-D345-F657-95FAADED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2606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0" r:id="rId3"/>
    <p:sldLayoutId id="214748365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50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096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614584" y="110461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font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2. </a:t>
            </a:r>
            <a:r>
              <a:rPr lang="es-CO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Dirección de Justicia Formal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236265" y="903626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140232"/>
              </p:ext>
            </p:extLst>
          </p:nvPr>
        </p:nvGraphicFramePr>
        <p:xfrm>
          <a:off x="400593" y="1432674"/>
          <a:ext cx="11390811" cy="419481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426583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1491897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7472331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48341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Compromiso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Proyecto de Inversión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Estrategia/metas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204088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Programa de Gobierno 173: </a:t>
                      </a:r>
                      <a:r>
                        <a:rPr lang="es-MX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Fortalecimiento de las defensorías de familia, comisarías de familia e inspectores, así como los mecanismos sociales y tecnológicos para que se puedan operar alertas tempranas.</a:t>
                      </a:r>
                    </a:p>
                    <a:p>
                      <a:pPr algn="l" fontAlgn="ctr"/>
                      <a:endParaRPr lang="es-MX" sz="14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PND-Artículo 202 </a:t>
                      </a: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Fortalecimiento de las Comisarías de Familia</a:t>
                      </a:r>
                    </a:p>
                    <a:p>
                      <a:pPr algn="l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Ley 2126 de 2021.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 - Artículo 203 </a:t>
                      </a:r>
                      <a:r>
                        <a:rPr lang="es-CO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Sistema Nacional de Justicia Familiar</a:t>
                      </a:r>
                    </a:p>
                    <a:p>
                      <a:pPr algn="l" fontAlgn="ctr"/>
                      <a:endParaRPr lang="es-MX" sz="14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Fortalecimiento de las capacidades institucionales y ciudadanas para el acceso efectivo a la justicia familiar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Construcción de Un portafolio integral que contribuya al mejoramiento del servicio de las comisarías: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cumple con el plan de Fortalecimiento a Comisarias de Familia. Guía para entes territoriales. </a:t>
                      </a:r>
                    </a:p>
                    <a:p>
                      <a:pPr algn="l" fontAlgn="ctr"/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Coordinación Interjurisdiccional para la prevención y atención de las violencias en el contexto familiar y garantía de rutas de acceso a la justicia para Niños,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Niñas y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Adolescentes y Mujeres indígenas- </a:t>
                      </a:r>
                    </a:p>
                    <a:p>
                      <a:pPr algn="l" fontAlgn="ctr"/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Transferencia</a:t>
                      </a:r>
                      <a:r>
                        <a:rPr lang="es-MX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 conocimiento técnico para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equipos comisariales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 atención con enfoques diferenciales e interseccionales, prevención e intersectorialidad en las rutas. Ley 2126 de 2021.</a:t>
                      </a:r>
                    </a:p>
                    <a:p>
                      <a:pPr algn="l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4652389"/>
                  </a:ext>
                </a:extLst>
              </a:tr>
              <a:tr h="1486526">
                <a:tc vMerge="1">
                  <a:txBody>
                    <a:bodyPr/>
                    <a:lstStyle/>
                    <a:p>
                      <a:pPr algn="l" fontAlgn="ctr"/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Formulación e Implementación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 Política Pública de Prevención y atención de violencias en el conexto Familiar. </a:t>
                      </a:r>
                    </a:p>
                    <a:p>
                      <a:pPr algn="l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Desarrollo</a:t>
                      </a:r>
                      <a:r>
                        <a:rPr lang="es-MX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Estrategia de territorialización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 el componente de planeación de sostenimiento fiscal de la implementación de la Política Públoica de Prevención y atención en el contexto familiar. Territorializada la estrategia de eliminación de violencias letales y casi letales en las familias particularmente contra mujeres y Niños, Niñas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 Adolescentes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8884087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3004979-734F-A6E0-23DE-1AA36D662D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551737"/>
              </p:ext>
            </p:extLst>
          </p:nvPr>
        </p:nvGraphicFramePr>
        <p:xfrm>
          <a:off x="400595" y="859602"/>
          <a:ext cx="11390811" cy="532184"/>
        </p:xfrm>
        <a:graphic>
          <a:graphicData uri="http://schemas.openxmlformats.org/drawingml/2006/table">
            <a:tbl>
              <a:tblPr firstRow="1" bandRow="1"/>
              <a:tblGrid>
                <a:gridCol w="6961051">
                  <a:extLst>
                    <a:ext uri="{9D8B030D-6E8A-4147-A177-3AD203B41FA5}">
                      <a16:colId xmlns:a16="http://schemas.microsoft.com/office/drawing/2014/main" val="1410638040"/>
                    </a:ext>
                  </a:extLst>
                </a:gridCol>
                <a:gridCol w="4429760">
                  <a:extLst>
                    <a:ext uri="{9D8B030D-6E8A-4147-A177-3AD203B41FA5}">
                      <a16:colId xmlns:a16="http://schemas.microsoft.com/office/drawing/2014/main" val="2783847228"/>
                    </a:ext>
                  </a:extLst>
                </a:gridCol>
              </a:tblGrid>
              <a:tr h="31120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738072"/>
                  </a:ext>
                </a:extLst>
              </a:tr>
              <a:tr h="1867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Justicia Formal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36.248.729.884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7568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480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614584" y="110461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font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2. </a:t>
            </a:r>
            <a:r>
              <a:rPr lang="es-CO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Dirección de Justicia Formal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236265" y="903626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665062"/>
              </p:ext>
            </p:extLst>
          </p:nvPr>
        </p:nvGraphicFramePr>
        <p:xfrm>
          <a:off x="400593" y="1415984"/>
          <a:ext cx="11390811" cy="440817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491897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1948333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6950581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43214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Compromiso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Proyecto de Inversión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Estrategia/metas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137864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Propuesta 173 del Programa de gobierno:</a:t>
                      </a:r>
                    </a:p>
                    <a:p>
                      <a:pPr algn="l" fontAlgn="ctr"/>
                      <a:r>
                        <a:rPr lang="es-MX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Fortalecimiento de las Defensorías de Familia, Comisarías de Familia e Inspectores, así como los mecanismos sociales y tecnológicos para que se puedan operar alertas tempranas </a:t>
                      </a:r>
                    </a:p>
                    <a:p>
                      <a:pPr algn="l" fontAlgn="ctr"/>
                      <a:endParaRPr lang="es-MX" sz="14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PND- Articulo 242 </a:t>
                      </a:r>
                      <a:r>
                        <a:rPr lang="es-MX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Declaratoria de Emergencia por Violencias Basadas en Género.</a:t>
                      </a:r>
                    </a:p>
                    <a:p>
                      <a:pPr algn="l" fontAlgn="ctr"/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Bases del PND</a:t>
                      </a:r>
                      <a:r>
                        <a:rPr lang="es-MX" sz="14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-Materialización de la igualdad ante la ley y de la garantía del acceso a</a:t>
                      </a:r>
                      <a:br>
                        <a:rPr lang="es-MX" sz="14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</a:br>
                      <a:r>
                        <a:rPr lang="es-MX" sz="14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 la justicia</a:t>
                      </a:r>
                      <a:endParaRPr lang="es-CO" sz="14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Implementación de estrategias para el acceso a la justicia con enfoque de género, diferencial e interseccional a nivel nacional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Implementación Ecosistemas territoriales de acceso a la justicia.</a:t>
                      </a:r>
                    </a:p>
                    <a:p>
                      <a:pPr algn="just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Portafolio integral de fortalecimiento en diversidad humana y acceso a la justicia inclusiva se enfoca en ofrecer programas especializados diseñados para instituciones gubernamentales, organizaciones no gubernamentales, ciudadanos y profesionales del derecho.</a:t>
                      </a:r>
                    </a:p>
                    <a:p>
                      <a:pPr algn="just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Ampliar el alcance y cobertura  de la red Tejiendo justicia.</a:t>
                      </a:r>
                    </a:p>
                    <a:p>
                      <a:pPr algn="just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Entornos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protectores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 mujeres y personas LGBT rurales.</a:t>
                      </a:r>
                    </a:p>
                    <a:p>
                      <a:pPr algn="just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 fontAlgn="ctr"/>
                      <a:r>
                        <a:rPr lang="es-MX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Creación del observatorio de acceso a la justicia para la identificación de barreras específicas que enfrentan la población de especial protección: 1.</a:t>
                      </a:r>
                      <a:r>
                        <a:rPr lang="es-MX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</a:t>
                      </a:r>
                      <a:r>
                        <a:rPr lang="es-MX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rimera evaluación del estado de cumplimiento de la Ley 1996 de 2019 Capacidad Legal de Personas con Discapacidad. 2. Identificación de barreras formales y normativas de acceso a la justicia para personas LGBTIQ+ derechos sociales, patrimoniales. Énfasis étnico y rural.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5221350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9BA5E42-9ED1-42AD-4711-CA766C5E96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038880"/>
              </p:ext>
            </p:extLst>
          </p:nvPr>
        </p:nvGraphicFramePr>
        <p:xfrm>
          <a:off x="400595" y="859602"/>
          <a:ext cx="11390811" cy="532184"/>
        </p:xfrm>
        <a:graphic>
          <a:graphicData uri="http://schemas.openxmlformats.org/drawingml/2006/table">
            <a:tbl>
              <a:tblPr firstRow="1" bandRow="1"/>
              <a:tblGrid>
                <a:gridCol w="6961051">
                  <a:extLst>
                    <a:ext uri="{9D8B030D-6E8A-4147-A177-3AD203B41FA5}">
                      <a16:colId xmlns:a16="http://schemas.microsoft.com/office/drawing/2014/main" val="1410638040"/>
                    </a:ext>
                  </a:extLst>
                </a:gridCol>
                <a:gridCol w="4429760">
                  <a:extLst>
                    <a:ext uri="{9D8B030D-6E8A-4147-A177-3AD203B41FA5}">
                      <a16:colId xmlns:a16="http://schemas.microsoft.com/office/drawing/2014/main" val="2783847228"/>
                    </a:ext>
                  </a:extLst>
                </a:gridCol>
              </a:tblGrid>
              <a:tr h="31120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738072"/>
                  </a:ext>
                </a:extLst>
              </a:tr>
              <a:tr h="1867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Justicia Formal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36.248.729.884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7568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514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614584" y="110461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font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2. </a:t>
            </a:r>
            <a:r>
              <a:rPr lang="es-CO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Dirección de Justicia Formal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236265" y="903626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613688"/>
              </p:ext>
            </p:extLst>
          </p:nvPr>
        </p:nvGraphicFramePr>
        <p:xfrm>
          <a:off x="416456" y="1951548"/>
          <a:ext cx="11390810" cy="3135499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317414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2354280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6719116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70344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Compromiso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Proyecto de Inversión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Estrategia/metas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243205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Bases del PND: </a:t>
                      </a:r>
                      <a:r>
                        <a:rPr lang="es-MX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Capacidades institucionales, técnicas y tecnológicas del Sistema de Justicia</a:t>
                      </a:r>
                    </a:p>
                    <a:p>
                      <a:pPr marL="0" algn="l" defTabSz="914400" rtl="0" eaLnBrk="1" fontAlgn="ctr" latinLnBrk="0" hangingPunct="1"/>
                      <a:endParaRPr lang="es-MX" sz="14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MX" sz="14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Ley 2113</a:t>
                      </a:r>
                      <a:r>
                        <a:rPr lang="es-MX" sz="1400" b="1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de 2021: </a:t>
                      </a:r>
                      <a:r>
                        <a:rPr lang="es-MX" sz="1400" b="0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Consultorios jurídicos </a:t>
                      </a:r>
                      <a:endParaRPr lang="es-CO" sz="1400" b="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Optimización de mecanismos técnicos y de innovación para mejorar el acceso a la justicia formal a nivel nacional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Creación Laboratorio de Innovación de Acceso a la Justicia. </a:t>
                      </a:r>
                      <a:r>
                        <a:rPr lang="es-MX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spacio de colaboración, intercambio de conocimientos y formulación de estrategias para abordar de manera efectiva y práctica las barreras de acceso a la justicia. </a:t>
                      </a:r>
                    </a:p>
                    <a:p>
                      <a:pPr marL="0" algn="l" defTabSz="914400" rtl="0" eaLnBrk="1" fontAlgn="ctr" latinLnBrk="0" hangingPunct="1"/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Repotencializar la </a:t>
                      </a:r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plataforma LegalApp </a:t>
                      </a: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mediante la creación y actualización de contenidos de interés para la ciudadanía es una tarea fundamental para facilitar el acceso a la justicia y pocisionar la herramiento como lider en consulta-</a:t>
                      </a:r>
                    </a:p>
                    <a:p>
                      <a:pPr marL="0" algn="l" defTabSz="914400" rtl="0" eaLnBrk="1" fontAlgn="ctr" latinLnBrk="0" hangingPunct="1"/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Adelantar </a:t>
                      </a:r>
                      <a:r>
                        <a:rPr lang="es-MX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la vigilancia y control consultorios jurídicos.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51239721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CABA4A41-2095-9791-B51F-A5DEBC43D4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124194"/>
              </p:ext>
            </p:extLst>
          </p:nvPr>
        </p:nvGraphicFramePr>
        <p:xfrm>
          <a:off x="400595" y="859602"/>
          <a:ext cx="11390811" cy="532184"/>
        </p:xfrm>
        <a:graphic>
          <a:graphicData uri="http://schemas.openxmlformats.org/drawingml/2006/table">
            <a:tbl>
              <a:tblPr firstRow="1" bandRow="1"/>
              <a:tblGrid>
                <a:gridCol w="6961051">
                  <a:extLst>
                    <a:ext uri="{9D8B030D-6E8A-4147-A177-3AD203B41FA5}">
                      <a16:colId xmlns:a16="http://schemas.microsoft.com/office/drawing/2014/main" val="1410638040"/>
                    </a:ext>
                  </a:extLst>
                </a:gridCol>
                <a:gridCol w="4429760">
                  <a:extLst>
                    <a:ext uri="{9D8B030D-6E8A-4147-A177-3AD203B41FA5}">
                      <a16:colId xmlns:a16="http://schemas.microsoft.com/office/drawing/2014/main" val="2783847228"/>
                    </a:ext>
                  </a:extLst>
                </a:gridCol>
              </a:tblGrid>
              <a:tr h="31120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738072"/>
                  </a:ext>
                </a:extLst>
              </a:tr>
              <a:tr h="1867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Justicia Formal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36.248.729.884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7568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861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-148829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font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2. </a:t>
            </a:r>
            <a:r>
              <a:rPr lang="es-CO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Dirección de Justicia Formal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621476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219643"/>
              </p:ext>
            </p:extLst>
          </p:nvPr>
        </p:nvGraphicFramePr>
        <p:xfrm>
          <a:off x="416570" y="1442634"/>
          <a:ext cx="11390811" cy="5157172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3959487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1996751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5434573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54577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Compromiso 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Proyecto de Inversión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Estrategia/metas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459900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 Artículo 199 Plan Decenal del Sistema de Justicia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Compromiso MPC- Consulta Previa</a:t>
                      </a:r>
                      <a:r>
                        <a:rPr lang="es-MX" sz="14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comunidades NARP- Acuerdo NT285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PND- Compromiso Espacio Nacional de Consulta Previa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Ley 1709 de 2014</a:t>
                      </a:r>
                    </a:p>
                    <a:p>
                      <a:pPr marL="0" algn="l" defTabSz="914400" rtl="0" eaLnBrk="1" fontAlgn="ctr" latinLnBrk="0" hangingPunct="1"/>
                      <a:endParaRPr lang="es-MX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MX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Bases</a:t>
                      </a:r>
                      <a:r>
                        <a:rPr lang="es-MX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PND</a:t>
                      </a:r>
                      <a:r>
                        <a:rPr lang="es-MX" sz="14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: Caracterizar</a:t>
                      </a: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justicias propias y comunitarias para robustecer su reconocimiento por las autoridades locales.</a:t>
                      </a:r>
                    </a:p>
                    <a:p>
                      <a:pPr marL="0" algn="l" defTabSz="914400" rtl="0" eaLnBrk="1" fontAlgn="ctr" latinLnBrk="0" hangingPunct="1"/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Compromiso COCOIN- </a:t>
                      </a:r>
                      <a:r>
                        <a:rPr lang="es-MX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Comisión Nacional de Coordinación del Sistema Judicial Nacional y la Jurisdicción Especial Indígena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Compromiso</a:t>
                      </a:r>
                      <a:r>
                        <a:rPr lang="es-MX" sz="14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MRA-Mesa Regional Amazónica</a:t>
                      </a:r>
                    </a:p>
                    <a:p>
                      <a:pPr marL="0" algn="l" defTabSz="914400" rtl="0" eaLnBrk="1" fontAlgn="ctr" latinLnBrk="0" hangingPunct="1"/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Comisión mixta CRIC</a:t>
                      </a:r>
                      <a:endParaRPr lang="es-CO" sz="14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Implementación de estrategias de promoción de justicias propias y garantía del pluralismo jurídico a nivel nacional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Consulta Previa para la reformulación del capítulo de pluralismo del Plan Decenal de Justicia con las comunidades Negras, Afrocolombianas, Raizales y Palenqueras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Creación del fondo </a:t>
                      </a:r>
                      <a:r>
                        <a:rPr lang="es-MX" sz="14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para la pervivencia de las Justicias propias (Indígenas, Negros, Afrocolombiano, Raizales y Palenqueros y Rrom).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Observatorio de Justicias Propias para la compilación y conservación de prácticas ancestrales de justicias, el cual permitirá  tener  insumos para desarrollo de política pública.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Estrategias territoriales para el fortalecimiento de las justicias justicias propias de los pueblos y comunidades étnicas. (Banco de proyectos étnicos)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Elaborar </a:t>
                      </a:r>
                      <a:r>
                        <a:rPr lang="es-MX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el </a:t>
                      </a:r>
                      <a:r>
                        <a:rPr lang="es-MX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Plan Estratégico Nacional de fortalecimiento a Justicia Propias (COCOIN) y el Plan Estratégico de fortalecimiento de Justicia de los pueblos Amazónicos (MRA)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Compromisos con el Comité indígena Regional del Cauca – CRIC</a:t>
                      </a:r>
                      <a:endParaRPr lang="es-ES" sz="12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5221350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9BF6A3CD-DCEC-7D3D-EC60-6CD9DEC8E5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12380"/>
              </p:ext>
            </p:extLst>
          </p:nvPr>
        </p:nvGraphicFramePr>
        <p:xfrm>
          <a:off x="400595" y="859602"/>
          <a:ext cx="11390811" cy="532184"/>
        </p:xfrm>
        <a:graphic>
          <a:graphicData uri="http://schemas.openxmlformats.org/drawingml/2006/table">
            <a:tbl>
              <a:tblPr firstRow="1" bandRow="1"/>
              <a:tblGrid>
                <a:gridCol w="6961051">
                  <a:extLst>
                    <a:ext uri="{9D8B030D-6E8A-4147-A177-3AD203B41FA5}">
                      <a16:colId xmlns:a16="http://schemas.microsoft.com/office/drawing/2014/main" val="1410638040"/>
                    </a:ext>
                  </a:extLst>
                </a:gridCol>
                <a:gridCol w="4429760">
                  <a:extLst>
                    <a:ext uri="{9D8B030D-6E8A-4147-A177-3AD203B41FA5}">
                      <a16:colId xmlns:a16="http://schemas.microsoft.com/office/drawing/2014/main" val="2783847228"/>
                    </a:ext>
                  </a:extLst>
                </a:gridCol>
              </a:tblGrid>
              <a:tr h="31120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738072"/>
                  </a:ext>
                </a:extLst>
              </a:tr>
              <a:tr h="1867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Justicia Formal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36.248.729.884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7568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2642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-148829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font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2. </a:t>
            </a:r>
            <a:r>
              <a:rPr lang="es-CO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Dirección de Justicia Formal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621476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75F41142-EAB6-A49D-DDAF-3110BDE776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305747"/>
              </p:ext>
            </p:extLst>
          </p:nvPr>
        </p:nvGraphicFramePr>
        <p:xfrm>
          <a:off x="420187" y="1682115"/>
          <a:ext cx="11371219" cy="349377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220448">
                  <a:extLst>
                    <a:ext uri="{9D8B030D-6E8A-4147-A177-3AD203B41FA5}">
                      <a16:colId xmlns:a16="http://schemas.microsoft.com/office/drawing/2014/main" val="2839367374"/>
                    </a:ext>
                  </a:extLst>
                </a:gridCol>
                <a:gridCol w="2715138">
                  <a:extLst>
                    <a:ext uri="{9D8B030D-6E8A-4147-A177-3AD203B41FA5}">
                      <a16:colId xmlns:a16="http://schemas.microsoft.com/office/drawing/2014/main" val="2901530194"/>
                    </a:ext>
                  </a:extLst>
                </a:gridCol>
                <a:gridCol w="6435633">
                  <a:extLst>
                    <a:ext uri="{9D8B030D-6E8A-4147-A177-3AD203B41FA5}">
                      <a16:colId xmlns:a16="http://schemas.microsoft.com/office/drawing/2014/main" val="399897568"/>
                    </a:ext>
                  </a:extLst>
                </a:gridCol>
              </a:tblGrid>
              <a:tr h="18863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Compromiso 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Proyecto de Inversión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Estrategia/metas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345386"/>
                  </a:ext>
                </a:extLst>
              </a:tr>
              <a:tr h="241673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Bases del PND Política de Estado de Transformación Digital de la Justicia</a:t>
                      </a:r>
                    </a:p>
                    <a:p>
                      <a:pPr marL="0" algn="l" defTabSz="914400" rtl="0" eaLnBrk="1" fontAlgn="ctr" latinLnBrk="0" hangingPunct="1"/>
                      <a:endParaRPr lang="es-MX" sz="14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Indicador PND Segundo nivel:</a:t>
                      </a:r>
                      <a:r>
                        <a:rPr lang="es-MX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MX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Servicios y capacidades digitales de la gestión jurisdiccional de la Rama Ejecutiva desarrollados (EFJE)</a:t>
                      </a:r>
                      <a:endParaRPr lang="es-MX" sz="1400" b="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Implementación del expediente digital de los servicios de justicia ofrecidos por las entidades con funciones jurisdiccionales de la rama ejecutiva nacional </a:t>
                      </a:r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– CREDITO BID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Implementación del Sistema de servicios de justicia interoperable con las entidades que cumplen funciones jurisdicionales</a:t>
                      </a:r>
                    </a:p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Formular iniciativa de interoperabilidad con la rama judicial y los servicios de justicia del ejecutivo implementada</a:t>
                      </a:r>
                    </a:p>
                    <a:p>
                      <a:pPr algn="l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Implentación del observatorio de servicios de justicia del ejecitivo</a:t>
                      </a:r>
                    </a:p>
                    <a:p>
                      <a:pPr algn="l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Implementar un modelo de operación de los servicios de justicia del ejecutivo</a:t>
                      </a:r>
                    </a:p>
                    <a:p>
                      <a:pPr algn="l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Desarrollar una estrategia de comunicación y capacitación para los servicios de justicia del ejecutivo</a:t>
                      </a:r>
                    </a:p>
                    <a:p>
                      <a:pPr algn="l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Elaboración del plan de sostenibilidad de los servicios de justicia de la rama ejecutiva</a:t>
                      </a:r>
                    </a:p>
                    <a:p>
                      <a:pPr algn="l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7401589"/>
                  </a:ext>
                </a:extLst>
              </a:tr>
            </a:tbl>
          </a:graphicData>
        </a:graphic>
      </p:graphicFrame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5CFA1F38-B386-F972-0FED-91CBE78FA3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319220"/>
              </p:ext>
            </p:extLst>
          </p:nvPr>
        </p:nvGraphicFramePr>
        <p:xfrm>
          <a:off x="400595" y="859602"/>
          <a:ext cx="11390811" cy="532184"/>
        </p:xfrm>
        <a:graphic>
          <a:graphicData uri="http://schemas.openxmlformats.org/drawingml/2006/table">
            <a:tbl>
              <a:tblPr firstRow="1" bandRow="1"/>
              <a:tblGrid>
                <a:gridCol w="6961051">
                  <a:extLst>
                    <a:ext uri="{9D8B030D-6E8A-4147-A177-3AD203B41FA5}">
                      <a16:colId xmlns:a16="http://schemas.microsoft.com/office/drawing/2014/main" val="1410638040"/>
                    </a:ext>
                  </a:extLst>
                </a:gridCol>
                <a:gridCol w="4429760">
                  <a:extLst>
                    <a:ext uri="{9D8B030D-6E8A-4147-A177-3AD203B41FA5}">
                      <a16:colId xmlns:a16="http://schemas.microsoft.com/office/drawing/2014/main" val="2783847228"/>
                    </a:ext>
                  </a:extLst>
                </a:gridCol>
              </a:tblGrid>
              <a:tr h="31120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738072"/>
                  </a:ext>
                </a:extLst>
              </a:tr>
              <a:tr h="1867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Justicia Formal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36.248.729.884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7568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15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335074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font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3. Dirección de Desarrollo del Derecho y del Ordenamiento Jurídico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113104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893252"/>
              </p:ext>
            </p:extLst>
          </p:nvPr>
        </p:nvGraphicFramePr>
        <p:xfrm>
          <a:off x="487679" y="2277673"/>
          <a:ext cx="11217378" cy="1935189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3309401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3855308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4052669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43214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Compromisos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Proyecto de Inversión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Estrategia/metas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99756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Bases PND: </a:t>
                      </a: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Estrategia para acceso a la normatividad vigente  y su divulgación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Fortalecimiento de capacidades de las comunidades y territorios en el conocimiento del ordenamiento jurídico y de la política de mejora normativa nacional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Entidades del orden nacional y territorial con la implementación de la depuración y mejora en la producción normativa. (SUIN Juriscol)</a:t>
                      </a:r>
                    </a:p>
                    <a:p>
                      <a:pPr marL="0" algn="l" defTabSz="914400" rtl="0" eaLnBrk="1" fontAlgn="ctr" latinLnBrk="0" hangingPunct="1"/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Estrategias de promoción de la  normativa que consagran los derechos y deberes vigentes de las personas con enfoque diferencial.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4652389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5383F624-0487-9051-CB88-F7F602728B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622893"/>
              </p:ext>
            </p:extLst>
          </p:nvPr>
        </p:nvGraphicFramePr>
        <p:xfrm>
          <a:off x="486943" y="1556404"/>
          <a:ext cx="11428531" cy="721269"/>
        </p:xfrm>
        <a:graphic>
          <a:graphicData uri="http://schemas.openxmlformats.org/drawingml/2006/table">
            <a:tbl>
              <a:tblPr firstRow="1" bandRow="1"/>
              <a:tblGrid>
                <a:gridCol w="6984102">
                  <a:extLst>
                    <a:ext uri="{9D8B030D-6E8A-4147-A177-3AD203B41FA5}">
                      <a16:colId xmlns:a16="http://schemas.microsoft.com/office/drawing/2014/main" val="830906762"/>
                    </a:ext>
                  </a:extLst>
                </a:gridCol>
                <a:gridCol w="4444429">
                  <a:extLst>
                    <a:ext uri="{9D8B030D-6E8A-4147-A177-3AD203B41FA5}">
                      <a16:colId xmlns:a16="http://schemas.microsoft.com/office/drawing/2014/main" val="277911001"/>
                    </a:ext>
                  </a:extLst>
                </a:gridCol>
              </a:tblGrid>
              <a:tr h="32785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830242"/>
                  </a:ext>
                </a:extLst>
              </a:tr>
              <a:tr h="39341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Desarrollo del Derecho y del Ordenamiento Jurídico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1.000.000.000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6067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1252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DC90B415-86BD-0661-A20B-64A65C328779}"/>
              </a:ext>
            </a:extLst>
          </p:cNvPr>
          <p:cNvSpPr txBox="1">
            <a:spLocks/>
          </p:cNvSpPr>
          <p:nvPr/>
        </p:nvSpPr>
        <p:spPr>
          <a:xfrm>
            <a:off x="2826905" y="852386"/>
            <a:ext cx="6483784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 VICEMINISTERIO DE POLÍTICA CRIMINAL Y JUSTICIA RESTAURATIVA</a:t>
            </a:r>
            <a:endParaRPr lang="es-CO" sz="2400" b="1" dirty="0">
              <a:solidFill>
                <a:srgbClr val="265085"/>
              </a:solidFill>
              <a:latin typeface="Nunito Sans" pitchFamily="2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FF25084-F1A6-8917-A381-D6176DF7F116}"/>
              </a:ext>
            </a:extLst>
          </p:cNvPr>
          <p:cNvSpPr/>
          <p:nvPr/>
        </p:nvSpPr>
        <p:spPr>
          <a:xfrm>
            <a:off x="5236265" y="1599832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BCA4A4E1-335E-A612-5A12-AE839B88A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219942"/>
              </p:ext>
            </p:extLst>
          </p:nvPr>
        </p:nvGraphicFramePr>
        <p:xfrm>
          <a:off x="1016000" y="1818535"/>
          <a:ext cx="10160000" cy="1758123"/>
        </p:xfrm>
        <a:graphic>
          <a:graphicData uri="http://schemas.openxmlformats.org/drawingml/2006/table">
            <a:tbl>
              <a:tblPr firstRow="1" bandRow="1"/>
              <a:tblGrid>
                <a:gridCol w="3492500">
                  <a:extLst>
                    <a:ext uri="{9D8B030D-6E8A-4147-A177-3AD203B41FA5}">
                      <a16:colId xmlns:a16="http://schemas.microsoft.com/office/drawing/2014/main" val="4237431297"/>
                    </a:ext>
                  </a:extLst>
                </a:gridCol>
                <a:gridCol w="2222500">
                  <a:extLst>
                    <a:ext uri="{9D8B030D-6E8A-4147-A177-3AD203B41FA5}">
                      <a16:colId xmlns:a16="http://schemas.microsoft.com/office/drawing/2014/main" val="546690866"/>
                    </a:ext>
                  </a:extLst>
                </a:gridCol>
                <a:gridCol w="2222500">
                  <a:extLst>
                    <a:ext uri="{9D8B030D-6E8A-4147-A177-3AD203B41FA5}">
                      <a16:colId xmlns:a16="http://schemas.microsoft.com/office/drawing/2014/main" val="4087446601"/>
                    </a:ext>
                  </a:extLst>
                </a:gridCol>
                <a:gridCol w="2222500">
                  <a:extLst>
                    <a:ext uri="{9D8B030D-6E8A-4147-A177-3AD203B41FA5}">
                      <a16:colId xmlns:a16="http://schemas.microsoft.com/office/drawing/2014/main" val="1823744654"/>
                    </a:ext>
                  </a:extLst>
                </a:gridCol>
              </a:tblGrid>
              <a:tr h="36771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APROPIACIÓN VIGENTE 2024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Variación  2025-2024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81804"/>
                  </a:ext>
                </a:extLst>
              </a:tr>
              <a:tr h="441261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Justicia Transicional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5.157.723.695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5.312.455.406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-$                   154.731.711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432404"/>
                  </a:ext>
                </a:extLst>
              </a:tr>
              <a:tr h="441261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Política Criminal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10.000.000.000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10.000.000.000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                      - 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7584906"/>
                  </a:ext>
                </a:extLst>
              </a:tr>
              <a:tr h="44126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2F3FA"/>
                          </a:highlight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2F3FA"/>
                          </a:highlight>
                          <a:latin typeface="Nunito Sans Light" pitchFamily="2" charset="0"/>
                        </a:rPr>
                        <a:t> $          15.157.723.695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2F3FA"/>
                          </a:highlight>
                          <a:latin typeface="Nunito Sans Light" pitchFamily="2" charset="0"/>
                        </a:rPr>
                        <a:t> $          15.312.455.406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2F3FA"/>
                          </a:highlight>
                          <a:latin typeface="Nunito Sans Light" pitchFamily="2" charset="0"/>
                        </a:rPr>
                        <a:t>-$              154.731.711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7709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17545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-101043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font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1. </a:t>
            </a:r>
            <a:r>
              <a:rPr lang="es-CO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Dirección de Justicia Transicional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86293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379797"/>
              </p:ext>
            </p:extLst>
          </p:nvPr>
        </p:nvGraphicFramePr>
        <p:xfrm>
          <a:off x="227045" y="1689736"/>
          <a:ext cx="11737909" cy="4996481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5847184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2249391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3641334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38149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6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Compromisos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Proyecto de Inversión/programa funcionamiento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6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Estrategia/metas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1153249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Propuesta pág. 46 de programa gobierno: </a:t>
                      </a:r>
                      <a:r>
                        <a:rPr lang="es-MX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La justicia restaurativa busca la humanización de las justicias transicional y retributiva, en la medida que, apuesta por el reconocimiento de las víctimas, la responsabilidad de los victimarios u ofensores, la reparación del daño y la reintegración social de éstos.</a:t>
                      </a:r>
                    </a:p>
                    <a:p>
                      <a:pPr algn="just" fontAlgn="ctr"/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Indicador PND: </a:t>
                      </a:r>
                      <a:r>
                        <a:rPr lang="es-MX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Sanciones propias de la JEP en ejecución</a:t>
                      </a:r>
                      <a:endParaRPr lang="es-CO" sz="1200" b="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algn="just" fontAlgn="ctr"/>
                      <a:r>
                        <a:rPr lang="es-CO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 -</a:t>
                      </a:r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Artículo 204  </a:t>
                      </a:r>
                      <a:r>
                        <a:rPr lang="es-MX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Condiciones </a:t>
                      </a: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institucionales para el cumplimiento de las decisiones judiciales de la jurisdicción especial para la paz </a:t>
                      </a:r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–JEP- </a:t>
                      </a: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en materia de </a:t>
                      </a:r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medidas de contribución a la reparación y sanciones propias </a:t>
                      </a: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en cabeza de sus comparecientes</a:t>
                      </a:r>
                    </a:p>
                    <a:p>
                      <a:pPr algn="just" fontAlgn="ctr"/>
                      <a:r>
                        <a:rPr lang="es-CO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 </a:t>
                      </a:r>
                      <a:r>
                        <a:rPr lang="es-CO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-Artículo 198 </a:t>
                      </a:r>
                      <a:r>
                        <a:rPr lang="es-CO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Sistema Nacional de Búsqueda de Personas Dadas por Desaparecidas</a:t>
                      </a:r>
                      <a:r>
                        <a:rPr lang="es-CO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 </a:t>
                      </a:r>
                      <a:r>
                        <a:rPr lang="es-CO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s-MX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Artículo 205    </a:t>
                      </a: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Instancia de articulación entre el gobierno nacional y la jurisdicción especial para la paz -</a:t>
                      </a:r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JEP-</a:t>
                      </a: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sobre </a:t>
                      </a:r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medidas restaurativas y sanciones propias</a:t>
                      </a:r>
                    </a:p>
                    <a:p>
                      <a:pPr algn="just" fontAlgn="ctr"/>
                      <a:endParaRPr lang="es-MX" sz="12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just" fontAlgn="ctr"/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Inversión:</a:t>
                      </a: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Mejoramiento del acceso a la justicia transicional restaurativa para contribuir a la paz en el territorio nacional.</a:t>
                      </a:r>
                    </a:p>
                    <a:p>
                      <a:pPr algn="just" fontAlgn="ctr"/>
                      <a:endParaRPr lang="es-MX" sz="12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Funcionamiento: </a:t>
                      </a: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Atención integral a la población desplazada en cumplimiento de la sentencia T-025 de 2004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Implementar proyectos restaurativos de la justicia y para la reparación a las</a:t>
                      </a:r>
                      <a:r>
                        <a:rPr lang="es-MX" sz="1200" b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víctimas en municipios del Norte del Cauca, Pacífico Nariñense y Nariño (Región Abades).</a:t>
                      </a:r>
                    </a:p>
                    <a:p>
                      <a:pPr algn="just" fontAlgn="ctr"/>
                      <a:endParaRPr lang="es-MX" sz="1200" b="1" i="0" u="none" strike="noStrike" kern="1200" baseline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Implementación del </a:t>
                      </a:r>
                      <a:r>
                        <a:rPr lang="es-MX" sz="1200" b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Sistema y</a:t>
                      </a:r>
                      <a:r>
                        <a:rPr lang="es-MX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de la política pública de búsqueda de personas dadas por desaparecidas.</a:t>
                      </a:r>
                    </a:p>
                    <a:p>
                      <a:pPr algn="just" fontAlgn="ctr"/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Coordinar la implementación de medidas y sanciones propias</a:t>
                      </a:r>
                      <a:r>
                        <a:rPr lang="es-MX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a través </a:t>
                      </a: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 proyectos restaurativos por las entidades responsables.</a:t>
                      </a:r>
                    </a:p>
                    <a:p>
                      <a:pPr algn="just" fontAlgn="ctr"/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0446088"/>
                  </a:ext>
                </a:extLst>
              </a:tr>
              <a:tr h="1480660">
                <a:tc>
                  <a:txBody>
                    <a:bodyPr/>
                    <a:lstStyle/>
                    <a:p>
                      <a:pPr algn="just" fontAlgn="t"/>
                      <a:r>
                        <a:rPr lang="es-CO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 </a:t>
                      </a:r>
                      <a:r>
                        <a:rPr lang="es-CO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-Artículo 116  </a:t>
                      </a: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Mecanismo para la prevención y </a:t>
                      </a:r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atención integral de violencias y actos de discriminación a población LGBTIQ+</a:t>
                      </a:r>
                    </a:p>
                    <a:p>
                      <a:pPr algn="just" fontAlgn="t"/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 - </a:t>
                      </a:r>
                      <a:r>
                        <a:rPr lang="es-MX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Artículo 344 Declaración de </a:t>
                      </a:r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emergencia por violencia de género.</a:t>
                      </a:r>
                    </a:p>
                    <a:p>
                      <a:pPr algn="just" fontAlgn="t"/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 - </a:t>
                      </a:r>
                      <a:r>
                        <a:rPr lang="es-MX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Artículo 343 Sistema Nacional de Registro, Atención, Seguimiento y Monitoreo de las Violencias Basadas en Género. </a:t>
                      </a:r>
                    </a:p>
                    <a:p>
                      <a:pPr algn="just" fontAlgn="t"/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PND-</a:t>
                      </a:r>
                      <a:r>
                        <a:rPr lang="es-MX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Compromiso pueblos NARP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Red </a:t>
                      </a:r>
                      <a:r>
                        <a:rPr lang="es-MX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Justas - Banco Alianzas Justas: </a:t>
                      </a:r>
                      <a:r>
                        <a:rPr lang="es-MX" sz="1200" b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subvención de proyectos de entidades territoriales y/o organizaciones de base para el acceso a la justicia por  violencias basadas en género, violencias por prejuicio y violencia sexual, en territorios </a:t>
                      </a:r>
                      <a:r>
                        <a:rPr lang="es-MX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 conflicto armado.</a:t>
                      </a:r>
                    </a:p>
                    <a:p>
                      <a:pPr algn="just" fontAlgn="ctr"/>
                      <a:endParaRPr lang="es-MX" sz="12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53483884"/>
                  </a:ext>
                </a:extLst>
              </a:tr>
              <a:tr h="662131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 - </a:t>
                      </a:r>
                      <a:r>
                        <a:rPr lang="es-MX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Artículo 355. Partidas Presupuestales para el cumplimiento de los </a:t>
                      </a:r>
                      <a:r>
                        <a:rPr lang="es-MX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acuerdos con pueblos indígenas y las comunidades NARP y Rrom</a:t>
                      </a:r>
                      <a:r>
                        <a:rPr lang="es-MX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Convenios con comunidades étnicas del pacífico protegidas por el Auto 620.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9061590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0E8F6DDE-9264-F51C-F6E4-C1F57FD638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797068"/>
              </p:ext>
            </p:extLst>
          </p:nvPr>
        </p:nvGraphicFramePr>
        <p:xfrm>
          <a:off x="394377" y="939554"/>
          <a:ext cx="11175582" cy="731520"/>
        </p:xfrm>
        <a:graphic>
          <a:graphicData uri="http://schemas.openxmlformats.org/drawingml/2006/table">
            <a:tbl>
              <a:tblPr firstRow="1" bandRow="1"/>
              <a:tblGrid>
                <a:gridCol w="6829522">
                  <a:extLst>
                    <a:ext uri="{9D8B030D-6E8A-4147-A177-3AD203B41FA5}">
                      <a16:colId xmlns:a16="http://schemas.microsoft.com/office/drawing/2014/main" val="3088595427"/>
                    </a:ext>
                  </a:extLst>
                </a:gridCol>
                <a:gridCol w="4346060">
                  <a:extLst>
                    <a:ext uri="{9D8B030D-6E8A-4147-A177-3AD203B41FA5}">
                      <a16:colId xmlns:a16="http://schemas.microsoft.com/office/drawing/2014/main" val="606071675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78225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Justicia Transicional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5.312.455.406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9908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5295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141938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font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2. </a:t>
            </a:r>
            <a:r>
              <a:rPr lang="es-CO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Dirección de Política Criminal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935103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685462"/>
              </p:ext>
            </p:extLst>
          </p:nvPr>
        </p:nvGraphicFramePr>
        <p:xfrm>
          <a:off x="394886" y="1810636"/>
          <a:ext cx="11146489" cy="4482977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3570624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2393218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5182647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34427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7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Compromiso</a:t>
                      </a:r>
                      <a:endParaRPr lang="es-CO" sz="17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8659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Proyecto de Inversión</a:t>
                      </a:r>
                    </a:p>
                  </a:txBody>
                  <a:tcPr marL="9525" marR="9525" marT="8659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Estrategia/metas</a:t>
                      </a:r>
                    </a:p>
                  </a:txBody>
                  <a:tcPr marL="9525" marR="9525" marT="8659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362397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3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Programa de Gobierno 175:</a:t>
                      </a:r>
                      <a:endParaRPr lang="es-MX" sz="1300" b="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MX" sz="13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Reforma del Sistema de Responsabilidad Penal para Adolescente-SRPA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Programa de Gobierno 213:</a:t>
                      </a:r>
                      <a:endParaRPr lang="es-MX" sz="1300" b="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MX" sz="13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Sistema carcelario modernizado, ampliado y dignificado con enfoque de género para el acceso a programas integrales de resocialización y de educación a la población privada de la libertad. 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es-MX" sz="13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s-CO" sz="13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ases PND: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Humanización de la política criminal y superación de Estado de Cosas Inconstitucional en materia penitenciaria y carcelaria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Compromiso Acuerdo de Paz capitulo étnico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Sentencias T-388/13 y T-762/15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CONPES 4080 de 2022</a:t>
                      </a:r>
                      <a:r>
                        <a:rPr lang="es-MX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Comisión mixta CRIC</a:t>
                      </a:r>
                      <a:endParaRPr lang="es-CO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Indicador PND: </a:t>
                      </a: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ERON con prácticas restaurativas implementadas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endParaRPr lang="es-CO" sz="13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8659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Humanización de la política criminal y penitenciaria a nivel nacional</a:t>
                      </a:r>
                    </a:p>
                  </a:txBody>
                  <a:tcPr marL="9525" marR="9525" marT="86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Implementación de la Ley de utilidad pública (Mujeres potencialmente beneficiarias: 3265)</a:t>
                      </a:r>
                    </a:p>
                    <a:p>
                      <a:pPr algn="l" fontAlgn="ctr"/>
                      <a:endParaRPr lang="es-MX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Implementación de Protocolos y Planes para el mejoramiento de las condiciones de vida en reclusión de las personas privadas de la libertad incluyendo enfoques diferenciales.</a:t>
                      </a:r>
                    </a:p>
                    <a:p>
                      <a:pPr algn="l" fontAlgn="ctr"/>
                      <a:endParaRPr lang="es-MX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Fortalecimiento progresivo de los Centros de Armonización Indígenas o sus equivalentes en el marco de la colaboración armónica entre los organismos del Estado</a:t>
                      </a:r>
                    </a:p>
                    <a:p>
                      <a:pPr algn="l" fontAlgn="ctr"/>
                      <a:endParaRPr lang="es-MX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Implementación de prácticas restaurativas en el sistema penitenciario y carcelario</a:t>
                      </a:r>
                    </a:p>
                    <a:p>
                      <a:pPr algn="l" fontAlgn="ctr"/>
                      <a:endParaRPr lang="es-MX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endParaRPr lang="es-MX" sz="13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8659" marB="0" anchor="ctr"/>
                </a:tc>
                <a:extLst>
                  <a:ext uri="{0D108BD9-81ED-4DB2-BD59-A6C34878D82A}">
                    <a16:rowId xmlns:a16="http://schemas.microsoft.com/office/drawing/2014/main" val="2934652389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4FB34742-1E4C-8CA4-2166-D8213A5137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015133"/>
              </p:ext>
            </p:extLst>
          </p:nvPr>
        </p:nvGraphicFramePr>
        <p:xfrm>
          <a:off x="394885" y="1079115"/>
          <a:ext cx="11146489" cy="731520"/>
        </p:xfrm>
        <a:graphic>
          <a:graphicData uri="http://schemas.openxmlformats.org/drawingml/2006/table">
            <a:tbl>
              <a:tblPr firstRow="1" bandRow="1"/>
              <a:tblGrid>
                <a:gridCol w="6811743">
                  <a:extLst>
                    <a:ext uri="{9D8B030D-6E8A-4147-A177-3AD203B41FA5}">
                      <a16:colId xmlns:a16="http://schemas.microsoft.com/office/drawing/2014/main" val="615521457"/>
                    </a:ext>
                  </a:extLst>
                </a:gridCol>
                <a:gridCol w="4334746">
                  <a:extLst>
                    <a:ext uri="{9D8B030D-6E8A-4147-A177-3AD203B41FA5}">
                      <a16:colId xmlns:a16="http://schemas.microsoft.com/office/drawing/2014/main" val="148780974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0363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Política Criminal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10.000.000.000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9550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45135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271904" y="30540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font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2. </a:t>
            </a:r>
            <a:r>
              <a:rPr lang="es-CO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Dirección de Política Criminal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079368" y="86835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832725"/>
              </p:ext>
            </p:extLst>
          </p:nvPr>
        </p:nvGraphicFramePr>
        <p:xfrm>
          <a:off x="394377" y="1808523"/>
          <a:ext cx="11175582" cy="291465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4130970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2396800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4647812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31811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Compromiso</a:t>
                      </a:r>
                      <a:endParaRPr lang="es-CO" sz="1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Proyecto de Inversión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Estrategia/metas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200209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Bases PND: </a:t>
                      </a:r>
                    </a:p>
                    <a:p>
                      <a:pPr marL="285750" indent="-285750" algn="l" defTabSz="9144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MX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Desarrollar estrategia para la promoción del uso de sanciones no privativas de la libertad, la aplicación de beneficios administrativos y medidas sustitutivas de la pena de prisión</a:t>
                      </a:r>
                    </a:p>
                    <a:p>
                      <a:pPr marL="285750" indent="-285750" algn="l" defTabSz="9144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MX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Implementar la Política Pública de Prevención del Delito de Adolescentes y Jóvenes </a:t>
                      </a:r>
                    </a:p>
                    <a:p>
                      <a:pPr marL="285750" indent="-285750" algn="l" defTabSz="9144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MX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Realizar campañas de concientización ciudadana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Compromisos Acuerdo de Paz D.297 y D.298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CONPES 4089 de 2022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CONPES 4042 de 2021</a:t>
                      </a:r>
                      <a:endParaRPr lang="es-CO" sz="14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Fortalecimiento de la prevención del delito en el marco de la política criminal a nivel nacional</a:t>
                      </a:r>
                    </a:p>
                    <a:p>
                      <a:pPr marL="0" algn="l" defTabSz="914400" rtl="0" eaLnBrk="1" fontAlgn="ctr" latinLnBrk="0" hangingPunct="1"/>
                      <a:endParaRPr lang="es-MX" sz="140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Implementación del Plan nacional de política criminal 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Implementación de programas, prácticas y procesos de justicia restaurativa juvenil y de prevención del delito en adolescentes y jóvenes, restableciendo los vínculos comunitarios y reducir la reiteración del delito.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Compromiso bases del PND: </a:t>
                      </a: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Difusión de la campaña de concientización ciudadana en Alternatividad penal y justicia restaurativa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4652389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314F0652-387A-80DE-98E9-F692FF12E1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805254"/>
              </p:ext>
            </p:extLst>
          </p:nvPr>
        </p:nvGraphicFramePr>
        <p:xfrm>
          <a:off x="394885" y="1079115"/>
          <a:ext cx="11146489" cy="731520"/>
        </p:xfrm>
        <a:graphic>
          <a:graphicData uri="http://schemas.openxmlformats.org/drawingml/2006/table">
            <a:tbl>
              <a:tblPr firstRow="1" bandRow="1"/>
              <a:tblGrid>
                <a:gridCol w="6811743">
                  <a:extLst>
                    <a:ext uri="{9D8B030D-6E8A-4147-A177-3AD203B41FA5}">
                      <a16:colId xmlns:a16="http://schemas.microsoft.com/office/drawing/2014/main" val="615521457"/>
                    </a:ext>
                  </a:extLst>
                </a:gridCol>
                <a:gridCol w="4334746">
                  <a:extLst>
                    <a:ext uri="{9D8B030D-6E8A-4147-A177-3AD203B41FA5}">
                      <a16:colId xmlns:a16="http://schemas.microsoft.com/office/drawing/2014/main" val="148780974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0363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Política Criminal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10.000.000.000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9550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58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50703695-DCC9-2B2B-CE25-CD632F0261C9}"/>
              </a:ext>
            </a:extLst>
          </p:cNvPr>
          <p:cNvSpPr txBox="1">
            <a:spLocks/>
          </p:cNvSpPr>
          <p:nvPr/>
        </p:nvSpPr>
        <p:spPr>
          <a:xfrm>
            <a:off x="1815548" y="2649197"/>
            <a:ext cx="8560904" cy="201498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bg1"/>
                </a:solidFill>
                <a:latin typeface="Helvetica" pitchFamily="2" charset="0"/>
              </a:rPr>
              <a:t>Presupuesto</a:t>
            </a:r>
          </a:p>
          <a:p>
            <a:endParaRPr lang="es-ES" sz="3200" b="1" dirty="0">
              <a:solidFill>
                <a:schemeClr val="bg1"/>
              </a:solidFill>
              <a:latin typeface="Helvetica" pitchFamily="2" charset="0"/>
            </a:endParaRPr>
          </a:p>
          <a:p>
            <a:r>
              <a:rPr lang="es-ES" sz="3200" b="1" dirty="0">
                <a:solidFill>
                  <a:schemeClr val="bg1"/>
                </a:solidFill>
                <a:latin typeface="Helvetica" pitchFamily="2" charset="0"/>
              </a:rPr>
              <a:t>Sector Justicia y del Derecho 2024-2025</a:t>
            </a:r>
            <a:br>
              <a:rPr lang="es-MX" sz="3200" b="1" dirty="0">
                <a:solidFill>
                  <a:schemeClr val="bg1"/>
                </a:solidFill>
                <a:latin typeface="Helvetica" pitchFamily="2" charset="0"/>
              </a:rPr>
            </a:br>
            <a:endParaRPr lang="es-MX" sz="3200" b="1" dirty="0">
              <a:solidFill>
                <a:schemeClr val="bg1"/>
              </a:solidFill>
              <a:latin typeface="Helvetica" pitchFamily="2" charset="0"/>
            </a:endParaRPr>
          </a:p>
          <a:p>
            <a:r>
              <a:rPr lang="es-MX" sz="2200" b="1" dirty="0">
                <a:solidFill>
                  <a:schemeClr val="bg1"/>
                </a:solidFill>
                <a:latin typeface="Helvetica" pitchFamily="2" charset="0"/>
              </a:rPr>
              <a:t>Funcionamiento e Inversión</a:t>
            </a:r>
          </a:p>
          <a:p>
            <a:endParaRPr lang="es-CO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32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id="{F94638B2-DD7C-686F-1E5F-CEDDF5A4DFF0}"/>
              </a:ext>
            </a:extLst>
          </p:cNvPr>
          <p:cNvSpPr txBox="1">
            <a:spLocks/>
          </p:cNvSpPr>
          <p:nvPr/>
        </p:nvSpPr>
        <p:spPr>
          <a:xfrm>
            <a:off x="3326135" y="617008"/>
            <a:ext cx="5539729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SECRETARÍA GENERAL Y PLANEACIÓN</a:t>
            </a:r>
            <a:endParaRPr lang="es-CO" sz="2400" b="1" dirty="0">
              <a:solidFill>
                <a:srgbClr val="265085"/>
              </a:solidFill>
              <a:latin typeface="Nunito Sans" pitchFamily="2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F35A8EF9-33C5-3A9A-1BB3-89BB550EAF2B}"/>
              </a:ext>
            </a:extLst>
          </p:cNvPr>
          <p:cNvSpPr/>
          <p:nvPr/>
        </p:nvSpPr>
        <p:spPr>
          <a:xfrm>
            <a:off x="5236265" y="1410173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0EE0936-F58C-831A-D859-3352BF515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804740"/>
              </p:ext>
            </p:extLst>
          </p:nvPr>
        </p:nvGraphicFramePr>
        <p:xfrm>
          <a:off x="1464906" y="2976465"/>
          <a:ext cx="8599843" cy="1687770"/>
        </p:xfrm>
        <a:graphic>
          <a:graphicData uri="http://schemas.openxmlformats.org/drawingml/2006/table">
            <a:tbl>
              <a:tblPr firstRow="1" bandRow="1"/>
              <a:tblGrid>
                <a:gridCol w="3783931">
                  <a:extLst>
                    <a:ext uri="{9D8B030D-6E8A-4147-A177-3AD203B41FA5}">
                      <a16:colId xmlns:a16="http://schemas.microsoft.com/office/drawing/2014/main" val="342441585"/>
                    </a:ext>
                  </a:extLst>
                </a:gridCol>
                <a:gridCol w="2407956">
                  <a:extLst>
                    <a:ext uri="{9D8B030D-6E8A-4147-A177-3AD203B41FA5}">
                      <a16:colId xmlns:a16="http://schemas.microsoft.com/office/drawing/2014/main" val="4176553543"/>
                    </a:ext>
                  </a:extLst>
                </a:gridCol>
                <a:gridCol w="2407956">
                  <a:extLst>
                    <a:ext uri="{9D8B030D-6E8A-4147-A177-3AD203B41FA5}">
                      <a16:colId xmlns:a16="http://schemas.microsoft.com/office/drawing/2014/main" val="401068337"/>
                    </a:ext>
                  </a:extLst>
                </a:gridCol>
              </a:tblGrid>
              <a:tr h="29099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APROPIACIÓN VIGENTE 2024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352530"/>
                  </a:ext>
                </a:extLst>
              </a:tr>
              <a:tr h="6983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Tecnologías y Gestión de Información en Justicia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4.362.906.240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4.362.906.240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548162"/>
                  </a:ext>
                </a:extLst>
              </a:tr>
              <a:tr h="34919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Oficina Asesora de Planeación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4.500.000.000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4.500.000.000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3546631"/>
                  </a:ext>
                </a:extLst>
              </a:tr>
              <a:tr h="3491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2F3FA"/>
                          </a:highlight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2F3FA"/>
                          </a:highlight>
                          <a:latin typeface="Nunito Sans Light" pitchFamily="2" charset="0"/>
                        </a:rPr>
                        <a:t> $            8.862.906.240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2F3FA"/>
                          </a:highlight>
                          <a:latin typeface="Nunito Sans Light" pitchFamily="2" charset="0"/>
                        </a:rPr>
                        <a:t> $            8.862.906.240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5218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717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335074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font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1. Proyectos de inversión Dirección de Tecnologias y Gestión de la Información.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113104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411723"/>
              </p:ext>
            </p:extLst>
          </p:nvPr>
        </p:nvGraphicFramePr>
        <p:xfrm>
          <a:off x="246255" y="1886252"/>
          <a:ext cx="11699489" cy="4348615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217027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2817845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6664617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44163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Compromiso 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Proyecto de Inversión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Estrategia/metas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390698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CO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Bases PND: </a:t>
                      </a:r>
                      <a:r>
                        <a:rPr lang="es-MX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Bases del PND  Capacidades institucionales, técnicas y tecnológicas del Sistema de Justicia</a:t>
                      </a:r>
                    </a:p>
                    <a:p>
                      <a:pPr marL="0" algn="l" defTabSz="914400" rtl="0" eaLnBrk="1" fontAlgn="ctr" latinLnBrk="0" hangingPunct="1"/>
                      <a:endParaRPr lang="es-MX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MX" sz="1100" b="1" dirty="0"/>
                        <a:t>Decreto 767 de 2022. </a:t>
                      </a:r>
                      <a:r>
                        <a:rPr lang="es-MX" sz="1100" b="0" dirty="0"/>
                        <a:t>Gobierno digital</a:t>
                      </a:r>
                      <a:endParaRPr lang="es-CO" sz="1100" b="0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Fortalecimiento de la gestión tecnológica con enfoque de investigación, desarrollo e innovación para el mejoramiento del acceso a la justicia a nivel nacional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lang="es-MX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Dar cumplimiento a la Política de Gobierno Digital, l</a:t>
                      </a:r>
                      <a:r>
                        <a:rPr lang="es-MX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íneas de acción establecidas en la política:</a:t>
                      </a:r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es-MX" sz="1100" b="1" dirty="0"/>
                        <a:t>La seguridad y privacidad de la información:</a:t>
                      </a:r>
                      <a:r>
                        <a:rPr lang="es-MX" sz="1100" dirty="0"/>
                        <a:t> Cumplir con el modelo de seguridad y Privacidad de Información</a:t>
                      </a:r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es-MX" sz="1100" b="1" dirty="0"/>
                        <a:t>La arquitectura empresarial: </a:t>
                      </a:r>
                      <a:r>
                        <a:rPr lang="es-MX" sz="1100" b="0" dirty="0"/>
                        <a:t>Gestión </a:t>
                      </a:r>
                      <a:r>
                        <a:rPr lang="es-MX" sz="1100" dirty="0"/>
                        <a:t>de Proyectos; Gestión de tecnología de información y gestión de arquitectura empresarial.</a:t>
                      </a:r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es-MX" sz="1100" b="1" dirty="0"/>
                        <a:t>Servicios ciudadanos digitales:</a:t>
                      </a:r>
                      <a:r>
                        <a:rPr lang="es-MX" sz="1100" dirty="0"/>
                        <a:t> Autenticación, carpeta ciudadana digital e interoperabilidad. </a:t>
                      </a:r>
                    </a:p>
                    <a:p>
                      <a:pPr algn="l" fontAlgn="ctr"/>
                      <a:endParaRPr lang="es-MX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fontAlgn="ctr"/>
                      <a:r>
                        <a:rPr lang="es-MX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Infraestructura para el uso de estos sistemas.</a:t>
                      </a:r>
                    </a:p>
                    <a:p>
                      <a:pPr algn="just" fontAlgn="ctr"/>
                      <a:r>
                        <a:rPr lang="es-MX" sz="11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Cumplimiento del Modelo de Seguridad y Privacidad de la Información que trata la política.</a:t>
                      </a:r>
                      <a:endParaRPr lang="es-MX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5221350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11B83F07-198D-0F80-0C55-DE2A2B6E99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50623"/>
              </p:ext>
            </p:extLst>
          </p:nvPr>
        </p:nvGraphicFramePr>
        <p:xfrm>
          <a:off x="493103" y="1213842"/>
          <a:ext cx="11205794" cy="672410"/>
        </p:xfrm>
        <a:graphic>
          <a:graphicData uri="http://schemas.openxmlformats.org/drawingml/2006/table">
            <a:tbl>
              <a:tblPr firstRow="1" bandRow="1"/>
              <a:tblGrid>
                <a:gridCol w="6847985">
                  <a:extLst>
                    <a:ext uri="{9D8B030D-6E8A-4147-A177-3AD203B41FA5}">
                      <a16:colId xmlns:a16="http://schemas.microsoft.com/office/drawing/2014/main" val="2120630339"/>
                    </a:ext>
                  </a:extLst>
                </a:gridCol>
                <a:gridCol w="4357809">
                  <a:extLst>
                    <a:ext uri="{9D8B030D-6E8A-4147-A177-3AD203B41FA5}">
                      <a16:colId xmlns:a16="http://schemas.microsoft.com/office/drawing/2014/main" val="1584956580"/>
                    </a:ext>
                  </a:extLst>
                </a:gridCol>
              </a:tblGrid>
              <a:tr h="30564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648877"/>
                  </a:ext>
                </a:extLst>
              </a:tr>
              <a:tr h="36676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Dirección de Tecnologías y Gestión de Información en Justicia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4.362.906.240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4058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0298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335074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font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2. Proyectos de inversión de apoyo a la gestión institucional.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113104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516561"/>
              </p:ext>
            </p:extLst>
          </p:nvPr>
        </p:nvGraphicFramePr>
        <p:xfrm>
          <a:off x="494794" y="1886252"/>
          <a:ext cx="11205794" cy="291465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3564022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2211355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5430417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43650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Compromiso 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Proyecto de Inversión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Estrategia/metas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234340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Bases del PND: </a:t>
                      </a:r>
                      <a:r>
                        <a:rPr lang="es-MX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Realizar Encuestas de Necesidades Jurídicas ENJ</a:t>
                      </a:r>
                    </a:p>
                    <a:p>
                      <a:pPr marL="0" algn="l" defTabSz="914400" rtl="0" eaLnBrk="1" fontAlgn="ctr" latinLnBrk="0" hangingPunct="1"/>
                      <a:endParaRPr lang="es-CO" sz="14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ES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Decreto 1499 de 2017, </a:t>
                      </a:r>
                      <a:r>
                        <a:rPr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establece el Modelo Integrado de Planeación y Gestión – MIPG</a:t>
                      </a:r>
                    </a:p>
                    <a:p>
                      <a:pPr marL="0" algn="l" defTabSz="914400" rtl="0" eaLnBrk="1" fontAlgn="ctr" latinLnBrk="0" hangingPunct="1"/>
                      <a:endParaRPr lang="es-ES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ES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Indicador PND:</a:t>
                      </a:r>
                      <a:r>
                        <a:rPr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(Primer nivel)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Tasa de solución de problemas, conflictos y disputas.</a:t>
                      </a:r>
                    </a:p>
                    <a:p>
                      <a:pPr marL="0" algn="l" defTabSz="914400" rtl="0" eaLnBrk="1" fontAlgn="ctr" latinLnBrk="0" hangingPunct="1"/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Mejoramiento del sistema de gestión institucional del ministerio de justicia y del derecho a nivel nacional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Cumplimiento del </a:t>
                      </a:r>
                      <a:r>
                        <a:rPr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Modelo Integrado de Planeación y Gestión - MIPG</a:t>
                      </a: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de conformidad con el Decreto 1499 de 2017, mejorando la eficiencia de las dimensiones de planeación institucional,</a:t>
                      </a:r>
                      <a:r>
                        <a:rPr lang="es-MX" sz="14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gestión del conocimiento, eficiencia administrativa y financiera, participación ciudadana y servicio al ciudadano, gestión documental y control interno.</a:t>
                      </a: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algn="l" defTabSz="914400" rtl="0" eaLnBrk="1" fontAlgn="ctr" latinLnBrk="0" hangingPunct="1"/>
                      <a:endParaRPr lang="es-ES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Rendición</a:t>
                      </a:r>
                      <a:r>
                        <a:rPr lang="es-ES" sz="14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de cuentas.</a:t>
                      </a:r>
                      <a:endParaRPr lang="es-ES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Realizar Encuesta de Necesidades Jurídicas ENJ- </a:t>
                      </a:r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Indicador de SINERGIA-</a:t>
                      </a: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endParaRPr lang="es-ES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Fortalecer el sistema de gestión documental de la entidad.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21449463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B31E55C1-97FC-4D75-A885-3AC7F9A43A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323600"/>
              </p:ext>
            </p:extLst>
          </p:nvPr>
        </p:nvGraphicFramePr>
        <p:xfrm>
          <a:off x="491412" y="1203260"/>
          <a:ext cx="11205794" cy="731520"/>
        </p:xfrm>
        <a:graphic>
          <a:graphicData uri="http://schemas.openxmlformats.org/drawingml/2006/table">
            <a:tbl>
              <a:tblPr firstRow="1" bandRow="1"/>
              <a:tblGrid>
                <a:gridCol w="6847986">
                  <a:extLst>
                    <a:ext uri="{9D8B030D-6E8A-4147-A177-3AD203B41FA5}">
                      <a16:colId xmlns:a16="http://schemas.microsoft.com/office/drawing/2014/main" val="1077847199"/>
                    </a:ext>
                  </a:extLst>
                </a:gridCol>
                <a:gridCol w="4357808">
                  <a:extLst>
                    <a:ext uri="{9D8B030D-6E8A-4147-A177-3AD203B41FA5}">
                      <a16:colId xmlns:a16="http://schemas.microsoft.com/office/drawing/2014/main" val="419625207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264825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Oficina Asesora de Planeación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4.500.000.000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7332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0162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335074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font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1. Dirección de Política de Drogas y Actividades Relacionadas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113104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182310"/>
              </p:ext>
            </p:extLst>
          </p:nvPr>
        </p:nvGraphicFramePr>
        <p:xfrm>
          <a:off x="435931" y="1398836"/>
          <a:ext cx="10966077" cy="462153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3240330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2385348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5340399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43214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Compromiso 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Programa de funcionamiento</a:t>
                      </a:r>
                      <a:endParaRPr lang="es-CO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Estrategia/metas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89822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Propuesta programa de Gobierno 239:</a:t>
                      </a:r>
                    </a:p>
                    <a:p>
                      <a:pPr algn="l" fontAlgn="ctr"/>
                      <a:r>
                        <a:rPr lang="es-MX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 impulsará la regulación de las plantas y sus usos derivados. Se investigarán los usos benéficos que pueden tener los productos derivados del cannabis y la hoja de coca, impulsando un importante sector productivo que involucre al Estado, el sector privado y las formas cooperativas y comunitarias para la economía nacional e internacional. Se potenciará el desarrollo de la agroindustria cannábica -como en la mayor parte del mundo- hacia su regulación.</a:t>
                      </a:r>
                    </a:p>
                    <a:p>
                      <a:pPr algn="l" fontAlgn="ctr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PND -Artículo 193 </a:t>
                      </a: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Formulación adopción e implementación de la nueva política nacional de drogas</a:t>
                      </a:r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FRISCO Fondo para la rehabilitación, inversión social y lucha contra el crimen organizado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Fondo para la lucha contra las drogas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Implementación de la estrategia ambiental en zonas Jaguar</a:t>
                      </a:r>
                      <a:endParaRPr lang="es-MX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endParaRPr lang="es-MX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Estrategia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Misiones territoriales para la implementación de la Política Nacional de Drogas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Seguimiento,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monitoreo y evaluación a la política de drogas (monitoreo de cultivos ilícitos y medición de indicadores de impacto y resultado de la política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Implementación y seguimiento de las estrategias de zonas paz y esperanza y cambio de narrativas estigmatizantes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orientadas a la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desvinculación de jóvenes y poblaciones vulnerables al fenómeno del tráfico de drogas.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Implementación el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eje de regulación justa y responsable de la política nacional de drogas enfocada en los usos alternativos lícitos de la planta de coca, del cáñamo y aprovechamiento industrial del cannabis (principalmente en Catatumbo, Cauca y Nariño)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52213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52012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113104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236979"/>
              </p:ext>
            </p:extLst>
          </p:nvPr>
        </p:nvGraphicFramePr>
        <p:xfrm>
          <a:off x="522358" y="1359647"/>
          <a:ext cx="11402164" cy="526161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4330076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2502474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4569614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43214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Compromiso 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Programa de funcionamiento</a:t>
                      </a:r>
                      <a:endParaRPr lang="es-CO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Estrategia/metas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124058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Propuesta programa de Gobierno 239:</a:t>
                      </a:r>
                    </a:p>
                    <a:p>
                      <a:pPr algn="l" fontAlgn="ctr"/>
                      <a:r>
                        <a:rPr lang="es-MX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 impulsará la regulación de las plantas y sus usos derivados. Se investigarán los usos benéficos que pueden tener los productos derivados del cannabis y la hoja de coca, impulsando un importante sector productivo que involucre al Estado, el sector privado y las formas cooperativas y comunitarias para la economía nacional e internacional. Se potenciará el desarrollo de la agroindustria cannábica -como en la mayor parte del mundo- hacia su regulación.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PND- </a:t>
                      </a: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Compromiso MPC- Consulta Previa de la política de drogas con comunidades indígenas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PND -Artículo 193 </a:t>
                      </a: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Formulación adopción e implementación de la nueva política nacional de drogas</a:t>
                      </a:r>
                    </a:p>
                    <a:p>
                      <a:pPr algn="l" fontAlgn="ctr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Compromiso</a:t>
                      </a:r>
                      <a:r>
                        <a:rPr lang="es-MX" sz="1400" b="1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PMI DG.10</a:t>
                      </a:r>
                    </a:p>
                    <a:p>
                      <a:pPr algn="l" fontAlgn="ctr"/>
                      <a:endParaRPr lang="es-MX" sz="1400" b="1" u="none" strike="noStrike" kern="1200" baseline="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Plan Marco de Implementación acuerdos de paz</a:t>
                      </a:r>
                      <a:r>
                        <a:rPr lang="es-MX" sz="1400" b="1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– </a:t>
                      </a:r>
                      <a:r>
                        <a:rPr lang="es-MX" sz="1400" b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Compromiso D.307, D.308 y D.387</a:t>
                      </a:r>
                      <a:endParaRPr lang="es-MX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endParaRPr lang="es-CO" sz="1400" b="1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FRISCO Fondo para la rehabilitación, inversión social y lucha contra el crimen organizado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Fondo para la lucha contra las drogas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Seguimiento a los procesos de consulta previa adelantados con comunidades étnicas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Generación de evidencia técnica y conocimiento alrededor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del fenómeno de las drogas: sistema de alertas tempranas- SAT, investigación cannabis II y desarrollo de la agenda de investigación del observatorio de drogas en Colombia.</a:t>
                      </a:r>
                    </a:p>
                    <a:p>
                      <a:pPr algn="l" fontAlgn="ctr"/>
                      <a:endParaRPr lang="es-MX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Líneas de estudio sobre género en la cadena de valor del narcotráfico (PMI).</a:t>
                      </a:r>
                    </a:p>
                    <a:p>
                      <a:pPr algn="l" fontAlgn="ctr"/>
                      <a:endParaRPr lang="es-MX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Implementación del eje de prevención y atención del uso de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sustancias psicoactivas (estrategias de prevención, atención y reducción de riesgos y daños asociados al consumo)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8884087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568863" y="337883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fontAlgn="ctr">
              <a:lnSpc>
                <a:spcPct val="90000"/>
              </a:lnSpc>
              <a:spcBef>
                <a:spcPct val="0"/>
              </a:spcBef>
            </a:pPr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1. Dirección de Política de Drogas y Actividades Relacionadas</a:t>
            </a:r>
          </a:p>
        </p:txBody>
      </p:sp>
    </p:spTree>
    <p:extLst>
      <p:ext uri="{BB962C8B-B14F-4D97-AF65-F5344CB8AC3E}">
        <p14:creationId xmlns:p14="http://schemas.microsoft.com/office/powerpoint/2010/main" val="8476779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206975" y="6639446"/>
            <a:ext cx="1778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www.minjusticia.gov.co</a:t>
            </a:r>
          </a:p>
        </p:txBody>
      </p:sp>
      <p:sp>
        <p:nvSpPr>
          <p:cNvPr id="3" name="Google Shape;141;p22">
            <a:extLst>
              <a:ext uri="{FF2B5EF4-FFF2-40B4-BE49-F238E27FC236}">
                <a16:creationId xmlns:a16="http://schemas.microsoft.com/office/drawing/2014/main" id="{99DCBA1E-23AC-ECA9-981E-D377DCB8036C}"/>
              </a:ext>
            </a:extLst>
          </p:cNvPr>
          <p:cNvSpPr txBox="1">
            <a:spLocks/>
          </p:cNvSpPr>
          <p:nvPr/>
        </p:nvSpPr>
        <p:spPr>
          <a:xfrm>
            <a:off x="4490304" y="2221304"/>
            <a:ext cx="6333540" cy="110378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0099" tIns="45033" rIns="90099" bIns="45033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ym typeface="Work Sans Medium"/>
              </a:rPr>
              <a:t>Unidad de Servicios Penitenciarios y Carcelarios – USPEC</a:t>
            </a:r>
            <a:endParaRPr lang="es-MX" sz="3942" dirty="0">
              <a:solidFill>
                <a:srgbClr val="000000"/>
              </a:solidFill>
              <a:latin typeface="Montserrat" pitchFamily="2" charset="77"/>
              <a:ea typeface="Work Sans Medium"/>
              <a:cs typeface="Work Sans Medium"/>
              <a:sym typeface="Work Sans Medium"/>
            </a:endParaRPr>
          </a:p>
        </p:txBody>
      </p:sp>
      <p:sp>
        <p:nvSpPr>
          <p:cNvPr id="5" name="Google Shape;142;p22">
            <a:extLst>
              <a:ext uri="{FF2B5EF4-FFF2-40B4-BE49-F238E27FC236}">
                <a16:creationId xmlns:a16="http://schemas.microsoft.com/office/drawing/2014/main" id="{7AFC48BC-322D-3E5F-DBE9-1112EDD5D57E}"/>
              </a:ext>
            </a:extLst>
          </p:cNvPr>
          <p:cNvSpPr txBox="1">
            <a:spLocks/>
          </p:cNvSpPr>
          <p:nvPr/>
        </p:nvSpPr>
        <p:spPr>
          <a:xfrm>
            <a:off x="931428" y="2249607"/>
            <a:ext cx="3558876" cy="84586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0099" tIns="45033" rIns="90099" bIns="45033" rtlCol="0" anchor="ctr" anchorCtr="0">
            <a:noAutofit/>
          </a:bodyPr>
          <a:lstStyle>
            <a:lvl1pPr algn="l" defTabSz="695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4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  <a:buSzPts val="1400"/>
            </a:pPr>
            <a:r>
              <a:rPr lang="es-CO" sz="9460" b="1" dirty="0">
                <a:solidFill>
                  <a:schemeClr val="bg1">
                    <a:lumMod val="50000"/>
                  </a:schemeClr>
                </a:solidFill>
                <a:latin typeface="Montserrat ExtraBold" pitchFamily="2" charset="77"/>
                <a:ea typeface="Work Sans"/>
                <a:cs typeface="Work Sans"/>
                <a:sym typeface="Work Sans"/>
              </a:rPr>
              <a:t>02</a:t>
            </a:r>
            <a:endParaRPr lang="es-CO" sz="9460" b="1" dirty="0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19348015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335074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/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2. </a:t>
            </a:r>
            <a:r>
              <a:rPr lang="es-ES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Unidad de Servicios Penitenciarios y Carcelarios – USPEC</a:t>
            </a:r>
            <a:endParaRPr lang="es-MX" sz="2800" b="1" dirty="0">
              <a:solidFill>
                <a:srgbClr val="265085"/>
              </a:solidFill>
              <a:latin typeface="Nunito Sans" pitchFamily="2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113104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825242"/>
              </p:ext>
            </p:extLst>
          </p:nvPr>
        </p:nvGraphicFramePr>
        <p:xfrm>
          <a:off x="1017924" y="2135293"/>
          <a:ext cx="10305437" cy="4387633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1955159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3414295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2805343">
                  <a:extLst>
                    <a:ext uri="{9D8B030D-6E8A-4147-A177-3AD203B41FA5}">
                      <a16:colId xmlns:a16="http://schemas.microsoft.com/office/drawing/2014/main" val="4135148273"/>
                    </a:ext>
                  </a:extLst>
                </a:gridCol>
                <a:gridCol w="2130640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34205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effectLst/>
                        </a:rPr>
                        <a:t>COMPROMISO</a:t>
                      </a:r>
                      <a:r>
                        <a:rPr lang="es-CO" sz="1200" u="none" strike="noStrike" baseline="0" dirty="0">
                          <a:effectLst/>
                        </a:rPr>
                        <a:t> 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effectLst/>
                        </a:rPr>
                        <a:t>Proyecto de Inversión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effectLst/>
                        </a:rPr>
                        <a:t>Producto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effectLst/>
                        </a:rPr>
                        <a:t>Estrategia/metas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307015">
                <a:tc rowSpan="13"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Propuesta del programa de Gobierno 213:</a:t>
                      </a:r>
                    </a:p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Sistema carcelario modernizado, ampliado y dignificado con enfoque de género para el acceso a programas integrales de resocialización y de educación a la población privada de la libertad. </a:t>
                      </a:r>
                    </a:p>
                    <a:p>
                      <a:pPr algn="l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Programa de Gobierno: Pag 46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cárcel no será más un espacio de violación de derechos, se convertirá en un espacio de resocialización.</a:t>
                      </a:r>
                    </a:p>
                    <a:p>
                      <a:pPr algn="l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CONPES </a:t>
                      </a:r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4082 de Generación de cupos ERON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CONSTRUCCIÓN  AMPLIACIÓN DE INFRAESTRUCTURA PARA GENERACIÓN DE CUPOS EN LOS ESTABLECIMIENTOS DE RECLUSIÓN DEL ORDEN -  NACIONAL CODIGO BPIN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2018011000329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NUEVO</a:t>
                      </a:r>
                      <a:r>
                        <a:rPr lang="es-E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ERON SAN ANGEL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1.574 CUPOS PARA PPL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4652389"/>
                  </a:ext>
                </a:extLst>
              </a:tr>
              <a:tr h="179245">
                <a:tc vMerge="1"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NUEVO</a:t>
                      </a:r>
                      <a:r>
                        <a:rPr lang="es-E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ERON RIOHACHA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1.722 CUPOS PARA PPL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8884087"/>
                  </a:ext>
                </a:extLst>
              </a:tr>
              <a:tr h="235347">
                <a:tc vMerge="1"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NUEVO</a:t>
                      </a:r>
                      <a:r>
                        <a:rPr lang="es-E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ERON SILVIA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 CUPOS PARA PPL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5221350"/>
                  </a:ext>
                </a:extLst>
              </a:tr>
              <a:tr h="235347">
                <a:tc vMerge="1"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NUEVO</a:t>
                      </a:r>
                      <a:r>
                        <a:rPr lang="es-E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ERON PEREIRA FASE 2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1.514 CUPOS PARA PPL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704">
                <a:tc vMerge="1"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NUEVO</a:t>
                      </a:r>
                      <a:r>
                        <a:rPr lang="es-E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ERON BARRANCABERMEJA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1.512 CUPOS PARA PPL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347">
                <a:tc vMerge="1"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NUEVO</a:t>
                      </a:r>
                      <a:r>
                        <a:rPr lang="es-E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ERON MOCOA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 CUPOS PARA PPL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5347">
                <a:tc vMerge="1"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NUEVO</a:t>
                      </a:r>
                      <a:r>
                        <a:rPr lang="es-E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ERON SAN ANDRES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396 CUPOS PARA PPL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5347">
                <a:tc vMerge="1"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NUEVO</a:t>
                      </a:r>
                      <a:r>
                        <a:rPr lang="es-E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ERON BUENAVENTURA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662 CUPOS PARA PPL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5347">
                <a:tc vMerge="1"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NUEVO</a:t>
                      </a:r>
                      <a:r>
                        <a:rPr lang="es-E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ERON SAN MARTIN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789 CUPOS PARA PPL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5347">
                <a:tc vMerge="1"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CONSTRUCCIÓN  AMPLIACIÓN DE INFRAESTRUCTURA PARA GENERACIÓN DE CUPOS EN LOS ESTABLECIMIENTOS DE RECLUSIÓN DEL ORDEN -  NACIONAL CODIGO BPIN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2018011000329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NUEVO</a:t>
                      </a:r>
                      <a:r>
                        <a:rPr lang="es-E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ERON SILVIA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 CUPOS PARA PPL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9799837"/>
                  </a:ext>
                </a:extLst>
              </a:tr>
              <a:tr h="235347">
                <a:tc vMerge="1">
                  <a:txBody>
                    <a:bodyPr/>
                    <a:lstStyle/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NUEVO</a:t>
                      </a:r>
                      <a:r>
                        <a:rPr lang="es-E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ERON RIOHACHA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 CUPOS PARA PPL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98599193"/>
                  </a:ext>
                </a:extLst>
              </a:tr>
              <a:tr h="235347">
                <a:tc vMerge="1">
                  <a:txBody>
                    <a:bodyPr/>
                    <a:lstStyle/>
                    <a:p>
                      <a:pPr algn="ctr" fontAlgn="ctr"/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FORTALECIMIENTO DE LA INFRAESTRUCTURA FÍSICA DE LOS ERON A CARGO DEL INPEC - NACIONAL BPIN 2018011000336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MANTENIMIENTO ERON A NIVEL NACIONAL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 ERON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1196856"/>
                  </a:ext>
                </a:extLst>
              </a:tr>
              <a:tr h="230785">
                <a:tc vMerge="1">
                  <a:txBody>
                    <a:bodyPr/>
                    <a:lstStyle/>
                    <a:p>
                      <a:pPr algn="ctr" fontAlgn="ctr"/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MEJORAMIENTO TECNOLOGICO DE LA SEGURIDAD EN LOS ESTABLECIMIENTOS DE RECLUSION DEL ORDEN NACIONAL BPIN 2020011000247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DOTACIÓN DE IMPLEMENTOS DE VIDEOVIGILANCIA Y SALAS DE AUDIENCIAS EN LOS ERON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 ERON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75369731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C4FB48F2-1F34-DB20-DD22-B93B7555E8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33855"/>
              </p:ext>
            </p:extLst>
          </p:nvPr>
        </p:nvGraphicFramePr>
        <p:xfrm>
          <a:off x="334346" y="1274841"/>
          <a:ext cx="11672595" cy="667111"/>
        </p:xfrm>
        <a:graphic>
          <a:graphicData uri="http://schemas.openxmlformats.org/drawingml/2006/table">
            <a:tbl>
              <a:tblPr firstRow="1" bandRow="1"/>
              <a:tblGrid>
                <a:gridCol w="5135941">
                  <a:extLst>
                    <a:ext uri="{9D8B030D-6E8A-4147-A177-3AD203B41FA5}">
                      <a16:colId xmlns:a16="http://schemas.microsoft.com/office/drawing/2014/main" val="1802858283"/>
                    </a:ext>
                  </a:extLst>
                </a:gridCol>
                <a:gridCol w="3268327">
                  <a:extLst>
                    <a:ext uri="{9D8B030D-6E8A-4147-A177-3AD203B41FA5}">
                      <a16:colId xmlns:a16="http://schemas.microsoft.com/office/drawing/2014/main" val="1531788091"/>
                    </a:ext>
                  </a:extLst>
                </a:gridCol>
                <a:gridCol w="3268327">
                  <a:extLst>
                    <a:ext uri="{9D8B030D-6E8A-4147-A177-3AD203B41FA5}">
                      <a16:colId xmlns:a16="http://schemas.microsoft.com/office/drawing/2014/main" val="82019426"/>
                    </a:ext>
                  </a:extLst>
                </a:gridCol>
              </a:tblGrid>
              <a:tr h="434695">
                <a:tc>
                  <a:txBody>
                    <a:bodyPr/>
                    <a:lstStyle/>
                    <a:p>
                      <a:pPr algn="ctr" fontAlgn="ctr"/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B304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APROPIACIÓN VIGENTE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212734"/>
                  </a:ext>
                </a:extLst>
              </a:tr>
              <a:tr h="232416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Inversión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518.886.000.000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417.850.199.304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6826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33127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206975" y="6639446"/>
            <a:ext cx="1778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www.minjusticia.gov.co</a:t>
            </a:r>
          </a:p>
        </p:txBody>
      </p:sp>
      <p:sp>
        <p:nvSpPr>
          <p:cNvPr id="3" name="Google Shape;141;p22">
            <a:extLst>
              <a:ext uri="{FF2B5EF4-FFF2-40B4-BE49-F238E27FC236}">
                <a16:creationId xmlns:a16="http://schemas.microsoft.com/office/drawing/2014/main" id="{99DCBA1E-23AC-ECA9-981E-D377DCB8036C}"/>
              </a:ext>
            </a:extLst>
          </p:cNvPr>
          <p:cNvSpPr txBox="1">
            <a:spLocks/>
          </p:cNvSpPr>
          <p:nvPr/>
        </p:nvSpPr>
        <p:spPr>
          <a:xfrm>
            <a:off x="4490304" y="2221304"/>
            <a:ext cx="6333540" cy="110378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0099" tIns="45033" rIns="90099" bIns="45033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ym typeface="Work Sans Medium"/>
              </a:rPr>
              <a:t>Instituto Nacional Penitenciario y Carcelario – INPEC</a:t>
            </a:r>
            <a:endParaRPr lang="es-MX" sz="3942" dirty="0">
              <a:solidFill>
                <a:srgbClr val="000000"/>
              </a:solidFill>
              <a:latin typeface="Montserrat" pitchFamily="2" charset="77"/>
              <a:ea typeface="Work Sans Medium"/>
              <a:cs typeface="Work Sans Medium"/>
              <a:sym typeface="Work Sans Medium"/>
            </a:endParaRPr>
          </a:p>
        </p:txBody>
      </p:sp>
      <p:sp>
        <p:nvSpPr>
          <p:cNvPr id="5" name="Google Shape;142;p22">
            <a:extLst>
              <a:ext uri="{FF2B5EF4-FFF2-40B4-BE49-F238E27FC236}">
                <a16:creationId xmlns:a16="http://schemas.microsoft.com/office/drawing/2014/main" id="{7AFC48BC-322D-3E5F-DBE9-1112EDD5D57E}"/>
              </a:ext>
            </a:extLst>
          </p:cNvPr>
          <p:cNvSpPr txBox="1">
            <a:spLocks/>
          </p:cNvSpPr>
          <p:nvPr/>
        </p:nvSpPr>
        <p:spPr>
          <a:xfrm>
            <a:off x="931428" y="2249607"/>
            <a:ext cx="3558876" cy="84586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0099" tIns="45033" rIns="90099" bIns="45033" rtlCol="0" anchor="ctr" anchorCtr="0">
            <a:noAutofit/>
          </a:bodyPr>
          <a:lstStyle>
            <a:lvl1pPr algn="l" defTabSz="695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4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  <a:buSzPts val="1400"/>
            </a:pPr>
            <a:r>
              <a:rPr lang="es-CO" sz="9460" b="1" dirty="0">
                <a:solidFill>
                  <a:schemeClr val="bg1">
                    <a:lumMod val="50000"/>
                  </a:schemeClr>
                </a:solidFill>
                <a:latin typeface="Montserrat ExtraBold" pitchFamily="2" charset="77"/>
                <a:ea typeface="Work Sans"/>
                <a:cs typeface="Work Sans"/>
                <a:sym typeface="Work Sans"/>
              </a:rPr>
              <a:t>03</a:t>
            </a:r>
            <a:endParaRPr lang="es-CO" sz="9460" b="1" dirty="0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1056577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335074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/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3. </a:t>
            </a:r>
            <a:r>
              <a:rPr lang="es-ES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Instituto Nacional Penitenciario y Carcelario – INPEC</a:t>
            </a:r>
            <a:endParaRPr lang="es-MX" sz="2800" b="1" dirty="0">
              <a:solidFill>
                <a:srgbClr val="265085"/>
              </a:solidFill>
              <a:latin typeface="Nunito Sans" pitchFamily="2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113104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400431"/>
              </p:ext>
            </p:extLst>
          </p:nvPr>
        </p:nvGraphicFramePr>
        <p:xfrm>
          <a:off x="480059" y="2576011"/>
          <a:ext cx="10758508" cy="2788629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165430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4612912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3980166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43214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Compromiso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Proyecto de Inversión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Estrategia/metas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465826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Propuesta programa de Gobierno 213: </a:t>
                      </a:r>
                    </a:p>
                    <a:p>
                      <a:pPr algn="l" fontAlgn="ctr"/>
                      <a:endParaRPr lang="es-MX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Sistema carcelario modernizado, ampliado y dignificado con enfoque de género para el acceso a programas integrales de resocialización y de educación a la población privada de la libertad.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Nunito Sans Light" pitchFamily="2" charset="77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Fortalecimiento de la industria penitenciaria a nivel nacional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Proyecto Zasca Renacer (Meta PND)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8884087"/>
                  </a:ext>
                </a:extLst>
              </a:tr>
              <a:tr h="724619">
                <a:tc vMerge="1">
                  <a:txBody>
                    <a:bodyPr/>
                    <a:lstStyle/>
                    <a:p>
                      <a:pPr algn="l" fontAlgn="ctr"/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Nunito Sans Light" pitchFamily="2" charset="77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Modernización integral de las capacidades tecnológicas del inpec a nivel nacional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E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Sistemas de información implementados </a:t>
                      </a:r>
                    </a:p>
                    <a:p>
                      <a:pPr marL="0" algn="just" defTabSz="914400" rtl="0" eaLnBrk="1" fontAlgn="ctr" latinLnBrk="0" hangingPunct="1"/>
                      <a:r>
                        <a:rPr lang="es-E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Sistemas de información actualizados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5221350"/>
                  </a:ext>
                </a:extLst>
              </a:tr>
              <a:tr h="724619">
                <a:tc vMerge="1">
                  <a:txBody>
                    <a:bodyPr/>
                    <a:lstStyle/>
                    <a:p>
                      <a:pPr algn="l" fontAlgn="ctr"/>
                      <a:endParaRPr lang="es-CO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Nunito Sans Light" pitchFamily="2" charset="77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Fortalecimiento del proceso de resocialización en los eron a nivel nacional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s-E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Asistencias técnicas en resocialización inclusión social realizadas</a:t>
                      </a:r>
                    </a:p>
                    <a:p>
                      <a:pPr marL="0" algn="just" defTabSz="914400" rtl="0" eaLnBrk="1" fontAlgn="ctr" latinLnBrk="0" hangingPunct="1"/>
                      <a:r>
                        <a:rPr lang="es-E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Sistemas de información implementado</a:t>
                      </a:r>
                    </a:p>
                    <a:p>
                      <a:pPr marL="0" algn="just" defTabSz="914400" rtl="0" eaLnBrk="1" fontAlgn="ctr" latinLnBrk="0" hangingPunct="1"/>
                      <a:endParaRPr lang="es-MX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73915226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6CB2A069-467E-1D20-99EA-5F85DFD211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243187"/>
              </p:ext>
            </p:extLst>
          </p:nvPr>
        </p:nvGraphicFramePr>
        <p:xfrm>
          <a:off x="774130" y="1563442"/>
          <a:ext cx="10170367" cy="792371"/>
        </p:xfrm>
        <a:graphic>
          <a:graphicData uri="http://schemas.openxmlformats.org/drawingml/2006/table">
            <a:tbl>
              <a:tblPr/>
              <a:tblGrid>
                <a:gridCol w="4474961">
                  <a:extLst>
                    <a:ext uri="{9D8B030D-6E8A-4147-A177-3AD203B41FA5}">
                      <a16:colId xmlns:a16="http://schemas.microsoft.com/office/drawing/2014/main" val="2565289432"/>
                    </a:ext>
                  </a:extLst>
                </a:gridCol>
                <a:gridCol w="2847703">
                  <a:extLst>
                    <a:ext uri="{9D8B030D-6E8A-4147-A177-3AD203B41FA5}">
                      <a16:colId xmlns:a16="http://schemas.microsoft.com/office/drawing/2014/main" val="3712925097"/>
                    </a:ext>
                  </a:extLst>
                </a:gridCol>
                <a:gridCol w="2847703">
                  <a:extLst>
                    <a:ext uri="{9D8B030D-6E8A-4147-A177-3AD203B41FA5}">
                      <a16:colId xmlns:a16="http://schemas.microsoft.com/office/drawing/2014/main" val="1614613757"/>
                    </a:ext>
                  </a:extLst>
                </a:gridCol>
              </a:tblGrid>
              <a:tr h="26024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APROPIACIÓN VIGENTE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648456"/>
                  </a:ext>
                </a:extLst>
              </a:tr>
              <a:tr h="365651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Inversión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4.000.000.000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6.432.700.000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080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87641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206975" y="6639446"/>
            <a:ext cx="1778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www.minjusticia.gov.co</a:t>
            </a:r>
          </a:p>
        </p:txBody>
      </p:sp>
      <p:sp>
        <p:nvSpPr>
          <p:cNvPr id="3" name="Google Shape;141;p22">
            <a:extLst>
              <a:ext uri="{FF2B5EF4-FFF2-40B4-BE49-F238E27FC236}">
                <a16:creationId xmlns:a16="http://schemas.microsoft.com/office/drawing/2014/main" id="{99DCBA1E-23AC-ECA9-981E-D377DCB8036C}"/>
              </a:ext>
            </a:extLst>
          </p:cNvPr>
          <p:cNvSpPr txBox="1">
            <a:spLocks/>
          </p:cNvSpPr>
          <p:nvPr/>
        </p:nvSpPr>
        <p:spPr>
          <a:xfrm>
            <a:off x="4490304" y="2221304"/>
            <a:ext cx="6333540" cy="110378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0099" tIns="45033" rIns="90099" bIns="45033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ym typeface="Work Sans Medium"/>
              </a:rPr>
              <a:t>Superintendencia de Notariado y Registro SNR</a:t>
            </a:r>
            <a:endParaRPr lang="es-MX" sz="3942" dirty="0">
              <a:solidFill>
                <a:srgbClr val="000000"/>
              </a:solidFill>
              <a:latin typeface="Montserrat" pitchFamily="2" charset="77"/>
              <a:ea typeface="Work Sans Medium"/>
              <a:cs typeface="Work Sans Medium"/>
              <a:sym typeface="Work Sans Medium"/>
            </a:endParaRPr>
          </a:p>
        </p:txBody>
      </p:sp>
      <p:sp>
        <p:nvSpPr>
          <p:cNvPr id="5" name="Google Shape;142;p22">
            <a:extLst>
              <a:ext uri="{FF2B5EF4-FFF2-40B4-BE49-F238E27FC236}">
                <a16:creationId xmlns:a16="http://schemas.microsoft.com/office/drawing/2014/main" id="{7AFC48BC-322D-3E5F-DBE9-1112EDD5D57E}"/>
              </a:ext>
            </a:extLst>
          </p:cNvPr>
          <p:cNvSpPr txBox="1">
            <a:spLocks/>
          </p:cNvSpPr>
          <p:nvPr/>
        </p:nvSpPr>
        <p:spPr>
          <a:xfrm>
            <a:off x="931428" y="2249607"/>
            <a:ext cx="3558876" cy="84586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0099" tIns="45033" rIns="90099" bIns="45033" rtlCol="0" anchor="ctr" anchorCtr="0">
            <a:noAutofit/>
          </a:bodyPr>
          <a:lstStyle>
            <a:lvl1pPr algn="l" defTabSz="695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4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  <a:buSzPts val="1400"/>
            </a:pPr>
            <a:r>
              <a:rPr lang="es-CO" sz="9460" b="1" dirty="0">
                <a:solidFill>
                  <a:schemeClr val="bg1">
                    <a:lumMod val="50000"/>
                  </a:schemeClr>
                </a:solidFill>
                <a:latin typeface="Montserrat ExtraBold" pitchFamily="2" charset="77"/>
                <a:ea typeface="Work Sans"/>
                <a:cs typeface="Work Sans"/>
                <a:sym typeface="Work Sans"/>
              </a:rPr>
              <a:t>04</a:t>
            </a:r>
            <a:endParaRPr lang="es-CO" sz="9460" b="1" dirty="0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2407296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CF8C9D1C-BB61-EEEB-10CC-67CB583C44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060748"/>
              </p:ext>
            </p:extLst>
          </p:nvPr>
        </p:nvGraphicFramePr>
        <p:xfrm>
          <a:off x="339632" y="1296248"/>
          <a:ext cx="11461417" cy="5005581"/>
        </p:xfrm>
        <a:graphic>
          <a:graphicData uri="http://schemas.openxmlformats.org/drawingml/2006/table">
            <a:tbl>
              <a:tblPr/>
              <a:tblGrid>
                <a:gridCol w="3114207">
                  <a:extLst>
                    <a:ext uri="{9D8B030D-6E8A-4147-A177-3AD203B41FA5}">
                      <a16:colId xmlns:a16="http://schemas.microsoft.com/office/drawing/2014/main" val="723023729"/>
                    </a:ext>
                  </a:extLst>
                </a:gridCol>
                <a:gridCol w="1457795">
                  <a:extLst>
                    <a:ext uri="{9D8B030D-6E8A-4147-A177-3AD203B41FA5}">
                      <a16:colId xmlns:a16="http://schemas.microsoft.com/office/drawing/2014/main" val="204060894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3458446366"/>
                    </a:ext>
                  </a:extLst>
                </a:gridCol>
                <a:gridCol w="1214846">
                  <a:extLst>
                    <a:ext uri="{9D8B030D-6E8A-4147-A177-3AD203B41FA5}">
                      <a16:colId xmlns:a16="http://schemas.microsoft.com/office/drawing/2014/main" val="3207819684"/>
                    </a:ext>
                  </a:extLst>
                </a:gridCol>
                <a:gridCol w="1123406">
                  <a:extLst>
                    <a:ext uri="{9D8B030D-6E8A-4147-A177-3AD203B41FA5}">
                      <a16:colId xmlns:a16="http://schemas.microsoft.com/office/drawing/2014/main" val="3978879939"/>
                    </a:ext>
                  </a:extLst>
                </a:gridCol>
                <a:gridCol w="1358537">
                  <a:extLst>
                    <a:ext uri="{9D8B030D-6E8A-4147-A177-3AD203B41FA5}">
                      <a16:colId xmlns:a16="http://schemas.microsoft.com/office/drawing/2014/main" val="3143116545"/>
                    </a:ext>
                  </a:extLst>
                </a:gridCol>
                <a:gridCol w="2095346">
                  <a:extLst>
                    <a:ext uri="{9D8B030D-6E8A-4147-A177-3AD203B41FA5}">
                      <a16:colId xmlns:a16="http://schemas.microsoft.com/office/drawing/2014/main" val="2287927569"/>
                    </a:ext>
                  </a:extLst>
                </a:gridCol>
              </a:tblGrid>
              <a:tr h="43814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Entidad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Rubros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Apropiación vigente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Anteproyecto 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Proyecto de Ley 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Requerimiento Prioritario 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Afectaciones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26300"/>
                  </a:ext>
                </a:extLst>
              </a:tr>
              <a:tr h="9621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2024</a:t>
                      </a:r>
                    </a:p>
                  </a:txBody>
                  <a:tcPr marL="7852" marR="7852" marT="7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2025 *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2025</a:t>
                      </a:r>
                    </a:p>
                  </a:txBody>
                  <a:tcPr marL="7852" marR="7852" marT="7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2025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475691"/>
                  </a:ext>
                </a:extLst>
              </a:tr>
              <a:tr h="226063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Ministerio de Justicia y del Derecho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Funcionamiento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148.446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241.943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164.176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4411678"/>
                  </a:ext>
                </a:extLst>
              </a:tr>
              <a:tr h="22606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Inversión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63.041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140.202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73.125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28987"/>
                  </a:ext>
                </a:extLst>
              </a:tr>
              <a:tr h="22946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TOTAL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211.487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382.145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237.301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7441283"/>
                  </a:ext>
                </a:extLst>
              </a:tr>
              <a:tr h="226063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Superintendencia de Notariado y Registro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Funcionamiento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682.284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743.515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721.531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135870"/>
                  </a:ext>
                </a:extLst>
              </a:tr>
              <a:tr h="22606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Inversión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153.839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297.617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297.617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466974"/>
                  </a:ext>
                </a:extLst>
              </a:tr>
              <a:tr h="849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TOTAL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836.123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1.041.132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1.019.148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2253962"/>
                  </a:ext>
                </a:extLst>
              </a:tr>
              <a:tr h="482509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Instituto Nacional Penitenciario y Carcelario - INPEC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Funcionamiento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1.932.451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2.050.454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2.162.794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7.000</a:t>
                      </a:r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Atención a</a:t>
                      </a:r>
                      <a:r>
                        <a:rPr lang="es-MX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 la PPL (kit de aseo, cobijas, etc.)</a:t>
                      </a:r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2208809"/>
                  </a:ext>
                </a:extLst>
              </a:tr>
              <a:tr h="22606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Inversión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4.000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33.772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6.433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934720"/>
                  </a:ext>
                </a:extLst>
              </a:tr>
              <a:tr h="22946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TOTAL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1.936.451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2.084.226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2.169.226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1851899"/>
                  </a:ext>
                </a:extLst>
              </a:tr>
              <a:tr h="226063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Agencia Nacional de Defensa Jurídica del Estado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Funcionamiento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127.087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136.334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142.921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18089"/>
                  </a:ext>
                </a:extLst>
              </a:tr>
              <a:tr h="22606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Inversión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15.477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16.814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12.266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4.547</a:t>
                      </a:r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Intervención territorial</a:t>
                      </a:r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967449"/>
                  </a:ext>
                </a:extLst>
              </a:tr>
              <a:tr h="22946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TOTAL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142.564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153.148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155.187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470072"/>
                  </a:ext>
                </a:extLst>
              </a:tr>
              <a:tr h="226063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Unidad de Servicios Penitenciarios y Carcelarios - USPEC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Funcionamiento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1.438.910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2.226.054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1.521.987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25.000</a:t>
                      </a:r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Dotaciones INPEC</a:t>
                      </a:r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4490514"/>
                  </a:ext>
                </a:extLst>
              </a:tr>
              <a:tr h="22606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Inversión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518.886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1.038.309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417.850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161.845</a:t>
                      </a:r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3.385 CUPOS</a:t>
                      </a:r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196700"/>
                  </a:ext>
                </a:extLst>
              </a:tr>
              <a:tr h="22946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TOTAL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1.957.796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3.264.363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1.939.837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6682466"/>
                  </a:ext>
                </a:extLst>
              </a:tr>
              <a:tr h="226063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TOTAL SECTOR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Funcionamiento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4.329.072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5.398.300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4.713.408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7504093"/>
                  </a:ext>
                </a:extLst>
              </a:tr>
              <a:tr h="226063">
                <a:tc vMerge="1">
                  <a:txBody>
                    <a:bodyPr/>
                    <a:lstStyle/>
                    <a:p>
                      <a:pPr algn="ctr" rtl="0" fontAlgn="ctr"/>
                      <a:endParaRPr lang="es-CO" sz="1200" b="0" i="0" u="none" strike="noStrike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Inversión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755.243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1.526.714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807.291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9646569"/>
                  </a:ext>
                </a:extLst>
              </a:tr>
              <a:tr h="237961">
                <a:tc vMerge="1">
                  <a:txBody>
                    <a:bodyPr/>
                    <a:lstStyle/>
                    <a:p>
                      <a:pPr algn="ctr" rtl="0" fontAlgn="ctr"/>
                      <a:endParaRPr lang="es-CO" sz="12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5.084.421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6.925.014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5.520.700</a:t>
                      </a: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198.392</a:t>
                      </a:r>
                      <a:endParaRPr lang="es-CO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CO" sz="14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852" marR="7852" marT="7852" marB="0" anchor="ctr">
                    <a:lnL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66CC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58224"/>
                  </a:ext>
                </a:extLst>
              </a:tr>
            </a:tbl>
          </a:graphicData>
        </a:graphic>
      </p:graphicFrame>
      <p:sp>
        <p:nvSpPr>
          <p:cNvPr id="6" name="TextBox 1">
            <a:extLst>
              <a:ext uri="{FF2B5EF4-FFF2-40B4-BE49-F238E27FC236}">
                <a16:creationId xmlns:a16="http://schemas.microsoft.com/office/drawing/2014/main" id="{5B858BFA-F904-C3DC-883E-1FB72727646A}"/>
              </a:ext>
            </a:extLst>
          </p:cNvPr>
          <p:cNvSpPr txBox="1"/>
          <p:nvPr/>
        </p:nvSpPr>
        <p:spPr>
          <a:xfrm>
            <a:off x="2175937" y="510775"/>
            <a:ext cx="8311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3200" b="1">
                <a:solidFill>
                  <a:schemeClr val="tx2"/>
                </a:solidFill>
                <a:latin typeface="Segoe UI Emoji" panose="020B0502040204020203" pitchFamily="34" charset="0"/>
                <a:ea typeface="Segoe UI Emoji" panose="020B0502040204020203" pitchFamily="34" charset="0"/>
              </a:defRPr>
            </a:lvl1pPr>
          </a:lstStyle>
          <a:p>
            <a:pPr algn="ctr"/>
            <a:r>
              <a:rPr lang="es-CO" sz="2800" dirty="0"/>
              <a:t> Sector Justicia y del Derecho 2024-2025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9295175" y="988471"/>
            <a:ext cx="2383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/>
              <a:t>Cifras en millones de pesos</a:t>
            </a:r>
            <a:endParaRPr lang="es-CO" sz="1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496387" y="6564082"/>
            <a:ext cx="2305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*No incluye servicio a la Deuda</a:t>
            </a:r>
            <a:endParaRPr lang="es-CO" sz="1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96387" y="6332607"/>
            <a:ext cx="4012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Fuente: SIIF – Nación, Anteproyectos y Proyecto de Ley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14325646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335074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/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4. </a:t>
            </a:r>
            <a:r>
              <a:rPr lang="es-ES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Superintendencia de Notariado y Registro SNR</a:t>
            </a:r>
            <a:endParaRPr lang="es-MX" sz="2800" b="1" dirty="0">
              <a:solidFill>
                <a:srgbClr val="265085"/>
              </a:solidFill>
              <a:latin typeface="Nunito Sans" pitchFamily="2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113104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158176"/>
              </p:ext>
            </p:extLst>
          </p:nvPr>
        </p:nvGraphicFramePr>
        <p:xfrm>
          <a:off x="690360" y="2269652"/>
          <a:ext cx="11272935" cy="4328812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210482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2760931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6301522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441099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u="none" strike="noStrike" dirty="0">
                          <a:effectLst/>
                        </a:rPr>
                        <a:t>Compromiso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Proyecto de Inversión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Estrategia/metas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2811388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Programa de Gobierno: </a:t>
                      </a:r>
                    </a:p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Pag 18 y 19</a:t>
                      </a:r>
                    </a:p>
                    <a:p>
                      <a:pPr algn="l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Artículo PND: </a:t>
                      </a: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Catastro Multipropósito</a:t>
                      </a:r>
                    </a:p>
                    <a:p>
                      <a:pPr algn="l" fontAlgn="ctr"/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Integración de la información registral y catastral de los bienes inmuebles en el marco de catastro multipropósito a nivel Nacional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285750" indent="-285750" algn="just" fontAlgn="ctr">
                        <a:buFont typeface="Arial" panose="020B0604020202020204" pitchFamily="34" charset="0"/>
                        <a:buChar char="•"/>
                      </a:pPr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Revisión de 350.000 registros y 4.000 apertura de FMI, y culminar la revisión de la información de libros de antiguo sistema en 16 oficinas de registro priorizadas</a:t>
                      </a:r>
                    </a:p>
                    <a:p>
                      <a:pPr marL="285750" indent="-285750" algn="just" fontAlgn="ctr">
                        <a:buFont typeface="Arial" panose="020B0604020202020204" pitchFamily="34" charset="0"/>
                        <a:buChar char="•"/>
                      </a:pPr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250 verificaciones técnicas en el marco de los procedimientos catastrales con efectos registrales.</a:t>
                      </a:r>
                    </a:p>
                    <a:p>
                      <a:pPr marL="285750" indent="-285750" algn="just" fontAlgn="ctr">
                        <a:buFont typeface="Arial" panose="020B0604020202020204" pitchFamily="34" charset="0"/>
                        <a:buChar char="•"/>
                      </a:pPr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Actualizar los Folios de Matrícula Inmobiliaria de 11 ORIP, con información relacionada con índices catastrales.</a:t>
                      </a:r>
                    </a:p>
                    <a:p>
                      <a:pPr marL="285750" indent="-285750" algn="just" fontAlgn="ctr">
                        <a:buFont typeface="Arial" panose="020B0604020202020204" pitchFamily="34" charset="0"/>
                        <a:buChar char="•"/>
                      </a:pPr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Depurar los secuenciales en 7 Oficinas de Registro, con el fin de suministrar información veraz en el marco de la interrelación registro catastro.</a:t>
                      </a:r>
                    </a:p>
                    <a:p>
                      <a:pPr marL="285750" indent="-285750" algn="just" fontAlgn="ctr">
                        <a:buFont typeface="Arial" panose="020B0604020202020204" pitchFamily="34" charset="0"/>
                        <a:buChar char="•"/>
                      </a:pPr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Migración de folio a SIR de 16 oficinas de registro de instrumentos públicos</a:t>
                      </a:r>
                    </a:p>
                    <a:p>
                      <a:pPr marL="285750" indent="-285750" algn="just" fontAlgn="ctr">
                        <a:buFont typeface="Arial" panose="020B0604020202020204" pitchFamily="34" charset="0"/>
                        <a:buChar char="•"/>
                      </a:pPr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Ventanillas municipales de información y asesoría registral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4652389"/>
                  </a:ext>
                </a:extLst>
              </a:tr>
              <a:tr h="832076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Programa de Gobierno: </a:t>
                      </a:r>
                    </a:p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Pag 18 y 19</a:t>
                      </a:r>
                    </a:p>
                    <a:p>
                      <a:pPr marL="0" algn="l" defTabSz="914400" rtl="0" eaLnBrk="1" fontAlgn="ctr" latinLnBrk="0" hangingPunct="1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Artículo PND: </a:t>
                      </a:r>
                      <a:r>
                        <a:rPr lang="es-MX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32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Formalización Urbana</a:t>
                      </a:r>
                    </a:p>
                    <a:p>
                      <a:pPr marL="0" algn="l" defTabSz="914400" rtl="0" eaLnBrk="1" fontAlgn="ctr" latinLnBrk="0" hangingPunct="1"/>
                      <a:endParaRPr lang="es-MX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Fortalecimiento a la gestión registral  para la política de tierras </a:t>
                      </a:r>
                      <a:endParaRPr lang="es-MX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es-MX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Titulación de 10.000 predios en territorio nacional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8884087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233E4660-4C8D-B695-38E5-40ECFE2086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547827"/>
              </p:ext>
            </p:extLst>
          </p:nvPr>
        </p:nvGraphicFramePr>
        <p:xfrm>
          <a:off x="860398" y="1364679"/>
          <a:ext cx="10215465" cy="717061"/>
        </p:xfrm>
        <a:graphic>
          <a:graphicData uri="http://schemas.openxmlformats.org/drawingml/2006/table">
            <a:tbl>
              <a:tblPr/>
              <a:tblGrid>
                <a:gridCol w="4494805">
                  <a:extLst>
                    <a:ext uri="{9D8B030D-6E8A-4147-A177-3AD203B41FA5}">
                      <a16:colId xmlns:a16="http://schemas.microsoft.com/office/drawing/2014/main" val="58219375"/>
                    </a:ext>
                  </a:extLst>
                </a:gridCol>
                <a:gridCol w="2860330">
                  <a:extLst>
                    <a:ext uri="{9D8B030D-6E8A-4147-A177-3AD203B41FA5}">
                      <a16:colId xmlns:a16="http://schemas.microsoft.com/office/drawing/2014/main" val="1159762830"/>
                    </a:ext>
                  </a:extLst>
                </a:gridCol>
                <a:gridCol w="2860330">
                  <a:extLst>
                    <a:ext uri="{9D8B030D-6E8A-4147-A177-3AD203B41FA5}">
                      <a16:colId xmlns:a16="http://schemas.microsoft.com/office/drawing/2014/main" val="1046303997"/>
                    </a:ext>
                  </a:extLst>
                </a:gridCol>
              </a:tblGrid>
              <a:tr h="295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APROPIACIÓN VIGENTE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491752"/>
                  </a:ext>
                </a:extLst>
              </a:tr>
              <a:tr h="2903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Inversión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153.838.844.636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297.617.170.025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1901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820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335074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ctr"/>
            <a:r>
              <a:rPr lang="es-MX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4. </a:t>
            </a:r>
            <a:r>
              <a:rPr lang="es-ES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Superintendencia de Notariado y Registro SNR</a:t>
            </a:r>
            <a:endParaRPr lang="es-MX" sz="2800" b="1" dirty="0">
              <a:solidFill>
                <a:srgbClr val="265085"/>
              </a:solidFill>
              <a:latin typeface="Nunito Sans" pitchFamily="2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113104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397143"/>
              </p:ext>
            </p:extLst>
          </p:nvPr>
        </p:nvGraphicFramePr>
        <p:xfrm>
          <a:off x="956750" y="2504611"/>
          <a:ext cx="10463628" cy="3301385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033412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2679269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5750947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172016">
                <a:tc>
                  <a:txBody>
                    <a:bodyPr/>
                    <a:lstStyle/>
                    <a:p>
                      <a:pPr algn="ctr" fontAlgn="ctr"/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effectLst/>
                        </a:rPr>
                        <a:t>Proyecto de Inversión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effectLst/>
                        </a:rPr>
                        <a:t>Estrategia/metas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164351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Programa de Gobierno: </a:t>
                      </a:r>
                    </a:p>
                    <a:p>
                      <a:pPr algn="l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Pag 18 y 19</a:t>
                      </a:r>
                    </a:p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Artículo PND: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CONPES: 3958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Catastro Multipropósito</a:t>
                      </a:r>
                    </a:p>
                    <a:p>
                      <a:pPr algn="ctr" fontAlgn="ctr"/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Fortalecimiento tecnológico hacia la transformación digital de la SNR a nivel nacional.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171450" indent="-171450" algn="just" fontAlgn="ctr">
                        <a:buFont typeface="Arial" panose="020B0604020202020204" pitchFamily="34" charset="0"/>
                        <a:buChar char="•"/>
                      </a:pPr>
                      <a:r>
                        <a:rPr lang="es-E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Modernización del sistema registral misional</a:t>
                      </a:r>
                    </a:p>
                    <a:p>
                      <a:pPr marL="171450" indent="-171450" algn="just" fontAlgn="ctr">
                        <a:buFont typeface="Arial" panose="020B0604020202020204" pitchFamily="34" charset="0"/>
                        <a:buChar char="•"/>
                      </a:pPr>
                      <a:r>
                        <a:rPr lang="es-E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Consolidación de la data registral en un único sistema</a:t>
                      </a:r>
                    </a:p>
                    <a:p>
                      <a:pPr marL="171450" indent="-171450" algn="just" fontAlgn="ctr">
                        <a:buFont typeface="Arial" panose="020B0604020202020204" pitchFamily="34" charset="0"/>
                        <a:buChar char="•"/>
                      </a:pPr>
                      <a:r>
                        <a:rPr lang="es-E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Consolidación y disposición archivística de  información contenida en  libros de antiguo sistema</a:t>
                      </a:r>
                    </a:p>
                    <a:p>
                      <a:pPr marL="171450" indent="-171450" algn="just" fontAlgn="ctr">
                        <a:buFont typeface="Arial" panose="020B0604020202020204" pitchFamily="34" charset="0"/>
                        <a:buChar char="•"/>
                      </a:pPr>
                      <a:r>
                        <a:rPr lang="es-E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Ampliación de la capacidad de la data registral, que soporte la consolidación y disposición  de la información registral</a:t>
                      </a:r>
                      <a:endParaRPr lang="es-MX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4652389"/>
                  </a:ext>
                </a:extLst>
              </a:tr>
              <a:tr h="1465461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Programa de Gobierno: </a:t>
                      </a:r>
                    </a:p>
                    <a:p>
                      <a:pPr algn="l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Pag 18 y 19</a:t>
                      </a:r>
                    </a:p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Artículo PND: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 53 y 32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CONPES: 4031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Atención y reparación a las Víctimas</a:t>
                      </a:r>
                      <a:endParaRPr lang="es-CO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es-MX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Fortalecimiento a la gestión registral  para la política de tierras </a:t>
                      </a:r>
                      <a:endParaRPr lang="es-MX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171450" indent="-171450" algn="just" defTabSz="914400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s-E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Estudios traditicios en el marco de los procesos de restitución de tierras finalizados y remitidos  a la URT y/o los jueces y magistrados (1.500)</a:t>
                      </a:r>
                    </a:p>
                    <a:p>
                      <a:pPr marL="171450" marR="0" lvl="0" indent="-17145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Títulos de predios saneados y formalizados entregados por cumplimiento de órdenes o a través de oferta institucional (10.000)</a:t>
                      </a:r>
                    </a:p>
                    <a:p>
                      <a:pPr marL="171450" marR="0" lvl="0" indent="-17145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Realizar la gestión de medidas de protección o cancelación de la protección en territorios étnicos inscritos en el Registro Público de la Propiedad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8884087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BEDA2E4C-D591-3C9C-BC5F-D92A815D93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633027"/>
              </p:ext>
            </p:extLst>
          </p:nvPr>
        </p:nvGraphicFramePr>
        <p:xfrm>
          <a:off x="860398" y="1364679"/>
          <a:ext cx="10215465" cy="717061"/>
        </p:xfrm>
        <a:graphic>
          <a:graphicData uri="http://schemas.openxmlformats.org/drawingml/2006/table">
            <a:tbl>
              <a:tblPr/>
              <a:tblGrid>
                <a:gridCol w="4494805">
                  <a:extLst>
                    <a:ext uri="{9D8B030D-6E8A-4147-A177-3AD203B41FA5}">
                      <a16:colId xmlns:a16="http://schemas.microsoft.com/office/drawing/2014/main" val="58219375"/>
                    </a:ext>
                  </a:extLst>
                </a:gridCol>
                <a:gridCol w="2860330">
                  <a:extLst>
                    <a:ext uri="{9D8B030D-6E8A-4147-A177-3AD203B41FA5}">
                      <a16:colId xmlns:a16="http://schemas.microsoft.com/office/drawing/2014/main" val="1159762830"/>
                    </a:ext>
                  </a:extLst>
                </a:gridCol>
                <a:gridCol w="2860330">
                  <a:extLst>
                    <a:ext uri="{9D8B030D-6E8A-4147-A177-3AD203B41FA5}">
                      <a16:colId xmlns:a16="http://schemas.microsoft.com/office/drawing/2014/main" val="1046303997"/>
                    </a:ext>
                  </a:extLst>
                </a:gridCol>
              </a:tblGrid>
              <a:tr h="295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APROPIACIÓN VIGENTE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491752"/>
                  </a:ext>
                </a:extLst>
              </a:tr>
              <a:tr h="2903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Inversión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153.838.844.636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297.617.170.025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1901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56530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206975" y="6639446"/>
            <a:ext cx="1778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www.minjusticia.gov.co</a:t>
            </a:r>
          </a:p>
        </p:txBody>
      </p:sp>
      <p:sp>
        <p:nvSpPr>
          <p:cNvPr id="3" name="Google Shape;141;p22">
            <a:extLst>
              <a:ext uri="{FF2B5EF4-FFF2-40B4-BE49-F238E27FC236}">
                <a16:creationId xmlns:a16="http://schemas.microsoft.com/office/drawing/2014/main" id="{99DCBA1E-23AC-ECA9-981E-D377DCB8036C}"/>
              </a:ext>
            </a:extLst>
          </p:cNvPr>
          <p:cNvSpPr txBox="1">
            <a:spLocks/>
          </p:cNvSpPr>
          <p:nvPr/>
        </p:nvSpPr>
        <p:spPr>
          <a:xfrm>
            <a:off x="4490304" y="2221304"/>
            <a:ext cx="6333540" cy="110378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0099" tIns="45033" rIns="90099" bIns="45033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ym typeface="Work Sans Medium"/>
              </a:rPr>
              <a:t>Agencia Nacional de Defensa Jurídica del Estado ANDJE</a:t>
            </a:r>
            <a:endParaRPr lang="es-MX" sz="3942" dirty="0">
              <a:solidFill>
                <a:srgbClr val="000000"/>
              </a:solidFill>
              <a:latin typeface="Montserrat" pitchFamily="2" charset="77"/>
              <a:ea typeface="Work Sans Medium"/>
              <a:cs typeface="Work Sans Medium"/>
              <a:sym typeface="Work Sans Medium"/>
            </a:endParaRPr>
          </a:p>
        </p:txBody>
      </p:sp>
      <p:sp>
        <p:nvSpPr>
          <p:cNvPr id="5" name="Google Shape;142;p22">
            <a:extLst>
              <a:ext uri="{FF2B5EF4-FFF2-40B4-BE49-F238E27FC236}">
                <a16:creationId xmlns:a16="http://schemas.microsoft.com/office/drawing/2014/main" id="{7AFC48BC-322D-3E5F-DBE9-1112EDD5D57E}"/>
              </a:ext>
            </a:extLst>
          </p:cNvPr>
          <p:cNvSpPr txBox="1">
            <a:spLocks/>
          </p:cNvSpPr>
          <p:nvPr/>
        </p:nvSpPr>
        <p:spPr>
          <a:xfrm>
            <a:off x="931428" y="2249607"/>
            <a:ext cx="3558876" cy="84586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0099" tIns="45033" rIns="90099" bIns="45033" rtlCol="0" anchor="ctr" anchorCtr="0">
            <a:noAutofit/>
          </a:bodyPr>
          <a:lstStyle>
            <a:lvl1pPr algn="l" defTabSz="695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4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  <a:buSzPts val="1400"/>
            </a:pPr>
            <a:r>
              <a:rPr lang="es-CO" sz="9460" b="1" dirty="0">
                <a:solidFill>
                  <a:schemeClr val="bg1">
                    <a:lumMod val="50000"/>
                  </a:schemeClr>
                </a:solidFill>
                <a:latin typeface="Montserrat ExtraBold" pitchFamily="2" charset="77"/>
                <a:ea typeface="Work Sans"/>
                <a:cs typeface="Work Sans"/>
                <a:sym typeface="Work Sans"/>
              </a:rPr>
              <a:t>05</a:t>
            </a:r>
            <a:endParaRPr lang="es-CO" sz="9460" b="1" dirty="0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21113568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335074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5. Agencia Nacional de Defensa Jurídica del Estado ANDJE</a:t>
            </a:r>
            <a:endParaRPr lang="es-CO" sz="2800" b="1" dirty="0">
              <a:solidFill>
                <a:srgbClr val="265085"/>
              </a:solidFill>
              <a:latin typeface="Nunito Sans" pitchFamily="2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113104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79628"/>
              </p:ext>
            </p:extLst>
          </p:nvPr>
        </p:nvGraphicFramePr>
        <p:xfrm>
          <a:off x="623645" y="2247430"/>
          <a:ext cx="10944710" cy="855307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104624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3926119">
                  <a:extLst>
                    <a:ext uri="{9D8B030D-6E8A-4147-A177-3AD203B41FA5}">
                      <a16:colId xmlns:a16="http://schemas.microsoft.com/office/drawing/2014/main" val="3966273151"/>
                    </a:ext>
                  </a:extLst>
                </a:gridCol>
                <a:gridCol w="4913967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</a:tblGrid>
              <a:tr h="19956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Artículo PND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Producto Bases PND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Proyecto de Inversión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571462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CO" sz="1200" b="0" i="0" u="none" strike="noStrike" kern="1200" noProof="0" dirty="0">
                          <a:solidFill>
                            <a:srgbClr val="4B4B4B"/>
                          </a:solidFill>
                          <a:effectLst/>
                          <a:latin typeface="Helvetica"/>
                          <a:ea typeface="+mn-ea"/>
                          <a:cs typeface="+mn-cs"/>
                        </a:rPr>
                        <a:t>ARTÍCULO 206 LEY 2294/23 </a:t>
                      </a:r>
                      <a:endParaRPr lang="es-MX" sz="1200" b="0" i="0" u="none" strike="noStrike" kern="1200" dirty="0">
                        <a:solidFill>
                          <a:srgbClr val="4B4B4B"/>
                        </a:solidFill>
                        <a:effectLst/>
                        <a:latin typeface="Helvetica"/>
                        <a:ea typeface="+mn-ea"/>
                        <a:cs typeface="+mn-cs"/>
                      </a:endParaRPr>
                    </a:p>
                    <a:p>
                      <a:pPr lvl="0" algn="ctr">
                        <a:buNone/>
                      </a:pPr>
                      <a:r>
                        <a:rPr lang="es-CO" sz="1200" b="0" i="0" u="none" strike="noStrike" kern="1200" noProof="0" dirty="0">
                          <a:solidFill>
                            <a:srgbClr val="4B4B4B"/>
                          </a:solidFill>
                          <a:effectLst/>
                          <a:latin typeface="Helvetica"/>
                          <a:ea typeface="+mn-ea"/>
                          <a:cs typeface="+mn-cs"/>
                        </a:rPr>
                        <a:t>SISTEMA DE DEFENSA JURÍDICA DEL ESTADO</a:t>
                      </a:r>
                      <a:endParaRPr lang="es-MX" sz="1200" b="0" i="0" u="none" strike="noStrike" kern="1200" dirty="0">
                        <a:solidFill>
                          <a:srgbClr val="4B4B4B"/>
                        </a:solidFill>
                        <a:effectLst/>
                        <a:latin typeface="Helvetic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CO" sz="1200" b="0" i="0" u="none" strike="noStrike" kern="1200" noProof="0" dirty="0">
                          <a:solidFill>
                            <a:srgbClr val="4B4B4B"/>
                          </a:solidFill>
                          <a:effectLst/>
                          <a:latin typeface="Helvetica"/>
                          <a:ea typeface="+mn-ea"/>
                          <a:cs typeface="+mn-cs"/>
                        </a:rPr>
                        <a:t>Sistema Nacional de Defensa jurídica del Estado</a:t>
                      </a:r>
                      <a:endParaRPr lang="es-MX" sz="1200" b="0" i="0" u="none" strike="noStrike" kern="1200" dirty="0">
                        <a:solidFill>
                          <a:srgbClr val="4B4B4B"/>
                        </a:solidFill>
                        <a:effectLst/>
                        <a:latin typeface="Helvetic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MX" sz="1200" b="0" i="0" u="none" strike="noStrike" kern="1200" noProof="0" dirty="0">
                          <a:solidFill>
                            <a:srgbClr val="4B4B4B"/>
                          </a:solidFill>
                          <a:effectLst/>
                          <a:latin typeface="Helvetica"/>
                          <a:ea typeface="+mn-ea"/>
                          <a:cs typeface="+mn-cs"/>
                        </a:rPr>
                        <a:t>Implementación del programa de fortalecimiento de la Agencia de Defensa Jurídica a nivel Nacional</a:t>
                      </a:r>
                      <a:endParaRPr lang="es-ES" sz="1200" b="0" i="0" u="none" strike="noStrike" kern="1200" dirty="0">
                        <a:solidFill>
                          <a:srgbClr val="4B4B4B"/>
                        </a:solidFill>
                        <a:effectLst/>
                        <a:latin typeface="Helvetic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4652389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CA1F2293-0DD8-B09D-500F-C0D6875E77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52153"/>
              </p:ext>
            </p:extLst>
          </p:nvPr>
        </p:nvGraphicFramePr>
        <p:xfrm>
          <a:off x="1160104" y="1483567"/>
          <a:ext cx="9871789" cy="743113"/>
        </p:xfrm>
        <a:graphic>
          <a:graphicData uri="http://schemas.openxmlformats.org/drawingml/2006/table">
            <a:tbl>
              <a:tblPr/>
              <a:tblGrid>
                <a:gridCol w="4343587">
                  <a:extLst>
                    <a:ext uri="{9D8B030D-6E8A-4147-A177-3AD203B41FA5}">
                      <a16:colId xmlns:a16="http://schemas.microsoft.com/office/drawing/2014/main" val="3361342285"/>
                    </a:ext>
                  </a:extLst>
                </a:gridCol>
                <a:gridCol w="2764101">
                  <a:extLst>
                    <a:ext uri="{9D8B030D-6E8A-4147-A177-3AD203B41FA5}">
                      <a16:colId xmlns:a16="http://schemas.microsoft.com/office/drawing/2014/main" val="1540766678"/>
                    </a:ext>
                  </a:extLst>
                </a:gridCol>
                <a:gridCol w="2764101">
                  <a:extLst>
                    <a:ext uri="{9D8B030D-6E8A-4147-A177-3AD203B41FA5}">
                      <a16:colId xmlns:a16="http://schemas.microsoft.com/office/drawing/2014/main" val="278471954"/>
                    </a:ext>
                  </a:extLst>
                </a:gridCol>
              </a:tblGrid>
              <a:tr h="29205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APROPIACIÓN VIGENTE 2024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262557"/>
                  </a:ext>
                </a:extLst>
              </a:tr>
              <a:tr h="316393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Inversión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15.477.000.000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12.266.327.000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255888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6F8E4085-A09E-57A6-4CB0-6820FEDF96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545494"/>
              </p:ext>
            </p:extLst>
          </p:nvPr>
        </p:nvGraphicFramePr>
        <p:xfrm>
          <a:off x="547572" y="3429000"/>
          <a:ext cx="11096851" cy="2679431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1614749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3227927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3998497">
                  <a:extLst>
                    <a:ext uri="{9D8B030D-6E8A-4147-A177-3AD203B41FA5}">
                      <a16:colId xmlns:a16="http://schemas.microsoft.com/office/drawing/2014/main" val="2608399234"/>
                    </a:ext>
                  </a:extLst>
                </a:gridCol>
                <a:gridCol w="2255678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33823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baseline="0" dirty="0">
                          <a:effectLst/>
                        </a:rPr>
                        <a:t> CONPES 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Proyecto de Inversión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Producto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Estrategia/metas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143445">
                <a:tc rowSpan="7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CO" sz="1200" b="0" i="0" u="none" strike="noStrike" noProof="0" dirty="0">
                          <a:solidFill>
                            <a:srgbClr val="4B4B4B"/>
                          </a:solidFill>
                          <a:effectLst/>
                        </a:rPr>
                        <a:t>3971/2019</a:t>
                      </a:r>
                      <a:endParaRPr lang="es-ES" sz="1200" dirty="0"/>
                    </a:p>
                  </a:txBody>
                  <a:tcPr marL="9525" marR="9525" marT="9525" marB="0" anchor="ctr"/>
                </a:tc>
                <a:tc rowSpan="7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MX" sz="1200" b="0" i="0" u="none" strike="noStrike" noProof="0" dirty="0">
                          <a:solidFill>
                            <a:srgbClr val="4B4B4B"/>
                          </a:solidFill>
                          <a:effectLst/>
                        </a:rPr>
                        <a:t>Implementación del programa de fortalecimiento de la Agencia de Defensa Jurídica a nivel Nacional</a:t>
                      </a:r>
                      <a:endParaRPr lang="es-ES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s-ES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4652389"/>
                  </a:ext>
                </a:extLst>
              </a:tr>
              <a:tr h="95091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MX" sz="1200" b="0" i="0" u="none" strike="noStrike" kern="1200" noProof="0" dirty="0">
                          <a:solidFill>
                            <a:schemeClr val="dk1"/>
                          </a:solidFill>
                          <a:effectLst/>
                        </a:rPr>
                        <a:t>Nuevos módulos de eKogui </a:t>
                      </a:r>
                      <a:endParaRPr lang="es-ES" sz="1200" dirty="0"/>
                    </a:p>
                  </a:txBody>
                  <a:tcPr marL="9524" marR="9524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módulos</a:t>
                      </a:r>
                    </a:p>
                  </a:txBody>
                  <a:tcPr marL="9524" marR="9524" marT="9524" marB="0" anchor="ctr"/>
                </a:tc>
                <a:extLst>
                  <a:ext uri="{0D108BD9-81ED-4DB2-BD59-A6C34878D82A}">
                    <a16:rowId xmlns:a16="http://schemas.microsoft.com/office/drawing/2014/main" val="3417452520"/>
                  </a:ext>
                </a:extLst>
              </a:tr>
              <a:tr h="24538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 marL="9524" marR="9524" marT="9524" marB="0" anchor="ctr"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 marL="9524" marR="9524" marT="9524" marB="0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MX" sz="1200" b="0" i="0" u="none" strike="noStrike" kern="1200" noProof="0" dirty="0">
                          <a:solidFill>
                            <a:schemeClr val="dk1"/>
                          </a:solidFill>
                          <a:effectLst/>
                        </a:rPr>
                        <a:t>Modelo predictivo y prospectivo </a:t>
                      </a:r>
                    </a:p>
                  </a:txBody>
                  <a:tcPr marL="9524" marR="9524" marT="9524" marB="0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MX" sz="12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herramienta</a:t>
                      </a:r>
                      <a:endParaRPr lang="es-ES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/>
                </a:tc>
                <a:extLst>
                  <a:ext uri="{0D108BD9-81ED-4DB2-BD59-A6C34878D82A}">
                    <a16:rowId xmlns:a16="http://schemas.microsoft.com/office/drawing/2014/main" val="1612169673"/>
                  </a:ext>
                </a:extLst>
              </a:tr>
              <a:tr h="1658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 marL="9524" marR="9524" marT="9524" marB="0" anchor="ctr"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 marL="9524" marR="9524" marT="9524" marB="0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MX" sz="12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Helvetica"/>
                        </a:rPr>
                        <a:t>Arquitectura de integración e Interoperabilidad </a:t>
                      </a:r>
                    </a:p>
                  </a:txBody>
                  <a:tcPr marL="9524" marR="9524" marT="9524" marB="0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MX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modelo</a:t>
                      </a:r>
                    </a:p>
                  </a:txBody>
                  <a:tcPr marL="9524" marR="9524" marT="9524" marB="0" anchor="ctr"/>
                </a:tc>
                <a:extLst>
                  <a:ext uri="{0D108BD9-81ED-4DB2-BD59-A6C34878D82A}">
                    <a16:rowId xmlns:a16="http://schemas.microsoft.com/office/drawing/2014/main" val="2375871240"/>
                  </a:ext>
                </a:extLst>
              </a:tr>
              <a:tr h="23212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 marL="9524" marR="9524" marT="9524" marB="0" anchor="ctr"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 marL="9524" marR="9524" marT="9524" marB="0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MX" sz="1200" b="0" i="0" u="none" strike="noStrike" kern="1200" noProof="0" dirty="0">
                          <a:solidFill>
                            <a:schemeClr val="dk1"/>
                          </a:solidFill>
                          <a:effectLst/>
                        </a:rPr>
                        <a:t>Estrategia de conocimiento diagnosticada, optimizada e implementada</a:t>
                      </a:r>
                      <a:endParaRPr lang="es-ES" dirty="0"/>
                    </a:p>
                  </a:txBody>
                  <a:tcPr marL="9524" marR="9524" marT="9524" marB="0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MX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estrategia</a:t>
                      </a:r>
                    </a:p>
                  </a:txBody>
                  <a:tcPr marL="9524" marR="9524" marT="9524" marB="0" anchor="ctr"/>
                </a:tc>
                <a:extLst>
                  <a:ext uri="{0D108BD9-81ED-4DB2-BD59-A6C34878D82A}">
                    <a16:rowId xmlns:a16="http://schemas.microsoft.com/office/drawing/2014/main" val="3565667443"/>
                  </a:ext>
                </a:extLst>
              </a:tr>
              <a:tr h="11937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 marL="9524" marR="9524" marT="9524" marB="0" anchor="ctr"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 marL="9524" marR="9524" marT="952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i="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Pl</a:t>
                      </a:r>
                      <a:r>
                        <a:rPr lang="es-MX" sz="1200" b="0" i="0" u="none" strike="noStrike" kern="1200" noProof="0" dirty="0">
                          <a:solidFill>
                            <a:schemeClr val="dk1"/>
                          </a:solidFill>
                          <a:effectLst/>
                        </a:rPr>
                        <a:t>an de adquisiciones de infraestructura y servicios TIC </a:t>
                      </a:r>
                    </a:p>
                  </a:txBody>
                  <a:tcPr marL="9524" marR="9524" marT="9524" marB="0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MX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plan</a:t>
                      </a:r>
                    </a:p>
                  </a:txBody>
                  <a:tcPr marL="9524" marR="9524" marT="9524" marB="0" anchor="ctr"/>
                </a:tc>
                <a:extLst>
                  <a:ext uri="{0D108BD9-81ED-4DB2-BD59-A6C34878D82A}">
                    <a16:rowId xmlns:a16="http://schemas.microsoft.com/office/drawing/2014/main" val="2700938358"/>
                  </a:ext>
                </a:extLst>
              </a:tr>
              <a:tr h="1658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 marL="9524" marR="9524" marT="9524" marB="0" anchor="ctr"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 marL="9524" marR="9524" marT="9524" marB="0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s-MX" sz="1200" b="0" i="0" u="none" strike="noStrike" kern="1200" noProof="0" dirty="0">
                        <a:solidFill>
                          <a:schemeClr val="dk1"/>
                        </a:solidFill>
                        <a:effectLst/>
                      </a:endParaRPr>
                    </a:p>
                  </a:txBody>
                  <a:tcPr marL="9524" marR="9524" marT="9524" marB="0"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s-MX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4" marR="9524" marT="9524" marB="0" anchor="ctr"/>
                </a:tc>
                <a:extLst>
                  <a:ext uri="{0D108BD9-81ED-4DB2-BD59-A6C34878D82A}">
                    <a16:rowId xmlns:a16="http://schemas.microsoft.com/office/drawing/2014/main" val="3876097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67695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5286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3">
            <a:extLst>
              <a:ext uri="{FF2B5EF4-FFF2-40B4-BE49-F238E27FC236}">
                <a16:creationId xmlns:a16="http://schemas.microsoft.com/office/drawing/2014/main" id="{50703695-DCC9-2B2B-CE25-CD632F0261C9}"/>
              </a:ext>
            </a:extLst>
          </p:cNvPr>
          <p:cNvSpPr txBox="1">
            <a:spLocks/>
          </p:cNvSpPr>
          <p:nvPr/>
        </p:nvSpPr>
        <p:spPr>
          <a:xfrm>
            <a:off x="1101012" y="2160163"/>
            <a:ext cx="10151705" cy="222522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es-MX" sz="2400" b="1" dirty="0">
                <a:solidFill>
                  <a:schemeClr val="bg1"/>
                </a:solidFill>
                <a:latin typeface="Helvetica" pitchFamily="2" charset="0"/>
              </a:rPr>
              <a:t>Alineación con el PND 2022-2026 y </a:t>
            </a:r>
          </a:p>
          <a:p>
            <a:pPr>
              <a:lnSpc>
                <a:spcPct val="170000"/>
              </a:lnSpc>
            </a:pPr>
            <a:r>
              <a:rPr lang="es-MX" sz="2400" b="1" dirty="0">
                <a:solidFill>
                  <a:schemeClr val="bg1"/>
                </a:solidFill>
                <a:latin typeface="Helvetica" pitchFamily="2" charset="0"/>
              </a:rPr>
              <a:t>compromisos de Gobierno </a:t>
            </a:r>
            <a:br>
              <a:rPr lang="es-MX" sz="2400" b="1" dirty="0">
                <a:solidFill>
                  <a:schemeClr val="bg1"/>
                </a:solidFill>
                <a:latin typeface="Helvetica" pitchFamily="2" charset="0"/>
              </a:rPr>
            </a:br>
            <a:endParaRPr lang="es-CO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417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8">
            <a:extLst>
              <a:ext uri="{FF2B5EF4-FFF2-40B4-BE49-F238E27FC236}">
                <a16:creationId xmlns:a16="http://schemas.microsoft.com/office/drawing/2014/main" id="{0B43CBCA-673E-85C4-DDBC-0A80D6B40C99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" name="Google Shape;141;p22">
            <a:extLst>
              <a:ext uri="{FF2B5EF4-FFF2-40B4-BE49-F238E27FC236}">
                <a16:creationId xmlns:a16="http://schemas.microsoft.com/office/drawing/2014/main" id="{24639442-DE82-073F-17F8-F6BB909AEEED}"/>
              </a:ext>
            </a:extLst>
          </p:cNvPr>
          <p:cNvSpPr txBox="1">
            <a:spLocks/>
          </p:cNvSpPr>
          <p:nvPr/>
        </p:nvSpPr>
        <p:spPr>
          <a:xfrm>
            <a:off x="4490304" y="2221304"/>
            <a:ext cx="6333540" cy="110378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0099" tIns="45033" rIns="90099" bIns="45033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ym typeface="Work Sans Medium"/>
              </a:rPr>
              <a:t>Ministerio de Justicia y del Derecho- MJD</a:t>
            </a:r>
            <a:endParaRPr lang="es-MX" sz="3942" dirty="0">
              <a:solidFill>
                <a:srgbClr val="000000"/>
              </a:solidFill>
              <a:latin typeface="Montserrat" pitchFamily="2" charset="77"/>
              <a:ea typeface="Work Sans Medium"/>
              <a:cs typeface="Work Sans Medium"/>
              <a:sym typeface="Work Sans Medium"/>
            </a:endParaRPr>
          </a:p>
        </p:txBody>
      </p:sp>
      <p:sp>
        <p:nvSpPr>
          <p:cNvPr id="3" name="Google Shape;142;p22">
            <a:extLst>
              <a:ext uri="{FF2B5EF4-FFF2-40B4-BE49-F238E27FC236}">
                <a16:creationId xmlns:a16="http://schemas.microsoft.com/office/drawing/2014/main" id="{9BFF6F5D-629C-56FF-5C6F-D9FC7DD2E479}"/>
              </a:ext>
            </a:extLst>
          </p:cNvPr>
          <p:cNvSpPr txBox="1">
            <a:spLocks/>
          </p:cNvSpPr>
          <p:nvPr/>
        </p:nvSpPr>
        <p:spPr>
          <a:xfrm>
            <a:off x="931428" y="2249607"/>
            <a:ext cx="3558876" cy="84586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0099" tIns="45033" rIns="90099" bIns="45033" rtlCol="0" anchor="ctr" anchorCtr="0">
            <a:noAutofit/>
          </a:bodyPr>
          <a:lstStyle>
            <a:lvl1pPr algn="l" defTabSz="695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4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  <a:buSzPts val="1400"/>
            </a:pPr>
            <a:r>
              <a:rPr lang="es-CO" sz="9460" b="1" dirty="0">
                <a:solidFill>
                  <a:schemeClr val="bg1">
                    <a:lumMod val="50000"/>
                  </a:schemeClr>
                </a:solidFill>
                <a:latin typeface="Montserrat ExtraBold" pitchFamily="2" charset="77"/>
                <a:ea typeface="Work Sans"/>
                <a:cs typeface="Work Sans"/>
                <a:sym typeface="Work Sans"/>
              </a:rPr>
              <a:t>01</a:t>
            </a:r>
            <a:endParaRPr lang="es-CO" sz="9460" b="1" dirty="0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288617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8">
            <a:extLst>
              <a:ext uri="{FF2B5EF4-FFF2-40B4-BE49-F238E27FC236}">
                <a16:creationId xmlns:a16="http://schemas.microsoft.com/office/drawing/2014/main" id="{0B43CBCA-673E-85C4-DDBC-0A80D6B40C99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F7A078D-0ACB-F10F-64B4-14585B0F7B0F}"/>
              </a:ext>
            </a:extLst>
          </p:cNvPr>
          <p:cNvSpPr txBox="1">
            <a:spLocks/>
          </p:cNvSpPr>
          <p:nvPr/>
        </p:nvSpPr>
        <p:spPr>
          <a:xfrm>
            <a:off x="3178301" y="762427"/>
            <a:ext cx="5579661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b="1" dirty="0">
                <a:solidFill>
                  <a:srgbClr val="265085"/>
                </a:solidFill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VICEMINISTERIO DE PROMOCIÓN DE LA JUSTICIA</a:t>
            </a:r>
            <a:endParaRPr lang="es-CO" sz="2500" b="1" dirty="0">
              <a:solidFill>
                <a:srgbClr val="265085"/>
              </a:solidFill>
              <a:latin typeface="Nunito Sans" pitchFamily="2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7DE7B41-863B-AD4D-E13A-79EDD29EE498}"/>
              </a:ext>
            </a:extLst>
          </p:cNvPr>
          <p:cNvSpPr/>
          <p:nvPr/>
        </p:nvSpPr>
        <p:spPr>
          <a:xfrm>
            <a:off x="5108396" y="1509873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F16E3D01-A605-C16F-B277-C5B86FC182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206420"/>
              </p:ext>
            </p:extLst>
          </p:nvPr>
        </p:nvGraphicFramePr>
        <p:xfrm>
          <a:off x="1016000" y="1911152"/>
          <a:ext cx="10160000" cy="2768865"/>
        </p:xfrm>
        <a:graphic>
          <a:graphicData uri="http://schemas.openxmlformats.org/drawingml/2006/table">
            <a:tbl>
              <a:tblPr firstRow="1" bandRow="1"/>
              <a:tblGrid>
                <a:gridCol w="3492500">
                  <a:extLst>
                    <a:ext uri="{9D8B030D-6E8A-4147-A177-3AD203B41FA5}">
                      <a16:colId xmlns:a16="http://schemas.microsoft.com/office/drawing/2014/main" val="2631588621"/>
                    </a:ext>
                  </a:extLst>
                </a:gridCol>
                <a:gridCol w="2222500">
                  <a:extLst>
                    <a:ext uri="{9D8B030D-6E8A-4147-A177-3AD203B41FA5}">
                      <a16:colId xmlns:a16="http://schemas.microsoft.com/office/drawing/2014/main" val="1797214368"/>
                    </a:ext>
                  </a:extLst>
                </a:gridCol>
                <a:gridCol w="2222500">
                  <a:extLst>
                    <a:ext uri="{9D8B030D-6E8A-4147-A177-3AD203B41FA5}">
                      <a16:colId xmlns:a16="http://schemas.microsoft.com/office/drawing/2014/main" val="4096227931"/>
                    </a:ext>
                  </a:extLst>
                </a:gridCol>
                <a:gridCol w="2222500">
                  <a:extLst>
                    <a:ext uri="{9D8B030D-6E8A-4147-A177-3AD203B41FA5}">
                      <a16:colId xmlns:a16="http://schemas.microsoft.com/office/drawing/2014/main" val="4212303910"/>
                    </a:ext>
                  </a:extLst>
                </a:gridCol>
              </a:tblGrid>
              <a:tr h="64048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APROPIACIÓN VIGENTE 2024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</a:t>
                      </a:r>
                    </a:p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Variación  2025-2024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055308"/>
                  </a:ext>
                </a:extLst>
              </a:tr>
              <a:tr h="7094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Métodos Alternativos y de Solución de Conflictos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11.094.264.500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11.701.000.000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-$                   606.735.500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8009262"/>
                  </a:ext>
                </a:extLst>
              </a:tr>
              <a:tr h="35473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Justicia Formal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26.926.133.544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36.248.729.884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-$                9.322.596.340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4127095"/>
                  </a:ext>
                </a:extLst>
              </a:tr>
              <a:tr h="7094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Desarrollo del Derecho y del Ordenamiento Jurídico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1.000.000.000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1.000.000.000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                         - 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129353"/>
                  </a:ext>
                </a:extLst>
              </a:tr>
              <a:tr h="35473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2F3FA"/>
                          </a:highlight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2F3FA"/>
                          </a:highlight>
                          <a:latin typeface="Nunito Sans Light" pitchFamily="2" charset="0"/>
                        </a:rPr>
                        <a:t> $          39.020.398.044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2F3FA"/>
                          </a:highlight>
                          <a:latin typeface="Nunito Sans Light" pitchFamily="2" charset="0"/>
                        </a:rPr>
                        <a:t> $          48.949.729.884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2F3FA"/>
                          </a:highlight>
                          <a:latin typeface="Nunito Sans Light" pitchFamily="2" charset="0"/>
                        </a:rPr>
                        <a:t>-$           9.929.331.840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2469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9494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31AFBE50-D5BD-8FB5-3374-16C369C86209}"/>
              </a:ext>
            </a:extLst>
          </p:cNvPr>
          <p:cNvSpPr txBox="1">
            <a:spLocks/>
          </p:cNvSpPr>
          <p:nvPr/>
        </p:nvSpPr>
        <p:spPr>
          <a:xfrm>
            <a:off x="2435708" y="596331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ctr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265085"/>
                </a:solidFill>
                <a:effectLst/>
                <a:uLnTx/>
                <a:uFillTx/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1. Dirección de Métodos Alternativos y de Solución de Conflictos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A3C300C-152E-F9D7-FF0A-4CE9A58C856D}"/>
              </a:ext>
            </a:extLst>
          </p:cNvPr>
          <p:cNvSpPr/>
          <p:nvPr/>
        </p:nvSpPr>
        <p:spPr>
          <a:xfrm>
            <a:off x="5127057" y="1392305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83779240-1326-4780-B115-FEF578015E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323710"/>
              </p:ext>
            </p:extLst>
          </p:nvPr>
        </p:nvGraphicFramePr>
        <p:xfrm>
          <a:off x="670333" y="2222709"/>
          <a:ext cx="10888656" cy="4561474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4245260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2445667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4197729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42746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Compromiso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Proyecto de Inversión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Estrategia/metas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413401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effectLst/>
                        </a:rPr>
                        <a:t>Propuesta 282 del Programa de Gobierno: </a:t>
                      </a:r>
                      <a:r>
                        <a:rPr lang="es-MX" sz="1400" b="0" u="none" strike="noStrike" dirty="0">
                          <a:effectLst/>
                        </a:rPr>
                        <a:t>Ofreceremos servicios de justicia restaurativa en “Casas de Justicia” y “Centros de Convivencia Ciudadanos”, en la Fiscalía General de la Nación, en los juzgados penales y centros penitenciarios a través de mediadores penales restaurativos. Sanciones pedagógicas restaurativas en los Centros de Atención Especial</a:t>
                      </a:r>
                    </a:p>
                    <a:p>
                      <a:pPr algn="l" fontAlgn="ctr"/>
                      <a:endParaRPr lang="es-MX" sz="1400" b="0" u="none" strike="noStrike" dirty="0">
                        <a:effectLst/>
                      </a:endParaRPr>
                    </a:p>
                    <a:p>
                      <a:pPr algn="l" fontAlgn="ctr"/>
                      <a:r>
                        <a:rPr lang="es-CO" sz="1400" b="1" u="none" strike="noStrike" dirty="0">
                          <a:effectLst/>
                        </a:rPr>
                        <a:t>PND-Artículo 201 </a:t>
                      </a:r>
                      <a:r>
                        <a:rPr lang="es-CO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Fortalecimiento del Programa Nacional de Casas de Justicia y Centros de Convivencia</a:t>
                      </a:r>
                    </a:p>
                    <a:p>
                      <a:pPr algn="l" fontAlgn="ctr"/>
                      <a:endParaRPr lang="es-CO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PND </a:t>
                      </a:r>
                      <a:r>
                        <a:rPr lang="es-CO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Catalizador 11 </a:t>
                      </a:r>
                      <a:r>
                        <a:rPr lang="es-MX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11.justicia digital eficiente e incluyente para el bienestar de las personas en los territorios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componente </a:t>
                      </a:r>
                      <a:r>
                        <a:rPr lang="es-MX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d. Capacidades y la oferta del Sistema de Justicia</a:t>
                      </a:r>
                      <a:endParaRPr lang="es-CO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es-CO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Mejoramiento del acceso a la justicia a través de los sistemas locales de justicia y de los modelos de atención del programa nacional de casas de justicia y convivencia ciudadana a nivel nacional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 planea el mantenimiento de casas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justicia y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Centros de Convivencia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Ciudadana.</a:t>
                      </a:r>
                    </a:p>
                    <a:p>
                      <a:pPr algn="l" fontAlgn="ctr"/>
                      <a:endParaRPr lang="es-MX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Implementación y fortalecimiento de los “Sistemas Locales de Justicia” para consolidar una justicia centrada en las personas, comunidades y territorios priorizados (PDET).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4652389"/>
                  </a:ext>
                </a:extLst>
              </a:tr>
            </a:tbl>
          </a:graphicData>
        </a:graphic>
      </p:graphicFrame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115F47A7-C4E0-4EC9-7D48-D60C638FC1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636670"/>
              </p:ext>
            </p:extLst>
          </p:nvPr>
        </p:nvGraphicFramePr>
        <p:xfrm>
          <a:off x="420046" y="1592811"/>
          <a:ext cx="10888656" cy="486047"/>
        </p:xfrm>
        <a:graphic>
          <a:graphicData uri="http://schemas.openxmlformats.org/drawingml/2006/table">
            <a:tbl>
              <a:tblPr firstRow="1" bandRow="1"/>
              <a:tblGrid>
                <a:gridCol w="6654179">
                  <a:extLst>
                    <a:ext uri="{9D8B030D-6E8A-4147-A177-3AD203B41FA5}">
                      <a16:colId xmlns:a16="http://schemas.microsoft.com/office/drawing/2014/main" val="3235418231"/>
                    </a:ext>
                  </a:extLst>
                </a:gridCol>
                <a:gridCol w="4234477">
                  <a:extLst>
                    <a:ext uri="{9D8B030D-6E8A-4147-A177-3AD203B41FA5}">
                      <a16:colId xmlns:a16="http://schemas.microsoft.com/office/drawing/2014/main" val="509207912"/>
                    </a:ext>
                  </a:extLst>
                </a:gridCol>
              </a:tblGrid>
              <a:tr h="2208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911349"/>
                  </a:ext>
                </a:extLst>
              </a:tr>
              <a:tr h="26506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Métodos Alternativos y de Solución de Conflictos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11.701.000.000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071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449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80412F6-AFA3-59D1-271D-6BCB3FFE36C4}"/>
              </a:ext>
            </a:extLst>
          </p:cNvPr>
          <p:cNvSpPr txBox="1">
            <a:spLocks/>
          </p:cNvSpPr>
          <p:nvPr/>
        </p:nvSpPr>
        <p:spPr>
          <a:xfrm>
            <a:off x="2417047" y="335074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ctr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265085"/>
                </a:solidFill>
                <a:effectLst/>
                <a:uLnTx/>
                <a:uFillTx/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1. Dirección de Métodos Alternativos y de Solución de Conflictos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A4390F6-3A51-A701-F288-1D6ACB658E6D}"/>
              </a:ext>
            </a:extLst>
          </p:cNvPr>
          <p:cNvSpPr/>
          <p:nvPr/>
        </p:nvSpPr>
        <p:spPr>
          <a:xfrm>
            <a:off x="5108396" y="113104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9AFD6309-C804-55E2-B82D-D79E89121A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935227"/>
              </p:ext>
            </p:extLst>
          </p:nvPr>
        </p:nvGraphicFramePr>
        <p:xfrm>
          <a:off x="651672" y="1961452"/>
          <a:ext cx="10888656" cy="4561474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4245260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2445667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4197729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42746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Compromiso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Proyecto de Inversión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effectLst/>
                        </a:rPr>
                        <a:t>Estrategia/metas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413401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u="none" strike="noStrike" dirty="0">
                          <a:effectLst/>
                        </a:rPr>
                        <a:t>Propuesta 282 del Programa de Gobierno: </a:t>
                      </a:r>
                      <a:r>
                        <a:rPr lang="es-MX" sz="1400" b="0" u="none" strike="noStrike" dirty="0">
                          <a:effectLst/>
                        </a:rPr>
                        <a:t>Ofreceremos servicios de justicia restaurativa en “Casas de Justicia” y “Centros de Convivencia Ciudadanos”, en la Fiscalía General de la Nación, en los juzgados penales y centros penitenciarios a través de mediadores penales restaurativos. Sanciones pedagógicas restaurativas en los Centros de Atención Especial</a:t>
                      </a:r>
                    </a:p>
                    <a:p>
                      <a:pPr algn="l" fontAlgn="ctr"/>
                      <a:endParaRPr lang="es-MX" sz="1400" b="0" u="none" strike="noStrike" dirty="0">
                        <a:effectLst/>
                      </a:endParaRPr>
                    </a:p>
                    <a:p>
                      <a:pPr algn="l" fontAlgn="ctr"/>
                      <a:r>
                        <a:rPr lang="es-CO" sz="1400" b="1" u="none" strike="noStrike" dirty="0">
                          <a:effectLst/>
                        </a:rPr>
                        <a:t>PND-Artículo 201 </a:t>
                      </a:r>
                      <a:r>
                        <a:rPr lang="es-CO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Fortalecimiento del Programa Nacional de Casas de Justicia y Centros de Convivencia</a:t>
                      </a:r>
                    </a:p>
                    <a:p>
                      <a:pPr algn="l" fontAlgn="ctr"/>
                      <a:endParaRPr lang="es-CO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PND </a:t>
                      </a:r>
                      <a:r>
                        <a:rPr lang="es-CO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Catalizador 11 </a:t>
                      </a:r>
                      <a:r>
                        <a:rPr lang="es-MX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11.justicia digital eficiente e incluyente para el bienestar de las personas en los territorios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componente </a:t>
                      </a:r>
                      <a:r>
                        <a:rPr lang="es-MX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d. Capacidades y la oferta del Sistema de Justicia</a:t>
                      </a:r>
                      <a:endParaRPr lang="es-CO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es-CO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Mejoramiento del acceso a la justicia a través de los sistemas locales de justicia y de los modelos de atención del programa nacional de casas de justicia y convivencia ciudadana a nivel nacional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 planea el mantenimiento de casas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justicia y </a:t>
                      </a:r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Centros de Convivencia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Ciudadana.</a:t>
                      </a:r>
                    </a:p>
                    <a:p>
                      <a:pPr algn="l" fontAlgn="ctr"/>
                      <a:endParaRPr lang="es-MX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Implementación y fortalecimiento de los “Sistemas Locales de Justicia” para consolidar una justicia centrada en las personas, comunidades y territorios priorizados (PDET).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4652389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EF6D62E2-778E-AD92-4013-81E6076F65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752203"/>
              </p:ext>
            </p:extLst>
          </p:nvPr>
        </p:nvGraphicFramePr>
        <p:xfrm>
          <a:off x="401385" y="1331554"/>
          <a:ext cx="10888656" cy="486047"/>
        </p:xfrm>
        <a:graphic>
          <a:graphicData uri="http://schemas.openxmlformats.org/drawingml/2006/table">
            <a:tbl>
              <a:tblPr firstRow="1" bandRow="1"/>
              <a:tblGrid>
                <a:gridCol w="6654179">
                  <a:extLst>
                    <a:ext uri="{9D8B030D-6E8A-4147-A177-3AD203B41FA5}">
                      <a16:colId xmlns:a16="http://schemas.microsoft.com/office/drawing/2014/main" val="3235418231"/>
                    </a:ext>
                  </a:extLst>
                </a:gridCol>
                <a:gridCol w="4234477">
                  <a:extLst>
                    <a:ext uri="{9D8B030D-6E8A-4147-A177-3AD203B41FA5}">
                      <a16:colId xmlns:a16="http://schemas.microsoft.com/office/drawing/2014/main" val="509207912"/>
                    </a:ext>
                  </a:extLst>
                </a:gridCol>
              </a:tblGrid>
              <a:tr h="2208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911349"/>
                  </a:ext>
                </a:extLst>
              </a:tr>
              <a:tr h="26506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Métodos Alternativos y de Solución de Conflictos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11.701.000.000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071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67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>
            <a:extLst>
              <a:ext uri="{FF2B5EF4-FFF2-40B4-BE49-F238E27FC236}">
                <a16:creationId xmlns:a16="http://schemas.microsoft.com/office/drawing/2014/main" id="{532259B8-D1A9-B615-AB4D-956F3AFDD612}"/>
              </a:ext>
            </a:extLst>
          </p:cNvPr>
          <p:cNvSpPr txBox="1"/>
          <p:nvPr/>
        </p:nvSpPr>
        <p:spPr>
          <a:xfrm>
            <a:off x="3392458" y="4278089"/>
            <a:ext cx="171286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s-ES"/>
            </a:defPPr>
            <a:lvl1pPr>
              <a:defRPr b="1">
                <a:solidFill>
                  <a:schemeClr val="accent1"/>
                </a:solidFill>
                <a:latin typeface="Work Sans" pitchFamily="2" charset="77"/>
                <a:ea typeface="League Spartan" charset="0"/>
                <a:cs typeface="Poppins" pitchFamily="2" charset="77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$1.918.683</a:t>
            </a:r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A1027903-AC22-14FD-350C-33EC87AF9872}"/>
              </a:ext>
            </a:extLst>
          </p:cNvPr>
          <p:cNvSpPr txBox="1">
            <a:spLocks/>
          </p:cNvSpPr>
          <p:nvPr/>
        </p:nvSpPr>
        <p:spPr>
          <a:xfrm>
            <a:off x="2417047" y="335074"/>
            <a:ext cx="7102168" cy="7931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ctr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265085"/>
                </a:solidFill>
                <a:effectLst/>
                <a:uLnTx/>
                <a:uFillTx/>
                <a:latin typeface="Nunito Sans" pitchFamily="2" charset="77"/>
                <a:ea typeface="Verdana" panose="020B0604030504040204" pitchFamily="34" charset="0"/>
                <a:cs typeface="Verdana" panose="020B0604030504040204" pitchFamily="34" charset="0"/>
              </a:rPr>
              <a:t>1. Dirección de Métodos Alternativos y de Solución de Conflictos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76AAE40-AEAF-135E-6798-F355A531F978}"/>
              </a:ext>
            </a:extLst>
          </p:cNvPr>
          <p:cNvSpPr/>
          <p:nvPr/>
        </p:nvSpPr>
        <p:spPr>
          <a:xfrm>
            <a:off x="5108396" y="1131048"/>
            <a:ext cx="1719470" cy="45719"/>
          </a:xfrm>
          <a:prstGeom prst="rect">
            <a:avLst/>
          </a:prstGeom>
          <a:solidFill>
            <a:srgbClr val="6B9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528532"/>
              </p:ext>
            </p:extLst>
          </p:nvPr>
        </p:nvGraphicFramePr>
        <p:xfrm>
          <a:off x="401385" y="2273981"/>
          <a:ext cx="11037946" cy="4199259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3111689">
                  <a:extLst>
                    <a:ext uri="{9D8B030D-6E8A-4147-A177-3AD203B41FA5}">
                      <a16:colId xmlns:a16="http://schemas.microsoft.com/office/drawing/2014/main" val="3301247191"/>
                    </a:ext>
                  </a:extLst>
                </a:gridCol>
                <a:gridCol w="2875396">
                  <a:extLst>
                    <a:ext uri="{9D8B030D-6E8A-4147-A177-3AD203B41FA5}">
                      <a16:colId xmlns:a16="http://schemas.microsoft.com/office/drawing/2014/main" val="4142090816"/>
                    </a:ext>
                  </a:extLst>
                </a:gridCol>
                <a:gridCol w="5050861">
                  <a:extLst>
                    <a:ext uri="{9D8B030D-6E8A-4147-A177-3AD203B41FA5}">
                      <a16:colId xmlns:a16="http://schemas.microsoft.com/office/drawing/2014/main" val="2671645119"/>
                    </a:ext>
                  </a:extLst>
                </a:gridCol>
              </a:tblGrid>
              <a:tr h="24709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Compromiso</a:t>
                      </a:r>
                      <a:endParaRPr lang="es-CO" sz="18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Proyecto de Inversión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8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Estrategia/metas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720105"/>
                  </a:ext>
                </a:extLst>
              </a:tr>
              <a:tr h="1122684">
                <a:tc rowSpan="3">
                  <a:txBody>
                    <a:bodyPr/>
                    <a:lstStyle/>
                    <a:p>
                      <a:pPr algn="l" fontAlgn="ctr"/>
                      <a:endParaRPr lang="es-CO" sz="1400" b="1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s-MX" sz="14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Bases del PND: </a:t>
                      </a:r>
                      <a:r>
                        <a:rPr lang="es-MX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Uso y apropiación de métodos de resolución de conflictos</a:t>
                      </a:r>
                    </a:p>
                    <a:p>
                      <a:pPr algn="l" fontAlgn="ctr"/>
                      <a:endParaRPr lang="es-MX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Desarrollo integral de los métodos de resolución de conflictos a nivel nacional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Implementación en la vigencia 2025 del</a:t>
                      </a:r>
                      <a:r>
                        <a:rPr lang="es-MX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CO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MICE " Marco para la Implementación de la Conciliación en Equidad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8884087"/>
                  </a:ext>
                </a:extLst>
              </a:tr>
              <a:tr h="640806">
                <a:tc vMerge="1"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Fortalecimiento de capacidades de los </a:t>
                      </a:r>
                      <a:r>
                        <a:rPr lang="es-CO" sz="14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funcionarios públicos habilitados en conciliación, </a:t>
                      </a:r>
                      <a:r>
                        <a:rPr lang="es-CO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para tener mayor cobertura a nivel nacional. (todo el país)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31440844"/>
                  </a:ext>
                </a:extLst>
              </a:tr>
              <a:tr h="1307380">
                <a:tc v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s-MX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Realizar jornadas móviles gratuitas de conciliación en territorios</a:t>
                      </a:r>
                      <a:r>
                        <a:rPr lang="es-CO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apartados con poca presencia institucional.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Programa Nacional de Justicia en Equidad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Programa Nacional de Conciliación Extrajudicial en Derecho, Arbitraje y Amigable composición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Programa Nacional de Casas de Justicia y Centros de Convivencia Ciudadana Fortalecimiento de la mediación penal Mediación Escolar – Formación para el Futuro</a:t>
                      </a:r>
                      <a:endParaRPr lang="es-CO" sz="14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22821564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FD4D4D83-6FD3-402D-C854-27EB020EDE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295424"/>
              </p:ext>
            </p:extLst>
          </p:nvPr>
        </p:nvGraphicFramePr>
        <p:xfrm>
          <a:off x="401385" y="1331554"/>
          <a:ext cx="10888656" cy="486047"/>
        </p:xfrm>
        <a:graphic>
          <a:graphicData uri="http://schemas.openxmlformats.org/drawingml/2006/table">
            <a:tbl>
              <a:tblPr firstRow="1" bandRow="1"/>
              <a:tblGrid>
                <a:gridCol w="6654179">
                  <a:extLst>
                    <a:ext uri="{9D8B030D-6E8A-4147-A177-3AD203B41FA5}">
                      <a16:colId xmlns:a16="http://schemas.microsoft.com/office/drawing/2014/main" val="3235418231"/>
                    </a:ext>
                  </a:extLst>
                </a:gridCol>
                <a:gridCol w="4234477">
                  <a:extLst>
                    <a:ext uri="{9D8B030D-6E8A-4147-A177-3AD203B41FA5}">
                      <a16:colId xmlns:a16="http://schemas.microsoft.com/office/drawing/2014/main" val="509207912"/>
                    </a:ext>
                  </a:extLst>
                </a:gridCol>
              </a:tblGrid>
              <a:tr h="22089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DEPENDENCIA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Aptos Narrow" panose="020B0004020202020204" pitchFamily="34" charset="0"/>
                        </a:rPr>
                        <a:t>CUOTA INVERSIÓN 2025  (proyecto de Ley)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911349"/>
                  </a:ext>
                </a:extLst>
              </a:tr>
              <a:tr h="26506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Dirección de Métodos Alternativos y de Solución de Conflictos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unito Sans Light" pitchFamily="2" charset="0"/>
                        </a:rPr>
                        <a:t> $              11.701.000.000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071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96391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DEL CAMBI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2e8ca07-96c7-4cff-8236-e170392099ed">
      <Terms xmlns="http://schemas.microsoft.com/office/infopath/2007/PartnerControls"/>
    </lcf76f155ced4ddcb4097134ff3c332f>
    <TaxCatchAll xmlns="484c3a85-4dde-40e4-b89c-53b88490b6d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7B0C0B07C95B34394823B294D74619A" ma:contentTypeVersion="13" ma:contentTypeDescription="Crear nuevo documento." ma:contentTypeScope="" ma:versionID="8e1f52d90aaa9485dbcc811b192f4b7b">
  <xsd:schema xmlns:xsd="http://www.w3.org/2001/XMLSchema" xmlns:xs="http://www.w3.org/2001/XMLSchema" xmlns:p="http://schemas.microsoft.com/office/2006/metadata/properties" xmlns:ns2="92e8ca07-96c7-4cff-8236-e170392099ed" xmlns:ns3="484c3a85-4dde-40e4-b89c-53b88490b6dc" targetNamespace="http://schemas.microsoft.com/office/2006/metadata/properties" ma:root="true" ma:fieldsID="3c03ceabdf12214be8adeccf646673e4" ns2:_="" ns3:_="">
    <xsd:import namespace="92e8ca07-96c7-4cff-8236-e170392099ed"/>
    <xsd:import namespace="484c3a85-4dde-40e4-b89c-53b88490b6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e8ca07-96c7-4cff-8236-e170392099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Etiquetas de imagen" ma:readOnly="false" ma:fieldId="{5cf76f15-5ced-4ddc-b409-7134ff3c332f}" ma:taxonomyMulti="true" ma:sspId="c7ec9755-0539-4a6c-b55f-adec7fd451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4c3a85-4dde-40e4-b89c-53b88490b6d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845be65a-0b0e-45b8-9830-c03086aaa9a9}" ma:internalName="TaxCatchAll" ma:showField="CatchAllData" ma:web="484c3a85-4dde-40e4-b89c-53b88490b6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A10E8B-76E9-4C27-91FA-0C1937B917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60DA364-A201-4F9A-8502-EADBA67E3FF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a7177abf-44f2-4092-b380-d71683ee2afc"/>
    <ds:schemaRef ds:uri="92e8ca07-96c7-4cff-8236-e170392099ed"/>
    <ds:schemaRef ds:uri="484c3a85-4dde-40e4-b89c-53b88490b6dc"/>
  </ds:schemaRefs>
</ds:datastoreItem>
</file>

<file path=customXml/itemProps3.xml><?xml version="1.0" encoding="utf-8"?>
<ds:datastoreItem xmlns:ds="http://schemas.openxmlformats.org/officeDocument/2006/customXml" ds:itemID="{74D9AECC-016A-4DDD-854F-F77DCD134F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e8ca07-96c7-4cff-8236-e170392099ed"/>
    <ds:schemaRef ds:uri="484c3a85-4dde-40e4-b89c-53b88490b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2258</TotalTime>
  <Words>4877</Words>
  <Application>Microsoft Office PowerPoint</Application>
  <PresentationFormat>Panorámica</PresentationFormat>
  <Paragraphs>703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8" baseType="lpstr">
      <vt:lpstr>Aptos</vt:lpstr>
      <vt:lpstr>Aptos Narrow</vt:lpstr>
      <vt:lpstr>Arial</vt:lpstr>
      <vt:lpstr>Calibri</vt:lpstr>
      <vt:lpstr>Century Gothic</vt:lpstr>
      <vt:lpstr>Helvetica</vt:lpstr>
      <vt:lpstr>Montserrat</vt:lpstr>
      <vt:lpstr>Montserrat ExtraBold</vt:lpstr>
      <vt:lpstr>Nunito Sans</vt:lpstr>
      <vt:lpstr>Nunito Sans Light</vt:lpstr>
      <vt:lpstr>Verdana</vt:lpstr>
      <vt:lpstr>Work Sans</vt:lpstr>
      <vt:lpstr>Work Sans Medium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William Camilo  Baracaldo Godoy</dc:creator>
  <cp:lastModifiedBy>MARTHA LILIANA RINCON GOMEZ</cp:lastModifiedBy>
  <cp:revision>47</cp:revision>
  <dcterms:created xsi:type="dcterms:W3CDTF">2023-05-08T00:34:42Z</dcterms:created>
  <dcterms:modified xsi:type="dcterms:W3CDTF">2024-08-27T18:57:30Z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1ecf14e3-461f-4af6-a5cc-029587ab01f0</vt:lpwstr>
  </property>
  <property fmtid="{D5CDD505-2E9C-101B-9397-08002B2CF9AE}" pid="3" name="ContentTypeId">
    <vt:lpwstr>0x01010017B0C0B07C95B34394823B294D74619A</vt:lpwstr>
  </property>
  <property fmtid="{D5CDD505-2E9C-101B-9397-08002B2CF9AE}" pid="4" name="MediaServiceImageTags">
    <vt:lpwstr/>
  </property>
</Properties>
</file>