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theme/themeOverride2.xml" ContentType="application/vnd.openxmlformats-officedocument.themeOverride+xml"/>
  <Override PartName="/ppt/charts/chart6.xml" ContentType="application/vnd.openxmlformats-officedocument.drawingml.chart+xml"/>
  <Override PartName="/ppt/theme/themeOverride3.xml" ContentType="application/vnd.openxmlformats-officedocument.themeOverr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ink/ink1.xml" ContentType="application/inkml+xml"/>
  <Override PartName="/ppt/charts/chart7.xml" ContentType="application/vnd.openxmlformats-officedocument.drawingml.chart+xml"/>
  <Override PartName="/ppt/theme/themeOverride4.xml" ContentType="application/vnd.openxmlformats-officedocument.themeOverride+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9.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10.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charts/chart11.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notesSlides/notesSlide3.xml" ContentType="application/vnd.openxmlformats-officedocument.presentationml.notesSlide+xml"/>
  <Override PartName="/ppt/charts/chart12.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9.xml" ContentType="application/vnd.openxmlformats-officedocument.themeOverride+xml"/>
  <Override PartName="/ppt/charts/chart13.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0.xml" ContentType="application/vnd.openxmlformats-officedocument.themeOverride+xml"/>
  <Override PartName="/ppt/charts/chart14.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1.xml" ContentType="application/vnd.openxmlformats-officedocument.themeOverride+xml"/>
  <Override PartName="/ppt/charts/chart15.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2.xml" ContentType="application/vnd.openxmlformats-officedocument.themeOverride+xml"/>
  <Override PartName="/ppt/charts/chart16.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1"/>
    <p:sldMasterId id="2147483677" r:id="rId2"/>
    <p:sldMasterId id="2147483690" r:id="rId3"/>
    <p:sldMasterId id="2147483702" r:id="rId4"/>
    <p:sldMasterId id="2147483709" r:id="rId5"/>
    <p:sldMasterId id="2147483711" r:id="rId6"/>
  </p:sldMasterIdLst>
  <p:notesMasterIdLst>
    <p:notesMasterId r:id="rId39"/>
  </p:notesMasterIdLst>
  <p:sldIdLst>
    <p:sldId id="261" r:id="rId7"/>
    <p:sldId id="264" r:id="rId8"/>
    <p:sldId id="2145707079" r:id="rId9"/>
    <p:sldId id="2145707076" r:id="rId10"/>
    <p:sldId id="2147374514" r:id="rId11"/>
    <p:sldId id="2146851523" r:id="rId12"/>
    <p:sldId id="2146851541" r:id="rId13"/>
    <p:sldId id="2145707078" r:id="rId14"/>
    <p:sldId id="2145707077" r:id="rId15"/>
    <p:sldId id="2146851524" r:id="rId16"/>
    <p:sldId id="2145707049" r:id="rId17"/>
    <p:sldId id="2145707050" r:id="rId18"/>
    <p:sldId id="268" r:id="rId19"/>
    <p:sldId id="2145707039" r:id="rId20"/>
    <p:sldId id="2145707041" r:id="rId21"/>
    <p:sldId id="2145707053" r:id="rId22"/>
    <p:sldId id="2145707054" r:id="rId23"/>
    <p:sldId id="2145707055" r:id="rId24"/>
    <p:sldId id="2145707056" r:id="rId25"/>
    <p:sldId id="2146851542" r:id="rId26"/>
    <p:sldId id="2146851544" r:id="rId27"/>
    <p:sldId id="2146851543" r:id="rId28"/>
    <p:sldId id="2146851545" r:id="rId29"/>
    <p:sldId id="2145707061" r:id="rId30"/>
    <p:sldId id="2145707062" r:id="rId31"/>
    <p:sldId id="2145707059" r:id="rId32"/>
    <p:sldId id="2145707058" r:id="rId33"/>
    <p:sldId id="2145707063" r:id="rId34"/>
    <p:sldId id="2145707064" r:id="rId35"/>
    <p:sldId id="2145707065" r:id="rId36"/>
    <p:sldId id="2147374513" r:id="rId37"/>
    <p:sldId id="2145707048" r:id="rId3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GN 2026" id="{99DE89F4-289F-4A57-8674-48AD9411CF00}">
          <p14:sldIdLst>
            <p14:sldId id="261"/>
            <p14:sldId id="264"/>
            <p14:sldId id="2145707079"/>
            <p14:sldId id="2145707076"/>
            <p14:sldId id="2147374514"/>
            <p14:sldId id="2146851523"/>
            <p14:sldId id="2146851541"/>
            <p14:sldId id="2145707078"/>
            <p14:sldId id="2145707077"/>
            <p14:sldId id="2146851524"/>
          </p14:sldIdLst>
        </p14:section>
        <p14:section name="1. Mensaje" id="{FC62FFD5-3FBA-4953-9596-50C3E15641D0}">
          <p14:sldIdLst>
            <p14:sldId id="2145707049"/>
            <p14:sldId id="2145707050"/>
          </p14:sldIdLst>
        </p14:section>
        <p14:section name="2. Criterios Programación" id="{9D07C99F-9989-4A34-9609-11D307A1A417}">
          <p14:sldIdLst>
            <p14:sldId id="268"/>
            <p14:sldId id="2145707039"/>
            <p14:sldId id="2145707041"/>
          </p14:sldIdLst>
        </p14:section>
        <p14:section name="3. Resumen PGN 2026" id="{4BABD27E-0498-4A6D-9417-A5A3537E9782}">
          <p14:sldIdLst>
            <p14:sldId id="2145707053"/>
            <p14:sldId id="2145707054"/>
          </p14:sldIdLst>
        </p14:section>
        <p14:section name="4. Ingresos PGN 2026" id="{8D21EF2A-E74D-466A-9C68-BE270080CC50}">
          <p14:sldIdLst>
            <p14:sldId id="2145707055"/>
            <p14:sldId id="2145707056"/>
            <p14:sldId id="2146851542"/>
            <p14:sldId id="2146851544"/>
            <p14:sldId id="2146851543"/>
            <p14:sldId id="2146851545"/>
          </p14:sldIdLst>
        </p14:section>
        <p14:section name="5. Gastos PGN 2026" id="{22BEE948-3F82-4736-8C47-DB86E95DD5D1}">
          <p14:sldIdLst>
            <p14:sldId id="2145707061"/>
            <p14:sldId id="2145707062"/>
            <p14:sldId id="2145707059"/>
            <p14:sldId id="2145707058"/>
            <p14:sldId id="2145707063"/>
            <p14:sldId id="2145707064"/>
            <p14:sldId id="2145707065"/>
            <p14:sldId id="2147374513"/>
            <p14:sldId id="214570704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5F9A"/>
    <a:srgbClr val="46929A"/>
    <a:srgbClr val="346EB1"/>
    <a:srgbClr val="4CA9A9"/>
    <a:srgbClr val="A0CFD4"/>
    <a:srgbClr val="419E93"/>
    <a:srgbClr val="A3D0CB"/>
    <a:srgbClr val="FFFFFF"/>
    <a:srgbClr val="1F426A"/>
    <a:srgbClr val="2E656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94660"/>
  </p:normalViewPr>
  <p:slideViewPr>
    <p:cSldViewPr snapToGrid="0">
      <p:cViewPr varScale="1">
        <p:scale>
          <a:sx n="78" d="100"/>
          <a:sy n="78" d="100"/>
        </p:scale>
        <p:origin x="83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4.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5.xlsx"/></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8.xlsx"/></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9.xlsx"/></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package" Target="../embeddings/Microsoft_Excel_Worksheet10.xlsx"/></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package" Target="../embeddings/Microsoft_Excel_Worksheet11.xlsx"/></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package" Target="../embeddings/Microsoft_Excel_Worksheet12.xlsx"/></Relationships>
</file>

<file path=ppt/charts/_rels/chart2.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Libro2"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2" Type="http://schemas.openxmlformats.org/officeDocument/2006/relationships/oleObject" Target="https://minhaciendagovco-my.sharepoint.com/personal/cacruz_minhacienda_gov_co/Documents/Hacienda/2025/C&#225;lculos%20varios/Datos%20ministro%20ppto%202026.xlsx" TargetMode="External"/><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2" Type="http://schemas.openxmlformats.org/officeDocument/2006/relationships/oleObject" Target="https://minhaciendagovco-my.sharepoint.com/personal/cacruz_minhacienda_gov_co/Documents/Hacienda/2025/C&#225;lculos%20varios/Datos%20ministro%20ppto%202026.xlsx" TargetMode="External"/><Relationship Id="rId1" Type="http://schemas.openxmlformats.org/officeDocument/2006/relationships/themeOverride" Target="../theme/themeOverride3.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4.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2.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471387561709697E-2"/>
          <c:y val="3.1557391822757075E-2"/>
          <c:w val="0.93888888888888888"/>
          <c:h val="0.84265141759640261"/>
        </c:manualLayout>
      </c:layout>
      <c:barChart>
        <c:barDir val="col"/>
        <c:grouping val="clustered"/>
        <c:varyColors val="0"/>
        <c:ser>
          <c:idx val="0"/>
          <c:order val="0"/>
          <c:tx>
            <c:strRef>
              <c:f>Hoja1!$A$4</c:f>
              <c:strCache>
                <c:ptCount val="1"/>
                <c:pt idx="0">
                  <c:v>Gasto fiscal de FEPC</c:v>
                </c:pt>
              </c:strCache>
            </c:strRef>
          </c:tx>
          <c:spPr>
            <a:solidFill>
              <a:srgbClr val="2E4544"/>
            </a:solidFill>
            <a:ln>
              <a:noFill/>
            </a:ln>
            <a:effectLst/>
          </c:spPr>
          <c:invertIfNegative val="0"/>
          <c:dPt>
            <c:idx val="4"/>
            <c:invertIfNegative val="0"/>
            <c:bubble3D val="0"/>
            <c:spPr>
              <a:solidFill>
                <a:srgbClr val="097C79"/>
              </a:solidFill>
              <a:ln>
                <a:noFill/>
              </a:ln>
              <a:effectLst/>
            </c:spPr>
            <c:extLst>
              <c:ext xmlns:c16="http://schemas.microsoft.com/office/drawing/2014/chart" uri="{C3380CC4-5D6E-409C-BE32-E72D297353CC}">
                <c16:uniqueId val="{00000001-F462-4DB9-9B5C-44594AC4D7D8}"/>
              </c:ext>
            </c:extLst>
          </c:dPt>
          <c:dLbls>
            <c:dLbl>
              <c:idx val="4"/>
              <c:layout>
                <c:manualLayout>
                  <c:x val="-1.0185067526415994E-16"/>
                  <c:y val="4.5643703810458588E-3"/>
                </c:manualLayout>
              </c:layout>
              <c:spPr>
                <a:noFill/>
                <a:ln>
                  <a:noFill/>
                </a:ln>
                <a:effectLst/>
              </c:spPr>
              <c:txPr>
                <a:bodyPr rot="0" spcFirstLastPara="1" vertOverflow="ellipsis" vert="horz" wrap="square" anchor="ctr" anchorCtr="1"/>
                <a:lstStyle/>
                <a:p>
                  <a:pPr>
                    <a:defRPr sz="1100" b="1" i="0" u="none" strike="noStrike" kern="1200" baseline="0">
                      <a:solidFill>
                        <a:srgbClr val="097C79"/>
                      </a:solidFill>
                      <a:latin typeface="Verdana" panose="020B0604030504040204" pitchFamily="34" charset="0"/>
                      <a:ea typeface="Verdana" panose="020B0604030504040204" pitchFamily="34" charset="0"/>
                      <a:cs typeface="+mn-cs"/>
                    </a:defRPr>
                  </a:pPr>
                  <a:endParaRPr lang="es-CO"/>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462-4DB9-9B5C-44594AC4D7D8}"/>
                </c:ext>
              </c:extLst>
            </c:dLbl>
            <c:spPr>
              <a:noFill/>
              <a:ln>
                <a:noFill/>
              </a:ln>
              <a:effectLst/>
            </c:spPr>
            <c:txPr>
              <a:bodyPr rot="0" spcFirstLastPara="1" vertOverflow="ellipsis" vert="horz" wrap="square" anchor="ctr" anchorCtr="1"/>
              <a:lstStyle/>
              <a:p>
                <a:pPr>
                  <a:defRPr sz="1100" b="1" i="0" u="none" strike="noStrike" kern="1200" baseline="0">
                    <a:solidFill>
                      <a:srgbClr val="2E4544"/>
                    </a:solidFill>
                    <a:latin typeface="Verdana" panose="020B0604030504040204" pitchFamily="34" charset="0"/>
                    <a:ea typeface="Verdana" panose="020B0604030504040204" pitchFamily="34" charset="0"/>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Hoja1!$B$1:$F$1</c:f>
              <c:strCache>
                <c:ptCount val="5"/>
                <c:pt idx="0">
                  <c:v>2022</c:v>
                </c:pt>
                <c:pt idx="1">
                  <c:v>2023</c:v>
                </c:pt>
                <c:pt idx="2">
                  <c:v>2024</c:v>
                </c:pt>
                <c:pt idx="3">
                  <c:v>2025</c:v>
                </c:pt>
                <c:pt idx="4">
                  <c:v>Total*</c:v>
                </c:pt>
              </c:strCache>
            </c:strRef>
          </c:cat>
          <c:val>
            <c:numRef>
              <c:f>Hoja1!$B$4:$F$4</c:f>
              <c:numCache>
                <c:formatCode>0.00</c:formatCode>
                <c:ptCount val="5"/>
                <c:pt idx="0">
                  <c:v>1.241265764928851</c:v>
                </c:pt>
                <c:pt idx="1">
                  <c:v>1.6629201003179452</c:v>
                </c:pt>
                <c:pt idx="2">
                  <c:v>1.2019123813438086</c:v>
                </c:pt>
                <c:pt idx="3">
                  <c:v>0.44017201079160378</c:v>
                </c:pt>
                <c:pt idx="4">
                  <c:v>4.3869311956577475</c:v>
                </c:pt>
              </c:numCache>
            </c:numRef>
          </c:val>
          <c:extLst>
            <c:ext xmlns:c16="http://schemas.microsoft.com/office/drawing/2014/chart" uri="{C3380CC4-5D6E-409C-BE32-E72D297353CC}">
              <c16:uniqueId val="{00000002-F462-4DB9-9B5C-44594AC4D7D8}"/>
            </c:ext>
          </c:extLst>
        </c:ser>
        <c:dLbls>
          <c:dLblPos val="outEnd"/>
          <c:showLegendKey val="0"/>
          <c:showVal val="1"/>
          <c:showCatName val="0"/>
          <c:showSerName val="0"/>
          <c:showPercent val="0"/>
          <c:showBubbleSize val="0"/>
        </c:dLbls>
        <c:gapWidth val="100"/>
        <c:overlap val="-27"/>
        <c:axId val="849684943"/>
        <c:axId val="849675343"/>
      </c:barChart>
      <c:catAx>
        <c:axId val="849684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crossAx val="849675343"/>
        <c:crosses val="autoZero"/>
        <c:auto val="1"/>
        <c:lblAlgn val="ctr"/>
        <c:lblOffset val="100"/>
        <c:noMultiLvlLbl val="0"/>
      </c:catAx>
      <c:valAx>
        <c:axId val="849675343"/>
        <c:scaling>
          <c:orientation val="minMax"/>
        </c:scaling>
        <c:delete val="1"/>
        <c:axPos val="l"/>
        <c:numFmt formatCode="0.00" sourceLinked="1"/>
        <c:majorTickMark val="none"/>
        <c:minorTickMark val="none"/>
        <c:tickLblPos val="nextTo"/>
        <c:crossAx val="849684943"/>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100">
          <a:latin typeface="Verdana" panose="020B0604030504040204" pitchFamily="34" charset="0"/>
          <a:ea typeface="Verdana" panose="020B0604030504040204" pitchFamily="34" charset="0"/>
        </a:defRPr>
      </a:pPr>
      <a:endParaRPr lang="es-CO"/>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427528566949355"/>
          <c:y val="8.5737493224744998E-2"/>
          <c:w val="0.40333495753657173"/>
          <c:h val="0.62744977610309338"/>
        </c:manualLayout>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AC3-4774-BCE1-992A4820524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AC3-4774-BCE1-992A4820524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AC3-4774-BCE1-992A4820524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AC3-4774-BCE1-992A4820524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AC3-4774-BCE1-992A48205247}"/>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AC3-4774-BCE1-992A48205247}"/>
              </c:ext>
            </c:extLst>
          </c:dPt>
          <c:dLbls>
            <c:dLbl>
              <c:idx val="5"/>
              <c:layout>
                <c:manualLayout>
                  <c:x val="-8.6914269680607569E-3"/>
                  <c:y val="-6.5001502200071129E-3"/>
                </c:manualLayout>
              </c:layout>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BAC3-4774-BCE1-992A48205247}"/>
                </c:ext>
              </c:extLst>
            </c:dLbl>
            <c:spPr>
              <a:noFill/>
              <a:ln>
                <a:noFill/>
              </a:ln>
              <a:effectLst/>
            </c:spPr>
            <c:txPr>
              <a:bodyPr rot="0" spcFirstLastPara="1" vertOverflow="ellipsis" vert="horz" wrap="square" anchor="ctr" anchorCtr="1"/>
              <a:lstStyle/>
              <a:p>
                <a:pPr>
                  <a:defRPr sz="800" b="0" i="0" u="none" strike="noStrike" kern="1200" baseline="0">
                    <a:solidFill>
                      <a:schemeClr val="bg1"/>
                    </a:solidFill>
                    <a:latin typeface="Verdana" panose="020B0604030504040204" pitchFamily="34" charset="0"/>
                    <a:ea typeface="Verdana" panose="020B0604030504040204" pitchFamily="34" charset="0"/>
                    <a:cs typeface="+mn-cs"/>
                  </a:defRPr>
                </a:pPr>
                <a:endParaRPr lang="es-CO"/>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GRAFICAS!$A$47:$A$52</c:f>
              <c:strCache>
                <c:ptCount val="6"/>
                <c:pt idx="0">
                  <c:v>ANH</c:v>
                </c:pt>
                <c:pt idx="1">
                  <c:v>ICBF</c:v>
                </c:pt>
                <c:pt idx="2">
                  <c:v>FUTIC</c:v>
                </c:pt>
                <c:pt idx="3">
                  <c:v>AEROCIVL</c:v>
                </c:pt>
                <c:pt idx="4">
                  <c:v>SENA</c:v>
                </c:pt>
                <c:pt idx="5">
                  <c:v>Otros</c:v>
                </c:pt>
              </c:strCache>
            </c:strRef>
          </c:cat>
          <c:val>
            <c:numRef>
              <c:f>GRAFICAS!$B$47:$B$52</c:f>
              <c:numCache>
                <c:formatCode>_-* #,##0.0_-;\-* #,##0.0_-;_-* "-"??_-;_-@_-</c:formatCode>
                <c:ptCount val="6"/>
                <c:pt idx="0">
                  <c:v>3.1787065999999999</c:v>
                </c:pt>
                <c:pt idx="1">
                  <c:v>4.6334850292679999</c:v>
                </c:pt>
                <c:pt idx="2">
                  <c:v>1.6532175019999999</c:v>
                </c:pt>
                <c:pt idx="3">
                  <c:v>3.4034593962259998</c:v>
                </c:pt>
                <c:pt idx="4">
                  <c:v>3.053157348</c:v>
                </c:pt>
                <c:pt idx="5">
                  <c:v>13.7058082179</c:v>
                </c:pt>
              </c:numCache>
            </c:numRef>
          </c:val>
          <c:extLst>
            <c:ext xmlns:c16="http://schemas.microsoft.com/office/drawing/2014/chart" uri="{C3380CC4-5D6E-409C-BE32-E72D297353CC}">
              <c16:uniqueId val="{0000000C-BAC3-4774-BCE1-992A48205247}"/>
            </c:ext>
          </c:extLst>
        </c:ser>
        <c:dLbls>
          <c:showLegendKey val="0"/>
          <c:showVal val="0"/>
          <c:showCatName val="0"/>
          <c:showSerName val="0"/>
          <c:showPercent val="0"/>
          <c:showBubbleSize val="0"/>
          <c:showLeaderLines val="1"/>
        </c:dLbls>
        <c:firstSliceAng val="0"/>
        <c:holeSize val="59"/>
      </c:doughnutChart>
      <c:spPr>
        <a:noFill/>
        <a:ln>
          <a:noFill/>
        </a:ln>
        <a:effectLst/>
      </c:spPr>
    </c:plotArea>
    <c:legend>
      <c:legendPos val="b"/>
      <c:layout>
        <c:manualLayout>
          <c:xMode val="edge"/>
          <c:yMode val="edge"/>
          <c:x val="0.10680354918281983"/>
          <c:y val="0.77378914229238294"/>
          <c:w val="0.69644299490794193"/>
          <c:h val="0.18720995638757479"/>
        </c:manualLayout>
      </c:layout>
      <c:overlay val="0"/>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legend>
    <c:plotVisOnly val="1"/>
    <c:dispBlanksAs val="gap"/>
    <c:showDLblsOverMax val="0"/>
  </c:chart>
  <c:spPr>
    <a:noFill/>
    <a:ln w="9525" cap="flat" cmpd="sng" algn="ctr">
      <a:noFill/>
      <a:round/>
    </a:ln>
    <a:effectLst/>
  </c:spPr>
  <c:txPr>
    <a:bodyPr/>
    <a:lstStyle/>
    <a:p>
      <a:pPr>
        <a:defRPr sz="800">
          <a:solidFill>
            <a:sysClr val="windowText" lastClr="000000"/>
          </a:solidFill>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dPt>
            <c:idx val="0"/>
            <c:bubble3D val="0"/>
            <c:spPr>
              <a:solidFill>
                <a:schemeClr val="accent2"/>
              </a:solidFill>
              <a:ln>
                <a:noFill/>
              </a:ln>
              <a:effectLst/>
            </c:spPr>
            <c:extLst>
              <c:ext xmlns:c16="http://schemas.microsoft.com/office/drawing/2014/chart" uri="{C3380CC4-5D6E-409C-BE32-E72D297353CC}">
                <c16:uniqueId val="{00000001-C357-4EA1-B1BD-F513D89EC835}"/>
              </c:ext>
            </c:extLst>
          </c:dPt>
          <c:dPt>
            <c:idx val="1"/>
            <c:bubble3D val="0"/>
            <c:spPr>
              <a:solidFill>
                <a:schemeClr val="accent4"/>
              </a:solidFill>
              <a:ln>
                <a:noFill/>
              </a:ln>
              <a:effectLst/>
            </c:spPr>
            <c:extLst>
              <c:ext xmlns:c16="http://schemas.microsoft.com/office/drawing/2014/chart" uri="{C3380CC4-5D6E-409C-BE32-E72D297353CC}">
                <c16:uniqueId val="{00000003-C357-4EA1-B1BD-F513D89EC835}"/>
              </c:ext>
            </c:extLst>
          </c:dPt>
          <c:dPt>
            <c:idx val="2"/>
            <c:bubble3D val="0"/>
            <c:spPr>
              <a:solidFill>
                <a:schemeClr val="accent6"/>
              </a:solidFill>
              <a:ln>
                <a:noFill/>
              </a:ln>
              <a:effectLst/>
            </c:spPr>
            <c:extLst>
              <c:ext xmlns:c16="http://schemas.microsoft.com/office/drawing/2014/chart" uri="{C3380CC4-5D6E-409C-BE32-E72D297353CC}">
                <c16:uniqueId val="{00000005-C357-4EA1-B1BD-F513D89EC835}"/>
              </c:ext>
            </c:extLst>
          </c:dPt>
          <c:dPt>
            <c:idx val="3"/>
            <c:bubble3D val="0"/>
            <c:spPr>
              <a:solidFill>
                <a:schemeClr val="accent2">
                  <a:lumMod val="60000"/>
                </a:schemeClr>
              </a:solidFill>
              <a:ln>
                <a:noFill/>
              </a:ln>
              <a:effectLst/>
            </c:spPr>
            <c:extLst>
              <c:ext xmlns:c16="http://schemas.microsoft.com/office/drawing/2014/chart" uri="{C3380CC4-5D6E-409C-BE32-E72D297353CC}">
                <c16:uniqueId val="{00000007-C357-4EA1-B1BD-F513D89EC835}"/>
              </c:ext>
            </c:extLst>
          </c:dPt>
          <c:dPt>
            <c:idx val="4"/>
            <c:bubble3D val="0"/>
            <c:spPr>
              <a:solidFill>
                <a:schemeClr val="accent4">
                  <a:lumMod val="60000"/>
                </a:schemeClr>
              </a:solidFill>
              <a:ln>
                <a:noFill/>
              </a:ln>
              <a:effectLst/>
            </c:spPr>
            <c:extLst>
              <c:ext xmlns:c16="http://schemas.microsoft.com/office/drawing/2014/chart" uri="{C3380CC4-5D6E-409C-BE32-E72D297353CC}">
                <c16:uniqueId val="{00000009-C357-4EA1-B1BD-F513D89EC835}"/>
              </c:ext>
            </c:extLst>
          </c:dPt>
          <c:dLbls>
            <c:dLbl>
              <c:idx val="0"/>
              <c:layout>
                <c:manualLayout>
                  <c:x val="0.14508391799246267"/>
                  <c:y val="-5.6698634043329366E-2"/>
                </c:manualLayout>
              </c:layout>
              <c:spPr>
                <a:noFill/>
                <a:ln>
                  <a:noFill/>
                </a:ln>
                <a:effectLst/>
              </c:spPr>
              <c:txPr>
                <a:bodyPr rot="0" spcFirstLastPara="1" vertOverflow="ellipsis" vert="horz" wrap="square" anchor="ctr" anchorCtr="1"/>
                <a:lstStyle/>
                <a:p>
                  <a:pPr>
                    <a:defRPr sz="800" b="1"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0"/>
              <c:showBubbleSize val="0"/>
              <c:extLst>
                <c:ext xmlns:c15="http://schemas.microsoft.com/office/drawing/2012/chart" uri="{CE6537A1-D6FC-4f65-9D91-7224C49458BB}">
                  <c15:layout>
                    <c:manualLayout>
                      <c:w val="0.15263811138844011"/>
                      <c:h val="0.1791209271138674"/>
                    </c:manualLayout>
                  </c15:layout>
                </c:ext>
                <c:ext xmlns:c16="http://schemas.microsoft.com/office/drawing/2014/chart" uri="{C3380CC4-5D6E-409C-BE32-E72D297353CC}">
                  <c16:uniqueId val="{00000001-C357-4EA1-B1BD-F513D89EC835}"/>
                </c:ext>
              </c:extLst>
            </c:dLbl>
            <c:dLbl>
              <c:idx val="1"/>
              <c:layout>
                <c:manualLayout>
                  <c:x val="-0.16369778070393101"/>
                  <c:y val="1.3050705072048627E-2"/>
                </c:manualLayout>
              </c:layout>
              <c:spPr>
                <a:noFill/>
                <a:ln>
                  <a:noFill/>
                </a:ln>
                <a:effectLst/>
              </c:spPr>
              <c:txPr>
                <a:bodyPr rot="0" spcFirstLastPara="1" vertOverflow="ellipsis" vert="horz" wrap="square" anchor="ctr" anchorCtr="1"/>
                <a:lstStyle/>
                <a:p>
                  <a:pPr>
                    <a:defRPr sz="800" b="1"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357-4EA1-B1BD-F513D89EC835}"/>
                </c:ext>
              </c:extLst>
            </c:dLbl>
            <c:dLbl>
              <c:idx val="2"/>
              <c:layout>
                <c:manualLayout>
                  <c:x val="-0.24083324801933112"/>
                  <c:y val="7.830423043229176E-2"/>
                </c:manualLayout>
              </c:layout>
              <c:showLegendKey val="0"/>
              <c:showVal val="1"/>
              <c:showCatName val="1"/>
              <c:showSerName val="0"/>
              <c:showPercent val="0"/>
              <c:showBubbleSize val="0"/>
              <c:extLst>
                <c:ext xmlns:c15="http://schemas.microsoft.com/office/drawing/2012/chart" uri="{CE6537A1-D6FC-4f65-9D91-7224C49458BB}">
                  <c15:layout>
                    <c:manualLayout>
                      <c:w val="0.2371185565515328"/>
                      <c:h val="0.15954486950579447"/>
                    </c:manualLayout>
                  </c15:layout>
                </c:ext>
                <c:ext xmlns:c16="http://schemas.microsoft.com/office/drawing/2014/chart" uri="{C3380CC4-5D6E-409C-BE32-E72D297353CC}">
                  <c16:uniqueId val="{00000005-C357-4EA1-B1BD-F513D89EC835}"/>
                </c:ext>
              </c:extLst>
            </c:dLbl>
            <c:dLbl>
              <c:idx val="3"/>
              <c:layout>
                <c:manualLayout>
                  <c:x val="-0.19203706783913307"/>
                  <c:y val="-9.7880288040364694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357-4EA1-B1BD-F513D89EC835}"/>
                </c:ext>
              </c:extLst>
            </c:dLbl>
            <c:dLbl>
              <c:idx val="4"/>
              <c:layout>
                <c:manualLayout>
                  <c:x val="0.14536192182824631"/>
                  <c:y val="-9.1939134388864766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357-4EA1-B1BD-F513D89EC835}"/>
                </c:ext>
              </c:extLst>
            </c:dLbl>
            <c:spPr>
              <a:noFill/>
              <a:ln>
                <a:noFill/>
              </a:ln>
              <a:effectLst/>
            </c:spPr>
            <c:txPr>
              <a:bodyPr rot="0" spcFirstLastPara="1" vertOverflow="ellipsis" vert="horz" wrap="square" anchor="ctr" anchorCtr="1"/>
              <a:lstStyle/>
              <a:p>
                <a:pPr>
                  <a:defRPr sz="800" b="1"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0"/>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GRAFICAS!$A$27:$A$31</c:f>
              <c:strCache>
                <c:ptCount val="5"/>
                <c:pt idx="0">
                  <c:v>Renta</c:v>
                </c:pt>
                <c:pt idx="1">
                  <c:v>IVA</c:v>
                </c:pt>
                <c:pt idx="2">
                  <c:v>Imp. Mov Fin</c:v>
                </c:pt>
                <c:pt idx="3">
                  <c:v>Resto tributarios</c:v>
                </c:pt>
                <c:pt idx="4">
                  <c:v>No Tributarios</c:v>
                </c:pt>
              </c:strCache>
            </c:strRef>
          </c:cat>
          <c:val>
            <c:numRef>
              <c:f>GRAFICAS!$B$27:$B$31</c:f>
              <c:numCache>
                <c:formatCode>_-* #,##0.0_-;\-* #,##0.0_-;_-* "-"??_-;_-@_-</c:formatCode>
                <c:ptCount val="5"/>
                <c:pt idx="0">
                  <c:v>147.485894</c:v>
                </c:pt>
                <c:pt idx="1">
                  <c:v>114.833198</c:v>
                </c:pt>
                <c:pt idx="2">
                  <c:v>16.608426999999999</c:v>
                </c:pt>
                <c:pt idx="3">
                  <c:v>22.843042000000001</c:v>
                </c:pt>
                <c:pt idx="4">
                  <c:v>1.3560639999999999</c:v>
                </c:pt>
              </c:numCache>
            </c:numRef>
          </c:val>
          <c:extLst>
            <c:ext xmlns:c16="http://schemas.microsoft.com/office/drawing/2014/chart" uri="{C3380CC4-5D6E-409C-BE32-E72D297353CC}">
              <c16:uniqueId val="{0000000A-C357-4EA1-B1BD-F513D89EC835}"/>
            </c:ext>
          </c:extLst>
        </c:ser>
        <c:dLbls>
          <c:showLegendKey val="0"/>
          <c:showVal val="1"/>
          <c:showCatName val="0"/>
          <c:showSerName val="0"/>
          <c:showPercent val="0"/>
          <c:showBubbleSize val="0"/>
          <c:showLeaderLines val="1"/>
        </c:dLbls>
        <c:firstSliceAng val="0"/>
        <c:holeSize val="53"/>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800" b="1"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legend>
    <c:plotVisOnly val="1"/>
    <c:dispBlanksAs val="gap"/>
    <c:showDLblsOverMax val="0"/>
  </c:chart>
  <c:spPr>
    <a:noFill/>
    <a:ln w="9525" cap="flat" cmpd="sng" algn="ctr">
      <a:noFill/>
      <a:prstDash val="solid"/>
      <a:round/>
    </a:ln>
    <a:effectLst/>
  </c:spPr>
  <c:txPr>
    <a:bodyPr/>
    <a:lstStyle/>
    <a:p>
      <a:pPr>
        <a:defRPr sz="800" b="1">
          <a:solidFill>
            <a:schemeClr val="tx1"/>
          </a:solidFill>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195486026642691"/>
          <c:y val="4.0455105847191702E-3"/>
          <c:w val="0.45830643476735999"/>
          <c:h val="0.92481265283413405"/>
        </c:manualLayout>
      </c:layout>
      <c:doughnutChart>
        <c:varyColors val="1"/>
        <c:ser>
          <c:idx val="0"/>
          <c:order val="0"/>
          <c:explosion val="1"/>
          <c:dPt>
            <c:idx val="0"/>
            <c:bubble3D val="0"/>
            <c:spPr>
              <a:solidFill>
                <a:schemeClr val="accent2"/>
              </a:solidFill>
              <a:ln w="19050">
                <a:solidFill>
                  <a:schemeClr val="lt1"/>
                </a:solidFill>
              </a:ln>
              <a:effectLst/>
            </c:spPr>
            <c:extLst>
              <c:ext xmlns:c16="http://schemas.microsoft.com/office/drawing/2014/chart" uri="{C3380CC4-5D6E-409C-BE32-E72D297353CC}">
                <c16:uniqueId val="{00000001-CCBF-4E06-8C50-FA1195DD18D4}"/>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CCBF-4E06-8C50-FA1195DD18D4}"/>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CCBF-4E06-8C50-FA1195DD18D4}"/>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7-CCBF-4E06-8C50-FA1195DD18D4}"/>
              </c:ext>
            </c:extLst>
          </c:dPt>
          <c:dPt>
            <c:idx val="4"/>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09-CCBF-4E06-8C50-FA1195DD18D4}"/>
              </c:ext>
            </c:extLst>
          </c:dPt>
          <c:dPt>
            <c:idx val="5"/>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B-CCBF-4E06-8C50-FA1195DD18D4}"/>
              </c:ext>
            </c:extLst>
          </c:dPt>
          <c:dPt>
            <c:idx val="6"/>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0D-CCBF-4E06-8C50-FA1195DD18D4}"/>
              </c:ext>
            </c:extLst>
          </c:dPt>
          <c:dLbls>
            <c:dLbl>
              <c:idx val="0"/>
              <c:layout>
                <c:manualLayout>
                  <c:x val="0.16644362293979875"/>
                  <c:y val="1.1596090808652327E-2"/>
                </c:manualLayout>
              </c:layout>
              <c:showLegendKey val="0"/>
              <c:showVal val="1"/>
              <c:showCatName val="1"/>
              <c:showSerName val="0"/>
              <c:showPercent val="1"/>
              <c:showBubbleSize val="0"/>
              <c:extLst>
                <c:ext xmlns:c15="http://schemas.microsoft.com/office/drawing/2012/chart" uri="{CE6537A1-D6FC-4f65-9D91-7224C49458BB}">
                  <c15:layout>
                    <c:manualLayout>
                      <c:w val="0.24702608735655668"/>
                      <c:h val="9.6170246439756635E-2"/>
                    </c:manualLayout>
                  </c15:layout>
                </c:ext>
                <c:ext xmlns:c16="http://schemas.microsoft.com/office/drawing/2014/chart" uri="{C3380CC4-5D6E-409C-BE32-E72D297353CC}">
                  <c16:uniqueId val="{00000001-CCBF-4E06-8C50-FA1195DD18D4}"/>
                </c:ext>
              </c:extLst>
            </c:dLbl>
            <c:dLbl>
              <c:idx val="1"/>
              <c:layout>
                <c:manualLayout>
                  <c:x val="0.12738032367841745"/>
                  <c:y val="0.10436481727787095"/>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CBF-4E06-8C50-FA1195DD18D4}"/>
                </c:ext>
              </c:extLst>
            </c:dLbl>
            <c:dLbl>
              <c:idx val="2"/>
              <c:layout>
                <c:manualLayout>
                  <c:x val="0.1419721918063592"/>
                  <c:y val="-0.23834761939972141"/>
                </c:manualLayout>
              </c:layout>
              <c:spPr>
                <a:noFill/>
                <a:ln>
                  <a:noFill/>
                </a:ln>
                <a:effectLst/>
              </c:spPr>
              <c:txPr>
                <a:bodyPr rot="0" spcFirstLastPara="1" vertOverflow="ellipsis" vert="horz" wrap="square" anchor="ctr" anchorCtr="1"/>
                <a:lstStyle/>
                <a:p>
                  <a:pPr>
                    <a:defRPr sz="800" b="1"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1"/>
              <c:showBubbleSize val="0"/>
              <c:extLst>
                <c:ext xmlns:c15="http://schemas.microsoft.com/office/drawing/2012/chart" uri="{CE6537A1-D6FC-4f65-9D91-7224C49458BB}">
                  <c15:layout>
                    <c:manualLayout>
                      <c:w val="0.32331108607312525"/>
                      <c:h val="0.11537659814878738"/>
                    </c:manualLayout>
                  </c15:layout>
                </c:ext>
                <c:ext xmlns:c16="http://schemas.microsoft.com/office/drawing/2014/chart" uri="{C3380CC4-5D6E-409C-BE32-E72D297353CC}">
                  <c16:uniqueId val="{00000005-CCBF-4E06-8C50-FA1195DD18D4}"/>
                </c:ext>
              </c:extLst>
            </c:dLbl>
            <c:dLbl>
              <c:idx val="3"/>
              <c:delete val="1"/>
              <c:extLst>
                <c:ext xmlns:c15="http://schemas.microsoft.com/office/drawing/2012/chart" uri="{CE6537A1-D6FC-4f65-9D91-7224C49458BB}"/>
                <c:ext xmlns:c16="http://schemas.microsoft.com/office/drawing/2014/chart" uri="{C3380CC4-5D6E-409C-BE32-E72D297353CC}">
                  <c16:uniqueId val="{00000007-CCBF-4E06-8C50-FA1195DD18D4}"/>
                </c:ext>
              </c:extLst>
            </c:dLbl>
            <c:dLbl>
              <c:idx val="4"/>
              <c:delete val="1"/>
              <c:extLst>
                <c:ext xmlns:c15="http://schemas.microsoft.com/office/drawing/2012/chart" uri="{CE6537A1-D6FC-4f65-9D91-7224C49458BB}"/>
                <c:ext xmlns:c16="http://schemas.microsoft.com/office/drawing/2014/chart" uri="{C3380CC4-5D6E-409C-BE32-E72D297353CC}">
                  <c16:uniqueId val="{00000009-CCBF-4E06-8C50-FA1195DD18D4}"/>
                </c:ext>
              </c:extLst>
            </c:dLbl>
            <c:dLbl>
              <c:idx val="5"/>
              <c:delete val="1"/>
              <c:extLst>
                <c:ext xmlns:c15="http://schemas.microsoft.com/office/drawing/2012/chart" uri="{CE6537A1-D6FC-4f65-9D91-7224C49458BB}"/>
                <c:ext xmlns:c16="http://schemas.microsoft.com/office/drawing/2014/chart" uri="{C3380CC4-5D6E-409C-BE32-E72D297353CC}">
                  <c16:uniqueId val="{0000000B-CCBF-4E06-8C50-FA1195DD18D4}"/>
                </c:ext>
              </c:extLst>
            </c:dLbl>
            <c:dLbl>
              <c:idx val="6"/>
              <c:delete val="1"/>
              <c:extLst>
                <c:ext xmlns:c15="http://schemas.microsoft.com/office/drawing/2012/chart" uri="{CE6537A1-D6FC-4f65-9D91-7224C49458BB}"/>
                <c:ext xmlns:c16="http://schemas.microsoft.com/office/drawing/2014/chart" uri="{C3380CC4-5D6E-409C-BE32-E72D297353CC}">
                  <c16:uniqueId val="{0000000D-CCBF-4E06-8C50-FA1195DD18D4}"/>
                </c:ext>
              </c:extLst>
            </c:dLbl>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GRAFICAS!$A$122:$A$128</c:f>
              <c:strCache>
                <c:ptCount val="7"/>
                <c:pt idx="0">
                  <c:v>G. Personal</c:v>
                </c:pt>
                <c:pt idx="1">
                  <c:v>Adq B&amp;S</c:v>
                </c:pt>
                <c:pt idx="2">
                  <c:v>Transferencias</c:v>
                </c:pt>
                <c:pt idx="3">
                  <c:v>G. Com y Prod</c:v>
                </c:pt>
                <c:pt idx="4">
                  <c:v>Adq. Act. Fin.</c:v>
                </c:pt>
                <c:pt idx="5">
                  <c:v>Dis. de Pasivos</c:v>
                </c:pt>
                <c:pt idx="6">
                  <c:v>G. Tributos</c:v>
                </c:pt>
              </c:strCache>
            </c:strRef>
          </c:cat>
          <c:val>
            <c:numRef>
              <c:f>GRAFICAS!$B$122:$B$128</c:f>
              <c:numCache>
                <c:formatCode>_-* #,##0.0_-;\-* #,##0.0_-;_-* "-"??_-;_-@_-</c:formatCode>
                <c:ptCount val="7"/>
                <c:pt idx="0">
                  <c:v>66.787636354032003</c:v>
                </c:pt>
                <c:pt idx="1">
                  <c:v>18.887808613211</c:v>
                </c:pt>
                <c:pt idx="2">
                  <c:v>275.55829914847402</c:v>
                </c:pt>
                <c:pt idx="3">
                  <c:v>2.1062251574390003</c:v>
                </c:pt>
                <c:pt idx="4">
                  <c:v>0.75954320499999994</c:v>
                </c:pt>
                <c:pt idx="5">
                  <c:v>0.35964469079600003</c:v>
                </c:pt>
                <c:pt idx="6">
                  <c:v>1.3279020860670001</c:v>
                </c:pt>
              </c:numCache>
            </c:numRef>
          </c:val>
          <c:extLst>
            <c:ext xmlns:c16="http://schemas.microsoft.com/office/drawing/2014/chart" uri="{C3380CC4-5D6E-409C-BE32-E72D297353CC}">
              <c16:uniqueId val="{0000000E-CCBF-4E06-8C50-FA1195DD18D4}"/>
            </c:ext>
          </c:extLst>
        </c:ser>
        <c:dLbls>
          <c:showLegendKey val="0"/>
          <c:showVal val="0"/>
          <c:showCatName val="0"/>
          <c:showSerName val="0"/>
          <c:showPercent val="0"/>
          <c:showBubbleSize val="0"/>
          <c:showLeaderLines val="1"/>
        </c:dLbls>
        <c:firstSliceAng val="60"/>
        <c:holeSize val="50"/>
      </c:doughnutChart>
      <c:spPr>
        <a:noFill/>
        <a:ln>
          <a:noFill/>
        </a:ln>
        <a:effectLst/>
      </c:spPr>
    </c:plotArea>
    <c:plotVisOnly val="1"/>
    <c:dispBlanksAs val="gap"/>
    <c:showDLblsOverMax val="0"/>
  </c:chart>
  <c:spPr>
    <a:noFill/>
    <a:ln w="9525" cap="flat" cmpd="sng" algn="ctr">
      <a:noFill/>
      <a:round/>
    </a:ln>
    <a:effectLst/>
  </c:spPr>
  <c:txPr>
    <a:bodyPr/>
    <a:lstStyle/>
    <a:p>
      <a:pPr>
        <a:defRPr sz="800" b="1">
          <a:solidFill>
            <a:sysClr val="windowText" lastClr="000000"/>
          </a:solidFill>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9166666666666663E-2"/>
          <c:y val="0.13194444444444445"/>
          <c:w val="0.46388888888888891"/>
          <c:h val="0.77314814814814814"/>
        </c:manualLayout>
      </c:layout>
      <c:doughnut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0D55-4BED-9282-28D0482A2E99}"/>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0D55-4BED-9282-28D0482A2E99}"/>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0D55-4BED-9282-28D0482A2E99}"/>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7-0D55-4BED-9282-28D0482A2E99}"/>
              </c:ext>
            </c:extLst>
          </c:dPt>
          <c:dLbls>
            <c:dLbl>
              <c:idx val="0"/>
              <c:layout>
                <c:manualLayout>
                  <c:x val="0.19315447106573241"/>
                  <c:y val="6.0909940150521501E-2"/>
                </c:manualLayout>
              </c:layout>
              <c:showLegendKey val="0"/>
              <c:showVal val="1"/>
              <c:showCatName val="1"/>
              <c:showSerName val="0"/>
              <c:showPercent val="1"/>
              <c:showBubbleSize val="0"/>
              <c:extLst>
                <c:ext xmlns:c15="http://schemas.microsoft.com/office/drawing/2012/chart" uri="{CE6537A1-D6FC-4f65-9D91-7224C49458BB}">
                  <c15:layout>
                    <c:manualLayout>
                      <c:w val="0.22328528779295762"/>
                      <c:h val="0.2198795549897391"/>
                    </c:manualLayout>
                  </c15:layout>
                </c:ext>
                <c:ext xmlns:c16="http://schemas.microsoft.com/office/drawing/2014/chart" uri="{C3380CC4-5D6E-409C-BE32-E72D297353CC}">
                  <c16:uniqueId val="{00000001-0D55-4BED-9282-28D0482A2E99}"/>
                </c:ext>
              </c:extLst>
            </c:dLbl>
            <c:dLbl>
              <c:idx val="1"/>
              <c:layout>
                <c:manualLayout>
                  <c:x val="-1.2199069656641312E-2"/>
                  <c:y val="-0.13535542255671473"/>
                </c:manualLayout>
              </c:layout>
              <c:spPr>
                <a:solidFill>
                  <a:sysClr val="window" lastClr="FFFFFF"/>
                </a:solidFill>
                <a:ln>
                  <a:solidFill>
                    <a:srgbClr val="2C2C2C">
                      <a:lumMod val="25000"/>
                      <a:lumOff val="75000"/>
                    </a:srgbClr>
                  </a:solidFill>
                </a:ln>
                <a:effectLst/>
              </c:spPr>
              <c:txPr>
                <a:bodyPr rot="0" spcFirstLastPara="1" vertOverflow="clip" horzOverflow="clip" vert="horz" wrap="square" lIns="38100" tIns="19050" rIns="38100" bIns="19050" anchor="ctr" anchorCtr="1">
                  <a:noAutofit/>
                </a:bodyPr>
                <a:lstStyle/>
                <a:p>
                  <a:pPr>
                    <a:defRPr sz="8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2254084660733334"/>
                      <c:h val="0.24018286837324632"/>
                    </c:manualLayout>
                  </c15:layout>
                </c:ext>
                <c:ext xmlns:c16="http://schemas.microsoft.com/office/drawing/2014/chart" uri="{C3380CC4-5D6E-409C-BE32-E72D297353CC}">
                  <c16:uniqueId val="{00000003-0D55-4BED-9282-28D0482A2E99}"/>
                </c:ext>
              </c:extLst>
            </c:dLbl>
            <c:dLbl>
              <c:idx val="2"/>
              <c:layout>
                <c:manualLayout>
                  <c:x val="0.25618382478191881"/>
                  <c:y val="-0.26394307398559369"/>
                </c:manualLayout>
              </c:layout>
              <c:spPr>
                <a:solidFill>
                  <a:sysClr val="window" lastClr="FFFFFF"/>
                </a:solidFill>
                <a:ln>
                  <a:solidFill>
                    <a:srgbClr val="2C2C2C">
                      <a:lumMod val="25000"/>
                      <a:lumOff val="75000"/>
                    </a:srgbClr>
                  </a:solidFill>
                </a:ln>
                <a:effectLst/>
              </c:spPr>
              <c:txPr>
                <a:bodyPr rot="0" spcFirstLastPara="1" vertOverflow="clip" horzOverflow="clip" vert="horz" wrap="square" lIns="38100" tIns="19050" rIns="38100" bIns="19050" anchor="ctr" anchorCtr="1">
                  <a:noAutofit/>
                </a:bodyPr>
                <a:lstStyle/>
                <a:p>
                  <a:pPr>
                    <a:defRPr sz="8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7622546225795253"/>
                      <c:h val="0.28633906746508603"/>
                    </c:manualLayout>
                  </c15:layout>
                </c:ext>
                <c:ext xmlns:c16="http://schemas.microsoft.com/office/drawing/2014/chart" uri="{C3380CC4-5D6E-409C-BE32-E72D297353CC}">
                  <c16:uniqueId val="{00000005-0D55-4BED-9282-28D0482A2E99}"/>
                </c:ext>
              </c:extLst>
            </c:dLbl>
            <c:dLbl>
              <c:idx val="3"/>
              <c:layout>
                <c:manualLayout>
                  <c:x val="0.29481471899506517"/>
                  <c:y val="5.0758283458768039E-2"/>
                </c:manualLayout>
              </c:layout>
              <c:spPr>
                <a:solidFill>
                  <a:sysClr val="window" lastClr="FFFFFF"/>
                </a:solidFill>
                <a:ln>
                  <a:solidFill>
                    <a:srgbClr val="2C2C2C">
                      <a:lumMod val="25000"/>
                      <a:lumOff val="75000"/>
                    </a:srgbClr>
                  </a:solidFill>
                </a:ln>
                <a:effectLst/>
              </c:spPr>
              <c:txPr>
                <a:bodyPr rot="0" spcFirstLastPara="1" vertOverflow="clip" horzOverflow="clip" vert="horz" wrap="square" lIns="38100" tIns="19050" rIns="38100" bIns="19050" anchor="ctr" anchorCtr="1">
                  <a:noAutofit/>
                </a:bodyPr>
                <a:lstStyle/>
                <a:p>
                  <a:pPr>
                    <a:defRPr sz="8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4474248418582789"/>
                      <c:h val="0.2931068385929218"/>
                    </c:manualLayout>
                  </c15:layout>
                </c:ext>
                <c:ext xmlns:c16="http://schemas.microsoft.com/office/drawing/2014/chart" uri="{C3380CC4-5D6E-409C-BE32-E72D297353CC}">
                  <c16:uniqueId val="{00000007-0D55-4BED-9282-28D0482A2E99}"/>
                </c:ext>
              </c:extLst>
            </c:dLbl>
            <c:spPr>
              <a:solidFill>
                <a:sysClr val="window" lastClr="FFFFFF"/>
              </a:solidFill>
              <a:ln>
                <a:solidFill>
                  <a:srgbClr val="2C2C2C">
                    <a:lumMod val="25000"/>
                    <a:lumOff val="75000"/>
                  </a:srgbClr>
                </a:solidFill>
              </a:ln>
              <a:effectLst/>
            </c:spPr>
            <c:txPr>
              <a:bodyPr rot="0" spcFirstLastPara="1" vertOverflow="clip" horzOverflow="clip" vert="horz" wrap="square" lIns="38100" tIns="19050" rIns="38100" bIns="19050" anchor="ctr" anchorCtr="1">
                <a:spAutoFit/>
              </a:bodyPr>
              <a:lstStyle/>
              <a:p>
                <a:pPr>
                  <a:defRPr sz="8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GRAFICAS!$A$140:$A$143</c:f>
              <c:strCache>
                <c:ptCount val="4"/>
                <c:pt idx="0">
                  <c:v>Principal</c:v>
                </c:pt>
                <c:pt idx="1">
                  <c:v>Intereses</c:v>
                </c:pt>
                <c:pt idx="2">
                  <c:v>Comisiones y otros gastos</c:v>
                </c:pt>
                <c:pt idx="3">
                  <c:v>Fondo de Contingencias</c:v>
                </c:pt>
              </c:strCache>
            </c:strRef>
          </c:cat>
          <c:val>
            <c:numRef>
              <c:f>GRAFICAS!$B$140:$B$143</c:f>
              <c:numCache>
                <c:formatCode>_-* #,##0.0_-;\-* #,##0.0_-;_-* "-"??_-;_-@_-</c:formatCode>
                <c:ptCount val="4"/>
                <c:pt idx="0">
                  <c:v>27.615919420685</c:v>
                </c:pt>
                <c:pt idx="1">
                  <c:v>70.764594626720992</c:v>
                </c:pt>
                <c:pt idx="2">
                  <c:v>1.4038662793680001</c:v>
                </c:pt>
                <c:pt idx="3">
                  <c:v>2.6653281415530001</c:v>
                </c:pt>
              </c:numCache>
            </c:numRef>
          </c:val>
          <c:extLst>
            <c:ext xmlns:c16="http://schemas.microsoft.com/office/drawing/2014/chart" uri="{C3380CC4-5D6E-409C-BE32-E72D297353CC}">
              <c16:uniqueId val="{00000008-0D55-4BED-9282-28D0482A2E99}"/>
            </c:ext>
          </c:extLst>
        </c:ser>
        <c:dLbls>
          <c:showLegendKey val="0"/>
          <c:showVal val="0"/>
          <c:showCatName val="0"/>
          <c:showSerName val="0"/>
          <c:showPercent val="0"/>
          <c:showBubbleSize val="0"/>
          <c:showLeaderLines val="0"/>
        </c:dLbls>
        <c:firstSliceAng val="90"/>
        <c:holeSize val="50"/>
      </c:doughnutChart>
      <c:spPr>
        <a:noFill/>
        <a:ln>
          <a:noFill/>
        </a:ln>
        <a:effectLst/>
      </c:spPr>
    </c:plotArea>
    <c:plotVisOnly val="1"/>
    <c:dispBlanksAs val="gap"/>
    <c:showDLblsOverMax val="0"/>
  </c:chart>
  <c:spPr>
    <a:noFill/>
    <a:ln w="9525" cap="flat" cmpd="sng" algn="ctr">
      <a:noFill/>
      <a:round/>
    </a:ln>
    <a:effectLst/>
  </c:spPr>
  <c:txPr>
    <a:bodyPr/>
    <a:lstStyle/>
    <a:p>
      <a:pPr>
        <a:defRPr sz="800">
          <a:solidFill>
            <a:sysClr val="windowText" lastClr="000000"/>
          </a:solidFill>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2"/>
            </a:solidFill>
            <a:ln>
              <a:noFill/>
            </a:ln>
            <a:effectLst/>
          </c:spPr>
          <c:invertIfNegative val="0"/>
          <c:dLbls>
            <c:dLbl>
              <c:idx val="0"/>
              <c:tx>
                <c:rich>
                  <a:bodyPr/>
                  <a:lstStyle/>
                  <a:p>
                    <a:fld id="{AEA57D11-72F2-4AE9-940F-D5D03365E859}" type="CELLRANGE">
                      <a:rPr lang="en-US" baseline="0"/>
                      <a:pPr/>
                      <a:t>[CELLRANGE]</a:t>
                    </a:fld>
                    <a:r>
                      <a:rPr lang="en-US" baseline="0"/>
                      <a:t>; </a:t>
                    </a:r>
                    <a:fld id="{415B7286-00A5-4034-AA4F-520AC7024B55}" type="VALUE">
                      <a:rPr lang="en-US" baseline="0"/>
                      <a:pPr/>
                      <a:t>[VALOR]</a:t>
                    </a:fld>
                    <a:endParaRPr lang="en-US" baseline="0"/>
                  </a:p>
                </c:rich>
              </c:tx>
              <c:showLegendKey val="0"/>
              <c:showVal val="1"/>
              <c:showCatName val="0"/>
              <c:showSerName val="0"/>
              <c:showPercent val="0"/>
              <c:showBubbleSize val="0"/>
              <c:extLst>
                <c:ext xmlns:c15="http://schemas.microsoft.com/office/drawing/2012/chart" uri="{CE6537A1-D6FC-4f65-9D91-7224C49458BB}">
                  <c15:layout>
                    <c:manualLayout>
                      <c:w val="0.27056641586420987"/>
                      <c:h val="0.10899790887496645"/>
                    </c:manualLayout>
                  </c15:layout>
                  <c15:dlblFieldTable/>
                  <c15:showDataLabelsRange val="1"/>
                </c:ext>
                <c:ext xmlns:c16="http://schemas.microsoft.com/office/drawing/2014/chart" uri="{C3380CC4-5D6E-409C-BE32-E72D297353CC}">
                  <c16:uniqueId val="{00000000-8CD7-43EF-8BDB-5419EAF8031A}"/>
                </c:ext>
              </c:extLst>
            </c:dLbl>
            <c:dLbl>
              <c:idx val="1"/>
              <c:tx>
                <c:rich>
                  <a:bodyPr/>
                  <a:lstStyle/>
                  <a:p>
                    <a:fld id="{41F254D1-9664-4729-9736-75C7517D6BD2}" type="CELLRANGE">
                      <a:rPr lang="en-US" baseline="0"/>
                      <a:pPr/>
                      <a:t>[CELLRANGE]</a:t>
                    </a:fld>
                    <a:r>
                      <a:rPr lang="en-US" baseline="0"/>
                      <a:t>; </a:t>
                    </a:r>
                    <a:fld id="{3096DED0-8D89-4177-B9C5-0D0EB85C7840}" type="VALUE">
                      <a:rPr lang="en-US" baseline="0"/>
                      <a:pPr/>
                      <a:t>[VALOR]</a:t>
                    </a:fld>
                    <a:endParaRPr lang="en-US" baseline="0"/>
                  </a:p>
                </c:rich>
              </c:tx>
              <c:showLegendKey val="0"/>
              <c:showVal val="1"/>
              <c:showCatName val="0"/>
              <c:showSerName val="0"/>
              <c:showPercent val="0"/>
              <c:showBubbleSize val="0"/>
              <c:extLst>
                <c:ext xmlns:c15="http://schemas.microsoft.com/office/drawing/2012/chart" uri="{CE6537A1-D6FC-4f65-9D91-7224C49458BB}">
                  <c15:layout>
                    <c:manualLayout>
                      <c:w val="0.23301208776239485"/>
                      <c:h val="0.10899790887496645"/>
                    </c:manualLayout>
                  </c15:layout>
                  <c15:dlblFieldTable/>
                  <c15:showDataLabelsRange val="1"/>
                </c:ext>
                <c:ext xmlns:c16="http://schemas.microsoft.com/office/drawing/2014/chart" uri="{C3380CC4-5D6E-409C-BE32-E72D297353CC}">
                  <c16:uniqueId val="{00000001-8CD7-43EF-8BDB-5419EAF8031A}"/>
                </c:ext>
              </c:extLst>
            </c:dLbl>
            <c:dLbl>
              <c:idx val="2"/>
              <c:tx>
                <c:rich>
                  <a:bodyPr/>
                  <a:lstStyle/>
                  <a:p>
                    <a:fld id="{32EBDA7C-B81D-4EE7-8742-25BDD0F5B1FF}" type="CELLRANGE">
                      <a:rPr lang="en-US" baseline="0"/>
                      <a:pPr/>
                      <a:t>[CELLRANGE]</a:t>
                    </a:fld>
                    <a:r>
                      <a:rPr lang="en-US" baseline="0"/>
                      <a:t>; </a:t>
                    </a:r>
                    <a:fld id="{15017F31-86CC-4116-8182-79F8BB01B82B}" type="VALUE">
                      <a:rPr lang="en-US" baseline="0"/>
                      <a:pPr/>
                      <a:t>[VALOR]</a:t>
                    </a:fld>
                    <a:endParaRPr lang="en-US" baseline="0"/>
                  </a:p>
                </c:rich>
              </c:tx>
              <c:showLegendKey val="0"/>
              <c:showVal val="1"/>
              <c:showCatName val="0"/>
              <c:showSerName val="0"/>
              <c:showPercent val="0"/>
              <c:showBubbleSize val="0"/>
              <c:extLst>
                <c:ext xmlns:c15="http://schemas.microsoft.com/office/drawing/2012/chart" uri="{CE6537A1-D6FC-4f65-9D91-7224C49458BB}">
                  <c15:layout>
                    <c:manualLayout>
                      <c:w val="0.24553019712966653"/>
                      <c:h val="0.10899790887496645"/>
                    </c:manualLayout>
                  </c15:layout>
                  <c15:dlblFieldTable/>
                  <c15:showDataLabelsRange val="1"/>
                </c:ext>
                <c:ext xmlns:c16="http://schemas.microsoft.com/office/drawing/2014/chart" uri="{C3380CC4-5D6E-409C-BE32-E72D297353CC}">
                  <c16:uniqueId val="{00000002-8CD7-43EF-8BDB-5419EAF8031A}"/>
                </c:ext>
              </c:extLst>
            </c:dLbl>
            <c:spPr>
              <a:noFill/>
              <a:ln>
                <a:noFill/>
              </a:ln>
              <a:effectLst/>
            </c:spPr>
            <c:txPr>
              <a:bodyPr rot="0" spcFirstLastPara="1" vertOverflow="ellipsis" vert="horz" wrap="square" anchor="ctr" anchorCtr="1"/>
              <a:lstStyle/>
              <a:p>
                <a:pPr>
                  <a:defRPr sz="800" b="1"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GRAFICAS!$A$102:$A$104</c:f>
              <c:strCache>
                <c:ptCount val="3"/>
                <c:pt idx="0">
                  <c:v>Funcionamiento</c:v>
                </c:pt>
                <c:pt idx="1">
                  <c:v>Servicio de la Deuda</c:v>
                </c:pt>
                <c:pt idx="2">
                  <c:v>Inversión</c:v>
                </c:pt>
              </c:strCache>
            </c:strRef>
          </c:cat>
          <c:val>
            <c:numRef>
              <c:f>GRAFICAS!$B$102:$B$104</c:f>
              <c:numCache>
                <c:formatCode>_-"$"\ * #,##0.0_-;\-"$"\ * #,##0.0_-;_-"$"\ * "-"??_-;_-@_-</c:formatCode>
                <c:ptCount val="3"/>
                <c:pt idx="0">
                  <c:v>365.76519462522299</c:v>
                </c:pt>
                <c:pt idx="1">
                  <c:v>102.44970846832699</c:v>
                </c:pt>
                <c:pt idx="2">
                  <c:v>88.760295826885994</c:v>
                </c:pt>
              </c:numCache>
            </c:numRef>
          </c:val>
          <c:extLst>
            <c:ext xmlns:c15="http://schemas.microsoft.com/office/drawing/2012/chart" uri="{02D57815-91ED-43cb-92C2-25804820EDAC}">
              <c15:datalabelsRange>
                <c15:f>GRAFICAS!$D$102:$D$104</c15:f>
                <c15:dlblRangeCache>
                  <c:ptCount val="3"/>
                  <c:pt idx="0">
                    <c:v>65,7%</c:v>
                  </c:pt>
                  <c:pt idx="1">
                    <c:v>18,4%</c:v>
                  </c:pt>
                  <c:pt idx="2">
                    <c:v>15,9%</c:v>
                  </c:pt>
                </c15:dlblRangeCache>
              </c15:datalabelsRange>
            </c:ext>
            <c:ext xmlns:c16="http://schemas.microsoft.com/office/drawing/2014/chart" uri="{C3380CC4-5D6E-409C-BE32-E72D297353CC}">
              <c16:uniqueId val="{00000003-8CD7-43EF-8BDB-5419EAF8031A}"/>
            </c:ext>
          </c:extLst>
        </c:ser>
        <c:ser>
          <c:idx val="1"/>
          <c:order val="1"/>
          <c:spPr>
            <a:solidFill>
              <a:schemeClr val="accent4"/>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05-8CD7-43EF-8BDB-5419EAF8031A}"/>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7-8CD7-43EF-8BDB-5419EAF8031A}"/>
              </c:ext>
            </c:extLst>
          </c:dPt>
          <c:dLbls>
            <c:dLbl>
              <c:idx val="0"/>
              <c:layout>
                <c:manualLayout>
                  <c:x val="-7.528717927539127E-3"/>
                  <c:y val="0.15689024472026977"/>
                </c:manualLayout>
              </c:layout>
              <c:tx>
                <c:rich>
                  <a:bodyPr rot="0" spcFirstLastPara="1" vertOverflow="ellipsis" vert="horz" wrap="square" lIns="38100" tIns="19050" rIns="38100" bIns="19050" anchor="ctr" anchorCtr="1">
                    <a:noAutofit/>
                  </a:bodyPr>
                  <a:lstStyle/>
                  <a:p>
                    <a:pPr>
                      <a:defRPr sz="800" b="1" i="0" u="none" strike="noStrike" kern="1200" baseline="0">
                        <a:solidFill>
                          <a:schemeClr val="bg1"/>
                        </a:solidFill>
                        <a:latin typeface="Verdana" panose="020B0604030504040204" pitchFamily="34" charset="0"/>
                        <a:ea typeface="Verdana" panose="020B0604030504040204" pitchFamily="34" charset="0"/>
                        <a:cs typeface="+mn-cs"/>
                      </a:defRPr>
                    </a:pPr>
                    <a:r>
                      <a:rPr lang="en-US">
                        <a:solidFill>
                          <a:schemeClr val="bg1"/>
                        </a:solidFill>
                      </a:rPr>
                      <a:t>Transferencias</a:t>
                    </a:r>
                    <a:r>
                      <a:rPr lang="en-US" baseline="0">
                        <a:solidFill>
                          <a:schemeClr val="bg1"/>
                        </a:solidFill>
                      </a:rPr>
                      <a:t>; $</a:t>
                    </a:r>
                    <a:fld id="{7BA19F3E-B325-47BA-90B7-7F9FA26B7EF9}" type="VALUE">
                      <a:rPr lang="en-US" baseline="0">
                        <a:solidFill>
                          <a:schemeClr val="bg1"/>
                        </a:solidFill>
                      </a:rPr>
                      <a:pPr>
                        <a:defRPr>
                          <a:solidFill>
                            <a:schemeClr val="bg1"/>
                          </a:solidFill>
                        </a:defRPr>
                      </a:pPr>
                      <a:t>[VALOR]</a:t>
                    </a:fld>
                    <a:endParaRPr lang="en-US" baseline="0">
                      <a:solidFill>
                        <a:schemeClr val="bg1"/>
                      </a:solidFill>
                    </a:endParaRPr>
                  </a:p>
                </c:rich>
              </c:tx>
              <c:spPr>
                <a:noFill/>
                <a:ln>
                  <a:noFill/>
                </a:ln>
                <a:effectLst/>
              </c:spPr>
              <c:txPr>
                <a:bodyPr rot="0" spcFirstLastPara="1" vertOverflow="ellipsis" vert="horz" wrap="square" lIns="38100" tIns="19050" rIns="38100" bIns="19050" anchor="ctr" anchorCtr="1">
                  <a:noAutofit/>
                </a:bodyPr>
                <a:lstStyle/>
                <a:p>
                  <a:pPr>
                    <a:defRPr sz="800" b="1" i="0" u="none" strike="noStrike" kern="1200" baseline="0">
                      <a:solidFill>
                        <a:schemeClr val="bg1"/>
                      </a:solidFill>
                      <a:latin typeface="Verdana" panose="020B0604030504040204" pitchFamily="34" charset="0"/>
                      <a:ea typeface="Verdana" panose="020B0604030504040204" pitchFamily="34" charset="0"/>
                      <a:cs typeface="+mn-cs"/>
                    </a:defRPr>
                  </a:pPr>
                  <a:endParaRPr lang="en-US"/>
                </a:p>
              </c:txPr>
              <c:showLegendKey val="0"/>
              <c:showVal val="1"/>
              <c:showCatName val="0"/>
              <c:showSerName val="1"/>
              <c:showPercent val="0"/>
              <c:showBubbleSize val="0"/>
              <c:extLst>
                <c:ext xmlns:c15="http://schemas.microsoft.com/office/drawing/2012/chart" uri="{CE6537A1-D6FC-4f65-9D91-7224C49458BB}">
                  <c15:layout>
                    <c:manualLayout>
                      <c:w val="0.18876757690504195"/>
                      <c:h val="0.18255297731111952"/>
                    </c:manualLayout>
                  </c15:layout>
                  <c15:dlblFieldTable/>
                  <c15:showDataLabelsRange val="0"/>
                </c:ext>
                <c:ext xmlns:c16="http://schemas.microsoft.com/office/drawing/2014/chart" uri="{C3380CC4-5D6E-409C-BE32-E72D297353CC}">
                  <c16:uniqueId val="{00000008-8CD7-43EF-8BDB-5419EAF8031A}"/>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GRAFICAS!$A$102:$A$104</c:f>
              <c:strCache>
                <c:ptCount val="3"/>
                <c:pt idx="0">
                  <c:v>Funcionamiento</c:v>
                </c:pt>
                <c:pt idx="1">
                  <c:v>Servicio de la Deuda</c:v>
                </c:pt>
                <c:pt idx="2">
                  <c:v>Inversión</c:v>
                </c:pt>
              </c:strCache>
            </c:strRef>
          </c:cat>
          <c:val>
            <c:numRef>
              <c:f>GRAFICAS!$C$102:$C$104</c:f>
              <c:numCache>
                <c:formatCode>_-* #,##0.0_-;\-* #,##0.0_-;_-* "-"??_-;_-@_-</c:formatCode>
                <c:ptCount val="3"/>
                <c:pt idx="0">
                  <c:v>275.55829914847402</c:v>
                </c:pt>
                <c:pt idx="1">
                  <c:v>102.44970846832699</c:v>
                </c:pt>
                <c:pt idx="2">
                  <c:v>88.760295826885994</c:v>
                </c:pt>
              </c:numCache>
            </c:numRef>
          </c:val>
          <c:extLst>
            <c:ext xmlns:c16="http://schemas.microsoft.com/office/drawing/2014/chart" uri="{C3380CC4-5D6E-409C-BE32-E72D297353CC}">
              <c16:uniqueId val="{00000009-8CD7-43EF-8BDB-5419EAF8031A}"/>
            </c:ext>
          </c:extLst>
        </c:ser>
        <c:dLbls>
          <c:showLegendKey val="0"/>
          <c:showVal val="0"/>
          <c:showCatName val="0"/>
          <c:showSerName val="0"/>
          <c:showPercent val="0"/>
          <c:showBubbleSize val="0"/>
        </c:dLbls>
        <c:gapWidth val="50"/>
        <c:overlap val="100"/>
        <c:axId val="1441460768"/>
        <c:axId val="1441442880"/>
      </c:barChart>
      <c:catAx>
        <c:axId val="1441460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1"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crossAx val="1441442880"/>
        <c:crosses val="autoZero"/>
        <c:auto val="1"/>
        <c:lblAlgn val="ctr"/>
        <c:lblOffset val="100"/>
        <c:noMultiLvlLbl val="0"/>
      </c:catAx>
      <c:valAx>
        <c:axId val="1441442880"/>
        <c:scaling>
          <c:orientation val="minMax"/>
        </c:scaling>
        <c:delete val="1"/>
        <c:axPos val="l"/>
        <c:numFmt formatCode="_-&quot;$&quot;\ * #,##0.0_-;\-&quot;$&quot;\ * #,##0.0_-;_-&quot;$&quot;\ * &quot;-&quot;??_-;_-@_-" sourceLinked="1"/>
        <c:majorTickMark val="none"/>
        <c:minorTickMark val="none"/>
        <c:tickLblPos val="nextTo"/>
        <c:crossAx val="144146076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800" b="1">
          <a:solidFill>
            <a:sysClr val="windowText" lastClr="000000"/>
          </a:solidFill>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191F-4EAC-AAB9-62870AFB7E80}"/>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191F-4EAC-AAB9-62870AFB7E80}"/>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191F-4EAC-AAB9-62870AFB7E80}"/>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7-191F-4EAC-AAB9-62870AFB7E80}"/>
              </c:ext>
            </c:extLst>
          </c:dPt>
          <c:dPt>
            <c:idx val="4"/>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09-191F-4EAC-AAB9-62870AFB7E80}"/>
              </c:ext>
            </c:extLst>
          </c:dPt>
          <c:dPt>
            <c:idx val="5"/>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B-191F-4EAC-AAB9-62870AFB7E80}"/>
              </c:ext>
            </c:extLst>
          </c:dPt>
          <c:dPt>
            <c:idx val="6"/>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0D-191F-4EAC-AAB9-62870AFB7E80}"/>
              </c:ext>
            </c:extLst>
          </c:dPt>
          <c:dLbls>
            <c:dLbl>
              <c:idx val="0"/>
              <c:layout>
                <c:manualLayout>
                  <c:x val="0.17033809217425666"/>
                  <c:y val="-0.12640252866113405"/>
                </c:manualLayout>
              </c:layout>
              <c:tx>
                <c:rich>
                  <a:bodyPr/>
                  <a:lstStyle/>
                  <a:p>
                    <a:fld id="{984B50EA-ED52-4068-A8D5-83A7D3820F0D}" type="VALUE">
                      <a:rPr lang="en-US" b="0">
                        <a:solidFill>
                          <a:sysClr val="windowText" lastClr="000000"/>
                        </a:solidFill>
                      </a:rPr>
                      <a:pPr/>
                      <a:t>[VALOR]</a:t>
                    </a:fld>
                    <a:r>
                      <a:rPr lang="en-US" b="0">
                        <a:solidFill>
                          <a:sysClr val="windowText" lastClr="000000"/>
                        </a:solidFill>
                      </a:rPr>
                      <a:t>; 17%</a:t>
                    </a:r>
                  </a:p>
                  <a:p>
                    <a:r>
                      <a:rPr lang="en-US" b="0">
                        <a:solidFill>
                          <a:sysClr val="windowText" lastClr="000000"/>
                        </a:solidFill>
                      </a:rPr>
                      <a:t> </a:t>
                    </a:r>
                    <a:fld id="{8F109E82-4377-49D7-89AD-D8D3E78B82A6}" type="CATEGORYNAME">
                      <a:rPr lang="en-US" b="0">
                        <a:solidFill>
                          <a:sysClr val="windowText" lastClr="000000"/>
                        </a:solidFill>
                      </a:rPr>
                      <a:pPr/>
                      <a:t>[NOMBRE DE CATEGORÍA]</a:t>
                    </a:fld>
                    <a:endParaRPr lang="en-US" b="0">
                      <a:solidFill>
                        <a:sysClr val="windowText" lastClr="000000"/>
                      </a:solidFill>
                    </a:endParaRPr>
                  </a:p>
                </c:rich>
              </c:tx>
              <c:showLegendKey val="0"/>
              <c:showVal val="1"/>
              <c:showCatName val="1"/>
              <c:showSerName val="0"/>
              <c:showPercent val="1"/>
              <c:showBubbleSize val="0"/>
              <c:extLst>
                <c:ext xmlns:c15="http://schemas.microsoft.com/office/drawing/2012/chart" uri="{CE6537A1-D6FC-4f65-9D91-7224C49458BB}">
                  <c15:layout>
                    <c:manualLayout>
                      <c:w val="0.19659619329979186"/>
                      <c:h val="0.15799917175162756"/>
                    </c:manualLayout>
                  </c15:layout>
                  <c15:dlblFieldTable/>
                  <c15:showDataLabelsRange val="0"/>
                </c:ext>
                <c:ext xmlns:c16="http://schemas.microsoft.com/office/drawing/2014/chart" uri="{C3380CC4-5D6E-409C-BE32-E72D297353CC}">
                  <c16:uniqueId val="{00000001-191F-4EAC-AAB9-62870AFB7E80}"/>
                </c:ext>
              </c:extLst>
            </c:dLbl>
            <c:dLbl>
              <c:idx val="1"/>
              <c:layout>
                <c:manualLayout>
                  <c:x val="0.20528471883659127"/>
                  <c:y val="-0.1536324186618882"/>
                </c:manualLayout>
              </c:layout>
              <c:showLegendKey val="0"/>
              <c:showVal val="1"/>
              <c:showCatName val="1"/>
              <c:showSerName val="0"/>
              <c:showPercent val="1"/>
              <c:showBubbleSize val="0"/>
              <c:extLst>
                <c:ext xmlns:c15="http://schemas.microsoft.com/office/drawing/2012/chart" uri="{CE6537A1-D6FC-4f65-9D91-7224C49458BB}">
                  <c15:layout>
                    <c:manualLayout>
                      <c:w val="0.25195096207622342"/>
                      <c:h val="0.21546770620384567"/>
                    </c:manualLayout>
                  </c15:layout>
                </c:ext>
                <c:ext xmlns:c16="http://schemas.microsoft.com/office/drawing/2014/chart" uri="{C3380CC4-5D6E-409C-BE32-E72D297353CC}">
                  <c16:uniqueId val="{00000003-191F-4EAC-AAB9-62870AFB7E80}"/>
                </c:ext>
              </c:extLst>
            </c:dLbl>
            <c:dLbl>
              <c:idx val="2"/>
              <c:layout>
                <c:manualLayout>
                  <c:x val="0.26174930768145666"/>
                  <c:y val="-0.1293349087062251"/>
                </c:manualLayout>
              </c:layout>
              <c:showLegendKey val="0"/>
              <c:showVal val="1"/>
              <c:showCatName val="1"/>
              <c:showSerName val="0"/>
              <c:showPercent val="1"/>
              <c:showBubbleSize val="0"/>
              <c:extLst>
                <c:ext xmlns:c15="http://schemas.microsoft.com/office/drawing/2012/chart" uri="{CE6537A1-D6FC-4f65-9D91-7224C49458BB}">
                  <c15:layout>
                    <c:manualLayout>
                      <c:w val="0.25308310737823259"/>
                      <c:h val="0.17857454575438741"/>
                    </c:manualLayout>
                  </c15:layout>
                </c:ext>
                <c:ext xmlns:c16="http://schemas.microsoft.com/office/drawing/2014/chart" uri="{C3380CC4-5D6E-409C-BE32-E72D297353CC}">
                  <c16:uniqueId val="{00000005-191F-4EAC-AAB9-62870AFB7E80}"/>
                </c:ext>
              </c:extLst>
            </c:dLbl>
            <c:dLbl>
              <c:idx val="3"/>
              <c:layout>
                <c:manualLayout>
                  <c:x val="0.31024150925029959"/>
                  <c:y val="7.4167482811883595E-2"/>
                </c:manualLayout>
              </c:layout>
              <c:showLegendKey val="0"/>
              <c:showVal val="1"/>
              <c:showCatName val="1"/>
              <c:showSerName val="0"/>
              <c:showPercent val="1"/>
              <c:showBubbleSize val="0"/>
              <c:extLst>
                <c:ext xmlns:c15="http://schemas.microsoft.com/office/drawing/2012/chart" uri="{CE6537A1-D6FC-4f65-9D91-7224C49458BB}">
                  <c15:layout>
                    <c:manualLayout>
                      <c:w val="0.23446164574444014"/>
                      <c:h val="0.23431779714726694"/>
                    </c:manualLayout>
                  </c15:layout>
                </c:ext>
                <c:ext xmlns:c16="http://schemas.microsoft.com/office/drawing/2014/chart" uri="{C3380CC4-5D6E-409C-BE32-E72D297353CC}">
                  <c16:uniqueId val="{00000007-191F-4EAC-AAB9-62870AFB7E80}"/>
                </c:ext>
              </c:extLst>
            </c:dLbl>
            <c:dLbl>
              <c:idx val="4"/>
              <c:layout>
                <c:manualLayout>
                  <c:x val="-0.20682959765919201"/>
                  <c:y val="0.12869959117503321"/>
                </c:manualLayout>
              </c:layout>
              <c:showLegendKey val="0"/>
              <c:showVal val="1"/>
              <c:showCatName val="1"/>
              <c:showSerName val="0"/>
              <c:showPercent val="1"/>
              <c:showBubbleSize val="0"/>
              <c:extLst>
                <c:ext xmlns:c15="http://schemas.microsoft.com/office/drawing/2012/chart" uri="{CE6537A1-D6FC-4f65-9D91-7224C49458BB}">
                  <c15:layout>
                    <c:manualLayout>
                      <c:w val="0.19705695799522496"/>
                      <c:h val="0.18414869545423246"/>
                    </c:manualLayout>
                  </c15:layout>
                </c:ext>
                <c:ext xmlns:c16="http://schemas.microsoft.com/office/drawing/2014/chart" uri="{C3380CC4-5D6E-409C-BE32-E72D297353CC}">
                  <c16:uniqueId val="{00000009-191F-4EAC-AAB9-62870AFB7E80}"/>
                </c:ext>
              </c:extLst>
            </c:dLbl>
            <c:dLbl>
              <c:idx val="5"/>
              <c:layout>
                <c:manualLayout>
                  <c:x val="-0.21987176948947848"/>
                  <c:y val="-7.2742974118219783E-2"/>
                </c:manualLayout>
              </c:layout>
              <c:showLegendKey val="0"/>
              <c:showVal val="1"/>
              <c:showCatName val="1"/>
              <c:showSerName val="0"/>
              <c:showPercent val="1"/>
              <c:showBubbleSize val="0"/>
              <c:extLst>
                <c:ext xmlns:c15="http://schemas.microsoft.com/office/drawing/2012/chart" uri="{CE6537A1-D6FC-4f65-9D91-7224C49458BB}">
                  <c15:layout>
                    <c:manualLayout>
                      <c:w val="0.21365646664333957"/>
                      <c:h val="0.12504314713799058"/>
                    </c:manualLayout>
                  </c15:layout>
                </c:ext>
                <c:ext xmlns:c16="http://schemas.microsoft.com/office/drawing/2014/chart" uri="{C3380CC4-5D6E-409C-BE32-E72D297353CC}">
                  <c16:uniqueId val="{0000000B-191F-4EAC-AAB9-62870AFB7E80}"/>
                </c:ext>
              </c:extLst>
            </c:dLbl>
            <c:dLbl>
              <c:idx val="6"/>
              <c:layout>
                <c:manualLayout>
                  <c:x val="-0.22118247264753996"/>
                  <c:y val="-0.12694437193454874"/>
                </c:manualLayout>
              </c:layout>
              <c:showLegendKey val="0"/>
              <c:showVal val="1"/>
              <c:showCatName val="1"/>
              <c:showSerName val="0"/>
              <c:showPercent val="1"/>
              <c:showBubbleSize val="0"/>
              <c:extLst>
                <c:ext xmlns:c15="http://schemas.microsoft.com/office/drawing/2012/chart" uri="{CE6537A1-D6FC-4f65-9D91-7224C49458BB}">
                  <c15:layout>
                    <c:manualLayout>
                      <c:w val="0.25431086888339643"/>
                      <c:h val="0.17857454575438741"/>
                    </c:manualLayout>
                  </c15:layout>
                </c:ext>
                <c:ext xmlns:c16="http://schemas.microsoft.com/office/drawing/2014/chart" uri="{C3380CC4-5D6E-409C-BE32-E72D297353CC}">
                  <c16:uniqueId val="{0000000D-191F-4EAC-AAB9-62870AFB7E80}"/>
                </c:ext>
              </c:extLst>
            </c:dLbl>
            <c:numFmt formatCode="General" sourceLinked="0"/>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GRAFICAS!$A$152:$A$158</c:f>
              <c:strCache>
                <c:ptCount val="7"/>
                <c:pt idx="0">
                  <c:v>Transporte</c:v>
                </c:pt>
                <c:pt idx="1">
                  <c:v>Inclusión Social y Reconciliación</c:v>
                </c:pt>
                <c:pt idx="2">
                  <c:v>Minas y Energía</c:v>
                </c:pt>
                <c:pt idx="3">
                  <c:v>Igualdad y Equidad</c:v>
                </c:pt>
                <c:pt idx="4">
                  <c:v>Trabajo</c:v>
                </c:pt>
                <c:pt idx="5">
                  <c:v>Educación</c:v>
                </c:pt>
                <c:pt idx="6">
                  <c:v>Resto Sectores</c:v>
                </c:pt>
              </c:strCache>
            </c:strRef>
          </c:cat>
          <c:val>
            <c:numRef>
              <c:f>GRAFICAS!$B$152:$B$158</c:f>
              <c:numCache>
                <c:formatCode>_-* #,##0.0_-;\-* #,##0.0_-;_-* "-"??_-;_-@_-</c:formatCode>
                <c:ptCount val="7"/>
                <c:pt idx="0">
                  <c:v>15.330396320902</c:v>
                </c:pt>
                <c:pt idx="1">
                  <c:v>12.751247531812</c:v>
                </c:pt>
                <c:pt idx="2">
                  <c:v>10.141820157641</c:v>
                </c:pt>
                <c:pt idx="3">
                  <c:v>9.4180072248000002</c:v>
                </c:pt>
                <c:pt idx="4">
                  <c:v>6.782166091663</c:v>
                </c:pt>
                <c:pt idx="5">
                  <c:v>6.820300451684</c:v>
                </c:pt>
                <c:pt idx="6">
                  <c:v>27.516358048383985</c:v>
                </c:pt>
              </c:numCache>
            </c:numRef>
          </c:val>
          <c:extLst>
            <c:ext xmlns:c16="http://schemas.microsoft.com/office/drawing/2014/chart" uri="{C3380CC4-5D6E-409C-BE32-E72D297353CC}">
              <c16:uniqueId val="{0000000E-191F-4EAC-AAB9-62870AFB7E80}"/>
            </c:ext>
          </c:extLst>
        </c:ser>
        <c:dLbls>
          <c:showLegendKey val="0"/>
          <c:showVal val="1"/>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w="9525" cap="flat" cmpd="sng" algn="ctr">
      <a:noFill/>
      <a:round/>
    </a:ln>
    <a:effectLst/>
  </c:spPr>
  <c:txPr>
    <a:bodyPr/>
    <a:lstStyle/>
    <a:p>
      <a:pPr>
        <a:defRPr sz="800">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7262278191807319E-2"/>
          <c:y val="4.6596920493912682E-2"/>
          <c:w val="0.9578033199755821"/>
          <c:h val="0.88413901977201503"/>
        </c:manualLayout>
      </c:layout>
      <c:barChart>
        <c:barDir val="col"/>
        <c:grouping val="stacked"/>
        <c:varyColors val="0"/>
        <c:ser>
          <c:idx val="0"/>
          <c:order val="0"/>
          <c:tx>
            <c:strRef>
              <c:f>GRAFICAS!$A$163</c:f>
              <c:strCache>
                <c:ptCount val="1"/>
                <c:pt idx="0">
                  <c:v>Funcionamiento</c:v>
                </c:pt>
              </c:strCache>
            </c:strRef>
          </c:tx>
          <c:spPr>
            <a:solidFill>
              <a:schemeClr val="accent2"/>
            </a:solidFill>
            <a:ln>
              <a:noFill/>
            </a:ln>
            <a:effectLst/>
          </c:spPr>
          <c:invertIfNegative val="0"/>
          <c:dLbls>
            <c:dLbl>
              <c:idx val="0"/>
              <c:layout>
                <c:manualLayout>
                  <c:x val="2.8263678758142915E-3"/>
                  <c:y val="-8.5072334091783414E-2"/>
                </c:manualLayout>
              </c:layout>
              <c:tx>
                <c:rich>
                  <a:bodyPr/>
                  <a:lstStyle/>
                  <a:p>
                    <a:fld id="{6838C6AD-BB79-42FA-8FF4-064CB69DE0EC}" type="SERIESNAME">
                      <a:rPr lang="en-US" sz="1050" b="1" i="0" u="none" strike="noStrike" kern="1200" baseline="0">
                        <a:solidFill>
                          <a:schemeClr val="bg1"/>
                        </a:solidFill>
                        <a:latin typeface="Verdana" panose="020B0604030504040204" pitchFamily="34" charset="0"/>
                        <a:ea typeface="Verdana" panose="020B0604030504040204" pitchFamily="34" charset="0"/>
                      </a:rPr>
                      <a:pPr/>
                      <a:t>[NOMBRE DE LA SERIE]</a:t>
                    </a:fld>
                    <a:r>
                      <a:rPr lang="en-US" sz="1050" b="1">
                        <a:solidFill>
                          <a:schemeClr val="bg1"/>
                        </a:solidFill>
                      </a:rPr>
                      <a:t> </a:t>
                    </a:r>
                    <a:fld id="{ABF3B34C-15A6-454C-836C-C5677075B520}" type="CELLRANGE">
                      <a:rPr lang="en-US" sz="1050" b="1">
                        <a:solidFill>
                          <a:schemeClr val="bg1"/>
                        </a:solidFill>
                      </a:rPr>
                      <a:pPr/>
                      <a:t>[CELLRANGE]</a:t>
                    </a:fld>
                    <a:r>
                      <a:rPr lang="en-US" sz="1050" b="1" baseline="0">
                        <a:solidFill>
                          <a:schemeClr val="bg1"/>
                        </a:solidFill>
                      </a:rPr>
                      <a:t>; </a:t>
                    </a:r>
                    <a:fld id="{72C53D99-E28C-4C4B-96D1-BBCCD6874D52}" type="VALUE">
                      <a:rPr lang="en-US" sz="1050" b="1" baseline="0">
                        <a:solidFill>
                          <a:schemeClr val="bg1"/>
                        </a:solidFill>
                      </a:rPr>
                      <a:pPr/>
                      <a:t>[VALOR]</a:t>
                    </a:fld>
                    <a:endParaRPr lang="en-US" sz="1050" b="1" baseline="0">
                      <a:solidFill>
                        <a:schemeClr val="bg1"/>
                      </a:solidFill>
                    </a:endParaRPr>
                  </a:p>
                </c:rich>
              </c:tx>
              <c:showLegendKey val="0"/>
              <c:showVal val="1"/>
              <c:showCatName val="0"/>
              <c:showSerName val="1"/>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C322-4D83-877B-6E44B375639A}"/>
                </c:ext>
              </c:extLst>
            </c:dLbl>
            <c:dLbl>
              <c:idx val="1"/>
              <c:layout>
                <c:manualLayout>
                  <c:x val="-5.3506259570287483E-3"/>
                  <c:y val="-5.7775502483593089E-2"/>
                </c:manualLayout>
              </c:layout>
              <c:tx>
                <c:rich>
                  <a:bodyPr rot="0" spcFirstLastPara="1" vertOverflow="ellipsis" vert="horz" wrap="square" anchor="ctr" anchorCtr="1"/>
                  <a:lstStyle/>
                  <a:p>
                    <a:pPr>
                      <a:defRPr sz="1050" b="1" i="0" u="none" strike="noStrike" kern="1200" baseline="0">
                        <a:solidFill>
                          <a:schemeClr val="bg1"/>
                        </a:solidFill>
                        <a:latin typeface="Verdana" panose="020B0604030504040204" pitchFamily="34" charset="0"/>
                        <a:ea typeface="Verdana" panose="020B0604030504040204" pitchFamily="34" charset="0"/>
                        <a:cs typeface="+mn-cs"/>
                      </a:defRPr>
                    </a:pPr>
                    <a:fld id="{13BDE6CA-44C8-49F1-A3E9-DAFB6D32CB17}" type="SERIESNAME">
                      <a:rPr lang="en-US" sz="1050" b="1">
                        <a:solidFill>
                          <a:schemeClr val="bg1"/>
                        </a:solidFill>
                      </a:rPr>
                      <a:pPr>
                        <a:defRPr sz="1050" b="1">
                          <a:solidFill>
                            <a:schemeClr val="bg1"/>
                          </a:solidFill>
                        </a:defRPr>
                      </a:pPr>
                      <a:t>[NOMBRE DE LA SERIE]</a:t>
                    </a:fld>
                    <a:r>
                      <a:rPr lang="en-US" sz="1050" b="1">
                        <a:solidFill>
                          <a:schemeClr val="bg1"/>
                        </a:solidFill>
                      </a:rPr>
                      <a:t> </a:t>
                    </a:r>
                    <a:fld id="{3DED5A40-E8DB-4D01-9309-DC1C36C8AABD}" type="CELLRANGE">
                      <a:rPr lang="en-US" sz="1050" b="1">
                        <a:solidFill>
                          <a:schemeClr val="bg1"/>
                        </a:solidFill>
                      </a:rPr>
                      <a:pPr>
                        <a:defRPr sz="1050" b="1">
                          <a:solidFill>
                            <a:schemeClr val="bg1"/>
                          </a:solidFill>
                        </a:defRPr>
                      </a:pPr>
                      <a:t>[CELLRANGE]</a:t>
                    </a:fld>
                    <a:r>
                      <a:rPr lang="en-US" sz="1050" b="1">
                        <a:solidFill>
                          <a:schemeClr val="bg1"/>
                        </a:solidFill>
                      </a:rPr>
                      <a:t>; </a:t>
                    </a:r>
                    <a:fld id="{4DD3560B-B46F-4561-8BBB-98B8A9BA734C}" type="VALUE">
                      <a:rPr lang="en-US" sz="1050" b="1">
                        <a:solidFill>
                          <a:schemeClr val="bg1"/>
                        </a:solidFill>
                      </a:rPr>
                      <a:pPr>
                        <a:defRPr sz="1050" b="1">
                          <a:solidFill>
                            <a:schemeClr val="bg1"/>
                          </a:solidFill>
                        </a:defRPr>
                      </a:pPr>
                      <a:t>[VALOR]</a:t>
                    </a:fld>
                    <a:endParaRPr lang="en-US" sz="1050" b="1">
                      <a:solidFill>
                        <a:schemeClr val="bg1"/>
                      </a:solidFill>
                    </a:endParaRPr>
                  </a:p>
                </c:rich>
              </c:tx>
              <c:spPr>
                <a:noFill/>
                <a:ln>
                  <a:noFill/>
                </a:ln>
                <a:effectLst/>
              </c:spPr>
              <c:txPr>
                <a:bodyPr rot="0" spcFirstLastPara="1" vertOverflow="ellipsis" vert="horz" wrap="square" anchor="ctr" anchorCtr="1"/>
                <a:lstStyle/>
                <a:p>
                  <a:pPr>
                    <a:defRPr sz="1050" b="1" i="0" u="none" strike="noStrike" kern="1200" baseline="0">
                      <a:solidFill>
                        <a:schemeClr val="bg1"/>
                      </a:solidFill>
                      <a:latin typeface="Verdana" panose="020B0604030504040204" pitchFamily="34" charset="0"/>
                      <a:ea typeface="Verdana" panose="020B0604030504040204" pitchFamily="34" charset="0"/>
                      <a:cs typeface="+mn-cs"/>
                    </a:defRPr>
                  </a:pPr>
                  <a:endParaRPr lang="en-US"/>
                </a:p>
              </c:txPr>
              <c:showLegendKey val="0"/>
              <c:showVal val="1"/>
              <c:showCatName val="0"/>
              <c:showSerName val="1"/>
              <c:showPercent val="0"/>
              <c:showBubbleSize val="0"/>
              <c:extLst>
                <c:ext xmlns:c15="http://schemas.microsoft.com/office/drawing/2012/chart" uri="{CE6537A1-D6FC-4f65-9D91-7224C49458BB}">
                  <c15:spPr xmlns:c15="http://schemas.microsoft.com/office/drawing/2012/chart">
                    <a:prstGeom prst="rect">
                      <a:avLst/>
                    </a:prstGeom>
                    <a:noFill/>
                    <a:ln>
                      <a:noFill/>
                    </a:ln>
                  </c15:spPr>
                  <c15:dlblFieldTable/>
                  <c15:showDataLabelsRange val="1"/>
                </c:ext>
                <c:ext xmlns:c16="http://schemas.microsoft.com/office/drawing/2014/chart" uri="{C3380CC4-5D6E-409C-BE32-E72D297353CC}">
                  <c16:uniqueId val="{00000001-C322-4D83-877B-6E44B375639A}"/>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showLegendKey val="0"/>
            <c:showVal val="1"/>
            <c:showCatName val="0"/>
            <c:showSerName val="1"/>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prstDash val="solid"/>
                      <a:round/>
                    </a:ln>
                    <a:effectLst/>
                  </c:spPr>
                </c15:leaderLines>
              </c:ext>
            </c:extLst>
          </c:dLbls>
          <c:cat>
            <c:numRef>
              <c:f>GRAFICAS!$B$162:$C$162</c:f>
              <c:numCache>
                <c:formatCode>General</c:formatCode>
                <c:ptCount val="2"/>
                <c:pt idx="0">
                  <c:v>2025</c:v>
                </c:pt>
                <c:pt idx="1">
                  <c:v>2026</c:v>
                </c:pt>
              </c:numCache>
            </c:numRef>
          </c:cat>
          <c:val>
            <c:numRef>
              <c:f>GRAFICAS!$B$163:$C$163</c:f>
              <c:numCache>
                <c:formatCode>_-* #,##0.0_-;\-* #,##0.0_-;_-* "-"??_-;_-@_-</c:formatCode>
                <c:ptCount val="2"/>
                <c:pt idx="0">
                  <c:v>329.27480787786902</c:v>
                </c:pt>
                <c:pt idx="1">
                  <c:v>365.76519462522299</c:v>
                </c:pt>
              </c:numCache>
            </c:numRef>
          </c:val>
          <c:extLst>
            <c:ext xmlns:c15="http://schemas.microsoft.com/office/drawing/2012/chart" uri="{02D57815-91ED-43cb-92C2-25804820EDAC}">
              <c15:datalabelsRange>
                <c15:f>GRAFICAS!$D$163:$E$163</c15:f>
                <c15:dlblRangeCache>
                  <c:ptCount val="2"/>
                  <c:pt idx="0">
                    <c:v>62,6%</c:v>
                  </c:pt>
                  <c:pt idx="1">
                    <c:v>65,7%</c:v>
                  </c:pt>
                </c15:dlblRangeCache>
              </c15:datalabelsRange>
            </c:ext>
            <c:ext xmlns:c16="http://schemas.microsoft.com/office/drawing/2014/chart" uri="{C3380CC4-5D6E-409C-BE32-E72D297353CC}">
              <c16:uniqueId val="{00000002-C322-4D83-877B-6E44B375639A}"/>
            </c:ext>
          </c:extLst>
        </c:ser>
        <c:ser>
          <c:idx val="1"/>
          <c:order val="1"/>
          <c:tx>
            <c:strRef>
              <c:f>GRAFICAS!$A$164</c:f>
              <c:strCache>
                <c:ptCount val="1"/>
                <c:pt idx="0">
                  <c:v>Servicio de la Deuda</c:v>
                </c:pt>
              </c:strCache>
            </c:strRef>
          </c:tx>
          <c:spPr>
            <a:solidFill>
              <a:schemeClr val="accent4"/>
            </a:solidFill>
            <a:ln>
              <a:noFill/>
            </a:ln>
            <a:effectLst/>
          </c:spPr>
          <c:invertIfNegative val="0"/>
          <c:dLbls>
            <c:dLbl>
              <c:idx val="0"/>
              <c:tx>
                <c:rich>
                  <a:bodyPr/>
                  <a:lstStyle/>
                  <a:p>
                    <a:fld id="{CD30F914-2E12-406B-B9EC-67A615358ED0}" type="SERIESNAME">
                      <a:rPr lang="es-ES" sz="1050" b="1" i="0" u="none" strike="noStrike" kern="1200" baseline="0">
                        <a:solidFill>
                          <a:sysClr val="window" lastClr="FFFFFF"/>
                        </a:solidFill>
                        <a:latin typeface="Verdana" panose="020B0604030504040204" pitchFamily="34" charset="0"/>
                        <a:ea typeface="Verdana" panose="020B0604030504040204" pitchFamily="34" charset="0"/>
                      </a:rPr>
                      <a:pPr/>
                      <a:t>[NOMBRE DE LA SERIE]</a:t>
                    </a:fld>
                    <a:r>
                      <a:rPr lang="es-ES" sz="1050" b="1" i="0" u="none" strike="noStrike" kern="1200" baseline="0" dirty="0">
                        <a:solidFill>
                          <a:sysClr val="window" lastClr="FFFFFF"/>
                        </a:solidFill>
                        <a:latin typeface="Verdana" panose="020B0604030504040204" pitchFamily="34" charset="0"/>
                        <a:ea typeface="Verdana" panose="020B0604030504040204" pitchFamily="34" charset="0"/>
                      </a:rPr>
                      <a:t>                  </a:t>
                    </a:r>
                    <a:fld id="{E726BF3E-6F33-401B-99A9-104E6AF90AE4}" type="CELLRANGE">
                      <a:rPr lang="es-ES" sz="1050" b="1">
                        <a:latin typeface="Verdana" panose="020B0604030504040204" pitchFamily="34" charset="0"/>
                        <a:ea typeface="Verdana" panose="020B0604030504040204" pitchFamily="34" charset="0"/>
                      </a:rPr>
                      <a:pPr/>
                      <a:t>[CELLRANGE]</a:t>
                    </a:fld>
                    <a:r>
                      <a:rPr lang="es-ES" sz="1050" baseline="0" dirty="0">
                        <a:latin typeface="Verdana" panose="020B0604030504040204" pitchFamily="34" charset="0"/>
                        <a:ea typeface="Verdana" panose="020B0604030504040204" pitchFamily="34" charset="0"/>
                      </a:rPr>
                      <a:t>; </a:t>
                    </a:r>
                    <a:fld id="{164FCC4B-C706-459E-BEB3-801CDC1B5CCF}" type="VALUE">
                      <a:rPr lang="es-ES" sz="1050" b="1" baseline="0">
                        <a:latin typeface="Verdana" panose="020B0604030504040204" pitchFamily="34" charset="0"/>
                        <a:ea typeface="Verdana" panose="020B0604030504040204" pitchFamily="34" charset="0"/>
                      </a:rPr>
                      <a:pPr/>
                      <a:t>[VALOR]</a:t>
                    </a:fld>
                    <a:endParaRPr lang="es-ES" sz="1050" baseline="0" dirty="0">
                      <a:latin typeface="Verdana" panose="020B0604030504040204" pitchFamily="34" charset="0"/>
                      <a:ea typeface="Verdana" panose="020B0604030504040204" pitchFamily="34" charset="0"/>
                    </a:endParaRPr>
                  </a:p>
                </c:rich>
              </c:tx>
              <c:showLegendKey val="0"/>
              <c:showVal val="1"/>
              <c:showCatName val="0"/>
              <c:showSerName val="1"/>
              <c:showPercent val="0"/>
              <c:showBubbleSize val="0"/>
              <c:extLst>
                <c:ext xmlns:c15="http://schemas.microsoft.com/office/drawing/2012/chart" uri="{CE6537A1-D6FC-4f65-9D91-7224C49458BB}">
                  <c15:layout>
                    <c:manualLayout>
                      <c:w val="0.26634813422233866"/>
                      <c:h val="0.16563307666192903"/>
                    </c:manualLayout>
                  </c15:layout>
                  <c15:dlblFieldTable/>
                  <c15:showDataLabelsRange val="1"/>
                </c:ext>
                <c:ext xmlns:c16="http://schemas.microsoft.com/office/drawing/2014/chart" uri="{C3380CC4-5D6E-409C-BE32-E72D297353CC}">
                  <c16:uniqueId val="{00000003-C322-4D83-877B-6E44B375639A}"/>
                </c:ext>
              </c:extLst>
            </c:dLbl>
            <c:dLbl>
              <c:idx val="1"/>
              <c:tx>
                <c:rich>
                  <a:bodyPr/>
                  <a:lstStyle/>
                  <a:p>
                    <a:fld id="{401BB489-3D40-4C79-85AC-A6A07F1CCF81}" type="SERIESNAME">
                      <a:rPr lang="es-ES" sz="1050" b="1" i="0" u="none" strike="noStrike" kern="1200" baseline="0">
                        <a:solidFill>
                          <a:sysClr val="window" lastClr="FFFFFF"/>
                        </a:solidFill>
                        <a:latin typeface="Verdana" panose="020B0604030504040204" pitchFamily="34" charset="0"/>
                        <a:ea typeface="Verdana" panose="020B0604030504040204" pitchFamily="34" charset="0"/>
                      </a:rPr>
                      <a:pPr/>
                      <a:t>[NOMBRE DE LA SERIE]</a:t>
                    </a:fld>
                    <a:r>
                      <a:rPr lang="es-ES" sz="1050" b="1" i="0" u="none" strike="noStrike" kern="1200" baseline="0" dirty="0">
                        <a:solidFill>
                          <a:sysClr val="window" lastClr="FFFFFF"/>
                        </a:solidFill>
                        <a:latin typeface="Century Gothic" panose="020B0502020202020204" pitchFamily="34" charset="0"/>
                      </a:rPr>
                      <a:t>                    </a:t>
                    </a:r>
                    <a:fld id="{535E4B83-082E-424C-9B29-A0D98FB8D8B9}" type="CELLRANGE">
                      <a:rPr lang="es-ES" sz="1050" b="1"/>
                      <a:pPr/>
                      <a:t>[CELLRANGE]</a:t>
                    </a:fld>
                    <a:r>
                      <a:rPr lang="es-ES" sz="1050" baseline="0" dirty="0"/>
                      <a:t>; </a:t>
                    </a:r>
                    <a:fld id="{FF916707-C3FD-48B0-B17F-FCC364C7ACB8}" type="VALUE">
                      <a:rPr lang="es-ES" sz="1050" b="1" baseline="0"/>
                      <a:pPr/>
                      <a:t>[VALOR]</a:t>
                    </a:fld>
                    <a:endParaRPr lang="es-ES" sz="1050" baseline="0" dirty="0"/>
                  </a:p>
                </c:rich>
              </c:tx>
              <c:showLegendKey val="0"/>
              <c:showVal val="1"/>
              <c:showCatName val="0"/>
              <c:showSerName val="1"/>
              <c:showPercent val="0"/>
              <c:showBubbleSize val="0"/>
              <c:extLst>
                <c:ext xmlns:c15="http://schemas.microsoft.com/office/drawing/2012/chart" uri="{CE6537A1-D6FC-4f65-9D91-7224C49458BB}">
                  <c15:layout>
                    <c:manualLayout>
                      <c:w val="0.24518969880502484"/>
                      <c:h val="0.16773430134756465"/>
                    </c:manualLayout>
                  </c15:layout>
                  <c15:dlblFieldTable/>
                  <c15:showDataLabelsRange val="1"/>
                </c:ext>
                <c:ext xmlns:c16="http://schemas.microsoft.com/office/drawing/2014/chart" uri="{C3380CC4-5D6E-409C-BE32-E72D297353CC}">
                  <c16:uniqueId val="{00000004-C322-4D83-877B-6E44B375639A}"/>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showLegendKey val="0"/>
            <c:showVal val="1"/>
            <c:showCatName val="0"/>
            <c:showSerName val="1"/>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prstDash val="solid"/>
                      <a:round/>
                    </a:ln>
                    <a:effectLst/>
                  </c:spPr>
                </c15:leaderLines>
              </c:ext>
            </c:extLst>
          </c:dLbls>
          <c:cat>
            <c:numRef>
              <c:f>GRAFICAS!$B$162:$C$162</c:f>
              <c:numCache>
                <c:formatCode>General</c:formatCode>
                <c:ptCount val="2"/>
                <c:pt idx="0">
                  <c:v>2025</c:v>
                </c:pt>
                <c:pt idx="1">
                  <c:v>2026</c:v>
                </c:pt>
              </c:numCache>
            </c:numRef>
          </c:cat>
          <c:val>
            <c:numRef>
              <c:f>GRAFICAS!$B$164:$C$164</c:f>
              <c:numCache>
                <c:formatCode>_-* #,##0.0_-;\-* #,##0.0_-;_-* "-"??_-;_-@_-</c:formatCode>
                <c:ptCount val="2"/>
                <c:pt idx="0">
                  <c:v>112.60518639403399</c:v>
                </c:pt>
                <c:pt idx="1">
                  <c:v>102.44970846832699</c:v>
                </c:pt>
              </c:numCache>
            </c:numRef>
          </c:val>
          <c:extLst>
            <c:ext xmlns:c15="http://schemas.microsoft.com/office/drawing/2012/chart" uri="{02D57815-91ED-43cb-92C2-25804820EDAC}">
              <c15:datalabelsRange>
                <c15:f>GRAFICAS!$D$164:$E$164</c15:f>
                <c15:dlblRangeCache>
                  <c:ptCount val="2"/>
                  <c:pt idx="0">
                    <c:v>21,4%</c:v>
                  </c:pt>
                  <c:pt idx="1">
                    <c:v>18,4%</c:v>
                  </c:pt>
                </c15:dlblRangeCache>
              </c15:datalabelsRange>
            </c:ext>
            <c:ext xmlns:c16="http://schemas.microsoft.com/office/drawing/2014/chart" uri="{C3380CC4-5D6E-409C-BE32-E72D297353CC}">
              <c16:uniqueId val="{00000005-C322-4D83-877B-6E44B375639A}"/>
            </c:ext>
          </c:extLst>
        </c:ser>
        <c:ser>
          <c:idx val="2"/>
          <c:order val="2"/>
          <c:tx>
            <c:strRef>
              <c:f>GRAFICAS!$A$165</c:f>
              <c:strCache>
                <c:ptCount val="1"/>
                <c:pt idx="0">
                  <c:v>Inversión</c:v>
                </c:pt>
              </c:strCache>
            </c:strRef>
          </c:tx>
          <c:spPr>
            <a:solidFill>
              <a:schemeClr val="accent6"/>
            </a:solidFill>
            <a:ln>
              <a:noFill/>
            </a:ln>
            <a:effectLst/>
          </c:spPr>
          <c:invertIfNegative val="0"/>
          <c:dLbls>
            <c:dLbl>
              <c:idx val="0"/>
              <c:tx>
                <c:rich>
                  <a:bodyPr rot="0" spcFirstLastPara="1" vertOverflow="ellipsis" vert="horz" wrap="square" anchor="ctr" anchorCtr="1"/>
                  <a:lstStyle/>
                  <a:p>
                    <a:pPr>
                      <a:defRPr sz="900" b="1" i="0" u="none" strike="noStrike" kern="1200" baseline="0">
                        <a:solidFill>
                          <a:schemeClr val="tx1"/>
                        </a:solidFill>
                        <a:latin typeface="Verdana" panose="020B0604030504040204" pitchFamily="34" charset="0"/>
                        <a:ea typeface="Verdana" panose="020B0604030504040204" pitchFamily="34" charset="0"/>
                        <a:cs typeface="+mn-cs"/>
                      </a:defRPr>
                    </a:pPr>
                    <a:fld id="{0E88CAB2-F2A3-4249-A46C-6C0B914F683A}" type="SERIESNAME">
                      <a:rPr lang="en-US" sz="1050" b="1" i="0" u="none" strike="noStrike" kern="1200" baseline="0">
                        <a:solidFill>
                          <a:sysClr val="window" lastClr="FFFFFF"/>
                        </a:solidFill>
                        <a:latin typeface="Verdana" panose="020B0604030504040204" pitchFamily="34" charset="0"/>
                        <a:ea typeface="Verdana" panose="020B0604030504040204" pitchFamily="34" charset="0"/>
                      </a:rPr>
                      <a:pPr>
                        <a:defRPr b="1"/>
                      </a:pPr>
                      <a:t>[NOMBRE DE LA SERIE]</a:t>
                    </a:fld>
                    <a:r>
                      <a:rPr lang="en-US" sz="1050" b="1" i="0" u="none" strike="noStrike" kern="1200" baseline="0">
                        <a:solidFill>
                          <a:sysClr val="window" lastClr="FFFFFF"/>
                        </a:solidFill>
                        <a:latin typeface="Century Gothic" panose="020B0502020202020204" pitchFamily="34" charset="0"/>
                      </a:rPr>
                      <a:t>                    </a:t>
                    </a:r>
                    <a:fld id="{6876E8C5-242B-4565-BB84-150C9A317D40}" type="CELLRANGE">
                      <a:rPr lang="en-US" sz="1050" b="1"/>
                      <a:pPr>
                        <a:defRPr b="1"/>
                      </a:pPr>
                      <a:t>[CELLRANGE]</a:t>
                    </a:fld>
                    <a:r>
                      <a:rPr lang="en-US" sz="1050" b="1" baseline="0"/>
                      <a:t>; </a:t>
                    </a:r>
                    <a:fld id="{E70D136A-3EE8-40FB-A868-2F2629507370}" type="VALUE">
                      <a:rPr lang="en-US" sz="1050" b="1" baseline="0"/>
                      <a:pPr>
                        <a:defRPr b="1"/>
                      </a:pPr>
                      <a:t>[VALOR]</a:t>
                    </a:fld>
                    <a:endParaRPr lang="en-US" sz="1050" b="1" baseline="0"/>
                  </a:p>
                </c:rich>
              </c:tx>
              <c:spPr>
                <a:noFill/>
                <a:ln>
                  <a:noFill/>
                </a:ln>
                <a:effectLst/>
              </c:spPr>
              <c:txPr>
                <a:bodyPr rot="0" spcFirstLastPara="1" vertOverflow="ellipsis" vert="horz" wrap="square" anchor="ctr" anchorCtr="1"/>
                <a:lstStyle/>
                <a:p>
                  <a:pPr>
                    <a:defRPr sz="900" b="1" i="0" u="none" strike="noStrike" kern="1200" baseline="0">
                      <a:solidFill>
                        <a:schemeClr val="tx1"/>
                      </a:solidFill>
                      <a:latin typeface="Verdana" panose="020B0604030504040204" pitchFamily="34" charset="0"/>
                      <a:ea typeface="Verdana" panose="020B0604030504040204" pitchFamily="34" charset="0"/>
                      <a:cs typeface="+mn-cs"/>
                    </a:defRPr>
                  </a:pPr>
                  <a:endParaRPr lang="en-US"/>
                </a:p>
              </c:txPr>
              <c:showLegendKey val="0"/>
              <c:showVal val="1"/>
              <c:showCatName val="0"/>
              <c:showSerName val="1"/>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C322-4D83-877B-6E44B375639A}"/>
                </c:ext>
              </c:extLst>
            </c:dLbl>
            <c:dLbl>
              <c:idx val="1"/>
              <c:tx>
                <c:rich>
                  <a:bodyPr rot="0" spcFirstLastPara="1" vertOverflow="ellipsis" vert="horz" wrap="square" anchor="ctr" anchorCtr="1"/>
                  <a:lstStyle/>
                  <a:p>
                    <a:pPr>
                      <a:defRPr sz="900" b="1" i="0" u="none" strike="noStrike" kern="1200" baseline="0">
                        <a:solidFill>
                          <a:schemeClr val="tx1"/>
                        </a:solidFill>
                        <a:latin typeface="Verdana" panose="020B0604030504040204" pitchFamily="34" charset="0"/>
                        <a:ea typeface="Verdana" panose="020B0604030504040204" pitchFamily="34" charset="0"/>
                        <a:cs typeface="+mn-cs"/>
                      </a:defRPr>
                    </a:pPr>
                    <a:fld id="{2E024181-C726-4F91-9CD7-14125D6692B1}" type="SERIESNAME">
                      <a:rPr lang="en-US" sz="1050" b="1" i="0" u="none" strike="noStrike" kern="1200" baseline="0">
                        <a:solidFill>
                          <a:sysClr val="window" lastClr="FFFFFF"/>
                        </a:solidFill>
                        <a:latin typeface="Verdana" panose="020B0604030504040204" pitchFamily="34" charset="0"/>
                        <a:ea typeface="Verdana" panose="020B0604030504040204" pitchFamily="34" charset="0"/>
                      </a:rPr>
                      <a:pPr>
                        <a:defRPr b="1"/>
                      </a:pPr>
                      <a:t>[NOMBRE DE LA SERIE]</a:t>
                    </a:fld>
                    <a:r>
                      <a:rPr lang="en-US" sz="1050" b="1" i="0" u="none" strike="noStrike" kern="1200" baseline="0">
                        <a:solidFill>
                          <a:sysClr val="window" lastClr="FFFFFF"/>
                        </a:solidFill>
                        <a:latin typeface="Century Gothic" panose="020B0502020202020204" pitchFamily="34" charset="0"/>
                      </a:rPr>
                      <a:t>                </a:t>
                    </a:r>
                    <a:fld id="{CCC4927D-0D24-48F3-884F-BC870DFF6112}" type="CELLRANGE">
                      <a:rPr lang="en-US" sz="1050" b="1"/>
                      <a:pPr>
                        <a:defRPr b="1"/>
                      </a:pPr>
                      <a:t>[CELLRANGE]</a:t>
                    </a:fld>
                    <a:r>
                      <a:rPr lang="en-US" sz="1050" b="1" baseline="0"/>
                      <a:t>;  </a:t>
                    </a:r>
                    <a:fld id="{BCE801C2-534C-46B5-8DFC-A95CA8804330}" type="VALUE">
                      <a:rPr lang="en-US" sz="1050" b="1" baseline="0"/>
                      <a:pPr>
                        <a:defRPr b="1"/>
                      </a:pPr>
                      <a:t>[VALOR]</a:t>
                    </a:fld>
                    <a:endParaRPr lang="en-US" sz="1050" b="1" baseline="0"/>
                  </a:p>
                </c:rich>
              </c:tx>
              <c:spPr>
                <a:noFill/>
                <a:ln>
                  <a:noFill/>
                </a:ln>
                <a:effectLst/>
              </c:spPr>
              <c:txPr>
                <a:bodyPr rot="0" spcFirstLastPara="1" vertOverflow="ellipsis" vert="horz" wrap="square" anchor="ctr" anchorCtr="1"/>
                <a:lstStyle/>
                <a:p>
                  <a:pPr>
                    <a:defRPr sz="900" b="1" i="0" u="none" strike="noStrike" kern="1200" baseline="0">
                      <a:solidFill>
                        <a:schemeClr val="tx1"/>
                      </a:solidFill>
                      <a:latin typeface="Verdana" panose="020B0604030504040204" pitchFamily="34" charset="0"/>
                      <a:ea typeface="Verdana" panose="020B0604030504040204" pitchFamily="34" charset="0"/>
                      <a:cs typeface="+mn-cs"/>
                    </a:defRPr>
                  </a:pPr>
                  <a:endParaRPr lang="en-US"/>
                </a:p>
              </c:txPr>
              <c:showLegendKey val="0"/>
              <c:showVal val="1"/>
              <c:showCatName val="0"/>
              <c:showSerName val="1"/>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C322-4D83-877B-6E44B375639A}"/>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showLegendKey val="0"/>
            <c:showVal val="1"/>
            <c:showCatName val="0"/>
            <c:showSerName val="1"/>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prstDash val="solid"/>
                      <a:round/>
                    </a:ln>
                    <a:effectLst/>
                  </c:spPr>
                </c15:leaderLines>
              </c:ext>
            </c:extLst>
          </c:dLbls>
          <c:cat>
            <c:numRef>
              <c:f>GRAFICAS!$B$162:$C$162</c:f>
              <c:numCache>
                <c:formatCode>General</c:formatCode>
                <c:ptCount val="2"/>
                <c:pt idx="0">
                  <c:v>2025</c:v>
                </c:pt>
                <c:pt idx="1">
                  <c:v>2026</c:v>
                </c:pt>
              </c:numCache>
            </c:numRef>
          </c:cat>
          <c:val>
            <c:numRef>
              <c:f>GRAFICAS!$B$165:$C$165</c:f>
              <c:numCache>
                <c:formatCode>_-* #,##0.0_-;\-* #,##0.0_-;_-* "-"??_-;_-@_-</c:formatCode>
                <c:ptCount val="2"/>
                <c:pt idx="0">
                  <c:v>83.965911353913</c:v>
                </c:pt>
                <c:pt idx="1">
                  <c:v>88.760295826885994</c:v>
                </c:pt>
              </c:numCache>
            </c:numRef>
          </c:val>
          <c:extLst>
            <c:ext xmlns:c15="http://schemas.microsoft.com/office/drawing/2012/chart" uri="{02D57815-91ED-43cb-92C2-25804820EDAC}">
              <c15:datalabelsRange>
                <c15:f>GRAFICAS!$D$165:$E$165</c15:f>
                <c15:dlblRangeCache>
                  <c:ptCount val="2"/>
                  <c:pt idx="0">
                    <c:v>16,0%</c:v>
                  </c:pt>
                  <c:pt idx="1">
                    <c:v>15,9%</c:v>
                  </c:pt>
                </c15:dlblRangeCache>
              </c15:datalabelsRange>
            </c:ext>
            <c:ext xmlns:c16="http://schemas.microsoft.com/office/drawing/2014/chart" uri="{C3380CC4-5D6E-409C-BE32-E72D297353CC}">
              <c16:uniqueId val="{00000008-C322-4D83-877B-6E44B375639A}"/>
            </c:ext>
          </c:extLst>
        </c:ser>
        <c:dLbls>
          <c:showLegendKey val="0"/>
          <c:showVal val="1"/>
          <c:showCatName val="0"/>
          <c:showSerName val="0"/>
          <c:showPercent val="0"/>
          <c:showBubbleSize val="0"/>
        </c:dLbls>
        <c:gapWidth val="76"/>
        <c:overlap val="100"/>
        <c:axId val="1343774079"/>
        <c:axId val="1343774495"/>
      </c:barChart>
      <c:lineChart>
        <c:grouping val="standard"/>
        <c:varyColors val="0"/>
        <c:ser>
          <c:idx val="3"/>
          <c:order val="3"/>
          <c:tx>
            <c:strRef>
              <c:f>GRAFICAS!$A$166</c:f>
              <c:strCache>
                <c:ptCount val="1"/>
                <c:pt idx="0">
                  <c:v>Total PGN</c:v>
                </c:pt>
              </c:strCache>
            </c:strRef>
          </c:tx>
          <c:spPr>
            <a:ln w="19050" cap="rnd" cmpd="sng" algn="ctr">
              <a:solidFill>
                <a:schemeClr val="accent2">
                  <a:lumMod val="60000"/>
                </a:schemeClr>
              </a:solidFill>
              <a:prstDash val="solid"/>
              <a:round/>
            </a:ln>
            <a:effectLst/>
          </c:spPr>
          <c:marker>
            <c:symbol val="circle"/>
            <c:size val="7"/>
            <c:spPr>
              <a:solidFill>
                <a:schemeClr val="accent2">
                  <a:lumMod val="60000"/>
                </a:schemeClr>
              </a:solidFill>
              <a:ln w="6350" cap="flat" cmpd="sng" algn="ctr">
                <a:solidFill>
                  <a:schemeClr val="accent2">
                    <a:lumMod val="60000"/>
                  </a:schemeClr>
                </a:solidFill>
                <a:prstDash val="solid"/>
                <a:round/>
              </a:ln>
              <a:effectLst/>
            </c:spPr>
          </c:marker>
          <c:dPt>
            <c:idx val="1"/>
            <c:bubble3D val="0"/>
            <c:spPr>
              <a:ln w="19050" cap="rnd" cmpd="sng" algn="ctr">
                <a:noFill/>
                <a:prstDash val="solid"/>
                <a:round/>
              </a:ln>
              <a:effectLst/>
            </c:spPr>
            <c:extLst>
              <c:ext xmlns:c16="http://schemas.microsoft.com/office/drawing/2014/chart" uri="{C3380CC4-5D6E-409C-BE32-E72D297353CC}">
                <c16:uniqueId val="{0000000A-C322-4D83-877B-6E44B375639A}"/>
              </c:ext>
            </c:extLst>
          </c:dPt>
          <c:dLbls>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numRef>
              <c:f>GRAFICAS!$B$162:$C$162</c:f>
              <c:numCache>
                <c:formatCode>General</c:formatCode>
                <c:ptCount val="2"/>
                <c:pt idx="0">
                  <c:v>2025</c:v>
                </c:pt>
                <c:pt idx="1">
                  <c:v>2026</c:v>
                </c:pt>
              </c:numCache>
            </c:numRef>
          </c:cat>
          <c:val>
            <c:numRef>
              <c:f>GRAFICAS!$B$166:$C$166</c:f>
              <c:numCache>
                <c:formatCode>_-* #,##0.0_-;\-* #,##0.0_-;_-* "-"??_-;_-@_-</c:formatCode>
                <c:ptCount val="2"/>
                <c:pt idx="0">
                  <c:v>525.84590562581604</c:v>
                </c:pt>
                <c:pt idx="1">
                  <c:v>556.97519892043601</c:v>
                </c:pt>
              </c:numCache>
            </c:numRef>
          </c:val>
          <c:smooth val="0"/>
          <c:extLst>
            <c:ext xmlns:c16="http://schemas.microsoft.com/office/drawing/2014/chart" uri="{C3380CC4-5D6E-409C-BE32-E72D297353CC}">
              <c16:uniqueId val="{0000000B-C322-4D83-877B-6E44B375639A}"/>
            </c:ext>
          </c:extLst>
        </c:ser>
        <c:dLbls>
          <c:showLegendKey val="0"/>
          <c:showVal val="0"/>
          <c:showCatName val="0"/>
          <c:showSerName val="0"/>
          <c:showPercent val="0"/>
          <c:showBubbleSize val="0"/>
        </c:dLbls>
        <c:marker val="1"/>
        <c:smooth val="0"/>
        <c:axId val="1343774079"/>
        <c:axId val="1343774495"/>
      </c:lineChart>
      <c:catAx>
        <c:axId val="13437740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crossAx val="1343774495"/>
        <c:crosses val="autoZero"/>
        <c:auto val="1"/>
        <c:lblAlgn val="ctr"/>
        <c:lblOffset val="100"/>
        <c:noMultiLvlLbl val="0"/>
      </c:catAx>
      <c:valAx>
        <c:axId val="1343774495"/>
        <c:scaling>
          <c:orientation val="minMax"/>
        </c:scaling>
        <c:delete val="1"/>
        <c:axPos val="l"/>
        <c:numFmt formatCode="_-* #,##0.0_-;\-* #,##0.0_-;_-* &quot;-&quot;??_-;_-@_-" sourceLinked="1"/>
        <c:majorTickMark val="none"/>
        <c:minorTickMark val="none"/>
        <c:tickLblPos val="nextTo"/>
        <c:crossAx val="1343774079"/>
        <c:crosses val="autoZero"/>
        <c:crossBetween val="between"/>
      </c:valAx>
      <c:spPr>
        <a:noFill/>
        <a:ln>
          <a:noFill/>
        </a:ln>
        <a:effectLst/>
      </c:spPr>
    </c:plotArea>
    <c:plotVisOnly val="1"/>
    <c:dispBlanksAs val="gap"/>
    <c:showDLblsOverMax val="0"/>
  </c:chart>
  <c:spPr>
    <a:noFill/>
    <a:ln w="9525" cap="flat" cmpd="sng" algn="ctr">
      <a:noFill/>
      <a:prstDash val="solid"/>
      <a:round/>
    </a:ln>
    <a:effectLst/>
  </c:spPr>
  <c:txPr>
    <a:bodyPr/>
    <a:lstStyle/>
    <a:p>
      <a:pPr>
        <a:defRPr sz="900">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661254903329444E-2"/>
          <c:y val="6.2748418747448825E-2"/>
          <c:w val="0.94867749019334113"/>
          <c:h val="0.83360457170308555"/>
        </c:manualLayout>
      </c:layout>
      <c:barChart>
        <c:barDir val="col"/>
        <c:grouping val="clustered"/>
        <c:varyColors val="0"/>
        <c:ser>
          <c:idx val="0"/>
          <c:order val="0"/>
          <c:tx>
            <c:strRef>
              <c:f>Hoja1!$A$5</c:f>
              <c:strCache>
                <c:ptCount val="1"/>
                <c:pt idx="0">
                  <c:v>Amortizaciones LCF</c:v>
                </c:pt>
              </c:strCache>
            </c:strRef>
          </c:tx>
          <c:spPr>
            <a:solidFill>
              <a:srgbClr val="002060"/>
            </a:solidFill>
            <a:ln>
              <a:noFill/>
            </a:ln>
            <a:effectLst/>
          </c:spPr>
          <c:invertIfNegative val="0"/>
          <c:dPt>
            <c:idx val="0"/>
            <c:invertIfNegative val="0"/>
            <c:bubble3D val="0"/>
            <c:spPr>
              <a:solidFill>
                <a:srgbClr val="2E4544"/>
              </a:solidFill>
              <a:ln>
                <a:noFill/>
              </a:ln>
              <a:effectLst/>
            </c:spPr>
            <c:extLst>
              <c:ext xmlns:c16="http://schemas.microsoft.com/office/drawing/2014/chart" uri="{C3380CC4-5D6E-409C-BE32-E72D297353CC}">
                <c16:uniqueId val="{00000001-D864-4AF6-B2C8-AE587E410155}"/>
              </c:ext>
            </c:extLst>
          </c:dPt>
          <c:dPt>
            <c:idx val="1"/>
            <c:invertIfNegative val="0"/>
            <c:bubble3D val="0"/>
            <c:spPr>
              <a:solidFill>
                <a:srgbClr val="2E4544"/>
              </a:solidFill>
              <a:ln>
                <a:noFill/>
              </a:ln>
              <a:effectLst/>
            </c:spPr>
            <c:extLst>
              <c:ext xmlns:c16="http://schemas.microsoft.com/office/drawing/2014/chart" uri="{C3380CC4-5D6E-409C-BE32-E72D297353CC}">
                <c16:uniqueId val="{00000003-D864-4AF6-B2C8-AE587E410155}"/>
              </c:ext>
            </c:extLst>
          </c:dPt>
          <c:dPt>
            <c:idx val="2"/>
            <c:invertIfNegative val="0"/>
            <c:bubble3D val="0"/>
            <c:spPr>
              <a:solidFill>
                <a:srgbClr val="097C79"/>
              </a:solidFill>
              <a:ln>
                <a:noFill/>
              </a:ln>
              <a:effectLst/>
            </c:spPr>
            <c:extLst>
              <c:ext xmlns:c16="http://schemas.microsoft.com/office/drawing/2014/chart" uri="{C3380CC4-5D6E-409C-BE32-E72D297353CC}">
                <c16:uniqueId val="{00000005-D864-4AF6-B2C8-AE587E410155}"/>
              </c:ext>
            </c:extLst>
          </c:dPt>
          <c:dLbls>
            <c:dLbl>
              <c:idx val="2"/>
              <c:spPr>
                <a:noFill/>
                <a:ln>
                  <a:noFill/>
                </a:ln>
                <a:effectLst/>
              </c:spPr>
              <c:txPr>
                <a:bodyPr rot="0" spcFirstLastPara="1" vertOverflow="ellipsis" vert="horz" wrap="square" anchor="ctr" anchorCtr="1"/>
                <a:lstStyle/>
                <a:p>
                  <a:pPr>
                    <a:defRPr sz="1100" b="1" i="0" u="none" strike="noStrike" kern="1200" baseline="0">
                      <a:solidFill>
                        <a:srgbClr val="097C79"/>
                      </a:solidFill>
                      <a:latin typeface="Verdana" panose="020B0604030504040204" pitchFamily="34" charset="0"/>
                      <a:ea typeface="Verdana" panose="020B0604030504040204" pitchFamily="34" charset="0"/>
                      <a:cs typeface="+mn-cs"/>
                    </a:defRPr>
                  </a:pPr>
                  <a:endParaRPr lang="es-CO"/>
                </a:p>
              </c:txPr>
              <c:dLblPos val="outEnd"/>
              <c:showLegendKey val="0"/>
              <c:showVal val="1"/>
              <c:showCatName val="0"/>
              <c:showSerName val="0"/>
              <c:showPercent val="0"/>
              <c:showBubbleSize val="0"/>
              <c:extLst>
                <c:ext xmlns:c16="http://schemas.microsoft.com/office/drawing/2014/chart" uri="{C3380CC4-5D6E-409C-BE32-E72D297353CC}">
                  <c16:uniqueId val="{00000005-D864-4AF6-B2C8-AE587E410155}"/>
                </c:ext>
              </c:extLst>
            </c:dLbl>
            <c:spPr>
              <a:noFill/>
              <a:ln>
                <a:noFill/>
              </a:ln>
              <a:effectLst/>
            </c:spPr>
            <c:txPr>
              <a:bodyPr rot="0" spcFirstLastPara="1" vertOverflow="ellipsis" vert="horz" wrap="square" anchor="ctr" anchorCtr="1"/>
              <a:lstStyle/>
              <a:p>
                <a:pPr>
                  <a:defRPr sz="1100" b="1" i="0" u="none" strike="noStrike" kern="1200" baseline="0">
                    <a:solidFill>
                      <a:srgbClr val="2E4544"/>
                    </a:solidFill>
                    <a:latin typeface="Verdana" panose="020B0604030504040204" pitchFamily="34" charset="0"/>
                    <a:ea typeface="Verdana" panose="020B0604030504040204" pitchFamily="34" charset="0"/>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Hoja1!$D$1:$F$1</c:f>
              <c:strCache>
                <c:ptCount val="3"/>
                <c:pt idx="0">
                  <c:v>2024</c:v>
                </c:pt>
                <c:pt idx="1">
                  <c:v>2025</c:v>
                </c:pt>
                <c:pt idx="2">
                  <c:v>Total*</c:v>
                </c:pt>
              </c:strCache>
              <c:extLst/>
            </c:strRef>
          </c:cat>
          <c:val>
            <c:numRef>
              <c:f>Hoja1!$D$5:$F$5</c:f>
              <c:numCache>
                <c:formatCode>0.00</c:formatCode>
                <c:ptCount val="3"/>
                <c:pt idx="0">
                  <c:v>0.64461414894109681</c:v>
                </c:pt>
                <c:pt idx="1">
                  <c:v>0.63353918949980514</c:v>
                </c:pt>
                <c:pt idx="2">
                  <c:v>1.2614467750261371</c:v>
                </c:pt>
              </c:numCache>
              <c:extLst/>
            </c:numRef>
          </c:val>
          <c:extLst>
            <c:ext xmlns:c16="http://schemas.microsoft.com/office/drawing/2014/chart" uri="{C3380CC4-5D6E-409C-BE32-E72D297353CC}">
              <c16:uniqueId val="{00000006-D864-4AF6-B2C8-AE587E410155}"/>
            </c:ext>
          </c:extLst>
        </c:ser>
        <c:dLbls>
          <c:showLegendKey val="0"/>
          <c:showVal val="0"/>
          <c:showCatName val="0"/>
          <c:showSerName val="0"/>
          <c:showPercent val="0"/>
          <c:showBubbleSize val="0"/>
        </c:dLbls>
        <c:gapWidth val="150"/>
        <c:overlap val="-27"/>
        <c:axId val="560259487"/>
        <c:axId val="560257567"/>
      </c:barChart>
      <c:catAx>
        <c:axId val="5602594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Verdana" panose="020B0604030504040204" pitchFamily="34" charset="0"/>
                <a:ea typeface="Verdana" panose="020B0604030504040204" pitchFamily="34" charset="0"/>
                <a:cs typeface="+mn-cs"/>
              </a:defRPr>
            </a:pPr>
            <a:endParaRPr lang="es-CO"/>
          </a:p>
        </c:txPr>
        <c:crossAx val="560257567"/>
        <c:crosses val="autoZero"/>
        <c:auto val="1"/>
        <c:lblAlgn val="ctr"/>
        <c:lblOffset val="100"/>
        <c:noMultiLvlLbl val="0"/>
      </c:catAx>
      <c:valAx>
        <c:axId val="560257567"/>
        <c:scaling>
          <c:orientation val="minMax"/>
        </c:scaling>
        <c:delete val="1"/>
        <c:axPos val="l"/>
        <c:numFmt formatCode="0.00" sourceLinked="1"/>
        <c:majorTickMark val="none"/>
        <c:minorTickMark val="none"/>
        <c:tickLblPos val="nextTo"/>
        <c:crossAx val="560259487"/>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100">
          <a:latin typeface="Verdana" panose="020B0604030504040204" pitchFamily="34" charset="0"/>
          <a:ea typeface="Verdana" panose="020B0604030504040204" pitchFamily="34" charset="0"/>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8471387561709697E-2"/>
          <c:y val="3.1557391822757075E-2"/>
          <c:w val="0.93888888888888888"/>
          <c:h val="0.84265141759640261"/>
        </c:manualLayout>
      </c:layout>
      <c:barChart>
        <c:barDir val="col"/>
        <c:grouping val="clustered"/>
        <c:varyColors val="0"/>
        <c:ser>
          <c:idx val="0"/>
          <c:order val="0"/>
          <c:tx>
            <c:strRef>
              <c:f>Hoja1!$A$3</c:f>
              <c:strCache>
                <c:ptCount val="1"/>
                <c:pt idx="0">
                  <c:v>Reclasif. Subsidios Eléctricos y Gas</c:v>
                </c:pt>
              </c:strCache>
            </c:strRef>
          </c:tx>
          <c:spPr>
            <a:solidFill>
              <a:srgbClr val="2E4544"/>
            </a:solidFill>
            <a:ln>
              <a:noFill/>
            </a:ln>
            <a:effectLst/>
          </c:spPr>
          <c:invertIfNegative val="0"/>
          <c:dPt>
            <c:idx val="4"/>
            <c:invertIfNegative val="0"/>
            <c:bubble3D val="0"/>
            <c:spPr>
              <a:solidFill>
                <a:srgbClr val="097C79"/>
              </a:solidFill>
              <a:ln>
                <a:noFill/>
              </a:ln>
              <a:effectLst/>
            </c:spPr>
            <c:extLst>
              <c:ext xmlns:c16="http://schemas.microsoft.com/office/drawing/2014/chart" uri="{C3380CC4-5D6E-409C-BE32-E72D297353CC}">
                <c16:uniqueId val="{00000001-57CD-4327-8778-D74AEF0387E5}"/>
              </c:ext>
            </c:extLst>
          </c:dPt>
          <c:dLbls>
            <c:dLbl>
              <c:idx val="4"/>
              <c:layout>
                <c:manualLayout>
                  <c:x val="-1.0185067526415994E-16"/>
                  <c:y val="4.5643703810458588E-3"/>
                </c:manualLayout>
              </c:layout>
              <c:tx>
                <c:rich>
                  <a:bodyPr rot="0" spcFirstLastPara="1" vertOverflow="ellipsis" vert="horz" wrap="square" anchor="ctr" anchorCtr="1"/>
                  <a:lstStyle/>
                  <a:p>
                    <a:pPr>
                      <a:defRPr sz="1100" b="1" i="0" u="none" strike="noStrike" kern="1200" baseline="0">
                        <a:solidFill>
                          <a:srgbClr val="097C79"/>
                        </a:solidFill>
                        <a:latin typeface="Verdana" panose="020B0604030504040204" pitchFamily="34" charset="0"/>
                        <a:ea typeface="Verdana" panose="020B0604030504040204" pitchFamily="34" charset="0"/>
                        <a:cs typeface="+mn-cs"/>
                      </a:defRPr>
                    </a:pPr>
                    <a:r>
                      <a:rPr lang="en-US"/>
                      <a:t>1,0</a:t>
                    </a:r>
                  </a:p>
                </c:rich>
              </c:tx>
              <c:spPr>
                <a:noFill/>
                <a:ln>
                  <a:noFill/>
                </a:ln>
                <a:effectLst/>
              </c:spPr>
              <c:txPr>
                <a:bodyPr rot="0" spcFirstLastPara="1" vertOverflow="ellipsis" vert="horz" wrap="square" anchor="ctr" anchorCtr="1"/>
                <a:lstStyle/>
                <a:p>
                  <a:pPr>
                    <a:defRPr sz="1100" b="1" i="0" u="none" strike="noStrike" kern="1200" baseline="0">
                      <a:solidFill>
                        <a:srgbClr val="097C79"/>
                      </a:solidFill>
                      <a:latin typeface="Verdana" panose="020B0604030504040204" pitchFamily="34" charset="0"/>
                      <a:ea typeface="Verdana" panose="020B0604030504040204" pitchFamily="34" charset="0"/>
                      <a:cs typeface="+mn-cs"/>
                    </a:defRPr>
                  </a:pPr>
                  <a:endParaRPr lang="es-CO"/>
                </a:p>
              </c:txPr>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57CD-4327-8778-D74AEF0387E5}"/>
                </c:ext>
              </c:extLst>
            </c:dLbl>
            <c:spPr>
              <a:noFill/>
              <a:ln>
                <a:noFill/>
              </a:ln>
              <a:effectLst/>
            </c:spPr>
            <c:txPr>
              <a:bodyPr rot="0" spcFirstLastPara="1" vertOverflow="ellipsis" vert="horz" wrap="square" anchor="ctr" anchorCtr="1"/>
              <a:lstStyle/>
              <a:p>
                <a:pPr>
                  <a:defRPr sz="1100" b="1" i="0" u="none" strike="noStrike" kern="1200" baseline="0">
                    <a:solidFill>
                      <a:srgbClr val="2E4544"/>
                    </a:solidFill>
                    <a:latin typeface="Verdana" panose="020B0604030504040204" pitchFamily="34" charset="0"/>
                    <a:ea typeface="Verdana" panose="020B0604030504040204" pitchFamily="34" charset="0"/>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Hoja1!$B$2:$F$2</c:f>
              <c:strCache>
                <c:ptCount val="5"/>
                <c:pt idx="0">
                  <c:v>2022</c:v>
                </c:pt>
                <c:pt idx="1">
                  <c:v>2023</c:v>
                </c:pt>
                <c:pt idx="2">
                  <c:v>2024</c:v>
                </c:pt>
                <c:pt idx="3">
                  <c:v>2025</c:v>
                </c:pt>
                <c:pt idx="4">
                  <c:v>Total*</c:v>
                </c:pt>
              </c:strCache>
            </c:strRef>
          </c:cat>
          <c:val>
            <c:numRef>
              <c:f>Hoja1!$B$3:$F$3</c:f>
              <c:numCache>
                <c:formatCode>#,##0.00</c:formatCode>
                <c:ptCount val="5"/>
                <c:pt idx="0">
                  <c:v>0.21845556625606108</c:v>
                </c:pt>
                <c:pt idx="1">
                  <c:v>0.3487928725204667</c:v>
                </c:pt>
                <c:pt idx="2">
                  <c:v>0.22566766501238561</c:v>
                </c:pt>
                <c:pt idx="3">
                  <c:v>0.24070529123334425</c:v>
                </c:pt>
                <c:pt idx="4">
                  <c:v>1.0336213950222577</c:v>
                </c:pt>
              </c:numCache>
            </c:numRef>
          </c:val>
          <c:extLst>
            <c:ext xmlns:c16="http://schemas.microsoft.com/office/drawing/2014/chart" uri="{C3380CC4-5D6E-409C-BE32-E72D297353CC}">
              <c16:uniqueId val="{00000002-57CD-4327-8778-D74AEF0387E5}"/>
            </c:ext>
          </c:extLst>
        </c:ser>
        <c:dLbls>
          <c:dLblPos val="outEnd"/>
          <c:showLegendKey val="0"/>
          <c:showVal val="1"/>
          <c:showCatName val="0"/>
          <c:showSerName val="0"/>
          <c:showPercent val="0"/>
          <c:showBubbleSize val="0"/>
        </c:dLbls>
        <c:gapWidth val="100"/>
        <c:overlap val="-27"/>
        <c:axId val="849684943"/>
        <c:axId val="849675343"/>
      </c:barChart>
      <c:catAx>
        <c:axId val="849684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crossAx val="849675343"/>
        <c:crosses val="autoZero"/>
        <c:auto val="1"/>
        <c:lblAlgn val="ctr"/>
        <c:lblOffset val="100"/>
        <c:noMultiLvlLbl val="0"/>
      </c:catAx>
      <c:valAx>
        <c:axId val="849675343"/>
        <c:scaling>
          <c:orientation val="minMax"/>
        </c:scaling>
        <c:delete val="1"/>
        <c:axPos val="l"/>
        <c:numFmt formatCode="#,##0.00" sourceLinked="1"/>
        <c:majorTickMark val="none"/>
        <c:minorTickMark val="none"/>
        <c:tickLblPos val="nextTo"/>
        <c:crossAx val="849684943"/>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100">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57936507936507E-2"/>
          <c:y val="3.8805555555555558E-2"/>
          <c:w val="0.94456349206349211"/>
          <c:h val="0.86508638888888889"/>
        </c:manualLayout>
      </c:layout>
      <c:barChart>
        <c:barDir val="col"/>
        <c:grouping val="clustered"/>
        <c:varyColors val="0"/>
        <c:dLbls>
          <c:dLblPos val="outEnd"/>
          <c:showLegendKey val="0"/>
          <c:showVal val="1"/>
          <c:showCatName val="0"/>
          <c:showSerName val="0"/>
          <c:showPercent val="0"/>
          <c:showBubbleSize val="0"/>
        </c:dLbls>
        <c:gapWidth val="100"/>
        <c:overlap val="-27"/>
        <c:axId val="849684943"/>
        <c:axId val="849675343"/>
      </c:barChart>
      <c:catAx>
        <c:axId val="849684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crossAx val="849675343"/>
        <c:crosses val="autoZero"/>
        <c:auto val="1"/>
        <c:lblAlgn val="ctr"/>
        <c:lblOffset val="100"/>
        <c:noMultiLvlLbl val="0"/>
      </c:catAx>
      <c:valAx>
        <c:axId val="849675343"/>
        <c:scaling>
          <c:orientation val="minMax"/>
        </c:scaling>
        <c:delete val="1"/>
        <c:axPos val="l"/>
        <c:numFmt formatCode="0.00" sourceLinked="1"/>
        <c:majorTickMark val="none"/>
        <c:minorTickMark val="none"/>
        <c:tickLblPos val="nextTo"/>
        <c:crossAx val="849684943"/>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100">
          <a:latin typeface="Verdana" panose="020B0604030504040204" pitchFamily="34" charset="0"/>
          <a:ea typeface="Verdana" panose="020B0604030504040204" pitchFamily="34" charset="0"/>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9341718441742617E-2"/>
          <c:y val="4.2453725021874535E-2"/>
          <c:w val="0.94131656311651479"/>
          <c:h val="0.79373228135008422"/>
        </c:manualLayout>
      </c:layout>
      <c:lineChart>
        <c:grouping val="standard"/>
        <c:varyColors val="0"/>
        <c:ser>
          <c:idx val="0"/>
          <c:order val="0"/>
          <c:tx>
            <c:strRef>
              <c:f>Hoja1!$B$23</c:f>
              <c:strCache>
                <c:ptCount val="1"/>
                <c:pt idx="0">
                  <c:v>Ingresos tributarios (DIAN)</c:v>
                </c:pt>
              </c:strCache>
            </c:strRef>
          </c:tx>
          <c:spPr>
            <a:ln w="19050" cap="rnd">
              <a:solidFill>
                <a:srgbClr val="097C79"/>
              </a:solidFill>
              <a:round/>
            </a:ln>
            <a:effectLst/>
          </c:spPr>
          <c:marker>
            <c:symbol val="circle"/>
            <c:size val="6"/>
            <c:spPr>
              <a:solidFill>
                <a:srgbClr val="097C79"/>
              </a:solidFill>
              <a:ln w="9525">
                <a:solidFill>
                  <a:srgbClr val="097C79"/>
                </a:solidFill>
              </a:ln>
              <a:effectLst/>
            </c:spPr>
          </c:marker>
          <c:dLbls>
            <c:dLbl>
              <c:idx val="4"/>
              <c:layout>
                <c:manualLayout>
                  <c:x val="-8.5894353026231985E-3"/>
                  <c:y val="-1.097043140847849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5B-401C-8D02-C635CB3D81DD}"/>
                </c:ext>
              </c:extLst>
            </c:dLbl>
            <c:dLbl>
              <c:idx val="6"/>
              <c:layout>
                <c:manualLayout>
                  <c:x val="-2.7218843153587934E-2"/>
                  <c:y val="4.71740669612403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5B-401C-8D02-C635CB3D81DD}"/>
                </c:ext>
              </c:extLst>
            </c:dLbl>
            <c:dLbl>
              <c:idx val="7"/>
              <c:layout>
                <c:manualLayout>
                  <c:x val="-2.6749901651684508E-2"/>
                  <c:y val="4.449701946436435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65B-401C-8D02-C635CB3D81D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097C79"/>
                    </a:solidFill>
                    <a:latin typeface="Verdana" panose="020B0604030504040204" pitchFamily="34" charset="0"/>
                    <a:ea typeface="Verdana" panose="020B0604030504040204" pitchFamily="34" charset="0"/>
                    <a:cs typeface="Segoe UI" panose="020B0502040204020203" pitchFamily="34" charset="0"/>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Hoja1!$C$4:$J$4</c:f>
              <c:numCache>
                <c:formatCode>General</c:formatCode>
                <c:ptCount val="8"/>
                <c:pt idx="0">
                  <c:v>2019</c:v>
                </c:pt>
                <c:pt idx="1">
                  <c:v>2020</c:v>
                </c:pt>
                <c:pt idx="2">
                  <c:v>2021</c:v>
                </c:pt>
                <c:pt idx="3">
                  <c:v>2022</c:v>
                </c:pt>
                <c:pt idx="4">
                  <c:v>2023</c:v>
                </c:pt>
                <c:pt idx="5">
                  <c:v>2024</c:v>
                </c:pt>
                <c:pt idx="6">
                  <c:v>2025</c:v>
                </c:pt>
                <c:pt idx="7">
                  <c:v>2026</c:v>
                </c:pt>
              </c:numCache>
            </c:numRef>
          </c:cat>
          <c:val>
            <c:numRef>
              <c:f>Hoja1!$C$23:$J$23</c:f>
              <c:numCache>
                <c:formatCode>0.0</c:formatCode>
                <c:ptCount val="8"/>
                <c:pt idx="0">
                  <c:v>253.22835206917196</c:v>
                </c:pt>
                <c:pt idx="1">
                  <c:v>237.27791779112596</c:v>
                </c:pt>
                <c:pt idx="2">
                  <c:v>246.26755147115904</c:v>
                </c:pt>
                <c:pt idx="3">
                  <c:v>260.61695677778022</c:v>
                </c:pt>
                <c:pt idx="4">
                  <c:v>300.38131300961112</c:v>
                </c:pt>
                <c:pt idx="5">
                  <c:v>259.65317484716468</c:v>
                </c:pt>
                <c:pt idx="6">
                  <c:v>280.3000723318342</c:v>
                </c:pt>
                <c:pt idx="7">
                  <c:v>306.7687101621039</c:v>
                </c:pt>
              </c:numCache>
            </c:numRef>
          </c:val>
          <c:smooth val="1"/>
          <c:extLst>
            <c:ext xmlns:c16="http://schemas.microsoft.com/office/drawing/2014/chart" uri="{C3380CC4-5D6E-409C-BE32-E72D297353CC}">
              <c16:uniqueId val="{00000003-565B-401C-8D02-C635CB3D81DD}"/>
            </c:ext>
          </c:extLst>
        </c:ser>
        <c:ser>
          <c:idx val="1"/>
          <c:order val="1"/>
          <c:tx>
            <c:strRef>
              <c:f>Hoja1!$B$24</c:f>
              <c:strCache>
                <c:ptCount val="1"/>
                <c:pt idx="0">
                  <c:v>Gasto primario</c:v>
                </c:pt>
              </c:strCache>
            </c:strRef>
          </c:tx>
          <c:spPr>
            <a:ln w="19050" cap="rnd">
              <a:solidFill>
                <a:srgbClr val="92D050"/>
              </a:solidFill>
              <a:round/>
            </a:ln>
            <a:effectLst/>
          </c:spPr>
          <c:marker>
            <c:symbol val="circle"/>
            <c:size val="6"/>
            <c:spPr>
              <a:solidFill>
                <a:srgbClr val="92D050"/>
              </a:solidFill>
              <a:ln w="9525">
                <a:solidFill>
                  <a:srgbClr val="92D050"/>
                </a:solidFill>
              </a:ln>
              <a:effectLst/>
            </c:spPr>
          </c:marker>
          <c:dLbls>
            <c:dLbl>
              <c:idx val="3"/>
              <c:layout>
                <c:manualLayout>
                  <c:x val="-5.7019399521167739E-2"/>
                  <c:y val="2.06241955982002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65B-401C-8D02-C635CB3D81D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92D050"/>
                    </a:solidFill>
                    <a:latin typeface="Verdana" panose="020B0604030504040204" pitchFamily="34" charset="0"/>
                    <a:ea typeface="Verdana" panose="020B0604030504040204" pitchFamily="34" charset="0"/>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Hoja1!$C$4:$J$4</c:f>
              <c:numCache>
                <c:formatCode>General</c:formatCode>
                <c:ptCount val="8"/>
                <c:pt idx="0">
                  <c:v>2019</c:v>
                </c:pt>
                <c:pt idx="1">
                  <c:v>2020</c:v>
                </c:pt>
                <c:pt idx="2">
                  <c:v>2021</c:v>
                </c:pt>
                <c:pt idx="3">
                  <c:v>2022</c:v>
                </c:pt>
                <c:pt idx="4">
                  <c:v>2023</c:v>
                </c:pt>
                <c:pt idx="5">
                  <c:v>2024</c:v>
                </c:pt>
                <c:pt idx="6">
                  <c:v>2025</c:v>
                </c:pt>
                <c:pt idx="7">
                  <c:v>2026</c:v>
                </c:pt>
              </c:numCache>
            </c:numRef>
          </c:cat>
          <c:val>
            <c:numRef>
              <c:f>Hoja1!$C$24:$J$24</c:f>
              <c:numCache>
                <c:formatCode>0.0</c:formatCode>
                <c:ptCount val="8"/>
                <c:pt idx="0">
                  <c:v>286.14851419141723</c:v>
                </c:pt>
                <c:pt idx="1">
                  <c:v>367.22284715072027</c:v>
                </c:pt>
                <c:pt idx="2">
                  <c:v>358.47845536611356</c:v>
                </c:pt>
                <c:pt idx="3">
                  <c:v>311.78494127858784</c:v>
                </c:pt>
                <c:pt idx="4">
                  <c:v>345.7441480669064</c:v>
                </c:pt>
                <c:pt idx="5">
                  <c:v>342.49209536377651</c:v>
                </c:pt>
                <c:pt idx="6">
                  <c:v>353.12209112366014</c:v>
                </c:pt>
                <c:pt idx="7">
                  <c:v>373.93109049345219</c:v>
                </c:pt>
              </c:numCache>
            </c:numRef>
          </c:val>
          <c:smooth val="1"/>
          <c:extLst>
            <c:ext xmlns:c16="http://schemas.microsoft.com/office/drawing/2014/chart" uri="{C3380CC4-5D6E-409C-BE32-E72D297353CC}">
              <c16:uniqueId val="{00000005-565B-401C-8D02-C635CB3D81DD}"/>
            </c:ext>
          </c:extLst>
        </c:ser>
        <c:dLbls>
          <c:showLegendKey val="0"/>
          <c:showVal val="0"/>
          <c:showCatName val="0"/>
          <c:showSerName val="0"/>
          <c:showPercent val="0"/>
          <c:showBubbleSize val="0"/>
        </c:dLbls>
        <c:marker val="1"/>
        <c:smooth val="0"/>
        <c:axId val="622778224"/>
        <c:axId val="622771504"/>
      </c:lineChart>
      <c:catAx>
        <c:axId val="622778224"/>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Verdana" panose="020B0604030504040204" pitchFamily="34" charset="0"/>
                <a:ea typeface="Verdana" panose="020B0604030504040204" pitchFamily="34" charset="0"/>
                <a:cs typeface="Segoe UI" panose="020B0502040204020203" pitchFamily="34" charset="0"/>
              </a:defRPr>
            </a:pPr>
            <a:endParaRPr lang="es-CO"/>
          </a:p>
        </c:txPr>
        <c:crossAx val="622771504"/>
        <c:crosses val="autoZero"/>
        <c:auto val="1"/>
        <c:lblAlgn val="ctr"/>
        <c:lblOffset val="100"/>
        <c:noMultiLvlLbl val="0"/>
      </c:catAx>
      <c:valAx>
        <c:axId val="622771504"/>
        <c:scaling>
          <c:orientation val="minMax"/>
          <c:max val="380"/>
          <c:min val="200"/>
        </c:scaling>
        <c:delete val="1"/>
        <c:axPos val="l"/>
        <c:numFmt formatCode="0.0" sourceLinked="1"/>
        <c:majorTickMark val="out"/>
        <c:minorTickMark val="none"/>
        <c:tickLblPos val="nextTo"/>
        <c:crossAx val="622778224"/>
        <c:crosses val="autoZero"/>
        <c:crossBetween val="between"/>
      </c:valAx>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Verdana" panose="020B0604030504040204" pitchFamily="34" charset="0"/>
              <a:ea typeface="Verdana" panose="020B0604030504040204" pitchFamily="34" charset="0"/>
              <a:cs typeface="Segoe UI" panose="020B0502040204020203" pitchFamily="34" charset="0"/>
            </a:defRPr>
          </a:pPr>
          <a:endParaRPr lang="es-CO"/>
        </a:p>
      </c:txPr>
    </c:legend>
    <c:plotVisOnly val="1"/>
    <c:dispBlanksAs val="gap"/>
    <c:showDLblsOverMax val="0"/>
    <c:extLst/>
  </c:chart>
  <c:spPr>
    <a:noFill/>
    <a:ln w="9525" cap="flat" cmpd="sng" algn="ctr">
      <a:noFill/>
      <a:round/>
    </a:ln>
    <a:effectLst/>
  </c:spPr>
  <c:txPr>
    <a:bodyPr/>
    <a:lstStyle/>
    <a:p>
      <a:pPr>
        <a:defRPr>
          <a:solidFill>
            <a:sysClr val="windowText" lastClr="000000"/>
          </a:solidFill>
          <a:latin typeface="Segoe UI" panose="020B0502040204020203" pitchFamily="34" charset="0"/>
          <a:cs typeface="Segoe UI" panose="020B0502040204020203" pitchFamily="34" charset="0"/>
        </a:defRPr>
      </a:pPr>
      <a:endParaRPr lang="es-CO"/>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Hoja1!$B$29</c:f>
              <c:strCache>
                <c:ptCount val="1"/>
                <c:pt idx="0">
                  <c:v>Ingresos tributarios (DIAN)</c:v>
                </c:pt>
              </c:strCache>
            </c:strRef>
          </c:tx>
          <c:spPr>
            <a:ln w="19050" cap="rnd">
              <a:solidFill>
                <a:srgbClr val="097C79"/>
              </a:solidFill>
              <a:round/>
            </a:ln>
            <a:effectLst/>
          </c:spPr>
          <c:marker>
            <c:symbol val="circle"/>
            <c:size val="6"/>
            <c:spPr>
              <a:solidFill>
                <a:srgbClr val="097C79"/>
              </a:solidFill>
              <a:ln w="9525">
                <a:solidFill>
                  <a:srgbClr val="097C79"/>
                </a:solidFill>
              </a:ln>
              <a:effectLst/>
            </c:spPr>
          </c:marker>
          <c:dLbls>
            <c:dLbl>
              <c:idx val="0"/>
              <c:layout>
                <c:manualLayout>
                  <c:x val="-4.4998057498057541E-2"/>
                  <c:y val="-5.11895053711478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FDB-46B7-AF0B-6751CC4424DD}"/>
                </c:ext>
              </c:extLst>
            </c:dLbl>
            <c:dLbl>
              <c:idx val="1"/>
              <c:layout>
                <c:manualLayout>
                  <c:x val="-5.2729221347331587E-2"/>
                  <c:y val="-4.760883753609016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FDB-46B7-AF0B-6751CC4424DD}"/>
                </c:ext>
              </c:extLst>
            </c:dLbl>
            <c:dLbl>
              <c:idx val="2"/>
              <c:layout>
                <c:manualLayout>
                  <c:x val="-5.5506999125109362E-2"/>
                  <c:y val="-4.408616078994506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FDB-46B7-AF0B-6751CC4424DD}"/>
                </c:ext>
              </c:extLst>
            </c:dLbl>
            <c:dLbl>
              <c:idx val="3"/>
              <c:layout>
                <c:manualLayout>
                  <c:x val="-6.5579330708661412E-2"/>
                  <c:y val="-4.8996724321833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FDB-46B7-AF0B-6751CC4424DD}"/>
                </c:ext>
              </c:extLst>
            </c:dLbl>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FDB-46B7-AF0B-6751CC4424DD}"/>
                </c:ext>
              </c:extLst>
            </c:dLbl>
            <c:dLbl>
              <c:idx val="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FDB-46B7-AF0B-6751CC4424DD}"/>
                </c:ext>
              </c:extLst>
            </c:dLbl>
            <c:dLbl>
              <c:idx val="6"/>
              <c:layout>
                <c:manualLayout>
                  <c:x val="-4.4793897637795461E-2"/>
                  <c:y val="-4.748605141636386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FDB-46B7-AF0B-6751CC4424D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097C79"/>
                    </a:solidFill>
                    <a:latin typeface="Verdana" panose="020B0604030504040204" pitchFamily="34" charset="0"/>
                    <a:ea typeface="Verdana" panose="020B0604030504040204" pitchFamily="34" charset="0"/>
                    <a:cs typeface="Segoe UI" panose="020B0502040204020203" pitchFamily="34" charset="0"/>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Hoja1!$D$4:$J$4</c:f>
              <c:numCache>
                <c:formatCode>General</c:formatCode>
                <c:ptCount val="7"/>
                <c:pt idx="0">
                  <c:v>2020</c:v>
                </c:pt>
                <c:pt idx="1">
                  <c:v>2021</c:v>
                </c:pt>
                <c:pt idx="2">
                  <c:v>2022</c:v>
                </c:pt>
                <c:pt idx="3">
                  <c:v>2023</c:v>
                </c:pt>
                <c:pt idx="4">
                  <c:v>2024</c:v>
                </c:pt>
                <c:pt idx="5">
                  <c:v>2025</c:v>
                </c:pt>
                <c:pt idx="6">
                  <c:v>2026</c:v>
                </c:pt>
              </c:numCache>
              <c:extLst/>
            </c:numRef>
          </c:cat>
          <c:val>
            <c:numRef>
              <c:f>Hoja1!$D$29:$J$29</c:f>
              <c:numCache>
                <c:formatCode>0.0</c:formatCode>
                <c:ptCount val="7"/>
                <c:pt idx="0">
                  <c:v>-6.2988342923342877</c:v>
                </c:pt>
                <c:pt idx="1">
                  <c:v>3.7886516215750898</c:v>
                </c:pt>
                <c:pt idx="2">
                  <c:v>5.826754365689002</c:v>
                </c:pt>
                <c:pt idx="3">
                  <c:v>15.257777822084195</c:v>
                </c:pt>
                <c:pt idx="4">
                  <c:v>-13.558812215839566</c:v>
                </c:pt>
                <c:pt idx="5">
                  <c:v>7.9517215596622615</c:v>
                </c:pt>
                <c:pt idx="6">
                  <c:v>9.4429650374598282</c:v>
                </c:pt>
              </c:numCache>
              <c:extLst/>
            </c:numRef>
          </c:val>
          <c:smooth val="1"/>
          <c:extLst>
            <c:ext xmlns:c16="http://schemas.microsoft.com/office/drawing/2014/chart" uri="{C3380CC4-5D6E-409C-BE32-E72D297353CC}">
              <c16:uniqueId val="{00000007-2FDB-46B7-AF0B-6751CC4424DD}"/>
            </c:ext>
          </c:extLst>
        </c:ser>
        <c:ser>
          <c:idx val="1"/>
          <c:order val="1"/>
          <c:tx>
            <c:strRef>
              <c:f>Hoja1!$B$30</c:f>
              <c:strCache>
                <c:ptCount val="1"/>
                <c:pt idx="0">
                  <c:v>Gasto primario</c:v>
                </c:pt>
              </c:strCache>
            </c:strRef>
          </c:tx>
          <c:spPr>
            <a:ln w="19050" cap="rnd">
              <a:solidFill>
                <a:srgbClr val="92D050"/>
              </a:solidFill>
              <a:round/>
            </a:ln>
            <a:effectLst/>
          </c:spPr>
          <c:marker>
            <c:symbol val="circle"/>
            <c:size val="6"/>
            <c:spPr>
              <a:solidFill>
                <a:srgbClr val="92D050"/>
              </a:solidFill>
              <a:ln w="9525">
                <a:solidFill>
                  <a:srgbClr val="92D050"/>
                </a:solidFill>
              </a:ln>
              <a:effectLst/>
            </c:spPr>
          </c:marker>
          <c:dLbls>
            <c:dLbl>
              <c:idx val="0"/>
              <c:layout>
                <c:manualLayout>
                  <c:x val="-5.7729133858267716E-2"/>
                  <c:y val="-5.14495133560700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FDB-46B7-AF0B-6751CC4424DD}"/>
                </c:ext>
              </c:extLst>
            </c:dLbl>
            <c:dLbl>
              <c:idx val="1"/>
              <c:layout>
                <c:manualLayout>
                  <c:x val="-5.2729221347331587E-2"/>
                  <c:y val="7.22678521352274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FDB-46B7-AF0B-6751CC4424DD}"/>
                </c:ext>
              </c:extLst>
            </c:dLbl>
            <c:dLbl>
              <c:idx val="2"/>
              <c:layout>
                <c:manualLayout>
                  <c:x val="-4.5541776027996604E-2"/>
                  <c:y val="4.76091149122118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FDB-46B7-AF0B-6751CC4424DD}"/>
                </c:ext>
              </c:extLst>
            </c:dLbl>
            <c:dLbl>
              <c:idx val="3"/>
              <c:layout>
                <c:manualLayout>
                  <c:x val="-3.9986264448885714E-2"/>
                  <c:y val="5.48632771036557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2FDB-46B7-AF0B-6751CC4424DD}"/>
                </c:ext>
              </c:extLst>
            </c:dLbl>
            <c:dLbl>
              <c:idx val="4"/>
              <c:layout>
                <c:manualLayout>
                  <c:x val="-3.8153563602624715E-2"/>
                  <c:y val="2.431041220785356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2FDB-46B7-AF0B-6751CC4424DD}"/>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2FDB-46B7-AF0B-6751CC4424DD}"/>
                </c:ext>
              </c:extLst>
            </c:dLbl>
            <c:dLbl>
              <c:idx val="6"/>
              <c:layout>
                <c:manualLayout>
                  <c:x val="-4.4793897637795461E-2"/>
                  <c:y val="4.74863299841132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2FDB-46B7-AF0B-6751CC4424D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92D050"/>
                    </a:solidFill>
                    <a:latin typeface="Verdana" panose="020B0604030504040204" pitchFamily="34" charset="0"/>
                    <a:ea typeface="Verdana" panose="020B0604030504040204" pitchFamily="34" charset="0"/>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Hoja1!$D$4:$J$4</c:f>
              <c:numCache>
                <c:formatCode>General</c:formatCode>
                <c:ptCount val="7"/>
                <c:pt idx="0">
                  <c:v>2020</c:v>
                </c:pt>
                <c:pt idx="1">
                  <c:v>2021</c:v>
                </c:pt>
                <c:pt idx="2">
                  <c:v>2022</c:v>
                </c:pt>
                <c:pt idx="3">
                  <c:v>2023</c:v>
                </c:pt>
                <c:pt idx="4">
                  <c:v>2024</c:v>
                </c:pt>
                <c:pt idx="5">
                  <c:v>2025</c:v>
                </c:pt>
                <c:pt idx="6">
                  <c:v>2026</c:v>
                </c:pt>
              </c:numCache>
              <c:extLst/>
            </c:numRef>
          </c:cat>
          <c:val>
            <c:numRef>
              <c:f>Hoja1!$D$30:$J$30</c:f>
              <c:numCache>
                <c:formatCode>0.0</c:formatCode>
                <c:ptCount val="7"/>
                <c:pt idx="0">
                  <c:v>28.332956118398322</c:v>
                </c:pt>
                <c:pt idx="1">
                  <c:v>-2.381222152285567</c:v>
                </c:pt>
                <c:pt idx="2">
                  <c:v>-13.025472908779889</c:v>
                </c:pt>
                <c:pt idx="3">
                  <c:v>10.891868814785099</c:v>
                </c:pt>
                <c:pt idx="4">
                  <c:v>-0.94059515433955188</c:v>
                </c:pt>
                <c:pt idx="5">
                  <c:v>3.1037200285142452</c:v>
                </c:pt>
                <c:pt idx="6" formatCode="0.00">
                  <c:v>5.8928625234338394</c:v>
                </c:pt>
              </c:numCache>
              <c:extLst/>
            </c:numRef>
          </c:val>
          <c:smooth val="1"/>
          <c:extLst>
            <c:ext xmlns:c16="http://schemas.microsoft.com/office/drawing/2014/chart" uri="{C3380CC4-5D6E-409C-BE32-E72D297353CC}">
              <c16:uniqueId val="{0000000F-2FDB-46B7-AF0B-6751CC4424DD}"/>
            </c:ext>
          </c:extLst>
        </c:ser>
        <c:dLbls>
          <c:showLegendKey val="0"/>
          <c:showVal val="0"/>
          <c:showCatName val="0"/>
          <c:showSerName val="0"/>
          <c:showPercent val="0"/>
          <c:showBubbleSize val="0"/>
        </c:dLbls>
        <c:marker val="1"/>
        <c:smooth val="0"/>
        <c:axId val="622778224"/>
        <c:axId val="622771504"/>
      </c:lineChart>
      <c:catAx>
        <c:axId val="622778224"/>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Verdana" panose="020B0604030504040204" pitchFamily="34" charset="0"/>
                <a:ea typeface="Verdana" panose="020B0604030504040204" pitchFamily="34" charset="0"/>
                <a:cs typeface="Segoe UI" panose="020B0502040204020203" pitchFamily="34" charset="0"/>
              </a:defRPr>
            </a:pPr>
            <a:endParaRPr lang="es-CO"/>
          </a:p>
        </c:txPr>
        <c:crossAx val="622771504"/>
        <c:crosses val="autoZero"/>
        <c:auto val="1"/>
        <c:lblAlgn val="ctr"/>
        <c:lblOffset val="100"/>
        <c:noMultiLvlLbl val="0"/>
      </c:catAx>
      <c:valAx>
        <c:axId val="622771504"/>
        <c:scaling>
          <c:orientation val="minMax"/>
        </c:scaling>
        <c:delete val="1"/>
        <c:axPos val="l"/>
        <c:numFmt formatCode="0.0" sourceLinked="1"/>
        <c:majorTickMark val="none"/>
        <c:minorTickMark val="none"/>
        <c:tickLblPos val="nextTo"/>
        <c:crossAx val="622778224"/>
        <c:crosses val="autoZero"/>
        <c:crossBetween val="between"/>
      </c:valAx>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Verdana" panose="020B0604030504040204" pitchFamily="34" charset="0"/>
              <a:ea typeface="Verdana" panose="020B0604030504040204" pitchFamily="34" charset="0"/>
              <a:cs typeface="Segoe UI" panose="020B0502040204020203" pitchFamily="34" charset="0"/>
            </a:defRPr>
          </a:pPr>
          <a:endParaRPr lang="es-CO"/>
        </a:p>
      </c:txPr>
    </c:legend>
    <c:plotVisOnly val="1"/>
    <c:dispBlanksAs val="gap"/>
    <c:showDLblsOverMax val="0"/>
    <c:extLst/>
  </c:chart>
  <c:spPr>
    <a:noFill/>
    <a:ln w="9525" cap="flat" cmpd="sng" algn="ctr">
      <a:noFill/>
      <a:round/>
    </a:ln>
    <a:effectLst/>
  </c:spPr>
  <c:txPr>
    <a:bodyPr/>
    <a:lstStyle/>
    <a:p>
      <a:pPr>
        <a:defRPr>
          <a:solidFill>
            <a:sysClr val="windowText" lastClr="000000"/>
          </a:solidFill>
          <a:latin typeface="Segoe UI" panose="020B0502040204020203" pitchFamily="34" charset="0"/>
          <a:cs typeface="Segoe UI" panose="020B0502040204020203" pitchFamily="34" charset="0"/>
        </a:defRPr>
      </a:pPr>
      <a:endParaRPr lang="es-CO"/>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2451192252859234"/>
          <c:y val="6.8938008130081302E-2"/>
          <c:w val="0.32633218215989268"/>
          <c:h val="0.71621314258806867"/>
        </c:manualLayout>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A94-4C52-8E9B-4970B7D8712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A94-4C52-8E9B-4970B7D871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A94-4C52-8E9B-4970B7D871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A94-4C52-8E9B-4970B7D87123}"/>
              </c:ext>
            </c:extLst>
          </c:dPt>
          <c:dLbls>
            <c:dLbl>
              <c:idx val="0"/>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extLst>
                <c:ext xmlns:c16="http://schemas.microsoft.com/office/drawing/2014/chart" uri="{C3380CC4-5D6E-409C-BE32-E72D297353CC}">
                  <c16:uniqueId val="{00000001-1A94-4C52-8E9B-4970B7D87123}"/>
                </c:ext>
              </c:extLst>
            </c:dLbl>
            <c:spPr>
              <a:noFill/>
              <a:ln>
                <a:noFill/>
              </a:ln>
              <a:effectLst/>
            </c:spPr>
            <c:txPr>
              <a:bodyPr wrap="square" lIns="38100" tIns="19050" rIns="38100" bIns="19050" anchor="ctr">
                <a:spAutoFit/>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extLst>
          </c:dLbls>
          <c:cat>
            <c:strRef>
              <c:f>GRAFICAS!$A$40:$A$43</c:f>
              <c:strCache>
                <c:ptCount val="4"/>
                <c:pt idx="0">
                  <c:v>SOAT y FONSAT</c:v>
                </c:pt>
                <c:pt idx="1">
                  <c:v>Salud Policía y FFMM</c:v>
                </c:pt>
                <c:pt idx="2">
                  <c:v>Solidaridad Pensional</c:v>
                </c:pt>
                <c:pt idx="3">
                  <c:v>Otros</c:v>
                </c:pt>
              </c:strCache>
            </c:strRef>
          </c:cat>
          <c:val>
            <c:numRef>
              <c:f>GRAFICAS!$B$40:$B$43</c:f>
              <c:numCache>
                <c:formatCode>_-* #,##0.0_-;\-* #,##0.0_-;_-* "-"??_-;_-@_-</c:formatCode>
                <c:ptCount val="4"/>
                <c:pt idx="0">
                  <c:v>2.8883595999999998</c:v>
                </c:pt>
                <c:pt idx="1">
                  <c:v>3.5655700000000001</c:v>
                </c:pt>
                <c:pt idx="2">
                  <c:v>2.2935162650000001</c:v>
                </c:pt>
                <c:pt idx="3">
                  <c:v>8.7698375324269993</c:v>
                </c:pt>
              </c:numCache>
            </c:numRef>
          </c:val>
          <c:extLst>
            <c:ext xmlns:c16="http://schemas.microsoft.com/office/drawing/2014/chart" uri="{C3380CC4-5D6E-409C-BE32-E72D297353CC}">
              <c16:uniqueId val="{00000008-1A94-4C52-8E9B-4970B7D87123}"/>
            </c:ext>
          </c:extLst>
        </c:ser>
        <c:dLbls>
          <c:showLegendKey val="0"/>
          <c:showVal val="0"/>
          <c:showCatName val="0"/>
          <c:showSerName val="0"/>
          <c:showPercent val="0"/>
          <c:showBubbleSize val="0"/>
          <c:showLeaderLines val="0"/>
        </c:dLbls>
        <c:firstSliceAng val="0"/>
        <c:holeSize val="53"/>
      </c:doughnutChart>
      <c:spPr>
        <a:noFill/>
        <a:ln>
          <a:noFill/>
        </a:ln>
        <a:effectLst/>
      </c:spPr>
    </c:plotArea>
    <c:legend>
      <c:legendPos val="b"/>
      <c:layout>
        <c:manualLayout>
          <c:xMode val="edge"/>
          <c:yMode val="edge"/>
          <c:x val="9.5894708243354138E-2"/>
          <c:y val="0.77515119176857794"/>
          <c:w val="0.80430555672260073"/>
          <c:h val="0.17800671526277675"/>
        </c:manualLayout>
      </c:layout>
      <c:overlay val="0"/>
      <c:spPr>
        <a:noFill/>
        <a:ln>
          <a:noFill/>
        </a:ln>
        <a:effectLst/>
      </c:spPr>
      <c:txPr>
        <a:bodyPr rot="0" vert="horz"/>
        <a:lstStyle/>
        <a:p>
          <a:pPr>
            <a:defRPr/>
          </a:pPr>
          <a:endParaRPr lang="es-CO"/>
        </a:p>
      </c:txPr>
    </c:legend>
    <c:plotVisOnly val="1"/>
    <c:dispBlanksAs val="gap"/>
    <c:showDLblsOverMax val="0"/>
  </c:chart>
  <c:spPr>
    <a:noFill/>
    <a:ln w="9525" cap="flat" cmpd="sng" algn="ctr">
      <a:noFill/>
      <a:round/>
    </a:ln>
    <a:effectLst/>
  </c:spPr>
  <c:txPr>
    <a:bodyPr/>
    <a:lstStyle/>
    <a:p>
      <a:pPr>
        <a:defRPr sz="800" b="1">
          <a:solidFill>
            <a:schemeClr val="tx1"/>
          </a:solidFill>
          <a:latin typeface="Verdana" panose="020B0604030504040204" pitchFamily="34" charset="0"/>
          <a:ea typeface="Verdana" panose="020B0604030504040204" pitchFamily="34" charset="0"/>
        </a:defRPr>
      </a:pPr>
      <a:endParaRPr lang="es-CO"/>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spPr>
            <a:solidFill>
              <a:schemeClr val="accent2"/>
            </a:solidFill>
            <a:ln>
              <a:noFill/>
            </a:ln>
            <a:effectLst/>
          </c:spPr>
          <c:invertIfNegative val="0"/>
          <c:dLbls>
            <c:dLbl>
              <c:idx val="0"/>
              <c:layout>
                <c:manualLayout>
                  <c:x val="1.1127087077261177E-2"/>
                  <c:y val="7.5770753231994495E-17"/>
                </c:manualLayout>
              </c:layout>
              <c:tx>
                <c:rich>
                  <a:bodyPr/>
                  <a:lstStyle/>
                  <a:p>
                    <a:fld id="{B5FDF1B5-B7B7-47EF-9709-C71C0DBAB0AA}" type="CELLRANGE">
                      <a:rPr lang="en-US" b="0" baseline="0">
                        <a:solidFill>
                          <a:schemeClr val="tx1"/>
                        </a:solidFill>
                        <a:latin typeface="Verdana" panose="020B0604030504040204" pitchFamily="34" charset="0"/>
                        <a:ea typeface="Verdana" panose="020B0604030504040204" pitchFamily="34" charset="0"/>
                      </a:rPr>
                      <a:pPr/>
                      <a:t>[CELLRANGE]</a:t>
                    </a:fld>
                    <a:r>
                      <a:rPr lang="en-US" b="0" baseline="0">
                        <a:solidFill>
                          <a:schemeClr val="tx1"/>
                        </a:solidFill>
                        <a:latin typeface="Verdana" panose="020B0604030504040204" pitchFamily="34" charset="0"/>
                        <a:ea typeface="Verdana" panose="020B0604030504040204" pitchFamily="34" charset="0"/>
                      </a:rPr>
                      <a:t>; </a:t>
                    </a:r>
                    <a:fld id="{2717C0F5-A670-47BF-9122-14FF2E188B0A}" type="VALUE">
                      <a:rPr lang="en-US" b="0" baseline="0">
                        <a:solidFill>
                          <a:schemeClr val="tx1"/>
                        </a:solidFill>
                        <a:latin typeface="Verdana" panose="020B0604030504040204" pitchFamily="34" charset="0"/>
                        <a:ea typeface="Verdana" panose="020B0604030504040204" pitchFamily="34" charset="0"/>
                      </a:rPr>
                      <a:pPr/>
                      <a:t>[VALOR]</a:t>
                    </a:fld>
                    <a:endParaRPr lang="en-US" b="0" baseline="0">
                      <a:solidFill>
                        <a:schemeClr val="tx1"/>
                      </a:solidFill>
                      <a:latin typeface="Verdana" panose="020B0604030504040204" pitchFamily="34" charset="0"/>
                      <a:ea typeface="Verdana" panose="020B0604030504040204" pitchFamily="34" charset="0"/>
                    </a:endParaRP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38EF-4690-ACE5-3165D504687B}"/>
                </c:ext>
              </c:extLst>
            </c:dLbl>
            <c:dLbl>
              <c:idx val="1"/>
              <c:tx>
                <c:rich>
                  <a:bodyPr/>
                  <a:lstStyle/>
                  <a:p>
                    <a:fld id="{B441800A-999E-40DB-A746-374CEF7601D1}" type="CELLRANGE">
                      <a:rPr lang="es-CO"/>
                      <a:pPr/>
                      <a:t>[CELLRANGE]</a:t>
                    </a:fld>
                    <a:r>
                      <a:rPr lang="es-CO" baseline="0"/>
                      <a:t>; </a:t>
                    </a:r>
                    <a:fld id="{5C2EC7AF-2E37-424E-99B1-B1E17892FC53}" type="VALUE">
                      <a:rPr lang="es-CO" baseline="0"/>
                      <a:pPr/>
                      <a:t>[VALOR]</a:t>
                    </a:fld>
                    <a:endParaRPr lang="es-CO" baseline="0"/>
                  </a:p>
                </c:rich>
              </c:tx>
              <c:dLblPos val="outEnd"/>
              <c:showLegendKey val="0"/>
              <c:showVal val="1"/>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38EF-4690-ACE5-3165D504687B}"/>
                </c:ext>
              </c:extLst>
            </c:dLbl>
            <c:dLbl>
              <c:idx val="2"/>
              <c:layout>
                <c:manualLayout>
                  <c:x val="8.9185008694649022E-3"/>
                  <c:y val="6.658625218225806E-3"/>
                </c:manualLayout>
              </c:layout>
              <c:tx>
                <c:rich>
                  <a:bodyPr/>
                  <a:lstStyle/>
                  <a:p>
                    <a:fld id="{F9BFF2D4-28CB-4424-A987-1F2734C2B163}" type="CELLRANGE">
                      <a:rPr lang="en-US" b="0" baseline="0">
                        <a:solidFill>
                          <a:schemeClr val="tx1"/>
                        </a:solidFill>
                        <a:latin typeface="Verdana" panose="020B0604030504040204" pitchFamily="34" charset="0"/>
                        <a:ea typeface="Verdana" panose="020B0604030504040204" pitchFamily="34" charset="0"/>
                      </a:rPr>
                      <a:pPr/>
                      <a:t>[CELLRANGE]</a:t>
                    </a:fld>
                    <a:r>
                      <a:rPr lang="en-US" b="0" baseline="0">
                        <a:solidFill>
                          <a:schemeClr val="tx1"/>
                        </a:solidFill>
                        <a:latin typeface="Verdana" panose="020B0604030504040204" pitchFamily="34" charset="0"/>
                        <a:ea typeface="Verdana" panose="020B0604030504040204" pitchFamily="34" charset="0"/>
                      </a:rPr>
                      <a:t>; </a:t>
                    </a:r>
                    <a:fld id="{8EAC1448-818D-48EA-8E85-ABA75C89869D}" type="VALUE">
                      <a:rPr lang="en-US" b="0" baseline="0">
                        <a:solidFill>
                          <a:schemeClr val="tx1"/>
                        </a:solidFill>
                        <a:latin typeface="Verdana" panose="020B0604030504040204" pitchFamily="34" charset="0"/>
                        <a:ea typeface="Verdana" panose="020B0604030504040204" pitchFamily="34" charset="0"/>
                      </a:rPr>
                      <a:pPr/>
                      <a:t>[VALOR]</a:t>
                    </a:fld>
                    <a:endParaRPr lang="en-US" b="0" baseline="0">
                      <a:solidFill>
                        <a:schemeClr val="tx1"/>
                      </a:solidFill>
                      <a:latin typeface="Verdana" panose="020B0604030504040204" pitchFamily="34" charset="0"/>
                      <a:ea typeface="Verdana" panose="020B0604030504040204" pitchFamily="34" charset="0"/>
                    </a:endParaRP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2-38EF-4690-ACE5-3165D504687B}"/>
                </c:ext>
              </c:extLst>
            </c:dLbl>
            <c:dLbl>
              <c:idx val="3"/>
              <c:layout>
                <c:manualLayout>
                  <c:x val="-0.19920577428574079"/>
                  <c:y val="0"/>
                </c:manualLayout>
              </c:layout>
              <c:tx>
                <c:rich>
                  <a:bodyPr rot="0" spcFirstLastPara="1" vertOverflow="ellipsis" vert="horz" wrap="square" anchor="ctr" anchorCtr="1"/>
                  <a:lstStyle/>
                  <a:p>
                    <a:pPr>
                      <a:defRPr sz="900" b="1" i="0" u="none" strike="noStrike" kern="1200" baseline="0">
                        <a:solidFill>
                          <a:schemeClr val="bg2"/>
                        </a:solidFill>
                        <a:latin typeface="Verdana" panose="020B0604030504040204" pitchFamily="34" charset="0"/>
                        <a:ea typeface="Verdana" panose="020B0604030504040204" pitchFamily="34" charset="0"/>
                        <a:cs typeface="+mn-cs"/>
                      </a:defRPr>
                    </a:pPr>
                    <a:fld id="{F329FF2B-79F8-4D6A-A3B9-B1C47FF217BF}" type="CELLRANGE">
                      <a:rPr lang="en-US" b="1" baseline="0">
                        <a:solidFill>
                          <a:schemeClr val="bg2"/>
                        </a:solidFill>
                      </a:rPr>
                      <a:pPr>
                        <a:defRPr b="1">
                          <a:solidFill>
                            <a:schemeClr val="bg2"/>
                          </a:solidFill>
                        </a:defRPr>
                      </a:pPr>
                      <a:t>[CELLRANGE]</a:t>
                    </a:fld>
                    <a:r>
                      <a:rPr lang="en-US" b="1" baseline="0">
                        <a:solidFill>
                          <a:schemeClr val="bg2"/>
                        </a:solidFill>
                      </a:rPr>
                      <a:t>; </a:t>
                    </a:r>
                    <a:fld id="{11C88BB7-14D8-41BE-A7CB-925B197F5338}" type="VALUE">
                      <a:rPr lang="en-US" b="1" baseline="0">
                        <a:solidFill>
                          <a:schemeClr val="bg2"/>
                        </a:solidFill>
                      </a:rPr>
                      <a:pPr>
                        <a:defRPr b="1">
                          <a:solidFill>
                            <a:schemeClr val="bg2"/>
                          </a:solidFill>
                        </a:defRPr>
                      </a:pPr>
                      <a:t>[VALOR]</a:t>
                    </a:fld>
                    <a:endParaRPr lang="en-US" b="1" baseline="0">
                      <a:solidFill>
                        <a:schemeClr val="bg2"/>
                      </a:solidFill>
                    </a:endParaRPr>
                  </a:p>
                </c:rich>
              </c:tx>
              <c:spPr>
                <a:noFill/>
                <a:ln>
                  <a:noFill/>
                </a:ln>
                <a:effectLst/>
              </c:spPr>
              <c:txPr>
                <a:bodyPr rot="0" spcFirstLastPara="1" vertOverflow="ellipsis" vert="horz" wrap="square" anchor="ctr" anchorCtr="1"/>
                <a:lstStyle/>
                <a:p>
                  <a:pPr>
                    <a:defRPr sz="900" b="1" i="0" u="none" strike="noStrike" kern="1200" baseline="0">
                      <a:solidFill>
                        <a:schemeClr val="bg2"/>
                      </a:solidFill>
                      <a:latin typeface="Verdana" panose="020B0604030504040204" pitchFamily="34" charset="0"/>
                      <a:ea typeface="Verdana" panose="020B0604030504040204" pitchFamily="34" charset="0"/>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38EF-4690-ACE5-3165D504687B}"/>
                </c:ext>
              </c:extLst>
            </c:dLbl>
            <c:dLbl>
              <c:idx val="4"/>
              <c:layout>
                <c:manualLayout>
                  <c:x val="-0.35128760196625264"/>
                  <c:y val="0"/>
                </c:manualLayout>
              </c:layout>
              <c:tx>
                <c:rich>
                  <a:bodyPr rot="0" spcFirstLastPara="1" vertOverflow="ellipsis" vert="horz" wrap="square" anchor="ctr" anchorCtr="1"/>
                  <a:lstStyle/>
                  <a:p>
                    <a:pPr>
                      <a:defRPr sz="900" b="1" i="0" u="none" strike="noStrike" kern="1200" baseline="0">
                        <a:solidFill>
                          <a:schemeClr val="bg2"/>
                        </a:solidFill>
                        <a:latin typeface="Verdana" panose="020B0604030504040204" pitchFamily="34" charset="0"/>
                        <a:ea typeface="Verdana" panose="020B0604030504040204" pitchFamily="34" charset="0"/>
                        <a:cs typeface="+mn-cs"/>
                      </a:defRPr>
                    </a:pPr>
                    <a:fld id="{84F5BDE7-698B-46D1-9B0D-14312EDD5917}" type="CELLRANGE">
                      <a:rPr lang="en-US" b="1" baseline="0">
                        <a:solidFill>
                          <a:schemeClr val="bg2"/>
                        </a:solidFill>
                      </a:rPr>
                      <a:pPr>
                        <a:defRPr b="1">
                          <a:solidFill>
                            <a:schemeClr val="bg2"/>
                          </a:solidFill>
                        </a:defRPr>
                      </a:pPr>
                      <a:t>[CELLRANGE]</a:t>
                    </a:fld>
                    <a:r>
                      <a:rPr lang="en-US" b="1" baseline="0">
                        <a:solidFill>
                          <a:schemeClr val="bg2"/>
                        </a:solidFill>
                      </a:rPr>
                      <a:t>; </a:t>
                    </a:r>
                    <a:fld id="{E656CBAD-7E2A-48BF-8A77-979AD732FB8F}" type="VALUE">
                      <a:rPr lang="en-US" b="1" baseline="0">
                        <a:solidFill>
                          <a:schemeClr val="bg2"/>
                        </a:solidFill>
                      </a:rPr>
                      <a:pPr>
                        <a:defRPr b="1">
                          <a:solidFill>
                            <a:schemeClr val="bg2"/>
                          </a:solidFill>
                        </a:defRPr>
                      </a:pPr>
                      <a:t>[VALOR]</a:t>
                    </a:fld>
                    <a:endParaRPr lang="en-US" b="1" baseline="0">
                      <a:solidFill>
                        <a:schemeClr val="bg2"/>
                      </a:solidFill>
                    </a:endParaRPr>
                  </a:p>
                </c:rich>
              </c:tx>
              <c:spPr>
                <a:noFill/>
                <a:ln>
                  <a:noFill/>
                </a:ln>
                <a:effectLst/>
              </c:spPr>
              <c:txPr>
                <a:bodyPr rot="0" spcFirstLastPara="1" vertOverflow="ellipsis" vert="horz" wrap="square" anchor="ctr" anchorCtr="1"/>
                <a:lstStyle/>
                <a:p>
                  <a:pPr>
                    <a:defRPr sz="900" b="1" i="0" u="none" strike="noStrike" kern="1200" baseline="0">
                      <a:solidFill>
                        <a:schemeClr val="bg2"/>
                      </a:solidFill>
                      <a:latin typeface="Verdana" panose="020B0604030504040204" pitchFamily="34" charset="0"/>
                      <a:ea typeface="Verdana" panose="020B0604030504040204" pitchFamily="34" charset="0"/>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38EF-4690-ACE5-3165D504687B}"/>
                </c:ext>
              </c:extLst>
            </c:dLbl>
            <c:spPr>
              <a:noFill/>
              <a:ln>
                <a:noFill/>
              </a:ln>
              <a:effectLst/>
            </c:spPr>
            <c:txPr>
              <a:bodyPr rot="0" spcFirstLastPara="1" vertOverflow="ellipsis" vert="horz" wrap="square" anchor="ctr" anchorCtr="1"/>
              <a:lstStyle/>
              <a:p>
                <a:pPr>
                  <a:defRPr sz="900" b="0" i="0" u="none" strike="noStrike" kern="1200" baseline="0">
                    <a:solidFill>
                      <a:schemeClr val="accent1">
                        <a:lumMod val="50000"/>
                      </a:schemeClr>
                    </a:solidFill>
                    <a:latin typeface="Verdana" panose="020B0604030504040204" pitchFamily="34" charset="0"/>
                    <a:ea typeface="Verdana" panose="020B0604030504040204" pitchFamily="34" charset="0"/>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0"/>
              </c:ext>
            </c:extLst>
          </c:dLbls>
          <c:cat>
            <c:strRef>
              <c:f>GRAFICAS!$A$12:$A$16</c:f>
              <c:strCache>
                <c:ptCount val="5"/>
                <c:pt idx="0">
                  <c:v>Contribuciones Parafiscales</c:v>
                </c:pt>
                <c:pt idx="1">
                  <c:v>Fondos Especiales</c:v>
                </c:pt>
                <c:pt idx="2">
                  <c:v>Establecimientos públicos</c:v>
                </c:pt>
                <c:pt idx="3">
                  <c:v>Recursos de capital</c:v>
                </c:pt>
                <c:pt idx="4">
                  <c:v>Ingresos Corrientes</c:v>
                </c:pt>
              </c:strCache>
            </c:strRef>
          </c:cat>
          <c:val>
            <c:numRef>
              <c:f>GRAFICAS!$B$12:$B$16</c:f>
              <c:numCache>
                <c:formatCode>_-* #,##0.0_-;\-* #,##0.0_-;_-* "-"??_-;_-@_-</c:formatCode>
                <c:ptCount val="5"/>
                <c:pt idx="0">
                  <c:v>4.2630200438720003</c:v>
                </c:pt>
                <c:pt idx="1">
                  <c:v>17.482810297838999</c:v>
                </c:pt>
                <c:pt idx="2">
                  <c:v>29.627834093394</c:v>
                </c:pt>
                <c:pt idx="3">
                  <c:v>176.18890948533101</c:v>
                </c:pt>
                <c:pt idx="4">
                  <c:v>303.12662499999999</c:v>
                </c:pt>
              </c:numCache>
            </c:numRef>
          </c:val>
          <c:extLst>
            <c:ext xmlns:c15="http://schemas.microsoft.com/office/drawing/2012/chart" uri="{02D57815-91ED-43cb-92C2-25804820EDAC}">
              <c15:datalabelsRange>
                <c15:f>GRAFICAS!$C$12:$C$16</c15:f>
                <c15:dlblRangeCache>
                  <c:ptCount val="5"/>
                  <c:pt idx="0">
                    <c:v>0,8%</c:v>
                  </c:pt>
                  <c:pt idx="1">
                    <c:v>3,3%</c:v>
                  </c:pt>
                  <c:pt idx="2">
                    <c:v>5,6%</c:v>
                  </c:pt>
                  <c:pt idx="3">
                    <c:v>33,2%</c:v>
                  </c:pt>
                  <c:pt idx="4">
                    <c:v>57,1%</c:v>
                  </c:pt>
                </c15:dlblRangeCache>
              </c15:datalabelsRange>
            </c:ext>
            <c:ext xmlns:c16="http://schemas.microsoft.com/office/drawing/2014/chart" uri="{C3380CC4-5D6E-409C-BE32-E72D297353CC}">
              <c16:uniqueId val="{00000005-38EF-4690-ACE5-3165D504687B}"/>
            </c:ext>
          </c:extLst>
        </c:ser>
        <c:dLbls>
          <c:dLblPos val="outEnd"/>
          <c:showLegendKey val="0"/>
          <c:showVal val="1"/>
          <c:showCatName val="0"/>
          <c:showSerName val="0"/>
          <c:showPercent val="0"/>
          <c:showBubbleSize val="0"/>
        </c:dLbls>
        <c:gapWidth val="56"/>
        <c:axId val="1441387552"/>
        <c:axId val="1441384640"/>
      </c:barChart>
      <c:catAx>
        <c:axId val="14413875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1">
                    <a:lumMod val="50000"/>
                  </a:schemeClr>
                </a:solidFill>
                <a:latin typeface="Verdana" panose="020B0604030504040204" pitchFamily="34" charset="0"/>
                <a:ea typeface="Verdana" panose="020B0604030504040204" pitchFamily="34" charset="0"/>
                <a:cs typeface="+mn-cs"/>
              </a:defRPr>
            </a:pPr>
            <a:endParaRPr lang="es-CO"/>
          </a:p>
        </c:txPr>
        <c:crossAx val="1441384640"/>
        <c:crosses val="autoZero"/>
        <c:auto val="1"/>
        <c:lblAlgn val="ctr"/>
        <c:lblOffset val="100"/>
        <c:noMultiLvlLbl val="0"/>
      </c:catAx>
      <c:valAx>
        <c:axId val="1441384640"/>
        <c:scaling>
          <c:orientation val="minMax"/>
        </c:scaling>
        <c:delete val="1"/>
        <c:axPos val="b"/>
        <c:numFmt formatCode="_-* #,##0.0_-;\-* #,##0.0_-;_-* &quot;-&quot;??_-;_-@_-" sourceLinked="1"/>
        <c:majorTickMark val="none"/>
        <c:minorTickMark val="none"/>
        <c:tickLblPos val="nextTo"/>
        <c:crossAx val="1441387552"/>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b="0">
          <a:solidFill>
            <a:schemeClr val="accent1">
              <a:lumMod val="50000"/>
            </a:schemeClr>
          </a:solidFill>
          <a:latin typeface="Verdana" panose="020B0604030504040204" pitchFamily="34" charset="0"/>
          <a:ea typeface="Verdana" panose="020B0604030504040204" pitchFamily="34" charset="0"/>
        </a:defRPr>
      </a:pPr>
      <a:endParaRPr lang="es-CO"/>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193007406014432"/>
          <c:y val="4.2305396103239974E-2"/>
          <c:w val="0.39641447627778609"/>
          <c:h val="0.59921466675895152"/>
        </c:manualLayout>
      </c:layout>
      <c:doughnutChart>
        <c:varyColors val="1"/>
        <c:ser>
          <c:idx val="0"/>
          <c:order val="0"/>
          <c:dPt>
            <c:idx val="0"/>
            <c:bubble3D val="0"/>
            <c:spPr>
              <a:solidFill>
                <a:schemeClr val="accent2"/>
              </a:solidFill>
              <a:ln>
                <a:noFill/>
              </a:ln>
              <a:effectLst/>
            </c:spPr>
            <c:extLst>
              <c:ext xmlns:c16="http://schemas.microsoft.com/office/drawing/2014/chart" uri="{C3380CC4-5D6E-409C-BE32-E72D297353CC}">
                <c16:uniqueId val="{00000001-3218-4AE9-BF5A-D727360F526C}"/>
              </c:ext>
            </c:extLst>
          </c:dPt>
          <c:dPt>
            <c:idx val="1"/>
            <c:bubble3D val="0"/>
            <c:spPr>
              <a:solidFill>
                <a:schemeClr val="accent4"/>
              </a:solidFill>
              <a:ln>
                <a:noFill/>
              </a:ln>
              <a:effectLst/>
            </c:spPr>
            <c:extLst>
              <c:ext xmlns:c16="http://schemas.microsoft.com/office/drawing/2014/chart" uri="{C3380CC4-5D6E-409C-BE32-E72D297353CC}">
                <c16:uniqueId val="{00000003-3218-4AE9-BF5A-D727360F526C}"/>
              </c:ext>
            </c:extLst>
          </c:dPt>
          <c:dPt>
            <c:idx val="2"/>
            <c:bubble3D val="0"/>
            <c:spPr>
              <a:solidFill>
                <a:schemeClr val="accent6"/>
              </a:solidFill>
              <a:ln>
                <a:noFill/>
              </a:ln>
              <a:effectLst/>
            </c:spPr>
            <c:extLst>
              <c:ext xmlns:c16="http://schemas.microsoft.com/office/drawing/2014/chart" uri="{C3380CC4-5D6E-409C-BE32-E72D297353CC}">
                <c16:uniqueId val="{00000005-3218-4AE9-BF5A-D727360F526C}"/>
              </c:ext>
            </c:extLst>
          </c:dPt>
          <c:dPt>
            <c:idx val="3"/>
            <c:bubble3D val="0"/>
            <c:spPr>
              <a:solidFill>
                <a:schemeClr val="accent2">
                  <a:lumMod val="60000"/>
                </a:schemeClr>
              </a:solidFill>
              <a:ln>
                <a:noFill/>
              </a:ln>
              <a:effectLst/>
            </c:spPr>
            <c:extLst>
              <c:ext xmlns:c16="http://schemas.microsoft.com/office/drawing/2014/chart" uri="{C3380CC4-5D6E-409C-BE32-E72D297353CC}">
                <c16:uniqueId val="{00000007-3218-4AE9-BF5A-D727360F526C}"/>
              </c:ext>
            </c:extLst>
          </c:dPt>
          <c:dPt>
            <c:idx val="4"/>
            <c:bubble3D val="0"/>
            <c:spPr>
              <a:solidFill>
                <a:schemeClr val="accent4">
                  <a:lumMod val="60000"/>
                </a:schemeClr>
              </a:solidFill>
              <a:ln>
                <a:noFill/>
              </a:ln>
              <a:effectLst/>
            </c:spPr>
            <c:extLst>
              <c:ext xmlns:c16="http://schemas.microsoft.com/office/drawing/2014/chart" uri="{C3380CC4-5D6E-409C-BE32-E72D297353CC}">
                <c16:uniqueId val="{00000009-3218-4AE9-BF5A-D727360F526C}"/>
              </c:ext>
            </c:extLst>
          </c:dPt>
          <c:dPt>
            <c:idx val="5"/>
            <c:bubble3D val="0"/>
            <c:spPr>
              <a:solidFill>
                <a:schemeClr val="accent6">
                  <a:lumMod val="60000"/>
                </a:schemeClr>
              </a:solidFill>
              <a:ln>
                <a:noFill/>
              </a:ln>
              <a:effectLst/>
            </c:spPr>
            <c:extLst>
              <c:ext xmlns:c16="http://schemas.microsoft.com/office/drawing/2014/chart" uri="{C3380CC4-5D6E-409C-BE32-E72D297353CC}">
                <c16:uniqueId val="{0000000B-3218-4AE9-BF5A-D727360F526C}"/>
              </c:ext>
            </c:extLst>
          </c:dPt>
          <c:dLbls>
            <c:dLbl>
              <c:idx val="2"/>
              <c:spPr>
                <a:noFill/>
                <a:ln>
                  <a:noFill/>
                </a:ln>
                <a:effectLst/>
              </c:spPr>
              <c:txPr>
                <a:bodyPr rot="0" spcFirstLastPara="1" vertOverflow="ellipsis" vert="horz" wrap="square" anchor="ctr" anchorCtr="1"/>
                <a:lstStyle/>
                <a:p>
                  <a:pPr>
                    <a:defRPr sz="700" b="1"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showLegendKey val="0"/>
              <c:showVal val="1"/>
              <c:showCatName val="0"/>
              <c:showSerName val="0"/>
              <c:showPercent val="0"/>
              <c:showBubbleSize val="0"/>
              <c:extLst>
                <c:ext xmlns:c16="http://schemas.microsoft.com/office/drawing/2014/chart" uri="{C3380CC4-5D6E-409C-BE32-E72D297353CC}">
                  <c16:uniqueId val="{00000005-3218-4AE9-BF5A-D727360F526C}"/>
                </c:ext>
              </c:extLst>
            </c:dLbl>
            <c:dLbl>
              <c:idx val="3"/>
              <c:delete val="1"/>
              <c:extLst>
                <c:ext xmlns:c15="http://schemas.microsoft.com/office/drawing/2012/chart" uri="{CE6537A1-D6FC-4f65-9D91-7224C49458BB}"/>
                <c:ext xmlns:c16="http://schemas.microsoft.com/office/drawing/2014/chart" uri="{C3380CC4-5D6E-409C-BE32-E72D297353CC}">
                  <c16:uniqueId val="{00000007-3218-4AE9-BF5A-D727360F526C}"/>
                </c:ext>
              </c:extLst>
            </c:dLbl>
            <c:dLbl>
              <c:idx val="4"/>
              <c:delete val="1"/>
              <c:extLst>
                <c:ext xmlns:c15="http://schemas.microsoft.com/office/drawing/2012/chart" uri="{CE6537A1-D6FC-4f65-9D91-7224C49458BB}"/>
                <c:ext xmlns:c16="http://schemas.microsoft.com/office/drawing/2014/chart" uri="{C3380CC4-5D6E-409C-BE32-E72D297353CC}">
                  <c16:uniqueId val="{00000009-3218-4AE9-BF5A-D727360F526C}"/>
                </c:ext>
              </c:extLst>
            </c:dLbl>
            <c:dLbl>
              <c:idx val="5"/>
              <c:delete val="1"/>
              <c:extLst>
                <c:ext xmlns:c15="http://schemas.microsoft.com/office/drawing/2012/chart" uri="{CE6537A1-D6FC-4f65-9D91-7224C49458BB}"/>
                <c:ext xmlns:c16="http://schemas.microsoft.com/office/drawing/2014/chart" uri="{C3380CC4-5D6E-409C-BE32-E72D297353CC}">
                  <c16:uniqueId val="{0000000B-3218-4AE9-BF5A-D727360F526C}"/>
                </c:ext>
              </c:extLst>
            </c:dLbl>
            <c:spPr>
              <a:noFill/>
              <a:ln>
                <a:noFill/>
              </a:ln>
              <a:effectLst/>
            </c:spPr>
            <c:txPr>
              <a:bodyPr rot="0" spcFirstLastPara="1" vertOverflow="ellipsis" vert="horz" wrap="square" anchor="ctr" anchorCtr="1"/>
              <a:lstStyle/>
              <a:p>
                <a:pPr>
                  <a:defRPr sz="700" b="1" i="0" u="none" strike="noStrike" kern="1200" baseline="0">
                    <a:solidFill>
                      <a:schemeClr val="bg1"/>
                    </a:solidFill>
                    <a:latin typeface="Verdana" panose="020B0604030504040204" pitchFamily="34" charset="0"/>
                    <a:ea typeface="Verdana" panose="020B0604030504040204" pitchFamily="34" charset="0"/>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extLst>
          </c:dLbls>
          <c:cat>
            <c:strRef>
              <c:f>GRAFICAS!$A$32:$A$37</c:f>
              <c:strCache>
                <c:ptCount val="6"/>
                <c:pt idx="0">
                  <c:v>Crédito Interno</c:v>
                </c:pt>
                <c:pt idx="1">
                  <c:v>Exced, Div y Util</c:v>
                </c:pt>
                <c:pt idx="2">
                  <c:v>Crédito Externo</c:v>
                </c:pt>
                <c:pt idx="3">
                  <c:v>Otros y Reint</c:v>
                </c:pt>
                <c:pt idx="4">
                  <c:v>Rendim Financ</c:v>
                </c:pt>
                <c:pt idx="5">
                  <c:v>Rec Cartera Prest</c:v>
                </c:pt>
              </c:strCache>
            </c:strRef>
          </c:cat>
          <c:val>
            <c:numRef>
              <c:f>GRAFICAS!$B$32:$B$37</c:f>
              <c:numCache>
                <c:formatCode>_-* #,##0.0_-;\-* #,##0.0_-;_-* "-"??_-;_-@_-</c:formatCode>
                <c:ptCount val="6"/>
                <c:pt idx="0">
                  <c:v>85.25</c:v>
                </c:pt>
                <c:pt idx="1">
                  <c:v>20.437986337319</c:v>
                </c:pt>
                <c:pt idx="2">
                  <c:v>57.726334000000001</c:v>
                </c:pt>
                <c:pt idx="3">
                  <c:v>10.183793716585999</c:v>
                </c:pt>
                <c:pt idx="4">
                  <c:v>1.7026570000000001</c:v>
                </c:pt>
                <c:pt idx="5">
                  <c:v>0.88803542226300003</c:v>
                </c:pt>
              </c:numCache>
            </c:numRef>
          </c:val>
          <c:extLst>
            <c:ext xmlns:c16="http://schemas.microsoft.com/office/drawing/2014/chart" uri="{C3380CC4-5D6E-409C-BE32-E72D297353CC}">
              <c16:uniqueId val="{0000000C-3218-4AE9-BF5A-D727360F526C}"/>
            </c:ext>
          </c:extLst>
        </c:ser>
        <c:dLbls>
          <c:showLegendKey val="0"/>
          <c:showVal val="0"/>
          <c:showCatName val="0"/>
          <c:showSerName val="0"/>
          <c:showPercent val="0"/>
          <c:showBubbleSize val="0"/>
          <c:showLeaderLines val="0"/>
        </c:dLbls>
        <c:firstSliceAng val="0"/>
        <c:holeSize val="53"/>
      </c:doughnutChart>
      <c:spPr>
        <a:noFill/>
        <a:ln>
          <a:noFill/>
        </a:ln>
        <a:effectLst/>
      </c:spPr>
    </c:plotArea>
    <c:legend>
      <c:legendPos val="b"/>
      <c:layout>
        <c:manualLayout>
          <c:xMode val="edge"/>
          <c:yMode val="edge"/>
          <c:x val="2.9820679739215046E-2"/>
          <c:y val="0.66228375854019372"/>
          <c:w val="0.96258868191748337"/>
          <c:h val="0.30649278643029443"/>
        </c:manualLayout>
      </c:layout>
      <c:overlay val="0"/>
      <c:spPr>
        <a:noFill/>
        <a:ln>
          <a:noFill/>
        </a:ln>
        <a:effectLst/>
      </c:spPr>
      <c:txPr>
        <a:bodyPr rot="0" spcFirstLastPara="1" vertOverflow="ellipsis" vert="horz" wrap="square" anchor="ctr" anchorCtr="1"/>
        <a:lstStyle/>
        <a:p>
          <a:pPr>
            <a:defRPr sz="800" b="1" i="0" u="none" strike="noStrike" kern="1200" baseline="0">
              <a:solidFill>
                <a:schemeClr val="tx1"/>
              </a:solidFill>
              <a:latin typeface="Verdana" panose="020B0604030504040204" pitchFamily="34" charset="0"/>
              <a:ea typeface="Verdana" panose="020B0604030504040204" pitchFamily="34" charset="0"/>
              <a:cs typeface="+mn-cs"/>
            </a:defRPr>
          </a:pPr>
          <a:endParaRPr lang="es-CO"/>
        </a:p>
      </c:txPr>
    </c:legend>
    <c:plotVisOnly val="1"/>
    <c:dispBlanksAs val="gap"/>
    <c:showDLblsOverMax val="0"/>
  </c:chart>
  <c:spPr>
    <a:noFill/>
    <a:ln w="9525" cap="flat" cmpd="sng" algn="ctr">
      <a:noFill/>
      <a:prstDash val="solid"/>
      <a:round/>
    </a:ln>
    <a:effectLst/>
  </c:spPr>
  <c:txPr>
    <a:bodyPr/>
    <a:lstStyle/>
    <a:p>
      <a:pPr>
        <a:defRPr sz="800" b="1">
          <a:solidFill>
            <a:schemeClr val="tx1"/>
          </a:solidFill>
          <a:latin typeface="Verdana" panose="020B0604030504040204" pitchFamily="34" charset="0"/>
          <a:ea typeface="Verdana" panose="020B0604030504040204" pitchFamily="34" charset="0"/>
        </a:defRPr>
      </a:pPr>
      <a:endParaRPr lang="es-CO"/>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5" Type="http://schemas.openxmlformats.org/officeDocument/2006/relationships/image" Target="../media/image20.jpg"/><Relationship Id="rId4" Type="http://schemas.openxmlformats.org/officeDocument/2006/relationships/image" Target="../media/image1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5" Type="http://schemas.openxmlformats.org/officeDocument/2006/relationships/image" Target="../media/image20.jpg"/><Relationship Id="rId4"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6F7A0D-BD50-4C44-8FCB-04C1822F6FA0}"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AA504385-095E-4D78-8BC1-0457C3931B5D}">
      <dgm:prSet phldrT="[Texto]"/>
      <dgm:spPr/>
      <dgm:t>
        <a:bodyPr/>
        <a:lstStyle/>
        <a:p>
          <a:r>
            <a:rPr lang="es-CO" dirty="0"/>
            <a:t>$ 530,7 bll </a:t>
          </a:r>
        </a:p>
      </dgm:t>
    </dgm:pt>
    <dgm:pt modelId="{3001D952-E5FD-43CC-AA1B-C6B793E64135}" type="parTrans" cxnId="{8F335CA9-A813-4E08-B298-81B84D3581E1}">
      <dgm:prSet/>
      <dgm:spPr/>
      <dgm:t>
        <a:bodyPr/>
        <a:lstStyle/>
        <a:p>
          <a:endParaRPr lang="es-CO"/>
        </a:p>
      </dgm:t>
    </dgm:pt>
    <dgm:pt modelId="{6ADC0F78-1657-4F1A-9A2A-2D76058EC1CD}" type="sibTrans" cxnId="{8F335CA9-A813-4E08-B298-81B84D3581E1}">
      <dgm:prSet/>
      <dgm:spPr/>
      <dgm:t>
        <a:bodyPr/>
        <a:lstStyle/>
        <a:p>
          <a:endParaRPr lang="es-CO"/>
        </a:p>
      </dgm:t>
    </dgm:pt>
    <dgm:pt modelId="{0E4D453C-1CB1-464B-A41C-89DA0A0E1B8B}">
      <dgm:prSet phldrT="[Texto]"/>
      <dgm:spPr/>
      <dgm:t>
        <a:bodyPr/>
        <a:lstStyle/>
        <a:p>
          <a:r>
            <a:rPr lang="es-CO" dirty="0"/>
            <a:t>$ 26,3 bll</a:t>
          </a:r>
        </a:p>
      </dgm:t>
    </dgm:pt>
    <dgm:pt modelId="{EA65A313-DB45-4713-A68B-2D8E31F123A4}" type="parTrans" cxnId="{0D14406F-CB1F-4066-AF6F-C799E0319D62}">
      <dgm:prSet/>
      <dgm:spPr/>
      <dgm:t>
        <a:bodyPr/>
        <a:lstStyle/>
        <a:p>
          <a:endParaRPr lang="es-CO"/>
        </a:p>
      </dgm:t>
    </dgm:pt>
    <dgm:pt modelId="{E9C76084-A0AF-411E-B8AD-B15DDD6C3843}" type="sibTrans" cxnId="{0D14406F-CB1F-4066-AF6F-C799E0319D62}">
      <dgm:prSet/>
      <dgm:spPr/>
      <dgm:t>
        <a:bodyPr/>
        <a:lstStyle/>
        <a:p>
          <a:endParaRPr lang="es-CO"/>
        </a:p>
      </dgm:t>
    </dgm:pt>
    <dgm:pt modelId="{3EEE5C7C-3915-4315-99D9-3B1CA3AED2CF}">
      <dgm:prSet phldrT="[Texto]"/>
      <dgm:spPr/>
      <dgm:t>
        <a:bodyPr/>
        <a:lstStyle/>
        <a:p>
          <a:r>
            <a:rPr lang="es-CO" dirty="0"/>
            <a:t>$ 557 bll</a:t>
          </a:r>
        </a:p>
      </dgm:t>
    </dgm:pt>
    <dgm:pt modelId="{30C9F9A7-958E-4F32-9D24-203A6C607CBE}" type="parTrans" cxnId="{42E03C25-ED7C-474B-8F16-2915F8EC07FC}">
      <dgm:prSet/>
      <dgm:spPr/>
      <dgm:t>
        <a:bodyPr/>
        <a:lstStyle/>
        <a:p>
          <a:endParaRPr lang="es-CO"/>
        </a:p>
      </dgm:t>
    </dgm:pt>
    <dgm:pt modelId="{11BF96AC-0015-4A20-96FD-9FE8FFEB335F}" type="sibTrans" cxnId="{42E03C25-ED7C-474B-8F16-2915F8EC07FC}">
      <dgm:prSet/>
      <dgm:spPr/>
      <dgm:t>
        <a:bodyPr/>
        <a:lstStyle/>
        <a:p>
          <a:endParaRPr lang="es-CO"/>
        </a:p>
      </dgm:t>
    </dgm:pt>
    <dgm:pt modelId="{D094A3D9-C92E-4EB9-8EED-0247258800AF}" type="pres">
      <dgm:prSet presAssocID="{526F7A0D-BD50-4C44-8FCB-04C1822F6FA0}" presName="Name0" presStyleCnt="0">
        <dgm:presLayoutVars>
          <dgm:dir/>
          <dgm:resizeHandles val="exact"/>
        </dgm:presLayoutVars>
      </dgm:prSet>
      <dgm:spPr/>
    </dgm:pt>
    <dgm:pt modelId="{A0BA6E3B-CAFB-4400-8A02-BADE632E73CD}" type="pres">
      <dgm:prSet presAssocID="{526F7A0D-BD50-4C44-8FCB-04C1822F6FA0}" presName="vNodes" presStyleCnt="0"/>
      <dgm:spPr/>
    </dgm:pt>
    <dgm:pt modelId="{CF961DBF-23BA-4AC3-9B99-39D53647C10B}" type="pres">
      <dgm:prSet presAssocID="{AA504385-095E-4D78-8BC1-0457C3931B5D}" presName="node" presStyleLbl="node1" presStyleIdx="0" presStyleCnt="3" custScaleX="113220">
        <dgm:presLayoutVars>
          <dgm:bulletEnabled val="1"/>
        </dgm:presLayoutVars>
      </dgm:prSet>
      <dgm:spPr/>
    </dgm:pt>
    <dgm:pt modelId="{6155358B-2DE9-47E2-93D8-286B9F649425}" type="pres">
      <dgm:prSet presAssocID="{6ADC0F78-1657-4F1A-9A2A-2D76058EC1CD}" presName="spacerT" presStyleCnt="0"/>
      <dgm:spPr/>
    </dgm:pt>
    <dgm:pt modelId="{F6E01361-C275-432F-9C37-ADC3D8AFDF08}" type="pres">
      <dgm:prSet presAssocID="{6ADC0F78-1657-4F1A-9A2A-2D76058EC1CD}" presName="sibTrans" presStyleLbl="sibTrans2D1" presStyleIdx="0" presStyleCnt="2"/>
      <dgm:spPr/>
    </dgm:pt>
    <dgm:pt modelId="{5D12D019-630E-4AA6-AFCB-80EEE2D10EA2}" type="pres">
      <dgm:prSet presAssocID="{6ADC0F78-1657-4F1A-9A2A-2D76058EC1CD}" presName="spacerB" presStyleCnt="0"/>
      <dgm:spPr/>
    </dgm:pt>
    <dgm:pt modelId="{9B85F939-B984-4C34-910A-E5CC843161D9}" type="pres">
      <dgm:prSet presAssocID="{0E4D453C-1CB1-464B-A41C-89DA0A0E1B8B}" presName="node" presStyleLbl="node1" presStyleIdx="1" presStyleCnt="3" custScaleX="111675">
        <dgm:presLayoutVars>
          <dgm:bulletEnabled val="1"/>
        </dgm:presLayoutVars>
      </dgm:prSet>
      <dgm:spPr/>
    </dgm:pt>
    <dgm:pt modelId="{50840B9F-02A8-4955-BAC9-636D4EDCC68F}" type="pres">
      <dgm:prSet presAssocID="{526F7A0D-BD50-4C44-8FCB-04C1822F6FA0}" presName="sibTransLast" presStyleLbl="sibTrans2D1" presStyleIdx="1" presStyleCnt="2"/>
      <dgm:spPr/>
    </dgm:pt>
    <dgm:pt modelId="{75EFF3FC-7A25-4C99-AD43-0603FDAAA91D}" type="pres">
      <dgm:prSet presAssocID="{526F7A0D-BD50-4C44-8FCB-04C1822F6FA0}" presName="connectorText" presStyleLbl="sibTrans2D1" presStyleIdx="1" presStyleCnt="2"/>
      <dgm:spPr/>
    </dgm:pt>
    <dgm:pt modelId="{F2A1E060-249E-43E7-84AD-E939009DB613}" type="pres">
      <dgm:prSet presAssocID="{526F7A0D-BD50-4C44-8FCB-04C1822F6FA0}" presName="lastNode" presStyleLbl="node1" presStyleIdx="2" presStyleCnt="3" custScaleX="102833">
        <dgm:presLayoutVars>
          <dgm:bulletEnabled val="1"/>
        </dgm:presLayoutVars>
      </dgm:prSet>
      <dgm:spPr/>
    </dgm:pt>
  </dgm:ptLst>
  <dgm:cxnLst>
    <dgm:cxn modelId="{9E4DAA10-858B-4F3A-81E1-EF29C12EEC8F}" type="presOf" srcId="{3EEE5C7C-3915-4315-99D9-3B1CA3AED2CF}" destId="{F2A1E060-249E-43E7-84AD-E939009DB613}" srcOrd="0" destOrd="0" presId="urn:microsoft.com/office/officeart/2005/8/layout/equation2"/>
    <dgm:cxn modelId="{42E03C25-ED7C-474B-8F16-2915F8EC07FC}" srcId="{526F7A0D-BD50-4C44-8FCB-04C1822F6FA0}" destId="{3EEE5C7C-3915-4315-99D9-3B1CA3AED2CF}" srcOrd="2" destOrd="0" parTransId="{30C9F9A7-958E-4F32-9D24-203A6C607CBE}" sibTransId="{11BF96AC-0015-4A20-96FD-9FE8FFEB335F}"/>
    <dgm:cxn modelId="{9255AA3F-FB97-44CC-984F-D3D25D32886D}" type="presOf" srcId="{E9C76084-A0AF-411E-B8AD-B15DDD6C3843}" destId="{75EFF3FC-7A25-4C99-AD43-0603FDAAA91D}" srcOrd="1" destOrd="0" presId="urn:microsoft.com/office/officeart/2005/8/layout/equation2"/>
    <dgm:cxn modelId="{39BB1568-5110-430B-9E71-DE9BF1C15C45}" type="presOf" srcId="{6ADC0F78-1657-4F1A-9A2A-2D76058EC1CD}" destId="{F6E01361-C275-432F-9C37-ADC3D8AFDF08}" srcOrd="0" destOrd="0" presId="urn:microsoft.com/office/officeart/2005/8/layout/equation2"/>
    <dgm:cxn modelId="{BEBAF26C-9C11-402B-8DE3-9C1EA11842B5}" type="presOf" srcId="{AA504385-095E-4D78-8BC1-0457C3931B5D}" destId="{CF961DBF-23BA-4AC3-9B99-39D53647C10B}" srcOrd="0" destOrd="0" presId="urn:microsoft.com/office/officeart/2005/8/layout/equation2"/>
    <dgm:cxn modelId="{0D14406F-CB1F-4066-AF6F-C799E0319D62}" srcId="{526F7A0D-BD50-4C44-8FCB-04C1822F6FA0}" destId="{0E4D453C-1CB1-464B-A41C-89DA0A0E1B8B}" srcOrd="1" destOrd="0" parTransId="{EA65A313-DB45-4713-A68B-2D8E31F123A4}" sibTransId="{E9C76084-A0AF-411E-B8AD-B15DDD6C3843}"/>
    <dgm:cxn modelId="{DFD05455-27BC-4043-BC33-C2D591942C7D}" type="presOf" srcId="{E9C76084-A0AF-411E-B8AD-B15DDD6C3843}" destId="{50840B9F-02A8-4955-BAC9-636D4EDCC68F}" srcOrd="0" destOrd="0" presId="urn:microsoft.com/office/officeart/2005/8/layout/equation2"/>
    <dgm:cxn modelId="{E6766992-55EC-442A-878E-AF4AC3ACBA16}" type="presOf" srcId="{0E4D453C-1CB1-464B-A41C-89DA0A0E1B8B}" destId="{9B85F939-B984-4C34-910A-E5CC843161D9}" srcOrd="0" destOrd="0" presId="urn:microsoft.com/office/officeart/2005/8/layout/equation2"/>
    <dgm:cxn modelId="{8F335CA9-A813-4E08-B298-81B84D3581E1}" srcId="{526F7A0D-BD50-4C44-8FCB-04C1822F6FA0}" destId="{AA504385-095E-4D78-8BC1-0457C3931B5D}" srcOrd="0" destOrd="0" parTransId="{3001D952-E5FD-43CC-AA1B-C6B793E64135}" sibTransId="{6ADC0F78-1657-4F1A-9A2A-2D76058EC1CD}"/>
    <dgm:cxn modelId="{66636DC0-8E9E-47C9-A8E2-0879C7EE6C5F}" type="presOf" srcId="{526F7A0D-BD50-4C44-8FCB-04C1822F6FA0}" destId="{D094A3D9-C92E-4EB9-8EED-0247258800AF}" srcOrd="0" destOrd="0" presId="urn:microsoft.com/office/officeart/2005/8/layout/equation2"/>
    <dgm:cxn modelId="{3C4BE65C-D1CF-4F8B-9BD6-1EC9B4DE3779}" type="presParOf" srcId="{D094A3D9-C92E-4EB9-8EED-0247258800AF}" destId="{A0BA6E3B-CAFB-4400-8A02-BADE632E73CD}" srcOrd="0" destOrd="0" presId="urn:microsoft.com/office/officeart/2005/8/layout/equation2"/>
    <dgm:cxn modelId="{2FAE7226-2D1B-4029-AA96-B49191FC3D1A}" type="presParOf" srcId="{A0BA6E3B-CAFB-4400-8A02-BADE632E73CD}" destId="{CF961DBF-23BA-4AC3-9B99-39D53647C10B}" srcOrd="0" destOrd="0" presId="urn:microsoft.com/office/officeart/2005/8/layout/equation2"/>
    <dgm:cxn modelId="{89F428C7-2B05-4162-B7C9-413D5FC3FBA4}" type="presParOf" srcId="{A0BA6E3B-CAFB-4400-8A02-BADE632E73CD}" destId="{6155358B-2DE9-47E2-93D8-286B9F649425}" srcOrd="1" destOrd="0" presId="urn:microsoft.com/office/officeart/2005/8/layout/equation2"/>
    <dgm:cxn modelId="{864D16A9-C9C1-4346-9B9D-74AFA705352A}" type="presParOf" srcId="{A0BA6E3B-CAFB-4400-8A02-BADE632E73CD}" destId="{F6E01361-C275-432F-9C37-ADC3D8AFDF08}" srcOrd="2" destOrd="0" presId="urn:microsoft.com/office/officeart/2005/8/layout/equation2"/>
    <dgm:cxn modelId="{91ED6161-5D44-4BE7-9C35-A2E6096D582A}" type="presParOf" srcId="{A0BA6E3B-CAFB-4400-8A02-BADE632E73CD}" destId="{5D12D019-630E-4AA6-AFCB-80EEE2D10EA2}" srcOrd="3" destOrd="0" presId="urn:microsoft.com/office/officeart/2005/8/layout/equation2"/>
    <dgm:cxn modelId="{214B07A9-CF2F-4278-BEDD-EF20B37A22F5}" type="presParOf" srcId="{A0BA6E3B-CAFB-4400-8A02-BADE632E73CD}" destId="{9B85F939-B984-4C34-910A-E5CC843161D9}" srcOrd="4" destOrd="0" presId="urn:microsoft.com/office/officeart/2005/8/layout/equation2"/>
    <dgm:cxn modelId="{34939EC0-F649-428C-872E-746A5AAD4BD2}" type="presParOf" srcId="{D094A3D9-C92E-4EB9-8EED-0247258800AF}" destId="{50840B9F-02A8-4955-BAC9-636D4EDCC68F}" srcOrd="1" destOrd="0" presId="urn:microsoft.com/office/officeart/2005/8/layout/equation2"/>
    <dgm:cxn modelId="{F021774F-FE4F-4BF7-B31C-80AB6D5DBD6A}" type="presParOf" srcId="{50840B9F-02A8-4955-BAC9-636D4EDCC68F}" destId="{75EFF3FC-7A25-4C99-AD43-0603FDAAA91D}" srcOrd="0" destOrd="0" presId="urn:microsoft.com/office/officeart/2005/8/layout/equation2"/>
    <dgm:cxn modelId="{9D09FB3D-02B7-41B2-97F3-B9EF5964203D}" type="presParOf" srcId="{D094A3D9-C92E-4EB9-8EED-0247258800AF}" destId="{F2A1E060-249E-43E7-84AD-E939009DB613}"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D7A45A-52A2-4666-B949-7EF7CE096B5A}" type="doc">
      <dgm:prSet loTypeId="urn:microsoft.com/office/officeart/2005/8/layout/vList3" loCatId="list" qsTypeId="urn:microsoft.com/office/officeart/2005/8/quickstyle/simple1" qsCatId="simple" csTypeId="urn:microsoft.com/office/officeart/2005/8/colors/colorful2" csCatId="colorful" phldr="1"/>
      <dgm:spPr/>
      <dgm:t>
        <a:bodyPr/>
        <a:lstStyle/>
        <a:p>
          <a:endParaRPr lang="es-CO"/>
        </a:p>
      </dgm:t>
    </dgm:pt>
    <dgm:pt modelId="{13BEBC68-7F95-45E1-9287-0882F0599627}">
      <dgm:prSet phldrT="[Texto]" custT="1"/>
      <dgm:spPr>
        <a:xfrm rot="10800000">
          <a:off x="1340768" y="1488935"/>
          <a:ext cx="4754299" cy="573027"/>
        </a:xfrm>
        <a:prstGeom prst="homePlate">
          <a:avLst/>
        </a:prstGeom>
        <a:solidFill>
          <a:srgbClr val="346EB1">
            <a:hueOff val="-225259"/>
            <a:satOff val="5430"/>
            <a:lumOff val="6274"/>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s-ES" sz="1100" b="0" dirty="0">
              <a:solidFill>
                <a:sysClr val="window" lastClr="FFFFFF"/>
              </a:solidFill>
              <a:latin typeface="Verdana" panose="020B0604030504040204" pitchFamily="34" charset="0"/>
              <a:ea typeface="Verdana" panose="020B0604030504040204" pitchFamily="34" charset="0"/>
              <a:cs typeface="+mn-cs"/>
            </a:rPr>
            <a:t>Fortalecer la soberanía y la seguridad ciudadana y avanzar en la búsqueda de la paz total. </a:t>
          </a:r>
          <a:endParaRPr lang="es-CO" sz="1100" b="0" dirty="0">
            <a:solidFill>
              <a:sysClr val="window" lastClr="FFFFFF"/>
            </a:solidFill>
            <a:latin typeface="Verdana" panose="020B0604030504040204" pitchFamily="34" charset="0"/>
            <a:ea typeface="Verdana" panose="020B0604030504040204" pitchFamily="34" charset="0"/>
            <a:cs typeface="+mn-cs"/>
          </a:endParaRPr>
        </a:p>
      </dgm:t>
    </dgm:pt>
    <dgm:pt modelId="{C2777DDB-6A5A-4EC1-AE93-AC42B049D0E2}" type="parTrans" cxnId="{81F25FE2-2BB2-49AF-9DBE-9CF230354A4C}">
      <dgm:prSet/>
      <dgm:spPr/>
      <dgm:t>
        <a:bodyPr/>
        <a:lstStyle/>
        <a:p>
          <a:endParaRPr lang="es-CO" sz="1100" b="0">
            <a:solidFill>
              <a:schemeClr val="bg1"/>
            </a:solidFill>
            <a:latin typeface="Verdana" panose="020B0604030504040204" pitchFamily="34" charset="0"/>
            <a:ea typeface="Verdana" panose="020B0604030504040204" pitchFamily="34" charset="0"/>
          </a:endParaRPr>
        </a:p>
      </dgm:t>
    </dgm:pt>
    <dgm:pt modelId="{270E8C61-B7C4-4CBD-AF50-DD646480ACB6}" type="sibTrans" cxnId="{81F25FE2-2BB2-49AF-9DBE-9CF230354A4C}">
      <dgm:prSet/>
      <dgm:spPr/>
      <dgm:t>
        <a:bodyPr/>
        <a:lstStyle/>
        <a:p>
          <a:endParaRPr lang="es-CO" sz="1100" b="0">
            <a:solidFill>
              <a:schemeClr val="bg1"/>
            </a:solidFill>
            <a:latin typeface="Verdana" panose="020B0604030504040204" pitchFamily="34" charset="0"/>
            <a:ea typeface="Verdana" panose="020B0604030504040204" pitchFamily="34" charset="0"/>
          </a:endParaRPr>
        </a:p>
      </dgm:t>
    </dgm:pt>
    <dgm:pt modelId="{DE3D15E5-4EE7-4693-A315-DDC22AC690E0}">
      <dgm:prSet phldrT="[Texto]" custT="1"/>
      <dgm:spPr>
        <a:xfrm rot="10800000">
          <a:off x="1340768" y="2977097"/>
          <a:ext cx="4754299" cy="573027"/>
        </a:xfrm>
        <a:prstGeom prst="homePlate">
          <a:avLst/>
        </a:prstGeom>
        <a:solidFill>
          <a:srgbClr val="346EB1">
            <a:hueOff val="-450517"/>
            <a:satOff val="10859"/>
            <a:lumOff val="12549"/>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just">
            <a:buFont typeface="+mj-lt"/>
            <a:buNone/>
          </a:pPr>
          <a:r>
            <a:rPr lang="es-ES" sz="1100" b="0" i="0" dirty="0">
              <a:solidFill>
                <a:sysClr val="window" lastClr="FFFFFF"/>
              </a:solidFill>
              <a:latin typeface="Verdana" panose="020B0604030504040204" pitchFamily="34" charset="0"/>
              <a:ea typeface="Verdana" panose="020B0604030504040204" pitchFamily="34" charset="0"/>
              <a:cs typeface="+mn-cs"/>
            </a:rPr>
            <a:t>Elevar la cobertura y calidad de la educación en todos desde la primera infancia hasta el nivel tecnológico y superior.</a:t>
          </a:r>
        </a:p>
      </dgm:t>
    </dgm:pt>
    <dgm:pt modelId="{723ED40E-2FF1-44BC-8447-4A7578414710}" type="parTrans" cxnId="{6104C784-32F7-464E-B01D-414458715DD0}">
      <dgm:prSet/>
      <dgm:spPr/>
      <dgm:t>
        <a:bodyPr/>
        <a:lstStyle/>
        <a:p>
          <a:endParaRPr lang="es-CO" sz="1100" b="0">
            <a:solidFill>
              <a:schemeClr val="bg1"/>
            </a:solidFill>
            <a:latin typeface="Verdana" panose="020B0604030504040204" pitchFamily="34" charset="0"/>
            <a:ea typeface="Verdana" panose="020B0604030504040204" pitchFamily="34" charset="0"/>
          </a:endParaRPr>
        </a:p>
      </dgm:t>
    </dgm:pt>
    <dgm:pt modelId="{100190EB-B9E8-4821-9E8B-7515170012B1}" type="sibTrans" cxnId="{6104C784-32F7-464E-B01D-414458715DD0}">
      <dgm:prSet/>
      <dgm:spPr/>
      <dgm:t>
        <a:bodyPr/>
        <a:lstStyle/>
        <a:p>
          <a:endParaRPr lang="es-CO" sz="1100" b="0">
            <a:solidFill>
              <a:schemeClr val="bg1"/>
            </a:solidFill>
            <a:latin typeface="Verdana" panose="020B0604030504040204" pitchFamily="34" charset="0"/>
            <a:ea typeface="Verdana" panose="020B0604030504040204" pitchFamily="34" charset="0"/>
          </a:endParaRPr>
        </a:p>
      </dgm:t>
    </dgm:pt>
    <dgm:pt modelId="{A0B06974-4875-4AF2-B3E2-6FED53419DA4}">
      <dgm:prSet phldrT="[Texto]" custT="1"/>
      <dgm:spPr>
        <a:xfrm rot="10800000">
          <a:off x="1404571" y="2195425"/>
          <a:ext cx="4754299" cy="573027"/>
        </a:xfrm>
        <a:prstGeom prst="homePlate">
          <a:avLst/>
        </a:prstGeom>
        <a:solidFill>
          <a:srgbClr val="346EB1">
            <a:hueOff val="-337888"/>
            <a:satOff val="8144"/>
            <a:lumOff val="9412"/>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just">
            <a:buNone/>
          </a:pPr>
          <a:r>
            <a:rPr lang="es-ES" sz="1100" b="0" dirty="0">
              <a:solidFill>
                <a:sysClr val="window" lastClr="FFFFFF"/>
              </a:solidFill>
              <a:latin typeface="Verdana" panose="020B0604030504040204" pitchFamily="34" charset="0"/>
              <a:ea typeface="Verdana" panose="020B0604030504040204" pitchFamily="34" charset="0"/>
              <a:cs typeface="+mn-cs"/>
            </a:rPr>
            <a:t>Avanzar en la cobertura de los sistemas de agua potable y alcantarillado en todo el territorio nacional, con altos estándares de calidad.</a:t>
          </a:r>
          <a:endParaRPr lang="es-CO" sz="1100" b="0" dirty="0">
            <a:solidFill>
              <a:sysClr val="window" lastClr="FFFFFF"/>
            </a:solidFill>
            <a:latin typeface="Verdana" panose="020B0604030504040204" pitchFamily="34" charset="0"/>
            <a:ea typeface="Verdana" panose="020B0604030504040204" pitchFamily="34" charset="0"/>
            <a:cs typeface="+mn-cs"/>
          </a:endParaRPr>
        </a:p>
      </dgm:t>
    </dgm:pt>
    <dgm:pt modelId="{26279A43-D68E-41E3-B40A-ECF511997B0D}" type="parTrans" cxnId="{9A492E28-4B45-4E26-8768-75D575B96E6C}">
      <dgm:prSet/>
      <dgm:spPr/>
      <dgm:t>
        <a:bodyPr/>
        <a:lstStyle/>
        <a:p>
          <a:endParaRPr lang="es-CO" sz="1100" b="0">
            <a:solidFill>
              <a:schemeClr val="bg1"/>
            </a:solidFill>
            <a:latin typeface="Verdana" panose="020B0604030504040204" pitchFamily="34" charset="0"/>
            <a:ea typeface="Verdana" panose="020B0604030504040204" pitchFamily="34" charset="0"/>
          </a:endParaRPr>
        </a:p>
      </dgm:t>
    </dgm:pt>
    <dgm:pt modelId="{B2579EA9-DCB9-4BF4-AC54-E4EA5138383A}" type="sibTrans" cxnId="{9A492E28-4B45-4E26-8768-75D575B96E6C}">
      <dgm:prSet/>
      <dgm:spPr/>
      <dgm:t>
        <a:bodyPr/>
        <a:lstStyle/>
        <a:p>
          <a:endParaRPr lang="es-CO" sz="1100" b="0">
            <a:solidFill>
              <a:schemeClr val="bg1"/>
            </a:solidFill>
            <a:latin typeface="Verdana" panose="020B0604030504040204" pitchFamily="34" charset="0"/>
            <a:ea typeface="Verdana" panose="020B0604030504040204" pitchFamily="34" charset="0"/>
          </a:endParaRPr>
        </a:p>
      </dgm:t>
    </dgm:pt>
    <dgm:pt modelId="{3D9D1750-E106-4B56-8247-C236159BC34C}">
      <dgm:prSet phldrT="[Texto]" custT="1"/>
      <dgm:spPr>
        <a:xfrm rot="10800000">
          <a:off x="1340768" y="744854"/>
          <a:ext cx="4754299" cy="573027"/>
        </a:xfrm>
        <a:prstGeom prst="homePlate">
          <a:avLst/>
        </a:prstGeom>
        <a:solidFill>
          <a:srgbClr val="346EB1">
            <a:hueOff val="-112629"/>
            <a:satOff val="2715"/>
            <a:lumOff val="3137"/>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just">
            <a:buNone/>
          </a:pPr>
          <a:r>
            <a:rPr lang="es-ES" sz="1100" b="0" kern="1200" dirty="0">
              <a:solidFill>
                <a:sysClr val="window" lastClr="FFFFFF"/>
              </a:solidFill>
              <a:latin typeface="Verdana" panose="020B0604030504040204" pitchFamily="34" charset="0"/>
              <a:ea typeface="Verdana" panose="020B0604030504040204" pitchFamily="34" charset="0"/>
              <a:cs typeface="+mn-cs"/>
            </a:rPr>
            <a:t>Transitar hacia una matriz energética más verde y diversificada, garantizando la confiabilidad y estabilidad del sistema energético.</a:t>
          </a:r>
          <a:endParaRPr lang="es-CO" sz="1100" b="0" kern="1200" dirty="0">
            <a:solidFill>
              <a:sysClr val="window" lastClr="FFFFFF"/>
            </a:solidFill>
            <a:latin typeface="Verdana" panose="020B0604030504040204" pitchFamily="34" charset="0"/>
            <a:ea typeface="Verdana" panose="020B0604030504040204" pitchFamily="34" charset="0"/>
            <a:cs typeface="+mn-cs"/>
          </a:endParaRPr>
        </a:p>
      </dgm:t>
    </dgm:pt>
    <dgm:pt modelId="{AC2C5B79-1104-4B2C-BB1B-4051DA1644A2}" type="sibTrans" cxnId="{8E7A5FCA-2F12-441C-BCB2-051767A627CD}">
      <dgm:prSet/>
      <dgm:spPr/>
      <dgm:t>
        <a:bodyPr/>
        <a:lstStyle/>
        <a:p>
          <a:endParaRPr lang="es-CO" sz="1100" b="0">
            <a:solidFill>
              <a:schemeClr val="bg1"/>
            </a:solidFill>
            <a:latin typeface="Verdana" panose="020B0604030504040204" pitchFamily="34" charset="0"/>
            <a:ea typeface="Verdana" panose="020B0604030504040204" pitchFamily="34" charset="0"/>
          </a:endParaRPr>
        </a:p>
      </dgm:t>
    </dgm:pt>
    <dgm:pt modelId="{3E0A87A0-B853-425C-A72B-AC54D1ADE121}" type="parTrans" cxnId="{8E7A5FCA-2F12-441C-BCB2-051767A627CD}">
      <dgm:prSet/>
      <dgm:spPr/>
      <dgm:t>
        <a:bodyPr/>
        <a:lstStyle/>
        <a:p>
          <a:endParaRPr lang="es-CO" sz="1100" b="0">
            <a:solidFill>
              <a:schemeClr val="bg1"/>
            </a:solidFill>
            <a:latin typeface="Verdana" panose="020B0604030504040204" pitchFamily="34" charset="0"/>
            <a:ea typeface="Verdana" panose="020B0604030504040204" pitchFamily="34" charset="0"/>
          </a:endParaRPr>
        </a:p>
      </dgm:t>
    </dgm:pt>
    <dgm:pt modelId="{1594D318-E87A-4AED-8FA0-34CD7F22301A}">
      <dgm:prSet phldrT="[Texto]" custT="1"/>
      <dgm:spPr>
        <a:xfrm rot="10800000">
          <a:off x="1340768" y="3721178"/>
          <a:ext cx="4754299" cy="573027"/>
        </a:xfrm>
        <a:prstGeom prst="homePlate">
          <a:avLst/>
        </a:prstGeom>
        <a:solidFill>
          <a:srgbClr val="346EB1">
            <a:hueOff val="-563146"/>
            <a:satOff val="13574"/>
            <a:lumOff val="15686"/>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just">
            <a:buFont typeface="+mj-lt"/>
            <a:buNone/>
          </a:pPr>
          <a:r>
            <a:rPr lang="es-ES" sz="1100" b="0" i="0" dirty="0">
              <a:solidFill>
                <a:sysClr val="window" lastClr="FFFFFF"/>
              </a:solidFill>
              <a:latin typeface="Verdana" panose="020B0604030504040204" pitchFamily="34" charset="0"/>
              <a:ea typeface="Verdana" panose="020B0604030504040204" pitchFamily="34" charset="0"/>
              <a:cs typeface="+mn-cs"/>
            </a:rPr>
            <a:t>Acelerar el transito hacia sistemas de movilidad férreos y con mayor eficiencia energética basados en energías limpias.</a:t>
          </a:r>
        </a:p>
      </dgm:t>
    </dgm:pt>
    <dgm:pt modelId="{2DF6E225-62DC-4FE6-9EEE-AAAB7F6C2635}" type="parTrans" cxnId="{FEB6AC53-6887-4B3A-A09A-CD0D12CF9277}">
      <dgm:prSet/>
      <dgm:spPr/>
      <dgm:t>
        <a:bodyPr/>
        <a:lstStyle/>
        <a:p>
          <a:endParaRPr lang="es-CO" sz="1100" b="0"/>
        </a:p>
      </dgm:t>
    </dgm:pt>
    <dgm:pt modelId="{440F8861-C2DA-4AA7-8D20-B4F170848F86}" type="sibTrans" cxnId="{FEB6AC53-6887-4B3A-A09A-CD0D12CF9277}">
      <dgm:prSet/>
      <dgm:spPr/>
      <dgm:t>
        <a:bodyPr/>
        <a:lstStyle/>
        <a:p>
          <a:endParaRPr lang="es-CO" sz="1100" b="0"/>
        </a:p>
      </dgm:t>
    </dgm:pt>
    <dgm:pt modelId="{BDB9A6C6-403F-452B-9B41-2AC8772D6AC4}" type="pres">
      <dgm:prSet presAssocID="{42D7A45A-52A2-4666-B949-7EF7CE096B5A}" presName="linearFlow" presStyleCnt="0">
        <dgm:presLayoutVars>
          <dgm:dir/>
          <dgm:resizeHandles val="exact"/>
        </dgm:presLayoutVars>
      </dgm:prSet>
      <dgm:spPr/>
    </dgm:pt>
    <dgm:pt modelId="{EF0C82EE-1F0B-48B2-ACFD-46C206CF477B}" type="pres">
      <dgm:prSet presAssocID="{3D9D1750-E106-4B56-8247-C236159BC34C}" presName="composite" presStyleCnt="0"/>
      <dgm:spPr/>
    </dgm:pt>
    <dgm:pt modelId="{98D5BA54-524E-457F-9D0A-8394E1A50BFB}" type="pres">
      <dgm:prSet presAssocID="{3D9D1750-E106-4B56-8247-C236159BC34C}" presName="imgShp" presStyleLbl="fgImgPlace1" presStyleIdx="0" presStyleCnt="5"/>
      <dgm:spPr>
        <a:xfrm>
          <a:off x="1054254" y="744854"/>
          <a:ext cx="573027" cy="573027"/>
        </a:xfrm>
        <a:prstGeom prst="ellipse">
          <a:avLst/>
        </a:prstGeom>
        <a:blipFill rotWithShape="1">
          <a:blip xmlns:r="http://schemas.openxmlformats.org/officeDocument/2006/relationships" r:embed="rId1"/>
          <a:srcRect/>
          <a:stretch>
            <a:fillRect l="-31000" r="-31000"/>
          </a:stretch>
        </a:blipFill>
        <a:ln w="12700" cap="flat" cmpd="sng" algn="ctr">
          <a:solidFill>
            <a:sysClr val="window" lastClr="FFFFFF">
              <a:hueOff val="0"/>
              <a:satOff val="0"/>
              <a:lumOff val="0"/>
              <a:alphaOff val="0"/>
            </a:sysClr>
          </a:solidFill>
          <a:prstDash val="solid"/>
          <a:miter lim="800000"/>
        </a:ln>
        <a:effectLst/>
      </dgm:spPr>
    </dgm:pt>
    <dgm:pt modelId="{54EEDCE6-1CD2-44B5-A1C0-375EC2E3BD1C}" type="pres">
      <dgm:prSet presAssocID="{3D9D1750-E106-4B56-8247-C236159BC34C}" presName="txShp" presStyleLbl="node1" presStyleIdx="0" presStyleCnt="5">
        <dgm:presLayoutVars>
          <dgm:bulletEnabled val="1"/>
        </dgm:presLayoutVars>
      </dgm:prSet>
      <dgm:spPr/>
    </dgm:pt>
    <dgm:pt modelId="{1F2F4CE3-F663-408E-BED4-32BFA38FABAD}" type="pres">
      <dgm:prSet presAssocID="{AC2C5B79-1104-4B2C-BB1B-4051DA1644A2}" presName="spacing" presStyleCnt="0"/>
      <dgm:spPr/>
    </dgm:pt>
    <dgm:pt modelId="{41E6DE02-9C94-4590-94F5-CF2C1B92C50A}" type="pres">
      <dgm:prSet presAssocID="{13BEBC68-7F95-45E1-9287-0882F0599627}" presName="composite" presStyleCnt="0"/>
      <dgm:spPr/>
    </dgm:pt>
    <dgm:pt modelId="{5A2F59AC-C7C9-42CA-85C5-13CE77C68E83}" type="pres">
      <dgm:prSet presAssocID="{13BEBC68-7F95-45E1-9287-0882F0599627}" presName="imgShp" presStyleLbl="fgImgPlace1" presStyleIdx="1" presStyleCnt="5"/>
      <dgm:spPr>
        <a:xfrm>
          <a:off x="1054254" y="1488935"/>
          <a:ext cx="573027" cy="573027"/>
        </a:xfrm>
        <a:prstGeom prst="ellipse">
          <a:avLst/>
        </a:prstGeom>
        <a:blipFill rotWithShape="1">
          <a:blip xmlns:r="http://schemas.openxmlformats.org/officeDocument/2006/relationships" r:embed="rId2"/>
          <a:srcRect/>
          <a:stretch>
            <a:fillRect l="-84000" r="-84000"/>
          </a:stretch>
        </a:blipFill>
        <a:ln w="12700" cap="flat" cmpd="sng" algn="ctr">
          <a:solidFill>
            <a:sysClr val="window" lastClr="FFFFFF">
              <a:hueOff val="0"/>
              <a:satOff val="0"/>
              <a:lumOff val="0"/>
              <a:alphaOff val="0"/>
            </a:sysClr>
          </a:solidFill>
          <a:prstDash val="solid"/>
          <a:miter lim="800000"/>
        </a:ln>
        <a:effectLst/>
      </dgm:spPr>
    </dgm:pt>
    <dgm:pt modelId="{8819F5E1-362D-4C1C-8EDB-96D77E585407}" type="pres">
      <dgm:prSet presAssocID="{13BEBC68-7F95-45E1-9287-0882F0599627}" presName="txShp" presStyleLbl="node1" presStyleIdx="1" presStyleCnt="5">
        <dgm:presLayoutVars>
          <dgm:bulletEnabled val="1"/>
        </dgm:presLayoutVars>
      </dgm:prSet>
      <dgm:spPr/>
    </dgm:pt>
    <dgm:pt modelId="{3C5A8645-21D0-44E3-97C7-726AB4CEF7EC}" type="pres">
      <dgm:prSet presAssocID="{270E8C61-B7C4-4CBD-AF50-DD646480ACB6}" presName="spacing" presStyleCnt="0"/>
      <dgm:spPr/>
    </dgm:pt>
    <dgm:pt modelId="{2108CE7F-3382-452D-998C-1C5B69EE7975}" type="pres">
      <dgm:prSet presAssocID="{A0B06974-4875-4AF2-B3E2-6FED53419DA4}" presName="composite" presStyleCnt="0"/>
      <dgm:spPr/>
    </dgm:pt>
    <dgm:pt modelId="{0223AC99-B5AF-4A07-B37C-E75F02BD6268}" type="pres">
      <dgm:prSet presAssocID="{A0B06974-4875-4AF2-B3E2-6FED53419DA4}" presName="imgShp" presStyleLbl="fgImgPlace1" presStyleIdx="2" presStyleCnt="5"/>
      <dgm:spPr>
        <a:xfrm>
          <a:off x="1054254" y="2233016"/>
          <a:ext cx="573027" cy="573027"/>
        </a:xfrm>
        <a:prstGeom prst="ellipse">
          <a:avLst/>
        </a:prstGeom>
        <a:blipFill rotWithShape="1">
          <a:blip xmlns:r="http://schemas.openxmlformats.org/officeDocument/2006/relationships" r:embed="rId3"/>
          <a:srcRect/>
          <a:stretch>
            <a:fillRect l="-25000" r="-25000"/>
          </a:stretch>
        </a:blipFill>
        <a:ln w="12700" cap="flat" cmpd="sng" algn="ctr">
          <a:solidFill>
            <a:sysClr val="window" lastClr="FFFFFF">
              <a:hueOff val="0"/>
              <a:satOff val="0"/>
              <a:lumOff val="0"/>
              <a:alphaOff val="0"/>
            </a:sysClr>
          </a:solidFill>
          <a:prstDash val="solid"/>
          <a:miter lim="800000"/>
        </a:ln>
        <a:effectLst/>
      </dgm:spPr>
    </dgm:pt>
    <dgm:pt modelId="{A0094FD0-DF85-48B4-B7EF-BC71AEA49ECA}" type="pres">
      <dgm:prSet presAssocID="{A0B06974-4875-4AF2-B3E2-6FED53419DA4}" presName="txShp" presStyleLbl="node1" presStyleIdx="2" presStyleCnt="5" custLinFactNeighborX="1342" custLinFactNeighborY="-6560">
        <dgm:presLayoutVars>
          <dgm:bulletEnabled val="1"/>
        </dgm:presLayoutVars>
      </dgm:prSet>
      <dgm:spPr/>
    </dgm:pt>
    <dgm:pt modelId="{6045A77A-49D8-4BA3-941E-D0CB3DB8768E}" type="pres">
      <dgm:prSet presAssocID="{B2579EA9-DCB9-4BF4-AC54-E4EA5138383A}" presName="spacing" presStyleCnt="0"/>
      <dgm:spPr/>
    </dgm:pt>
    <dgm:pt modelId="{C7C9279B-AE2B-4F2B-A8D0-CD81CEA0889D}" type="pres">
      <dgm:prSet presAssocID="{DE3D15E5-4EE7-4693-A315-DDC22AC690E0}" presName="composite" presStyleCnt="0"/>
      <dgm:spPr/>
    </dgm:pt>
    <dgm:pt modelId="{9B624201-D8DC-4B27-95DB-6BC14F2268B5}" type="pres">
      <dgm:prSet presAssocID="{DE3D15E5-4EE7-4693-A315-DDC22AC690E0}" presName="imgShp" presStyleLbl="fgImgPlace1" presStyleIdx="3" presStyleCnt="5"/>
      <dgm:spPr>
        <a:xfrm>
          <a:off x="1054254" y="2977097"/>
          <a:ext cx="573027" cy="573027"/>
        </a:xfrm>
        <a:prstGeom prst="ellipse">
          <a:avLst/>
        </a:prstGeom>
        <a:blipFill rotWithShape="1">
          <a:blip xmlns:r="http://schemas.openxmlformats.org/officeDocument/2006/relationships" r:embed="rId4"/>
          <a:srcRect/>
          <a:stretch>
            <a:fillRect l="-5000" r="-5000"/>
          </a:stretch>
        </a:blipFill>
        <a:ln w="12700" cap="flat" cmpd="sng" algn="ctr">
          <a:solidFill>
            <a:sysClr val="window" lastClr="FFFFFF">
              <a:hueOff val="0"/>
              <a:satOff val="0"/>
              <a:lumOff val="0"/>
              <a:alphaOff val="0"/>
            </a:sysClr>
          </a:solidFill>
          <a:prstDash val="solid"/>
          <a:miter lim="800000"/>
        </a:ln>
        <a:effectLst/>
      </dgm:spPr>
    </dgm:pt>
    <dgm:pt modelId="{E873A00B-2969-4301-886E-28CE09E3EB32}" type="pres">
      <dgm:prSet presAssocID="{DE3D15E5-4EE7-4693-A315-DDC22AC690E0}" presName="txShp" presStyleLbl="node1" presStyleIdx="3" presStyleCnt="5">
        <dgm:presLayoutVars>
          <dgm:bulletEnabled val="1"/>
        </dgm:presLayoutVars>
      </dgm:prSet>
      <dgm:spPr/>
    </dgm:pt>
    <dgm:pt modelId="{EA4DB51D-6449-4266-8247-59D79C3EA8A0}" type="pres">
      <dgm:prSet presAssocID="{100190EB-B9E8-4821-9E8B-7515170012B1}" presName="spacing" presStyleCnt="0"/>
      <dgm:spPr/>
    </dgm:pt>
    <dgm:pt modelId="{25112DBC-3125-4D06-BC88-8A34F620C506}" type="pres">
      <dgm:prSet presAssocID="{1594D318-E87A-4AED-8FA0-34CD7F22301A}" presName="composite" presStyleCnt="0"/>
      <dgm:spPr/>
    </dgm:pt>
    <dgm:pt modelId="{6C673BC3-636E-4DEF-9DB4-D9459826DEE2}" type="pres">
      <dgm:prSet presAssocID="{1594D318-E87A-4AED-8FA0-34CD7F22301A}" presName="imgShp" presStyleLbl="fgImgPlace1" presStyleIdx="4" presStyleCnt="5"/>
      <dgm:spPr>
        <a:xfrm>
          <a:off x="1054254" y="3721178"/>
          <a:ext cx="573027" cy="573027"/>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25000" r="-25000"/>
          </a:stretch>
        </a:blipFill>
        <a:ln w="12700" cap="flat" cmpd="sng" algn="ctr">
          <a:solidFill>
            <a:sysClr val="window" lastClr="FFFFFF">
              <a:hueOff val="0"/>
              <a:satOff val="0"/>
              <a:lumOff val="0"/>
              <a:alphaOff val="0"/>
            </a:sysClr>
          </a:solidFill>
          <a:prstDash val="solid"/>
          <a:miter lim="800000"/>
        </a:ln>
        <a:effectLst/>
      </dgm:spPr>
    </dgm:pt>
    <dgm:pt modelId="{9484E6A8-FFFF-4826-B9D8-7C049AEE0431}" type="pres">
      <dgm:prSet presAssocID="{1594D318-E87A-4AED-8FA0-34CD7F22301A}" presName="txShp" presStyleLbl="node1" presStyleIdx="4" presStyleCnt="5">
        <dgm:presLayoutVars>
          <dgm:bulletEnabled val="1"/>
        </dgm:presLayoutVars>
      </dgm:prSet>
      <dgm:spPr/>
    </dgm:pt>
  </dgm:ptLst>
  <dgm:cxnLst>
    <dgm:cxn modelId="{5BA53D0F-BB38-4A6F-ABC8-8CFC0BEC3774}" type="presOf" srcId="{3D9D1750-E106-4B56-8247-C236159BC34C}" destId="{54EEDCE6-1CD2-44B5-A1C0-375EC2E3BD1C}" srcOrd="0" destOrd="0" presId="urn:microsoft.com/office/officeart/2005/8/layout/vList3"/>
    <dgm:cxn modelId="{9A492E28-4B45-4E26-8768-75D575B96E6C}" srcId="{42D7A45A-52A2-4666-B949-7EF7CE096B5A}" destId="{A0B06974-4875-4AF2-B3E2-6FED53419DA4}" srcOrd="2" destOrd="0" parTransId="{26279A43-D68E-41E3-B40A-ECF511997B0D}" sibTransId="{B2579EA9-DCB9-4BF4-AC54-E4EA5138383A}"/>
    <dgm:cxn modelId="{941E854C-9635-4703-AF63-BA7B4C5F3D56}" type="presOf" srcId="{13BEBC68-7F95-45E1-9287-0882F0599627}" destId="{8819F5E1-362D-4C1C-8EDB-96D77E585407}" srcOrd="0" destOrd="0" presId="urn:microsoft.com/office/officeart/2005/8/layout/vList3"/>
    <dgm:cxn modelId="{FEB6AC53-6887-4B3A-A09A-CD0D12CF9277}" srcId="{42D7A45A-52A2-4666-B949-7EF7CE096B5A}" destId="{1594D318-E87A-4AED-8FA0-34CD7F22301A}" srcOrd="4" destOrd="0" parTransId="{2DF6E225-62DC-4FE6-9EEE-AAAB7F6C2635}" sibTransId="{440F8861-C2DA-4AA7-8D20-B4F170848F86}"/>
    <dgm:cxn modelId="{31965174-8534-4D36-AADD-D7BE17696A84}" type="presOf" srcId="{1594D318-E87A-4AED-8FA0-34CD7F22301A}" destId="{9484E6A8-FFFF-4826-B9D8-7C049AEE0431}" srcOrd="0" destOrd="0" presId="urn:microsoft.com/office/officeart/2005/8/layout/vList3"/>
    <dgm:cxn modelId="{6104C784-32F7-464E-B01D-414458715DD0}" srcId="{42D7A45A-52A2-4666-B949-7EF7CE096B5A}" destId="{DE3D15E5-4EE7-4693-A315-DDC22AC690E0}" srcOrd="3" destOrd="0" parTransId="{723ED40E-2FF1-44BC-8447-4A7578414710}" sibTransId="{100190EB-B9E8-4821-9E8B-7515170012B1}"/>
    <dgm:cxn modelId="{C0CE0399-BAD6-4047-AF8A-1C6BD96A1F3A}" type="presOf" srcId="{42D7A45A-52A2-4666-B949-7EF7CE096B5A}" destId="{BDB9A6C6-403F-452B-9B41-2AC8772D6AC4}" srcOrd="0" destOrd="0" presId="urn:microsoft.com/office/officeart/2005/8/layout/vList3"/>
    <dgm:cxn modelId="{02867EA3-8FBB-4A78-A404-535B5FD7116F}" type="presOf" srcId="{A0B06974-4875-4AF2-B3E2-6FED53419DA4}" destId="{A0094FD0-DF85-48B4-B7EF-BC71AEA49ECA}" srcOrd="0" destOrd="0" presId="urn:microsoft.com/office/officeart/2005/8/layout/vList3"/>
    <dgm:cxn modelId="{8E7A5FCA-2F12-441C-BCB2-051767A627CD}" srcId="{42D7A45A-52A2-4666-B949-7EF7CE096B5A}" destId="{3D9D1750-E106-4B56-8247-C236159BC34C}" srcOrd="0" destOrd="0" parTransId="{3E0A87A0-B853-425C-A72B-AC54D1ADE121}" sibTransId="{AC2C5B79-1104-4B2C-BB1B-4051DA1644A2}"/>
    <dgm:cxn modelId="{ED8324D3-0CA9-423F-9287-824AFEBC09EA}" type="presOf" srcId="{DE3D15E5-4EE7-4693-A315-DDC22AC690E0}" destId="{E873A00B-2969-4301-886E-28CE09E3EB32}" srcOrd="0" destOrd="0" presId="urn:microsoft.com/office/officeart/2005/8/layout/vList3"/>
    <dgm:cxn modelId="{81F25FE2-2BB2-49AF-9DBE-9CF230354A4C}" srcId="{42D7A45A-52A2-4666-B949-7EF7CE096B5A}" destId="{13BEBC68-7F95-45E1-9287-0882F0599627}" srcOrd="1" destOrd="0" parTransId="{C2777DDB-6A5A-4EC1-AE93-AC42B049D0E2}" sibTransId="{270E8C61-B7C4-4CBD-AF50-DD646480ACB6}"/>
    <dgm:cxn modelId="{7C98BFB3-9DDC-4529-9819-C56B3616797E}" type="presParOf" srcId="{BDB9A6C6-403F-452B-9B41-2AC8772D6AC4}" destId="{EF0C82EE-1F0B-48B2-ACFD-46C206CF477B}" srcOrd="0" destOrd="0" presId="urn:microsoft.com/office/officeart/2005/8/layout/vList3"/>
    <dgm:cxn modelId="{9AFE09BA-F0DF-47B9-8CA8-C0F5CBDC68C7}" type="presParOf" srcId="{EF0C82EE-1F0B-48B2-ACFD-46C206CF477B}" destId="{98D5BA54-524E-457F-9D0A-8394E1A50BFB}" srcOrd="0" destOrd="0" presId="urn:microsoft.com/office/officeart/2005/8/layout/vList3"/>
    <dgm:cxn modelId="{D5587329-0F7E-4666-86F1-8DAFC993612B}" type="presParOf" srcId="{EF0C82EE-1F0B-48B2-ACFD-46C206CF477B}" destId="{54EEDCE6-1CD2-44B5-A1C0-375EC2E3BD1C}" srcOrd="1" destOrd="0" presId="urn:microsoft.com/office/officeart/2005/8/layout/vList3"/>
    <dgm:cxn modelId="{4EBA9657-FD65-4290-9AA1-9F48C12FCD98}" type="presParOf" srcId="{BDB9A6C6-403F-452B-9B41-2AC8772D6AC4}" destId="{1F2F4CE3-F663-408E-BED4-32BFA38FABAD}" srcOrd="1" destOrd="0" presId="urn:microsoft.com/office/officeart/2005/8/layout/vList3"/>
    <dgm:cxn modelId="{9556844A-D293-4CC6-B09C-C9955E31701D}" type="presParOf" srcId="{BDB9A6C6-403F-452B-9B41-2AC8772D6AC4}" destId="{41E6DE02-9C94-4590-94F5-CF2C1B92C50A}" srcOrd="2" destOrd="0" presId="urn:microsoft.com/office/officeart/2005/8/layout/vList3"/>
    <dgm:cxn modelId="{5012455D-E8B9-47DF-981B-B6F8953DF1AC}" type="presParOf" srcId="{41E6DE02-9C94-4590-94F5-CF2C1B92C50A}" destId="{5A2F59AC-C7C9-42CA-85C5-13CE77C68E83}" srcOrd="0" destOrd="0" presId="urn:microsoft.com/office/officeart/2005/8/layout/vList3"/>
    <dgm:cxn modelId="{5742F9C9-B36D-4F5F-926F-F4192FA31D03}" type="presParOf" srcId="{41E6DE02-9C94-4590-94F5-CF2C1B92C50A}" destId="{8819F5E1-362D-4C1C-8EDB-96D77E585407}" srcOrd="1" destOrd="0" presId="urn:microsoft.com/office/officeart/2005/8/layout/vList3"/>
    <dgm:cxn modelId="{0C371ED3-16F6-4A2B-8A27-C744BCE4F6F5}" type="presParOf" srcId="{BDB9A6C6-403F-452B-9B41-2AC8772D6AC4}" destId="{3C5A8645-21D0-44E3-97C7-726AB4CEF7EC}" srcOrd="3" destOrd="0" presId="urn:microsoft.com/office/officeart/2005/8/layout/vList3"/>
    <dgm:cxn modelId="{5A0A2E15-9CBA-469A-B117-6A385F6A8D96}" type="presParOf" srcId="{BDB9A6C6-403F-452B-9B41-2AC8772D6AC4}" destId="{2108CE7F-3382-452D-998C-1C5B69EE7975}" srcOrd="4" destOrd="0" presId="urn:microsoft.com/office/officeart/2005/8/layout/vList3"/>
    <dgm:cxn modelId="{67934C78-42DC-4636-89B4-5FD284BDA12E}" type="presParOf" srcId="{2108CE7F-3382-452D-998C-1C5B69EE7975}" destId="{0223AC99-B5AF-4A07-B37C-E75F02BD6268}" srcOrd="0" destOrd="0" presId="urn:microsoft.com/office/officeart/2005/8/layout/vList3"/>
    <dgm:cxn modelId="{1D62B574-5582-4AF3-B6E6-801D3EC63CFB}" type="presParOf" srcId="{2108CE7F-3382-452D-998C-1C5B69EE7975}" destId="{A0094FD0-DF85-48B4-B7EF-BC71AEA49ECA}" srcOrd="1" destOrd="0" presId="urn:microsoft.com/office/officeart/2005/8/layout/vList3"/>
    <dgm:cxn modelId="{4BF98646-B7FE-47D9-B9E7-84B0BFD9205A}" type="presParOf" srcId="{BDB9A6C6-403F-452B-9B41-2AC8772D6AC4}" destId="{6045A77A-49D8-4BA3-941E-D0CB3DB8768E}" srcOrd="5" destOrd="0" presId="urn:microsoft.com/office/officeart/2005/8/layout/vList3"/>
    <dgm:cxn modelId="{764E1296-C55F-4E3C-B22E-A79EA5B2D537}" type="presParOf" srcId="{BDB9A6C6-403F-452B-9B41-2AC8772D6AC4}" destId="{C7C9279B-AE2B-4F2B-A8D0-CD81CEA0889D}" srcOrd="6" destOrd="0" presId="urn:microsoft.com/office/officeart/2005/8/layout/vList3"/>
    <dgm:cxn modelId="{58993046-A515-48B6-B0C2-E5D5F0AC6C5B}" type="presParOf" srcId="{C7C9279B-AE2B-4F2B-A8D0-CD81CEA0889D}" destId="{9B624201-D8DC-4B27-95DB-6BC14F2268B5}" srcOrd="0" destOrd="0" presId="urn:microsoft.com/office/officeart/2005/8/layout/vList3"/>
    <dgm:cxn modelId="{A8D837D1-C2A4-4E3B-9A31-D1A421DADD34}" type="presParOf" srcId="{C7C9279B-AE2B-4F2B-A8D0-CD81CEA0889D}" destId="{E873A00B-2969-4301-886E-28CE09E3EB32}" srcOrd="1" destOrd="0" presId="urn:microsoft.com/office/officeart/2005/8/layout/vList3"/>
    <dgm:cxn modelId="{2F45A926-82A0-4678-8686-ED4DAD876B47}" type="presParOf" srcId="{BDB9A6C6-403F-452B-9B41-2AC8772D6AC4}" destId="{EA4DB51D-6449-4266-8247-59D79C3EA8A0}" srcOrd="7" destOrd="0" presId="urn:microsoft.com/office/officeart/2005/8/layout/vList3"/>
    <dgm:cxn modelId="{720375FB-7863-4B8D-8F72-AA18E8374BB1}" type="presParOf" srcId="{BDB9A6C6-403F-452B-9B41-2AC8772D6AC4}" destId="{25112DBC-3125-4D06-BC88-8A34F620C506}" srcOrd="8" destOrd="0" presId="urn:microsoft.com/office/officeart/2005/8/layout/vList3"/>
    <dgm:cxn modelId="{4217BC76-663F-4396-B766-23E8847BEA50}" type="presParOf" srcId="{25112DBC-3125-4D06-BC88-8A34F620C506}" destId="{6C673BC3-636E-4DEF-9DB4-D9459826DEE2}" srcOrd="0" destOrd="0" presId="urn:microsoft.com/office/officeart/2005/8/layout/vList3"/>
    <dgm:cxn modelId="{8EB4BAC6-4313-447D-9D99-5FA35F36361F}" type="presParOf" srcId="{25112DBC-3125-4D06-BC88-8A34F620C506}" destId="{9484E6A8-FFFF-4826-B9D8-7C049AEE0431}"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961DBF-23BA-4AC3-9B99-39D53647C10B}">
      <dsp:nvSpPr>
        <dsp:cNvPr id="0" name=""/>
        <dsp:cNvSpPr/>
      </dsp:nvSpPr>
      <dsp:spPr>
        <a:xfrm>
          <a:off x="95556" y="1587"/>
          <a:ext cx="1376530" cy="121580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s-CO" sz="2200" kern="1200" dirty="0"/>
            <a:t>$ 530,7 bll </a:t>
          </a:r>
        </a:p>
      </dsp:txBody>
      <dsp:txXfrm>
        <a:off x="297144" y="179637"/>
        <a:ext cx="973354" cy="859701"/>
      </dsp:txXfrm>
    </dsp:sp>
    <dsp:sp modelId="{F6E01361-C275-432F-9C37-ADC3D8AFDF08}">
      <dsp:nvSpPr>
        <dsp:cNvPr id="0" name=""/>
        <dsp:cNvSpPr/>
      </dsp:nvSpPr>
      <dsp:spPr>
        <a:xfrm>
          <a:off x="431238" y="1316112"/>
          <a:ext cx="705165" cy="70516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s-CO" sz="1100" kern="1200"/>
        </a:p>
      </dsp:txBody>
      <dsp:txXfrm>
        <a:off x="524708" y="1585767"/>
        <a:ext cx="518225" cy="165855"/>
      </dsp:txXfrm>
    </dsp:sp>
    <dsp:sp modelId="{9B85F939-B984-4C34-910A-E5CC843161D9}">
      <dsp:nvSpPr>
        <dsp:cNvPr id="0" name=""/>
        <dsp:cNvSpPr/>
      </dsp:nvSpPr>
      <dsp:spPr>
        <a:xfrm>
          <a:off x="104948" y="2120000"/>
          <a:ext cx="1357746" cy="121580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s-CO" sz="2200" kern="1200" dirty="0"/>
            <a:t>$ 26,3 bll</a:t>
          </a:r>
        </a:p>
      </dsp:txBody>
      <dsp:txXfrm>
        <a:off x="303785" y="2298050"/>
        <a:ext cx="960072" cy="859701"/>
      </dsp:txXfrm>
    </dsp:sp>
    <dsp:sp modelId="{50840B9F-02A8-4955-BAC9-636D4EDCC68F}">
      <dsp:nvSpPr>
        <dsp:cNvPr id="0" name=""/>
        <dsp:cNvSpPr/>
      </dsp:nvSpPr>
      <dsp:spPr>
        <a:xfrm>
          <a:off x="1654457" y="1442555"/>
          <a:ext cx="386624" cy="4522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CO" sz="1800" kern="1200"/>
        </a:p>
      </dsp:txBody>
      <dsp:txXfrm>
        <a:off x="1654457" y="1533011"/>
        <a:ext cx="270637" cy="271366"/>
      </dsp:txXfrm>
    </dsp:sp>
    <dsp:sp modelId="{F2A1E060-249E-43E7-84AD-E939009DB613}">
      <dsp:nvSpPr>
        <dsp:cNvPr id="0" name=""/>
        <dsp:cNvSpPr/>
      </dsp:nvSpPr>
      <dsp:spPr>
        <a:xfrm>
          <a:off x="2201567" y="452893"/>
          <a:ext cx="2500491" cy="243160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2400300">
            <a:lnSpc>
              <a:spcPct val="90000"/>
            </a:lnSpc>
            <a:spcBef>
              <a:spcPct val="0"/>
            </a:spcBef>
            <a:spcAft>
              <a:spcPct val="35000"/>
            </a:spcAft>
            <a:buNone/>
          </a:pPr>
          <a:r>
            <a:rPr lang="es-CO" sz="5400" kern="1200" dirty="0"/>
            <a:t>$ 557 bll</a:t>
          </a:r>
        </a:p>
      </dsp:txBody>
      <dsp:txXfrm>
        <a:off x="2567755" y="808993"/>
        <a:ext cx="1768115" cy="17194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EDCE6-1CD2-44B5-A1C0-375EC2E3BD1C}">
      <dsp:nvSpPr>
        <dsp:cNvPr id="0" name=""/>
        <dsp:cNvSpPr/>
      </dsp:nvSpPr>
      <dsp:spPr>
        <a:xfrm rot="10800000">
          <a:off x="1358674" y="3031"/>
          <a:ext cx="4657335" cy="742344"/>
        </a:xfrm>
        <a:prstGeom prst="homePlate">
          <a:avLst/>
        </a:prstGeom>
        <a:solidFill>
          <a:srgbClr val="346EB1">
            <a:hueOff val="-112629"/>
            <a:satOff val="2715"/>
            <a:lumOff val="3137"/>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7353" tIns="41910" rIns="78232" bIns="41910" numCol="1" spcCol="1270" anchor="ctr" anchorCtr="0">
          <a:noAutofit/>
        </a:bodyPr>
        <a:lstStyle/>
        <a:p>
          <a:pPr marL="0" lvl="0" indent="0" algn="just" defTabSz="488950">
            <a:lnSpc>
              <a:spcPct val="90000"/>
            </a:lnSpc>
            <a:spcBef>
              <a:spcPct val="0"/>
            </a:spcBef>
            <a:spcAft>
              <a:spcPct val="35000"/>
            </a:spcAft>
            <a:buNone/>
          </a:pPr>
          <a:r>
            <a:rPr lang="es-ES" sz="1100" b="0" kern="1200" dirty="0">
              <a:solidFill>
                <a:sysClr val="window" lastClr="FFFFFF"/>
              </a:solidFill>
              <a:latin typeface="Verdana" panose="020B0604030504040204" pitchFamily="34" charset="0"/>
              <a:ea typeface="Verdana" panose="020B0604030504040204" pitchFamily="34" charset="0"/>
              <a:cs typeface="+mn-cs"/>
            </a:rPr>
            <a:t>Transitar hacia una matriz energética más verde y diversificada, garantizando la confiabilidad y estabilidad del sistema energético.</a:t>
          </a:r>
          <a:endParaRPr lang="es-CO" sz="1100" b="0" kern="1200" dirty="0">
            <a:solidFill>
              <a:sysClr val="window" lastClr="FFFFFF"/>
            </a:solidFill>
            <a:latin typeface="Verdana" panose="020B0604030504040204" pitchFamily="34" charset="0"/>
            <a:ea typeface="Verdana" panose="020B0604030504040204" pitchFamily="34" charset="0"/>
            <a:cs typeface="+mn-cs"/>
          </a:endParaRPr>
        </a:p>
      </dsp:txBody>
      <dsp:txXfrm rot="10800000">
        <a:off x="1544260" y="3031"/>
        <a:ext cx="4471749" cy="742344"/>
      </dsp:txXfrm>
    </dsp:sp>
    <dsp:sp modelId="{98D5BA54-524E-457F-9D0A-8394E1A50BFB}">
      <dsp:nvSpPr>
        <dsp:cNvPr id="0" name=""/>
        <dsp:cNvSpPr/>
      </dsp:nvSpPr>
      <dsp:spPr>
        <a:xfrm>
          <a:off x="987502" y="3031"/>
          <a:ext cx="742344" cy="742344"/>
        </a:xfrm>
        <a:prstGeom prst="ellipse">
          <a:avLst/>
        </a:prstGeom>
        <a:blipFill rotWithShape="1">
          <a:blip xmlns:r="http://schemas.openxmlformats.org/officeDocument/2006/relationships" r:embed="rId1"/>
          <a:srcRect/>
          <a:stretch>
            <a:fillRect l="-31000" r="-31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8819F5E1-362D-4C1C-8EDB-96D77E585407}">
      <dsp:nvSpPr>
        <dsp:cNvPr id="0" name=""/>
        <dsp:cNvSpPr/>
      </dsp:nvSpPr>
      <dsp:spPr>
        <a:xfrm rot="10800000">
          <a:off x="1358674" y="966971"/>
          <a:ext cx="4657335" cy="742344"/>
        </a:xfrm>
        <a:prstGeom prst="homePlate">
          <a:avLst/>
        </a:prstGeom>
        <a:solidFill>
          <a:srgbClr val="346EB1">
            <a:hueOff val="-225259"/>
            <a:satOff val="5430"/>
            <a:lumOff val="6274"/>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7353" tIns="41910" rIns="78232" bIns="41910" numCol="1" spcCol="1270" anchor="ctr" anchorCtr="0">
          <a:noAutofit/>
        </a:bodyPr>
        <a:lstStyle/>
        <a:p>
          <a:pPr marL="0" lvl="0" indent="0" algn="l" defTabSz="488950">
            <a:lnSpc>
              <a:spcPct val="90000"/>
            </a:lnSpc>
            <a:spcBef>
              <a:spcPct val="0"/>
            </a:spcBef>
            <a:spcAft>
              <a:spcPct val="35000"/>
            </a:spcAft>
            <a:buNone/>
          </a:pPr>
          <a:r>
            <a:rPr lang="es-ES" sz="1100" b="0" kern="1200" dirty="0">
              <a:solidFill>
                <a:sysClr val="window" lastClr="FFFFFF"/>
              </a:solidFill>
              <a:latin typeface="Verdana" panose="020B0604030504040204" pitchFamily="34" charset="0"/>
              <a:ea typeface="Verdana" panose="020B0604030504040204" pitchFamily="34" charset="0"/>
              <a:cs typeface="+mn-cs"/>
            </a:rPr>
            <a:t>Fortalecer la soberanía y la seguridad ciudadana y avanzar en la búsqueda de la paz total. </a:t>
          </a:r>
          <a:endParaRPr lang="es-CO" sz="1100" b="0" kern="1200" dirty="0">
            <a:solidFill>
              <a:sysClr val="window" lastClr="FFFFFF"/>
            </a:solidFill>
            <a:latin typeface="Verdana" panose="020B0604030504040204" pitchFamily="34" charset="0"/>
            <a:ea typeface="Verdana" panose="020B0604030504040204" pitchFamily="34" charset="0"/>
            <a:cs typeface="+mn-cs"/>
          </a:endParaRPr>
        </a:p>
      </dsp:txBody>
      <dsp:txXfrm rot="10800000">
        <a:off x="1544260" y="966971"/>
        <a:ext cx="4471749" cy="742344"/>
      </dsp:txXfrm>
    </dsp:sp>
    <dsp:sp modelId="{5A2F59AC-C7C9-42CA-85C5-13CE77C68E83}">
      <dsp:nvSpPr>
        <dsp:cNvPr id="0" name=""/>
        <dsp:cNvSpPr/>
      </dsp:nvSpPr>
      <dsp:spPr>
        <a:xfrm>
          <a:off x="987502" y="966971"/>
          <a:ext cx="742344" cy="742344"/>
        </a:xfrm>
        <a:prstGeom prst="ellipse">
          <a:avLst/>
        </a:prstGeom>
        <a:blipFill rotWithShape="1">
          <a:blip xmlns:r="http://schemas.openxmlformats.org/officeDocument/2006/relationships" r:embed="rId2"/>
          <a:srcRect/>
          <a:stretch>
            <a:fillRect l="-84000" r="-84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A0094FD0-DF85-48B4-B7EF-BC71AEA49ECA}">
      <dsp:nvSpPr>
        <dsp:cNvPr id="0" name=""/>
        <dsp:cNvSpPr/>
      </dsp:nvSpPr>
      <dsp:spPr>
        <a:xfrm rot="10800000">
          <a:off x="1421175" y="1882214"/>
          <a:ext cx="4657335" cy="742344"/>
        </a:xfrm>
        <a:prstGeom prst="homePlate">
          <a:avLst/>
        </a:prstGeom>
        <a:solidFill>
          <a:srgbClr val="346EB1">
            <a:hueOff val="-337888"/>
            <a:satOff val="8144"/>
            <a:lumOff val="9412"/>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7353" tIns="41910" rIns="78232" bIns="41910" numCol="1" spcCol="1270" anchor="ctr" anchorCtr="0">
          <a:noAutofit/>
        </a:bodyPr>
        <a:lstStyle/>
        <a:p>
          <a:pPr marL="0" lvl="0" indent="0" algn="just" defTabSz="488950">
            <a:lnSpc>
              <a:spcPct val="90000"/>
            </a:lnSpc>
            <a:spcBef>
              <a:spcPct val="0"/>
            </a:spcBef>
            <a:spcAft>
              <a:spcPct val="35000"/>
            </a:spcAft>
            <a:buNone/>
          </a:pPr>
          <a:r>
            <a:rPr lang="es-ES" sz="1100" b="0" kern="1200" dirty="0">
              <a:solidFill>
                <a:sysClr val="window" lastClr="FFFFFF"/>
              </a:solidFill>
              <a:latin typeface="Verdana" panose="020B0604030504040204" pitchFamily="34" charset="0"/>
              <a:ea typeface="Verdana" panose="020B0604030504040204" pitchFamily="34" charset="0"/>
              <a:cs typeface="+mn-cs"/>
            </a:rPr>
            <a:t>Avanzar en la cobertura de los sistemas de agua potable y alcantarillado en todo el territorio nacional, con altos estándares de calidad.</a:t>
          </a:r>
          <a:endParaRPr lang="es-CO" sz="1100" b="0" kern="1200" dirty="0">
            <a:solidFill>
              <a:sysClr val="window" lastClr="FFFFFF"/>
            </a:solidFill>
            <a:latin typeface="Verdana" panose="020B0604030504040204" pitchFamily="34" charset="0"/>
            <a:ea typeface="Verdana" panose="020B0604030504040204" pitchFamily="34" charset="0"/>
            <a:cs typeface="+mn-cs"/>
          </a:endParaRPr>
        </a:p>
      </dsp:txBody>
      <dsp:txXfrm rot="10800000">
        <a:off x="1606761" y="1882214"/>
        <a:ext cx="4471749" cy="742344"/>
      </dsp:txXfrm>
    </dsp:sp>
    <dsp:sp modelId="{0223AC99-B5AF-4A07-B37C-E75F02BD6268}">
      <dsp:nvSpPr>
        <dsp:cNvPr id="0" name=""/>
        <dsp:cNvSpPr/>
      </dsp:nvSpPr>
      <dsp:spPr>
        <a:xfrm>
          <a:off x="987502" y="1930912"/>
          <a:ext cx="742344" cy="742344"/>
        </a:xfrm>
        <a:prstGeom prst="ellipse">
          <a:avLst/>
        </a:prstGeom>
        <a:blipFill rotWithShape="1">
          <a:blip xmlns:r="http://schemas.openxmlformats.org/officeDocument/2006/relationships" r:embed="rId3"/>
          <a:srcRect/>
          <a:stretch>
            <a:fillRect l="-25000" r="-25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E873A00B-2969-4301-886E-28CE09E3EB32}">
      <dsp:nvSpPr>
        <dsp:cNvPr id="0" name=""/>
        <dsp:cNvSpPr/>
      </dsp:nvSpPr>
      <dsp:spPr>
        <a:xfrm rot="10800000">
          <a:off x="1358674" y="2894852"/>
          <a:ext cx="4657335" cy="742344"/>
        </a:xfrm>
        <a:prstGeom prst="homePlate">
          <a:avLst/>
        </a:prstGeom>
        <a:solidFill>
          <a:srgbClr val="346EB1">
            <a:hueOff val="-450517"/>
            <a:satOff val="10859"/>
            <a:lumOff val="12549"/>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7353" tIns="41910" rIns="78232" bIns="41910" numCol="1" spcCol="1270" anchor="ctr" anchorCtr="0">
          <a:noAutofit/>
        </a:bodyPr>
        <a:lstStyle/>
        <a:p>
          <a:pPr marL="0" lvl="0" indent="0" algn="just" defTabSz="488950">
            <a:lnSpc>
              <a:spcPct val="90000"/>
            </a:lnSpc>
            <a:spcBef>
              <a:spcPct val="0"/>
            </a:spcBef>
            <a:spcAft>
              <a:spcPct val="35000"/>
            </a:spcAft>
            <a:buFont typeface="+mj-lt"/>
            <a:buNone/>
          </a:pPr>
          <a:r>
            <a:rPr lang="es-ES" sz="1100" b="0" i="0" kern="1200" dirty="0">
              <a:solidFill>
                <a:sysClr val="window" lastClr="FFFFFF"/>
              </a:solidFill>
              <a:latin typeface="Verdana" panose="020B0604030504040204" pitchFamily="34" charset="0"/>
              <a:ea typeface="Verdana" panose="020B0604030504040204" pitchFamily="34" charset="0"/>
              <a:cs typeface="+mn-cs"/>
            </a:rPr>
            <a:t>Elevar la cobertura y calidad de la educación en todos desde la primera infancia hasta el nivel tecnológico y superior.</a:t>
          </a:r>
        </a:p>
      </dsp:txBody>
      <dsp:txXfrm rot="10800000">
        <a:off x="1544260" y="2894852"/>
        <a:ext cx="4471749" cy="742344"/>
      </dsp:txXfrm>
    </dsp:sp>
    <dsp:sp modelId="{9B624201-D8DC-4B27-95DB-6BC14F2268B5}">
      <dsp:nvSpPr>
        <dsp:cNvPr id="0" name=""/>
        <dsp:cNvSpPr/>
      </dsp:nvSpPr>
      <dsp:spPr>
        <a:xfrm>
          <a:off x="987502" y="2894852"/>
          <a:ext cx="742344" cy="742344"/>
        </a:xfrm>
        <a:prstGeom prst="ellipse">
          <a:avLst/>
        </a:prstGeom>
        <a:blipFill rotWithShape="1">
          <a:blip xmlns:r="http://schemas.openxmlformats.org/officeDocument/2006/relationships" r:embed="rId4"/>
          <a:srcRect/>
          <a:stretch>
            <a:fillRect l="-5000" r="-5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9484E6A8-FFFF-4826-B9D8-7C049AEE0431}">
      <dsp:nvSpPr>
        <dsp:cNvPr id="0" name=""/>
        <dsp:cNvSpPr/>
      </dsp:nvSpPr>
      <dsp:spPr>
        <a:xfrm rot="10800000">
          <a:off x="1358674" y="3858792"/>
          <a:ext cx="4657335" cy="742344"/>
        </a:xfrm>
        <a:prstGeom prst="homePlate">
          <a:avLst/>
        </a:prstGeom>
        <a:solidFill>
          <a:srgbClr val="346EB1">
            <a:hueOff val="-563146"/>
            <a:satOff val="13574"/>
            <a:lumOff val="15686"/>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7353" tIns="41910" rIns="78232" bIns="41910" numCol="1" spcCol="1270" anchor="ctr" anchorCtr="0">
          <a:noAutofit/>
        </a:bodyPr>
        <a:lstStyle/>
        <a:p>
          <a:pPr marL="0" lvl="0" indent="0" algn="just" defTabSz="488950">
            <a:lnSpc>
              <a:spcPct val="90000"/>
            </a:lnSpc>
            <a:spcBef>
              <a:spcPct val="0"/>
            </a:spcBef>
            <a:spcAft>
              <a:spcPct val="35000"/>
            </a:spcAft>
            <a:buFont typeface="+mj-lt"/>
            <a:buNone/>
          </a:pPr>
          <a:r>
            <a:rPr lang="es-ES" sz="1100" b="0" i="0" kern="1200" dirty="0">
              <a:solidFill>
                <a:sysClr val="window" lastClr="FFFFFF"/>
              </a:solidFill>
              <a:latin typeface="Verdana" panose="020B0604030504040204" pitchFamily="34" charset="0"/>
              <a:ea typeface="Verdana" panose="020B0604030504040204" pitchFamily="34" charset="0"/>
              <a:cs typeface="+mn-cs"/>
            </a:rPr>
            <a:t>Acelerar el transito hacia sistemas de movilidad férreos y con mayor eficiencia energética basados en energías limpias.</a:t>
          </a:r>
        </a:p>
      </dsp:txBody>
      <dsp:txXfrm rot="10800000">
        <a:off x="1544260" y="3858792"/>
        <a:ext cx="4471749" cy="742344"/>
      </dsp:txXfrm>
    </dsp:sp>
    <dsp:sp modelId="{6C673BC3-636E-4DEF-9DB4-D9459826DEE2}">
      <dsp:nvSpPr>
        <dsp:cNvPr id="0" name=""/>
        <dsp:cNvSpPr/>
      </dsp:nvSpPr>
      <dsp:spPr>
        <a:xfrm>
          <a:off x="987502" y="3858792"/>
          <a:ext cx="742344" cy="742344"/>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25000" r="-25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6-19T20:21:17.267"/>
    </inkml:context>
    <inkml:brush xml:id="br0">
      <inkml:brushProperty name="width" value="0.1" units="cm"/>
      <inkml:brushProperty name="height" value="0.1" units="cm"/>
    </inkml:brush>
  </inkml:definitions>
  <inkml:trace contextRef="#ctx0" brushRef="#br0">31141 2870 1215 0 0,'1'3'464'0'0,"2"0"4857"0"0,1 1-4849 0 0,-1-1-592 0 0,0 0-4225 0 0,0 0 4345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0570E9-695A-4867-A5CA-9DFA11D47FC7}" type="datetimeFigureOut">
              <a:rPr lang="es-CO" smtClean="0"/>
              <a:t>19/08/2025</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7C8919-2E17-45F6-87F2-955EFD08658A}" type="slidenum">
              <a:rPr lang="es-CO" smtClean="0"/>
              <a:t>‹Nº›</a:t>
            </a:fld>
            <a:endParaRPr lang="es-CO"/>
          </a:p>
        </p:txBody>
      </p:sp>
    </p:spTree>
    <p:extLst>
      <p:ext uri="{BB962C8B-B14F-4D97-AF65-F5344CB8AC3E}">
        <p14:creationId xmlns:p14="http://schemas.microsoft.com/office/powerpoint/2010/main" val="309023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638BF7-664B-4B3A-EF5B-E364B82B9DF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7FCC3CE-A45E-08F1-6997-65A509250F8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7D3B907-067E-ACAE-230F-2AD0019AB8B9}"/>
              </a:ext>
            </a:extLst>
          </p:cNvPr>
          <p:cNvSpPr>
            <a:spLocks noGrp="1"/>
          </p:cNvSpPr>
          <p:nvPr>
            <p:ph type="body" idx="1"/>
          </p:nvPr>
        </p:nvSpPr>
        <p:spPr/>
        <p:txBody>
          <a:bodyPr/>
          <a:lstStyle/>
          <a:p>
            <a:endParaRPr lang="es-CO"/>
          </a:p>
        </p:txBody>
      </p:sp>
      <p:sp>
        <p:nvSpPr>
          <p:cNvPr id="4" name="Marcador de número de diapositiva 3">
            <a:extLst>
              <a:ext uri="{FF2B5EF4-FFF2-40B4-BE49-F238E27FC236}">
                <a16:creationId xmlns:a16="http://schemas.microsoft.com/office/drawing/2014/main" id="{CD43DBC4-42F2-6CD0-93FA-343BAF52D209}"/>
              </a:ext>
            </a:extLst>
          </p:cNvPr>
          <p:cNvSpPr>
            <a:spLocks noGrp="1"/>
          </p:cNvSpPr>
          <p:nvPr>
            <p:ph type="sldNum" sz="quarter" idx="5"/>
          </p:nvPr>
        </p:nvSpPr>
        <p:spPr/>
        <p:txBody>
          <a:bodyPr/>
          <a:lstStyle/>
          <a:p>
            <a:fld id="{4C94F7D6-70D0-4DDD-8109-8E0207D7A719}" type="slidenum">
              <a:rPr lang="es-ES" smtClean="0"/>
              <a:t>6</a:t>
            </a:fld>
            <a:endParaRPr lang="es-ES"/>
          </a:p>
        </p:txBody>
      </p:sp>
    </p:spTree>
    <p:extLst>
      <p:ext uri="{BB962C8B-B14F-4D97-AF65-F5344CB8AC3E}">
        <p14:creationId xmlns:p14="http://schemas.microsoft.com/office/powerpoint/2010/main" val="1950111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036FC-B2E5-5740-F616-2ABCD3F1F9F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7B38FEF-627E-BBF0-D606-91D4E451785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C60D844-B302-5493-EC36-001B6D8274A8}"/>
              </a:ext>
            </a:extLst>
          </p:cNvPr>
          <p:cNvSpPr>
            <a:spLocks noGrp="1"/>
          </p:cNvSpPr>
          <p:nvPr>
            <p:ph type="body" idx="1"/>
          </p:nvPr>
        </p:nvSpPr>
        <p:spPr/>
        <p:txBody>
          <a:bodyPr/>
          <a:lstStyle/>
          <a:p>
            <a:endParaRPr lang="es-CO"/>
          </a:p>
        </p:txBody>
      </p:sp>
      <p:sp>
        <p:nvSpPr>
          <p:cNvPr id="4" name="Marcador de número de diapositiva 3">
            <a:extLst>
              <a:ext uri="{FF2B5EF4-FFF2-40B4-BE49-F238E27FC236}">
                <a16:creationId xmlns:a16="http://schemas.microsoft.com/office/drawing/2014/main" id="{800A0CD2-8BBF-E247-5FF0-740636349C57}"/>
              </a:ext>
            </a:extLst>
          </p:cNvPr>
          <p:cNvSpPr>
            <a:spLocks noGrp="1"/>
          </p:cNvSpPr>
          <p:nvPr>
            <p:ph type="sldNum" sz="quarter" idx="5"/>
          </p:nvPr>
        </p:nvSpPr>
        <p:spPr/>
        <p:txBody>
          <a:bodyPr/>
          <a:lstStyle/>
          <a:p>
            <a:fld id="{4C94F7D6-70D0-4DDD-8109-8E0207D7A719}" type="slidenum">
              <a:rPr lang="es-ES" smtClean="0"/>
              <a:t>10</a:t>
            </a:fld>
            <a:endParaRPr lang="es-ES"/>
          </a:p>
        </p:txBody>
      </p:sp>
    </p:spTree>
    <p:extLst>
      <p:ext uri="{BB962C8B-B14F-4D97-AF65-F5344CB8AC3E}">
        <p14:creationId xmlns:p14="http://schemas.microsoft.com/office/powerpoint/2010/main" val="1243248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37C8919-2E17-45F6-87F2-955EFD08658A}" type="slidenum">
              <a:rPr lang="es-CO" smtClean="0"/>
              <a:t>25</a:t>
            </a:fld>
            <a:endParaRPr lang="es-CO"/>
          </a:p>
        </p:txBody>
      </p:sp>
    </p:spTree>
    <p:extLst>
      <p:ext uri="{BB962C8B-B14F-4D97-AF65-F5344CB8AC3E}">
        <p14:creationId xmlns:p14="http://schemas.microsoft.com/office/powerpoint/2010/main" val="3512540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499CAA-4C8D-976C-35D3-AFFAF6B1994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dirty="0"/>
              <a:t>Haga clic para modificar el estilo de título del patrón</a:t>
            </a:r>
            <a:endParaRPr lang="es-CO" dirty="0"/>
          </a:p>
        </p:txBody>
      </p:sp>
      <p:sp>
        <p:nvSpPr>
          <p:cNvPr id="3" name="Subtítulo 2">
            <a:extLst>
              <a:ext uri="{FF2B5EF4-FFF2-40B4-BE49-F238E27FC236}">
                <a16:creationId xmlns:a16="http://schemas.microsoft.com/office/drawing/2014/main" id="{99A9B1DB-89FD-0E6F-6F5F-6CE04510E2B6}"/>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3F0B5D6E-3127-B909-E912-A1336181F357}"/>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5" name="Marcador de pie de página 4">
            <a:extLst>
              <a:ext uri="{FF2B5EF4-FFF2-40B4-BE49-F238E27FC236}">
                <a16:creationId xmlns:a16="http://schemas.microsoft.com/office/drawing/2014/main" id="{5A6F4EFA-D7CE-61A5-4389-3453F3D6559E}"/>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63DDFAB-8AC5-C629-D011-793E770047D3}"/>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1351905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B339267-1957-1CCC-7756-1A06B25456C7}"/>
              </a:ext>
            </a:extLst>
          </p:cNvPr>
          <p:cNvSpPr>
            <a:spLocks noGrp="1"/>
          </p:cNvSpPr>
          <p:nvPr>
            <p:ph type="title" orient="vert"/>
          </p:nvPr>
        </p:nvSpPr>
        <p:spPr>
          <a:xfrm>
            <a:off x="9131300" y="1219199"/>
            <a:ext cx="2628900" cy="4491616"/>
          </a:xfrm>
          <a:prstGeom prst="rect">
            <a:avLst/>
          </a:prstGeo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C32144F5-31CE-955F-D00F-A6A5BEC62A71}"/>
              </a:ext>
            </a:extLst>
          </p:cNvPr>
          <p:cNvSpPr>
            <a:spLocks noGrp="1"/>
          </p:cNvSpPr>
          <p:nvPr>
            <p:ph type="body" orient="vert" idx="1"/>
          </p:nvPr>
        </p:nvSpPr>
        <p:spPr>
          <a:xfrm>
            <a:off x="838200" y="831273"/>
            <a:ext cx="7734300" cy="4879542"/>
          </a:xfrm>
          <a:prstGeom prst="rect">
            <a:avLst/>
          </a:prstGeom>
        </p:spPr>
        <p:txBody>
          <a:bodyPr vert="eaVert"/>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6FE5E0A8-5AEF-E23F-483D-2A37AC07126F}"/>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5" name="Marcador de pie de página 4">
            <a:extLst>
              <a:ext uri="{FF2B5EF4-FFF2-40B4-BE49-F238E27FC236}">
                <a16:creationId xmlns:a16="http://schemas.microsoft.com/office/drawing/2014/main" id="{D5BBD0C4-4A6E-099E-A7B6-FD3B79B05453}"/>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6EEACEDD-D395-C3C5-5242-94AC2DD16547}"/>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3986158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B5B991-2F0F-63BA-AF6C-0995616962C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8D87E16B-51F5-0DA8-7D1F-E377BC029A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D517006F-E5C9-C0EB-A599-AFB0EC3CBB80}"/>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5" name="Marcador de pie de página 4">
            <a:extLst>
              <a:ext uri="{FF2B5EF4-FFF2-40B4-BE49-F238E27FC236}">
                <a16:creationId xmlns:a16="http://schemas.microsoft.com/office/drawing/2014/main" id="{934D4422-9448-B815-53B5-62B44472F59F}"/>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EB05418-3889-CF63-042D-402D27F2855E}"/>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2404298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55172C-AFFE-D15F-B3F2-2BAF2ABB3B0B}"/>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47F66704-4A09-2754-E904-E4AC43F6E4F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45ECD9-A236-30EF-9C93-5BBB3EF8CB9E}"/>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5" name="Marcador de pie de página 4">
            <a:extLst>
              <a:ext uri="{FF2B5EF4-FFF2-40B4-BE49-F238E27FC236}">
                <a16:creationId xmlns:a16="http://schemas.microsoft.com/office/drawing/2014/main" id="{A33DFCAE-4065-AEEF-5EA8-94D9613900A0}"/>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2C0C204-097D-35A8-68AD-8BE63E808E9F}"/>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4024789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5DAB40-1404-32ED-276B-25D9CAD106C0}"/>
              </a:ext>
            </a:extLst>
          </p:cNvPr>
          <p:cNvSpPr>
            <a:spLocks noGrp="1"/>
          </p:cNvSpPr>
          <p:nvPr>
            <p:ph type="title"/>
          </p:nvPr>
        </p:nvSpPr>
        <p:spPr>
          <a:xfrm>
            <a:off x="831850" y="1386466"/>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71D9C4DB-B9FC-9B4B-AA60-983BFF2783EA}"/>
              </a:ext>
            </a:extLst>
          </p:cNvPr>
          <p:cNvSpPr>
            <a:spLocks noGrp="1"/>
          </p:cNvSpPr>
          <p:nvPr>
            <p:ph type="body" idx="1"/>
          </p:nvPr>
        </p:nvSpPr>
        <p:spPr>
          <a:xfrm>
            <a:off x="831850" y="4266191"/>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id="{2DA3E271-5D9D-6FA1-35FE-E0E0F898393D}"/>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5" name="Marcador de pie de página 4">
            <a:extLst>
              <a:ext uri="{FF2B5EF4-FFF2-40B4-BE49-F238E27FC236}">
                <a16:creationId xmlns:a16="http://schemas.microsoft.com/office/drawing/2014/main" id="{6F233F07-7FDD-536F-2D59-061B8B132E13}"/>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F95C05E-042A-E1D2-3F2B-3BEA6B6F4B8A}"/>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2772146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CDFAF9-5203-5070-DDEF-AA767507D26B}"/>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46304E9D-7310-0B45-FC1E-946CD9C82768}"/>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F88107D-BC57-39F9-AB1F-BC77C377106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F6A218C1-A194-4702-B500-08AF42482C5C}"/>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6" name="Marcador de pie de página 5">
            <a:extLst>
              <a:ext uri="{FF2B5EF4-FFF2-40B4-BE49-F238E27FC236}">
                <a16:creationId xmlns:a16="http://schemas.microsoft.com/office/drawing/2014/main" id="{73B31885-E746-A1E2-BABD-F73B815800F9}"/>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7274CAB-964C-DDFF-8F62-8C0BEA16EECC}"/>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2655871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A5B7A5-A606-4F4A-2800-84F644476853}"/>
              </a:ext>
            </a:extLst>
          </p:cNvPr>
          <p:cNvSpPr>
            <a:spLocks noGrp="1"/>
          </p:cNvSpPr>
          <p:nvPr>
            <p:ph type="title"/>
          </p:nvPr>
        </p:nvSpPr>
        <p:spPr>
          <a:xfrm>
            <a:off x="839788" y="365125"/>
            <a:ext cx="10515600" cy="1325563"/>
          </a:xfrm>
        </p:spPr>
        <p:txBody>
          <a:bodyPr/>
          <a:lstStyle>
            <a:lvl1pPr algn="ctr">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FD7882EB-CBAE-5816-46E2-14B9BFA9AB42}"/>
              </a:ext>
            </a:extLst>
          </p:cNvPr>
          <p:cNvSpPr>
            <a:spLocks noGrp="1"/>
          </p:cNvSpPr>
          <p:nvPr>
            <p:ph type="body" idx="1"/>
          </p:nvPr>
        </p:nvSpPr>
        <p:spPr>
          <a:xfrm>
            <a:off x="839788" y="2021754"/>
            <a:ext cx="5157787" cy="823912"/>
          </a:xfrm>
        </p:spPr>
        <p:txBody>
          <a:bodyPr anchor="b"/>
          <a:lstStyle>
            <a:lvl1pPr marL="0" indent="0">
              <a:buNone/>
              <a:defRPr sz="2400" b="1">
                <a:solidFill>
                  <a:schemeClr val="tx2">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id="{21A902C4-4DC1-CAAA-2614-26B06A0BE5A0}"/>
              </a:ext>
            </a:extLst>
          </p:cNvPr>
          <p:cNvSpPr>
            <a:spLocks noGrp="1"/>
          </p:cNvSpPr>
          <p:nvPr>
            <p:ph sz="half" idx="2"/>
          </p:nvPr>
        </p:nvSpPr>
        <p:spPr>
          <a:xfrm>
            <a:off x="861906" y="2845666"/>
            <a:ext cx="5135669" cy="2964007"/>
          </a:xfrm>
        </p:spPr>
        <p:txBody>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texto 4">
            <a:extLst>
              <a:ext uri="{FF2B5EF4-FFF2-40B4-BE49-F238E27FC236}">
                <a16:creationId xmlns:a16="http://schemas.microsoft.com/office/drawing/2014/main" id="{5C68A8BD-DF4E-8B0F-D0A6-EEAC8E3FD7E9}"/>
              </a:ext>
            </a:extLst>
          </p:cNvPr>
          <p:cNvSpPr>
            <a:spLocks noGrp="1"/>
          </p:cNvSpPr>
          <p:nvPr>
            <p:ph type="body" sz="quarter" idx="3"/>
          </p:nvPr>
        </p:nvSpPr>
        <p:spPr>
          <a:xfrm>
            <a:off x="6172200" y="2021754"/>
            <a:ext cx="5183188" cy="823912"/>
          </a:xfrm>
        </p:spPr>
        <p:txBody>
          <a:bodyPr anchor="b"/>
          <a:lstStyle>
            <a:lvl1pPr marL="0" indent="0">
              <a:buNone/>
              <a:defRPr sz="2400" b="1">
                <a:solidFill>
                  <a:schemeClr val="tx2">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6" name="Marcador de contenido 5">
            <a:extLst>
              <a:ext uri="{FF2B5EF4-FFF2-40B4-BE49-F238E27FC236}">
                <a16:creationId xmlns:a16="http://schemas.microsoft.com/office/drawing/2014/main" id="{01BEA54A-BC67-AEF8-B4E8-A7115231D835}"/>
              </a:ext>
            </a:extLst>
          </p:cNvPr>
          <p:cNvSpPr>
            <a:spLocks noGrp="1"/>
          </p:cNvSpPr>
          <p:nvPr>
            <p:ph sz="quarter" idx="4"/>
          </p:nvPr>
        </p:nvSpPr>
        <p:spPr>
          <a:xfrm>
            <a:off x="6194426" y="2845666"/>
            <a:ext cx="5160961" cy="29640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FAD68441-5D66-37A8-1B4F-1AB3B82CB302}"/>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8" name="Marcador de pie de página 7">
            <a:extLst>
              <a:ext uri="{FF2B5EF4-FFF2-40B4-BE49-F238E27FC236}">
                <a16:creationId xmlns:a16="http://schemas.microsoft.com/office/drawing/2014/main" id="{5B1DA517-8ACE-62EC-1573-7A53CF402C6D}"/>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6E5A4D29-F29B-AA71-C066-D6C01FAAAB17}"/>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6323916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632F0E-7364-43D9-DE65-1796C0B5B1A4}"/>
              </a:ext>
            </a:extLst>
          </p:cNvPr>
          <p:cNvSpPr>
            <a:spLocks noGrp="1"/>
          </p:cNvSpPr>
          <p:nvPr>
            <p:ph type="title"/>
          </p:nvPr>
        </p:nvSpPr>
        <p:spPr/>
        <p:txBody>
          <a:bodyPr/>
          <a:lstStyle>
            <a:lvl1pPr algn="ctr">
              <a:defRPr/>
            </a:lvl1pPr>
          </a:lstStyle>
          <a:p>
            <a:r>
              <a:rPr lang="es-ES" dirty="0"/>
              <a:t>Haga clic para modificar el estilo de título del patrón</a:t>
            </a:r>
            <a:endParaRPr lang="es-CO" dirty="0"/>
          </a:p>
        </p:txBody>
      </p:sp>
      <p:sp>
        <p:nvSpPr>
          <p:cNvPr id="3" name="Marcador de fecha 2">
            <a:extLst>
              <a:ext uri="{FF2B5EF4-FFF2-40B4-BE49-F238E27FC236}">
                <a16:creationId xmlns:a16="http://schemas.microsoft.com/office/drawing/2014/main" id="{C24070FF-BAED-77EA-A059-EDC84C3960CF}"/>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4" name="Marcador de pie de página 3">
            <a:extLst>
              <a:ext uri="{FF2B5EF4-FFF2-40B4-BE49-F238E27FC236}">
                <a16:creationId xmlns:a16="http://schemas.microsoft.com/office/drawing/2014/main" id="{82B7D82A-FFD5-C6B6-A4A4-967C542C1F2C}"/>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8EC6E131-6F84-1769-7362-DA584723E3F6}"/>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16980236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886179C-ABE3-38E0-4EB3-DDA07B43A935}"/>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3" name="Marcador de pie de página 2">
            <a:extLst>
              <a:ext uri="{FF2B5EF4-FFF2-40B4-BE49-F238E27FC236}">
                <a16:creationId xmlns:a16="http://schemas.microsoft.com/office/drawing/2014/main" id="{83FE897D-8A5E-A4DD-BF68-9E438FABDFF5}"/>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F94D7DCF-9BFF-62C0-9F69-A909244BA621}"/>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3615339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0DF82B-23A7-6061-091B-EA9BF6045FC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8861DA8-F2C8-FC44-7F72-68C562E0F7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945E442F-8ACA-D6BB-D801-CB3D87C727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C7613E7-2C01-BE19-F839-3D42DFDEEAFF}"/>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6" name="Marcador de pie de página 5">
            <a:extLst>
              <a:ext uri="{FF2B5EF4-FFF2-40B4-BE49-F238E27FC236}">
                <a16:creationId xmlns:a16="http://schemas.microsoft.com/office/drawing/2014/main" id="{52BF81C0-7234-C1F6-4BA1-A01B80503A66}"/>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466E6E0F-D4E4-8EA0-149F-B93E68AFF4C4}"/>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14277969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913586-FA11-0109-84DB-7CC3AE361A5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D3B579ED-C4CF-5475-9102-DAC1B9C136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1A86AC48-CA5F-A27F-5375-A7886C9FB1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20486B4-84BB-0340-EEB9-CD1D939667DF}"/>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6" name="Marcador de pie de página 5">
            <a:extLst>
              <a:ext uri="{FF2B5EF4-FFF2-40B4-BE49-F238E27FC236}">
                <a16:creationId xmlns:a16="http://schemas.microsoft.com/office/drawing/2014/main" id="{1AED576D-2D88-DBA9-1249-FFF25A27FC98}"/>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9D445E7-6C90-EFC9-C6A2-587DF5F4FEC4}"/>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19626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A99378-A245-7ACF-E978-5483E7D74007}"/>
              </a:ext>
            </a:extLst>
          </p:cNvPr>
          <p:cNvSpPr>
            <a:spLocks noGrp="1"/>
          </p:cNvSpPr>
          <p:nvPr>
            <p:ph type="title"/>
          </p:nvPr>
        </p:nvSpPr>
        <p:spPr>
          <a:xfrm>
            <a:off x="838200" y="365125"/>
            <a:ext cx="9266382" cy="1325563"/>
          </a:xfrm>
          <a:prstGeom prst="rect">
            <a:avLst/>
          </a:prstGeom>
        </p:spPr>
        <p:txBody>
          <a:bodyPr/>
          <a:lstStyle/>
          <a:p>
            <a:r>
              <a:rPr lang="es-ES" dirty="0"/>
              <a:t>Haga clic para modificar el estilo de título del patrón</a:t>
            </a:r>
            <a:endParaRPr lang="es-CO" dirty="0"/>
          </a:p>
        </p:txBody>
      </p:sp>
      <p:sp>
        <p:nvSpPr>
          <p:cNvPr id="3" name="Marcador de contenido 2">
            <a:extLst>
              <a:ext uri="{FF2B5EF4-FFF2-40B4-BE49-F238E27FC236}">
                <a16:creationId xmlns:a16="http://schemas.microsoft.com/office/drawing/2014/main" id="{896D5751-7F49-1EF6-2217-E894535CB19D}"/>
              </a:ext>
            </a:extLst>
          </p:cNvPr>
          <p:cNvSpPr>
            <a:spLocks noGrp="1"/>
          </p:cNvSpPr>
          <p:nvPr>
            <p:ph idx="1"/>
          </p:nvPr>
        </p:nvSpPr>
        <p:spPr>
          <a:xfrm>
            <a:off x="838200" y="1825625"/>
            <a:ext cx="10515600" cy="435133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7FCCC3CE-A8F8-1923-C01B-F3F9755F2D0C}"/>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5" name="Marcador de pie de página 4">
            <a:extLst>
              <a:ext uri="{FF2B5EF4-FFF2-40B4-BE49-F238E27FC236}">
                <a16:creationId xmlns:a16="http://schemas.microsoft.com/office/drawing/2014/main" id="{63BD68E3-4E22-F6F5-866D-DB3DAD5B57EB}"/>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5A584BDC-95EC-9369-02E4-7A8150364075}"/>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26754119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A49EF1-E4BE-41A5-AEF3-4848D7F784A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003CACD-7DC9-6B95-A589-A7073CA6EE0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54B7935-E73F-EC94-C33E-70482834917E}"/>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5" name="Marcador de pie de página 4">
            <a:extLst>
              <a:ext uri="{FF2B5EF4-FFF2-40B4-BE49-F238E27FC236}">
                <a16:creationId xmlns:a16="http://schemas.microsoft.com/office/drawing/2014/main" id="{36EF9D74-B8D5-8030-3F3F-29722761BD8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14EE1E91-44D6-C2EE-959E-0CAE7F6AA4C8}"/>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1251691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F5BCBD8-AA68-BBF2-776D-8A3CA9B44C8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FF38745C-A3BE-E849-9E1A-17E74BB648FC}"/>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7531A8B-0402-98AE-1667-BF8075CE6706}"/>
              </a:ext>
            </a:extLst>
          </p:cNvPr>
          <p:cNvSpPr>
            <a:spLocks noGrp="1"/>
          </p:cNvSpPr>
          <p:nvPr>
            <p:ph type="dt" sz="half" idx="10"/>
          </p:nvPr>
        </p:nvSpPr>
        <p:spPr/>
        <p:txBody>
          <a:bodyPr/>
          <a:lstStyle/>
          <a:p>
            <a:fld id="{0F3768A8-AD8F-4C47-A0C2-77833CC73846}" type="datetimeFigureOut">
              <a:rPr lang="es-CO" smtClean="0"/>
              <a:t>19/08/2025</a:t>
            </a:fld>
            <a:endParaRPr lang="es-CO"/>
          </a:p>
        </p:txBody>
      </p:sp>
      <p:sp>
        <p:nvSpPr>
          <p:cNvPr id="5" name="Marcador de pie de página 4">
            <a:extLst>
              <a:ext uri="{FF2B5EF4-FFF2-40B4-BE49-F238E27FC236}">
                <a16:creationId xmlns:a16="http://schemas.microsoft.com/office/drawing/2014/main" id="{5FE420DF-FDCB-60CC-B2C1-77E6CAB50F25}"/>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F2479FEE-3412-5E88-EB71-CDA8A202FB28}"/>
              </a:ext>
            </a:extLst>
          </p:cNvPr>
          <p:cNvSpPr>
            <a:spLocks noGrp="1"/>
          </p:cNvSpPr>
          <p:nvPr>
            <p:ph type="sldNum" sz="quarter" idx="12"/>
          </p:nvPr>
        </p:nvSpPr>
        <p:spPr/>
        <p:txBody>
          <a:bodyPr/>
          <a:lstStyle/>
          <a:p>
            <a:fld id="{05FD2F01-1A27-46B6-80D8-12306BC50380}" type="slidenum">
              <a:rPr lang="es-CO" smtClean="0"/>
              <a:t>‹Nº›</a:t>
            </a:fld>
            <a:endParaRPr lang="es-CO"/>
          </a:p>
        </p:txBody>
      </p:sp>
    </p:spTree>
    <p:extLst>
      <p:ext uri="{BB962C8B-B14F-4D97-AF65-F5344CB8AC3E}">
        <p14:creationId xmlns:p14="http://schemas.microsoft.com/office/powerpoint/2010/main" val="7482310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7AB8BD-49B1-28D4-5357-DE35AF6BC44D}"/>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693BB6E4-C4EE-4BF1-FEE9-6DDDDDE12C51}"/>
              </a:ext>
            </a:extLst>
          </p:cNvPr>
          <p:cNvSpPr>
            <a:spLocks noGrp="1"/>
          </p:cNvSpPr>
          <p:nvPr>
            <p:ph sz="half" idx="1"/>
          </p:nvPr>
        </p:nvSpPr>
        <p:spPr>
          <a:xfrm>
            <a:off x="2733963" y="3428999"/>
            <a:ext cx="4114799" cy="2747963"/>
          </a:xfrm>
        </p:spPr>
        <p:txBody>
          <a:bodyPr>
            <a:noAutofit/>
          </a:bodyPr>
          <a:lstStyle>
            <a:lvl1pPr>
              <a:defRPr sz="2000"/>
            </a:lvl1pPr>
            <a:lvl2pPr>
              <a:defRPr sz="1800"/>
            </a:lvl2pPr>
            <a:lvl3pPr>
              <a:defRPr sz="1600"/>
            </a:lvl3pPr>
            <a:lvl4pPr>
              <a:defRPr sz="1400"/>
            </a:lvl4pPr>
            <a:lvl5pPr>
              <a:defRPr sz="14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BCB5AC9-5F90-9CC7-0F24-C1CEE253CB89}"/>
              </a:ext>
            </a:extLst>
          </p:cNvPr>
          <p:cNvSpPr>
            <a:spLocks noGrp="1"/>
          </p:cNvSpPr>
          <p:nvPr>
            <p:ph sz="half" idx="2"/>
          </p:nvPr>
        </p:nvSpPr>
        <p:spPr>
          <a:xfrm>
            <a:off x="7400637" y="3428999"/>
            <a:ext cx="4114800" cy="2747964"/>
          </a:xfrm>
        </p:spPr>
        <p:txBody>
          <a:bodyPr>
            <a:noAutofit/>
          </a:bodyPr>
          <a:lstStyle>
            <a:lvl1pPr>
              <a:defRPr sz="2000"/>
            </a:lvl1pPr>
            <a:lvl2pPr>
              <a:defRPr sz="1800"/>
            </a:lvl2pPr>
            <a:lvl3pPr>
              <a:defRPr sz="1600"/>
            </a:lvl3pPr>
            <a:lvl4pPr>
              <a:defRPr sz="1400"/>
            </a:lvl4pPr>
            <a:lvl5pPr>
              <a:defRPr sz="1400"/>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fecha 4">
            <a:extLst>
              <a:ext uri="{FF2B5EF4-FFF2-40B4-BE49-F238E27FC236}">
                <a16:creationId xmlns:a16="http://schemas.microsoft.com/office/drawing/2014/main" id="{7C2843B2-8A3C-3B19-2C33-B0B6B8E550F9}"/>
              </a:ext>
            </a:extLst>
          </p:cNvPr>
          <p:cNvSpPr>
            <a:spLocks noGrp="1"/>
          </p:cNvSpPr>
          <p:nvPr>
            <p:ph type="dt" sz="half" idx="10"/>
          </p:nvPr>
        </p:nvSpPr>
        <p:spPr/>
        <p:txBody>
          <a:bodyPr/>
          <a:lstStyle/>
          <a:p>
            <a:fld id="{8CF157B9-8888-41DD-9CB1-BA3283C88FAD}" type="datetimeFigureOut">
              <a:rPr lang="es-CO" smtClean="0"/>
              <a:t>19/08/2025</a:t>
            </a:fld>
            <a:endParaRPr lang="es-CO"/>
          </a:p>
        </p:txBody>
      </p:sp>
      <p:sp>
        <p:nvSpPr>
          <p:cNvPr id="6" name="Marcador de pie de página 5">
            <a:extLst>
              <a:ext uri="{FF2B5EF4-FFF2-40B4-BE49-F238E27FC236}">
                <a16:creationId xmlns:a16="http://schemas.microsoft.com/office/drawing/2014/main" id="{D74CE9A0-8D16-247A-CEEA-E2486ECE1098}"/>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C87173A0-2E03-D8B9-339C-C5464FB0923C}"/>
              </a:ext>
            </a:extLst>
          </p:cNvPr>
          <p:cNvSpPr>
            <a:spLocks noGrp="1"/>
          </p:cNvSpPr>
          <p:nvPr>
            <p:ph type="sldNum" sz="quarter" idx="12"/>
          </p:nvPr>
        </p:nvSpPr>
        <p:spPr/>
        <p:txBody>
          <a:bodyPr/>
          <a:lstStyle/>
          <a:p>
            <a:fld id="{B6B94E0D-10EA-48B2-A84E-19677E6CF861}" type="slidenum">
              <a:rPr lang="es-CO" smtClean="0"/>
              <a:t>‹Nº›</a:t>
            </a:fld>
            <a:endParaRPr lang="es-CO"/>
          </a:p>
        </p:txBody>
      </p:sp>
    </p:spTree>
    <p:extLst>
      <p:ext uri="{BB962C8B-B14F-4D97-AF65-F5344CB8AC3E}">
        <p14:creationId xmlns:p14="http://schemas.microsoft.com/office/powerpoint/2010/main" val="1251803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2F98EE-186B-D081-E2EE-CD83E893C20F}"/>
              </a:ext>
            </a:extLst>
          </p:cNvPr>
          <p:cNvSpPr>
            <a:spLocks noGrp="1"/>
          </p:cNvSpPr>
          <p:nvPr>
            <p:ph type="title"/>
          </p:nvPr>
        </p:nvSpPr>
        <p:spPr>
          <a:xfrm>
            <a:off x="3232726" y="455063"/>
            <a:ext cx="8122661" cy="1348943"/>
          </a:xfrm>
        </p:spPr>
        <p:txBody>
          <a:bodyPr>
            <a:noAutofit/>
          </a:bodyPr>
          <a:lstStyle>
            <a:lvl1pPr>
              <a:defRPr sz="4000"/>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F391719E-F657-B10E-8426-81D204E57CF3}"/>
              </a:ext>
            </a:extLst>
          </p:cNvPr>
          <p:cNvSpPr>
            <a:spLocks noGrp="1"/>
          </p:cNvSpPr>
          <p:nvPr>
            <p:ph type="body" idx="1"/>
          </p:nvPr>
        </p:nvSpPr>
        <p:spPr>
          <a:xfrm>
            <a:off x="2937164" y="2085717"/>
            <a:ext cx="3060411" cy="1202428"/>
          </a:xfrm>
        </p:spPr>
        <p:txBody>
          <a:bodyPr anchor="b">
            <a:normAutofit/>
          </a:bodyPr>
          <a:lstStyle>
            <a:lvl1pPr marL="0" indent="0">
              <a:buNone/>
              <a:defRPr sz="2000" b="1">
                <a:solidFill>
                  <a:schemeClr val="tx2">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id="{3B95E5A8-2634-FF2E-8907-92879A48F03C}"/>
              </a:ext>
            </a:extLst>
          </p:cNvPr>
          <p:cNvSpPr>
            <a:spLocks noGrp="1"/>
          </p:cNvSpPr>
          <p:nvPr>
            <p:ph sz="half" idx="2"/>
          </p:nvPr>
        </p:nvSpPr>
        <p:spPr>
          <a:xfrm>
            <a:off x="2937164" y="3569856"/>
            <a:ext cx="3953163" cy="2619807"/>
          </a:xfrm>
        </p:spPr>
        <p:txBody>
          <a:bodyPr>
            <a:noAutofit/>
          </a:bodyPr>
          <a:lstStyle>
            <a:lvl1pPr>
              <a:defRPr sz="2000"/>
            </a:lvl1pPr>
            <a:lvl2pPr>
              <a:defRPr sz="1800"/>
            </a:lvl2pPr>
            <a:lvl3pPr>
              <a:defRPr sz="1600"/>
            </a:lvl3pPr>
            <a:lvl4pPr>
              <a:defRPr sz="1400"/>
            </a:lvl4pPr>
            <a:lvl5pPr>
              <a:defRPr sz="1400"/>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texto 4">
            <a:extLst>
              <a:ext uri="{FF2B5EF4-FFF2-40B4-BE49-F238E27FC236}">
                <a16:creationId xmlns:a16="http://schemas.microsoft.com/office/drawing/2014/main" id="{8EE208CC-193F-E395-63EF-A90706D3EB2B}"/>
              </a:ext>
            </a:extLst>
          </p:cNvPr>
          <p:cNvSpPr>
            <a:spLocks noGrp="1"/>
          </p:cNvSpPr>
          <p:nvPr>
            <p:ph type="body" sz="quarter" idx="3"/>
          </p:nvPr>
        </p:nvSpPr>
        <p:spPr>
          <a:xfrm>
            <a:off x="7605651" y="2085717"/>
            <a:ext cx="3075482" cy="1202428"/>
          </a:xfrm>
        </p:spPr>
        <p:txBody>
          <a:bodyPr anchor="b">
            <a:normAutofit/>
          </a:bodyPr>
          <a:lstStyle>
            <a:lvl1pPr marL="0" indent="0">
              <a:buNone/>
              <a:defRPr sz="2000" b="1">
                <a:solidFill>
                  <a:schemeClr val="tx2">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6" name="Marcador de contenido 5">
            <a:extLst>
              <a:ext uri="{FF2B5EF4-FFF2-40B4-BE49-F238E27FC236}">
                <a16:creationId xmlns:a16="http://schemas.microsoft.com/office/drawing/2014/main" id="{52DCC361-D812-525A-70D8-0593CC738FBC}"/>
              </a:ext>
            </a:extLst>
          </p:cNvPr>
          <p:cNvSpPr>
            <a:spLocks noGrp="1"/>
          </p:cNvSpPr>
          <p:nvPr>
            <p:ph sz="quarter" idx="4"/>
          </p:nvPr>
        </p:nvSpPr>
        <p:spPr>
          <a:xfrm>
            <a:off x="7605651" y="3569856"/>
            <a:ext cx="3953162" cy="2619807"/>
          </a:xfrm>
        </p:spPr>
        <p:txBody>
          <a:bodyPr>
            <a:noAutofit/>
          </a:bodyPr>
          <a:lstStyle>
            <a:lvl1pPr>
              <a:defRPr sz="2000"/>
            </a:lvl1pPr>
            <a:lvl2pPr>
              <a:defRPr sz="1800"/>
            </a:lvl2pPr>
            <a:lvl3pPr>
              <a:defRPr sz="1600"/>
            </a:lvl3pPr>
            <a:lvl4pPr>
              <a:defRPr sz="1400"/>
            </a:lvl4pPr>
            <a:lvl5pPr>
              <a:defRPr sz="1400"/>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7" name="Marcador de fecha 6">
            <a:extLst>
              <a:ext uri="{FF2B5EF4-FFF2-40B4-BE49-F238E27FC236}">
                <a16:creationId xmlns:a16="http://schemas.microsoft.com/office/drawing/2014/main" id="{98A8347C-99EB-2788-CDFF-B76AE309D803}"/>
              </a:ext>
            </a:extLst>
          </p:cNvPr>
          <p:cNvSpPr>
            <a:spLocks noGrp="1"/>
          </p:cNvSpPr>
          <p:nvPr>
            <p:ph type="dt" sz="half" idx="10"/>
          </p:nvPr>
        </p:nvSpPr>
        <p:spPr/>
        <p:txBody>
          <a:bodyPr/>
          <a:lstStyle/>
          <a:p>
            <a:fld id="{8CF157B9-8888-41DD-9CB1-BA3283C88FAD}" type="datetimeFigureOut">
              <a:rPr lang="es-CO" smtClean="0"/>
              <a:t>19/08/2025</a:t>
            </a:fld>
            <a:endParaRPr lang="es-CO"/>
          </a:p>
        </p:txBody>
      </p:sp>
      <p:sp>
        <p:nvSpPr>
          <p:cNvPr id="8" name="Marcador de pie de página 7">
            <a:extLst>
              <a:ext uri="{FF2B5EF4-FFF2-40B4-BE49-F238E27FC236}">
                <a16:creationId xmlns:a16="http://schemas.microsoft.com/office/drawing/2014/main" id="{23561BC5-C14E-455C-4A3A-18188C690CBD}"/>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3EC62EF5-753C-05AD-664A-613EBDEE0F6C}"/>
              </a:ext>
            </a:extLst>
          </p:cNvPr>
          <p:cNvSpPr>
            <a:spLocks noGrp="1"/>
          </p:cNvSpPr>
          <p:nvPr>
            <p:ph type="sldNum" sz="quarter" idx="12"/>
          </p:nvPr>
        </p:nvSpPr>
        <p:spPr/>
        <p:txBody>
          <a:bodyPr/>
          <a:lstStyle/>
          <a:p>
            <a:fld id="{B6B94E0D-10EA-48B2-A84E-19677E6CF861}" type="slidenum">
              <a:rPr lang="es-CO" smtClean="0"/>
              <a:t>‹Nº›</a:t>
            </a:fld>
            <a:endParaRPr lang="es-CO"/>
          </a:p>
        </p:txBody>
      </p:sp>
    </p:spTree>
    <p:extLst>
      <p:ext uri="{BB962C8B-B14F-4D97-AF65-F5344CB8AC3E}">
        <p14:creationId xmlns:p14="http://schemas.microsoft.com/office/powerpoint/2010/main" val="11107080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787614-C023-2FA8-31C1-86F36A4E338F}"/>
              </a:ext>
            </a:extLst>
          </p:cNvPr>
          <p:cNvSpPr>
            <a:spLocks noGrp="1"/>
          </p:cNvSpPr>
          <p:nvPr>
            <p:ph type="title"/>
          </p:nvPr>
        </p:nvSpPr>
        <p:spPr>
          <a:xfrm>
            <a:off x="3445165" y="1457307"/>
            <a:ext cx="7832435" cy="3558037"/>
          </a:xfrm>
        </p:spPr>
        <p:txBody>
          <a:bodyPr>
            <a:noAutofit/>
          </a:bodyPr>
          <a:lstStyle>
            <a:lvl1pPr>
              <a:defRPr sz="5400"/>
            </a:lvl1p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6C034E6E-A8F0-5656-2399-9CEB61E574BE}"/>
              </a:ext>
            </a:extLst>
          </p:cNvPr>
          <p:cNvSpPr>
            <a:spLocks noGrp="1"/>
          </p:cNvSpPr>
          <p:nvPr>
            <p:ph type="dt" sz="half" idx="10"/>
          </p:nvPr>
        </p:nvSpPr>
        <p:spPr/>
        <p:txBody>
          <a:bodyPr/>
          <a:lstStyle/>
          <a:p>
            <a:fld id="{8CF157B9-8888-41DD-9CB1-BA3283C88FAD}" type="datetimeFigureOut">
              <a:rPr lang="es-CO" smtClean="0"/>
              <a:t>19/08/2025</a:t>
            </a:fld>
            <a:endParaRPr lang="es-CO"/>
          </a:p>
        </p:txBody>
      </p:sp>
      <p:sp>
        <p:nvSpPr>
          <p:cNvPr id="4" name="Marcador de pie de página 3">
            <a:extLst>
              <a:ext uri="{FF2B5EF4-FFF2-40B4-BE49-F238E27FC236}">
                <a16:creationId xmlns:a16="http://schemas.microsoft.com/office/drawing/2014/main" id="{40569BE1-E230-67D2-E47C-E7E45E687734}"/>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3BAB1D72-BF61-8C02-D18E-74E3BAD9394A}"/>
              </a:ext>
            </a:extLst>
          </p:cNvPr>
          <p:cNvSpPr>
            <a:spLocks noGrp="1"/>
          </p:cNvSpPr>
          <p:nvPr>
            <p:ph type="sldNum" sz="quarter" idx="12"/>
          </p:nvPr>
        </p:nvSpPr>
        <p:spPr/>
        <p:txBody>
          <a:bodyPr/>
          <a:lstStyle/>
          <a:p>
            <a:fld id="{B6B94E0D-10EA-48B2-A84E-19677E6CF861}" type="slidenum">
              <a:rPr lang="es-CO" smtClean="0"/>
              <a:t>‹Nº›</a:t>
            </a:fld>
            <a:endParaRPr lang="es-CO"/>
          </a:p>
        </p:txBody>
      </p:sp>
    </p:spTree>
    <p:extLst>
      <p:ext uri="{BB962C8B-B14F-4D97-AF65-F5344CB8AC3E}">
        <p14:creationId xmlns:p14="http://schemas.microsoft.com/office/powerpoint/2010/main" val="12229200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56A895ED-BF8F-07F9-5C83-F07AEFADE670}"/>
              </a:ext>
            </a:extLst>
          </p:cNvPr>
          <p:cNvSpPr>
            <a:spLocks noGrp="1"/>
          </p:cNvSpPr>
          <p:nvPr>
            <p:ph type="dt" sz="half" idx="10"/>
          </p:nvPr>
        </p:nvSpPr>
        <p:spPr/>
        <p:txBody>
          <a:bodyPr/>
          <a:lstStyle/>
          <a:p>
            <a:fld id="{B1599B4B-7F2D-403A-AEE9-28264F76536C}" type="datetimeFigureOut">
              <a:rPr lang="es-CO" smtClean="0"/>
              <a:t>19/08/2025</a:t>
            </a:fld>
            <a:endParaRPr lang="es-CO"/>
          </a:p>
        </p:txBody>
      </p:sp>
      <p:sp>
        <p:nvSpPr>
          <p:cNvPr id="5" name="Marcador de pie de página 4">
            <a:extLst>
              <a:ext uri="{FF2B5EF4-FFF2-40B4-BE49-F238E27FC236}">
                <a16:creationId xmlns:a16="http://schemas.microsoft.com/office/drawing/2014/main" id="{1BDFC049-4166-E0F3-40C1-A4886F1EC37E}"/>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89DE18CA-9DCF-CFE4-AAAD-D5A543075ACB}"/>
              </a:ext>
            </a:extLst>
          </p:cNvPr>
          <p:cNvSpPr>
            <a:spLocks noGrp="1"/>
          </p:cNvSpPr>
          <p:nvPr>
            <p:ph type="sldNum" sz="quarter" idx="12"/>
          </p:nvPr>
        </p:nvSpPr>
        <p:spPr/>
        <p:txBody>
          <a:bodyPr/>
          <a:lstStyle/>
          <a:p>
            <a:fld id="{E3AF37F3-4C50-44B1-AB8B-AE83F718E69C}" type="slidenum">
              <a:rPr lang="es-CO" smtClean="0"/>
              <a:t>‹Nº›</a:t>
            </a:fld>
            <a:endParaRPr lang="es-CO"/>
          </a:p>
        </p:txBody>
      </p:sp>
      <p:sp>
        <p:nvSpPr>
          <p:cNvPr id="7" name="Marcador de título 1">
            <a:extLst>
              <a:ext uri="{FF2B5EF4-FFF2-40B4-BE49-F238E27FC236}">
                <a16:creationId xmlns:a16="http://schemas.microsoft.com/office/drawing/2014/main" id="{63FEAA1D-96E7-C501-9A14-E6E8B163D685}"/>
              </a:ext>
            </a:extLst>
          </p:cNvPr>
          <p:cNvSpPr>
            <a:spLocks noGrp="1"/>
          </p:cNvSpPr>
          <p:nvPr>
            <p:ph type="title"/>
          </p:nvPr>
        </p:nvSpPr>
        <p:spPr>
          <a:xfrm>
            <a:off x="3581400" y="863889"/>
            <a:ext cx="7001164" cy="1953202"/>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8" name="Marcador de texto 2">
            <a:extLst>
              <a:ext uri="{FF2B5EF4-FFF2-40B4-BE49-F238E27FC236}">
                <a16:creationId xmlns:a16="http://schemas.microsoft.com/office/drawing/2014/main" id="{7E140841-B884-A5D8-BB6B-02B010BF9217}"/>
              </a:ext>
            </a:extLst>
          </p:cNvPr>
          <p:cNvSpPr>
            <a:spLocks noGrp="1"/>
          </p:cNvSpPr>
          <p:nvPr>
            <p:ph idx="1"/>
          </p:nvPr>
        </p:nvSpPr>
        <p:spPr>
          <a:xfrm>
            <a:off x="3581400" y="3265920"/>
            <a:ext cx="7001164" cy="264160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25056547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9A37E059-E5C2-896C-2051-A2DA4F3996B8}"/>
              </a:ext>
            </a:extLst>
          </p:cNvPr>
          <p:cNvSpPr>
            <a:spLocks noGrp="1"/>
          </p:cNvSpPr>
          <p:nvPr>
            <p:ph type="dt" sz="half" idx="10"/>
          </p:nvPr>
        </p:nvSpPr>
        <p:spPr/>
        <p:txBody>
          <a:bodyPr/>
          <a:lstStyle/>
          <a:p>
            <a:fld id="{F53716E1-8ED3-485E-BFD5-41E3CC2D8E82}" type="datetimeFigureOut">
              <a:rPr lang="es-CO" smtClean="0"/>
              <a:t>19/08/2025</a:t>
            </a:fld>
            <a:endParaRPr lang="es-CO"/>
          </a:p>
        </p:txBody>
      </p:sp>
      <p:sp>
        <p:nvSpPr>
          <p:cNvPr id="5" name="Marcador de pie de página 4">
            <a:extLst>
              <a:ext uri="{FF2B5EF4-FFF2-40B4-BE49-F238E27FC236}">
                <a16:creationId xmlns:a16="http://schemas.microsoft.com/office/drawing/2014/main" id="{7E9CABAF-7D62-374F-5A7F-844A0234E64D}"/>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A80A33A-D7AE-B9AF-37F5-4F002302B297}"/>
              </a:ext>
            </a:extLst>
          </p:cNvPr>
          <p:cNvSpPr>
            <a:spLocks noGrp="1"/>
          </p:cNvSpPr>
          <p:nvPr>
            <p:ph type="sldNum" sz="quarter" idx="12"/>
          </p:nvPr>
        </p:nvSpPr>
        <p:spPr/>
        <p:txBody>
          <a:bodyPr/>
          <a:lstStyle/>
          <a:p>
            <a:fld id="{879A7E59-3168-47F8-88FB-F32E99A70349}" type="slidenum">
              <a:rPr lang="es-CO" smtClean="0"/>
              <a:t>‹Nº›</a:t>
            </a:fld>
            <a:endParaRPr lang="es-CO"/>
          </a:p>
        </p:txBody>
      </p:sp>
      <p:sp>
        <p:nvSpPr>
          <p:cNvPr id="7" name="Marcador de título 1">
            <a:extLst>
              <a:ext uri="{FF2B5EF4-FFF2-40B4-BE49-F238E27FC236}">
                <a16:creationId xmlns:a16="http://schemas.microsoft.com/office/drawing/2014/main" id="{8EE4F576-E10C-43B2-E205-878E950CEC20}"/>
              </a:ext>
            </a:extLst>
          </p:cNvPr>
          <p:cNvSpPr>
            <a:spLocks noGrp="1"/>
          </p:cNvSpPr>
          <p:nvPr>
            <p:ph type="title"/>
          </p:nvPr>
        </p:nvSpPr>
        <p:spPr>
          <a:xfrm>
            <a:off x="3581400" y="863889"/>
            <a:ext cx="7001164" cy="1953202"/>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8" name="Marcador de texto 2">
            <a:extLst>
              <a:ext uri="{FF2B5EF4-FFF2-40B4-BE49-F238E27FC236}">
                <a16:creationId xmlns:a16="http://schemas.microsoft.com/office/drawing/2014/main" id="{341E63D0-C594-62B1-9380-26C87970D2AA}"/>
              </a:ext>
            </a:extLst>
          </p:cNvPr>
          <p:cNvSpPr>
            <a:spLocks noGrp="1"/>
          </p:cNvSpPr>
          <p:nvPr>
            <p:ph idx="1"/>
          </p:nvPr>
        </p:nvSpPr>
        <p:spPr>
          <a:xfrm>
            <a:off x="3581400" y="3265920"/>
            <a:ext cx="7001164" cy="264160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25462974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7AB8BD-49B1-28D4-5357-DE35AF6BC44D}"/>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693BB6E4-C4EE-4BF1-FEE9-6DDDDDE12C51}"/>
              </a:ext>
            </a:extLst>
          </p:cNvPr>
          <p:cNvSpPr>
            <a:spLocks noGrp="1"/>
          </p:cNvSpPr>
          <p:nvPr>
            <p:ph sz="half" idx="1"/>
          </p:nvPr>
        </p:nvSpPr>
        <p:spPr>
          <a:xfrm>
            <a:off x="2733963" y="3428999"/>
            <a:ext cx="4114799" cy="2747963"/>
          </a:xfrm>
        </p:spPr>
        <p:txBody>
          <a:bodyPr>
            <a:noAutofit/>
          </a:bodyPr>
          <a:lstStyle>
            <a:lvl1pPr>
              <a:defRPr sz="2000"/>
            </a:lvl1pPr>
            <a:lvl2pPr>
              <a:defRPr sz="1800"/>
            </a:lvl2pPr>
            <a:lvl3pPr>
              <a:defRPr sz="1600"/>
            </a:lvl3pPr>
            <a:lvl4pPr>
              <a:defRPr sz="1400"/>
            </a:lvl4pPr>
            <a:lvl5pPr>
              <a:defRPr sz="14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BBCB5AC9-5F90-9CC7-0F24-C1CEE253CB89}"/>
              </a:ext>
            </a:extLst>
          </p:cNvPr>
          <p:cNvSpPr>
            <a:spLocks noGrp="1"/>
          </p:cNvSpPr>
          <p:nvPr>
            <p:ph sz="half" idx="2"/>
          </p:nvPr>
        </p:nvSpPr>
        <p:spPr>
          <a:xfrm>
            <a:off x="7400637" y="3428999"/>
            <a:ext cx="4114800" cy="2747964"/>
          </a:xfrm>
        </p:spPr>
        <p:txBody>
          <a:bodyPr>
            <a:noAutofit/>
          </a:bodyPr>
          <a:lstStyle>
            <a:lvl1pPr>
              <a:defRPr sz="2000"/>
            </a:lvl1pPr>
            <a:lvl2pPr>
              <a:defRPr sz="1800"/>
            </a:lvl2pPr>
            <a:lvl3pPr>
              <a:defRPr sz="1600"/>
            </a:lvl3pPr>
            <a:lvl4pPr>
              <a:defRPr sz="1400"/>
            </a:lvl4pPr>
            <a:lvl5pPr>
              <a:defRPr sz="1400"/>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fecha 4">
            <a:extLst>
              <a:ext uri="{FF2B5EF4-FFF2-40B4-BE49-F238E27FC236}">
                <a16:creationId xmlns:a16="http://schemas.microsoft.com/office/drawing/2014/main" id="{7C2843B2-8A3C-3B19-2C33-B0B6B8E550F9}"/>
              </a:ext>
            </a:extLst>
          </p:cNvPr>
          <p:cNvSpPr>
            <a:spLocks noGrp="1"/>
          </p:cNvSpPr>
          <p:nvPr>
            <p:ph type="dt" sz="half" idx="10"/>
          </p:nvPr>
        </p:nvSpPr>
        <p:spPr/>
        <p:txBody>
          <a:bodyPr/>
          <a:lstStyle/>
          <a:p>
            <a:fld id="{8CF157B9-8888-41DD-9CB1-BA3283C88FAD}" type="datetimeFigureOut">
              <a:rPr lang="es-CO" smtClean="0"/>
              <a:t>19/08/2025</a:t>
            </a:fld>
            <a:endParaRPr lang="es-CO"/>
          </a:p>
        </p:txBody>
      </p:sp>
      <p:sp>
        <p:nvSpPr>
          <p:cNvPr id="6" name="Marcador de pie de página 5">
            <a:extLst>
              <a:ext uri="{FF2B5EF4-FFF2-40B4-BE49-F238E27FC236}">
                <a16:creationId xmlns:a16="http://schemas.microsoft.com/office/drawing/2014/main" id="{D74CE9A0-8D16-247A-CEEA-E2486ECE1098}"/>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C87173A0-2E03-D8B9-339C-C5464FB0923C}"/>
              </a:ext>
            </a:extLst>
          </p:cNvPr>
          <p:cNvSpPr>
            <a:spLocks noGrp="1"/>
          </p:cNvSpPr>
          <p:nvPr>
            <p:ph type="sldNum" sz="quarter" idx="12"/>
          </p:nvPr>
        </p:nvSpPr>
        <p:spPr/>
        <p:txBody>
          <a:bodyPr/>
          <a:lstStyle/>
          <a:p>
            <a:fld id="{B6B94E0D-10EA-48B2-A84E-19677E6CF861}" type="slidenum">
              <a:rPr lang="es-CO" smtClean="0"/>
              <a:t>‹Nº›</a:t>
            </a:fld>
            <a:endParaRPr lang="es-CO"/>
          </a:p>
        </p:txBody>
      </p:sp>
    </p:spTree>
    <p:extLst>
      <p:ext uri="{BB962C8B-B14F-4D97-AF65-F5344CB8AC3E}">
        <p14:creationId xmlns:p14="http://schemas.microsoft.com/office/powerpoint/2010/main" val="2455609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E66497-A50A-2DD0-D930-FC14718CFD83}"/>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37C3424E-6F7C-9D3E-A13A-372172118B46}"/>
              </a:ext>
            </a:extLst>
          </p:cNvPr>
          <p:cNvSpPr>
            <a:spLocks noGrp="1"/>
          </p:cNvSpPr>
          <p:nvPr>
            <p:ph type="body" idx="1"/>
          </p:nvPr>
        </p:nvSpPr>
        <p:spPr>
          <a:xfrm>
            <a:off x="831850" y="4589463"/>
            <a:ext cx="10515600" cy="739919"/>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id="{DF573DD3-1CBF-9D67-D282-A0B85BB3EA8A}"/>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5" name="Marcador de pie de página 4">
            <a:extLst>
              <a:ext uri="{FF2B5EF4-FFF2-40B4-BE49-F238E27FC236}">
                <a16:creationId xmlns:a16="http://schemas.microsoft.com/office/drawing/2014/main" id="{E98E8147-576C-E028-ACC6-7A74E753E2A8}"/>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8837DEC-4465-F647-FA53-5FBCE05BC83F}"/>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3325767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E9CBE1-78B6-2A36-4DCB-B51270B0A1CE}"/>
              </a:ext>
            </a:extLst>
          </p:cNvPr>
          <p:cNvSpPr>
            <a:spLocks noGrp="1"/>
          </p:cNvSpPr>
          <p:nvPr>
            <p:ph type="title"/>
          </p:nvPr>
        </p:nvSpPr>
        <p:spPr>
          <a:xfrm>
            <a:off x="838201" y="365125"/>
            <a:ext cx="8869218" cy="1325563"/>
          </a:xfrm>
          <a:prstGeom prst="rect">
            <a:avLst/>
          </a:prstGeom>
        </p:spPr>
        <p:txBody>
          <a:bodyPr/>
          <a:lstStyle/>
          <a:p>
            <a:r>
              <a:rPr lang="es-ES" dirty="0"/>
              <a:t>Haga clic para modificar el estilo de título del patrón</a:t>
            </a:r>
            <a:endParaRPr lang="es-CO" dirty="0"/>
          </a:p>
        </p:txBody>
      </p:sp>
      <p:sp>
        <p:nvSpPr>
          <p:cNvPr id="3" name="Marcador de contenido 2">
            <a:extLst>
              <a:ext uri="{FF2B5EF4-FFF2-40B4-BE49-F238E27FC236}">
                <a16:creationId xmlns:a16="http://schemas.microsoft.com/office/drawing/2014/main" id="{4A6255B0-D054-DA90-9841-2BFED8EB90A5}"/>
              </a:ext>
            </a:extLst>
          </p:cNvPr>
          <p:cNvSpPr>
            <a:spLocks noGrp="1"/>
          </p:cNvSpPr>
          <p:nvPr>
            <p:ph sz="half" idx="1"/>
          </p:nvPr>
        </p:nvSpPr>
        <p:spPr>
          <a:xfrm>
            <a:off x="838200" y="1825625"/>
            <a:ext cx="5181600" cy="435133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DC6C1C73-CF70-1CE5-DF9C-9550332CF0DB}"/>
              </a:ext>
            </a:extLst>
          </p:cNvPr>
          <p:cNvSpPr>
            <a:spLocks noGrp="1"/>
          </p:cNvSpPr>
          <p:nvPr>
            <p:ph sz="half" idx="2"/>
          </p:nvPr>
        </p:nvSpPr>
        <p:spPr>
          <a:xfrm>
            <a:off x="6172200" y="1825625"/>
            <a:ext cx="5181600" cy="435133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4AE21961-3A13-911E-6A50-C732A989FFB7}"/>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6" name="Marcador de pie de página 5">
            <a:extLst>
              <a:ext uri="{FF2B5EF4-FFF2-40B4-BE49-F238E27FC236}">
                <a16:creationId xmlns:a16="http://schemas.microsoft.com/office/drawing/2014/main" id="{B8B81A11-C8B8-0D5F-FD42-944B33AED0D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2585AE9E-4E53-673F-F1D8-AF0D66F4769D}"/>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371528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BAACCD-D86A-5905-848F-CE88DB09649B}"/>
              </a:ext>
            </a:extLst>
          </p:cNvPr>
          <p:cNvSpPr>
            <a:spLocks noGrp="1"/>
          </p:cNvSpPr>
          <p:nvPr>
            <p:ph type="title"/>
          </p:nvPr>
        </p:nvSpPr>
        <p:spPr>
          <a:xfrm>
            <a:off x="839788" y="365125"/>
            <a:ext cx="9144721" cy="1325563"/>
          </a:xfrm>
          <a:prstGeom prst="rect">
            <a:avLst/>
          </a:prstGeom>
        </p:spPr>
        <p:txBody>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5CFA0DE3-DFE4-EF9C-073B-8BAF7CC271C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solidFill>
                  <a:schemeClr val="tx2">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id="{BA268E12-B963-4F75-050F-F49F7B707B7F}"/>
              </a:ext>
            </a:extLst>
          </p:cNvPr>
          <p:cNvSpPr>
            <a:spLocks noGrp="1"/>
          </p:cNvSpPr>
          <p:nvPr>
            <p:ph sz="half" idx="2"/>
          </p:nvPr>
        </p:nvSpPr>
        <p:spPr>
          <a:xfrm>
            <a:off x="839788" y="2505075"/>
            <a:ext cx="5157787" cy="368458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5C9487B1-AA10-5514-E2FD-3577C5B3A90B}"/>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solidFill>
                  <a:schemeClr val="tx2">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6" name="Marcador de contenido 5">
            <a:extLst>
              <a:ext uri="{FF2B5EF4-FFF2-40B4-BE49-F238E27FC236}">
                <a16:creationId xmlns:a16="http://schemas.microsoft.com/office/drawing/2014/main" id="{5FCED6CA-AAFE-CE00-4223-AA7B45F73D15}"/>
              </a:ext>
            </a:extLst>
          </p:cNvPr>
          <p:cNvSpPr>
            <a:spLocks noGrp="1"/>
          </p:cNvSpPr>
          <p:nvPr>
            <p:ph sz="quarter" idx="4"/>
          </p:nvPr>
        </p:nvSpPr>
        <p:spPr>
          <a:xfrm>
            <a:off x="6172200" y="2505075"/>
            <a:ext cx="5183188" cy="368458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2F78A939-6305-BACE-22C7-B77ADC8E4C7E}"/>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8" name="Marcador de pie de página 7">
            <a:extLst>
              <a:ext uri="{FF2B5EF4-FFF2-40B4-BE49-F238E27FC236}">
                <a16:creationId xmlns:a16="http://schemas.microsoft.com/office/drawing/2014/main" id="{292E5515-9A75-02DB-1795-E747572F83BB}"/>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4AABF2DF-6AEF-FEC1-53FD-5D5C79E12006}"/>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998398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B07641-E536-4D72-312C-6CE2B748645E}"/>
              </a:ext>
            </a:extLst>
          </p:cNvPr>
          <p:cNvSpPr>
            <a:spLocks noGrp="1"/>
          </p:cNvSpPr>
          <p:nvPr>
            <p:ph type="title"/>
          </p:nvPr>
        </p:nvSpPr>
        <p:spPr>
          <a:xfrm>
            <a:off x="838200" y="365125"/>
            <a:ext cx="9035473" cy="1325563"/>
          </a:xfrm>
          <a:prstGeom prst="rect">
            <a:avLst/>
          </a:prstGeom>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47216C82-7DF7-04AC-0271-E805911C1069}"/>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4" name="Marcador de pie de página 3">
            <a:extLst>
              <a:ext uri="{FF2B5EF4-FFF2-40B4-BE49-F238E27FC236}">
                <a16:creationId xmlns:a16="http://schemas.microsoft.com/office/drawing/2014/main" id="{296DA554-B095-77AC-52F4-DA0DDBB0A14C}"/>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661A8383-758C-B04D-6EC0-61E145CC93E7}"/>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3184455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7689012-1FD8-C639-63D9-39E2097CDFB5}"/>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3" name="Marcador de pie de página 2">
            <a:extLst>
              <a:ext uri="{FF2B5EF4-FFF2-40B4-BE49-F238E27FC236}">
                <a16:creationId xmlns:a16="http://schemas.microsoft.com/office/drawing/2014/main" id="{61DCF44B-1D4F-1E1A-3509-FDF855A635AC}"/>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FF525B96-EE27-B01B-9407-AFDD657D60B8}"/>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850669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1E7398-22BE-A35C-B009-27B347C30938}"/>
              </a:ext>
            </a:extLst>
          </p:cNvPr>
          <p:cNvSpPr>
            <a:spLocks noGrp="1"/>
          </p:cNvSpPr>
          <p:nvPr>
            <p:ph type="title"/>
          </p:nvPr>
        </p:nvSpPr>
        <p:spPr>
          <a:xfrm>
            <a:off x="839788" y="715818"/>
            <a:ext cx="3932237" cy="1600200"/>
          </a:xfrm>
          <a:prstGeom prst="rect">
            <a:avLst/>
          </a:prstGeo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68DF95C1-4D78-BEA3-D490-789C1A20B63C}"/>
              </a:ext>
            </a:extLst>
          </p:cNvPr>
          <p:cNvSpPr>
            <a:spLocks noGrp="1"/>
          </p:cNvSpPr>
          <p:nvPr>
            <p:ph idx="1"/>
          </p:nvPr>
        </p:nvSpPr>
        <p:spPr>
          <a:xfrm>
            <a:off x="5524500" y="1353560"/>
            <a:ext cx="6316518" cy="3546331"/>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texto 3">
            <a:extLst>
              <a:ext uri="{FF2B5EF4-FFF2-40B4-BE49-F238E27FC236}">
                <a16:creationId xmlns:a16="http://schemas.microsoft.com/office/drawing/2014/main" id="{8100BBF0-C366-1D67-5025-F4571C62B2A4}"/>
              </a:ext>
            </a:extLst>
          </p:cNvPr>
          <p:cNvSpPr>
            <a:spLocks noGrp="1"/>
          </p:cNvSpPr>
          <p:nvPr>
            <p:ph type="body" sz="half" idx="2"/>
          </p:nvPr>
        </p:nvSpPr>
        <p:spPr>
          <a:xfrm>
            <a:off x="839788" y="2542309"/>
            <a:ext cx="3932237" cy="235758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los estilos de texto del patrón</a:t>
            </a:r>
          </a:p>
        </p:txBody>
      </p:sp>
      <p:sp>
        <p:nvSpPr>
          <p:cNvPr id="5" name="Marcador de fecha 4">
            <a:extLst>
              <a:ext uri="{FF2B5EF4-FFF2-40B4-BE49-F238E27FC236}">
                <a16:creationId xmlns:a16="http://schemas.microsoft.com/office/drawing/2014/main" id="{AF932914-0534-18D2-5A2E-BEC81BA04651}"/>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6" name="Marcador de pie de página 5">
            <a:extLst>
              <a:ext uri="{FF2B5EF4-FFF2-40B4-BE49-F238E27FC236}">
                <a16:creationId xmlns:a16="http://schemas.microsoft.com/office/drawing/2014/main" id="{E268A0E4-EF6D-9E91-1F88-D02D9384E1B9}"/>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3F866AD-5649-37E6-E351-E55590F2EFE9}"/>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191459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F94B60-9D71-CEDA-3AB4-B4BD788651A1}"/>
              </a:ext>
            </a:extLst>
          </p:cNvPr>
          <p:cNvSpPr>
            <a:spLocks noGrp="1"/>
          </p:cNvSpPr>
          <p:nvPr>
            <p:ph type="title"/>
          </p:nvPr>
        </p:nvSpPr>
        <p:spPr>
          <a:xfrm>
            <a:off x="839788" y="618837"/>
            <a:ext cx="4692794" cy="1881908"/>
          </a:xfrm>
          <a:prstGeom prst="rect">
            <a:avLst/>
          </a:prstGeom>
        </p:spPr>
        <p:txBody>
          <a:bodyPr anchor="b"/>
          <a:lstStyle>
            <a:lvl1pPr>
              <a:defRPr sz="3200"/>
            </a:lvl1pPr>
          </a:lstStyle>
          <a:p>
            <a:r>
              <a:rPr lang="es-ES" dirty="0"/>
              <a:t>Haga clic para modificar el estilo de título del patrón</a:t>
            </a:r>
            <a:endParaRPr lang="es-CO" dirty="0"/>
          </a:p>
        </p:txBody>
      </p:sp>
      <p:sp>
        <p:nvSpPr>
          <p:cNvPr id="3" name="Marcador de posición de imagen 2">
            <a:extLst>
              <a:ext uri="{FF2B5EF4-FFF2-40B4-BE49-F238E27FC236}">
                <a16:creationId xmlns:a16="http://schemas.microsoft.com/office/drawing/2014/main" id="{AF6E4203-7FCA-0372-8C2C-3BD3439D4E7D}"/>
              </a:ext>
            </a:extLst>
          </p:cNvPr>
          <p:cNvSpPr>
            <a:spLocks noGrp="1"/>
          </p:cNvSpPr>
          <p:nvPr>
            <p:ph type="pic" idx="1"/>
          </p:nvPr>
        </p:nvSpPr>
        <p:spPr>
          <a:xfrm>
            <a:off x="6216073" y="0"/>
            <a:ext cx="5975927" cy="58689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DD94C4FC-6EF7-CB71-3793-A8A678FF342D}"/>
              </a:ext>
            </a:extLst>
          </p:cNvPr>
          <p:cNvSpPr>
            <a:spLocks noGrp="1"/>
          </p:cNvSpPr>
          <p:nvPr>
            <p:ph type="body" sz="half" idx="2"/>
          </p:nvPr>
        </p:nvSpPr>
        <p:spPr>
          <a:xfrm>
            <a:off x="839788" y="3058424"/>
            <a:ext cx="4692794" cy="281056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A27B0B8-E7BF-486F-14C1-F532854AAD16}"/>
              </a:ext>
            </a:extLst>
          </p:cNvPr>
          <p:cNvSpPr>
            <a:spLocks noGrp="1"/>
          </p:cNvSpPr>
          <p:nvPr>
            <p:ph type="dt" sz="half" idx="10"/>
          </p:nvPr>
        </p:nvSpPr>
        <p:spPr/>
        <p:txBody>
          <a:bodyPr/>
          <a:lstStyle/>
          <a:p>
            <a:fld id="{5E6163DA-F33B-40B7-B1CB-E62D91F228CF}" type="datetimeFigureOut">
              <a:rPr lang="es-CO" smtClean="0"/>
              <a:t>19/08/2025</a:t>
            </a:fld>
            <a:endParaRPr lang="es-CO"/>
          </a:p>
        </p:txBody>
      </p:sp>
      <p:sp>
        <p:nvSpPr>
          <p:cNvPr id="6" name="Marcador de pie de página 5">
            <a:extLst>
              <a:ext uri="{FF2B5EF4-FFF2-40B4-BE49-F238E27FC236}">
                <a16:creationId xmlns:a16="http://schemas.microsoft.com/office/drawing/2014/main" id="{FF72E207-906B-1158-AA12-F13B4861007C}"/>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7D0E2B6-2CE7-00BD-20F7-C39D0C643DA6}"/>
              </a:ext>
            </a:extLst>
          </p:cNvPr>
          <p:cNvSpPr>
            <a:spLocks noGrp="1"/>
          </p:cNvSpPr>
          <p:nvPr>
            <p:ph type="sldNum" sz="quarter" idx="12"/>
          </p:nvPr>
        </p:nvSpPr>
        <p:spPr/>
        <p:txBody>
          <a:bodyPr/>
          <a:lstStyle/>
          <a:p>
            <a:fld id="{191D8EC3-8053-403B-8A9D-377B4DD470F3}" type="slidenum">
              <a:rPr lang="es-CO" smtClean="0"/>
              <a:t>‹Nº›</a:t>
            </a:fld>
            <a:endParaRPr lang="es-CO"/>
          </a:p>
        </p:txBody>
      </p:sp>
    </p:spTree>
    <p:extLst>
      <p:ext uri="{BB962C8B-B14F-4D97-AF65-F5344CB8AC3E}">
        <p14:creationId xmlns:p14="http://schemas.microsoft.com/office/powerpoint/2010/main" val="413426186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2.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3.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5.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image" Target="../media/image6.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25.xml"/><Relationship Id="rId5" Type="http://schemas.openxmlformats.org/officeDocument/2006/relationships/image" Target="../media/image5.png"/><Relationship Id="rId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B92E09EA-D368-D3B5-5624-B7E1FF76D5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B61D58D-21E3-4C5F-A01C-0AAE262C17F0}" type="datetimeFigureOut">
              <a:rPr lang="es-CO" smtClean="0"/>
              <a:t>19/08/2025</a:t>
            </a:fld>
            <a:endParaRPr lang="es-CO"/>
          </a:p>
        </p:txBody>
      </p:sp>
      <p:sp>
        <p:nvSpPr>
          <p:cNvPr id="5" name="Marcador de pie de página 4">
            <a:extLst>
              <a:ext uri="{FF2B5EF4-FFF2-40B4-BE49-F238E27FC236}">
                <a16:creationId xmlns:a16="http://schemas.microsoft.com/office/drawing/2014/main" id="{C5CB350F-16AD-AC00-45AA-F2B6007A9C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3C5F5D0B-F1A6-7629-5CBA-D89503A849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81F0F04-4B4A-4511-8F49-703C8ACC0594}" type="slidenum">
              <a:rPr lang="es-CO" smtClean="0"/>
              <a:t>‹Nº›</a:t>
            </a:fld>
            <a:endParaRPr lang="es-CO"/>
          </a:p>
        </p:txBody>
      </p:sp>
      <p:sp>
        <p:nvSpPr>
          <p:cNvPr id="9" name="Marcador de título 1">
            <a:extLst>
              <a:ext uri="{FF2B5EF4-FFF2-40B4-BE49-F238E27FC236}">
                <a16:creationId xmlns:a16="http://schemas.microsoft.com/office/drawing/2014/main" id="{7C4309B8-142F-8461-2957-DF62648A016A}"/>
              </a:ext>
            </a:extLst>
          </p:cNvPr>
          <p:cNvSpPr>
            <a:spLocks noGrp="1"/>
          </p:cNvSpPr>
          <p:nvPr>
            <p:ph type="title"/>
          </p:nvPr>
        </p:nvSpPr>
        <p:spPr>
          <a:xfrm>
            <a:off x="838200" y="365125"/>
            <a:ext cx="9174018"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10" name="Marcador de texto 2">
            <a:extLst>
              <a:ext uri="{FF2B5EF4-FFF2-40B4-BE49-F238E27FC236}">
                <a16:creationId xmlns:a16="http://schemas.microsoft.com/office/drawing/2014/main" id="{F2410B93-0EF8-F576-0681-FC2DDF518E16}"/>
              </a:ext>
            </a:extLst>
          </p:cNvPr>
          <p:cNvSpPr>
            <a:spLocks noGrp="1"/>
          </p:cNvSpPr>
          <p:nvPr>
            <p:ph type="body" idx="1"/>
          </p:nvPr>
        </p:nvSpPr>
        <p:spPr>
          <a:xfrm>
            <a:off x="838200" y="1825625"/>
            <a:ext cx="10515600" cy="4020993"/>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Tree>
    <p:extLst>
      <p:ext uri="{BB962C8B-B14F-4D97-AF65-F5344CB8AC3E}">
        <p14:creationId xmlns:p14="http://schemas.microsoft.com/office/powerpoint/2010/main" val="1849995586"/>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b="1" kern="1200">
          <a:solidFill>
            <a:srgbClr val="213568"/>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3D70BFF-BDFA-B55E-364C-699687EAF698}"/>
              </a:ext>
            </a:extLst>
          </p:cNvPr>
          <p:cNvSpPr>
            <a:spLocks noGrp="1"/>
          </p:cNvSpPr>
          <p:nvPr>
            <p:ph type="title"/>
          </p:nvPr>
        </p:nvSpPr>
        <p:spPr>
          <a:xfrm>
            <a:off x="838200" y="365125"/>
            <a:ext cx="9174018"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A0C1332B-B5FB-AD65-5074-C6920D182103}"/>
              </a:ext>
            </a:extLst>
          </p:cNvPr>
          <p:cNvSpPr>
            <a:spLocks noGrp="1"/>
          </p:cNvSpPr>
          <p:nvPr>
            <p:ph type="body" idx="1"/>
          </p:nvPr>
        </p:nvSpPr>
        <p:spPr>
          <a:xfrm>
            <a:off x="838200" y="1825625"/>
            <a:ext cx="10515600" cy="4020993"/>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7D2EB16A-5386-9521-5A86-1583BA3815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6163DA-F33B-40B7-B1CB-E62D91F228CF}" type="datetimeFigureOut">
              <a:rPr lang="es-CO" smtClean="0"/>
              <a:t>19/08/2025</a:t>
            </a:fld>
            <a:endParaRPr lang="es-CO"/>
          </a:p>
        </p:txBody>
      </p:sp>
      <p:sp>
        <p:nvSpPr>
          <p:cNvPr id="5" name="Marcador de pie de página 4">
            <a:extLst>
              <a:ext uri="{FF2B5EF4-FFF2-40B4-BE49-F238E27FC236}">
                <a16:creationId xmlns:a16="http://schemas.microsoft.com/office/drawing/2014/main" id="{6D6CC6AD-C174-8E65-2E5B-1435868964B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F1E8A40F-7C19-D3E7-C5CA-D5EE7651AC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91D8EC3-8053-403B-8A9D-377B4DD470F3}" type="slidenum">
              <a:rPr lang="es-CO" smtClean="0"/>
              <a:t>‹Nº›</a:t>
            </a:fld>
            <a:endParaRPr lang="es-CO"/>
          </a:p>
        </p:txBody>
      </p:sp>
    </p:spTree>
    <p:extLst>
      <p:ext uri="{BB962C8B-B14F-4D97-AF65-F5344CB8AC3E}">
        <p14:creationId xmlns:p14="http://schemas.microsoft.com/office/powerpoint/2010/main" val="287505782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8" r:id="rId10"/>
  </p:sldLayoutIdLst>
  <p:txStyles>
    <p:titleStyle>
      <a:lvl1pPr algn="l" defTabSz="914400" rtl="0" eaLnBrk="1" latinLnBrk="0" hangingPunct="1">
        <a:lnSpc>
          <a:spcPct val="90000"/>
        </a:lnSpc>
        <a:spcBef>
          <a:spcPct val="0"/>
        </a:spcBef>
        <a:buNone/>
        <a:defRPr sz="4000" b="1" kern="1200">
          <a:solidFill>
            <a:srgbClr val="213568"/>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C5049A8-5383-EECF-83BE-4355D1ACD5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98751ED3-ECA0-1836-778E-81A5AFA03A54}"/>
              </a:ext>
            </a:extLst>
          </p:cNvPr>
          <p:cNvSpPr>
            <a:spLocks noGrp="1"/>
          </p:cNvSpPr>
          <p:nvPr>
            <p:ph type="body" idx="1"/>
          </p:nvPr>
        </p:nvSpPr>
        <p:spPr>
          <a:xfrm>
            <a:off x="838200" y="1825625"/>
            <a:ext cx="10515600" cy="4251902"/>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D318D895-36B7-35A6-3E4B-7924670BA0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F3768A8-AD8F-4C47-A0C2-77833CC73846}" type="datetimeFigureOut">
              <a:rPr lang="es-CO" smtClean="0"/>
              <a:t>19/08/2025</a:t>
            </a:fld>
            <a:endParaRPr lang="es-CO"/>
          </a:p>
        </p:txBody>
      </p:sp>
      <p:sp>
        <p:nvSpPr>
          <p:cNvPr id="5" name="Marcador de pie de página 4">
            <a:extLst>
              <a:ext uri="{FF2B5EF4-FFF2-40B4-BE49-F238E27FC236}">
                <a16:creationId xmlns:a16="http://schemas.microsoft.com/office/drawing/2014/main" id="{40F1F29E-3088-B5CD-A601-DCBEE329CC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03F98937-E4C4-B620-0EAE-2476611799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FD2F01-1A27-46B6-80D8-12306BC50380}" type="slidenum">
              <a:rPr lang="es-CO" smtClean="0"/>
              <a:t>‹Nº›</a:t>
            </a:fld>
            <a:endParaRPr lang="es-CO"/>
          </a:p>
        </p:txBody>
      </p:sp>
      <p:sp>
        <p:nvSpPr>
          <p:cNvPr id="7" name="Rectángulo 6">
            <a:extLst>
              <a:ext uri="{FF2B5EF4-FFF2-40B4-BE49-F238E27FC236}">
                <a16:creationId xmlns:a16="http://schemas.microsoft.com/office/drawing/2014/main" id="{8D19724A-AC18-E630-F3FB-02AF0AE66D89}"/>
              </a:ext>
            </a:extLst>
          </p:cNvPr>
          <p:cNvSpPr/>
          <p:nvPr userDrawn="1"/>
        </p:nvSpPr>
        <p:spPr>
          <a:xfrm>
            <a:off x="0" y="5363152"/>
            <a:ext cx="1847273" cy="1066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Imagen 7" descr="Interfaz de usuario gráfica&#10;&#10;El contenido generado por IA puede ser incorrecto.">
            <a:extLst>
              <a:ext uri="{FF2B5EF4-FFF2-40B4-BE49-F238E27FC236}">
                <a16:creationId xmlns:a16="http://schemas.microsoft.com/office/drawing/2014/main" id="{C6C2B47A-75B5-6441-9482-C12EB8D38385}"/>
              </a:ext>
            </a:extLst>
          </p:cNvPr>
          <p:cNvPicPr>
            <a:picLocks noChangeAspect="1"/>
          </p:cNvPicPr>
          <p:nvPr userDrawn="1"/>
        </p:nvPicPr>
        <p:blipFill>
          <a:blip r:embed="rId14"/>
          <a:stretch>
            <a:fillRect/>
          </a:stretch>
        </p:blipFill>
        <p:spPr>
          <a:xfrm>
            <a:off x="10744107" y="230188"/>
            <a:ext cx="1219386" cy="480627"/>
          </a:xfrm>
          <a:prstGeom prst="rect">
            <a:avLst/>
          </a:prstGeom>
        </p:spPr>
      </p:pic>
      <p:pic>
        <p:nvPicPr>
          <p:cNvPr id="9" name="Imagen 8" descr="Logotipo&#10;&#10;El contenido generado por IA puede ser incorrecto.">
            <a:extLst>
              <a:ext uri="{FF2B5EF4-FFF2-40B4-BE49-F238E27FC236}">
                <a16:creationId xmlns:a16="http://schemas.microsoft.com/office/drawing/2014/main" id="{33B2B7C3-78C7-16D9-17BE-B5CBC95CB54F}"/>
              </a:ext>
            </a:extLst>
          </p:cNvPr>
          <p:cNvPicPr>
            <a:picLocks noChangeAspect="1"/>
          </p:cNvPicPr>
          <p:nvPr userDrawn="1"/>
        </p:nvPicPr>
        <p:blipFill>
          <a:blip r:embed="rId15"/>
          <a:stretch>
            <a:fillRect/>
          </a:stretch>
        </p:blipFill>
        <p:spPr>
          <a:xfrm>
            <a:off x="304800" y="277380"/>
            <a:ext cx="683305" cy="503093"/>
          </a:xfrm>
          <a:prstGeom prst="rect">
            <a:avLst/>
          </a:prstGeom>
        </p:spPr>
      </p:pic>
    </p:spTree>
    <p:extLst>
      <p:ext uri="{BB962C8B-B14F-4D97-AF65-F5344CB8AC3E}">
        <p14:creationId xmlns:p14="http://schemas.microsoft.com/office/powerpoint/2010/main" val="246615122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000" b="1" kern="1200">
          <a:solidFill>
            <a:schemeClr val="tx2">
              <a:lumMod val="75000"/>
              <a:lumOff val="25000"/>
            </a:schemeClr>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CC6FCF2-3672-5B38-7A28-F4E016B196DE}"/>
              </a:ext>
            </a:extLst>
          </p:cNvPr>
          <p:cNvSpPr>
            <a:spLocks noGrp="1"/>
          </p:cNvSpPr>
          <p:nvPr>
            <p:ph type="title"/>
          </p:nvPr>
        </p:nvSpPr>
        <p:spPr>
          <a:xfrm>
            <a:off x="3306619" y="727636"/>
            <a:ext cx="7555345" cy="2237978"/>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E0ED324F-6B19-395A-A2B2-A63E3F84A530}"/>
              </a:ext>
            </a:extLst>
          </p:cNvPr>
          <p:cNvSpPr>
            <a:spLocks noGrp="1"/>
          </p:cNvSpPr>
          <p:nvPr>
            <p:ph type="body" idx="1"/>
          </p:nvPr>
        </p:nvSpPr>
        <p:spPr>
          <a:xfrm>
            <a:off x="3676073" y="3067557"/>
            <a:ext cx="6816436" cy="2769825"/>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3615D86A-7311-3FFD-C972-B735A2BFAC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CF157B9-8888-41DD-9CB1-BA3283C88FAD}" type="datetimeFigureOut">
              <a:rPr lang="es-CO" smtClean="0"/>
              <a:t>19/08/2025</a:t>
            </a:fld>
            <a:endParaRPr lang="es-CO"/>
          </a:p>
        </p:txBody>
      </p:sp>
      <p:sp>
        <p:nvSpPr>
          <p:cNvPr id="5" name="Marcador de pie de página 4">
            <a:extLst>
              <a:ext uri="{FF2B5EF4-FFF2-40B4-BE49-F238E27FC236}">
                <a16:creationId xmlns:a16="http://schemas.microsoft.com/office/drawing/2014/main" id="{16021A4D-E7F6-26FF-801C-F43B67A3C9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41444D0F-07BC-2FB5-1FA9-C56C8469F7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6B94E0D-10EA-48B2-A84E-19677E6CF861}" type="slidenum">
              <a:rPr lang="es-CO" smtClean="0"/>
              <a:t>‹Nº›</a:t>
            </a:fld>
            <a:endParaRPr lang="es-CO"/>
          </a:p>
        </p:txBody>
      </p:sp>
    </p:spTree>
    <p:extLst>
      <p:ext uri="{BB962C8B-B14F-4D97-AF65-F5344CB8AC3E}">
        <p14:creationId xmlns:p14="http://schemas.microsoft.com/office/powerpoint/2010/main" val="2965771771"/>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Lst>
  <p:txStyles>
    <p:titleStyle>
      <a:lvl1pPr algn="ctr" defTabSz="914400" rtl="0" eaLnBrk="1" latinLnBrk="0" hangingPunct="1">
        <a:lnSpc>
          <a:spcPct val="90000"/>
        </a:lnSpc>
        <a:spcBef>
          <a:spcPct val="0"/>
        </a:spcBef>
        <a:buNone/>
        <a:defRPr sz="4400" b="1" kern="1200">
          <a:solidFill>
            <a:srgbClr val="213568"/>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203005D5-226E-AB60-CA4C-2912E23BD8C3}"/>
              </a:ext>
            </a:extLst>
          </p:cNvPr>
          <p:cNvSpPr/>
          <p:nvPr userDrawn="1"/>
        </p:nvSpPr>
        <p:spPr>
          <a:xfrm>
            <a:off x="10344727" y="5791200"/>
            <a:ext cx="1847273" cy="1066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Marcador de título 1">
            <a:extLst>
              <a:ext uri="{FF2B5EF4-FFF2-40B4-BE49-F238E27FC236}">
                <a16:creationId xmlns:a16="http://schemas.microsoft.com/office/drawing/2014/main" id="{FD533743-8B30-B647-9472-13B569CFADEE}"/>
              </a:ext>
            </a:extLst>
          </p:cNvPr>
          <p:cNvSpPr>
            <a:spLocks noGrp="1"/>
          </p:cNvSpPr>
          <p:nvPr>
            <p:ph type="title"/>
          </p:nvPr>
        </p:nvSpPr>
        <p:spPr>
          <a:xfrm>
            <a:off x="3581400" y="863889"/>
            <a:ext cx="7001164" cy="1953202"/>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8F0E957A-DFD6-0B7A-687B-EA35BA2357D4}"/>
              </a:ext>
            </a:extLst>
          </p:cNvPr>
          <p:cNvSpPr>
            <a:spLocks noGrp="1"/>
          </p:cNvSpPr>
          <p:nvPr>
            <p:ph type="body" idx="1"/>
          </p:nvPr>
        </p:nvSpPr>
        <p:spPr>
          <a:xfrm>
            <a:off x="3581400" y="3265920"/>
            <a:ext cx="7001164" cy="264160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323EE12E-61C6-F794-5E1A-C397EE2178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1599B4B-7F2D-403A-AEE9-28264F76536C}" type="datetimeFigureOut">
              <a:rPr lang="es-CO" smtClean="0"/>
              <a:t>19/08/2025</a:t>
            </a:fld>
            <a:endParaRPr lang="es-CO"/>
          </a:p>
        </p:txBody>
      </p:sp>
      <p:sp>
        <p:nvSpPr>
          <p:cNvPr id="5" name="Marcador de pie de página 4">
            <a:extLst>
              <a:ext uri="{FF2B5EF4-FFF2-40B4-BE49-F238E27FC236}">
                <a16:creationId xmlns:a16="http://schemas.microsoft.com/office/drawing/2014/main" id="{2A0B67EC-3606-10B9-6D5A-C1646FF40B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44D2F4A4-C355-2B90-F590-0B15A32E9B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3AF37F3-4C50-44B1-AB8B-AE83F718E69C}" type="slidenum">
              <a:rPr lang="es-CO" smtClean="0"/>
              <a:t>‹Nº›</a:t>
            </a:fld>
            <a:endParaRPr lang="es-CO"/>
          </a:p>
        </p:txBody>
      </p:sp>
      <p:pic>
        <p:nvPicPr>
          <p:cNvPr id="8" name="Imagen 7" descr="Interfaz de usuario gráfica&#10;&#10;El contenido generado por IA puede ser incorrecto.">
            <a:extLst>
              <a:ext uri="{FF2B5EF4-FFF2-40B4-BE49-F238E27FC236}">
                <a16:creationId xmlns:a16="http://schemas.microsoft.com/office/drawing/2014/main" id="{76EC72C9-6B4A-1FD6-5227-37FF3F6F8F8E}"/>
              </a:ext>
            </a:extLst>
          </p:cNvPr>
          <p:cNvPicPr>
            <a:picLocks noChangeAspect="1"/>
          </p:cNvPicPr>
          <p:nvPr userDrawn="1"/>
        </p:nvPicPr>
        <p:blipFill>
          <a:blip r:embed="rId4"/>
          <a:stretch>
            <a:fillRect/>
          </a:stretch>
        </p:blipFill>
        <p:spPr>
          <a:xfrm>
            <a:off x="10499436" y="5976922"/>
            <a:ext cx="1415192" cy="557805"/>
          </a:xfrm>
          <a:prstGeom prst="rect">
            <a:avLst/>
          </a:prstGeom>
        </p:spPr>
      </p:pic>
      <p:pic>
        <p:nvPicPr>
          <p:cNvPr id="9" name="Imagen 8" descr="Logotipo&#10;&#10;El contenido generado por IA puede ser incorrecto.">
            <a:extLst>
              <a:ext uri="{FF2B5EF4-FFF2-40B4-BE49-F238E27FC236}">
                <a16:creationId xmlns:a16="http://schemas.microsoft.com/office/drawing/2014/main" id="{F35B11A4-49E2-91D2-96BE-42C3E59B70F0}"/>
              </a:ext>
            </a:extLst>
          </p:cNvPr>
          <p:cNvPicPr>
            <a:picLocks noChangeAspect="1"/>
          </p:cNvPicPr>
          <p:nvPr userDrawn="1"/>
        </p:nvPicPr>
        <p:blipFill>
          <a:blip r:embed="rId5"/>
          <a:stretch>
            <a:fillRect/>
          </a:stretch>
        </p:blipFill>
        <p:spPr>
          <a:xfrm>
            <a:off x="11028218" y="323274"/>
            <a:ext cx="800392" cy="589300"/>
          </a:xfrm>
          <a:prstGeom prst="rect">
            <a:avLst/>
          </a:prstGeom>
        </p:spPr>
      </p:pic>
    </p:spTree>
    <p:extLst>
      <p:ext uri="{BB962C8B-B14F-4D97-AF65-F5344CB8AC3E}">
        <p14:creationId xmlns:p14="http://schemas.microsoft.com/office/powerpoint/2010/main" val="2868180331"/>
      </p:ext>
    </p:extLst>
  </p:cSld>
  <p:clrMap bg1="lt1" tx1="dk1" bg2="lt2" tx2="dk2" accent1="accent1" accent2="accent2" accent3="accent3" accent4="accent4" accent5="accent5" accent6="accent6" hlink="hlink" folHlink="folHlink"/>
  <p:sldLayoutIdLst>
    <p:sldLayoutId id="2147483710" r:id="rId1"/>
  </p:sldLayoutIdLst>
  <p:txStyles>
    <p:titleStyle>
      <a:lvl1pPr algn="l" defTabSz="914400" rtl="0" eaLnBrk="1" latinLnBrk="0" hangingPunct="1">
        <a:lnSpc>
          <a:spcPct val="90000"/>
        </a:lnSpc>
        <a:spcBef>
          <a:spcPct val="0"/>
        </a:spcBef>
        <a:buNone/>
        <a:defRPr sz="4400" b="1" kern="1200">
          <a:solidFill>
            <a:schemeClr val="accent2"/>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495B52B0-65B7-546C-B411-31C7AD08AD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53716E1-8ED3-485E-BFD5-41E3CC2D8E82}" type="datetimeFigureOut">
              <a:rPr lang="es-CO" smtClean="0"/>
              <a:t>19/08/2025</a:t>
            </a:fld>
            <a:endParaRPr lang="es-CO"/>
          </a:p>
        </p:txBody>
      </p:sp>
      <p:sp>
        <p:nvSpPr>
          <p:cNvPr id="5" name="Marcador de pie de página 4">
            <a:extLst>
              <a:ext uri="{FF2B5EF4-FFF2-40B4-BE49-F238E27FC236}">
                <a16:creationId xmlns:a16="http://schemas.microsoft.com/office/drawing/2014/main" id="{0FA13DCE-766B-A04C-C42E-9627EF388F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5E07282F-716F-4944-57EF-08E8AAD695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79A7E59-3168-47F8-88FB-F32E99A70349}" type="slidenum">
              <a:rPr lang="es-CO" smtClean="0"/>
              <a:t>‹Nº›</a:t>
            </a:fld>
            <a:endParaRPr lang="es-CO"/>
          </a:p>
        </p:txBody>
      </p:sp>
      <p:sp>
        <p:nvSpPr>
          <p:cNvPr id="7" name="Marcador de título 1">
            <a:extLst>
              <a:ext uri="{FF2B5EF4-FFF2-40B4-BE49-F238E27FC236}">
                <a16:creationId xmlns:a16="http://schemas.microsoft.com/office/drawing/2014/main" id="{ED31BEAA-4383-6AD4-E550-C5197494992A}"/>
              </a:ext>
            </a:extLst>
          </p:cNvPr>
          <p:cNvSpPr>
            <a:spLocks noGrp="1"/>
          </p:cNvSpPr>
          <p:nvPr>
            <p:ph type="title"/>
          </p:nvPr>
        </p:nvSpPr>
        <p:spPr>
          <a:xfrm>
            <a:off x="3581400" y="863889"/>
            <a:ext cx="7001164" cy="1953202"/>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8" name="Marcador de texto 2">
            <a:extLst>
              <a:ext uri="{FF2B5EF4-FFF2-40B4-BE49-F238E27FC236}">
                <a16:creationId xmlns:a16="http://schemas.microsoft.com/office/drawing/2014/main" id="{6A992FF8-1A30-8E96-AAFB-232E8F1EB7EF}"/>
              </a:ext>
            </a:extLst>
          </p:cNvPr>
          <p:cNvSpPr>
            <a:spLocks noGrp="1"/>
          </p:cNvSpPr>
          <p:nvPr>
            <p:ph type="body" idx="1"/>
          </p:nvPr>
        </p:nvSpPr>
        <p:spPr>
          <a:xfrm>
            <a:off x="3581400" y="3265920"/>
            <a:ext cx="7001164" cy="2641601"/>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3" name="Rectángulo 2">
            <a:extLst>
              <a:ext uri="{FF2B5EF4-FFF2-40B4-BE49-F238E27FC236}">
                <a16:creationId xmlns:a16="http://schemas.microsoft.com/office/drawing/2014/main" id="{5EB81BD8-15BD-6501-58A6-3FC21F9E4294}"/>
              </a:ext>
            </a:extLst>
          </p:cNvPr>
          <p:cNvSpPr/>
          <p:nvPr userDrawn="1"/>
        </p:nvSpPr>
        <p:spPr>
          <a:xfrm>
            <a:off x="10344727" y="5791200"/>
            <a:ext cx="1847273" cy="1066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descr="Interfaz de usuario gráfica&#10;&#10;El contenido generado por IA puede ser incorrecto.">
            <a:extLst>
              <a:ext uri="{FF2B5EF4-FFF2-40B4-BE49-F238E27FC236}">
                <a16:creationId xmlns:a16="http://schemas.microsoft.com/office/drawing/2014/main" id="{AC9E66ED-4D06-0EC5-7F15-AD54E594C103}"/>
              </a:ext>
            </a:extLst>
          </p:cNvPr>
          <p:cNvPicPr>
            <a:picLocks noChangeAspect="1"/>
          </p:cNvPicPr>
          <p:nvPr userDrawn="1"/>
        </p:nvPicPr>
        <p:blipFill>
          <a:blip r:embed="rId5"/>
          <a:stretch>
            <a:fillRect/>
          </a:stretch>
        </p:blipFill>
        <p:spPr>
          <a:xfrm>
            <a:off x="10499436" y="5976922"/>
            <a:ext cx="1415192" cy="557805"/>
          </a:xfrm>
          <a:prstGeom prst="rect">
            <a:avLst/>
          </a:prstGeom>
        </p:spPr>
      </p:pic>
      <p:pic>
        <p:nvPicPr>
          <p:cNvPr id="10" name="Imagen 9" descr="Logotipo&#10;&#10;El contenido generado por IA puede ser incorrecto.">
            <a:extLst>
              <a:ext uri="{FF2B5EF4-FFF2-40B4-BE49-F238E27FC236}">
                <a16:creationId xmlns:a16="http://schemas.microsoft.com/office/drawing/2014/main" id="{D9FE9721-D1CE-0537-292E-39E18D5D0B97}"/>
              </a:ext>
            </a:extLst>
          </p:cNvPr>
          <p:cNvPicPr>
            <a:picLocks noChangeAspect="1"/>
          </p:cNvPicPr>
          <p:nvPr userDrawn="1"/>
        </p:nvPicPr>
        <p:blipFill>
          <a:blip r:embed="rId6"/>
          <a:stretch>
            <a:fillRect/>
          </a:stretch>
        </p:blipFill>
        <p:spPr>
          <a:xfrm>
            <a:off x="11028218" y="323274"/>
            <a:ext cx="800392" cy="589300"/>
          </a:xfrm>
          <a:prstGeom prst="rect">
            <a:avLst/>
          </a:prstGeom>
        </p:spPr>
      </p:pic>
    </p:spTree>
    <p:extLst>
      <p:ext uri="{BB962C8B-B14F-4D97-AF65-F5344CB8AC3E}">
        <p14:creationId xmlns:p14="http://schemas.microsoft.com/office/powerpoint/2010/main" val="56664742"/>
      </p:ext>
    </p:extLst>
  </p:cSld>
  <p:clrMap bg1="lt1" tx1="dk1" bg2="lt2" tx2="dk2" accent1="accent1" accent2="accent2" accent3="accent3" accent4="accent4" accent5="accent5" accent6="accent6" hlink="hlink" folHlink="folHlink"/>
  <p:sldLayoutIdLst>
    <p:sldLayoutId id="2147483712" r:id="rId1"/>
    <p:sldLayoutId id="2147483713" r:id="rId2"/>
  </p:sldLayoutIdLst>
  <p:txStyles>
    <p:titleStyle>
      <a:lvl1pPr algn="l" defTabSz="914400" rtl="0" eaLnBrk="1" latinLnBrk="0" hangingPunct="1">
        <a:lnSpc>
          <a:spcPct val="90000"/>
        </a:lnSpc>
        <a:spcBef>
          <a:spcPct val="0"/>
        </a:spcBef>
        <a:buNone/>
        <a:defRPr sz="4400" b="1" kern="1200">
          <a:solidFill>
            <a:schemeClr val="accent2"/>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customXml" Target="../ink/ink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package" Target="../embeddings/Microsoft_Excel_Worksheet.xlsx"/><Relationship Id="rId1" Type="http://schemas.openxmlformats.org/officeDocument/2006/relationships/slideLayout" Target="../slideLayouts/slideLayout13.xml"/><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3.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package" Target="../embeddings/Microsoft_Excel_Worksheet6.xlsx"/><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package" Target="../embeddings/Microsoft_Excel_Worksheet7.xlsx"/><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chart" Target="../charts/chart15.xml"/><Relationship Id="rId5" Type="http://schemas.openxmlformats.org/officeDocument/2006/relationships/chart" Target="../charts/chart14.xml"/><Relationship Id="rId4" Type="http://schemas.openxmlformats.org/officeDocument/2006/relationships/chart" Target="../charts/chart13.xml"/></Relationships>
</file>

<file path=ppt/slides/_rels/slide26.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package" Target="../embeddings/Microsoft_Excel_Worksheet13.xlsx"/><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package" Target="../embeddings/Microsoft_Excel_Worksheet14.xlsx"/><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10.png"/><Relationship Id="rId2" Type="http://schemas.openxmlformats.org/officeDocument/2006/relationships/chart" Target="../charts/chart1.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2.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6048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BF1CFD-0B7D-BB80-8DED-FE0F7382B18B}"/>
            </a:ext>
          </a:extLst>
        </p:cNvPr>
        <p:cNvGrpSpPr/>
        <p:nvPr/>
      </p:nvGrpSpPr>
      <p:grpSpPr>
        <a:xfrm>
          <a:off x="0" y="0"/>
          <a:ext cx="0" cy="0"/>
          <a:chOff x="0" y="0"/>
          <a:chExt cx="0" cy="0"/>
        </a:xfrm>
      </p:grpSpPr>
      <p:sp>
        <p:nvSpPr>
          <p:cNvPr id="10" name="Rectángulo: esquinas redondeadas 9">
            <a:extLst>
              <a:ext uri="{FF2B5EF4-FFF2-40B4-BE49-F238E27FC236}">
                <a16:creationId xmlns:a16="http://schemas.microsoft.com/office/drawing/2014/main" id="{C14F62AC-7328-24C3-07AE-FCE635F84781}"/>
              </a:ext>
            </a:extLst>
          </p:cNvPr>
          <p:cNvSpPr/>
          <p:nvPr/>
        </p:nvSpPr>
        <p:spPr>
          <a:xfrm>
            <a:off x="2678428" y="1783164"/>
            <a:ext cx="6343764" cy="4235302"/>
          </a:xfrm>
          <a:prstGeom prst="roundRect">
            <a:avLst>
              <a:gd name="adj" fmla="val 5224"/>
            </a:avLst>
          </a:prstGeom>
          <a:noFill/>
          <a:ln w="28575">
            <a:solidFill>
              <a:srgbClr val="097C79"/>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sz="2000" b="1">
              <a:solidFill>
                <a:schemeClr val="tx1"/>
              </a:solidFill>
              <a:latin typeface="Verdana" panose="020B0604030504040204" pitchFamily="34" charset="0"/>
              <a:ea typeface="Verdana" panose="020B0604030504040204" pitchFamily="34" charset="0"/>
            </a:endParaRPr>
          </a:p>
        </p:txBody>
      </p:sp>
      <p:sp>
        <p:nvSpPr>
          <p:cNvPr id="9" name="CuadroTexto 8">
            <a:extLst>
              <a:ext uri="{FF2B5EF4-FFF2-40B4-BE49-F238E27FC236}">
                <a16:creationId xmlns:a16="http://schemas.microsoft.com/office/drawing/2014/main" id="{FB7CEDC6-48AD-B5C4-1A32-AA0086C46874}"/>
              </a:ext>
            </a:extLst>
          </p:cNvPr>
          <p:cNvSpPr txBox="1"/>
          <p:nvPr/>
        </p:nvSpPr>
        <p:spPr>
          <a:xfrm>
            <a:off x="90707" y="6149013"/>
            <a:ext cx="11563312" cy="215444"/>
          </a:xfrm>
          <a:prstGeom prst="rect">
            <a:avLst/>
          </a:prstGeom>
          <a:noFill/>
        </p:spPr>
        <p:txBody>
          <a:bodyPr wrap="square" rtlCol="0">
            <a:spAutoFit/>
          </a:bodyPr>
          <a:lstStyle/>
          <a:p>
            <a:pPr algn="just"/>
            <a:r>
              <a:rPr lang="es-CO" sz="800" b="1" dirty="0">
                <a:latin typeface="Verdana" panose="020B0604030504040204" pitchFamily="34" charset="0"/>
                <a:ea typeface="Verdana" panose="020B0604030504040204" pitchFamily="34" charset="0"/>
                <a:cs typeface="Arial" panose="020B0604020202020204" pitchFamily="34" charset="0"/>
              </a:rPr>
              <a:t>Fuente</a:t>
            </a:r>
            <a:r>
              <a:rPr lang="es-CO" sz="800" dirty="0">
                <a:latin typeface="Verdana" panose="020B0604030504040204" pitchFamily="34" charset="0"/>
                <a:ea typeface="Verdana" panose="020B0604030504040204" pitchFamily="34" charset="0"/>
                <a:cs typeface="Arial" panose="020B0604020202020204" pitchFamily="34" charset="0"/>
              </a:rPr>
              <a:t>: Ministerio de Hacienda y Crédito Público.</a:t>
            </a:r>
            <a:endParaRPr lang="en-US" sz="800" noProof="0" dirty="0">
              <a:latin typeface="Verdana" panose="020B0604030504040204" pitchFamily="34" charset="0"/>
              <a:ea typeface="Verdana" panose="020B0604030504040204" pitchFamily="34" charset="0"/>
            </a:endParaRPr>
          </a:p>
        </p:txBody>
      </p:sp>
      <p:sp>
        <p:nvSpPr>
          <p:cNvPr id="5" name="Rectángulo: esquinas redondeadas 4">
            <a:extLst>
              <a:ext uri="{FF2B5EF4-FFF2-40B4-BE49-F238E27FC236}">
                <a16:creationId xmlns:a16="http://schemas.microsoft.com/office/drawing/2014/main" id="{9C59C971-EFE7-229D-1206-C2D4EC5F092F}"/>
              </a:ext>
            </a:extLst>
          </p:cNvPr>
          <p:cNvSpPr/>
          <p:nvPr/>
        </p:nvSpPr>
        <p:spPr>
          <a:xfrm>
            <a:off x="3175820" y="1699014"/>
            <a:ext cx="5420859" cy="418011"/>
          </a:xfrm>
          <a:prstGeom prst="roundRect">
            <a:avLst/>
          </a:prstGeom>
          <a:solidFill>
            <a:srgbClr val="097C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2000" b="1">
                <a:latin typeface="Verdana" panose="020B0604030504040204" pitchFamily="34" charset="0"/>
                <a:ea typeface="Verdana" panose="020B0604030504040204" pitchFamily="34" charset="0"/>
              </a:rPr>
              <a:t>Pilares de la Ley de Financiamiento</a:t>
            </a:r>
          </a:p>
        </p:txBody>
      </p:sp>
      <p:sp>
        <p:nvSpPr>
          <p:cNvPr id="6" name="CuadroTexto 5">
            <a:extLst>
              <a:ext uri="{FF2B5EF4-FFF2-40B4-BE49-F238E27FC236}">
                <a16:creationId xmlns:a16="http://schemas.microsoft.com/office/drawing/2014/main" id="{E76EF9CA-CA3E-F922-F805-DCC6A03032C2}"/>
              </a:ext>
            </a:extLst>
          </p:cNvPr>
          <p:cNvSpPr txBox="1"/>
          <p:nvPr/>
        </p:nvSpPr>
        <p:spPr>
          <a:xfrm>
            <a:off x="2683090" y="2213362"/>
            <a:ext cx="6241227" cy="3693319"/>
          </a:xfrm>
          <a:prstGeom prst="rect">
            <a:avLst/>
          </a:prstGeom>
          <a:noFill/>
        </p:spPr>
        <p:txBody>
          <a:bodyPr wrap="square" rtlCol="0">
            <a:spAutoFit/>
          </a:bodyPr>
          <a:lstStyle/>
          <a:p>
            <a:pPr marL="285750" indent="-285750" algn="just">
              <a:buClr>
                <a:srgbClr val="097C79"/>
              </a:buClr>
              <a:buFont typeface="Verdana" panose="020B0604030504040204" pitchFamily="34" charset="0"/>
              <a:buChar char="»"/>
            </a:pPr>
            <a:r>
              <a:rPr lang="es-MX" dirty="0">
                <a:latin typeface="Verdana" panose="020B0604030504040204" pitchFamily="34" charset="0"/>
                <a:ea typeface="Verdana" panose="020B0604030504040204" pitchFamily="34" charset="0"/>
              </a:rPr>
              <a:t>Revisar integralmente los beneficios tributarios del IVA aplicados al consumo de bienes y servicios que hoy consumen mayoritariamente las personas con mayores ingresos.</a:t>
            </a:r>
          </a:p>
          <a:p>
            <a:pPr marL="285750" indent="-285750" algn="just">
              <a:buClr>
                <a:srgbClr val="097C79"/>
              </a:buClr>
              <a:buFont typeface="Verdana" panose="020B0604030504040204" pitchFamily="34" charset="0"/>
              <a:buChar char="»"/>
            </a:pPr>
            <a:r>
              <a:rPr lang="es-MX" dirty="0">
                <a:latin typeface="Verdana" panose="020B0604030504040204" pitchFamily="34" charset="0"/>
                <a:ea typeface="Verdana" panose="020B0604030504040204" pitchFamily="34" charset="0"/>
              </a:rPr>
              <a:t>Gravar el consumo de licores y tabaco, considerando las externalidades negativas que generan.</a:t>
            </a:r>
          </a:p>
          <a:p>
            <a:pPr marL="285750" indent="-285750" algn="just">
              <a:buClr>
                <a:srgbClr val="097C79"/>
              </a:buClr>
              <a:buFont typeface="Verdana" panose="020B0604030504040204" pitchFamily="34" charset="0"/>
              <a:buChar char="»"/>
            </a:pPr>
            <a:r>
              <a:rPr lang="es-MX" dirty="0">
                <a:latin typeface="Verdana" panose="020B0604030504040204" pitchFamily="34" charset="0"/>
                <a:ea typeface="Verdana" panose="020B0604030504040204" pitchFamily="34" charset="0"/>
              </a:rPr>
              <a:t>Incrementar la progresividad de los impuestos sobre la renta y el patrimonio.</a:t>
            </a:r>
          </a:p>
          <a:p>
            <a:pPr marL="285750" indent="-285750" algn="just">
              <a:buClr>
                <a:srgbClr val="097C79"/>
              </a:buClr>
              <a:buFont typeface="Verdana" panose="020B0604030504040204" pitchFamily="34" charset="0"/>
              <a:buChar char="»"/>
            </a:pPr>
            <a:r>
              <a:rPr lang="es-MX" dirty="0">
                <a:latin typeface="Verdana" panose="020B0604030504040204" pitchFamily="34" charset="0"/>
                <a:ea typeface="Verdana" panose="020B0604030504040204" pitchFamily="34" charset="0"/>
              </a:rPr>
              <a:t>Fortalecer los esquemas de tributación del impuesto al carbono, el impuesto al consumo y de los impuestos saludables.</a:t>
            </a:r>
            <a:endParaRPr lang="es-CO" dirty="0">
              <a:latin typeface="Verdana" panose="020B0604030504040204" pitchFamily="34" charset="0"/>
              <a:ea typeface="Verdana" panose="020B0604030504040204" pitchFamily="34" charset="0"/>
            </a:endParaRPr>
          </a:p>
        </p:txBody>
      </p:sp>
      <p:sp>
        <p:nvSpPr>
          <p:cNvPr id="2" name="Título 1">
            <a:extLst>
              <a:ext uri="{FF2B5EF4-FFF2-40B4-BE49-F238E27FC236}">
                <a16:creationId xmlns:a16="http://schemas.microsoft.com/office/drawing/2014/main" id="{D7D4E6AA-E0AC-BFA2-AE93-47311AC19660}"/>
              </a:ext>
            </a:extLst>
          </p:cNvPr>
          <p:cNvSpPr txBox="1">
            <a:spLocks/>
          </p:cNvSpPr>
          <p:nvPr/>
        </p:nvSpPr>
        <p:spPr>
          <a:xfrm>
            <a:off x="1199063" y="55415"/>
            <a:ext cx="9567997" cy="170653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400" b="1" i="0" u="none" strike="noStrike" kern="1200" cap="none" spc="0" normalizeH="0" baseline="0" noProof="0" dirty="0">
                <a:ln>
                  <a:noFill/>
                </a:ln>
                <a:solidFill>
                  <a:srgbClr val="215F9A"/>
                </a:solidFill>
                <a:effectLst/>
                <a:uLnTx/>
                <a:uFillTx/>
                <a:latin typeface="Verdana" panose="020B0604030504040204" pitchFamily="34" charset="0"/>
                <a:ea typeface="Verdana" panose="020B0604030504040204" pitchFamily="34" charset="0"/>
                <a:cs typeface="+mj-cs"/>
              </a:rPr>
              <a:t>Para cumplir con la senda de retorno, será necesario tramitar ante el Congreso de la República una Ley de financiamiento, como primer paso para la construcción de un Pacto Fiscal</a:t>
            </a:r>
          </a:p>
        </p:txBody>
      </p:sp>
    </p:spTree>
    <p:extLst>
      <p:ext uri="{BB962C8B-B14F-4D97-AF65-F5344CB8AC3E}">
        <p14:creationId xmlns:p14="http://schemas.microsoft.com/office/powerpoint/2010/main" val="1532827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9CBB87-776D-435C-5B29-AA7342138F7F}"/>
            </a:ext>
          </a:extLst>
        </p:cNvPr>
        <p:cNvGrpSpPr/>
        <p:nvPr/>
      </p:nvGrpSpPr>
      <p:grpSpPr>
        <a:xfrm>
          <a:off x="0" y="0"/>
          <a:ext cx="0" cy="0"/>
          <a:chOff x="0" y="0"/>
          <a:chExt cx="0" cy="0"/>
        </a:xfrm>
      </p:grpSpPr>
      <p:sp>
        <p:nvSpPr>
          <p:cNvPr id="5" name="Título 1">
            <a:extLst>
              <a:ext uri="{FF2B5EF4-FFF2-40B4-BE49-F238E27FC236}">
                <a16:creationId xmlns:a16="http://schemas.microsoft.com/office/drawing/2014/main" id="{BBD454A6-6B0A-05BB-D015-228DCBA0A8B5}"/>
              </a:ext>
            </a:extLst>
          </p:cNvPr>
          <p:cNvSpPr txBox="1">
            <a:spLocks/>
          </p:cNvSpPr>
          <p:nvPr/>
        </p:nvSpPr>
        <p:spPr>
          <a:xfrm>
            <a:off x="4232766" y="2585071"/>
            <a:ext cx="7635384" cy="1779665"/>
          </a:xfrm>
          <a:prstGeom prst="rect">
            <a:avLst/>
          </a:prstGeom>
        </p:spPr>
        <p:txBody>
          <a:bodyPr vert="horz" lIns="98694" tIns="49347" rIns="98694" bIns="49347"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ES" sz="4000" b="1" dirty="0">
                <a:solidFill>
                  <a:schemeClr val="tx2">
                    <a:lumMod val="75000"/>
                    <a:lumOff val="25000"/>
                  </a:schemeClr>
                </a:solidFill>
                <a:latin typeface="Verdana" panose="020B0604030504040204" pitchFamily="34" charset="0"/>
                <a:ea typeface="Verdana" panose="020B0604030504040204" pitchFamily="34" charset="0"/>
                <a:cs typeface="Verdana" panose="020B0604030504040204" pitchFamily="34" charset="0"/>
              </a:rPr>
              <a:t>PGN 2026: Pacto Fiscal por el Desarrollo Nacional</a:t>
            </a:r>
          </a:p>
        </p:txBody>
      </p:sp>
      <p:grpSp>
        <p:nvGrpSpPr>
          <p:cNvPr id="7" name="Google Shape;9296;p74">
            <a:extLst>
              <a:ext uri="{FF2B5EF4-FFF2-40B4-BE49-F238E27FC236}">
                <a16:creationId xmlns:a16="http://schemas.microsoft.com/office/drawing/2014/main" id="{D7FB8842-3F55-AA9A-0529-B9E532B3A949}"/>
              </a:ext>
            </a:extLst>
          </p:cNvPr>
          <p:cNvGrpSpPr/>
          <p:nvPr/>
        </p:nvGrpSpPr>
        <p:grpSpPr>
          <a:xfrm>
            <a:off x="3245506" y="2674820"/>
            <a:ext cx="801119" cy="800084"/>
            <a:chOff x="5053900" y="2021500"/>
            <a:chExt cx="483750" cy="483125"/>
          </a:xfrm>
          <a:solidFill>
            <a:schemeClr val="tx2">
              <a:lumMod val="50000"/>
              <a:lumOff val="50000"/>
            </a:schemeClr>
          </a:solidFill>
        </p:grpSpPr>
        <p:sp>
          <p:nvSpPr>
            <p:cNvPr id="8" name="Google Shape;9297;p74">
              <a:extLst>
                <a:ext uri="{FF2B5EF4-FFF2-40B4-BE49-F238E27FC236}">
                  <a16:creationId xmlns:a16="http://schemas.microsoft.com/office/drawing/2014/main" id="{DCE9EB8D-2AB2-2A84-EC50-872354855A7E}"/>
                </a:ext>
              </a:extLst>
            </p:cNvPr>
            <p:cNvSpPr/>
            <p:nvPr/>
          </p:nvSpPr>
          <p:spPr>
            <a:xfrm>
              <a:off x="5281350" y="2078100"/>
              <a:ext cx="127375" cy="127350"/>
            </a:xfrm>
            <a:custGeom>
              <a:avLst/>
              <a:gdLst/>
              <a:ahLst/>
              <a:cxnLst/>
              <a:rect l="l" t="t" r="r" b="b"/>
              <a:pathLst>
                <a:path w="5095" h="5094" extrusionOk="0">
                  <a:moveTo>
                    <a:pt x="565" y="0"/>
                  </a:moveTo>
                  <a:cubicBezTo>
                    <a:pt x="251" y="0"/>
                    <a:pt x="1" y="254"/>
                    <a:pt x="1" y="568"/>
                  </a:cubicBezTo>
                  <a:cubicBezTo>
                    <a:pt x="1" y="879"/>
                    <a:pt x="251" y="1132"/>
                    <a:pt x="565" y="1132"/>
                  </a:cubicBezTo>
                  <a:cubicBezTo>
                    <a:pt x="2440" y="1135"/>
                    <a:pt x="3959" y="2654"/>
                    <a:pt x="3962" y="4529"/>
                  </a:cubicBezTo>
                  <a:cubicBezTo>
                    <a:pt x="3962" y="4843"/>
                    <a:pt x="4216" y="5094"/>
                    <a:pt x="4530" y="5094"/>
                  </a:cubicBezTo>
                  <a:cubicBezTo>
                    <a:pt x="4841" y="5094"/>
                    <a:pt x="5094" y="4843"/>
                    <a:pt x="5094" y="4529"/>
                  </a:cubicBezTo>
                  <a:cubicBezTo>
                    <a:pt x="5091" y="2029"/>
                    <a:pt x="3065" y="3"/>
                    <a:pt x="565"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9" name="Google Shape;9298;p74">
              <a:extLst>
                <a:ext uri="{FF2B5EF4-FFF2-40B4-BE49-F238E27FC236}">
                  <a16:creationId xmlns:a16="http://schemas.microsoft.com/office/drawing/2014/main" id="{FAF2B8A4-D768-9677-4B62-51451538C2D3}"/>
                </a:ext>
              </a:extLst>
            </p:cNvPr>
            <p:cNvSpPr/>
            <p:nvPr/>
          </p:nvSpPr>
          <p:spPr>
            <a:xfrm>
              <a:off x="5118000" y="2021500"/>
              <a:ext cx="368700" cy="483125"/>
            </a:xfrm>
            <a:custGeom>
              <a:avLst/>
              <a:gdLst/>
              <a:ahLst/>
              <a:cxnLst/>
              <a:rect l="l" t="t" r="r" b="b"/>
              <a:pathLst>
                <a:path w="14748" h="19325" extrusionOk="0">
                  <a:moveTo>
                    <a:pt x="7088" y="1135"/>
                  </a:moveTo>
                  <a:cubicBezTo>
                    <a:pt x="8391" y="1135"/>
                    <a:pt x="9651" y="1571"/>
                    <a:pt x="10668" y="2397"/>
                  </a:cubicBezTo>
                  <a:cubicBezTo>
                    <a:pt x="13159" y="4417"/>
                    <a:pt x="13473" y="8104"/>
                    <a:pt x="11360" y="10516"/>
                  </a:cubicBezTo>
                  <a:cubicBezTo>
                    <a:pt x="10572" y="11419"/>
                    <a:pt x="10085" y="12503"/>
                    <a:pt x="9962" y="13626"/>
                  </a:cubicBezTo>
                  <a:lnTo>
                    <a:pt x="4237" y="13626"/>
                  </a:lnTo>
                  <a:cubicBezTo>
                    <a:pt x="4107" y="12482"/>
                    <a:pt x="3630" y="11407"/>
                    <a:pt x="2866" y="10550"/>
                  </a:cubicBezTo>
                  <a:cubicBezTo>
                    <a:pt x="1658" y="9191"/>
                    <a:pt x="1184" y="7367"/>
                    <a:pt x="1571" y="5549"/>
                  </a:cubicBezTo>
                  <a:cubicBezTo>
                    <a:pt x="2020" y="3427"/>
                    <a:pt x="3748" y="1706"/>
                    <a:pt x="5873" y="1262"/>
                  </a:cubicBezTo>
                  <a:cubicBezTo>
                    <a:pt x="6278" y="1177"/>
                    <a:pt x="6685" y="1135"/>
                    <a:pt x="7088" y="1135"/>
                  </a:cubicBezTo>
                  <a:close/>
                  <a:moveTo>
                    <a:pt x="9931" y="14759"/>
                  </a:moveTo>
                  <a:lnTo>
                    <a:pt x="9931" y="15323"/>
                  </a:lnTo>
                  <a:cubicBezTo>
                    <a:pt x="9931" y="15637"/>
                    <a:pt x="9678" y="15891"/>
                    <a:pt x="9364" y="15891"/>
                  </a:cubicBezTo>
                  <a:lnTo>
                    <a:pt x="4835" y="15891"/>
                  </a:lnTo>
                  <a:cubicBezTo>
                    <a:pt x="4521" y="15891"/>
                    <a:pt x="4270" y="15637"/>
                    <a:pt x="4270" y="15323"/>
                  </a:cubicBezTo>
                  <a:lnTo>
                    <a:pt x="4270" y="14759"/>
                  </a:lnTo>
                  <a:close/>
                  <a:moveTo>
                    <a:pt x="8699" y="17023"/>
                  </a:moveTo>
                  <a:cubicBezTo>
                    <a:pt x="8464" y="17694"/>
                    <a:pt x="7827" y="18192"/>
                    <a:pt x="7099" y="18192"/>
                  </a:cubicBezTo>
                  <a:cubicBezTo>
                    <a:pt x="6371" y="18192"/>
                    <a:pt x="5734" y="17694"/>
                    <a:pt x="5499" y="17023"/>
                  </a:cubicBezTo>
                  <a:close/>
                  <a:moveTo>
                    <a:pt x="7087" y="0"/>
                  </a:moveTo>
                  <a:cubicBezTo>
                    <a:pt x="6607" y="0"/>
                    <a:pt x="6123" y="50"/>
                    <a:pt x="5641" y="151"/>
                  </a:cubicBezTo>
                  <a:cubicBezTo>
                    <a:pt x="3053" y="712"/>
                    <a:pt x="1027" y="2729"/>
                    <a:pt x="462" y="5314"/>
                  </a:cubicBezTo>
                  <a:cubicBezTo>
                    <a:pt x="0" y="7488"/>
                    <a:pt x="568" y="9671"/>
                    <a:pt x="2020" y="11301"/>
                  </a:cubicBezTo>
                  <a:cubicBezTo>
                    <a:pt x="2730" y="12099"/>
                    <a:pt x="3135" y="13149"/>
                    <a:pt x="3135" y="14191"/>
                  </a:cubicBezTo>
                  <a:lnTo>
                    <a:pt x="3135" y="15323"/>
                  </a:lnTo>
                  <a:cubicBezTo>
                    <a:pt x="3138" y="16060"/>
                    <a:pt x="3612" y="16709"/>
                    <a:pt x="4309" y="16939"/>
                  </a:cubicBezTo>
                  <a:cubicBezTo>
                    <a:pt x="4409" y="17518"/>
                    <a:pt x="4681" y="18053"/>
                    <a:pt x="5094" y="18473"/>
                  </a:cubicBezTo>
                  <a:cubicBezTo>
                    <a:pt x="5642" y="19040"/>
                    <a:pt x="6371" y="19324"/>
                    <a:pt x="7099" y="19324"/>
                  </a:cubicBezTo>
                  <a:cubicBezTo>
                    <a:pt x="7828" y="19324"/>
                    <a:pt x="8556" y="19040"/>
                    <a:pt x="9104" y="18473"/>
                  </a:cubicBezTo>
                  <a:cubicBezTo>
                    <a:pt x="9518" y="18053"/>
                    <a:pt x="9790" y="17518"/>
                    <a:pt x="9889" y="16939"/>
                  </a:cubicBezTo>
                  <a:cubicBezTo>
                    <a:pt x="10587" y="16709"/>
                    <a:pt x="11061" y="16060"/>
                    <a:pt x="11064" y="15323"/>
                  </a:cubicBezTo>
                  <a:lnTo>
                    <a:pt x="11064" y="14191"/>
                  </a:lnTo>
                  <a:cubicBezTo>
                    <a:pt x="11064" y="13149"/>
                    <a:pt x="11471" y="12108"/>
                    <a:pt x="12211" y="11262"/>
                  </a:cubicBezTo>
                  <a:cubicBezTo>
                    <a:pt x="14747" y="8366"/>
                    <a:pt x="14370" y="3943"/>
                    <a:pt x="11381" y="1518"/>
                  </a:cubicBezTo>
                  <a:cubicBezTo>
                    <a:pt x="10159" y="525"/>
                    <a:pt x="8647" y="0"/>
                    <a:pt x="708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0" name="Google Shape;9299;p74">
              <a:extLst>
                <a:ext uri="{FF2B5EF4-FFF2-40B4-BE49-F238E27FC236}">
                  <a16:creationId xmlns:a16="http://schemas.microsoft.com/office/drawing/2014/main" id="{B72F7257-88E9-BB78-8524-0DEE46B8C264}"/>
                </a:ext>
              </a:extLst>
            </p:cNvPr>
            <p:cNvSpPr/>
            <p:nvPr/>
          </p:nvSpPr>
          <p:spPr>
            <a:xfrm>
              <a:off x="5053900" y="2191325"/>
              <a:ext cx="56650" cy="28325"/>
            </a:xfrm>
            <a:custGeom>
              <a:avLst/>
              <a:gdLst/>
              <a:ahLst/>
              <a:cxnLst/>
              <a:rect l="l" t="t" r="r" b="b"/>
              <a:pathLst>
                <a:path w="2266" h="1133" extrusionOk="0">
                  <a:moveTo>
                    <a:pt x="569" y="0"/>
                  </a:moveTo>
                  <a:cubicBezTo>
                    <a:pt x="255" y="0"/>
                    <a:pt x="1" y="254"/>
                    <a:pt x="1" y="568"/>
                  </a:cubicBezTo>
                  <a:cubicBezTo>
                    <a:pt x="1" y="879"/>
                    <a:pt x="255" y="1133"/>
                    <a:pt x="569" y="1133"/>
                  </a:cubicBezTo>
                  <a:lnTo>
                    <a:pt x="1701" y="1133"/>
                  </a:lnTo>
                  <a:cubicBezTo>
                    <a:pt x="2012" y="1133"/>
                    <a:pt x="2266" y="879"/>
                    <a:pt x="2266" y="568"/>
                  </a:cubicBezTo>
                  <a:cubicBezTo>
                    <a:pt x="2266"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1" name="Google Shape;9300;p74">
              <a:extLst>
                <a:ext uri="{FF2B5EF4-FFF2-40B4-BE49-F238E27FC236}">
                  <a16:creationId xmlns:a16="http://schemas.microsoft.com/office/drawing/2014/main" id="{A32C0EF4-9F65-C6AA-09EA-BB6CDDD3AC93}"/>
                </a:ext>
              </a:extLst>
            </p:cNvPr>
            <p:cNvSpPr/>
            <p:nvPr/>
          </p:nvSpPr>
          <p:spPr>
            <a:xfrm>
              <a:off x="5056850" y="2096550"/>
              <a:ext cx="50750" cy="48025"/>
            </a:xfrm>
            <a:custGeom>
              <a:avLst/>
              <a:gdLst/>
              <a:ahLst/>
              <a:cxnLst/>
              <a:rect l="l" t="t" r="r" b="b"/>
              <a:pathLst>
                <a:path w="2030" h="1921" extrusionOk="0">
                  <a:moveTo>
                    <a:pt x="622" y="0"/>
                  </a:moveTo>
                  <a:cubicBezTo>
                    <a:pt x="476" y="0"/>
                    <a:pt x="331" y="56"/>
                    <a:pt x="221" y="168"/>
                  </a:cubicBezTo>
                  <a:cubicBezTo>
                    <a:pt x="4" y="385"/>
                    <a:pt x="1" y="739"/>
                    <a:pt x="215" y="962"/>
                  </a:cubicBezTo>
                  <a:lnTo>
                    <a:pt x="1015" y="1762"/>
                  </a:lnTo>
                  <a:cubicBezTo>
                    <a:pt x="1125" y="1868"/>
                    <a:pt x="1267" y="1921"/>
                    <a:pt x="1409" y="1921"/>
                  </a:cubicBezTo>
                  <a:cubicBezTo>
                    <a:pt x="1554" y="1921"/>
                    <a:pt x="1699" y="1865"/>
                    <a:pt x="1809" y="1753"/>
                  </a:cubicBezTo>
                  <a:cubicBezTo>
                    <a:pt x="2027" y="1536"/>
                    <a:pt x="2030" y="1183"/>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2" name="Google Shape;9301;p74">
              <a:extLst>
                <a:ext uri="{FF2B5EF4-FFF2-40B4-BE49-F238E27FC236}">
                  <a16:creationId xmlns:a16="http://schemas.microsoft.com/office/drawing/2014/main" id="{1B9DCDB9-218E-DEBB-0EA8-CCD83BD6B7B9}"/>
                </a:ext>
              </a:extLst>
            </p:cNvPr>
            <p:cNvSpPr/>
            <p:nvPr/>
          </p:nvSpPr>
          <p:spPr>
            <a:xfrm>
              <a:off x="5056400" y="2266400"/>
              <a:ext cx="51200" cy="48350"/>
            </a:xfrm>
            <a:custGeom>
              <a:avLst/>
              <a:gdLst/>
              <a:ahLst/>
              <a:cxnLst/>
              <a:rect l="l" t="t" r="r" b="b"/>
              <a:pathLst>
                <a:path w="2048" h="1934" extrusionOk="0">
                  <a:moveTo>
                    <a:pt x="1427" y="0"/>
                  </a:moveTo>
                  <a:cubicBezTo>
                    <a:pt x="1285" y="0"/>
                    <a:pt x="1143" y="53"/>
                    <a:pt x="1033" y="159"/>
                  </a:cubicBezTo>
                  <a:lnTo>
                    <a:pt x="233" y="962"/>
                  </a:lnTo>
                  <a:cubicBezTo>
                    <a:pt x="4" y="1179"/>
                    <a:pt x="1" y="1545"/>
                    <a:pt x="227" y="1768"/>
                  </a:cubicBezTo>
                  <a:cubicBezTo>
                    <a:pt x="338" y="1879"/>
                    <a:pt x="482" y="1934"/>
                    <a:pt x="627" y="1934"/>
                  </a:cubicBezTo>
                  <a:cubicBezTo>
                    <a:pt x="774" y="1934"/>
                    <a:pt x="922" y="1876"/>
                    <a:pt x="1033" y="1762"/>
                  </a:cubicBezTo>
                  <a:lnTo>
                    <a:pt x="1833" y="962"/>
                  </a:lnTo>
                  <a:cubicBezTo>
                    <a:pt x="2048" y="738"/>
                    <a:pt x="2045" y="385"/>
                    <a:pt x="1827" y="168"/>
                  </a:cubicBezTo>
                  <a:cubicBezTo>
                    <a:pt x="1717" y="56"/>
                    <a:pt x="1572" y="0"/>
                    <a:pt x="142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3" name="Google Shape;9302;p74">
              <a:extLst>
                <a:ext uri="{FF2B5EF4-FFF2-40B4-BE49-F238E27FC236}">
                  <a16:creationId xmlns:a16="http://schemas.microsoft.com/office/drawing/2014/main" id="{5C9E3EDA-1974-2F0C-1EFD-E10A665AC454}"/>
                </a:ext>
              </a:extLst>
            </p:cNvPr>
            <p:cNvSpPr/>
            <p:nvPr/>
          </p:nvSpPr>
          <p:spPr>
            <a:xfrm>
              <a:off x="5480400" y="2191325"/>
              <a:ext cx="56650" cy="28325"/>
            </a:xfrm>
            <a:custGeom>
              <a:avLst/>
              <a:gdLst/>
              <a:ahLst/>
              <a:cxnLst/>
              <a:rect l="l" t="t" r="r" b="b"/>
              <a:pathLst>
                <a:path w="2266" h="1133" extrusionOk="0">
                  <a:moveTo>
                    <a:pt x="568" y="0"/>
                  </a:moveTo>
                  <a:cubicBezTo>
                    <a:pt x="254" y="0"/>
                    <a:pt x="1" y="254"/>
                    <a:pt x="1" y="568"/>
                  </a:cubicBezTo>
                  <a:cubicBezTo>
                    <a:pt x="1" y="879"/>
                    <a:pt x="254" y="1133"/>
                    <a:pt x="568" y="1133"/>
                  </a:cubicBezTo>
                  <a:lnTo>
                    <a:pt x="1701" y="1133"/>
                  </a:lnTo>
                  <a:cubicBezTo>
                    <a:pt x="2012" y="1133"/>
                    <a:pt x="2265" y="879"/>
                    <a:pt x="2265" y="568"/>
                  </a:cubicBezTo>
                  <a:cubicBezTo>
                    <a:pt x="2265"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4" name="Google Shape;9303;p74">
              <a:extLst>
                <a:ext uri="{FF2B5EF4-FFF2-40B4-BE49-F238E27FC236}">
                  <a16:creationId xmlns:a16="http://schemas.microsoft.com/office/drawing/2014/main" id="{3970CDCC-41BF-B96A-DFBB-F3C698E2193C}"/>
                </a:ext>
              </a:extLst>
            </p:cNvPr>
            <p:cNvSpPr/>
            <p:nvPr/>
          </p:nvSpPr>
          <p:spPr>
            <a:xfrm>
              <a:off x="5479800" y="2096550"/>
              <a:ext cx="54300" cy="48225"/>
            </a:xfrm>
            <a:custGeom>
              <a:avLst/>
              <a:gdLst/>
              <a:ahLst/>
              <a:cxnLst/>
              <a:rect l="l" t="t" r="r" b="b"/>
              <a:pathLst>
                <a:path w="2172" h="1929" extrusionOk="0">
                  <a:moveTo>
                    <a:pt x="1550" y="0"/>
                  </a:moveTo>
                  <a:cubicBezTo>
                    <a:pt x="1409" y="0"/>
                    <a:pt x="1267" y="53"/>
                    <a:pt x="1157" y="159"/>
                  </a:cubicBezTo>
                  <a:lnTo>
                    <a:pt x="357" y="962"/>
                  </a:lnTo>
                  <a:cubicBezTo>
                    <a:pt x="1" y="1318"/>
                    <a:pt x="251" y="1928"/>
                    <a:pt x="756" y="1928"/>
                  </a:cubicBezTo>
                  <a:cubicBezTo>
                    <a:pt x="907" y="1928"/>
                    <a:pt x="1051" y="1868"/>
                    <a:pt x="1157" y="1762"/>
                  </a:cubicBezTo>
                  <a:lnTo>
                    <a:pt x="1957" y="959"/>
                  </a:lnTo>
                  <a:cubicBezTo>
                    <a:pt x="2172" y="739"/>
                    <a:pt x="2169" y="385"/>
                    <a:pt x="1951" y="168"/>
                  </a:cubicBezTo>
                  <a:cubicBezTo>
                    <a:pt x="1841" y="56"/>
                    <a:pt x="1696" y="0"/>
                    <a:pt x="1550"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5" name="Google Shape;9304;p74">
              <a:extLst>
                <a:ext uri="{FF2B5EF4-FFF2-40B4-BE49-F238E27FC236}">
                  <a16:creationId xmlns:a16="http://schemas.microsoft.com/office/drawing/2014/main" id="{E3CA7327-61E0-73CB-6F35-B18D01578503}"/>
                </a:ext>
              </a:extLst>
            </p:cNvPr>
            <p:cNvSpPr/>
            <p:nvPr/>
          </p:nvSpPr>
          <p:spPr>
            <a:xfrm>
              <a:off x="5483350" y="2266400"/>
              <a:ext cx="54300" cy="48225"/>
            </a:xfrm>
            <a:custGeom>
              <a:avLst/>
              <a:gdLst/>
              <a:ahLst/>
              <a:cxnLst/>
              <a:rect l="l" t="t" r="r" b="b"/>
              <a:pathLst>
                <a:path w="2172" h="1929" extrusionOk="0">
                  <a:moveTo>
                    <a:pt x="622" y="0"/>
                  </a:moveTo>
                  <a:cubicBezTo>
                    <a:pt x="476" y="0"/>
                    <a:pt x="331" y="56"/>
                    <a:pt x="221" y="168"/>
                  </a:cubicBezTo>
                  <a:cubicBezTo>
                    <a:pt x="4" y="385"/>
                    <a:pt x="1" y="738"/>
                    <a:pt x="215" y="962"/>
                  </a:cubicBezTo>
                  <a:lnTo>
                    <a:pt x="1015" y="1762"/>
                  </a:lnTo>
                  <a:cubicBezTo>
                    <a:pt x="1121" y="1868"/>
                    <a:pt x="1266" y="1928"/>
                    <a:pt x="1417" y="1928"/>
                  </a:cubicBezTo>
                  <a:cubicBezTo>
                    <a:pt x="1921" y="1928"/>
                    <a:pt x="2172" y="1318"/>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grpSp>
    </p:spTree>
    <p:extLst>
      <p:ext uri="{BB962C8B-B14F-4D97-AF65-F5344CB8AC3E}">
        <p14:creationId xmlns:p14="http://schemas.microsoft.com/office/powerpoint/2010/main" val="3185207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BC3E8-FE3D-42D7-2694-7092E7ABA52C}"/>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EB09300E-153A-341B-350D-3DF7B94F64B7}"/>
              </a:ext>
            </a:extLst>
          </p:cNvPr>
          <p:cNvSpPr txBox="1"/>
          <p:nvPr/>
        </p:nvSpPr>
        <p:spPr>
          <a:xfrm>
            <a:off x="1924990" y="268429"/>
            <a:ext cx="8342020" cy="830997"/>
          </a:xfrm>
          <a:prstGeom prst="rect">
            <a:avLst/>
          </a:prstGeom>
          <a:noFill/>
        </p:spPr>
        <p:txBody>
          <a:bodyPr wrap="square" rtlCol="0">
            <a:spAutoFit/>
          </a:bodyPr>
          <a:lstStyle/>
          <a:p>
            <a:pPr algn="ctr"/>
            <a:r>
              <a:rPr lang="es-ES" sz="2400" b="1" dirty="0">
                <a:solidFill>
                  <a:srgbClr val="215F9A"/>
                </a:solidFill>
                <a:latin typeface="Verdana" panose="020B0604030504040204" pitchFamily="34" charset="0"/>
                <a:ea typeface="Verdana" panose="020B0604030504040204" pitchFamily="34" charset="0"/>
              </a:rPr>
              <a:t>PGN 2026: Pacto Fiscal por el Desarrollo Nacional</a:t>
            </a:r>
          </a:p>
        </p:txBody>
      </p:sp>
      <p:graphicFrame>
        <p:nvGraphicFramePr>
          <p:cNvPr id="4" name="Diagrama 3">
            <a:extLst>
              <a:ext uri="{FF2B5EF4-FFF2-40B4-BE49-F238E27FC236}">
                <a16:creationId xmlns:a16="http://schemas.microsoft.com/office/drawing/2014/main" id="{76B81B9F-F265-45BD-E9C0-667AC03536F0}"/>
              </a:ext>
            </a:extLst>
          </p:cNvPr>
          <p:cNvGraphicFramePr/>
          <p:nvPr>
            <p:extLst>
              <p:ext uri="{D42A27DB-BD31-4B8C-83A1-F6EECF244321}">
                <p14:modId xmlns:p14="http://schemas.microsoft.com/office/powerpoint/2010/main" val="1082768393"/>
              </p:ext>
            </p:extLst>
          </p:nvPr>
        </p:nvGraphicFramePr>
        <p:xfrm>
          <a:off x="1049002" y="1860889"/>
          <a:ext cx="4797615" cy="33373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a16="http://schemas.microsoft.com/office/drawing/2014/main" id="{AEDC35CD-4913-F83D-BC41-58BE90573A14}"/>
              </a:ext>
            </a:extLst>
          </p:cNvPr>
          <p:cNvSpPr txBox="1"/>
          <p:nvPr/>
        </p:nvSpPr>
        <p:spPr>
          <a:xfrm>
            <a:off x="1370136" y="1398337"/>
            <a:ext cx="1457708" cy="400110"/>
          </a:xfrm>
          <a:prstGeom prst="rect">
            <a:avLst/>
          </a:prstGeom>
          <a:noFill/>
        </p:spPr>
        <p:txBody>
          <a:bodyPr wrap="square" rtlCol="0">
            <a:spAutoFit/>
          </a:bodyPr>
          <a:lstStyle/>
          <a:p>
            <a:r>
              <a:rPr lang="es-CO" sz="1000" b="1" dirty="0">
                <a:latin typeface="Verdana" panose="020B0604030504040204" pitchFamily="34" charset="0"/>
                <a:ea typeface="Verdana" panose="020B0604030504040204" pitchFamily="34" charset="0"/>
              </a:rPr>
              <a:t>Ingresos y Rentas de Capital</a:t>
            </a:r>
          </a:p>
        </p:txBody>
      </p:sp>
      <p:sp>
        <p:nvSpPr>
          <p:cNvPr id="6" name="CuadroTexto 5">
            <a:extLst>
              <a:ext uri="{FF2B5EF4-FFF2-40B4-BE49-F238E27FC236}">
                <a16:creationId xmlns:a16="http://schemas.microsoft.com/office/drawing/2014/main" id="{F381B875-7CC3-4ADF-243F-E589DB27998C}"/>
              </a:ext>
            </a:extLst>
          </p:cNvPr>
          <p:cNvSpPr txBox="1"/>
          <p:nvPr/>
        </p:nvSpPr>
        <p:spPr>
          <a:xfrm>
            <a:off x="1370136" y="5260721"/>
            <a:ext cx="1457708" cy="400110"/>
          </a:xfrm>
          <a:prstGeom prst="rect">
            <a:avLst/>
          </a:prstGeom>
          <a:noFill/>
        </p:spPr>
        <p:txBody>
          <a:bodyPr wrap="square" rtlCol="0">
            <a:spAutoFit/>
          </a:bodyPr>
          <a:lstStyle/>
          <a:p>
            <a:r>
              <a:rPr lang="es-CO" sz="1000" b="1" dirty="0">
                <a:latin typeface="Verdana" panose="020B0604030504040204" pitchFamily="34" charset="0"/>
                <a:ea typeface="Verdana" panose="020B0604030504040204" pitchFamily="34" charset="0"/>
              </a:rPr>
              <a:t>Proyecto Ley de Financiamiento</a:t>
            </a:r>
          </a:p>
        </p:txBody>
      </p:sp>
      <p:sp>
        <p:nvSpPr>
          <p:cNvPr id="7" name="CuadroTexto 6">
            <a:extLst>
              <a:ext uri="{FF2B5EF4-FFF2-40B4-BE49-F238E27FC236}">
                <a16:creationId xmlns:a16="http://schemas.microsoft.com/office/drawing/2014/main" id="{B9483A6D-9071-904A-1D3D-0B5D8615FE1B}"/>
              </a:ext>
            </a:extLst>
          </p:cNvPr>
          <p:cNvSpPr txBox="1"/>
          <p:nvPr/>
        </p:nvSpPr>
        <p:spPr>
          <a:xfrm>
            <a:off x="3447810" y="5260721"/>
            <a:ext cx="1457708" cy="400110"/>
          </a:xfrm>
          <a:prstGeom prst="rect">
            <a:avLst/>
          </a:prstGeom>
          <a:noFill/>
        </p:spPr>
        <p:txBody>
          <a:bodyPr wrap="square" rtlCol="0">
            <a:spAutoFit/>
          </a:bodyPr>
          <a:lstStyle/>
          <a:p>
            <a:pPr algn="ctr"/>
            <a:r>
              <a:rPr lang="es-CO" sz="1000" b="1" dirty="0">
                <a:latin typeface="Verdana" panose="020B0604030504040204" pitchFamily="34" charset="0"/>
                <a:ea typeface="Verdana" panose="020B0604030504040204" pitchFamily="34" charset="0"/>
              </a:rPr>
              <a:t>Total, Proyecto PGN Gastos 2026</a:t>
            </a:r>
          </a:p>
        </p:txBody>
      </p:sp>
      <p:graphicFrame>
        <p:nvGraphicFramePr>
          <p:cNvPr id="3" name="Diagrama 2">
            <a:extLst>
              <a:ext uri="{FF2B5EF4-FFF2-40B4-BE49-F238E27FC236}">
                <a16:creationId xmlns:a16="http://schemas.microsoft.com/office/drawing/2014/main" id="{FD55E37F-02BA-E1B8-F532-31FB0380EE7D}"/>
              </a:ext>
            </a:extLst>
          </p:cNvPr>
          <p:cNvGraphicFramePr/>
          <p:nvPr>
            <p:extLst>
              <p:ext uri="{D42A27DB-BD31-4B8C-83A1-F6EECF244321}">
                <p14:modId xmlns:p14="http://schemas.microsoft.com/office/powerpoint/2010/main" val="347858820"/>
              </p:ext>
            </p:extLst>
          </p:nvPr>
        </p:nvGraphicFramePr>
        <p:xfrm>
          <a:off x="5188488" y="1271016"/>
          <a:ext cx="7003512" cy="460416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85863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617DB9E0-6FF0-69B9-C93B-D79E8DDC07CB}"/>
              </a:ext>
            </a:extLst>
          </p:cNvPr>
          <p:cNvSpPr txBox="1">
            <a:spLocks/>
          </p:cNvSpPr>
          <p:nvPr/>
        </p:nvSpPr>
        <p:spPr>
          <a:xfrm>
            <a:off x="4232766" y="2594422"/>
            <a:ext cx="6248399" cy="2177338"/>
          </a:xfrm>
          <a:prstGeom prst="rect">
            <a:avLst/>
          </a:prstGeom>
        </p:spPr>
        <p:txBody>
          <a:bodyPr vert="horz" lIns="98694" tIns="49347" rIns="98694" bIns="49347" rtlCol="0" anchor="t">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ES" sz="8000" b="1" dirty="0">
                <a:solidFill>
                  <a:srgbClr val="215F9A"/>
                </a:solidFill>
                <a:latin typeface="Verdana" panose="020B0604030504040204" pitchFamily="34" charset="0"/>
                <a:ea typeface="Verdana" panose="020B0604030504040204" pitchFamily="34" charset="0"/>
                <a:cs typeface="Verdana" panose="020B0604030504040204" pitchFamily="34" charset="0"/>
              </a:rPr>
              <a:t>Criterios</a:t>
            </a:r>
            <a:r>
              <a:rPr lang="es-ES" sz="8000" b="1" dirty="0">
                <a:solidFill>
                  <a:schemeClr val="tx2">
                    <a:lumMod val="75000"/>
                    <a:lumOff val="25000"/>
                  </a:schemeClr>
                </a:solidFill>
                <a:latin typeface="Verdana" panose="020B0604030504040204" pitchFamily="34" charset="0"/>
                <a:ea typeface="Verdana" panose="020B0604030504040204" pitchFamily="34" charset="0"/>
                <a:cs typeface="Verdana" panose="020B0604030504040204" pitchFamily="34" charset="0"/>
              </a:rPr>
              <a:t> Generales de Programación PGN 2026</a:t>
            </a:r>
            <a:endParaRPr lang="es-ES" sz="8000" dirty="0">
              <a:solidFill>
                <a:schemeClr val="tx2">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grpSp>
        <p:nvGrpSpPr>
          <p:cNvPr id="7" name="Google Shape;9296;p74">
            <a:extLst>
              <a:ext uri="{FF2B5EF4-FFF2-40B4-BE49-F238E27FC236}">
                <a16:creationId xmlns:a16="http://schemas.microsoft.com/office/drawing/2014/main" id="{09F812D2-D908-E94A-EAFC-EEAF121A50ED}"/>
              </a:ext>
            </a:extLst>
          </p:cNvPr>
          <p:cNvGrpSpPr/>
          <p:nvPr/>
        </p:nvGrpSpPr>
        <p:grpSpPr>
          <a:xfrm>
            <a:off x="3245506" y="2674820"/>
            <a:ext cx="801119" cy="800084"/>
            <a:chOff x="5053900" y="2021500"/>
            <a:chExt cx="483750" cy="483125"/>
          </a:xfrm>
          <a:solidFill>
            <a:schemeClr val="tx2">
              <a:lumMod val="50000"/>
              <a:lumOff val="50000"/>
            </a:schemeClr>
          </a:solidFill>
        </p:grpSpPr>
        <p:sp>
          <p:nvSpPr>
            <p:cNvPr id="8" name="Google Shape;9297;p74">
              <a:extLst>
                <a:ext uri="{FF2B5EF4-FFF2-40B4-BE49-F238E27FC236}">
                  <a16:creationId xmlns:a16="http://schemas.microsoft.com/office/drawing/2014/main" id="{0ACCB977-E0CB-9446-0B9C-AB90F87DC0B1}"/>
                </a:ext>
              </a:extLst>
            </p:cNvPr>
            <p:cNvSpPr/>
            <p:nvPr/>
          </p:nvSpPr>
          <p:spPr>
            <a:xfrm>
              <a:off x="5281350" y="2078100"/>
              <a:ext cx="127375" cy="127350"/>
            </a:xfrm>
            <a:custGeom>
              <a:avLst/>
              <a:gdLst/>
              <a:ahLst/>
              <a:cxnLst/>
              <a:rect l="l" t="t" r="r" b="b"/>
              <a:pathLst>
                <a:path w="5095" h="5094" extrusionOk="0">
                  <a:moveTo>
                    <a:pt x="565" y="0"/>
                  </a:moveTo>
                  <a:cubicBezTo>
                    <a:pt x="251" y="0"/>
                    <a:pt x="1" y="254"/>
                    <a:pt x="1" y="568"/>
                  </a:cubicBezTo>
                  <a:cubicBezTo>
                    <a:pt x="1" y="879"/>
                    <a:pt x="251" y="1132"/>
                    <a:pt x="565" y="1132"/>
                  </a:cubicBezTo>
                  <a:cubicBezTo>
                    <a:pt x="2440" y="1135"/>
                    <a:pt x="3959" y="2654"/>
                    <a:pt x="3962" y="4529"/>
                  </a:cubicBezTo>
                  <a:cubicBezTo>
                    <a:pt x="3962" y="4843"/>
                    <a:pt x="4216" y="5094"/>
                    <a:pt x="4530" y="5094"/>
                  </a:cubicBezTo>
                  <a:cubicBezTo>
                    <a:pt x="4841" y="5094"/>
                    <a:pt x="5094" y="4843"/>
                    <a:pt x="5094" y="4529"/>
                  </a:cubicBezTo>
                  <a:cubicBezTo>
                    <a:pt x="5091" y="2029"/>
                    <a:pt x="3065" y="3"/>
                    <a:pt x="565"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9" name="Google Shape;9298;p74">
              <a:extLst>
                <a:ext uri="{FF2B5EF4-FFF2-40B4-BE49-F238E27FC236}">
                  <a16:creationId xmlns:a16="http://schemas.microsoft.com/office/drawing/2014/main" id="{90E57324-C11E-3728-D4CC-C81B3F07AA6D}"/>
                </a:ext>
              </a:extLst>
            </p:cNvPr>
            <p:cNvSpPr/>
            <p:nvPr/>
          </p:nvSpPr>
          <p:spPr>
            <a:xfrm>
              <a:off x="5118000" y="2021500"/>
              <a:ext cx="368700" cy="483125"/>
            </a:xfrm>
            <a:custGeom>
              <a:avLst/>
              <a:gdLst/>
              <a:ahLst/>
              <a:cxnLst/>
              <a:rect l="l" t="t" r="r" b="b"/>
              <a:pathLst>
                <a:path w="14748" h="19325" extrusionOk="0">
                  <a:moveTo>
                    <a:pt x="7088" y="1135"/>
                  </a:moveTo>
                  <a:cubicBezTo>
                    <a:pt x="8391" y="1135"/>
                    <a:pt x="9651" y="1571"/>
                    <a:pt x="10668" y="2397"/>
                  </a:cubicBezTo>
                  <a:cubicBezTo>
                    <a:pt x="13159" y="4417"/>
                    <a:pt x="13473" y="8104"/>
                    <a:pt x="11360" y="10516"/>
                  </a:cubicBezTo>
                  <a:cubicBezTo>
                    <a:pt x="10572" y="11419"/>
                    <a:pt x="10085" y="12503"/>
                    <a:pt x="9962" y="13626"/>
                  </a:cubicBezTo>
                  <a:lnTo>
                    <a:pt x="4237" y="13626"/>
                  </a:lnTo>
                  <a:cubicBezTo>
                    <a:pt x="4107" y="12482"/>
                    <a:pt x="3630" y="11407"/>
                    <a:pt x="2866" y="10550"/>
                  </a:cubicBezTo>
                  <a:cubicBezTo>
                    <a:pt x="1658" y="9191"/>
                    <a:pt x="1184" y="7367"/>
                    <a:pt x="1571" y="5549"/>
                  </a:cubicBezTo>
                  <a:cubicBezTo>
                    <a:pt x="2020" y="3427"/>
                    <a:pt x="3748" y="1706"/>
                    <a:pt x="5873" y="1262"/>
                  </a:cubicBezTo>
                  <a:cubicBezTo>
                    <a:pt x="6278" y="1177"/>
                    <a:pt x="6685" y="1135"/>
                    <a:pt x="7088" y="1135"/>
                  </a:cubicBezTo>
                  <a:close/>
                  <a:moveTo>
                    <a:pt x="9931" y="14759"/>
                  </a:moveTo>
                  <a:lnTo>
                    <a:pt x="9931" y="15323"/>
                  </a:lnTo>
                  <a:cubicBezTo>
                    <a:pt x="9931" y="15637"/>
                    <a:pt x="9678" y="15891"/>
                    <a:pt x="9364" y="15891"/>
                  </a:cubicBezTo>
                  <a:lnTo>
                    <a:pt x="4835" y="15891"/>
                  </a:lnTo>
                  <a:cubicBezTo>
                    <a:pt x="4521" y="15891"/>
                    <a:pt x="4270" y="15637"/>
                    <a:pt x="4270" y="15323"/>
                  </a:cubicBezTo>
                  <a:lnTo>
                    <a:pt x="4270" y="14759"/>
                  </a:lnTo>
                  <a:close/>
                  <a:moveTo>
                    <a:pt x="8699" y="17023"/>
                  </a:moveTo>
                  <a:cubicBezTo>
                    <a:pt x="8464" y="17694"/>
                    <a:pt x="7827" y="18192"/>
                    <a:pt x="7099" y="18192"/>
                  </a:cubicBezTo>
                  <a:cubicBezTo>
                    <a:pt x="6371" y="18192"/>
                    <a:pt x="5734" y="17694"/>
                    <a:pt x="5499" y="17023"/>
                  </a:cubicBezTo>
                  <a:close/>
                  <a:moveTo>
                    <a:pt x="7087" y="0"/>
                  </a:moveTo>
                  <a:cubicBezTo>
                    <a:pt x="6607" y="0"/>
                    <a:pt x="6123" y="50"/>
                    <a:pt x="5641" y="151"/>
                  </a:cubicBezTo>
                  <a:cubicBezTo>
                    <a:pt x="3053" y="712"/>
                    <a:pt x="1027" y="2729"/>
                    <a:pt x="462" y="5314"/>
                  </a:cubicBezTo>
                  <a:cubicBezTo>
                    <a:pt x="0" y="7488"/>
                    <a:pt x="568" y="9671"/>
                    <a:pt x="2020" y="11301"/>
                  </a:cubicBezTo>
                  <a:cubicBezTo>
                    <a:pt x="2730" y="12099"/>
                    <a:pt x="3135" y="13149"/>
                    <a:pt x="3135" y="14191"/>
                  </a:cubicBezTo>
                  <a:lnTo>
                    <a:pt x="3135" y="15323"/>
                  </a:lnTo>
                  <a:cubicBezTo>
                    <a:pt x="3138" y="16060"/>
                    <a:pt x="3612" y="16709"/>
                    <a:pt x="4309" y="16939"/>
                  </a:cubicBezTo>
                  <a:cubicBezTo>
                    <a:pt x="4409" y="17518"/>
                    <a:pt x="4681" y="18053"/>
                    <a:pt x="5094" y="18473"/>
                  </a:cubicBezTo>
                  <a:cubicBezTo>
                    <a:pt x="5642" y="19040"/>
                    <a:pt x="6371" y="19324"/>
                    <a:pt x="7099" y="19324"/>
                  </a:cubicBezTo>
                  <a:cubicBezTo>
                    <a:pt x="7828" y="19324"/>
                    <a:pt x="8556" y="19040"/>
                    <a:pt x="9104" y="18473"/>
                  </a:cubicBezTo>
                  <a:cubicBezTo>
                    <a:pt x="9518" y="18053"/>
                    <a:pt x="9790" y="17518"/>
                    <a:pt x="9889" y="16939"/>
                  </a:cubicBezTo>
                  <a:cubicBezTo>
                    <a:pt x="10587" y="16709"/>
                    <a:pt x="11061" y="16060"/>
                    <a:pt x="11064" y="15323"/>
                  </a:cubicBezTo>
                  <a:lnTo>
                    <a:pt x="11064" y="14191"/>
                  </a:lnTo>
                  <a:cubicBezTo>
                    <a:pt x="11064" y="13149"/>
                    <a:pt x="11471" y="12108"/>
                    <a:pt x="12211" y="11262"/>
                  </a:cubicBezTo>
                  <a:cubicBezTo>
                    <a:pt x="14747" y="8366"/>
                    <a:pt x="14370" y="3943"/>
                    <a:pt x="11381" y="1518"/>
                  </a:cubicBezTo>
                  <a:cubicBezTo>
                    <a:pt x="10159" y="525"/>
                    <a:pt x="8647" y="0"/>
                    <a:pt x="708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0" name="Google Shape;9299;p74">
              <a:extLst>
                <a:ext uri="{FF2B5EF4-FFF2-40B4-BE49-F238E27FC236}">
                  <a16:creationId xmlns:a16="http://schemas.microsoft.com/office/drawing/2014/main" id="{C1C64CCC-9D7D-6680-878B-967CEC1F5DDE}"/>
                </a:ext>
              </a:extLst>
            </p:cNvPr>
            <p:cNvSpPr/>
            <p:nvPr/>
          </p:nvSpPr>
          <p:spPr>
            <a:xfrm>
              <a:off x="5053900" y="2191325"/>
              <a:ext cx="56650" cy="28325"/>
            </a:xfrm>
            <a:custGeom>
              <a:avLst/>
              <a:gdLst/>
              <a:ahLst/>
              <a:cxnLst/>
              <a:rect l="l" t="t" r="r" b="b"/>
              <a:pathLst>
                <a:path w="2266" h="1133" extrusionOk="0">
                  <a:moveTo>
                    <a:pt x="569" y="0"/>
                  </a:moveTo>
                  <a:cubicBezTo>
                    <a:pt x="255" y="0"/>
                    <a:pt x="1" y="254"/>
                    <a:pt x="1" y="568"/>
                  </a:cubicBezTo>
                  <a:cubicBezTo>
                    <a:pt x="1" y="879"/>
                    <a:pt x="255" y="1133"/>
                    <a:pt x="569" y="1133"/>
                  </a:cubicBezTo>
                  <a:lnTo>
                    <a:pt x="1701" y="1133"/>
                  </a:lnTo>
                  <a:cubicBezTo>
                    <a:pt x="2012" y="1133"/>
                    <a:pt x="2266" y="879"/>
                    <a:pt x="2266" y="568"/>
                  </a:cubicBezTo>
                  <a:cubicBezTo>
                    <a:pt x="2266"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1" name="Google Shape;9300;p74">
              <a:extLst>
                <a:ext uri="{FF2B5EF4-FFF2-40B4-BE49-F238E27FC236}">
                  <a16:creationId xmlns:a16="http://schemas.microsoft.com/office/drawing/2014/main" id="{55379AF8-8FDB-9270-38AC-E2DEEB779A35}"/>
                </a:ext>
              </a:extLst>
            </p:cNvPr>
            <p:cNvSpPr/>
            <p:nvPr/>
          </p:nvSpPr>
          <p:spPr>
            <a:xfrm>
              <a:off x="5056850" y="2096550"/>
              <a:ext cx="50750" cy="48025"/>
            </a:xfrm>
            <a:custGeom>
              <a:avLst/>
              <a:gdLst/>
              <a:ahLst/>
              <a:cxnLst/>
              <a:rect l="l" t="t" r="r" b="b"/>
              <a:pathLst>
                <a:path w="2030" h="1921" extrusionOk="0">
                  <a:moveTo>
                    <a:pt x="622" y="0"/>
                  </a:moveTo>
                  <a:cubicBezTo>
                    <a:pt x="476" y="0"/>
                    <a:pt x="331" y="56"/>
                    <a:pt x="221" y="168"/>
                  </a:cubicBezTo>
                  <a:cubicBezTo>
                    <a:pt x="4" y="385"/>
                    <a:pt x="1" y="739"/>
                    <a:pt x="215" y="962"/>
                  </a:cubicBezTo>
                  <a:lnTo>
                    <a:pt x="1015" y="1762"/>
                  </a:lnTo>
                  <a:cubicBezTo>
                    <a:pt x="1125" y="1868"/>
                    <a:pt x="1267" y="1921"/>
                    <a:pt x="1409" y="1921"/>
                  </a:cubicBezTo>
                  <a:cubicBezTo>
                    <a:pt x="1554" y="1921"/>
                    <a:pt x="1699" y="1865"/>
                    <a:pt x="1809" y="1753"/>
                  </a:cubicBezTo>
                  <a:cubicBezTo>
                    <a:pt x="2027" y="1536"/>
                    <a:pt x="2030" y="1183"/>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2" name="Google Shape;9301;p74">
              <a:extLst>
                <a:ext uri="{FF2B5EF4-FFF2-40B4-BE49-F238E27FC236}">
                  <a16:creationId xmlns:a16="http://schemas.microsoft.com/office/drawing/2014/main" id="{436B8CDD-445F-3CF4-49D7-7EE8FF08BD70}"/>
                </a:ext>
              </a:extLst>
            </p:cNvPr>
            <p:cNvSpPr/>
            <p:nvPr/>
          </p:nvSpPr>
          <p:spPr>
            <a:xfrm>
              <a:off x="5056400" y="2266400"/>
              <a:ext cx="51200" cy="48350"/>
            </a:xfrm>
            <a:custGeom>
              <a:avLst/>
              <a:gdLst/>
              <a:ahLst/>
              <a:cxnLst/>
              <a:rect l="l" t="t" r="r" b="b"/>
              <a:pathLst>
                <a:path w="2048" h="1934" extrusionOk="0">
                  <a:moveTo>
                    <a:pt x="1427" y="0"/>
                  </a:moveTo>
                  <a:cubicBezTo>
                    <a:pt x="1285" y="0"/>
                    <a:pt x="1143" y="53"/>
                    <a:pt x="1033" y="159"/>
                  </a:cubicBezTo>
                  <a:lnTo>
                    <a:pt x="233" y="962"/>
                  </a:lnTo>
                  <a:cubicBezTo>
                    <a:pt x="4" y="1179"/>
                    <a:pt x="1" y="1545"/>
                    <a:pt x="227" y="1768"/>
                  </a:cubicBezTo>
                  <a:cubicBezTo>
                    <a:pt x="338" y="1879"/>
                    <a:pt x="482" y="1934"/>
                    <a:pt x="627" y="1934"/>
                  </a:cubicBezTo>
                  <a:cubicBezTo>
                    <a:pt x="774" y="1934"/>
                    <a:pt x="922" y="1876"/>
                    <a:pt x="1033" y="1762"/>
                  </a:cubicBezTo>
                  <a:lnTo>
                    <a:pt x="1833" y="962"/>
                  </a:lnTo>
                  <a:cubicBezTo>
                    <a:pt x="2048" y="738"/>
                    <a:pt x="2045" y="385"/>
                    <a:pt x="1827" y="168"/>
                  </a:cubicBezTo>
                  <a:cubicBezTo>
                    <a:pt x="1717" y="56"/>
                    <a:pt x="1572" y="0"/>
                    <a:pt x="142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3" name="Google Shape;9302;p74">
              <a:extLst>
                <a:ext uri="{FF2B5EF4-FFF2-40B4-BE49-F238E27FC236}">
                  <a16:creationId xmlns:a16="http://schemas.microsoft.com/office/drawing/2014/main" id="{FDA5B51A-4F80-25A5-81C2-928022A976E3}"/>
                </a:ext>
              </a:extLst>
            </p:cNvPr>
            <p:cNvSpPr/>
            <p:nvPr/>
          </p:nvSpPr>
          <p:spPr>
            <a:xfrm>
              <a:off x="5480400" y="2191325"/>
              <a:ext cx="56650" cy="28325"/>
            </a:xfrm>
            <a:custGeom>
              <a:avLst/>
              <a:gdLst/>
              <a:ahLst/>
              <a:cxnLst/>
              <a:rect l="l" t="t" r="r" b="b"/>
              <a:pathLst>
                <a:path w="2266" h="1133" extrusionOk="0">
                  <a:moveTo>
                    <a:pt x="568" y="0"/>
                  </a:moveTo>
                  <a:cubicBezTo>
                    <a:pt x="254" y="0"/>
                    <a:pt x="1" y="254"/>
                    <a:pt x="1" y="568"/>
                  </a:cubicBezTo>
                  <a:cubicBezTo>
                    <a:pt x="1" y="879"/>
                    <a:pt x="254" y="1133"/>
                    <a:pt x="568" y="1133"/>
                  </a:cubicBezTo>
                  <a:lnTo>
                    <a:pt x="1701" y="1133"/>
                  </a:lnTo>
                  <a:cubicBezTo>
                    <a:pt x="2012" y="1133"/>
                    <a:pt x="2265" y="879"/>
                    <a:pt x="2265" y="568"/>
                  </a:cubicBezTo>
                  <a:cubicBezTo>
                    <a:pt x="2265"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4" name="Google Shape;9303;p74">
              <a:extLst>
                <a:ext uri="{FF2B5EF4-FFF2-40B4-BE49-F238E27FC236}">
                  <a16:creationId xmlns:a16="http://schemas.microsoft.com/office/drawing/2014/main" id="{B8376A21-2B79-D23B-4E88-FFF9950C3376}"/>
                </a:ext>
              </a:extLst>
            </p:cNvPr>
            <p:cNvSpPr/>
            <p:nvPr/>
          </p:nvSpPr>
          <p:spPr>
            <a:xfrm>
              <a:off x="5479800" y="2096550"/>
              <a:ext cx="54300" cy="48225"/>
            </a:xfrm>
            <a:custGeom>
              <a:avLst/>
              <a:gdLst/>
              <a:ahLst/>
              <a:cxnLst/>
              <a:rect l="l" t="t" r="r" b="b"/>
              <a:pathLst>
                <a:path w="2172" h="1929" extrusionOk="0">
                  <a:moveTo>
                    <a:pt x="1550" y="0"/>
                  </a:moveTo>
                  <a:cubicBezTo>
                    <a:pt x="1409" y="0"/>
                    <a:pt x="1267" y="53"/>
                    <a:pt x="1157" y="159"/>
                  </a:cubicBezTo>
                  <a:lnTo>
                    <a:pt x="357" y="962"/>
                  </a:lnTo>
                  <a:cubicBezTo>
                    <a:pt x="1" y="1318"/>
                    <a:pt x="251" y="1928"/>
                    <a:pt x="756" y="1928"/>
                  </a:cubicBezTo>
                  <a:cubicBezTo>
                    <a:pt x="907" y="1928"/>
                    <a:pt x="1051" y="1868"/>
                    <a:pt x="1157" y="1762"/>
                  </a:cubicBezTo>
                  <a:lnTo>
                    <a:pt x="1957" y="959"/>
                  </a:lnTo>
                  <a:cubicBezTo>
                    <a:pt x="2172" y="739"/>
                    <a:pt x="2169" y="385"/>
                    <a:pt x="1951" y="168"/>
                  </a:cubicBezTo>
                  <a:cubicBezTo>
                    <a:pt x="1841" y="56"/>
                    <a:pt x="1696" y="0"/>
                    <a:pt x="1550"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5" name="Google Shape;9304;p74">
              <a:extLst>
                <a:ext uri="{FF2B5EF4-FFF2-40B4-BE49-F238E27FC236}">
                  <a16:creationId xmlns:a16="http://schemas.microsoft.com/office/drawing/2014/main" id="{2D123552-A324-5341-31A4-F8AD1C84C542}"/>
                </a:ext>
              </a:extLst>
            </p:cNvPr>
            <p:cNvSpPr/>
            <p:nvPr/>
          </p:nvSpPr>
          <p:spPr>
            <a:xfrm>
              <a:off x="5483350" y="2266400"/>
              <a:ext cx="54300" cy="48225"/>
            </a:xfrm>
            <a:custGeom>
              <a:avLst/>
              <a:gdLst/>
              <a:ahLst/>
              <a:cxnLst/>
              <a:rect l="l" t="t" r="r" b="b"/>
              <a:pathLst>
                <a:path w="2172" h="1929" extrusionOk="0">
                  <a:moveTo>
                    <a:pt x="622" y="0"/>
                  </a:moveTo>
                  <a:cubicBezTo>
                    <a:pt x="476" y="0"/>
                    <a:pt x="331" y="56"/>
                    <a:pt x="221" y="168"/>
                  </a:cubicBezTo>
                  <a:cubicBezTo>
                    <a:pt x="4" y="385"/>
                    <a:pt x="1" y="738"/>
                    <a:pt x="215" y="962"/>
                  </a:cubicBezTo>
                  <a:lnTo>
                    <a:pt x="1015" y="1762"/>
                  </a:lnTo>
                  <a:cubicBezTo>
                    <a:pt x="1121" y="1868"/>
                    <a:pt x="1266" y="1928"/>
                    <a:pt x="1417" y="1928"/>
                  </a:cubicBezTo>
                  <a:cubicBezTo>
                    <a:pt x="1921" y="1928"/>
                    <a:pt x="2172" y="1318"/>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grpSp>
    </p:spTree>
    <p:extLst>
      <p:ext uri="{BB962C8B-B14F-4D97-AF65-F5344CB8AC3E}">
        <p14:creationId xmlns:p14="http://schemas.microsoft.com/office/powerpoint/2010/main" val="2978116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0BEEE-BBAC-9FB7-2078-8CBD98664703}"/>
            </a:ext>
          </a:extLst>
        </p:cNvPr>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5" name="Entrada de lápiz 4">
                <a:extLst>
                  <a:ext uri="{FF2B5EF4-FFF2-40B4-BE49-F238E27FC236}">
                    <a16:creationId xmlns:a16="http://schemas.microsoft.com/office/drawing/2014/main" id="{8C518724-A9DE-6906-7BF6-F0B9C5EFF122}"/>
                  </a:ext>
                </a:extLst>
              </p14:cNvPr>
              <p14:cNvContentPartPr/>
              <p14:nvPr/>
            </p14:nvContentPartPr>
            <p14:xfrm>
              <a:off x="11753114" y="1219004"/>
              <a:ext cx="11151" cy="11151"/>
            </p14:xfrm>
          </p:contentPart>
        </mc:Choice>
        <mc:Fallback xmlns="">
          <p:pic>
            <p:nvPicPr>
              <p:cNvPr id="5" name="Entrada de lápiz 4">
                <a:extLst>
                  <a:ext uri="{FF2B5EF4-FFF2-40B4-BE49-F238E27FC236}">
                    <a16:creationId xmlns:a16="http://schemas.microsoft.com/office/drawing/2014/main" id="{8C518724-A9DE-6906-7BF6-F0B9C5EFF122}"/>
                  </a:ext>
                </a:extLst>
              </p:cNvPr>
              <p:cNvPicPr/>
              <p:nvPr/>
            </p:nvPicPr>
            <p:blipFill>
              <a:blip r:embed="rId3"/>
              <a:stretch>
                <a:fillRect/>
              </a:stretch>
            </p:blipFill>
            <p:spPr>
              <a:xfrm>
                <a:off x="11722139" y="1191126"/>
                <a:ext cx="72482" cy="66348"/>
              </a:xfrm>
              <a:prstGeom prst="rect">
                <a:avLst/>
              </a:prstGeom>
            </p:spPr>
          </p:pic>
        </mc:Fallback>
      </mc:AlternateContent>
      <p:graphicFrame>
        <p:nvGraphicFramePr>
          <p:cNvPr id="8" name="Tabla 7">
            <a:extLst>
              <a:ext uri="{FF2B5EF4-FFF2-40B4-BE49-F238E27FC236}">
                <a16:creationId xmlns:a16="http://schemas.microsoft.com/office/drawing/2014/main" id="{82AE8F2E-A568-1FC9-E691-647FE848C8A2}"/>
              </a:ext>
            </a:extLst>
          </p:cNvPr>
          <p:cNvGraphicFramePr>
            <a:graphicFrameLocks noGrp="1"/>
          </p:cNvGraphicFramePr>
          <p:nvPr>
            <p:extLst>
              <p:ext uri="{D42A27DB-BD31-4B8C-83A1-F6EECF244321}">
                <p14:modId xmlns:p14="http://schemas.microsoft.com/office/powerpoint/2010/main" val="2308975363"/>
              </p:ext>
            </p:extLst>
          </p:nvPr>
        </p:nvGraphicFramePr>
        <p:xfrm>
          <a:off x="1052181" y="1570170"/>
          <a:ext cx="10087637" cy="3926205"/>
        </p:xfrm>
        <a:graphic>
          <a:graphicData uri="http://schemas.openxmlformats.org/drawingml/2006/table">
            <a:tbl>
              <a:tblPr/>
              <a:tblGrid>
                <a:gridCol w="3935730">
                  <a:extLst>
                    <a:ext uri="{9D8B030D-6E8A-4147-A177-3AD203B41FA5}">
                      <a16:colId xmlns:a16="http://schemas.microsoft.com/office/drawing/2014/main" val="3088600060"/>
                    </a:ext>
                  </a:extLst>
                </a:gridCol>
                <a:gridCol w="1147767">
                  <a:extLst>
                    <a:ext uri="{9D8B030D-6E8A-4147-A177-3AD203B41FA5}">
                      <a16:colId xmlns:a16="http://schemas.microsoft.com/office/drawing/2014/main" val="4079419404"/>
                    </a:ext>
                  </a:extLst>
                </a:gridCol>
                <a:gridCol w="1251035">
                  <a:extLst>
                    <a:ext uri="{9D8B030D-6E8A-4147-A177-3AD203B41FA5}">
                      <a16:colId xmlns:a16="http://schemas.microsoft.com/office/drawing/2014/main" val="1652893059"/>
                    </a:ext>
                  </a:extLst>
                </a:gridCol>
                <a:gridCol w="1251035">
                  <a:extLst>
                    <a:ext uri="{9D8B030D-6E8A-4147-A177-3AD203B41FA5}">
                      <a16:colId xmlns:a16="http://schemas.microsoft.com/office/drawing/2014/main" val="1103846951"/>
                    </a:ext>
                  </a:extLst>
                </a:gridCol>
                <a:gridCol w="1251035">
                  <a:extLst>
                    <a:ext uri="{9D8B030D-6E8A-4147-A177-3AD203B41FA5}">
                      <a16:colId xmlns:a16="http://schemas.microsoft.com/office/drawing/2014/main" val="3699346864"/>
                    </a:ext>
                  </a:extLst>
                </a:gridCol>
                <a:gridCol w="1251035">
                  <a:extLst>
                    <a:ext uri="{9D8B030D-6E8A-4147-A177-3AD203B41FA5}">
                      <a16:colId xmlns:a16="http://schemas.microsoft.com/office/drawing/2014/main" val="877071896"/>
                    </a:ext>
                  </a:extLst>
                </a:gridCol>
              </a:tblGrid>
              <a:tr h="436245">
                <a:tc>
                  <a:txBody>
                    <a:bodyPr/>
                    <a:lstStyle/>
                    <a:p>
                      <a:pPr algn="ctr" rtl="0" fontAlgn="ctr"/>
                      <a:r>
                        <a:rPr lang="es-CO" sz="1400" b="1" i="0" u="none" strike="noStrike" dirty="0">
                          <a:solidFill>
                            <a:schemeClr val="bg1"/>
                          </a:solidFill>
                          <a:effectLst/>
                          <a:latin typeface="Verdana" panose="020B0604030504040204" pitchFamily="34" charset="0"/>
                          <a:ea typeface="Verdana" panose="020B0604030504040204" pitchFamily="34" charset="0"/>
                        </a:rPr>
                        <a:t>SUPUESTOS</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15F9A"/>
                    </a:solidFill>
                  </a:tcPr>
                </a:tc>
                <a:tc>
                  <a:txBody>
                    <a:bodyPr/>
                    <a:lstStyle/>
                    <a:p>
                      <a:pPr algn="ctr" rtl="0" fontAlgn="b"/>
                      <a:r>
                        <a:rPr lang="es-CO" sz="1400" b="1" i="0" u="none" strike="noStrike" dirty="0">
                          <a:solidFill>
                            <a:schemeClr val="bg1"/>
                          </a:solidFill>
                          <a:effectLst/>
                          <a:latin typeface="Verdana" panose="020B0604030504040204" pitchFamily="34" charset="0"/>
                          <a:ea typeface="Verdana" panose="020B0604030504040204" pitchFamily="34" charset="0"/>
                        </a:rPr>
                        <a:t>2025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15F9A"/>
                    </a:solidFill>
                  </a:tcPr>
                </a:tc>
                <a:tc>
                  <a:txBody>
                    <a:bodyPr/>
                    <a:lstStyle/>
                    <a:p>
                      <a:pPr algn="ctr" rtl="0" fontAlgn="b"/>
                      <a:r>
                        <a:rPr lang="es-CO" sz="1400" b="1" i="0" u="none" strike="noStrike" dirty="0">
                          <a:solidFill>
                            <a:schemeClr val="bg1"/>
                          </a:solidFill>
                          <a:effectLst/>
                          <a:latin typeface="Verdana" panose="020B0604030504040204" pitchFamily="34" charset="0"/>
                          <a:ea typeface="Verdana" panose="020B0604030504040204" pitchFamily="34" charset="0"/>
                        </a:rPr>
                        <a:t>2026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15F9A"/>
                    </a:solidFill>
                  </a:tcPr>
                </a:tc>
                <a:tc>
                  <a:txBody>
                    <a:bodyPr/>
                    <a:lstStyle/>
                    <a:p>
                      <a:pPr algn="ctr" rtl="0" fontAlgn="b"/>
                      <a:r>
                        <a:rPr lang="es-CO" sz="1400" b="1" i="0" u="none" strike="noStrike" dirty="0">
                          <a:solidFill>
                            <a:schemeClr val="bg1"/>
                          </a:solidFill>
                          <a:effectLst/>
                          <a:latin typeface="Verdana" panose="020B0604030504040204" pitchFamily="34" charset="0"/>
                          <a:ea typeface="Verdana" panose="020B0604030504040204" pitchFamily="34" charset="0"/>
                        </a:rPr>
                        <a:t>2027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15F9A"/>
                    </a:solidFill>
                  </a:tcPr>
                </a:tc>
                <a:tc>
                  <a:txBody>
                    <a:bodyPr/>
                    <a:lstStyle/>
                    <a:p>
                      <a:pPr algn="ctr" rtl="0" fontAlgn="b"/>
                      <a:r>
                        <a:rPr lang="es-CO" sz="1400" b="1" i="0" u="none" strike="noStrike" dirty="0">
                          <a:solidFill>
                            <a:schemeClr val="bg1"/>
                          </a:solidFill>
                          <a:effectLst/>
                          <a:latin typeface="Verdana" panose="020B0604030504040204" pitchFamily="34" charset="0"/>
                          <a:ea typeface="Verdana" panose="020B0604030504040204" pitchFamily="34" charset="0"/>
                        </a:rPr>
                        <a:t>2028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15F9A"/>
                    </a:solidFill>
                  </a:tcPr>
                </a:tc>
                <a:tc>
                  <a:txBody>
                    <a:bodyPr/>
                    <a:lstStyle/>
                    <a:p>
                      <a:pPr algn="ctr" rtl="0" fontAlgn="b"/>
                      <a:r>
                        <a:rPr lang="es-CO" sz="1400" b="1" i="0" u="none" strike="noStrike" dirty="0">
                          <a:solidFill>
                            <a:schemeClr val="bg1"/>
                          </a:solidFill>
                          <a:effectLst/>
                          <a:latin typeface="Verdana" panose="020B0604030504040204" pitchFamily="34" charset="0"/>
                          <a:ea typeface="Verdana" panose="020B0604030504040204" pitchFamily="34" charset="0"/>
                        </a:rPr>
                        <a:t>2029</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15F9A"/>
                    </a:solidFill>
                  </a:tcPr>
                </a:tc>
                <a:extLst>
                  <a:ext uri="{0D108BD9-81ED-4DB2-BD59-A6C34878D82A}">
                    <a16:rowId xmlns:a16="http://schemas.microsoft.com/office/drawing/2014/main" val="608820204"/>
                  </a:ext>
                </a:extLst>
              </a:tr>
              <a:tr h="436245">
                <a:tc>
                  <a:txBody>
                    <a:bodyPr/>
                    <a:lstStyle/>
                    <a:p>
                      <a:pPr algn="l" rtl="0" fontAlgn="b"/>
                      <a:r>
                        <a:rPr lang="es-CO" sz="1400" b="0" i="0" u="none" strike="noStrike" dirty="0">
                          <a:solidFill>
                            <a:schemeClr val="tx1"/>
                          </a:solidFill>
                          <a:effectLst/>
                          <a:latin typeface="Verdana" panose="020B0604030504040204" pitchFamily="34" charset="0"/>
                          <a:ea typeface="Verdana" panose="020B0604030504040204" pitchFamily="34" charset="0"/>
                        </a:rPr>
                        <a:t>Inflación</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4,5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3,2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3,0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3,0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3,0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98087348"/>
                  </a:ext>
                </a:extLst>
              </a:tr>
              <a:tr h="436245">
                <a:tc>
                  <a:txBody>
                    <a:bodyPr/>
                    <a:lstStyle/>
                    <a:p>
                      <a:pPr algn="l" rtl="0" fontAlgn="b"/>
                      <a:r>
                        <a:rPr lang="es-CO" sz="1400" b="0" i="0" u="none" strike="noStrike" dirty="0">
                          <a:solidFill>
                            <a:schemeClr val="tx1"/>
                          </a:solidFill>
                          <a:effectLst/>
                          <a:latin typeface="Verdana" panose="020B0604030504040204" pitchFamily="34" charset="0"/>
                          <a:ea typeface="Verdana" panose="020B0604030504040204" pitchFamily="34" charset="0"/>
                        </a:rPr>
                        <a:t>Devaluación Promedio,%</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                          4,7 </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                          3,4 </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                          2,1 </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                          2,1 </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                          2,1 </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3226753"/>
                  </a:ext>
                </a:extLst>
              </a:tr>
              <a:tr h="436245">
                <a:tc>
                  <a:txBody>
                    <a:bodyPr/>
                    <a:lstStyle/>
                    <a:p>
                      <a:pPr algn="l" rtl="0" fontAlgn="b"/>
                      <a:r>
                        <a:rPr lang="es-CO" sz="1400" b="0" i="0" u="none" strike="noStrike" dirty="0">
                          <a:solidFill>
                            <a:schemeClr val="tx1"/>
                          </a:solidFill>
                          <a:effectLst/>
                          <a:latin typeface="Verdana" panose="020B0604030504040204" pitchFamily="34" charset="0"/>
                          <a:ea typeface="Verdana" panose="020B0604030504040204" pitchFamily="34" charset="0"/>
                        </a:rPr>
                        <a:t>Tasa de cambio promedio</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4.265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4.408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a:solidFill>
                            <a:schemeClr val="tx1"/>
                          </a:solidFill>
                          <a:effectLst/>
                          <a:latin typeface="Verdana" panose="020B0604030504040204" pitchFamily="34" charset="0"/>
                          <a:ea typeface="Verdana" panose="020B0604030504040204" pitchFamily="34" charset="0"/>
                        </a:rPr>
                        <a:t>4.500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a:solidFill>
                            <a:schemeClr val="tx1"/>
                          </a:solidFill>
                          <a:effectLst/>
                          <a:latin typeface="Verdana" panose="020B0604030504040204" pitchFamily="34" charset="0"/>
                          <a:ea typeface="Verdana" panose="020B0604030504040204" pitchFamily="34" charset="0"/>
                        </a:rPr>
                        <a:t>4.594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4.690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77199663"/>
                  </a:ext>
                </a:extLst>
              </a:tr>
              <a:tr h="436245">
                <a:tc>
                  <a:txBody>
                    <a:bodyPr/>
                    <a:lstStyle/>
                    <a:p>
                      <a:pPr algn="l" rtl="0" fontAlgn="b"/>
                      <a:r>
                        <a:rPr lang="es-CO" sz="1400" b="0" i="0" u="none" strike="noStrike" dirty="0">
                          <a:solidFill>
                            <a:schemeClr val="tx1"/>
                          </a:solidFill>
                          <a:effectLst/>
                          <a:latin typeface="Verdana" panose="020B0604030504040204" pitchFamily="34" charset="0"/>
                          <a:ea typeface="Verdana" panose="020B0604030504040204" pitchFamily="34" charset="0"/>
                        </a:rPr>
                        <a:t>PIB real (variación %)</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2,7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3,0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3,3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3,2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3,0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79173206"/>
                  </a:ext>
                </a:extLst>
              </a:tr>
              <a:tr h="436245">
                <a:tc>
                  <a:txBody>
                    <a:bodyPr/>
                    <a:lstStyle/>
                    <a:p>
                      <a:pPr algn="l" rtl="0" fontAlgn="b"/>
                      <a:r>
                        <a:rPr lang="es-CO" sz="1400" b="0" i="0" u="none" strike="noStrike" dirty="0">
                          <a:solidFill>
                            <a:schemeClr val="tx1"/>
                          </a:solidFill>
                          <a:effectLst/>
                          <a:latin typeface="Verdana" panose="020B0604030504040204" pitchFamily="34" charset="0"/>
                          <a:ea typeface="Verdana" panose="020B0604030504040204" pitchFamily="34" charset="0"/>
                        </a:rPr>
                        <a:t>PIB nominal (miles de millones $)</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1.815.199</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1.929.474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2.053.890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a:solidFill>
                            <a:schemeClr val="tx1"/>
                          </a:solidFill>
                          <a:effectLst/>
                          <a:latin typeface="Verdana" panose="020B0604030504040204" pitchFamily="34" charset="0"/>
                          <a:ea typeface="Verdana" panose="020B0604030504040204" pitchFamily="34" charset="0"/>
                        </a:rPr>
                        <a:t>2.184.190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2.317.402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519633486"/>
                  </a:ext>
                </a:extLst>
              </a:tr>
              <a:tr h="436245">
                <a:tc>
                  <a:txBody>
                    <a:bodyPr/>
                    <a:lstStyle/>
                    <a:p>
                      <a:pPr algn="l" rtl="0" fontAlgn="b"/>
                      <a:r>
                        <a:rPr lang="es-CO" sz="1400" b="0" i="0" u="none" strike="noStrike" dirty="0">
                          <a:solidFill>
                            <a:schemeClr val="tx1"/>
                          </a:solidFill>
                          <a:effectLst/>
                          <a:latin typeface="Verdana" panose="020B0604030504040204" pitchFamily="34" charset="0"/>
                          <a:ea typeface="Verdana" panose="020B0604030504040204" pitchFamily="34" charset="0"/>
                        </a:rPr>
                        <a:t>PIB nominal (variación %)</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6,4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6,3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6,4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6,3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6,1</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3542120"/>
                  </a:ext>
                </a:extLst>
              </a:tr>
              <a:tr h="436245">
                <a:tc>
                  <a:txBody>
                    <a:bodyPr/>
                    <a:lstStyle/>
                    <a:p>
                      <a:pPr algn="l" rtl="0" fontAlgn="b"/>
                      <a:r>
                        <a:rPr lang="es-CO" sz="1400" b="0" i="0" u="none" strike="noStrike" dirty="0">
                          <a:solidFill>
                            <a:schemeClr val="tx1"/>
                          </a:solidFill>
                          <a:effectLst/>
                          <a:latin typeface="Verdana" panose="020B0604030504040204" pitchFamily="34" charset="0"/>
                          <a:ea typeface="Verdana" panose="020B0604030504040204" pitchFamily="34" charset="0"/>
                        </a:rPr>
                        <a:t>Importaciones (millones US$)</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63.544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a:solidFill>
                            <a:schemeClr val="tx1"/>
                          </a:solidFill>
                          <a:effectLst/>
                          <a:latin typeface="Verdana" panose="020B0604030504040204" pitchFamily="34" charset="0"/>
                          <a:ea typeface="Verdana" panose="020B0604030504040204" pitchFamily="34" charset="0"/>
                        </a:rPr>
                        <a:t>65.873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69.183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72.525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r" rtl="0" fontAlgn="b"/>
                      <a:r>
                        <a:rPr lang="es-CO" sz="1400" b="0" i="0" u="none" strike="noStrike" dirty="0">
                          <a:solidFill>
                            <a:schemeClr val="tx1"/>
                          </a:solidFill>
                          <a:effectLst/>
                          <a:latin typeface="Verdana" panose="020B0604030504040204" pitchFamily="34" charset="0"/>
                          <a:ea typeface="Verdana" panose="020B0604030504040204" pitchFamily="34" charset="0"/>
                        </a:rPr>
                        <a:t>75.697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346980932"/>
                  </a:ext>
                </a:extLst>
              </a:tr>
              <a:tr h="436245">
                <a:tc>
                  <a:txBody>
                    <a:bodyPr/>
                    <a:lstStyle/>
                    <a:p>
                      <a:pPr algn="l" rtl="0" fontAlgn="b"/>
                      <a:r>
                        <a:rPr lang="es-CO" sz="1400" b="0" i="0" u="none" strike="noStrike" dirty="0">
                          <a:solidFill>
                            <a:schemeClr val="tx1"/>
                          </a:solidFill>
                          <a:effectLst/>
                          <a:latin typeface="Verdana" panose="020B0604030504040204" pitchFamily="34" charset="0"/>
                          <a:ea typeface="Verdana" panose="020B0604030504040204" pitchFamily="34" charset="0"/>
                        </a:rPr>
                        <a:t>Balance Cuenta Corriente % PIB</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buNone/>
                      </a:pPr>
                      <a:r>
                        <a:rPr lang="es-CO" sz="1400" b="0" i="0" u="none" strike="noStrike" dirty="0">
                          <a:solidFill>
                            <a:srgbClr val="000000"/>
                          </a:solidFill>
                          <a:effectLst/>
                          <a:latin typeface="Verdana" panose="020B0604030504040204" pitchFamily="34" charset="0"/>
                          <a:ea typeface="Verdana" panose="020B0604030504040204" pitchFamily="34" charset="0"/>
                        </a:rPr>
                        <a:t>-2,3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buNone/>
                      </a:pPr>
                      <a:r>
                        <a:rPr lang="es-CO" sz="1400" b="0" i="0" u="none" strike="noStrike" dirty="0">
                          <a:solidFill>
                            <a:srgbClr val="000000"/>
                          </a:solidFill>
                          <a:effectLst/>
                          <a:latin typeface="Verdana" panose="020B0604030504040204" pitchFamily="34" charset="0"/>
                          <a:ea typeface="Verdana" panose="020B0604030504040204" pitchFamily="34" charset="0"/>
                        </a:rPr>
                        <a:t>-2,5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buNone/>
                      </a:pPr>
                      <a:r>
                        <a:rPr lang="es-CO" sz="1400" b="0" i="0" u="none" strike="noStrike" dirty="0">
                          <a:solidFill>
                            <a:srgbClr val="000000"/>
                          </a:solidFill>
                          <a:effectLst/>
                          <a:latin typeface="Verdana" panose="020B0604030504040204" pitchFamily="34" charset="0"/>
                          <a:ea typeface="Verdana" panose="020B0604030504040204" pitchFamily="34" charset="0"/>
                        </a:rPr>
                        <a:t>-2,6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buNone/>
                      </a:pPr>
                      <a:r>
                        <a:rPr lang="es-CO" sz="1400" b="0" i="0" u="none" strike="noStrike" dirty="0">
                          <a:solidFill>
                            <a:srgbClr val="000000"/>
                          </a:solidFill>
                          <a:effectLst/>
                          <a:latin typeface="Verdana" panose="020B0604030504040204" pitchFamily="34" charset="0"/>
                          <a:ea typeface="Verdana" panose="020B0604030504040204" pitchFamily="34" charset="0"/>
                        </a:rPr>
                        <a:t>-2,7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buNone/>
                      </a:pPr>
                      <a:r>
                        <a:rPr lang="es-CO" sz="1400" b="0" i="0" u="none" strike="noStrike" dirty="0">
                          <a:solidFill>
                            <a:srgbClr val="000000"/>
                          </a:solidFill>
                          <a:effectLst/>
                          <a:latin typeface="Verdana" panose="020B0604030504040204" pitchFamily="34" charset="0"/>
                          <a:ea typeface="Verdana" panose="020B0604030504040204" pitchFamily="34" charset="0"/>
                        </a:rPr>
                        <a:t>-2,8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63727538"/>
                  </a:ext>
                </a:extLst>
              </a:tr>
            </a:tbl>
          </a:graphicData>
        </a:graphic>
      </p:graphicFrame>
      <p:sp>
        <p:nvSpPr>
          <p:cNvPr id="9" name="CuadroTexto 8">
            <a:extLst>
              <a:ext uri="{FF2B5EF4-FFF2-40B4-BE49-F238E27FC236}">
                <a16:creationId xmlns:a16="http://schemas.microsoft.com/office/drawing/2014/main" id="{0687FE7D-35B1-3B43-6F36-4BF4CD4FBEC6}"/>
              </a:ext>
            </a:extLst>
          </p:cNvPr>
          <p:cNvSpPr txBox="1"/>
          <p:nvPr/>
        </p:nvSpPr>
        <p:spPr>
          <a:xfrm>
            <a:off x="1052181" y="6243675"/>
            <a:ext cx="8153400" cy="261610"/>
          </a:xfrm>
          <a:prstGeom prst="rect">
            <a:avLst/>
          </a:prstGeom>
          <a:noFill/>
        </p:spPr>
        <p:txBody>
          <a:bodyPr wrap="square">
            <a:spAutoFit/>
          </a:bodyPr>
          <a:lstStyle/>
          <a:p>
            <a:pPr algn="l" rtl="0" fontAlgn="ctr"/>
            <a:r>
              <a:rPr lang="es-CO" sz="1050" i="0" u="none" strike="noStrike" dirty="0">
                <a:solidFill>
                  <a:schemeClr val="tx1"/>
                </a:solidFill>
                <a:effectLst/>
                <a:latin typeface="Verdana" panose="020B0604030504040204" pitchFamily="34" charset="0"/>
                <a:ea typeface="Verdana" panose="020B0604030504040204" pitchFamily="34" charset="0"/>
              </a:rPr>
              <a:t>Fuente: Supuestos DGPM - MHCP 9 de junio de 2026 – Consistentes con MFMP 2026</a:t>
            </a:r>
          </a:p>
        </p:txBody>
      </p:sp>
      <p:sp>
        <p:nvSpPr>
          <p:cNvPr id="2" name="CuadroTexto 1">
            <a:extLst>
              <a:ext uri="{FF2B5EF4-FFF2-40B4-BE49-F238E27FC236}">
                <a16:creationId xmlns:a16="http://schemas.microsoft.com/office/drawing/2014/main" id="{2C72E7D1-60F9-6EE9-4559-13A6EA0865AB}"/>
              </a:ext>
            </a:extLst>
          </p:cNvPr>
          <p:cNvSpPr txBox="1"/>
          <p:nvPr/>
        </p:nvSpPr>
        <p:spPr>
          <a:xfrm>
            <a:off x="2041476" y="592037"/>
            <a:ext cx="8109045" cy="461665"/>
          </a:xfrm>
          <a:prstGeom prst="rect">
            <a:avLst/>
          </a:prstGeom>
          <a:noFill/>
        </p:spPr>
        <p:txBody>
          <a:bodyPr wrap="square" rtlCol="0">
            <a:spAutoFit/>
          </a:bodyPr>
          <a:lstStyle/>
          <a:p>
            <a:pPr algn="ctr"/>
            <a:r>
              <a:rPr lang="es-CO" sz="2400" b="1" dirty="0">
                <a:solidFill>
                  <a:srgbClr val="215F9A"/>
                </a:solidFill>
                <a:latin typeface="Verdana" panose="020B0604030504040204" pitchFamily="34" charset="0"/>
                <a:ea typeface="Verdana" panose="020B0604030504040204" pitchFamily="34" charset="0"/>
              </a:rPr>
              <a:t>Supuestos Macroeconómicos</a:t>
            </a:r>
          </a:p>
        </p:txBody>
      </p:sp>
    </p:spTree>
    <p:extLst>
      <p:ext uri="{BB962C8B-B14F-4D97-AF65-F5344CB8AC3E}">
        <p14:creationId xmlns:p14="http://schemas.microsoft.com/office/powerpoint/2010/main" val="4009770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AE98C3-FDCF-D5DC-5628-9B9F20698F6F}"/>
            </a:ext>
          </a:extLst>
        </p:cNvPr>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C39CE685-9E6B-F5C0-7232-143F1789210D}"/>
              </a:ext>
            </a:extLst>
          </p:cNvPr>
          <p:cNvGraphicFramePr>
            <a:graphicFrameLocks noGrp="1"/>
          </p:cNvGraphicFramePr>
          <p:nvPr>
            <p:extLst>
              <p:ext uri="{D42A27DB-BD31-4B8C-83A1-F6EECF244321}">
                <p14:modId xmlns:p14="http://schemas.microsoft.com/office/powerpoint/2010/main" val="2068595999"/>
              </p:ext>
            </p:extLst>
          </p:nvPr>
        </p:nvGraphicFramePr>
        <p:xfrm>
          <a:off x="974091" y="1661480"/>
          <a:ext cx="10267950" cy="1218110"/>
        </p:xfrm>
        <a:graphic>
          <a:graphicData uri="http://schemas.openxmlformats.org/drawingml/2006/table">
            <a:tbl>
              <a:tblPr firstRow="1" bandRow="1">
                <a:tableStyleId>{5C22544A-7EE6-4342-B048-85BDC9FD1C3A}</a:tableStyleId>
              </a:tblPr>
              <a:tblGrid>
                <a:gridCol w="10267950">
                  <a:extLst>
                    <a:ext uri="{9D8B030D-6E8A-4147-A177-3AD203B41FA5}">
                      <a16:colId xmlns:a16="http://schemas.microsoft.com/office/drawing/2014/main" val="87802628"/>
                    </a:ext>
                  </a:extLst>
                </a:gridCol>
              </a:tblGrid>
              <a:tr h="352611">
                <a:tc>
                  <a:txBody>
                    <a:bodyPr/>
                    <a:lstStyle/>
                    <a:p>
                      <a:pPr algn="ctr"/>
                      <a:r>
                        <a:rPr lang="es-CO" sz="1600" b="1" i="0" dirty="0">
                          <a:solidFill>
                            <a:schemeClr val="bg1"/>
                          </a:solidFill>
                          <a:latin typeface="Verdana" panose="020B0604030504040204" pitchFamily="34" charset="0"/>
                          <a:ea typeface="Verdana" panose="020B0604030504040204" pitchFamily="34" charset="0"/>
                        </a:rPr>
                        <a:t>GASTOS DE PERSONAL</a:t>
                      </a:r>
                    </a:p>
                  </a:txBody>
                  <a:tcPr>
                    <a:solidFill>
                      <a:srgbClr val="215F9A"/>
                    </a:solidFill>
                  </a:tcPr>
                </a:tc>
                <a:extLst>
                  <a:ext uri="{0D108BD9-81ED-4DB2-BD59-A6C34878D82A}">
                    <a16:rowId xmlns:a16="http://schemas.microsoft.com/office/drawing/2014/main" val="2668166804"/>
                  </a:ext>
                </a:extLst>
              </a:tr>
              <a:tr h="865499">
                <a:tc>
                  <a:txBody>
                    <a:bodyPr/>
                    <a:lstStyle/>
                    <a:p>
                      <a:pPr marL="285750" indent="-285750">
                        <a:buClr>
                          <a:srgbClr val="0069B4"/>
                        </a:buClr>
                        <a:buFont typeface="Arial" panose="020B0604020202020204" pitchFamily="34" charset="0"/>
                        <a:buChar char="•"/>
                      </a:pPr>
                      <a:r>
                        <a:rPr lang="es-ES" sz="1500" b="0" i="0" dirty="0">
                          <a:solidFill>
                            <a:sysClr val="windowText" lastClr="000000"/>
                          </a:solidFill>
                          <a:latin typeface="Verdana" panose="020B0604030504040204" pitchFamily="34" charset="0"/>
                          <a:ea typeface="Verdana" panose="020B0604030504040204" pitchFamily="34" charset="0"/>
                        </a:rPr>
                        <a:t>La estimación de nómina con base en la certificada a 28 de febrero de 2025.</a:t>
                      </a:r>
                    </a:p>
                    <a:p>
                      <a:pPr marL="285750" indent="-285750">
                        <a:buClr>
                          <a:srgbClr val="0069B4"/>
                        </a:buClr>
                        <a:buFont typeface="Arial" panose="020B0604020202020204" pitchFamily="34" charset="0"/>
                        <a:buChar char="•"/>
                      </a:pPr>
                      <a:r>
                        <a:rPr lang="es-ES" sz="1500" b="0" i="0" dirty="0">
                          <a:solidFill>
                            <a:sysClr val="windowText" lastClr="000000"/>
                          </a:solidFill>
                          <a:latin typeface="Verdana" panose="020B0604030504040204" pitchFamily="34" charset="0"/>
                          <a:ea typeface="Verdana" panose="020B0604030504040204" pitchFamily="34" charset="0"/>
                        </a:rPr>
                        <a:t>Incremento de gastos de personal: base inflación esperada año anterior. Para 2026 se toma 2025 </a:t>
                      </a:r>
                      <a:r>
                        <a:rPr lang="es-ES" sz="1500" b="1" i="0" dirty="0">
                          <a:solidFill>
                            <a:sysClr val="windowText" lastClr="000000"/>
                          </a:solidFill>
                          <a:latin typeface="Verdana" panose="020B0604030504040204" pitchFamily="34" charset="0"/>
                          <a:ea typeface="Verdana" panose="020B0604030504040204" pitchFamily="34" charset="0"/>
                        </a:rPr>
                        <a:t>4,52%</a:t>
                      </a:r>
                      <a:r>
                        <a:rPr lang="es-ES" sz="1500" b="0" i="0" dirty="0">
                          <a:solidFill>
                            <a:sysClr val="windowText" lastClr="000000"/>
                          </a:solidFill>
                          <a:latin typeface="Verdana" panose="020B0604030504040204" pitchFamily="34" charset="0"/>
                          <a:ea typeface="Verdana" panose="020B0604030504040204" pitchFamily="34" charset="0"/>
                        </a:rPr>
                        <a:t>. </a:t>
                      </a:r>
                      <a:r>
                        <a:rPr lang="es-CO" sz="1500" b="0" i="0" dirty="0">
                          <a:solidFill>
                            <a:sysClr val="windowText" lastClr="000000"/>
                          </a:solidFill>
                          <a:latin typeface="Verdana" panose="020B0604030504040204" pitchFamily="34" charset="0"/>
                          <a:ea typeface="Verdana" panose="020B0604030504040204" pitchFamily="34" charset="0"/>
                        </a:rPr>
                        <a:t>más </a:t>
                      </a:r>
                      <a:r>
                        <a:rPr lang="es-CO" sz="1500" b="1" i="0" dirty="0">
                          <a:solidFill>
                            <a:sysClr val="windowText" lastClr="000000"/>
                          </a:solidFill>
                          <a:latin typeface="Verdana" panose="020B0604030504040204" pitchFamily="34" charset="0"/>
                          <a:ea typeface="Verdana" panose="020B0604030504040204" pitchFamily="34" charset="0"/>
                        </a:rPr>
                        <a:t>1,9%</a:t>
                      </a:r>
                      <a:r>
                        <a:rPr lang="es-CO" sz="1500" b="0" i="0" dirty="0">
                          <a:solidFill>
                            <a:sysClr val="windowText" lastClr="000000"/>
                          </a:solidFill>
                          <a:latin typeface="Verdana" panose="020B0604030504040204" pitchFamily="34" charset="0"/>
                          <a:ea typeface="Verdana" panose="020B0604030504040204" pitchFamily="34" charset="0"/>
                        </a:rPr>
                        <a:t> derivado del acuerdo sindical.</a:t>
                      </a:r>
                    </a:p>
                  </a:txBody>
                  <a:tcPr>
                    <a:solidFill>
                      <a:schemeClr val="bg1">
                        <a:lumMod val="95000"/>
                      </a:schemeClr>
                    </a:solidFill>
                  </a:tcPr>
                </a:tc>
                <a:extLst>
                  <a:ext uri="{0D108BD9-81ED-4DB2-BD59-A6C34878D82A}">
                    <a16:rowId xmlns:a16="http://schemas.microsoft.com/office/drawing/2014/main" val="1534056284"/>
                  </a:ext>
                </a:extLst>
              </a:tr>
            </a:tbl>
          </a:graphicData>
        </a:graphic>
      </p:graphicFrame>
      <p:graphicFrame>
        <p:nvGraphicFramePr>
          <p:cNvPr id="8" name="Tabla 7">
            <a:extLst>
              <a:ext uri="{FF2B5EF4-FFF2-40B4-BE49-F238E27FC236}">
                <a16:creationId xmlns:a16="http://schemas.microsoft.com/office/drawing/2014/main" id="{471DEE84-4233-CCA1-FD60-68A5F0187182}"/>
              </a:ext>
            </a:extLst>
          </p:cNvPr>
          <p:cNvGraphicFramePr>
            <a:graphicFrameLocks noGrp="1"/>
          </p:cNvGraphicFramePr>
          <p:nvPr>
            <p:extLst>
              <p:ext uri="{D42A27DB-BD31-4B8C-83A1-F6EECF244321}">
                <p14:modId xmlns:p14="http://schemas.microsoft.com/office/powerpoint/2010/main" val="1782777415"/>
              </p:ext>
            </p:extLst>
          </p:nvPr>
        </p:nvGraphicFramePr>
        <p:xfrm>
          <a:off x="974092" y="3224958"/>
          <a:ext cx="10267950" cy="883920"/>
        </p:xfrm>
        <a:graphic>
          <a:graphicData uri="http://schemas.openxmlformats.org/drawingml/2006/table">
            <a:tbl>
              <a:tblPr firstRow="1" bandRow="1">
                <a:tableStyleId>{5C22544A-7EE6-4342-B048-85BDC9FD1C3A}</a:tableStyleId>
              </a:tblPr>
              <a:tblGrid>
                <a:gridCol w="10267950">
                  <a:extLst>
                    <a:ext uri="{9D8B030D-6E8A-4147-A177-3AD203B41FA5}">
                      <a16:colId xmlns:a16="http://schemas.microsoft.com/office/drawing/2014/main" val="87802628"/>
                    </a:ext>
                  </a:extLst>
                </a:gridCol>
              </a:tblGrid>
              <a:tr h="265594">
                <a:tc>
                  <a:txBody>
                    <a:bodyPr/>
                    <a:lstStyle/>
                    <a:p>
                      <a:pPr algn="ctr"/>
                      <a:r>
                        <a:rPr lang="es-CO" sz="1600" b="1" i="0" dirty="0">
                          <a:latin typeface="Montserrat" pitchFamily="2" charset="77"/>
                        </a:rPr>
                        <a:t>ADQUISICIÓN DE BIENES Y SERVICIOS</a:t>
                      </a:r>
                    </a:p>
                  </a:txBody>
                  <a:tcPr>
                    <a:solidFill>
                      <a:srgbClr val="215F9A"/>
                    </a:solidFill>
                  </a:tcPr>
                </a:tc>
                <a:extLst>
                  <a:ext uri="{0D108BD9-81ED-4DB2-BD59-A6C34878D82A}">
                    <a16:rowId xmlns:a16="http://schemas.microsoft.com/office/drawing/2014/main" val="2668166804"/>
                  </a:ext>
                </a:extLst>
              </a:tr>
              <a:tr h="451510">
                <a:tc>
                  <a:txBody>
                    <a:bodyPr/>
                    <a:lstStyle/>
                    <a:p>
                      <a:pPr marL="285750" indent="-285750">
                        <a:buClr>
                          <a:srgbClr val="0069B4"/>
                        </a:buClr>
                        <a:buFont typeface="Arial" panose="020B0604020202020204" pitchFamily="34" charset="0"/>
                        <a:buChar char="•"/>
                      </a:pPr>
                      <a:r>
                        <a:rPr lang="es-CO" sz="1500" b="0" i="0" kern="1200" dirty="0">
                          <a:solidFill>
                            <a:schemeClr val="dk1"/>
                          </a:solidFill>
                          <a:latin typeface="Montserrat" panose="00000500000000000000" pitchFamily="2" charset="0"/>
                          <a:ea typeface="+mn-ea"/>
                          <a:cs typeface="+mn-cs"/>
                        </a:rPr>
                        <a:t>Se proyectan constantes en términos nominales frente a 2025. La proyección no contempla gastos extraordinarios ejecutados en 2025. </a:t>
                      </a:r>
                    </a:p>
                  </a:txBody>
                  <a:tcPr>
                    <a:solidFill>
                      <a:schemeClr val="bg1">
                        <a:lumMod val="95000"/>
                      </a:schemeClr>
                    </a:solidFill>
                  </a:tcPr>
                </a:tc>
                <a:extLst>
                  <a:ext uri="{0D108BD9-81ED-4DB2-BD59-A6C34878D82A}">
                    <a16:rowId xmlns:a16="http://schemas.microsoft.com/office/drawing/2014/main" val="1534056284"/>
                  </a:ext>
                </a:extLst>
              </a:tr>
            </a:tbl>
          </a:graphicData>
        </a:graphic>
      </p:graphicFrame>
      <p:graphicFrame>
        <p:nvGraphicFramePr>
          <p:cNvPr id="9" name="Tabla 8">
            <a:extLst>
              <a:ext uri="{FF2B5EF4-FFF2-40B4-BE49-F238E27FC236}">
                <a16:creationId xmlns:a16="http://schemas.microsoft.com/office/drawing/2014/main" id="{201FBD95-B05A-CA1F-C955-7F8F34D89998}"/>
              </a:ext>
            </a:extLst>
          </p:cNvPr>
          <p:cNvGraphicFramePr>
            <a:graphicFrameLocks noGrp="1"/>
          </p:cNvGraphicFramePr>
          <p:nvPr>
            <p:extLst>
              <p:ext uri="{D42A27DB-BD31-4B8C-83A1-F6EECF244321}">
                <p14:modId xmlns:p14="http://schemas.microsoft.com/office/powerpoint/2010/main" val="3320738938"/>
              </p:ext>
            </p:extLst>
          </p:nvPr>
        </p:nvGraphicFramePr>
        <p:xfrm>
          <a:off x="974091" y="4409826"/>
          <a:ext cx="10267949" cy="1760648"/>
        </p:xfrm>
        <a:graphic>
          <a:graphicData uri="http://schemas.openxmlformats.org/drawingml/2006/table">
            <a:tbl>
              <a:tblPr firstRow="1" bandRow="1">
                <a:tableStyleId>{5C22544A-7EE6-4342-B048-85BDC9FD1C3A}</a:tableStyleId>
              </a:tblPr>
              <a:tblGrid>
                <a:gridCol w="10267949">
                  <a:extLst>
                    <a:ext uri="{9D8B030D-6E8A-4147-A177-3AD203B41FA5}">
                      <a16:colId xmlns:a16="http://schemas.microsoft.com/office/drawing/2014/main" val="87802628"/>
                    </a:ext>
                  </a:extLst>
                </a:gridCol>
              </a:tblGrid>
              <a:tr h="214456">
                <a:tc>
                  <a:txBody>
                    <a:bodyPr/>
                    <a:lstStyle/>
                    <a:p>
                      <a:pPr algn="ctr"/>
                      <a:r>
                        <a:rPr lang="es-CO" sz="1600" b="1" i="0" dirty="0">
                          <a:latin typeface="Montserrat" pitchFamily="2" charset="77"/>
                        </a:rPr>
                        <a:t>TRANSFERENCIAS</a:t>
                      </a:r>
                    </a:p>
                  </a:txBody>
                  <a:tcPr>
                    <a:solidFill>
                      <a:srgbClr val="215F9A"/>
                    </a:solidFill>
                  </a:tcPr>
                </a:tc>
                <a:extLst>
                  <a:ext uri="{0D108BD9-81ED-4DB2-BD59-A6C34878D82A}">
                    <a16:rowId xmlns:a16="http://schemas.microsoft.com/office/drawing/2014/main" val="2668166804"/>
                  </a:ext>
                </a:extLst>
              </a:tr>
              <a:tr h="1425368">
                <a:tc>
                  <a:txBody>
                    <a:bodyPr/>
                    <a:lstStyle/>
                    <a:p>
                      <a:pPr marL="285750" marR="0" lvl="0" indent="-285750" algn="just" defTabSz="914400" rtl="0" eaLnBrk="1" fontAlgn="auto" latinLnBrk="0" hangingPunct="1">
                        <a:lnSpc>
                          <a:spcPct val="100000"/>
                        </a:lnSpc>
                        <a:spcBef>
                          <a:spcPts val="0"/>
                        </a:spcBef>
                        <a:spcAft>
                          <a:spcPts val="0"/>
                        </a:spcAft>
                        <a:buClr>
                          <a:srgbClr val="0069B4"/>
                        </a:buClr>
                        <a:buSzTx/>
                        <a:buFont typeface="Arial" panose="020B0604020202020204" pitchFamily="34" charset="0"/>
                        <a:buChar char="•"/>
                        <a:tabLst/>
                        <a:defRPr/>
                      </a:pPr>
                      <a:endParaRPr lang="es-ES" sz="1500" b="0" i="0" dirty="0">
                        <a:solidFill>
                          <a:schemeClr val="tx1"/>
                        </a:solidFill>
                        <a:latin typeface="Montserrat" panose="00000500000000000000" pitchFamily="2" charset="0"/>
                      </a:endParaRPr>
                    </a:p>
                    <a:p>
                      <a:pPr marL="285750" marR="0" lvl="0" indent="-285750" algn="just" defTabSz="914400" rtl="0" eaLnBrk="1" fontAlgn="auto" latinLnBrk="0" hangingPunct="1">
                        <a:lnSpc>
                          <a:spcPct val="100000"/>
                        </a:lnSpc>
                        <a:spcBef>
                          <a:spcPts val="0"/>
                        </a:spcBef>
                        <a:spcAft>
                          <a:spcPts val="0"/>
                        </a:spcAft>
                        <a:buClr>
                          <a:srgbClr val="0069B4"/>
                        </a:buClr>
                        <a:buSzTx/>
                        <a:buFont typeface="Arial" panose="020B0604020202020204" pitchFamily="34" charset="0"/>
                        <a:buChar char="•"/>
                        <a:tabLst/>
                        <a:defRPr/>
                      </a:pPr>
                      <a:r>
                        <a:rPr lang="es-ES" sz="1500" b="0" i="0" dirty="0">
                          <a:solidFill>
                            <a:schemeClr val="tx1"/>
                          </a:solidFill>
                          <a:latin typeface="Montserrat" panose="00000500000000000000" pitchFamily="2" charset="0"/>
                        </a:rPr>
                        <a:t>Reducir en al menos </a:t>
                      </a:r>
                      <a:r>
                        <a:rPr lang="es-ES" sz="1500" b="1" i="0" dirty="0">
                          <a:solidFill>
                            <a:schemeClr val="tx1"/>
                          </a:solidFill>
                          <a:latin typeface="Montserrat" panose="00000500000000000000" pitchFamily="2" charset="0"/>
                        </a:rPr>
                        <a:t>5%</a:t>
                      </a:r>
                      <a:r>
                        <a:rPr lang="es-ES" sz="1500" b="0" i="0" dirty="0">
                          <a:solidFill>
                            <a:schemeClr val="tx1"/>
                          </a:solidFill>
                          <a:latin typeface="Montserrat" panose="00000500000000000000" pitchFamily="2" charset="0"/>
                        </a:rPr>
                        <a:t> las transferencias corrientes diferentes a las de rango constitucional                         (SGP, pensiones, salud</a:t>
                      </a:r>
                      <a:r>
                        <a:rPr lang="es-CO" sz="1500" b="0" i="0" dirty="0">
                          <a:solidFill>
                            <a:schemeClr val="tx1"/>
                          </a:solidFill>
                          <a:latin typeface="Montserrat" panose="00000500000000000000" pitchFamily="2" charset="0"/>
                        </a:rPr>
                        <a:t>, universidades y fallos judiciales)</a:t>
                      </a:r>
                    </a:p>
                    <a:p>
                      <a:pPr marL="285750" indent="-285750" algn="just">
                        <a:buClr>
                          <a:srgbClr val="0069B4"/>
                        </a:buClr>
                        <a:buFont typeface="Arial" panose="020B0604020202020204" pitchFamily="34" charset="0"/>
                        <a:buChar char="•"/>
                      </a:pPr>
                      <a:r>
                        <a:rPr lang="es-CO" sz="1500" b="0" i="0" dirty="0">
                          <a:solidFill>
                            <a:schemeClr val="tx1"/>
                          </a:solidFill>
                          <a:latin typeface="Montserrat" panose="00000500000000000000" pitchFamily="2" charset="0"/>
                        </a:rPr>
                        <a:t>De acuerdo con el art  39 del EOP, el art 19 de la Ley 2155 y las metas fiscales del MFMP 2025</a:t>
                      </a:r>
                    </a:p>
                    <a:p>
                      <a:pPr marL="285750" marR="0" lvl="0" indent="-285750" algn="just" defTabSz="914400" rtl="0" eaLnBrk="1" fontAlgn="auto" latinLnBrk="0" hangingPunct="1">
                        <a:lnSpc>
                          <a:spcPct val="100000"/>
                        </a:lnSpc>
                        <a:spcBef>
                          <a:spcPts val="0"/>
                        </a:spcBef>
                        <a:spcAft>
                          <a:spcPts val="0"/>
                        </a:spcAft>
                        <a:buClr>
                          <a:srgbClr val="0069B4"/>
                        </a:buClr>
                        <a:buSzTx/>
                        <a:buFont typeface="Arial" panose="020B0604020202020204" pitchFamily="34" charset="0"/>
                        <a:buChar char="•"/>
                        <a:tabLst/>
                        <a:defRPr/>
                      </a:pPr>
                      <a:r>
                        <a:rPr lang="es-CO" sz="1500" b="0" i="0" dirty="0">
                          <a:solidFill>
                            <a:schemeClr val="tx1"/>
                          </a:solidFill>
                          <a:latin typeface="Montserrat" panose="00000500000000000000" pitchFamily="2" charset="0"/>
                        </a:rPr>
                        <a:t>Se apropian sentencias ejecutoriadas a partir del 1 de agosto de 2019.</a:t>
                      </a:r>
                      <a:endParaRPr lang="es-CO" sz="1500" dirty="0">
                        <a:solidFill>
                          <a:schemeClr val="tx1"/>
                        </a:solidFill>
                        <a:latin typeface="Montserrat" panose="00000500000000000000" pitchFamily="2" charset="0"/>
                      </a:endParaRPr>
                    </a:p>
                  </a:txBody>
                  <a:tcPr>
                    <a:solidFill>
                      <a:schemeClr val="bg1">
                        <a:lumMod val="95000"/>
                      </a:schemeClr>
                    </a:solidFill>
                  </a:tcPr>
                </a:tc>
                <a:extLst>
                  <a:ext uri="{0D108BD9-81ED-4DB2-BD59-A6C34878D82A}">
                    <a16:rowId xmlns:a16="http://schemas.microsoft.com/office/drawing/2014/main" val="1534056284"/>
                  </a:ext>
                </a:extLst>
              </a:tr>
            </a:tbl>
          </a:graphicData>
        </a:graphic>
      </p:graphicFrame>
      <p:sp>
        <p:nvSpPr>
          <p:cNvPr id="2" name="CuadroTexto 1">
            <a:extLst>
              <a:ext uri="{FF2B5EF4-FFF2-40B4-BE49-F238E27FC236}">
                <a16:creationId xmlns:a16="http://schemas.microsoft.com/office/drawing/2014/main" id="{B8F128FE-65C7-6422-C83D-A2CC0E5A75C3}"/>
              </a:ext>
            </a:extLst>
          </p:cNvPr>
          <p:cNvSpPr txBox="1"/>
          <p:nvPr/>
        </p:nvSpPr>
        <p:spPr>
          <a:xfrm>
            <a:off x="2041477" y="485116"/>
            <a:ext cx="8109045" cy="830997"/>
          </a:xfrm>
          <a:prstGeom prst="rect">
            <a:avLst/>
          </a:prstGeom>
          <a:noFill/>
        </p:spPr>
        <p:txBody>
          <a:bodyPr wrap="square" rtlCol="0">
            <a:spAutoFit/>
          </a:bodyPr>
          <a:lstStyle/>
          <a:p>
            <a:pPr algn="ctr"/>
            <a:r>
              <a:rPr lang="es-ES" sz="2400" b="1" dirty="0">
                <a:solidFill>
                  <a:srgbClr val="215F9A"/>
                </a:solidFill>
                <a:latin typeface="Verdana" panose="020B0604030504040204" pitchFamily="34" charset="0"/>
                <a:ea typeface="Verdana" panose="020B0604030504040204" pitchFamily="34" charset="0"/>
              </a:rPr>
              <a:t>Criterios para Programación de Gastos de Funcionamiento </a:t>
            </a:r>
          </a:p>
        </p:txBody>
      </p:sp>
    </p:spTree>
    <p:extLst>
      <p:ext uri="{BB962C8B-B14F-4D97-AF65-F5344CB8AC3E}">
        <p14:creationId xmlns:p14="http://schemas.microsoft.com/office/powerpoint/2010/main" val="1181250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96A6E-B596-9E34-3FDF-07CE4FD41440}"/>
            </a:ext>
          </a:extLst>
        </p:cNvPr>
        <p:cNvGrpSpPr/>
        <p:nvPr/>
      </p:nvGrpSpPr>
      <p:grpSpPr>
        <a:xfrm>
          <a:off x="0" y="0"/>
          <a:ext cx="0" cy="0"/>
          <a:chOff x="0" y="0"/>
          <a:chExt cx="0" cy="0"/>
        </a:xfrm>
      </p:grpSpPr>
      <p:sp>
        <p:nvSpPr>
          <p:cNvPr id="5" name="Título 1">
            <a:extLst>
              <a:ext uri="{FF2B5EF4-FFF2-40B4-BE49-F238E27FC236}">
                <a16:creationId xmlns:a16="http://schemas.microsoft.com/office/drawing/2014/main" id="{27B18F6F-E74B-71A1-D030-F6A9A4B3105E}"/>
              </a:ext>
            </a:extLst>
          </p:cNvPr>
          <p:cNvSpPr txBox="1">
            <a:spLocks/>
          </p:cNvSpPr>
          <p:nvPr/>
        </p:nvSpPr>
        <p:spPr>
          <a:xfrm>
            <a:off x="4232766" y="2594422"/>
            <a:ext cx="6248399" cy="2177338"/>
          </a:xfrm>
          <a:prstGeom prst="rect">
            <a:avLst/>
          </a:prstGeom>
        </p:spPr>
        <p:txBody>
          <a:bodyPr vert="horz" lIns="98694" tIns="49347" rIns="98694" bIns="49347"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ES" sz="4400" b="1" dirty="0">
                <a:solidFill>
                  <a:srgbClr val="215F9A"/>
                </a:solidFill>
                <a:latin typeface="Verdana" panose="020B0604030504040204" pitchFamily="34" charset="0"/>
                <a:ea typeface="Verdana" panose="020B0604030504040204" pitchFamily="34" charset="0"/>
                <a:cs typeface="Verdana" panose="020B0604030504040204" pitchFamily="34" charset="0"/>
              </a:rPr>
              <a:t>Resumen PGN 2026</a:t>
            </a:r>
            <a:endParaRPr lang="es-ES" sz="4400" dirty="0">
              <a:solidFill>
                <a:schemeClr val="tx2">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grpSp>
        <p:nvGrpSpPr>
          <p:cNvPr id="7" name="Google Shape;9296;p74">
            <a:extLst>
              <a:ext uri="{FF2B5EF4-FFF2-40B4-BE49-F238E27FC236}">
                <a16:creationId xmlns:a16="http://schemas.microsoft.com/office/drawing/2014/main" id="{0678EFD4-318B-CB2D-CA6E-BC35B3925E41}"/>
              </a:ext>
            </a:extLst>
          </p:cNvPr>
          <p:cNvGrpSpPr/>
          <p:nvPr/>
        </p:nvGrpSpPr>
        <p:grpSpPr>
          <a:xfrm>
            <a:off x="3245506" y="2674820"/>
            <a:ext cx="801119" cy="800084"/>
            <a:chOff x="5053900" y="2021500"/>
            <a:chExt cx="483750" cy="483125"/>
          </a:xfrm>
          <a:solidFill>
            <a:schemeClr val="tx2">
              <a:lumMod val="50000"/>
              <a:lumOff val="50000"/>
            </a:schemeClr>
          </a:solidFill>
        </p:grpSpPr>
        <p:sp>
          <p:nvSpPr>
            <p:cNvPr id="8" name="Google Shape;9297;p74">
              <a:extLst>
                <a:ext uri="{FF2B5EF4-FFF2-40B4-BE49-F238E27FC236}">
                  <a16:creationId xmlns:a16="http://schemas.microsoft.com/office/drawing/2014/main" id="{D8FEF110-E332-F822-2B53-73E9BEA80D4D}"/>
                </a:ext>
              </a:extLst>
            </p:cNvPr>
            <p:cNvSpPr/>
            <p:nvPr/>
          </p:nvSpPr>
          <p:spPr>
            <a:xfrm>
              <a:off x="5281350" y="2078100"/>
              <a:ext cx="127375" cy="127350"/>
            </a:xfrm>
            <a:custGeom>
              <a:avLst/>
              <a:gdLst/>
              <a:ahLst/>
              <a:cxnLst/>
              <a:rect l="l" t="t" r="r" b="b"/>
              <a:pathLst>
                <a:path w="5095" h="5094" extrusionOk="0">
                  <a:moveTo>
                    <a:pt x="565" y="0"/>
                  </a:moveTo>
                  <a:cubicBezTo>
                    <a:pt x="251" y="0"/>
                    <a:pt x="1" y="254"/>
                    <a:pt x="1" y="568"/>
                  </a:cubicBezTo>
                  <a:cubicBezTo>
                    <a:pt x="1" y="879"/>
                    <a:pt x="251" y="1132"/>
                    <a:pt x="565" y="1132"/>
                  </a:cubicBezTo>
                  <a:cubicBezTo>
                    <a:pt x="2440" y="1135"/>
                    <a:pt x="3959" y="2654"/>
                    <a:pt x="3962" y="4529"/>
                  </a:cubicBezTo>
                  <a:cubicBezTo>
                    <a:pt x="3962" y="4843"/>
                    <a:pt x="4216" y="5094"/>
                    <a:pt x="4530" y="5094"/>
                  </a:cubicBezTo>
                  <a:cubicBezTo>
                    <a:pt x="4841" y="5094"/>
                    <a:pt x="5094" y="4843"/>
                    <a:pt x="5094" y="4529"/>
                  </a:cubicBezTo>
                  <a:cubicBezTo>
                    <a:pt x="5091" y="2029"/>
                    <a:pt x="3065" y="3"/>
                    <a:pt x="565"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9" name="Google Shape;9298;p74">
              <a:extLst>
                <a:ext uri="{FF2B5EF4-FFF2-40B4-BE49-F238E27FC236}">
                  <a16:creationId xmlns:a16="http://schemas.microsoft.com/office/drawing/2014/main" id="{C3CEBE26-F845-7B80-B6FB-5CA137F5BCF1}"/>
                </a:ext>
              </a:extLst>
            </p:cNvPr>
            <p:cNvSpPr/>
            <p:nvPr/>
          </p:nvSpPr>
          <p:spPr>
            <a:xfrm>
              <a:off x="5118000" y="2021500"/>
              <a:ext cx="368700" cy="483125"/>
            </a:xfrm>
            <a:custGeom>
              <a:avLst/>
              <a:gdLst/>
              <a:ahLst/>
              <a:cxnLst/>
              <a:rect l="l" t="t" r="r" b="b"/>
              <a:pathLst>
                <a:path w="14748" h="19325" extrusionOk="0">
                  <a:moveTo>
                    <a:pt x="7088" y="1135"/>
                  </a:moveTo>
                  <a:cubicBezTo>
                    <a:pt x="8391" y="1135"/>
                    <a:pt x="9651" y="1571"/>
                    <a:pt x="10668" y="2397"/>
                  </a:cubicBezTo>
                  <a:cubicBezTo>
                    <a:pt x="13159" y="4417"/>
                    <a:pt x="13473" y="8104"/>
                    <a:pt x="11360" y="10516"/>
                  </a:cubicBezTo>
                  <a:cubicBezTo>
                    <a:pt x="10572" y="11419"/>
                    <a:pt x="10085" y="12503"/>
                    <a:pt x="9962" y="13626"/>
                  </a:cubicBezTo>
                  <a:lnTo>
                    <a:pt x="4237" y="13626"/>
                  </a:lnTo>
                  <a:cubicBezTo>
                    <a:pt x="4107" y="12482"/>
                    <a:pt x="3630" y="11407"/>
                    <a:pt x="2866" y="10550"/>
                  </a:cubicBezTo>
                  <a:cubicBezTo>
                    <a:pt x="1658" y="9191"/>
                    <a:pt x="1184" y="7367"/>
                    <a:pt x="1571" y="5549"/>
                  </a:cubicBezTo>
                  <a:cubicBezTo>
                    <a:pt x="2020" y="3427"/>
                    <a:pt x="3748" y="1706"/>
                    <a:pt x="5873" y="1262"/>
                  </a:cubicBezTo>
                  <a:cubicBezTo>
                    <a:pt x="6278" y="1177"/>
                    <a:pt x="6685" y="1135"/>
                    <a:pt x="7088" y="1135"/>
                  </a:cubicBezTo>
                  <a:close/>
                  <a:moveTo>
                    <a:pt x="9931" y="14759"/>
                  </a:moveTo>
                  <a:lnTo>
                    <a:pt x="9931" y="15323"/>
                  </a:lnTo>
                  <a:cubicBezTo>
                    <a:pt x="9931" y="15637"/>
                    <a:pt x="9678" y="15891"/>
                    <a:pt x="9364" y="15891"/>
                  </a:cubicBezTo>
                  <a:lnTo>
                    <a:pt x="4835" y="15891"/>
                  </a:lnTo>
                  <a:cubicBezTo>
                    <a:pt x="4521" y="15891"/>
                    <a:pt x="4270" y="15637"/>
                    <a:pt x="4270" y="15323"/>
                  </a:cubicBezTo>
                  <a:lnTo>
                    <a:pt x="4270" y="14759"/>
                  </a:lnTo>
                  <a:close/>
                  <a:moveTo>
                    <a:pt x="8699" y="17023"/>
                  </a:moveTo>
                  <a:cubicBezTo>
                    <a:pt x="8464" y="17694"/>
                    <a:pt x="7827" y="18192"/>
                    <a:pt x="7099" y="18192"/>
                  </a:cubicBezTo>
                  <a:cubicBezTo>
                    <a:pt x="6371" y="18192"/>
                    <a:pt x="5734" y="17694"/>
                    <a:pt x="5499" y="17023"/>
                  </a:cubicBezTo>
                  <a:close/>
                  <a:moveTo>
                    <a:pt x="7087" y="0"/>
                  </a:moveTo>
                  <a:cubicBezTo>
                    <a:pt x="6607" y="0"/>
                    <a:pt x="6123" y="50"/>
                    <a:pt x="5641" y="151"/>
                  </a:cubicBezTo>
                  <a:cubicBezTo>
                    <a:pt x="3053" y="712"/>
                    <a:pt x="1027" y="2729"/>
                    <a:pt x="462" y="5314"/>
                  </a:cubicBezTo>
                  <a:cubicBezTo>
                    <a:pt x="0" y="7488"/>
                    <a:pt x="568" y="9671"/>
                    <a:pt x="2020" y="11301"/>
                  </a:cubicBezTo>
                  <a:cubicBezTo>
                    <a:pt x="2730" y="12099"/>
                    <a:pt x="3135" y="13149"/>
                    <a:pt x="3135" y="14191"/>
                  </a:cubicBezTo>
                  <a:lnTo>
                    <a:pt x="3135" y="15323"/>
                  </a:lnTo>
                  <a:cubicBezTo>
                    <a:pt x="3138" y="16060"/>
                    <a:pt x="3612" y="16709"/>
                    <a:pt x="4309" y="16939"/>
                  </a:cubicBezTo>
                  <a:cubicBezTo>
                    <a:pt x="4409" y="17518"/>
                    <a:pt x="4681" y="18053"/>
                    <a:pt x="5094" y="18473"/>
                  </a:cubicBezTo>
                  <a:cubicBezTo>
                    <a:pt x="5642" y="19040"/>
                    <a:pt x="6371" y="19324"/>
                    <a:pt x="7099" y="19324"/>
                  </a:cubicBezTo>
                  <a:cubicBezTo>
                    <a:pt x="7828" y="19324"/>
                    <a:pt x="8556" y="19040"/>
                    <a:pt x="9104" y="18473"/>
                  </a:cubicBezTo>
                  <a:cubicBezTo>
                    <a:pt x="9518" y="18053"/>
                    <a:pt x="9790" y="17518"/>
                    <a:pt x="9889" y="16939"/>
                  </a:cubicBezTo>
                  <a:cubicBezTo>
                    <a:pt x="10587" y="16709"/>
                    <a:pt x="11061" y="16060"/>
                    <a:pt x="11064" y="15323"/>
                  </a:cubicBezTo>
                  <a:lnTo>
                    <a:pt x="11064" y="14191"/>
                  </a:lnTo>
                  <a:cubicBezTo>
                    <a:pt x="11064" y="13149"/>
                    <a:pt x="11471" y="12108"/>
                    <a:pt x="12211" y="11262"/>
                  </a:cubicBezTo>
                  <a:cubicBezTo>
                    <a:pt x="14747" y="8366"/>
                    <a:pt x="14370" y="3943"/>
                    <a:pt x="11381" y="1518"/>
                  </a:cubicBezTo>
                  <a:cubicBezTo>
                    <a:pt x="10159" y="525"/>
                    <a:pt x="8647" y="0"/>
                    <a:pt x="708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0" name="Google Shape;9299;p74">
              <a:extLst>
                <a:ext uri="{FF2B5EF4-FFF2-40B4-BE49-F238E27FC236}">
                  <a16:creationId xmlns:a16="http://schemas.microsoft.com/office/drawing/2014/main" id="{6853C952-8E34-C185-02CF-31787330E7D2}"/>
                </a:ext>
              </a:extLst>
            </p:cNvPr>
            <p:cNvSpPr/>
            <p:nvPr/>
          </p:nvSpPr>
          <p:spPr>
            <a:xfrm>
              <a:off x="5053900" y="2191325"/>
              <a:ext cx="56650" cy="28325"/>
            </a:xfrm>
            <a:custGeom>
              <a:avLst/>
              <a:gdLst/>
              <a:ahLst/>
              <a:cxnLst/>
              <a:rect l="l" t="t" r="r" b="b"/>
              <a:pathLst>
                <a:path w="2266" h="1133" extrusionOk="0">
                  <a:moveTo>
                    <a:pt x="569" y="0"/>
                  </a:moveTo>
                  <a:cubicBezTo>
                    <a:pt x="255" y="0"/>
                    <a:pt x="1" y="254"/>
                    <a:pt x="1" y="568"/>
                  </a:cubicBezTo>
                  <a:cubicBezTo>
                    <a:pt x="1" y="879"/>
                    <a:pt x="255" y="1133"/>
                    <a:pt x="569" y="1133"/>
                  </a:cubicBezTo>
                  <a:lnTo>
                    <a:pt x="1701" y="1133"/>
                  </a:lnTo>
                  <a:cubicBezTo>
                    <a:pt x="2012" y="1133"/>
                    <a:pt x="2266" y="879"/>
                    <a:pt x="2266" y="568"/>
                  </a:cubicBezTo>
                  <a:cubicBezTo>
                    <a:pt x="2266"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1" name="Google Shape;9300;p74">
              <a:extLst>
                <a:ext uri="{FF2B5EF4-FFF2-40B4-BE49-F238E27FC236}">
                  <a16:creationId xmlns:a16="http://schemas.microsoft.com/office/drawing/2014/main" id="{0172E34B-33E2-F992-7143-082FC87C9459}"/>
                </a:ext>
              </a:extLst>
            </p:cNvPr>
            <p:cNvSpPr/>
            <p:nvPr/>
          </p:nvSpPr>
          <p:spPr>
            <a:xfrm>
              <a:off x="5056850" y="2096550"/>
              <a:ext cx="50750" cy="48025"/>
            </a:xfrm>
            <a:custGeom>
              <a:avLst/>
              <a:gdLst/>
              <a:ahLst/>
              <a:cxnLst/>
              <a:rect l="l" t="t" r="r" b="b"/>
              <a:pathLst>
                <a:path w="2030" h="1921" extrusionOk="0">
                  <a:moveTo>
                    <a:pt x="622" y="0"/>
                  </a:moveTo>
                  <a:cubicBezTo>
                    <a:pt x="476" y="0"/>
                    <a:pt x="331" y="56"/>
                    <a:pt x="221" y="168"/>
                  </a:cubicBezTo>
                  <a:cubicBezTo>
                    <a:pt x="4" y="385"/>
                    <a:pt x="1" y="739"/>
                    <a:pt x="215" y="962"/>
                  </a:cubicBezTo>
                  <a:lnTo>
                    <a:pt x="1015" y="1762"/>
                  </a:lnTo>
                  <a:cubicBezTo>
                    <a:pt x="1125" y="1868"/>
                    <a:pt x="1267" y="1921"/>
                    <a:pt x="1409" y="1921"/>
                  </a:cubicBezTo>
                  <a:cubicBezTo>
                    <a:pt x="1554" y="1921"/>
                    <a:pt x="1699" y="1865"/>
                    <a:pt x="1809" y="1753"/>
                  </a:cubicBezTo>
                  <a:cubicBezTo>
                    <a:pt x="2027" y="1536"/>
                    <a:pt x="2030" y="1183"/>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2" name="Google Shape;9301;p74">
              <a:extLst>
                <a:ext uri="{FF2B5EF4-FFF2-40B4-BE49-F238E27FC236}">
                  <a16:creationId xmlns:a16="http://schemas.microsoft.com/office/drawing/2014/main" id="{ED35EC3E-8D25-C00F-2B84-7C4AD85817A0}"/>
                </a:ext>
              </a:extLst>
            </p:cNvPr>
            <p:cNvSpPr/>
            <p:nvPr/>
          </p:nvSpPr>
          <p:spPr>
            <a:xfrm>
              <a:off x="5056400" y="2266400"/>
              <a:ext cx="51200" cy="48350"/>
            </a:xfrm>
            <a:custGeom>
              <a:avLst/>
              <a:gdLst/>
              <a:ahLst/>
              <a:cxnLst/>
              <a:rect l="l" t="t" r="r" b="b"/>
              <a:pathLst>
                <a:path w="2048" h="1934" extrusionOk="0">
                  <a:moveTo>
                    <a:pt x="1427" y="0"/>
                  </a:moveTo>
                  <a:cubicBezTo>
                    <a:pt x="1285" y="0"/>
                    <a:pt x="1143" y="53"/>
                    <a:pt x="1033" y="159"/>
                  </a:cubicBezTo>
                  <a:lnTo>
                    <a:pt x="233" y="962"/>
                  </a:lnTo>
                  <a:cubicBezTo>
                    <a:pt x="4" y="1179"/>
                    <a:pt x="1" y="1545"/>
                    <a:pt x="227" y="1768"/>
                  </a:cubicBezTo>
                  <a:cubicBezTo>
                    <a:pt x="338" y="1879"/>
                    <a:pt x="482" y="1934"/>
                    <a:pt x="627" y="1934"/>
                  </a:cubicBezTo>
                  <a:cubicBezTo>
                    <a:pt x="774" y="1934"/>
                    <a:pt x="922" y="1876"/>
                    <a:pt x="1033" y="1762"/>
                  </a:cubicBezTo>
                  <a:lnTo>
                    <a:pt x="1833" y="962"/>
                  </a:lnTo>
                  <a:cubicBezTo>
                    <a:pt x="2048" y="738"/>
                    <a:pt x="2045" y="385"/>
                    <a:pt x="1827" y="168"/>
                  </a:cubicBezTo>
                  <a:cubicBezTo>
                    <a:pt x="1717" y="56"/>
                    <a:pt x="1572" y="0"/>
                    <a:pt x="142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3" name="Google Shape;9302;p74">
              <a:extLst>
                <a:ext uri="{FF2B5EF4-FFF2-40B4-BE49-F238E27FC236}">
                  <a16:creationId xmlns:a16="http://schemas.microsoft.com/office/drawing/2014/main" id="{A2C418AE-F279-3586-9070-E9FF829D8019}"/>
                </a:ext>
              </a:extLst>
            </p:cNvPr>
            <p:cNvSpPr/>
            <p:nvPr/>
          </p:nvSpPr>
          <p:spPr>
            <a:xfrm>
              <a:off x="5480400" y="2191325"/>
              <a:ext cx="56650" cy="28325"/>
            </a:xfrm>
            <a:custGeom>
              <a:avLst/>
              <a:gdLst/>
              <a:ahLst/>
              <a:cxnLst/>
              <a:rect l="l" t="t" r="r" b="b"/>
              <a:pathLst>
                <a:path w="2266" h="1133" extrusionOk="0">
                  <a:moveTo>
                    <a:pt x="568" y="0"/>
                  </a:moveTo>
                  <a:cubicBezTo>
                    <a:pt x="254" y="0"/>
                    <a:pt x="1" y="254"/>
                    <a:pt x="1" y="568"/>
                  </a:cubicBezTo>
                  <a:cubicBezTo>
                    <a:pt x="1" y="879"/>
                    <a:pt x="254" y="1133"/>
                    <a:pt x="568" y="1133"/>
                  </a:cubicBezTo>
                  <a:lnTo>
                    <a:pt x="1701" y="1133"/>
                  </a:lnTo>
                  <a:cubicBezTo>
                    <a:pt x="2012" y="1133"/>
                    <a:pt x="2265" y="879"/>
                    <a:pt x="2265" y="568"/>
                  </a:cubicBezTo>
                  <a:cubicBezTo>
                    <a:pt x="2265"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4" name="Google Shape;9303;p74">
              <a:extLst>
                <a:ext uri="{FF2B5EF4-FFF2-40B4-BE49-F238E27FC236}">
                  <a16:creationId xmlns:a16="http://schemas.microsoft.com/office/drawing/2014/main" id="{CE360AE9-B069-1643-1123-FD5A517A498C}"/>
                </a:ext>
              </a:extLst>
            </p:cNvPr>
            <p:cNvSpPr/>
            <p:nvPr/>
          </p:nvSpPr>
          <p:spPr>
            <a:xfrm>
              <a:off x="5479800" y="2096550"/>
              <a:ext cx="54300" cy="48225"/>
            </a:xfrm>
            <a:custGeom>
              <a:avLst/>
              <a:gdLst/>
              <a:ahLst/>
              <a:cxnLst/>
              <a:rect l="l" t="t" r="r" b="b"/>
              <a:pathLst>
                <a:path w="2172" h="1929" extrusionOk="0">
                  <a:moveTo>
                    <a:pt x="1550" y="0"/>
                  </a:moveTo>
                  <a:cubicBezTo>
                    <a:pt x="1409" y="0"/>
                    <a:pt x="1267" y="53"/>
                    <a:pt x="1157" y="159"/>
                  </a:cubicBezTo>
                  <a:lnTo>
                    <a:pt x="357" y="962"/>
                  </a:lnTo>
                  <a:cubicBezTo>
                    <a:pt x="1" y="1318"/>
                    <a:pt x="251" y="1928"/>
                    <a:pt x="756" y="1928"/>
                  </a:cubicBezTo>
                  <a:cubicBezTo>
                    <a:pt x="907" y="1928"/>
                    <a:pt x="1051" y="1868"/>
                    <a:pt x="1157" y="1762"/>
                  </a:cubicBezTo>
                  <a:lnTo>
                    <a:pt x="1957" y="959"/>
                  </a:lnTo>
                  <a:cubicBezTo>
                    <a:pt x="2172" y="739"/>
                    <a:pt x="2169" y="385"/>
                    <a:pt x="1951" y="168"/>
                  </a:cubicBezTo>
                  <a:cubicBezTo>
                    <a:pt x="1841" y="56"/>
                    <a:pt x="1696" y="0"/>
                    <a:pt x="1550"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5" name="Google Shape;9304;p74">
              <a:extLst>
                <a:ext uri="{FF2B5EF4-FFF2-40B4-BE49-F238E27FC236}">
                  <a16:creationId xmlns:a16="http://schemas.microsoft.com/office/drawing/2014/main" id="{5E4B1AB9-3680-5AC5-DE92-8CB6A8ED79DC}"/>
                </a:ext>
              </a:extLst>
            </p:cNvPr>
            <p:cNvSpPr/>
            <p:nvPr/>
          </p:nvSpPr>
          <p:spPr>
            <a:xfrm>
              <a:off x="5483350" y="2266400"/>
              <a:ext cx="54300" cy="48225"/>
            </a:xfrm>
            <a:custGeom>
              <a:avLst/>
              <a:gdLst/>
              <a:ahLst/>
              <a:cxnLst/>
              <a:rect l="l" t="t" r="r" b="b"/>
              <a:pathLst>
                <a:path w="2172" h="1929" extrusionOk="0">
                  <a:moveTo>
                    <a:pt x="622" y="0"/>
                  </a:moveTo>
                  <a:cubicBezTo>
                    <a:pt x="476" y="0"/>
                    <a:pt x="331" y="56"/>
                    <a:pt x="221" y="168"/>
                  </a:cubicBezTo>
                  <a:cubicBezTo>
                    <a:pt x="4" y="385"/>
                    <a:pt x="1" y="738"/>
                    <a:pt x="215" y="962"/>
                  </a:cubicBezTo>
                  <a:lnTo>
                    <a:pt x="1015" y="1762"/>
                  </a:lnTo>
                  <a:cubicBezTo>
                    <a:pt x="1121" y="1868"/>
                    <a:pt x="1266" y="1928"/>
                    <a:pt x="1417" y="1928"/>
                  </a:cubicBezTo>
                  <a:cubicBezTo>
                    <a:pt x="1921" y="1928"/>
                    <a:pt x="2172" y="1318"/>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grpSp>
    </p:spTree>
    <p:extLst>
      <p:ext uri="{BB962C8B-B14F-4D97-AF65-F5344CB8AC3E}">
        <p14:creationId xmlns:p14="http://schemas.microsoft.com/office/powerpoint/2010/main" val="668022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EC40E0-FF12-946F-A7C1-1E9C69175D12}"/>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E63769CB-6934-ECD9-8550-8004507EAD48}"/>
              </a:ext>
            </a:extLst>
          </p:cNvPr>
          <p:cNvSpPr txBox="1"/>
          <p:nvPr/>
        </p:nvSpPr>
        <p:spPr>
          <a:xfrm>
            <a:off x="2041477" y="265141"/>
            <a:ext cx="8109045" cy="461665"/>
          </a:xfrm>
          <a:prstGeom prst="rect">
            <a:avLst/>
          </a:prstGeom>
          <a:noFill/>
        </p:spPr>
        <p:txBody>
          <a:bodyPr wrap="square" rtlCol="0">
            <a:spAutoFit/>
          </a:bodyPr>
          <a:lstStyle/>
          <a:p>
            <a:pPr algn="ctr"/>
            <a:r>
              <a:rPr lang="es-ES" sz="2400" b="1" dirty="0">
                <a:solidFill>
                  <a:srgbClr val="215F9A"/>
                </a:solidFill>
                <a:latin typeface="Verdana" panose="020B0604030504040204" pitchFamily="34" charset="0"/>
                <a:ea typeface="Verdana" panose="020B0604030504040204" pitchFamily="34" charset="0"/>
              </a:rPr>
              <a:t>Resumen Ingresos y Gastos PGN 2025</a:t>
            </a:r>
          </a:p>
        </p:txBody>
      </p:sp>
      <p:sp>
        <p:nvSpPr>
          <p:cNvPr id="5" name="CuadroTexto 4">
            <a:extLst>
              <a:ext uri="{FF2B5EF4-FFF2-40B4-BE49-F238E27FC236}">
                <a16:creationId xmlns:a16="http://schemas.microsoft.com/office/drawing/2014/main" id="{BD94360A-F0B5-23DF-9349-FE7FF69336A2}"/>
              </a:ext>
            </a:extLst>
          </p:cNvPr>
          <p:cNvSpPr txBox="1"/>
          <p:nvPr/>
        </p:nvSpPr>
        <p:spPr>
          <a:xfrm>
            <a:off x="1363201" y="3772576"/>
            <a:ext cx="2275464" cy="461665"/>
          </a:xfrm>
          <a:prstGeom prst="rect">
            <a:avLst/>
          </a:prstGeom>
          <a:noFill/>
        </p:spPr>
        <p:txBody>
          <a:bodyPr wrap="square">
            <a:spAutoFit/>
          </a:bodyPr>
          <a:lstStyle/>
          <a:p>
            <a:r>
              <a:rPr lang="es-CO" sz="2400" b="1" dirty="0">
                <a:solidFill>
                  <a:srgbClr val="215F9A"/>
                </a:solidFill>
                <a:latin typeface="Verdana" panose="020B0604030504040204" pitchFamily="34" charset="0"/>
                <a:ea typeface="Verdana" panose="020B0604030504040204" pitchFamily="34" charset="0"/>
              </a:rPr>
              <a:t>Gastos:</a:t>
            </a:r>
          </a:p>
        </p:txBody>
      </p:sp>
      <p:sp>
        <p:nvSpPr>
          <p:cNvPr id="6" name="CuadroTexto 5">
            <a:extLst>
              <a:ext uri="{FF2B5EF4-FFF2-40B4-BE49-F238E27FC236}">
                <a16:creationId xmlns:a16="http://schemas.microsoft.com/office/drawing/2014/main" id="{A918B984-EFFA-1756-BC62-383B0BA2525A}"/>
              </a:ext>
            </a:extLst>
          </p:cNvPr>
          <p:cNvSpPr txBox="1"/>
          <p:nvPr/>
        </p:nvSpPr>
        <p:spPr>
          <a:xfrm>
            <a:off x="1427854" y="768270"/>
            <a:ext cx="2275464" cy="461665"/>
          </a:xfrm>
          <a:prstGeom prst="rect">
            <a:avLst/>
          </a:prstGeom>
          <a:noFill/>
        </p:spPr>
        <p:txBody>
          <a:bodyPr wrap="square">
            <a:spAutoFit/>
          </a:bodyPr>
          <a:lstStyle/>
          <a:p>
            <a:r>
              <a:rPr lang="es-CO" sz="2400" b="1" dirty="0">
                <a:solidFill>
                  <a:srgbClr val="215F9A"/>
                </a:solidFill>
                <a:latin typeface="Verdana" panose="020B0604030504040204" pitchFamily="34" charset="0"/>
                <a:ea typeface="Verdana" panose="020B0604030504040204" pitchFamily="34" charset="0"/>
              </a:rPr>
              <a:t>Ingresos:</a:t>
            </a:r>
          </a:p>
        </p:txBody>
      </p:sp>
      <p:sp>
        <p:nvSpPr>
          <p:cNvPr id="10" name="CuadroTexto 9">
            <a:extLst>
              <a:ext uri="{FF2B5EF4-FFF2-40B4-BE49-F238E27FC236}">
                <a16:creationId xmlns:a16="http://schemas.microsoft.com/office/drawing/2014/main" id="{FD52EFAD-CF90-2E2D-2407-570108EABF47}"/>
              </a:ext>
            </a:extLst>
          </p:cNvPr>
          <p:cNvSpPr txBox="1"/>
          <p:nvPr/>
        </p:nvSpPr>
        <p:spPr>
          <a:xfrm>
            <a:off x="0" y="6582339"/>
            <a:ext cx="6097554" cy="215444"/>
          </a:xfrm>
          <a:prstGeom prst="rect">
            <a:avLst/>
          </a:prstGeom>
          <a:noFill/>
          <a:ln>
            <a:noFill/>
          </a:ln>
        </p:spPr>
        <p:txBody>
          <a:bodyPr wrap="square">
            <a:spAutoFit/>
          </a:bodyPr>
          <a:lstStyle/>
          <a:p>
            <a:r>
              <a:rPr lang="es-ES" sz="800" b="0" i="0" u="none" strike="noStrike" dirty="0">
                <a:solidFill>
                  <a:srgbClr val="000000"/>
                </a:solidFill>
                <a:effectLst/>
                <a:highlight>
                  <a:srgbClr val="FFFFFF"/>
                </a:highlight>
                <a:latin typeface="Verdana" panose="020B0604030504040204" pitchFamily="34" charset="0"/>
                <a:ea typeface="Verdana" panose="020B0604030504040204" pitchFamily="34" charset="0"/>
              </a:rPr>
              <a:t>Fuente: Dirección General del Presupuesto Público Nacional. Subdirección de Análisis y Consolidación Presupuestal</a:t>
            </a:r>
            <a:r>
              <a:rPr lang="es-ES" sz="800" dirty="0">
                <a:latin typeface="Verdana" panose="020B0604030504040204" pitchFamily="34" charset="0"/>
                <a:ea typeface="Verdana" panose="020B0604030504040204" pitchFamily="34" charset="0"/>
              </a:rPr>
              <a:t> </a:t>
            </a:r>
            <a:endParaRPr lang="es-CO" sz="800" dirty="0">
              <a:latin typeface="Verdana" panose="020B0604030504040204" pitchFamily="34" charset="0"/>
              <a:ea typeface="Verdana" panose="020B0604030504040204" pitchFamily="34" charset="0"/>
            </a:endParaRPr>
          </a:p>
        </p:txBody>
      </p:sp>
      <p:sp>
        <p:nvSpPr>
          <p:cNvPr id="2" name="CuadroTexto 1">
            <a:extLst>
              <a:ext uri="{FF2B5EF4-FFF2-40B4-BE49-F238E27FC236}">
                <a16:creationId xmlns:a16="http://schemas.microsoft.com/office/drawing/2014/main" id="{AD009F07-445F-B5E2-9BC5-400C7277D13D}"/>
              </a:ext>
            </a:extLst>
          </p:cNvPr>
          <p:cNvSpPr txBox="1"/>
          <p:nvPr/>
        </p:nvSpPr>
        <p:spPr>
          <a:xfrm>
            <a:off x="1494034" y="5980002"/>
            <a:ext cx="9616986" cy="461665"/>
          </a:xfrm>
          <a:prstGeom prst="rect">
            <a:avLst/>
          </a:prstGeom>
          <a:noFill/>
        </p:spPr>
        <p:txBody>
          <a:bodyPr wrap="square" rtlCol="0">
            <a:spAutoFit/>
          </a:bodyPr>
          <a:lstStyle/>
          <a:p>
            <a:pPr algn="just"/>
            <a:r>
              <a:rPr lang="es-CO" sz="800" dirty="0">
                <a:latin typeface="Verdana" panose="020B0604030504040204" pitchFamily="34" charset="0"/>
                <a:ea typeface="Verdana" panose="020B0604030504040204" pitchFamily="34" charset="0"/>
              </a:rPr>
              <a:t>Notas: Apropiación vigente a 30 de junio de 2025, que incluye $12 billones aplazados y los recursos adicionados por Conmoción Interior, donaciones y convenios administrativos ($2,8 billones). </a:t>
            </a:r>
          </a:p>
          <a:p>
            <a:pPr algn="just"/>
            <a:r>
              <a:rPr lang="es-CO" sz="800" dirty="0">
                <a:latin typeface="Verdana" panose="020B0604030504040204" pitchFamily="34" charset="0"/>
                <a:ea typeface="Verdana" panose="020B0604030504040204" pitchFamily="34" charset="0"/>
              </a:rPr>
              <a:t>El monto de 2026 incluye la financiación contingente por $26,3 billones. </a:t>
            </a:r>
          </a:p>
        </p:txBody>
      </p:sp>
      <p:graphicFrame>
        <p:nvGraphicFramePr>
          <p:cNvPr id="8" name="Objeto 7">
            <a:extLst>
              <a:ext uri="{FF2B5EF4-FFF2-40B4-BE49-F238E27FC236}">
                <a16:creationId xmlns:a16="http://schemas.microsoft.com/office/drawing/2014/main" id="{D75BBC22-A803-C91A-3E58-36B6933A7E92}"/>
              </a:ext>
            </a:extLst>
          </p:cNvPr>
          <p:cNvGraphicFramePr>
            <a:graphicFrameLocks noChangeAspect="1"/>
          </p:cNvGraphicFramePr>
          <p:nvPr>
            <p:extLst>
              <p:ext uri="{D42A27DB-BD31-4B8C-83A1-F6EECF244321}">
                <p14:modId xmlns:p14="http://schemas.microsoft.com/office/powerpoint/2010/main" val="4036057395"/>
              </p:ext>
            </p:extLst>
          </p:nvPr>
        </p:nvGraphicFramePr>
        <p:xfrm>
          <a:off x="1494034" y="4187591"/>
          <a:ext cx="9419970" cy="1758715"/>
        </p:xfrm>
        <a:graphic>
          <a:graphicData uri="http://schemas.openxmlformats.org/presentationml/2006/ole">
            <mc:AlternateContent xmlns:mc="http://schemas.openxmlformats.org/markup-compatibility/2006">
              <mc:Choice xmlns:v="urn:schemas-microsoft-com:vml" Requires="v">
                <p:oleObj name="Worksheet" r:id="rId2" imgW="7448456" imgH="1390483" progId="Excel.Sheet.12">
                  <p:embed/>
                </p:oleObj>
              </mc:Choice>
              <mc:Fallback>
                <p:oleObj name="Worksheet" r:id="rId2" imgW="7448456" imgH="1390483" progId="Excel.Sheet.12">
                  <p:embed/>
                  <p:pic>
                    <p:nvPicPr>
                      <p:cNvPr id="0" name=""/>
                      <p:cNvPicPr/>
                      <p:nvPr/>
                    </p:nvPicPr>
                    <p:blipFill>
                      <a:blip r:embed="rId3"/>
                      <a:stretch>
                        <a:fillRect/>
                      </a:stretch>
                    </p:blipFill>
                    <p:spPr>
                      <a:xfrm>
                        <a:off x="1494034" y="4187591"/>
                        <a:ext cx="9419970" cy="1758715"/>
                      </a:xfrm>
                      <a:prstGeom prst="rect">
                        <a:avLst/>
                      </a:prstGeom>
                    </p:spPr>
                  </p:pic>
                </p:oleObj>
              </mc:Fallback>
            </mc:AlternateContent>
          </a:graphicData>
        </a:graphic>
      </p:graphicFrame>
      <p:pic>
        <p:nvPicPr>
          <p:cNvPr id="11" name="Imagen 10">
            <a:extLst>
              <a:ext uri="{FF2B5EF4-FFF2-40B4-BE49-F238E27FC236}">
                <a16:creationId xmlns:a16="http://schemas.microsoft.com/office/drawing/2014/main" id="{EC4D999C-A400-3DD6-7184-537E114CF2FC}"/>
              </a:ext>
            </a:extLst>
          </p:cNvPr>
          <p:cNvPicPr>
            <a:picLocks noChangeAspect="1"/>
          </p:cNvPicPr>
          <p:nvPr/>
        </p:nvPicPr>
        <p:blipFill>
          <a:blip r:embed="rId4"/>
          <a:stretch>
            <a:fillRect/>
          </a:stretch>
        </p:blipFill>
        <p:spPr>
          <a:xfrm>
            <a:off x="1494034" y="1271399"/>
            <a:ext cx="9419970" cy="2505075"/>
          </a:xfrm>
          <a:prstGeom prst="rect">
            <a:avLst/>
          </a:prstGeom>
        </p:spPr>
      </p:pic>
    </p:spTree>
    <p:extLst>
      <p:ext uri="{BB962C8B-B14F-4D97-AF65-F5344CB8AC3E}">
        <p14:creationId xmlns:p14="http://schemas.microsoft.com/office/powerpoint/2010/main" val="4158380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64584-36C3-6D00-D4F2-B4102A091E33}"/>
            </a:ext>
          </a:extLst>
        </p:cNvPr>
        <p:cNvGrpSpPr/>
        <p:nvPr/>
      </p:nvGrpSpPr>
      <p:grpSpPr>
        <a:xfrm>
          <a:off x="0" y="0"/>
          <a:ext cx="0" cy="0"/>
          <a:chOff x="0" y="0"/>
          <a:chExt cx="0" cy="0"/>
        </a:xfrm>
      </p:grpSpPr>
      <p:sp>
        <p:nvSpPr>
          <p:cNvPr id="5" name="Título 1">
            <a:extLst>
              <a:ext uri="{FF2B5EF4-FFF2-40B4-BE49-F238E27FC236}">
                <a16:creationId xmlns:a16="http://schemas.microsoft.com/office/drawing/2014/main" id="{3E70898E-D1E2-58CA-C860-B0F68112228F}"/>
              </a:ext>
            </a:extLst>
          </p:cNvPr>
          <p:cNvSpPr txBox="1">
            <a:spLocks/>
          </p:cNvSpPr>
          <p:nvPr/>
        </p:nvSpPr>
        <p:spPr>
          <a:xfrm>
            <a:off x="4524177" y="2799107"/>
            <a:ext cx="7411153" cy="800084"/>
          </a:xfrm>
          <a:prstGeom prst="rect">
            <a:avLst/>
          </a:prstGeom>
        </p:spPr>
        <p:txBody>
          <a:bodyPr vert="horz" lIns="98694" tIns="49347" rIns="98694" bIns="49347"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ES" sz="4400" b="1" dirty="0">
                <a:solidFill>
                  <a:srgbClr val="215F9A"/>
                </a:solidFill>
                <a:latin typeface="Verdana" panose="020B0604030504040204" pitchFamily="34" charset="0"/>
                <a:ea typeface="Verdana" panose="020B0604030504040204" pitchFamily="34" charset="0"/>
                <a:cs typeface="Verdana" panose="020B0604030504040204" pitchFamily="34" charset="0"/>
              </a:rPr>
              <a:t>Ingresos PGN 2026</a:t>
            </a:r>
            <a:endParaRPr lang="es-ES" sz="4400" dirty="0">
              <a:solidFill>
                <a:schemeClr val="tx2">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grpSp>
        <p:nvGrpSpPr>
          <p:cNvPr id="7" name="Google Shape;9296;p74">
            <a:extLst>
              <a:ext uri="{FF2B5EF4-FFF2-40B4-BE49-F238E27FC236}">
                <a16:creationId xmlns:a16="http://schemas.microsoft.com/office/drawing/2014/main" id="{C4C61852-607E-AA59-8182-85EA69D943A1}"/>
              </a:ext>
            </a:extLst>
          </p:cNvPr>
          <p:cNvGrpSpPr/>
          <p:nvPr/>
        </p:nvGrpSpPr>
        <p:grpSpPr>
          <a:xfrm>
            <a:off x="3245506" y="2674820"/>
            <a:ext cx="801119" cy="800084"/>
            <a:chOff x="5053900" y="2021500"/>
            <a:chExt cx="483750" cy="483125"/>
          </a:xfrm>
          <a:solidFill>
            <a:schemeClr val="tx2">
              <a:lumMod val="50000"/>
              <a:lumOff val="50000"/>
            </a:schemeClr>
          </a:solidFill>
        </p:grpSpPr>
        <p:sp>
          <p:nvSpPr>
            <p:cNvPr id="8" name="Google Shape;9297;p74">
              <a:extLst>
                <a:ext uri="{FF2B5EF4-FFF2-40B4-BE49-F238E27FC236}">
                  <a16:creationId xmlns:a16="http://schemas.microsoft.com/office/drawing/2014/main" id="{73E25B5B-7921-81E8-E3FC-2834951D92C8}"/>
                </a:ext>
              </a:extLst>
            </p:cNvPr>
            <p:cNvSpPr/>
            <p:nvPr/>
          </p:nvSpPr>
          <p:spPr>
            <a:xfrm>
              <a:off x="5281350" y="2078100"/>
              <a:ext cx="127375" cy="127350"/>
            </a:xfrm>
            <a:custGeom>
              <a:avLst/>
              <a:gdLst/>
              <a:ahLst/>
              <a:cxnLst/>
              <a:rect l="l" t="t" r="r" b="b"/>
              <a:pathLst>
                <a:path w="5095" h="5094" extrusionOk="0">
                  <a:moveTo>
                    <a:pt x="565" y="0"/>
                  </a:moveTo>
                  <a:cubicBezTo>
                    <a:pt x="251" y="0"/>
                    <a:pt x="1" y="254"/>
                    <a:pt x="1" y="568"/>
                  </a:cubicBezTo>
                  <a:cubicBezTo>
                    <a:pt x="1" y="879"/>
                    <a:pt x="251" y="1132"/>
                    <a:pt x="565" y="1132"/>
                  </a:cubicBezTo>
                  <a:cubicBezTo>
                    <a:pt x="2440" y="1135"/>
                    <a:pt x="3959" y="2654"/>
                    <a:pt x="3962" y="4529"/>
                  </a:cubicBezTo>
                  <a:cubicBezTo>
                    <a:pt x="3962" y="4843"/>
                    <a:pt x="4216" y="5094"/>
                    <a:pt x="4530" y="5094"/>
                  </a:cubicBezTo>
                  <a:cubicBezTo>
                    <a:pt x="4841" y="5094"/>
                    <a:pt x="5094" y="4843"/>
                    <a:pt x="5094" y="4529"/>
                  </a:cubicBezTo>
                  <a:cubicBezTo>
                    <a:pt x="5091" y="2029"/>
                    <a:pt x="3065" y="3"/>
                    <a:pt x="565"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9" name="Google Shape;9298;p74">
              <a:extLst>
                <a:ext uri="{FF2B5EF4-FFF2-40B4-BE49-F238E27FC236}">
                  <a16:creationId xmlns:a16="http://schemas.microsoft.com/office/drawing/2014/main" id="{9C7D1ED1-75F1-29B2-DBC3-02EF4C102015}"/>
                </a:ext>
              </a:extLst>
            </p:cNvPr>
            <p:cNvSpPr/>
            <p:nvPr/>
          </p:nvSpPr>
          <p:spPr>
            <a:xfrm>
              <a:off x="5118000" y="2021500"/>
              <a:ext cx="368700" cy="483125"/>
            </a:xfrm>
            <a:custGeom>
              <a:avLst/>
              <a:gdLst/>
              <a:ahLst/>
              <a:cxnLst/>
              <a:rect l="l" t="t" r="r" b="b"/>
              <a:pathLst>
                <a:path w="14748" h="19325" extrusionOk="0">
                  <a:moveTo>
                    <a:pt x="7088" y="1135"/>
                  </a:moveTo>
                  <a:cubicBezTo>
                    <a:pt x="8391" y="1135"/>
                    <a:pt x="9651" y="1571"/>
                    <a:pt x="10668" y="2397"/>
                  </a:cubicBezTo>
                  <a:cubicBezTo>
                    <a:pt x="13159" y="4417"/>
                    <a:pt x="13473" y="8104"/>
                    <a:pt x="11360" y="10516"/>
                  </a:cubicBezTo>
                  <a:cubicBezTo>
                    <a:pt x="10572" y="11419"/>
                    <a:pt x="10085" y="12503"/>
                    <a:pt x="9962" y="13626"/>
                  </a:cubicBezTo>
                  <a:lnTo>
                    <a:pt x="4237" y="13626"/>
                  </a:lnTo>
                  <a:cubicBezTo>
                    <a:pt x="4107" y="12482"/>
                    <a:pt x="3630" y="11407"/>
                    <a:pt x="2866" y="10550"/>
                  </a:cubicBezTo>
                  <a:cubicBezTo>
                    <a:pt x="1658" y="9191"/>
                    <a:pt x="1184" y="7367"/>
                    <a:pt x="1571" y="5549"/>
                  </a:cubicBezTo>
                  <a:cubicBezTo>
                    <a:pt x="2020" y="3427"/>
                    <a:pt x="3748" y="1706"/>
                    <a:pt x="5873" y="1262"/>
                  </a:cubicBezTo>
                  <a:cubicBezTo>
                    <a:pt x="6278" y="1177"/>
                    <a:pt x="6685" y="1135"/>
                    <a:pt x="7088" y="1135"/>
                  </a:cubicBezTo>
                  <a:close/>
                  <a:moveTo>
                    <a:pt x="9931" y="14759"/>
                  </a:moveTo>
                  <a:lnTo>
                    <a:pt x="9931" y="15323"/>
                  </a:lnTo>
                  <a:cubicBezTo>
                    <a:pt x="9931" y="15637"/>
                    <a:pt x="9678" y="15891"/>
                    <a:pt x="9364" y="15891"/>
                  </a:cubicBezTo>
                  <a:lnTo>
                    <a:pt x="4835" y="15891"/>
                  </a:lnTo>
                  <a:cubicBezTo>
                    <a:pt x="4521" y="15891"/>
                    <a:pt x="4270" y="15637"/>
                    <a:pt x="4270" y="15323"/>
                  </a:cubicBezTo>
                  <a:lnTo>
                    <a:pt x="4270" y="14759"/>
                  </a:lnTo>
                  <a:close/>
                  <a:moveTo>
                    <a:pt x="8699" y="17023"/>
                  </a:moveTo>
                  <a:cubicBezTo>
                    <a:pt x="8464" y="17694"/>
                    <a:pt x="7827" y="18192"/>
                    <a:pt x="7099" y="18192"/>
                  </a:cubicBezTo>
                  <a:cubicBezTo>
                    <a:pt x="6371" y="18192"/>
                    <a:pt x="5734" y="17694"/>
                    <a:pt x="5499" y="17023"/>
                  </a:cubicBezTo>
                  <a:close/>
                  <a:moveTo>
                    <a:pt x="7087" y="0"/>
                  </a:moveTo>
                  <a:cubicBezTo>
                    <a:pt x="6607" y="0"/>
                    <a:pt x="6123" y="50"/>
                    <a:pt x="5641" y="151"/>
                  </a:cubicBezTo>
                  <a:cubicBezTo>
                    <a:pt x="3053" y="712"/>
                    <a:pt x="1027" y="2729"/>
                    <a:pt x="462" y="5314"/>
                  </a:cubicBezTo>
                  <a:cubicBezTo>
                    <a:pt x="0" y="7488"/>
                    <a:pt x="568" y="9671"/>
                    <a:pt x="2020" y="11301"/>
                  </a:cubicBezTo>
                  <a:cubicBezTo>
                    <a:pt x="2730" y="12099"/>
                    <a:pt x="3135" y="13149"/>
                    <a:pt x="3135" y="14191"/>
                  </a:cubicBezTo>
                  <a:lnTo>
                    <a:pt x="3135" y="15323"/>
                  </a:lnTo>
                  <a:cubicBezTo>
                    <a:pt x="3138" y="16060"/>
                    <a:pt x="3612" y="16709"/>
                    <a:pt x="4309" y="16939"/>
                  </a:cubicBezTo>
                  <a:cubicBezTo>
                    <a:pt x="4409" y="17518"/>
                    <a:pt x="4681" y="18053"/>
                    <a:pt x="5094" y="18473"/>
                  </a:cubicBezTo>
                  <a:cubicBezTo>
                    <a:pt x="5642" y="19040"/>
                    <a:pt x="6371" y="19324"/>
                    <a:pt x="7099" y="19324"/>
                  </a:cubicBezTo>
                  <a:cubicBezTo>
                    <a:pt x="7828" y="19324"/>
                    <a:pt x="8556" y="19040"/>
                    <a:pt x="9104" y="18473"/>
                  </a:cubicBezTo>
                  <a:cubicBezTo>
                    <a:pt x="9518" y="18053"/>
                    <a:pt x="9790" y="17518"/>
                    <a:pt x="9889" y="16939"/>
                  </a:cubicBezTo>
                  <a:cubicBezTo>
                    <a:pt x="10587" y="16709"/>
                    <a:pt x="11061" y="16060"/>
                    <a:pt x="11064" y="15323"/>
                  </a:cubicBezTo>
                  <a:lnTo>
                    <a:pt x="11064" y="14191"/>
                  </a:lnTo>
                  <a:cubicBezTo>
                    <a:pt x="11064" y="13149"/>
                    <a:pt x="11471" y="12108"/>
                    <a:pt x="12211" y="11262"/>
                  </a:cubicBezTo>
                  <a:cubicBezTo>
                    <a:pt x="14747" y="8366"/>
                    <a:pt x="14370" y="3943"/>
                    <a:pt x="11381" y="1518"/>
                  </a:cubicBezTo>
                  <a:cubicBezTo>
                    <a:pt x="10159" y="525"/>
                    <a:pt x="8647" y="0"/>
                    <a:pt x="708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0" name="Google Shape;9299;p74">
              <a:extLst>
                <a:ext uri="{FF2B5EF4-FFF2-40B4-BE49-F238E27FC236}">
                  <a16:creationId xmlns:a16="http://schemas.microsoft.com/office/drawing/2014/main" id="{07BC7C5D-2A15-5026-FAB5-9FF061ACAAFF}"/>
                </a:ext>
              </a:extLst>
            </p:cNvPr>
            <p:cNvSpPr/>
            <p:nvPr/>
          </p:nvSpPr>
          <p:spPr>
            <a:xfrm>
              <a:off x="5053900" y="2191325"/>
              <a:ext cx="56650" cy="28325"/>
            </a:xfrm>
            <a:custGeom>
              <a:avLst/>
              <a:gdLst/>
              <a:ahLst/>
              <a:cxnLst/>
              <a:rect l="l" t="t" r="r" b="b"/>
              <a:pathLst>
                <a:path w="2266" h="1133" extrusionOk="0">
                  <a:moveTo>
                    <a:pt x="569" y="0"/>
                  </a:moveTo>
                  <a:cubicBezTo>
                    <a:pt x="255" y="0"/>
                    <a:pt x="1" y="254"/>
                    <a:pt x="1" y="568"/>
                  </a:cubicBezTo>
                  <a:cubicBezTo>
                    <a:pt x="1" y="879"/>
                    <a:pt x="255" y="1133"/>
                    <a:pt x="569" y="1133"/>
                  </a:cubicBezTo>
                  <a:lnTo>
                    <a:pt x="1701" y="1133"/>
                  </a:lnTo>
                  <a:cubicBezTo>
                    <a:pt x="2012" y="1133"/>
                    <a:pt x="2266" y="879"/>
                    <a:pt x="2266" y="568"/>
                  </a:cubicBezTo>
                  <a:cubicBezTo>
                    <a:pt x="2266"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1" name="Google Shape;9300;p74">
              <a:extLst>
                <a:ext uri="{FF2B5EF4-FFF2-40B4-BE49-F238E27FC236}">
                  <a16:creationId xmlns:a16="http://schemas.microsoft.com/office/drawing/2014/main" id="{F5276634-4A31-076F-99FA-1F8E24FD4C91}"/>
                </a:ext>
              </a:extLst>
            </p:cNvPr>
            <p:cNvSpPr/>
            <p:nvPr/>
          </p:nvSpPr>
          <p:spPr>
            <a:xfrm>
              <a:off x="5056850" y="2096550"/>
              <a:ext cx="50750" cy="48025"/>
            </a:xfrm>
            <a:custGeom>
              <a:avLst/>
              <a:gdLst/>
              <a:ahLst/>
              <a:cxnLst/>
              <a:rect l="l" t="t" r="r" b="b"/>
              <a:pathLst>
                <a:path w="2030" h="1921" extrusionOk="0">
                  <a:moveTo>
                    <a:pt x="622" y="0"/>
                  </a:moveTo>
                  <a:cubicBezTo>
                    <a:pt x="476" y="0"/>
                    <a:pt x="331" y="56"/>
                    <a:pt x="221" y="168"/>
                  </a:cubicBezTo>
                  <a:cubicBezTo>
                    <a:pt x="4" y="385"/>
                    <a:pt x="1" y="739"/>
                    <a:pt x="215" y="962"/>
                  </a:cubicBezTo>
                  <a:lnTo>
                    <a:pt x="1015" y="1762"/>
                  </a:lnTo>
                  <a:cubicBezTo>
                    <a:pt x="1125" y="1868"/>
                    <a:pt x="1267" y="1921"/>
                    <a:pt x="1409" y="1921"/>
                  </a:cubicBezTo>
                  <a:cubicBezTo>
                    <a:pt x="1554" y="1921"/>
                    <a:pt x="1699" y="1865"/>
                    <a:pt x="1809" y="1753"/>
                  </a:cubicBezTo>
                  <a:cubicBezTo>
                    <a:pt x="2027" y="1536"/>
                    <a:pt x="2030" y="1183"/>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2" name="Google Shape;9301;p74">
              <a:extLst>
                <a:ext uri="{FF2B5EF4-FFF2-40B4-BE49-F238E27FC236}">
                  <a16:creationId xmlns:a16="http://schemas.microsoft.com/office/drawing/2014/main" id="{44ED7813-30FF-25AD-59AB-10A4F1BAD746}"/>
                </a:ext>
              </a:extLst>
            </p:cNvPr>
            <p:cNvSpPr/>
            <p:nvPr/>
          </p:nvSpPr>
          <p:spPr>
            <a:xfrm>
              <a:off x="5056400" y="2266400"/>
              <a:ext cx="51200" cy="48350"/>
            </a:xfrm>
            <a:custGeom>
              <a:avLst/>
              <a:gdLst/>
              <a:ahLst/>
              <a:cxnLst/>
              <a:rect l="l" t="t" r="r" b="b"/>
              <a:pathLst>
                <a:path w="2048" h="1934" extrusionOk="0">
                  <a:moveTo>
                    <a:pt x="1427" y="0"/>
                  </a:moveTo>
                  <a:cubicBezTo>
                    <a:pt x="1285" y="0"/>
                    <a:pt x="1143" y="53"/>
                    <a:pt x="1033" y="159"/>
                  </a:cubicBezTo>
                  <a:lnTo>
                    <a:pt x="233" y="962"/>
                  </a:lnTo>
                  <a:cubicBezTo>
                    <a:pt x="4" y="1179"/>
                    <a:pt x="1" y="1545"/>
                    <a:pt x="227" y="1768"/>
                  </a:cubicBezTo>
                  <a:cubicBezTo>
                    <a:pt x="338" y="1879"/>
                    <a:pt x="482" y="1934"/>
                    <a:pt x="627" y="1934"/>
                  </a:cubicBezTo>
                  <a:cubicBezTo>
                    <a:pt x="774" y="1934"/>
                    <a:pt x="922" y="1876"/>
                    <a:pt x="1033" y="1762"/>
                  </a:cubicBezTo>
                  <a:lnTo>
                    <a:pt x="1833" y="962"/>
                  </a:lnTo>
                  <a:cubicBezTo>
                    <a:pt x="2048" y="738"/>
                    <a:pt x="2045" y="385"/>
                    <a:pt x="1827" y="168"/>
                  </a:cubicBezTo>
                  <a:cubicBezTo>
                    <a:pt x="1717" y="56"/>
                    <a:pt x="1572" y="0"/>
                    <a:pt x="142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3" name="Google Shape;9302;p74">
              <a:extLst>
                <a:ext uri="{FF2B5EF4-FFF2-40B4-BE49-F238E27FC236}">
                  <a16:creationId xmlns:a16="http://schemas.microsoft.com/office/drawing/2014/main" id="{013BAC0E-D4E0-DEE2-B525-DA505FB2200E}"/>
                </a:ext>
              </a:extLst>
            </p:cNvPr>
            <p:cNvSpPr/>
            <p:nvPr/>
          </p:nvSpPr>
          <p:spPr>
            <a:xfrm>
              <a:off x="5480400" y="2191325"/>
              <a:ext cx="56650" cy="28325"/>
            </a:xfrm>
            <a:custGeom>
              <a:avLst/>
              <a:gdLst/>
              <a:ahLst/>
              <a:cxnLst/>
              <a:rect l="l" t="t" r="r" b="b"/>
              <a:pathLst>
                <a:path w="2266" h="1133" extrusionOk="0">
                  <a:moveTo>
                    <a:pt x="568" y="0"/>
                  </a:moveTo>
                  <a:cubicBezTo>
                    <a:pt x="254" y="0"/>
                    <a:pt x="1" y="254"/>
                    <a:pt x="1" y="568"/>
                  </a:cubicBezTo>
                  <a:cubicBezTo>
                    <a:pt x="1" y="879"/>
                    <a:pt x="254" y="1133"/>
                    <a:pt x="568" y="1133"/>
                  </a:cubicBezTo>
                  <a:lnTo>
                    <a:pt x="1701" y="1133"/>
                  </a:lnTo>
                  <a:cubicBezTo>
                    <a:pt x="2012" y="1133"/>
                    <a:pt x="2265" y="879"/>
                    <a:pt x="2265" y="568"/>
                  </a:cubicBezTo>
                  <a:cubicBezTo>
                    <a:pt x="2265"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4" name="Google Shape;9303;p74">
              <a:extLst>
                <a:ext uri="{FF2B5EF4-FFF2-40B4-BE49-F238E27FC236}">
                  <a16:creationId xmlns:a16="http://schemas.microsoft.com/office/drawing/2014/main" id="{1E2D8717-76A1-C143-FF6B-4104747E139D}"/>
                </a:ext>
              </a:extLst>
            </p:cNvPr>
            <p:cNvSpPr/>
            <p:nvPr/>
          </p:nvSpPr>
          <p:spPr>
            <a:xfrm>
              <a:off x="5479800" y="2096550"/>
              <a:ext cx="54300" cy="48225"/>
            </a:xfrm>
            <a:custGeom>
              <a:avLst/>
              <a:gdLst/>
              <a:ahLst/>
              <a:cxnLst/>
              <a:rect l="l" t="t" r="r" b="b"/>
              <a:pathLst>
                <a:path w="2172" h="1929" extrusionOk="0">
                  <a:moveTo>
                    <a:pt x="1550" y="0"/>
                  </a:moveTo>
                  <a:cubicBezTo>
                    <a:pt x="1409" y="0"/>
                    <a:pt x="1267" y="53"/>
                    <a:pt x="1157" y="159"/>
                  </a:cubicBezTo>
                  <a:lnTo>
                    <a:pt x="357" y="962"/>
                  </a:lnTo>
                  <a:cubicBezTo>
                    <a:pt x="1" y="1318"/>
                    <a:pt x="251" y="1928"/>
                    <a:pt x="756" y="1928"/>
                  </a:cubicBezTo>
                  <a:cubicBezTo>
                    <a:pt x="907" y="1928"/>
                    <a:pt x="1051" y="1868"/>
                    <a:pt x="1157" y="1762"/>
                  </a:cubicBezTo>
                  <a:lnTo>
                    <a:pt x="1957" y="959"/>
                  </a:lnTo>
                  <a:cubicBezTo>
                    <a:pt x="2172" y="739"/>
                    <a:pt x="2169" y="385"/>
                    <a:pt x="1951" y="168"/>
                  </a:cubicBezTo>
                  <a:cubicBezTo>
                    <a:pt x="1841" y="56"/>
                    <a:pt x="1696" y="0"/>
                    <a:pt x="1550"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5" name="Google Shape;9304;p74">
              <a:extLst>
                <a:ext uri="{FF2B5EF4-FFF2-40B4-BE49-F238E27FC236}">
                  <a16:creationId xmlns:a16="http://schemas.microsoft.com/office/drawing/2014/main" id="{69949724-6AC0-B02B-7AF7-80AFF8371963}"/>
                </a:ext>
              </a:extLst>
            </p:cNvPr>
            <p:cNvSpPr/>
            <p:nvPr/>
          </p:nvSpPr>
          <p:spPr>
            <a:xfrm>
              <a:off x="5483350" y="2266400"/>
              <a:ext cx="54300" cy="48225"/>
            </a:xfrm>
            <a:custGeom>
              <a:avLst/>
              <a:gdLst/>
              <a:ahLst/>
              <a:cxnLst/>
              <a:rect l="l" t="t" r="r" b="b"/>
              <a:pathLst>
                <a:path w="2172" h="1929" extrusionOk="0">
                  <a:moveTo>
                    <a:pt x="622" y="0"/>
                  </a:moveTo>
                  <a:cubicBezTo>
                    <a:pt x="476" y="0"/>
                    <a:pt x="331" y="56"/>
                    <a:pt x="221" y="168"/>
                  </a:cubicBezTo>
                  <a:cubicBezTo>
                    <a:pt x="4" y="385"/>
                    <a:pt x="1" y="738"/>
                    <a:pt x="215" y="962"/>
                  </a:cubicBezTo>
                  <a:lnTo>
                    <a:pt x="1015" y="1762"/>
                  </a:lnTo>
                  <a:cubicBezTo>
                    <a:pt x="1121" y="1868"/>
                    <a:pt x="1266" y="1928"/>
                    <a:pt x="1417" y="1928"/>
                  </a:cubicBezTo>
                  <a:cubicBezTo>
                    <a:pt x="1921" y="1928"/>
                    <a:pt x="2172" y="1318"/>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grpSp>
    </p:spTree>
    <p:extLst>
      <p:ext uri="{BB962C8B-B14F-4D97-AF65-F5344CB8AC3E}">
        <p14:creationId xmlns:p14="http://schemas.microsoft.com/office/powerpoint/2010/main" val="1903650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30B53-B4DD-B8EF-9400-9CCC7ED1C8E8}"/>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E9039490-9131-EEB3-735B-B2A6DB6509CE}"/>
              </a:ext>
            </a:extLst>
          </p:cNvPr>
          <p:cNvSpPr txBox="1"/>
          <p:nvPr/>
        </p:nvSpPr>
        <p:spPr>
          <a:xfrm>
            <a:off x="1486328" y="211097"/>
            <a:ext cx="9219344" cy="707886"/>
          </a:xfrm>
          <a:prstGeom prst="rect">
            <a:avLst/>
          </a:prstGeom>
          <a:noFill/>
        </p:spPr>
        <p:txBody>
          <a:bodyPr wrap="square" rtlCol="0">
            <a:spAutoFit/>
          </a:bodyPr>
          <a:lstStyle/>
          <a:p>
            <a:r>
              <a:rPr lang="es-ES" sz="2400" b="1" dirty="0">
                <a:solidFill>
                  <a:srgbClr val="215F9A"/>
                </a:solidFill>
                <a:latin typeface="Verdana" panose="020B0604030504040204" pitchFamily="34" charset="0"/>
                <a:ea typeface="Verdana" panose="020B0604030504040204" pitchFamily="34" charset="0"/>
              </a:rPr>
              <a:t>Presupuesto de Rentas y Recursos de Capital 2026 </a:t>
            </a:r>
            <a:r>
              <a:rPr lang="es-ES" sz="1600" b="1" dirty="0">
                <a:solidFill>
                  <a:srgbClr val="215F9A"/>
                </a:solidFill>
                <a:latin typeface="Verdana" panose="020B0604030504040204" pitchFamily="34" charset="0"/>
                <a:ea typeface="Verdana" panose="020B0604030504040204" pitchFamily="34" charset="0"/>
              </a:rPr>
              <a:t>(Cifras en billones $)</a:t>
            </a:r>
            <a:endParaRPr lang="es-ES" sz="2400" b="1" dirty="0">
              <a:solidFill>
                <a:srgbClr val="215F9A"/>
              </a:solidFill>
              <a:latin typeface="Verdana" panose="020B0604030504040204" pitchFamily="34" charset="0"/>
              <a:ea typeface="Verdana" panose="020B0604030504040204" pitchFamily="34" charset="0"/>
            </a:endParaRPr>
          </a:p>
        </p:txBody>
      </p:sp>
      <p:sp>
        <p:nvSpPr>
          <p:cNvPr id="3" name="CuadroTexto 2">
            <a:extLst>
              <a:ext uri="{FF2B5EF4-FFF2-40B4-BE49-F238E27FC236}">
                <a16:creationId xmlns:a16="http://schemas.microsoft.com/office/drawing/2014/main" id="{3FE6C3C9-9AF9-B54D-0065-6CF377B3002A}"/>
              </a:ext>
            </a:extLst>
          </p:cNvPr>
          <p:cNvSpPr txBox="1"/>
          <p:nvPr/>
        </p:nvSpPr>
        <p:spPr>
          <a:xfrm>
            <a:off x="531336" y="5098870"/>
            <a:ext cx="4627260" cy="400110"/>
          </a:xfrm>
          <a:prstGeom prst="rect">
            <a:avLst/>
          </a:prstGeom>
          <a:noFill/>
        </p:spPr>
        <p:txBody>
          <a:bodyPr wrap="square" rtlCol="0">
            <a:spAutoFit/>
          </a:bodyPr>
          <a:lstStyle/>
          <a:p>
            <a:r>
              <a:rPr lang="es-CO" sz="1000" dirty="0">
                <a:latin typeface="Verdana" panose="020B0604030504040204" pitchFamily="34" charset="0"/>
                <a:ea typeface="Verdana" panose="020B0604030504040204" pitchFamily="34" charset="0"/>
              </a:rPr>
              <a:t>El proyecto de PGN 2026 en ingresos se presenta por $531 billones, no incluye Ley financiamiento ($ 26,3 bll – 1,4 % del PIB)</a:t>
            </a:r>
          </a:p>
        </p:txBody>
      </p:sp>
      <p:sp>
        <p:nvSpPr>
          <p:cNvPr id="5" name="CuadroTexto 10">
            <a:extLst>
              <a:ext uri="{FF2B5EF4-FFF2-40B4-BE49-F238E27FC236}">
                <a16:creationId xmlns:a16="http://schemas.microsoft.com/office/drawing/2014/main" id="{275972F5-D6AD-97EA-BDC6-8AA9A93F274A}"/>
              </a:ext>
            </a:extLst>
          </p:cNvPr>
          <p:cNvSpPr txBox="1"/>
          <p:nvPr/>
        </p:nvSpPr>
        <p:spPr>
          <a:xfrm>
            <a:off x="1023208" y="5552917"/>
            <a:ext cx="2925416" cy="415498"/>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CO" sz="2100" b="1" dirty="0">
                <a:solidFill>
                  <a:srgbClr val="419E93"/>
                </a:solidFill>
                <a:latin typeface="Verdana" panose="020B0604030504040204" pitchFamily="34" charset="0"/>
                <a:ea typeface="Verdana" panose="020B0604030504040204" pitchFamily="34" charset="0"/>
                <a:cs typeface="+mj-cs"/>
              </a:rPr>
              <a:t>Total $531 B</a:t>
            </a:r>
          </a:p>
        </p:txBody>
      </p:sp>
      <p:sp>
        <p:nvSpPr>
          <p:cNvPr id="6" name="CuadroTexto 5">
            <a:extLst>
              <a:ext uri="{FF2B5EF4-FFF2-40B4-BE49-F238E27FC236}">
                <a16:creationId xmlns:a16="http://schemas.microsoft.com/office/drawing/2014/main" id="{6AFCAC9E-C21E-6EC7-0795-9ECEF11FABB7}"/>
              </a:ext>
            </a:extLst>
          </p:cNvPr>
          <p:cNvSpPr txBox="1"/>
          <p:nvPr/>
        </p:nvSpPr>
        <p:spPr>
          <a:xfrm>
            <a:off x="6480205" y="1143915"/>
            <a:ext cx="2278546" cy="523220"/>
          </a:xfrm>
          <a:prstGeom prst="rect">
            <a:avLst/>
          </a:prstGeom>
          <a:noFill/>
        </p:spPr>
        <p:txBody>
          <a:bodyPr wrap="square" rtlCol="0">
            <a:spAutoFit/>
          </a:bodyPr>
          <a:lstStyle/>
          <a:p>
            <a:pPr algn="ctr"/>
            <a:r>
              <a:rPr lang="es-CO" sz="1400" b="1" dirty="0">
                <a:latin typeface="Verdana" panose="020B0604030504040204" pitchFamily="34" charset="0"/>
                <a:ea typeface="Verdana" panose="020B0604030504040204" pitchFamily="34" charset="0"/>
              </a:rPr>
              <a:t>Ingresos Corrientes Nación</a:t>
            </a:r>
          </a:p>
        </p:txBody>
      </p:sp>
      <p:sp>
        <p:nvSpPr>
          <p:cNvPr id="7" name="CuadroTexto 6">
            <a:extLst>
              <a:ext uri="{FF2B5EF4-FFF2-40B4-BE49-F238E27FC236}">
                <a16:creationId xmlns:a16="http://schemas.microsoft.com/office/drawing/2014/main" id="{53BF59E9-77A4-7F01-5E10-2B16230D6D7D}"/>
              </a:ext>
            </a:extLst>
          </p:cNvPr>
          <p:cNvSpPr txBox="1"/>
          <p:nvPr/>
        </p:nvSpPr>
        <p:spPr>
          <a:xfrm>
            <a:off x="9491825" y="1138117"/>
            <a:ext cx="2278546" cy="523220"/>
          </a:xfrm>
          <a:prstGeom prst="rect">
            <a:avLst/>
          </a:prstGeom>
          <a:noFill/>
        </p:spPr>
        <p:txBody>
          <a:bodyPr wrap="square" rtlCol="0">
            <a:spAutoFit/>
          </a:bodyPr>
          <a:lstStyle/>
          <a:p>
            <a:pPr algn="ctr"/>
            <a:r>
              <a:rPr lang="es-CO" sz="1400" b="1" dirty="0">
                <a:latin typeface="Verdana" panose="020B0604030504040204" pitchFamily="34" charset="0"/>
                <a:ea typeface="Verdana" panose="020B0604030504040204" pitchFamily="34" charset="0"/>
              </a:rPr>
              <a:t>Recursos de Capital </a:t>
            </a:r>
          </a:p>
          <a:p>
            <a:pPr algn="ctr"/>
            <a:r>
              <a:rPr lang="es-CO" sz="1400" b="1" dirty="0">
                <a:latin typeface="Verdana" panose="020B0604030504040204" pitchFamily="34" charset="0"/>
                <a:ea typeface="Verdana" panose="020B0604030504040204" pitchFamily="34" charset="0"/>
              </a:rPr>
              <a:t>Nación</a:t>
            </a:r>
          </a:p>
        </p:txBody>
      </p:sp>
      <p:sp>
        <p:nvSpPr>
          <p:cNvPr id="8" name="CuadroTexto 7">
            <a:extLst>
              <a:ext uri="{FF2B5EF4-FFF2-40B4-BE49-F238E27FC236}">
                <a16:creationId xmlns:a16="http://schemas.microsoft.com/office/drawing/2014/main" id="{BE246D86-0979-D97E-78ED-862CDC13391D}"/>
              </a:ext>
            </a:extLst>
          </p:cNvPr>
          <p:cNvSpPr txBox="1"/>
          <p:nvPr/>
        </p:nvSpPr>
        <p:spPr>
          <a:xfrm>
            <a:off x="6138040" y="4153399"/>
            <a:ext cx="2729442" cy="523220"/>
          </a:xfrm>
          <a:prstGeom prst="rect">
            <a:avLst/>
          </a:prstGeom>
          <a:noFill/>
        </p:spPr>
        <p:txBody>
          <a:bodyPr wrap="square" rtlCol="0">
            <a:spAutoFit/>
          </a:bodyPr>
          <a:lstStyle/>
          <a:p>
            <a:pPr algn="ctr"/>
            <a:r>
              <a:rPr lang="es-CO" sz="1400" b="1" dirty="0">
                <a:latin typeface="Verdana" panose="020B0604030504040204" pitchFamily="34" charset="0"/>
                <a:ea typeface="Verdana" panose="020B0604030504040204" pitchFamily="34" charset="0"/>
              </a:rPr>
              <a:t>Fondos Especiales</a:t>
            </a:r>
          </a:p>
          <a:p>
            <a:pPr algn="ctr"/>
            <a:r>
              <a:rPr lang="es-CO" sz="1400" b="1" dirty="0">
                <a:latin typeface="Verdana" panose="020B0604030504040204" pitchFamily="34" charset="0"/>
                <a:ea typeface="Verdana" panose="020B0604030504040204" pitchFamily="34" charset="0"/>
              </a:rPr>
              <a:t>Nación</a:t>
            </a:r>
          </a:p>
        </p:txBody>
      </p:sp>
      <p:sp>
        <p:nvSpPr>
          <p:cNvPr id="9" name="CuadroTexto 8">
            <a:extLst>
              <a:ext uri="{FF2B5EF4-FFF2-40B4-BE49-F238E27FC236}">
                <a16:creationId xmlns:a16="http://schemas.microsoft.com/office/drawing/2014/main" id="{B83B99D9-134B-70FB-6B34-FF10BA55D859}"/>
              </a:ext>
            </a:extLst>
          </p:cNvPr>
          <p:cNvSpPr txBox="1"/>
          <p:nvPr/>
        </p:nvSpPr>
        <p:spPr>
          <a:xfrm>
            <a:off x="9302989" y="4259414"/>
            <a:ext cx="2805366" cy="307777"/>
          </a:xfrm>
          <a:prstGeom prst="rect">
            <a:avLst/>
          </a:prstGeom>
          <a:noFill/>
        </p:spPr>
        <p:txBody>
          <a:bodyPr wrap="square" rtlCol="0">
            <a:spAutoFit/>
          </a:bodyPr>
          <a:lstStyle/>
          <a:p>
            <a:pPr algn="ctr"/>
            <a:r>
              <a:rPr lang="es-CO" sz="1400" b="1" dirty="0">
                <a:latin typeface="Verdana" panose="020B0604030504040204" pitchFamily="34" charset="0"/>
                <a:ea typeface="Verdana" panose="020B0604030504040204" pitchFamily="34" charset="0"/>
              </a:rPr>
              <a:t>Establecimientos Públicos</a:t>
            </a:r>
          </a:p>
        </p:txBody>
      </p:sp>
      <p:sp>
        <p:nvSpPr>
          <p:cNvPr id="12" name="CuadroTexto 11">
            <a:extLst>
              <a:ext uri="{FF2B5EF4-FFF2-40B4-BE49-F238E27FC236}">
                <a16:creationId xmlns:a16="http://schemas.microsoft.com/office/drawing/2014/main" id="{02CA4C6E-7793-D4BA-862F-102FCBD90FAC}"/>
              </a:ext>
            </a:extLst>
          </p:cNvPr>
          <p:cNvSpPr txBox="1"/>
          <p:nvPr/>
        </p:nvSpPr>
        <p:spPr>
          <a:xfrm>
            <a:off x="10213498" y="2413988"/>
            <a:ext cx="835199" cy="215444"/>
          </a:xfrm>
          <a:prstGeom prst="rect">
            <a:avLst/>
          </a:prstGeom>
          <a:noFill/>
        </p:spPr>
        <p:txBody>
          <a:bodyPr wrap="square" rtlCol="0">
            <a:spAutoFit/>
          </a:bodyPr>
          <a:lstStyle/>
          <a:p>
            <a:pPr algn="ctr"/>
            <a:r>
              <a:rPr lang="es-CO" sz="800" b="1" dirty="0">
                <a:latin typeface="Verdana" panose="020B0604030504040204" pitchFamily="34" charset="0"/>
                <a:ea typeface="Verdana" panose="020B0604030504040204" pitchFamily="34" charset="0"/>
              </a:rPr>
              <a:t>176,2</a:t>
            </a:r>
          </a:p>
        </p:txBody>
      </p:sp>
      <p:graphicFrame>
        <p:nvGraphicFramePr>
          <p:cNvPr id="16" name="Gráfico 15">
            <a:extLst>
              <a:ext uri="{FF2B5EF4-FFF2-40B4-BE49-F238E27FC236}">
                <a16:creationId xmlns:a16="http://schemas.microsoft.com/office/drawing/2014/main" id="{B9C5612A-6836-6F08-A7D1-22D989EBFA5A}"/>
              </a:ext>
            </a:extLst>
          </p:cNvPr>
          <p:cNvGraphicFramePr>
            <a:graphicFrameLocks/>
          </p:cNvGraphicFramePr>
          <p:nvPr>
            <p:extLst>
              <p:ext uri="{D42A27DB-BD31-4B8C-83A1-F6EECF244321}">
                <p14:modId xmlns:p14="http://schemas.microsoft.com/office/powerpoint/2010/main" val="1748395716"/>
              </p:ext>
            </p:extLst>
          </p:nvPr>
        </p:nvGraphicFramePr>
        <p:xfrm>
          <a:off x="5801771" y="4470107"/>
          <a:ext cx="3584322" cy="1963567"/>
        </p:xfrm>
        <a:graphic>
          <a:graphicData uri="http://schemas.openxmlformats.org/drawingml/2006/chart">
            <c:chart xmlns:c="http://schemas.openxmlformats.org/drawingml/2006/chart" xmlns:r="http://schemas.openxmlformats.org/officeDocument/2006/relationships" r:id="rId2"/>
          </a:graphicData>
        </a:graphic>
      </p:graphicFrame>
      <p:sp>
        <p:nvSpPr>
          <p:cNvPr id="17" name="CuadroTexto 16">
            <a:extLst>
              <a:ext uri="{FF2B5EF4-FFF2-40B4-BE49-F238E27FC236}">
                <a16:creationId xmlns:a16="http://schemas.microsoft.com/office/drawing/2014/main" id="{E485D09D-4CA4-8827-6EC6-9800A04A0C50}"/>
              </a:ext>
            </a:extLst>
          </p:cNvPr>
          <p:cNvSpPr txBox="1"/>
          <p:nvPr/>
        </p:nvSpPr>
        <p:spPr>
          <a:xfrm>
            <a:off x="7103466" y="5182302"/>
            <a:ext cx="860509" cy="215444"/>
          </a:xfrm>
          <a:prstGeom prst="rect">
            <a:avLst/>
          </a:prstGeom>
          <a:noFill/>
        </p:spPr>
        <p:txBody>
          <a:bodyPr wrap="square" rtlCol="0">
            <a:spAutoFit/>
          </a:bodyPr>
          <a:lstStyle/>
          <a:p>
            <a:pPr algn="ctr"/>
            <a:r>
              <a:rPr lang="es-CO" sz="800" b="1" dirty="0">
                <a:latin typeface="Verdana" panose="020B0604030504040204" pitchFamily="34" charset="0"/>
                <a:ea typeface="Verdana" panose="020B0604030504040204" pitchFamily="34" charset="0"/>
              </a:rPr>
              <a:t>17,5</a:t>
            </a:r>
          </a:p>
        </p:txBody>
      </p:sp>
      <p:sp>
        <p:nvSpPr>
          <p:cNvPr id="18" name="CuadroTexto 17">
            <a:extLst>
              <a:ext uri="{FF2B5EF4-FFF2-40B4-BE49-F238E27FC236}">
                <a16:creationId xmlns:a16="http://schemas.microsoft.com/office/drawing/2014/main" id="{3577E497-196E-D5D7-95A7-D4E36250171B}"/>
              </a:ext>
            </a:extLst>
          </p:cNvPr>
          <p:cNvSpPr txBox="1"/>
          <p:nvPr/>
        </p:nvSpPr>
        <p:spPr>
          <a:xfrm>
            <a:off x="10435597" y="5182302"/>
            <a:ext cx="860509" cy="215444"/>
          </a:xfrm>
          <a:prstGeom prst="rect">
            <a:avLst/>
          </a:prstGeom>
          <a:noFill/>
        </p:spPr>
        <p:txBody>
          <a:bodyPr wrap="square" rtlCol="0">
            <a:spAutoFit/>
          </a:bodyPr>
          <a:lstStyle/>
          <a:p>
            <a:pPr algn="ctr"/>
            <a:r>
              <a:rPr lang="es-CO" sz="800" b="1" dirty="0">
                <a:latin typeface="Verdana" panose="020B0604030504040204" pitchFamily="34" charset="0"/>
                <a:ea typeface="Verdana" panose="020B0604030504040204" pitchFamily="34" charset="0"/>
              </a:rPr>
              <a:t>29,6</a:t>
            </a:r>
          </a:p>
        </p:txBody>
      </p:sp>
      <p:sp>
        <p:nvSpPr>
          <p:cNvPr id="19" name="CuadroTexto 18">
            <a:extLst>
              <a:ext uri="{FF2B5EF4-FFF2-40B4-BE49-F238E27FC236}">
                <a16:creationId xmlns:a16="http://schemas.microsoft.com/office/drawing/2014/main" id="{129ACB59-F1A0-CE9C-8D7F-AA1DD730254A}"/>
              </a:ext>
            </a:extLst>
          </p:cNvPr>
          <p:cNvSpPr txBox="1"/>
          <p:nvPr/>
        </p:nvSpPr>
        <p:spPr>
          <a:xfrm>
            <a:off x="7282064" y="2456677"/>
            <a:ext cx="835199" cy="215444"/>
          </a:xfrm>
          <a:prstGeom prst="rect">
            <a:avLst/>
          </a:prstGeom>
          <a:noFill/>
        </p:spPr>
        <p:txBody>
          <a:bodyPr wrap="square" rtlCol="0">
            <a:spAutoFit/>
          </a:bodyPr>
          <a:lstStyle/>
          <a:p>
            <a:pPr algn="ctr"/>
            <a:r>
              <a:rPr lang="es-CO" sz="800" b="1" dirty="0">
                <a:latin typeface="Verdana" panose="020B0604030504040204" pitchFamily="34" charset="0"/>
                <a:ea typeface="Verdana" panose="020B0604030504040204" pitchFamily="34" charset="0"/>
              </a:rPr>
              <a:t>303,1</a:t>
            </a:r>
          </a:p>
        </p:txBody>
      </p:sp>
      <p:sp>
        <p:nvSpPr>
          <p:cNvPr id="13" name="Cerrar llave 12">
            <a:extLst>
              <a:ext uri="{FF2B5EF4-FFF2-40B4-BE49-F238E27FC236}">
                <a16:creationId xmlns:a16="http://schemas.microsoft.com/office/drawing/2014/main" id="{F3AFA088-33C2-5F42-4ED1-F12160A8DFE7}"/>
              </a:ext>
            </a:extLst>
          </p:cNvPr>
          <p:cNvSpPr/>
          <p:nvPr/>
        </p:nvSpPr>
        <p:spPr>
          <a:xfrm>
            <a:off x="5677530" y="1119445"/>
            <a:ext cx="376432" cy="5113767"/>
          </a:xfrm>
          <a:prstGeom prst="rightBrace">
            <a:avLst>
              <a:gd name="adj1" fmla="val 8333"/>
              <a:gd name="adj2" fmla="val 50329"/>
            </a:avLst>
          </a:prstGeom>
          <a:ln w="28575">
            <a:solidFill>
              <a:schemeClr val="accent4"/>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defPPr>
              <a:defRPr lang="es-CO"/>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algn="ctr"/>
            <a:endParaRPr lang="es-CO"/>
          </a:p>
        </p:txBody>
      </p:sp>
      <p:graphicFrame>
        <p:nvGraphicFramePr>
          <p:cNvPr id="20" name="Gráfico 19">
            <a:extLst>
              <a:ext uri="{FF2B5EF4-FFF2-40B4-BE49-F238E27FC236}">
                <a16:creationId xmlns:a16="http://schemas.microsoft.com/office/drawing/2014/main" id="{00000000-0008-0000-0400-000004000000}"/>
              </a:ext>
            </a:extLst>
          </p:cNvPr>
          <p:cNvGraphicFramePr>
            <a:graphicFrameLocks/>
          </p:cNvGraphicFramePr>
          <p:nvPr>
            <p:extLst>
              <p:ext uri="{D42A27DB-BD31-4B8C-83A1-F6EECF244321}">
                <p14:modId xmlns:p14="http://schemas.microsoft.com/office/powerpoint/2010/main" val="2482122400"/>
              </p:ext>
            </p:extLst>
          </p:nvPr>
        </p:nvGraphicFramePr>
        <p:xfrm>
          <a:off x="43184" y="1359020"/>
          <a:ext cx="6328290" cy="34284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Gráfico 21">
            <a:extLst>
              <a:ext uri="{FF2B5EF4-FFF2-40B4-BE49-F238E27FC236}">
                <a16:creationId xmlns:a16="http://schemas.microsoft.com/office/drawing/2014/main" id="{00000000-0008-0000-0400-000005000000}"/>
              </a:ext>
            </a:extLst>
          </p:cNvPr>
          <p:cNvGraphicFramePr>
            <a:graphicFrameLocks/>
          </p:cNvGraphicFramePr>
          <p:nvPr>
            <p:extLst>
              <p:ext uri="{D42A27DB-BD31-4B8C-83A1-F6EECF244321}">
                <p14:modId xmlns:p14="http://schemas.microsoft.com/office/powerpoint/2010/main" val="656101507"/>
              </p:ext>
            </p:extLst>
          </p:nvPr>
        </p:nvGraphicFramePr>
        <p:xfrm>
          <a:off x="9160779" y="1683232"/>
          <a:ext cx="2988037" cy="244497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Gráfico 22">
            <a:extLst>
              <a:ext uri="{FF2B5EF4-FFF2-40B4-BE49-F238E27FC236}">
                <a16:creationId xmlns:a16="http://schemas.microsoft.com/office/drawing/2014/main" id="{00000000-0008-0000-0400-000010000000}"/>
              </a:ext>
            </a:extLst>
          </p:cNvPr>
          <p:cNvGraphicFramePr>
            <a:graphicFrameLocks/>
          </p:cNvGraphicFramePr>
          <p:nvPr>
            <p:extLst>
              <p:ext uri="{D42A27DB-BD31-4B8C-83A1-F6EECF244321}">
                <p14:modId xmlns:p14="http://schemas.microsoft.com/office/powerpoint/2010/main" val="3895072573"/>
              </p:ext>
            </p:extLst>
          </p:nvPr>
        </p:nvGraphicFramePr>
        <p:xfrm>
          <a:off x="9405924" y="4505664"/>
          <a:ext cx="2919853" cy="1989537"/>
        </p:xfrm>
        <a:graphic>
          <a:graphicData uri="http://schemas.openxmlformats.org/drawingml/2006/chart">
            <c:chart xmlns:c="http://schemas.openxmlformats.org/drawingml/2006/chart" xmlns:r="http://schemas.openxmlformats.org/officeDocument/2006/relationships" r:id="rId5"/>
          </a:graphicData>
        </a:graphic>
      </p:graphicFrame>
      <p:sp>
        <p:nvSpPr>
          <p:cNvPr id="24" name="CuadroTexto 23">
            <a:extLst>
              <a:ext uri="{FF2B5EF4-FFF2-40B4-BE49-F238E27FC236}">
                <a16:creationId xmlns:a16="http://schemas.microsoft.com/office/drawing/2014/main" id="{A3A9A35D-49DF-8D0E-08B0-6EA1C8A40D13}"/>
              </a:ext>
            </a:extLst>
          </p:cNvPr>
          <p:cNvSpPr txBox="1"/>
          <p:nvPr/>
        </p:nvSpPr>
        <p:spPr>
          <a:xfrm>
            <a:off x="0" y="6582339"/>
            <a:ext cx="6097554" cy="215444"/>
          </a:xfrm>
          <a:prstGeom prst="rect">
            <a:avLst/>
          </a:prstGeom>
          <a:noFill/>
          <a:ln>
            <a:noFill/>
          </a:ln>
        </p:spPr>
        <p:txBody>
          <a:bodyPr wrap="square">
            <a:spAutoFit/>
          </a:bodyPr>
          <a:lstStyle/>
          <a:p>
            <a:r>
              <a:rPr lang="es-ES" sz="800" b="0" i="0" u="none" strike="noStrike" dirty="0">
                <a:solidFill>
                  <a:srgbClr val="000000"/>
                </a:solidFill>
                <a:effectLst/>
                <a:highlight>
                  <a:srgbClr val="FFFFFF"/>
                </a:highlight>
                <a:latin typeface="Verdana" panose="020B0604030504040204" pitchFamily="34" charset="0"/>
                <a:ea typeface="Verdana" panose="020B0604030504040204" pitchFamily="34" charset="0"/>
              </a:rPr>
              <a:t>Fuente: Dirección General del Presupuesto Público Nacional. Subdirección de Análisis y Consolidación Presupuestal</a:t>
            </a:r>
            <a:r>
              <a:rPr lang="es-ES" sz="800" dirty="0">
                <a:latin typeface="Verdana" panose="020B0604030504040204" pitchFamily="34" charset="0"/>
                <a:ea typeface="Verdana" panose="020B0604030504040204" pitchFamily="34" charset="0"/>
              </a:rPr>
              <a:t> </a:t>
            </a:r>
            <a:endParaRPr lang="es-CO" sz="800" dirty="0">
              <a:latin typeface="Verdana" panose="020B0604030504040204" pitchFamily="34" charset="0"/>
              <a:ea typeface="Verdana" panose="020B0604030504040204" pitchFamily="34" charset="0"/>
            </a:endParaRPr>
          </a:p>
        </p:txBody>
      </p:sp>
      <p:sp>
        <p:nvSpPr>
          <p:cNvPr id="10" name="CuadroTexto 9">
            <a:extLst>
              <a:ext uri="{FF2B5EF4-FFF2-40B4-BE49-F238E27FC236}">
                <a16:creationId xmlns:a16="http://schemas.microsoft.com/office/drawing/2014/main" id="{6D2AF241-2CB0-48CC-D05B-1AC48040E1BC}"/>
              </a:ext>
            </a:extLst>
          </p:cNvPr>
          <p:cNvSpPr txBox="1"/>
          <p:nvPr/>
        </p:nvSpPr>
        <p:spPr>
          <a:xfrm>
            <a:off x="43184" y="6090711"/>
            <a:ext cx="5269480" cy="369332"/>
          </a:xfrm>
          <a:prstGeom prst="rect">
            <a:avLst/>
          </a:prstGeom>
          <a:noFill/>
        </p:spPr>
        <p:txBody>
          <a:bodyPr wrap="square">
            <a:spAutoFit/>
          </a:bodyPr>
          <a:lstStyle/>
          <a:p>
            <a:r>
              <a:rPr lang="es-ES" sz="900" i="1" dirty="0">
                <a:latin typeface="Verdana" panose="020B0604030504040204" pitchFamily="34" charset="0"/>
                <a:ea typeface="Verdana" panose="020B0604030504040204" pitchFamily="34" charset="0"/>
              </a:rPr>
              <a:t>Nota: La vigencia 2026 tiene contingente a una Ley de financiamiento apropiaciones por un monto de $ 26,3 </a:t>
            </a:r>
            <a:r>
              <a:rPr lang="es-ES" sz="900" i="1" dirty="0" err="1">
                <a:latin typeface="Verdana" panose="020B0604030504040204" pitchFamily="34" charset="0"/>
                <a:ea typeface="Verdana" panose="020B0604030504040204" pitchFamily="34" charset="0"/>
              </a:rPr>
              <a:t>bill</a:t>
            </a:r>
            <a:r>
              <a:rPr lang="es-ES" sz="900" i="1" dirty="0">
                <a:latin typeface="Verdana" panose="020B0604030504040204" pitchFamily="34" charset="0"/>
                <a:ea typeface="Verdana" panose="020B0604030504040204" pitchFamily="34" charset="0"/>
              </a:rPr>
              <a:t> (1,4 % del PIB)</a:t>
            </a:r>
            <a:endParaRPr lang="es-CO" sz="900" i="1" dirty="0">
              <a:latin typeface="Verdana" panose="020B0604030504040204" pitchFamily="34" charset="0"/>
              <a:ea typeface="Verdana" panose="020B0604030504040204" pitchFamily="34" charset="0"/>
            </a:endParaRPr>
          </a:p>
        </p:txBody>
      </p:sp>
      <p:graphicFrame>
        <p:nvGraphicFramePr>
          <p:cNvPr id="2" name="Gráfico 1">
            <a:extLst>
              <a:ext uri="{FF2B5EF4-FFF2-40B4-BE49-F238E27FC236}">
                <a16:creationId xmlns:a16="http://schemas.microsoft.com/office/drawing/2014/main" id="{00000000-0008-0000-0400-000003000000}"/>
              </a:ext>
            </a:extLst>
          </p:cNvPr>
          <p:cNvGraphicFramePr>
            <a:graphicFrameLocks/>
          </p:cNvGraphicFramePr>
          <p:nvPr>
            <p:extLst>
              <p:ext uri="{D42A27DB-BD31-4B8C-83A1-F6EECF244321}">
                <p14:modId xmlns:p14="http://schemas.microsoft.com/office/powerpoint/2010/main" val="1467854032"/>
              </p:ext>
            </p:extLst>
          </p:nvPr>
        </p:nvGraphicFramePr>
        <p:xfrm>
          <a:off x="5801771" y="1644525"/>
          <a:ext cx="3824916" cy="2223369"/>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666169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A71684-951E-2BA2-B2A2-8A17623CBE65}"/>
              </a:ext>
            </a:extLst>
          </p:cNvPr>
          <p:cNvSpPr>
            <a:spLocks noGrp="1"/>
          </p:cNvSpPr>
          <p:nvPr>
            <p:ph type="title"/>
          </p:nvPr>
        </p:nvSpPr>
        <p:spPr>
          <a:xfrm>
            <a:off x="3387367" y="106172"/>
            <a:ext cx="7001164" cy="1953202"/>
          </a:xfrm>
        </p:spPr>
        <p:txBody>
          <a:bodyPr/>
          <a:lstStyle/>
          <a:p>
            <a:r>
              <a:rPr lang="es-MX" dirty="0"/>
              <a:t>Tabla de</a:t>
            </a:r>
            <a:br>
              <a:rPr lang="es-MX" dirty="0"/>
            </a:br>
            <a:r>
              <a:rPr lang="es-MX" sz="5400" dirty="0"/>
              <a:t>contenido</a:t>
            </a:r>
            <a:endParaRPr lang="es-CO" dirty="0"/>
          </a:p>
        </p:txBody>
      </p:sp>
      <p:sp>
        <p:nvSpPr>
          <p:cNvPr id="6" name="Rectángulo: esquinas redondeadas 9">
            <a:extLst>
              <a:ext uri="{FF2B5EF4-FFF2-40B4-BE49-F238E27FC236}">
                <a16:creationId xmlns:a16="http://schemas.microsoft.com/office/drawing/2014/main" id="{A156843B-3F61-BBD2-30E3-ECC22397CDC6}"/>
              </a:ext>
            </a:extLst>
          </p:cNvPr>
          <p:cNvSpPr/>
          <p:nvPr/>
        </p:nvSpPr>
        <p:spPr>
          <a:xfrm>
            <a:off x="3581400" y="2872634"/>
            <a:ext cx="490797" cy="331255"/>
          </a:xfrm>
          <a:prstGeom prst="round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solidFill>
                  <a:schemeClr val="bg1"/>
                </a:solidFill>
              </a:rPr>
              <a:t>2</a:t>
            </a:r>
          </a:p>
        </p:txBody>
      </p:sp>
      <p:sp>
        <p:nvSpPr>
          <p:cNvPr id="7" name="Rectángulo: esquinas redondeadas 10">
            <a:extLst>
              <a:ext uri="{FF2B5EF4-FFF2-40B4-BE49-F238E27FC236}">
                <a16:creationId xmlns:a16="http://schemas.microsoft.com/office/drawing/2014/main" id="{35824EE6-AFEA-8EF0-C10C-855089D76358}"/>
              </a:ext>
            </a:extLst>
          </p:cNvPr>
          <p:cNvSpPr/>
          <p:nvPr/>
        </p:nvSpPr>
        <p:spPr>
          <a:xfrm>
            <a:off x="3581400" y="3575261"/>
            <a:ext cx="490797" cy="331255"/>
          </a:xfrm>
          <a:prstGeom prst="round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solidFill>
                  <a:schemeClr val="bg1"/>
                </a:solidFill>
              </a:rPr>
              <a:t>3</a:t>
            </a:r>
          </a:p>
        </p:txBody>
      </p:sp>
      <p:sp>
        <p:nvSpPr>
          <p:cNvPr id="8" name="Rectángulo: esquinas redondeadas 11">
            <a:extLst>
              <a:ext uri="{FF2B5EF4-FFF2-40B4-BE49-F238E27FC236}">
                <a16:creationId xmlns:a16="http://schemas.microsoft.com/office/drawing/2014/main" id="{E13E2D92-A2B9-7E40-5D52-CE4F71CAC1AB}"/>
              </a:ext>
            </a:extLst>
          </p:cNvPr>
          <p:cNvSpPr/>
          <p:nvPr/>
        </p:nvSpPr>
        <p:spPr>
          <a:xfrm>
            <a:off x="3581400" y="4259678"/>
            <a:ext cx="490797" cy="331255"/>
          </a:xfrm>
          <a:prstGeom prst="round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solidFill>
                  <a:schemeClr val="bg1"/>
                </a:solidFill>
              </a:rPr>
              <a:t>4</a:t>
            </a:r>
          </a:p>
        </p:txBody>
      </p:sp>
      <p:sp>
        <p:nvSpPr>
          <p:cNvPr id="9" name="CuadroTexto 8">
            <a:extLst>
              <a:ext uri="{FF2B5EF4-FFF2-40B4-BE49-F238E27FC236}">
                <a16:creationId xmlns:a16="http://schemas.microsoft.com/office/drawing/2014/main" id="{9F2959D7-D327-E658-EBD5-E52AC294A4B7}"/>
              </a:ext>
            </a:extLst>
          </p:cNvPr>
          <p:cNvSpPr txBox="1"/>
          <p:nvPr/>
        </p:nvSpPr>
        <p:spPr>
          <a:xfrm>
            <a:off x="4201130" y="2817091"/>
            <a:ext cx="7876570" cy="384977"/>
          </a:xfrm>
          <a:prstGeom prst="rect">
            <a:avLst/>
          </a:prstGeom>
          <a:noFill/>
        </p:spPr>
        <p:txBody>
          <a:bodyPr wrap="square" rtlCol="0">
            <a:spAutoFit/>
          </a:bodyPr>
          <a:lstStyle/>
          <a:p>
            <a:pPr>
              <a:lnSpc>
                <a:spcPts val="2625"/>
              </a:lnSpc>
            </a:pPr>
            <a:r>
              <a:rPr lang="es-ES" sz="1600" dirty="0">
                <a:latin typeface="Verdana" panose="020B0604030504040204" pitchFamily="34" charset="0"/>
                <a:ea typeface="Verdana" panose="020B0604030504040204" pitchFamily="34" charset="0"/>
                <a:cs typeface="Verdana" panose="020B0604030504040204" pitchFamily="34" charset="0"/>
              </a:rPr>
              <a:t>PGN 2026: Pacto Fiscal por el Desarrollo Nacional</a:t>
            </a:r>
          </a:p>
        </p:txBody>
      </p:sp>
      <p:sp>
        <p:nvSpPr>
          <p:cNvPr id="10" name="CuadroTexto 9">
            <a:extLst>
              <a:ext uri="{FF2B5EF4-FFF2-40B4-BE49-F238E27FC236}">
                <a16:creationId xmlns:a16="http://schemas.microsoft.com/office/drawing/2014/main" id="{9FB01654-3E1A-280E-1241-28196B2FFECB}"/>
              </a:ext>
            </a:extLst>
          </p:cNvPr>
          <p:cNvSpPr txBox="1"/>
          <p:nvPr/>
        </p:nvSpPr>
        <p:spPr>
          <a:xfrm>
            <a:off x="4190985" y="3495725"/>
            <a:ext cx="6763527" cy="382284"/>
          </a:xfrm>
          <a:prstGeom prst="rect">
            <a:avLst/>
          </a:prstGeom>
          <a:noFill/>
        </p:spPr>
        <p:txBody>
          <a:bodyPr wrap="square" rtlCol="0">
            <a:spAutoFit/>
          </a:bodyPr>
          <a:lstStyle/>
          <a:p>
            <a:pPr>
              <a:lnSpc>
                <a:spcPts val="2625"/>
              </a:lnSpc>
            </a:pPr>
            <a:r>
              <a:rPr lang="es-ES" sz="1600" dirty="0">
                <a:latin typeface="Verdana" panose="020B0604030504040204" pitchFamily="34" charset="0"/>
                <a:ea typeface="Verdana" panose="020B0604030504040204" pitchFamily="34" charset="0"/>
                <a:cs typeface="Verdana" panose="020B0604030504040204" pitchFamily="34" charset="0"/>
              </a:rPr>
              <a:t>Criterios Generales de Programación PGN 2026</a:t>
            </a:r>
          </a:p>
        </p:txBody>
      </p:sp>
      <p:sp>
        <p:nvSpPr>
          <p:cNvPr id="11" name="CuadroTexto 10">
            <a:extLst>
              <a:ext uri="{FF2B5EF4-FFF2-40B4-BE49-F238E27FC236}">
                <a16:creationId xmlns:a16="http://schemas.microsoft.com/office/drawing/2014/main" id="{261A88A2-A8C5-B7A7-E190-AB1F8197A434}"/>
              </a:ext>
            </a:extLst>
          </p:cNvPr>
          <p:cNvSpPr txBox="1"/>
          <p:nvPr/>
        </p:nvSpPr>
        <p:spPr>
          <a:xfrm>
            <a:off x="4201130" y="4174357"/>
            <a:ext cx="5373639" cy="382284"/>
          </a:xfrm>
          <a:prstGeom prst="rect">
            <a:avLst/>
          </a:prstGeom>
          <a:noFill/>
        </p:spPr>
        <p:txBody>
          <a:bodyPr wrap="square" rtlCol="0">
            <a:spAutoFit/>
          </a:bodyPr>
          <a:lstStyle/>
          <a:p>
            <a:pPr>
              <a:lnSpc>
                <a:spcPts val="2625"/>
              </a:lnSpc>
            </a:pPr>
            <a:r>
              <a:rPr lang="es-MX" sz="1600" dirty="0">
                <a:latin typeface="Verdana" panose="020B0604030504040204" pitchFamily="34" charset="0"/>
                <a:ea typeface="Verdana" panose="020B0604030504040204" pitchFamily="34" charset="0"/>
                <a:cs typeface="Verdana" panose="020B0604030504040204" pitchFamily="34" charset="0"/>
              </a:rPr>
              <a:t>Resumen PGN 2026</a:t>
            </a:r>
          </a:p>
        </p:txBody>
      </p:sp>
      <p:sp>
        <p:nvSpPr>
          <p:cNvPr id="12" name="Rectángulo: esquinas redondeadas 15">
            <a:extLst>
              <a:ext uri="{FF2B5EF4-FFF2-40B4-BE49-F238E27FC236}">
                <a16:creationId xmlns:a16="http://schemas.microsoft.com/office/drawing/2014/main" id="{3835181B-93C2-E451-7C14-00E6B254CCAA}"/>
              </a:ext>
            </a:extLst>
          </p:cNvPr>
          <p:cNvSpPr/>
          <p:nvPr/>
        </p:nvSpPr>
        <p:spPr>
          <a:xfrm>
            <a:off x="3581400" y="4966549"/>
            <a:ext cx="490797" cy="331255"/>
          </a:xfrm>
          <a:prstGeom prst="round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solidFill>
                  <a:schemeClr val="bg1"/>
                </a:solidFill>
              </a:rPr>
              <a:t>5</a:t>
            </a:r>
          </a:p>
        </p:txBody>
      </p:sp>
      <p:sp>
        <p:nvSpPr>
          <p:cNvPr id="13" name="Rectángulo: esquinas redondeadas 16">
            <a:extLst>
              <a:ext uri="{FF2B5EF4-FFF2-40B4-BE49-F238E27FC236}">
                <a16:creationId xmlns:a16="http://schemas.microsoft.com/office/drawing/2014/main" id="{7AAB34FE-6AFA-B869-794F-A914BC138A97}"/>
              </a:ext>
            </a:extLst>
          </p:cNvPr>
          <p:cNvSpPr/>
          <p:nvPr/>
        </p:nvSpPr>
        <p:spPr>
          <a:xfrm>
            <a:off x="3581400" y="5650966"/>
            <a:ext cx="490797" cy="331255"/>
          </a:xfrm>
          <a:prstGeom prst="round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solidFill>
                  <a:schemeClr val="bg1"/>
                </a:solidFill>
              </a:rPr>
              <a:t>6</a:t>
            </a:r>
          </a:p>
        </p:txBody>
      </p:sp>
      <p:sp>
        <p:nvSpPr>
          <p:cNvPr id="14" name="CuadroTexto 13">
            <a:extLst>
              <a:ext uri="{FF2B5EF4-FFF2-40B4-BE49-F238E27FC236}">
                <a16:creationId xmlns:a16="http://schemas.microsoft.com/office/drawing/2014/main" id="{86D3AC4E-C9F5-47B6-9098-6C403CDCDA03}"/>
              </a:ext>
            </a:extLst>
          </p:cNvPr>
          <p:cNvSpPr txBox="1"/>
          <p:nvPr/>
        </p:nvSpPr>
        <p:spPr>
          <a:xfrm>
            <a:off x="4227750" y="4912978"/>
            <a:ext cx="6354814" cy="382284"/>
          </a:xfrm>
          <a:prstGeom prst="rect">
            <a:avLst/>
          </a:prstGeom>
          <a:noFill/>
        </p:spPr>
        <p:txBody>
          <a:bodyPr wrap="square" rtlCol="0">
            <a:spAutoFit/>
          </a:bodyPr>
          <a:lstStyle/>
          <a:p>
            <a:pPr>
              <a:lnSpc>
                <a:spcPts val="2625"/>
              </a:lnSpc>
            </a:pPr>
            <a:r>
              <a:rPr lang="es-MX" sz="1600" dirty="0">
                <a:latin typeface="Verdana" panose="020B0604030504040204" pitchFamily="34" charset="0"/>
                <a:ea typeface="Verdana" panose="020B0604030504040204" pitchFamily="34" charset="0"/>
                <a:cs typeface="Verdana" panose="020B0604030504040204" pitchFamily="34" charset="0"/>
              </a:rPr>
              <a:t>Ingresos PGN 2026</a:t>
            </a:r>
          </a:p>
        </p:txBody>
      </p:sp>
      <p:sp>
        <p:nvSpPr>
          <p:cNvPr id="15" name="CuadroTexto 14">
            <a:extLst>
              <a:ext uri="{FF2B5EF4-FFF2-40B4-BE49-F238E27FC236}">
                <a16:creationId xmlns:a16="http://schemas.microsoft.com/office/drawing/2014/main" id="{66F04932-ABE3-48A8-8897-38C2AF94A438}"/>
              </a:ext>
            </a:extLst>
          </p:cNvPr>
          <p:cNvSpPr txBox="1"/>
          <p:nvPr/>
        </p:nvSpPr>
        <p:spPr>
          <a:xfrm>
            <a:off x="4227750" y="5571430"/>
            <a:ext cx="5347019" cy="382284"/>
          </a:xfrm>
          <a:prstGeom prst="rect">
            <a:avLst/>
          </a:prstGeom>
          <a:noFill/>
        </p:spPr>
        <p:txBody>
          <a:bodyPr wrap="square" rtlCol="0">
            <a:spAutoFit/>
          </a:bodyPr>
          <a:lstStyle/>
          <a:p>
            <a:pPr>
              <a:lnSpc>
                <a:spcPts val="2625"/>
              </a:lnSpc>
            </a:pPr>
            <a:r>
              <a:rPr lang="es-MX" sz="1600" dirty="0">
                <a:latin typeface="Verdana" panose="020B0604030504040204" pitchFamily="34" charset="0"/>
                <a:ea typeface="Verdana" panose="020B0604030504040204" pitchFamily="34" charset="0"/>
                <a:cs typeface="Verdana" panose="020B0604030504040204" pitchFamily="34" charset="0"/>
              </a:rPr>
              <a:t>Gastos PGN 2026 </a:t>
            </a:r>
          </a:p>
        </p:txBody>
      </p:sp>
      <p:sp>
        <p:nvSpPr>
          <p:cNvPr id="3" name="Rectángulo: esquinas redondeadas 9">
            <a:extLst>
              <a:ext uri="{FF2B5EF4-FFF2-40B4-BE49-F238E27FC236}">
                <a16:creationId xmlns:a16="http://schemas.microsoft.com/office/drawing/2014/main" id="{D3FAF400-6ECE-F22E-11E4-1C899935B032}"/>
              </a:ext>
            </a:extLst>
          </p:cNvPr>
          <p:cNvSpPr/>
          <p:nvPr/>
        </p:nvSpPr>
        <p:spPr>
          <a:xfrm>
            <a:off x="3581400" y="2320452"/>
            <a:ext cx="490797" cy="331255"/>
          </a:xfrm>
          <a:prstGeom prst="round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solidFill>
                  <a:schemeClr val="bg1"/>
                </a:solidFill>
              </a:rPr>
              <a:t>1</a:t>
            </a:r>
          </a:p>
        </p:txBody>
      </p:sp>
      <p:sp>
        <p:nvSpPr>
          <p:cNvPr id="4" name="CuadroTexto 3">
            <a:extLst>
              <a:ext uri="{FF2B5EF4-FFF2-40B4-BE49-F238E27FC236}">
                <a16:creationId xmlns:a16="http://schemas.microsoft.com/office/drawing/2014/main" id="{DD92962B-5ECF-61D7-685F-233DE708B073}"/>
              </a:ext>
            </a:extLst>
          </p:cNvPr>
          <p:cNvSpPr txBox="1"/>
          <p:nvPr/>
        </p:nvSpPr>
        <p:spPr>
          <a:xfrm>
            <a:off x="4227750" y="2245744"/>
            <a:ext cx="7876570" cy="384977"/>
          </a:xfrm>
          <a:prstGeom prst="rect">
            <a:avLst/>
          </a:prstGeom>
          <a:noFill/>
        </p:spPr>
        <p:txBody>
          <a:bodyPr wrap="square" rtlCol="0">
            <a:spAutoFit/>
          </a:bodyPr>
          <a:lstStyle/>
          <a:p>
            <a:pPr>
              <a:lnSpc>
                <a:spcPts val="2625"/>
              </a:lnSpc>
            </a:pPr>
            <a:r>
              <a:rPr lang="es-ES" sz="1600" dirty="0">
                <a:latin typeface="Verdana" panose="020B0604030504040204" pitchFamily="34" charset="0"/>
                <a:ea typeface="Verdana" panose="020B0604030504040204" pitchFamily="34" charset="0"/>
                <a:cs typeface="Verdana" panose="020B0604030504040204" pitchFamily="34" charset="0"/>
              </a:rPr>
              <a:t>Contexto macro - fiscal</a:t>
            </a:r>
          </a:p>
        </p:txBody>
      </p:sp>
    </p:spTree>
    <p:extLst>
      <p:ext uri="{BB962C8B-B14F-4D97-AF65-F5344CB8AC3E}">
        <p14:creationId xmlns:p14="http://schemas.microsoft.com/office/powerpoint/2010/main" val="385604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9FD0E3-9068-A079-D972-08C9FA2D8634}"/>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E0CADE73-BC38-E113-F916-983E0E89588C}"/>
              </a:ext>
            </a:extLst>
          </p:cNvPr>
          <p:cNvSpPr txBox="1"/>
          <p:nvPr/>
        </p:nvSpPr>
        <p:spPr>
          <a:xfrm>
            <a:off x="1752600" y="9560"/>
            <a:ext cx="8385629" cy="772885"/>
          </a:xfrm>
          <a:prstGeom prst="rect">
            <a:avLst/>
          </a:prstGeom>
        </p:spPr>
        <p:txBody>
          <a:bodyPr vert="horz" lIns="91440" tIns="45720" rIns="91440" bIns="45720" rtlCol="0" anchor="b">
            <a:noAutofit/>
          </a:bodyPr>
          <a:lstStyle/>
          <a:p>
            <a:pPr algn="ctr">
              <a:lnSpc>
                <a:spcPct val="90000"/>
              </a:lnSpc>
              <a:spcBef>
                <a:spcPct val="0"/>
              </a:spcBef>
              <a:spcAft>
                <a:spcPts val="600"/>
              </a:spcAft>
            </a:pPr>
            <a:r>
              <a:rPr lang="es-CO" sz="2000" b="1" noProof="0" dirty="0">
                <a:solidFill>
                  <a:schemeClr val="tx2">
                    <a:lumMod val="75000"/>
                    <a:lumOff val="25000"/>
                  </a:schemeClr>
                </a:solidFill>
                <a:latin typeface="Verdana" panose="020B0604030504040204" pitchFamily="34" charset="0"/>
                <a:ea typeface="Verdana" panose="020B0604030504040204" pitchFamily="34" charset="0"/>
                <a:cs typeface="+mj-cs"/>
              </a:rPr>
              <a:t>Anexo 1</a:t>
            </a:r>
          </a:p>
          <a:p>
            <a:pPr algn="ctr">
              <a:lnSpc>
                <a:spcPct val="90000"/>
              </a:lnSpc>
              <a:spcBef>
                <a:spcPct val="0"/>
              </a:spcBef>
              <a:spcAft>
                <a:spcPts val="600"/>
              </a:spcAft>
            </a:pPr>
            <a:r>
              <a:rPr lang="es-CO" sz="2000" b="1" dirty="0">
                <a:solidFill>
                  <a:schemeClr val="tx2">
                    <a:lumMod val="75000"/>
                    <a:lumOff val="25000"/>
                  </a:schemeClr>
                </a:solidFill>
                <a:latin typeface="Verdana" panose="020B0604030504040204" pitchFamily="34" charset="0"/>
                <a:ea typeface="Verdana" panose="020B0604030504040204" pitchFamily="34" charset="0"/>
                <a:cs typeface="+mj-cs"/>
              </a:rPr>
              <a:t>Ingresos Corrientes de la Nación 2019-2026</a:t>
            </a:r>
            <a:endParaRPr lang="es-CO" sz="2000" b="1" noProof="0" dirty="0">
              <a:solidFill>
                <a:schemeClr val="tx2">
                  <a:lumMod val="75000"/>
                  <a:lumOff val="25000"/>
                </a:schemeClr>
              </a:solidFill>
              <a:latin typeface="Verdana" panose="020B0604030504040204" pitchFamily="34" charset="0"/>
              <a:ea typeface="Verdana" panose="020B0604030504040204" pitchFamily="34" charset="0"/>
              <a:cs typeface="+mj-cs"/>
            </a:endParaRPr>
          </a:p>
        </p:txBody>
      </p:sp>
      <p:graphicFrame>
        <p:nvGraphicFramePr>
          <p:cNvPr id="3" name="Objeto 2">
            <a:extLst>
              <a:ext uri="{FF2B5EF4-FFF2-40B4-BE49-F238E27FC236}">
                <a16:creationId xmlns:a16="http://schemas.microsoft.com/office/drawing/2014/main" id="{00AE2DE6-DED0-2805-40EC-7A6389E3DA55}"/>
              </a:ext>
            </a:extLst>
          </p:cNvPr>
          <p:cNvGraphicFramePr>
            <a:graphicFrameLocks noChangeAspect="1"/>
          </p:cNvGraphicFramePr>
          <p:nvPr>
            <p:extLst>
              <p:ext uri="{D42A27DB-BD31-4B8C-83A1-F6EECF244321}">
                <p14:modId xmlns:p14="http://schemas.microsoft.com/office/powerpoint/2010/main" val="869626962"/>
              </p:ext>
            </p:extLst>
          </p:nvPr>
        </p:nvGraphicFramePr>
        <p:xfrm>
          <a:off x="164953" y="758380"/>
          <a:ext cx="11484142" cy="4729871"/>
        </p:xfrm>
        <a:graphic>
          <a:graphicData uri="http://schemas.openxmlformats.org/presentationml/2006/ole">
            <mc:AlternateContent xmlns:mc="http://schemas.openxmlformats.org/markup-compatibility/2006">
              <mc:Choice xmlns:v="urn:schemas-microsoft-com:vml" Requires="v">
                <p:oleObj name="Worksheet" r:id="rId2" imgW="11810855" imgH="4695876" progId="Excel.Sheet.12">
                  <p:embed/>
                </p:oleObj>
              </mc:Choice>
              <mc:Fallback>
                <p:oleObj name="Worksheet" r:id="rId2" imgW="11810855" imgH="4695876" progId="Excel.Sheet.12">
                  <p:embed/>
                  <p:pic>
                    <p:nvPicPr>
                      <p:cNvPr id="0" name=""/>
                      <p:cNvPicPr/>
                      <p:nvPr/>
                    </p:nvPicPr>
                    <p:blipFill>
                      <a:blip r:embed="rId3"/>
                      <a:stretch>
                        <a:fillRect/>
                      </a:stretch>
                    </p:blipFill>
                    <p:spPr>
                      <a:xfrm>
                        <a:off x="164953" y="758380"/>
                        <a:ext cx="11484142" cy="4729871"/>
                      </a:xfrm>
                      <a:prstGeom prst="rect">
                        <a:avLst/>
                      </a:prstGeom>
                    </p:spPr>
                  </p:pic>
                </p:oleObj>
              </mc:Fallback>
            </mc:AlternateContent>
          </a:graphicData>
        </a:graphic>
      </p:graphicFrame>
      <p:sp>
        <p:nvSpPr>
          <p:cNvPr id="5" name="CuadroTexto 4">
            <a:extLst>
              <a:ext uri="{FF2B5EF4-FFF2-40B4-BE49-F238E27FC236}">
                <a16:creationId xmlns:a16="http://schemas.microsoft.com/office/drawing/2014/main" id="{8AECD5BD-2652-C04C-0CE3-D282D02C768C}"/>
              </a:ext>
            </a:extLst>
          </p:cNvPr>
          <p:cNvSpPr txBox="1"/>
          <p:nvPr/>
        </p:nvSpPr>
        <p:spPr>
          <a:xfrm>
            <a:off x="164952" y="5488252"/>
            <a:ext cx="6873521" cy="1323439"/>
          </a:xfrm>
          <a:prstGeom prst="rect">
            <a:avLst/>
          </a:prstGeom>
          <a:noFill/>
        </p:spPr>
        <p:txBody>
          <a:bodyPr wrap="square">
            <a:spAutoFit/>
          </a:bodyPr>
          <a:lstStyle/>
          <a:p>
            <a:r>
              <a:rPr lang="es-ES" sz="1000" dirty="0">
                <a:latin typeface="Verdana" panose="020B0604030504040204" pitchFamily="34" charset="0"/>
                <a:ea typeface="Verdana" panose="020B0604030504040204" pitchFamily="34" charset="0"/>
              </a:rPr>
              <a:t>*Aforo vigente a 30 de junio de 2025. estimación recaudo Plan Financiero.</a:t>
            </a:r>
          </a:p>
          <a:p>
            <a:r>
              <a:rPr lang="es-ES" sz="1000" dirty="0">
                <a:latin typeface="Verdana" panose="020B0604030504040204" pitchFamily="34" charset="0"/>
                <a:ea typeface="Verdana" panose="020B0604030504040204" pitchFamily="34" charset="0"/>
              </a:rPr>
              <a:t>Contiene las estimaciones de ingresos del estado de conmoción interior $2.768 mm así:</a:t>
            </a:r>
          </a:p>
          <a:p>
            <a:endParaRPr lang="es-ES" sz="1000" dirty="0">
              <a:latin typeface="Verdana" panose="020B0604030504040204" pitchFamily="34" charset="0"/>
              <a:ea typeface="Verdana" panose="020B0604030504040204" pitchFamily="34" charset="0"/>
            </a:endParaRPr>
          </a:p>
          <a:p>
            <a:pPr marL="628650" lvl="1" indent="-171450">
              <a:buFont typeface="Arial" panose="020B0604020202020204" pitchFamily="34" charset="0"/>
              <a:buChar char="•"/>
            </a:pPr>
            <a:r>
              <a:rPr lang="es-CO" sz="1000" dirty="0">
                <a:latin typeface="Verdana" panose="020B0604030504040204" pitchFamily="34" charset="0"/>
                <a:ea typeface="Verdana" panose="020B0604030504040204" pitchFamily="34" charset="0"/>
              </a:rPr>
              <a:t>Impuesto sobre las ventas: $614,2 mm</a:t>
            </a:r>
          </a:p>
          <a:p>
            <a:pPr marL="628650" lvl="1" indent="-171450">
              <a:buFont typeface="Arial" panose="020B0604020202020204" pitchFamily="34" charset="0"/>
              <a:buChar char="•"/>
            </a:pPr>
            <a:r>
              <a:rPr lang="es-CO" sz="1000" dirty="0">
                <a:latin typeface="Verdana" panose="020B0604030504040204" pitchFamily="34" charset="0"/>
                <a:ea typeface="Verdana" panose="020B0604030504040204" pitchFamily="34" charset="0"/>
              </a:rPr>
              <a:t>Impuesto de timbre nacional: $1.100 mm</a:t>
            </a:r>
          </a:p>
          <a:p>
            <a:pPr marL="628650" lvl="1" indent="-171450">
              <a:buFont typeface="Arial" panose="020B0604020202020204" pitchFamily="34" charset="0"/>
              <a:buChar char="•"/>
            </a:pPr>
            <a:r>
              <a:rPr lang="es-CO" sz="1000" dirty="0">
                <a:latin typeface="Verdana" panose="020B0604030504040204" pitchFamily="34" charset="0"/>
                <a:ea typeface="Verdana" panose="020B0604030504040204" pitchFamily="34" charset="0"/>
              </a:rPr>
              <a:t>Impuesto Especial para el Catatumbo: $1.054 mm</a:t>
            </a:r>
          </a:p>
          <a:p>
            <a:pPr marL="628650" lvl="1" indent="-171450">
              <a:buFont typeface="Arial" panose="020B0604020202020204" pitchFamily="34" charset="0"/>
              <a:buChar char="•"/>
            </a:pPr>
            <a:endParaRPr lang="es-CO" sz="1000" dirty="0">
              <a:latin typeface="Verdana" panose="020B0604030504040204" pitchFamily="34" charset="0"/>
              <a:ea typeface="Verdana" panose="020B0604030504040204" pitchFamily="34" charset="0"/>
            </a:endParaRPr>
          </a:p>
          <a:p>
            <a:pPr marL="628650" lvl="1" indent="-171450">
              <a:buFont typeface="Arial" panose="020B0604020202020204" pitchFamily="34" charset="0"/>
              <a:buChar char="•"/>
            </a:pPr>
            <a:endParaRPr lang="es-CO" sz="1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0249614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5C431A-B2A0-479F-0C0D-EEFB5F51E9EE}"/>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BD0BB4E0-C6D0-C956-86C2-2A7AE7CEA275}"/>
              </a:ext>
            </a:extLst>
          </p:cNvPr>
          <p:cNvSpPr txBox="1"/>
          <p:nvPr/>
        </p:nvSpPr>
        <p:spPr>
          <a:xfrm>
            <a:off x="1716505" y="105810"/>
            <a:ext cx="8385629" cy="772885"/>
          </a:xfrm>
          <a:prstGeom prst="rect">
            <a:avLst/>
          </a:prstGeom>
        </p:spPr>
        <p:txBody>
          <a:bodyPr vert="horz" lIns="91440" tIns="45720" rIns="91440" bIns="45720" rtlCol="0" anchor="b">
            <a:noAutofit/>
          </a:bodyPr>
          <a:lstStyle/>
          <a:p>
            <a:pPr algn="ctr">
              <a:lnSpc>
                <a:spcPct val="90000"/>
              </a:lnSpc>
              <a:spcBef>
                <a:spcPct val="0"/>
              </a:spcBef>
              <a:spcAft>
                <a:spcPts val="600"/>
              </a:spcAft>
            </a:pPr>
            <a:r>
              <a:rPr lang="es-CO" sz="1600" b="1" noProof="0" dirty="0">
                <a:solidFill>
                  <a:schemeClr val="tx2">
                    <a:lumMod val="75000"/>
                    <a:lumOff val="25000"/>
                  </a:schemeClr>
                </a:solidFill>
                <a:latin typeface="Verdana" panose="020B0604030504040204" pitchFamily="34" charset="0"/>
                <a:ea typeface="Verdana" panose="020B0604030504040204" pitchFamily="34" charset="0"/>
                <a:cs typeface="+mj-cs"/>
              </a:rPr>
              <a:t>Anexo 1</a:t>
            </a:r>
          </a:p>
          <a:p>
            <a:pPr algn="ctr">
              <a:lnSpc>
                <a:spcPct val="90000"/>
              </a:lnSpc>
              <a:spcBef>
                <a:spcPct val="0"/>
              </a:spcBef>
              <a:spcAft>
                <a:spcPts val="600"/>
              </a:spcAft>
            </a:pPr>
            <a:r>
              <a:rPr lang="es-CO" sz="1600" b="1" dirty="0">
                <a:solidFill>
                  <a:schemeClr val="tx2">
                    <a:lumMod val="75000"/>
                    <a:lumOff val="25000"/>
                  </a:schemeClr>
                </a:solidFill>
                <a:latin typeface="Verdana" panose="020B0604030504040204" pitchFamily="34" charset="0"/>
                <a:ea typeface="Verdana" panose="020B0604030504040204" pitchFamily="34" charset="0"/>
                <a:cs typeface="+mj-cs"/>
              </a:rPr>
              <a:t>Ingresos Corrientes de la Nación 2019-2026 (constantes de 2025)</a:t>
            </a:r>
            <a:endParaRPr lang="es-CO" sz="1600" b="1" noProof="0" dirty="0">
              <a:solidFill>
                <a:schemeClr val="tx2">
                  <a:lumMod val="75000"/>
                  <a:lumOff val="25000"/>
                </a:schemeClr>
              </a:solidFill>
              <a:latin typeface="Verdana" panose="020B0604030504040204" pitchFamily="34" charset="0"/>
              <a:ea typeface="Verdana" panose="020B0604030504040204" pitchFamily="34" charset="0"/>
              <a:cs typeface="+mj-cs"/>
            </a:endParaRPr>
          </a:p>
        </p:txBody>
      </p:sp>
      <p:pic>
        <p:nvPicPr>
          <p:cNvPr id="6" name="Imagen 5">
            <a:extLst>
              <a:ext uri="{FF2B5EF4-FFF2-40B4-BE49-F238E27FC236}">
                <a16:creationId xmlns:a16="http://schemas.microsoft.com/office/drawing/2014/main" id="{677F384D-3A7A-FD98-51B7-ED6CA985EF8E}"/>
              </a:ext>
            </a:extLst>
          </p:cNvPr>
          <p:cNvPicPr>
            <a:picLocks noChangeAspect="1"/>
          </p:cNvPicPr>
          <p:nvPr/>
        </p:nvPicPr>
        <p:blipFill>
          <a:blip r:embed="rId2"/>
          <a:stretch>
            <a:fillRect/>
          </a:stretch>
        </p:blipFill>
        <p:spPr>
          <a:xfrm>
            <a:off x="285750" y="1154430"/>
            <a:ext cx="11620500" cy="4549140"/>
          </a:xfrm>
          <a:prstGeom prst="rect">
            <a:avLst/>
          </a:prstGeom>
        </p:spPr>
      </p:pic>
    </p:spTree>
    <p:extLst>
      <p:ext uri="{BB962C8B-B14F-4D97-AF65-F5344CB8AC3E}">
        <p14:creationId xmlns:p14="http://schemas.microsoft.com/office/powerpoint/2010/main" val="10273858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8B436-5966-5DC9-EBBD-5857A3016E3D}"/>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F661DF82-FE1A-CE13-CE20-D08711BBAED2}"/>
              </a:ext>
            </a:extLst>
          </p:cNvPr>
          <p:cNvSpPr txBox="1"/>
          <p:nvPr/>
        </p:nvSpPr>
        <p:spPr>
          <a:xfrm>
            <a:off x="1752600" y="165976"/>
            <a:ext cx="8385629" cy="772885"/>
          </a:xfrm>
          <a:prstGeom prst="rect">
            <a:avLst/>
          </a:prstGeom>
        </p:spPr>
        <p:txBody>
          <a:bodyPr vert="horz" lIns="91440" tIns="45720" rIns="91440" bIns="45720" rtlCol="0" anchor="b">
            <a:noAutofit/>
          </a:bodyPr>
          <a:lstStyle/>
          <a:p>
            <a:pPr algn="ctr">
              <a:lnSpc>
                <a:spcPct val="90000"/>
              </a:lnSpc>
              <a:spcBef>
                <a:spcPct val="0"/>
              </a:spcBef>
              <a:spcAft>
                <a:spcPts val="600"/>
              </a:spcAft>
            </a:pPr>
            <a:r>
              <a:rPr lang="es-CO" sz="2400" b="1" noProof="0" dirty="0">
                <a:solidFill>
                  <a:schemeClr val="tx2">
                    <a:lumMod val="75000"/>
                    <a:lumOff val="25000"/>
                  </a:schemeClr>
                </a:solidFill>
                <a:latin typeface="Verdana" panose="020B0604030504040204" pitchFamily="34" charset="0"/>
                <a:ea typeface="Verdana" panose="020B0604030504040204" pitchFamily="34" charset="0"/>
                <a:cs typeface="+mj-cs"/>
              </a:rPr>
              <a:t>Anexo 2</a:t>
            </a:r>
          </a:p>
          <a:p>
            <a:pPr algn="ctr">
              <a:lnSpc>
                <a:spcPct val="90000"/>
              </a:lnSpc>
              <a:spcBef>
                <a:spcPct val="0"/>
              </a:spcBef>
              <a:spcAft>
                <a:spcPts val="600"/>
              </a:spcAft>
            </a:pPr>
            <a:r>
              <a:rPr lang="es-ES" sz="2400" b="1" dirty="0">
                <a:solidFill>
                  <a:schemeClr val="tx2">
                    <a:lumMod val="75000"/>
                    <a:lumOff val="25000"/>
                  </a:schemeClr>
                </a:solidFill>
                <a:latin typeface="Verdana" panose="020B0604030504040204" pitchFamily="34" charset="0"/>
                <a:ea typeface="Verdana" panose="020B0604030504040204" pitchFamily="34" charset="0"/>
                <a:cs typeface="+mj-cs"/>
              </a:rPr>
              <a:t>Recursos de Capital de la Nación 2019-2026</a:t>
            </a:r>
          </a:p>
        </p:txBody>
      </p:sp>
      <p:graphicFrame>
        <p:nvGraphicFramePr>
          <p:cNvPr id="4" name="Objeto 3">
            <a:extLst>
              <a:ext uri="{FF2B5EF4-FFF2-40B4-BE49-F238E27FC236}">
                <a16:creationId xmlns:a16="http://schemas.microsoft.com/office/drawing/2014/main" id="{92F71EA5-A688-8C57-1859-17AEBF7B93BC}"/>
              </a:ext>
            </a:extLst>
          </p:cNvPr>
          <p:cNvGraphicFramePr>
            <a:graphicFrameLocks noChangeAspect="1"/>
          </p:cNvGraphicFramePr>
          <p:nvPr>
            <p:extLst>
              <p:ext uri="{D42A27DB-BD31-4B8C-83A1-F6EECF244321}">
                <p14:modId xmlns:p14="http://schemas.microsoft.com/office/powerpoint/2010/main" val="285035553"/>
              </p:ext>
            </p:extLst>
          </p:nvPr>
        </p:nvGraphicFramePr>
        <p:xfrm>
          <a:off x="449767" y="2105342"/>
          <a:ext cx="11292465" cy="2978721"/>
        </p:xfrm>
        <a:graphic>
          <a:graphicData uri="http://schemas.openxmlformats.org/presentationml/2006/ole">
            <mc:AlternateContent xmlns:mc="http://schemas.openxmlformats.org/markup-compatibility/2006">
              <mc:Choice xmlns:v="urn:schemas-microsoft-com:vml" Requires="v">
                <p:oleObj name="Worksheet" r:id="rId2" imgW="9677371" imgH="2552636" progId="Excel.Sheet.12">
                  <p:embed/>
                </p:oleObj>
              </mc:Choice>
              <mc:Fallback>
                <p:oleObj name="Worksheet" r:id="rId2" imgW="9677371" imgH="2552636" progId="Excel.Sheet.12">
                  <p:embed/>
                  <p:pic>
                    <p:nvPicPr>
                      <p:cNvPr id="0" name=""/>
                      <p:cNvPicPr/>
                      <p:nvPr/>
                    </p:nvPicPr>
                    <p:blipFill>
                      <a:blip r:embed="rId3"/>
                      <a:stretch>
                        <a:fillRect/>
                      </a:stretch>
                    </p:blipFill>
                    <p:spPr>
                      <a:xfrm>
                        <a:off x="449767" y="2105342"/>
                        <a:ext cx="11292465" cy="2978721"/>
                      </a:xfrm>
                      <a:prstGeom prst="rect">
                        <a:avLst/>
                      </a:prstGeom>
                    </p:spPr>
                  </p:pic>
                </p:oleObj>
              </mc:Fallback>
            </mc:AlternateContent>
          </a:graphicData>
        </a:graphic>
      </p:graphicFrame>
      <p:sp>
        <p:nvSpPr>
          <p:cNvPr id="5" name="CuadroTexto 4">
            <a:extLst>
              <a:ext uri="{FF2B5EF4-FFF2-40B4-BE49-F238E27FC236}">
                <a16:creationId xmlns:a16="http://schemas.microsoft.com/office/drawing/2014/main" id="{B42DAAAD-CC1F-D907-2C87-81F804CF46D0}"/>
              </a:ext>
            </a:extLst>
          </p:cNvPr>
          <p:cNvSpPr txBox="1"/>
          <p:nvPr/>
        </p:nvSpPr>
        <p:spPr>
          <a:xfrm>
            <a:off x="190500" y="5915964"/>
            <a:ext cx="6094476" cy="246221"/>
          </a:xfrm>
          <a:prstGeom prst="rect">
            <a:avLst/>
          </a:prstGeom>
          <a:noFill/>
        </p:spPr>
        <p:txBody>
          <a:bodyPr wrap="square">
            <a:spAutoFit/>
          </a:bodyPr>
          <a:lstStyle/>
          <a:p>
            <a:r>
              <a:rPr lang="es-ES" sz="1000" dirty="0">
                <a:latin typeface="Verdana" panose="020B0604030504040204" pitchFamily="34" charset="0"/>
                <a:ea typeface="Verdana" panose="020B0604030504040204" pitchFamily="34" charset="0"/>
              </a:rPr>
              <a:t>* Aforo vigente a 30 de junio de 2025.</a:t>
            </a:r>
            <a:endParaRPr lang="es-CO" sz="1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880026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D8411-16B7-6403-E528-A381FB4701AB}"/>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627B972C-3511-ED0F-4D33-C3AAC8F78F86}"/>
              </a:ext>
            </a:extLst>
          </p:cNvPr>
          <p:cNvSpPr txBox="1"/>
          <p:nvPr/>
        </p:nvSpPr>
        <p:spPr>
          <a:xfrm>
            <a:off x="1752600" y="117848"/>
            <a:ext cx="8385629" cy="772885"/>
          </a:xfrm>
          <a:prstGeom prst="rect">
            <a:avLst/>
          </a:prstGeom>
        </p:spPr>
        <p:txBody>
          <a:bodyPr vert="horz" lIns="91440" tIns="45720" rIns="91440" bIns="45720" rtlCol="0" anchor="b">
            <a:noAutofit/>
          </a:bodyPr>
          <a:lstStyle/>
          <a:p>
            <a:pPr algn="ctr">
              <a:lnSpc>
                <a:spcPct val="90000"/>
              </a:lnSpc>
              <a:spcBef>
                <a:spcPct val="0"/>
              </a:spcBef>
              <a:spcAft>
                <a:spcPts val="600"/>
              </a:spcAft>
            </a:pPr>
            <a:r>
              <a:rPr lang="es-CO" b="1" noProof="0" dirty="0">
                <a:solidFill>
                  <a:schemeClr val="tx2">
                    <a:lumMod val="75000"/>
                    <a:lumOff val="25000"/>
                  </a:schemeClr>
                </a:solidFill>
                <a:latin typeface="Verdana" panose="020B0604030504040204" pitchFamily="34" charset="0"/>
                <a:ea typeface="Verdana" panose="020B0604030504040204" pitchFamily="34" charset="0"/>
                <a:cs typeface="+mj-cs"/>
              </a:rPr>
              <a:t>Anexo 2</a:t>
            </a:r>
          </a:p>
          <a:p>
            <a:pPr algn="ctr">
              <a:lnSpc>
                <a:spcPct val="90000"/>
              </a:lnSpc>
              <a:spcBef>
                <a:spcPct val="0"/>
              </a:spcBef>
              <a:spcAft>
                <a:spcPts val="600"/>
              </a:spcAft>
            </a:pPr>
            <a:r>
              <a:rPr lang="es-ES" b="1" dirty="0">
                <a:solidFill>
                  <a:schemeClr val="tx2">
                    <a:lumMod val="75000"/>
                    <a:lumOff val="25000"/>
                  </a:schemeClr>
                </a:solidFill>
                <a:latin typeface="Verdana" panose="020B0604030504040204" pitchFamily="34" charset="0"/>
                <a:ea typeface="Verdana" panose="020B0604030504040204" pitchFamily="34" charset="0"/>
                <a:cs typeface="+mj-cs"/>
              </a:rPr>
              <a:t>Recursos de Capital de la Nación 2019-2026 (constantes 2025)</a:t>
            </a:r>
          </a:p>
        </p:txBody>
      </p:sp>
      <p:pic>
        <p:nvPicPr>
          <p:cNvPr id="6" name="Imagen 5">
            <a:extLst>
              <a:ext uri="{FF2B5EF4-FFF2-40B4-BE49-F238E27FC236}">
                <a16:creationId xmlns:a16="http://schemas.microsoft.com/office/drawing/2014/main" id="{E153916E-ABC0-9EF3-9A78-44E47EED4DFD}"/>
              </a:ext>
            </a:extLst>
          </p:cNvPr>
          <p:cNvPicPr>
            <a:picLocks noChangeAspect="1"/>
          </p:cNvPicPr>
          <p:nvPr/>
        </p:nvPicPr>
        <p:blipFill>
          <a:blip r:embed="rId2"/>
          <a:stretch>
            <a:fillRect/>
          </a:stretch>
        </p:blipFill>
        <p:spPr>
          <a:xfrm>
            <a:off x="285985" y="1852864"/>
            <a:ext cx="11357283" cy="3441031"/>
          </a:xfrm>
          <a:prstGeom prst="rect">
            <a:avLst/>
          </a:prstGeom>
        </p:spPr>
      </p:pic>
    </p:spTree>
    <p:extLst>
      <p:ext uri="{BB962C8B-B14F-4D97-AF65-F5344CB8AC3E}">
        <p14:creationId xmlns:p14="http://schemas.microsoft.com/office/powerpoint/2010/main" val="21412084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1C69E8-ED4F-1389-1D8A-BBEE9B90670B}"/>
            </a:ext>
          </a:extLst>
        </p:cNvPr>
        <p:cNvGrpSpPr/>
        <p:nvPr/>
      </p:nvGrpSpPr>
      <p:grpSpPr>
        <a:xfrm>
          <a:off x="0" y="0"/>
          <a:ext cx="0" cy="0"/>
          <a:chOff x="0" y="0"/>
          <a:chExt cx="0" cy="0"/>
        </a:xfrm>
      </p:grpSpPr>
      <p:sp>
        <p:nvSpPr>
          <p:cNvPr id="5" name="Título 1">
            <a:extLst>
              <a:ext uri="{FF2B5EF4-FFF2-40B4-BE49-F238E27FC236}">
                <a16:creationId xmlns:a16="http://schemas.microsoft.com/office/drawing/2014/main" id="{F908F253-FFF5-0641-FEAD-21E7D9214CE8}"/>
              </a:ext>
            </a:extLst>
          </p:cNvPr>
          <p:cNvSpPr txBox="1">
            <a:spLocks/>
          </p:cNvSpPr>
          <p:nvPr/>
        </p:nvSpPr>
        <p:spPr>
          <a:xfrm>
            <a:off x="4836773" y="2836475"/>
            <a:ext cx="6248399" cy="612452"/>
          </a:xfrm>
          <a:prstGeom prst="rect">
            <a:avLst/>
          </a:prstGeom>
        </p:spPr>
        <p:txBody>
          <a:bodyPr vert="horz" lIns="98694" tIns="49347" rIns="98694" bIns="49347" rtlCol="0" anchor="t">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ES" sz="4400" b="1" dirty="0">
                <a:solidFill>
                  <a:srgbClr val="215F9A"/>
                </a:solidFill>
                <a:latin typeface="Verdana" panose="020B0604030504040204" pitchFamily="34" charset="0"/>
                <a:ea typeface="Verdana" panose="020B0604030504040204" pitchFamily="34" charset="0"/>
                <a:cs typeface="Verdana" panose="020B0604030504040204" pitchFamily="34" charset="0"/>
              </a:rPr>
              <a:t>Gastos PGN 2026</a:t>
            </a:r>
            <a:endParaRPr lang="es-ES" sz="4400" dirty="0">
              <a:solidFill>
                <a:schemeClr val="tx2">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grpSp>
        <p:nvGrpSpPr>
          <p:cNvPr id="7" name="Google Shape;9296;p74">
            <a:extLst>
              <a:ext uri="{FF2B5EF4-FFF2-40B4-BE49-F238E27FC236}">
                <a16:creationId xmlns:a16="http://schemas.microsoft.com/office/drawing/2014/main" id="{C0EB40DA-E173-76C3-A07A-48C993E27E88}"/>
              </a:ext>
            </a:extLst>
          </p:cNvPr>
          <p:cNvGrpSpPr/>
          <p:nvPr/>
        </p:nvGrpSpPr>
        <p:grpSpPr>
          <a:xfrm>
            <a:off x="3245506" y="2674820"/>
            <a:ext cx="801119" cy="800084"/>
            <a:chOff x="5053900" y="2021500"/>
            <a:chExt cx="483750" cy="483125"/>
          </a:xfrm>
          <a:solidFill>
            <a:schemeClr val="tx2">
              <a:lumMod val="50000"/>
              <a:lumOff val="50000"/>
            </a:schemeClr>
          </a:solidFill>
        </p:grpSpPr>
        <p:sp>
          <p:nvSpPr>
            <p:cNvPr id="8" name="Google Shape;9297;p74">
              <a:extLst>
                <a:ext uri="{FF2B5EF4-FFF2-40B4-BE49-F238E27FC236}">
                  <a16:creationId xmlns:a16="http://schemas.microsoft.com/office/drawing/2014/main" id="{E5F0C8D6-8DEC-C308-C417-1310582E9ECC}"/>
                </a:ext>
              </a:extLst>
            </p:cNvPr>
            <p:cNvSpPr/>
            <p:nvPr/>
          </p:nvSpPr>
          <p:spPr>
            <a:xfrm>
              <a:off x="5281350" y="2078100"/>
              <a:ext cx="127375" cy="127350"/>
            </a:xfrm>
            <a:custGeom>
              <a:avLst/>
              <a:gdLst/>
              <a:ahLst/>
              <a:cxnLst/>
              <a:rect l="l" t="t" r="r" b="b"/>
              <a:pathLst>
                <a:path w="5095" h="5094" extrusionOk="0">
                  <a:moveTo>
                    <a:pt x="565" y="0"/>
                  </a:moveTo>
                  <a:cubicBezTo>
                    <a:pt x="251" y="0"/>
                    <a:pt x="1" y="254"/>
                    <a:pt x="1" y="568"/>
                  </a:cubicBezTo>
                  <a:cubicBezTo>
                    <a:pt x="1" y="879"/>
                    <a:pt x="251" y="1132"/>
                    <a:pt x="565" y="1132"/>
                  </a:cubicBezTo>
                  <a:cubicBezTo>
                    <a:pt x="2440" y="1135"/>
                    <a:pt x="3959" y="2654"/>
                    <a:pt x="3962" y="4529"/>
                  </a:cubicBezTo>
                  <a:cubicBezTo>
                    <a:pt x="3962" y="4843"/>
                    <a:pt x="4216" y="5094"/>
                    <a:pt x="4530" y="5094"/>
                  </a:cubicBezTo>
                  <a:cubicBezTo>
                    <a:pt x="4841" y="5094"/>
                    <a:pt x="5094" y="4843"/>
                    <a:pt x="5094" y="4529"/>
                  </a:cubicBezTo>
                  <a:cubicBezTo>
                    <a:pt x="5091" y="2029"/>
                    <a:pt x="3065" y="3"/>
                    <a:pt x="565"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9" name="Google Shape;9298;p74">
              <a:extLst>
                <a:ext uri="{FF2B5EF4-FFF2-40B4-BE49-F238E27FC236}">
                  <a16:creationId xmlns:a16="http://schemas.microsoft.com/office/drawing/2014/main" id="{63AE5B3B-147D-1804-DC2A-AAC700424C8D}"/>
                </a:ext>
              </a:extLst>
            </p:cNvPr>
            <p:cNvSpPr/>
            <p:nvPr/>
          </p:nvSpPr>
          <p:spPr>
            <a:xfrm>
              <a:off x="5118000" y="2021500"/>
              <a:ext cx="368700" cy="483125"/>
            </a:xfrm>
            <a:custGeom>
              <a:avLst/>
              <a:gdLst/>
              <a:ahLst/>
              <a:cxnLst/>
              <a:rect l="l" t="t" r="r" b="b"/>
              <a:pathLst>
                <a:path w="14748" h="19325" extrusionOk="0">
                  <a:moveTo>
                    <a:pt x="7088" y="1135"/>
                  </a:moveTo>
                  <a:cubicBezTo>
                    <a:pt x="8391" y="1135"/>
                    <a:pt x="9651" y="1571"/>
                    <a:pt x="10668" y="2397"/>
                  </a:cubicBezTo>
                  <a:cubicBezTo>
                    <a:pt x="13159" y="4417"/>
                    <a:pt x="13473" y="8104"/>
                    <a:pt x="11360" y="10516"/>
                  </a:cubicBezTo>
                  <a:cubicBezTo>
                    <a:pt x="10572" y="11419"/>
                    <a:pt x="10085" y="12503"/>
                    <a:pt x="9962" y="13626"/>
                  </a:cubicBezTo>
                  <a:lnTo>
                    <a:pt x="4237" y="13626"/>
                  </a:lnTo>
                  <a:cubicBezTo>
                    <a:pt x="4107" y="12482"/>
                    <a:pt x="3630" y="11407"/>
                    <a:pt x="2866" y="10550"/>
                  </a:cubicBezTo>
                  <a:cubicBezTo>
                    <a:pt x="1658" y="9191"/>
                    <a:pt x="1184" y="7367"/>
                    <a:pt x="1571" y="5549"/>
                  </a:cubicBezTo>
                  <a:cubicBezTo>
                    <a:pt x="2020" y="3427"/>
                    <a:pt x="3748" y="1706"/>
                    <a:pt x="5873" y="1262"/>
                  </a:cubicBezTo>
                  <a:cubicBezTo>
                    <a:pt x="6278" y="1177"/>
                    <a:pt x="6685" y="1135"/>
                    <a:pt x="7088" y="1135"/>
                  </a:cubicBezTo>
                  <a:close/>
                  <a:moveTo>
                    <a:pt x="9931" y="14759"/>
                  </a:moveTo>
                  <a:lnTo>
                    <a:pt x="9931" y="15323"/>
                  </a:lnTo>
                  <a:cubicBezTo>
                    <a:pt x="9931" y="15637"/>
                    <a:pt x="9678" y="15891"/>
                    <a:pt x="9364" y="15891"/>
                  </a:cubicBezTo>
                  <a:lnTo>
                    <a:pt x="4835" y="15891"/>
                  </a:lnTo>
                  <a:cubicBezTo>
                    <a:pt x="4521" y="15891"/>
                    <a:pt x="4270" y="15637"/>
                    <a:pt x="4270" y="15323"/>
                  </a:cubicBezTo>
                  <a:lnTo>
                    <a:pt x="4270" y="14759"/>
                  </a:lnTo>
                  <a:close/>
                  <a:moveTo>
                    <a:pt x="8699" y="17023"/>
                  </a:moveTo>
                  <a:cubicBezTo>
                    <a:pt x="8464" y="17694"/>
                    <a:pt x="7827" y="18192"/>
                    <a:pt x="7099" y="18192"/>
                  </a:cubicBezTo>
                  <a:cubicBezTo>
                    <a:pt x="6371" y="18192"/>
                    <a:pt x="5734" y="17694"/>
                    <a:pt x="5499" y="17023"/>
                  </a:cubicBezTo>
                  <a:close/>
                  <a:moveTo>
                    <a:pt x="7087" y="0"/>
                  </a:moveTo>
                  <a:cubicBezTo>
                    <a:pt x="6607" y="0"/>
                    <a:pt x="6123" y="50"/>
                    <a:pt x="5641" y="151"/>
                  </a:cubicBezTo>
                  <a:cubicBezTo>
                    <a:pt x="3053" y="712"/>
                    <a:pt x="1027" y="2729"/>
                    <a:pt x="462" y="5314"/>
                  </a:cubicBezTo>
                  <a:cubicBezTo>
                    <a:pt x="0" y="7488"/>
                    <a:pt x="568" y="9671"/>
                    <a:pt x="2020" y="11301"/>
                  </a:cubicBezTo>
                  <a:cubicBezTo>
                    <a:pt x="2730" y="12099"/>
                    <a:pt x="3135" y="13149"/>
                    <a:pt x="3135" y="14191"/>
                  </a:cubicBezTo>
                  <a:lnTo>
                    <a:pt x="3135" y="15323"/>
                  </a:lnTo>
                  <a:cubicBezTo>
                    <a:pt x="3138" y="16060"/>
                    <a:pt x="3612" y="16709"/>
                    <a:pt x="4309" y="16939"/>
                  </a:cubicBezTo>
                  <a:cubicBezTo>
                    <a:pt x="4409" y="17518"/>
                    <a:pt x="4681" y="18053"/>
                    <a:pt x="5094" y="18473"/>
                  </a:cubicBezTo>
                  <a:cubicBezTo>
                    <a:pt x="5642" y="19040"/>
                    <a:pt x="6371" y="19324"/>
                    <a:pt x="7099" y="19324"/>
                  </a:cubicBezTo>
                  <a:cubicBezTo>
                    <a:pt x="7828" y="19324"/>
                    <a:pt x="8556" y="19040"/>
                    <a:pt x="9104" y="18473"/>
                  </a:cubicBezTo>
                  <a:cubicBezTo>
                    <a:pt x="9518" y="18053"/>
                    <a:pt x="9790" y="17518"/>
                    <a:pt x="9889" y="16939"/>
                  </a:cubicBezTo>
                  <a:cubicBezTo>
                    <a:pt x="10587" y="16709"/>
                    <a:pt x="11061" y="16060"/>
                    <a:pt x="11064" y="15323"/>
                  </a:cubicBezTo>
                  <a:lnTo>
                    <a:pt x="11064" y="14191"/>
                  </a:lnTo>
                  <a:cubicBezTo>
                    <a:pt x="11064" y="13149"/>
                    <a:pt x="11471" y="12108"/>
                    <a:pt x="12211" y="11262"/>
                  </a:cubicBezTo>
                  <a:cubicBezTo>
                    <a:pt x="14747" y="8366"/>
                    <a:pt x="14370" y="3943"/>
                    <a:pt x="11381" y="1518"/>
                  </a:cubicBezTo>
                  <a:cubicBezTo>
                    <a:pt x="10159" y="525"/>
                    <a:pt x="8647" y="0"/>
                    <a:pt x="708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0" name="Google Shape;9299;p74">
              <a:extLst>
                <a:ext uri="{FF2B5EF4-FFF2-40B4-BE49-F238E27FC236}">
                  <a16:creationId xmlns:a16="http://schemas.microsoft.com/office/drawing/2014/main" id="{EF546DF4-0D84-C1EE-1D24-9C01B1897619}"/>
                </a:ext>
              </a:extLst>
            </p:cNvPr>
            <p:cNvSpPr/>
            <p:nvPr/>
          </p:nvSpPr>
          <p:spPr>
            <a:xfrm>
              <a:off x="5053900" y="2191325"/>
              <a:ext cx="56650" cy="28325"/>
            </a:xfrm>
            <a:custGeom>
              <a:avLst/>
              <a:gdLst/>
              <a:ahLst/>
              <a:cxnLst/>
              <a:rect l="l" t="t" r="r" b="b"/>
              <a:pathLst>
                <a:path w="2266" h="1133" extrusionOk="0">
                  <a:moveTo>
                    <a:pt x="569" y="0"/>
                  </a:moveTo>
                  <a:cubicBezTo>
                    <a:pt x="255" y="0"/>
                    <a:pt x="1" y="254"/>
                    <a:pt x="1" y="568"/>
                  </a:cubicBezTo>
                  <a:cubicBezTo>
                    <a:pt x="1" y="879"/>
                    <a:pt x="255" y="1133"/>
                    <a:pt x="569" y="1133"/>
                  </a:cubicBezTo>
                  <a:lnTo>
                    <a:pt x="1701" y="1133"/>
                  </a:lnTo>
                  <a:cubicBezTo>
                    <a:pt x="2012" y="1133"/>
                    <a:pt x="2266" y="879"/>
                    <a:pt x="2266" y="568"/>
                  </a:cubicBezTo>
                  <a:cubicBezTo>
                    <a:pt x="2266"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1" name="Google Shape;9300;p74">
              <a:extLst>
                <a:ext uri="{FF2B5EF4-FFF2-40B4-BE49-F238E27FC236}">
                  <a16:creationId xmlns:a16="http://schemas.microsoft.com/office/drawing/2014/main" id="{CA21A632-1BE6-39E0-B95F-1DB5140A1D66}"/>
                </a:ext>
              </a:extLst>
            </p:cNvPr>
            <p:cNvSpPr/>
            <p:nvPr/>
          </p:nvSpPr>
          <p:spPr>
            <a:xfrm>
              <a:off x="5056850" y="2096550"/>
              <a:ext cx="50750" cy="48025"/>
            </a:xfrm>
            <a:custGeom>
              <a:avLst/>
              <a:gdLst/>
              <a:ahLst/>
              <a:cxnLst/>
              <a:rect l="l" t="t" r="r" b="b"/>
              <a:pathLst>
                <a:path w="2030" h="1921" extrusionOk="0">
                  <a:moveTo>
                    <a:pt x="622" y="0"/>
                  </a:moveTo>
                  <a:cubicBezTo>
                    <a:pt x="476" y="0"/>
                    <a:pt x="331" y="56"/>
                    <a:pt x="221" y="168"/>
                  </a:cubicBezTo>
                  <a:cubicBezTo>
                    <a:pt x="4" y="385"/>
                    <a:pt x="1" y="739"/>
                    <a:pt x="215" y="962"/>
                  </a:cubicBezTo>
                  <a:lnTo>
                    <a:pt x="1015" y="1762"/>
                  </a:lnTo>
                  <a:cubicBezTo>
                    <a:pt x="1125" y="1868"/>
                    <a:pt x="1267" y="1921"/>
                    <a:pt x="1409" y="1921"/>
                  </a:cubicBezTo>
                  <a:cubicBezTo>
                    <a:pt x="1554" y="1921"/>
                    <a:pt x="1699" y="1865"/>
                    <a:pt x="1809" y="1753"/>
                  </a:cubicBezTo>
                  <a:cubicBezTo>
                    <a:pt x="2027" y="1536"/>
                    <a:pt x="2030" y="1183"/>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2" name="Google Shape;9301;p74">
              <a:extLst>
                <a:ext uri="{FF2B5EF4-FFF2-40B4-BE49-F238E27FC236}">
                  <a16:creationId xmlns:a16="http://schemas.microsoft.com/office/drawing/2014/main" id="{63FB357E-6E4E-8412-6F08-063956CA50A5}"/>
                </a:ext>
              </a:extLst>
            </p:cNvPr>
            <p:cNvSpPr/>
            <p:nvPr/>
          </p:nvSpPr>
          <p:spPr>
            <a:xfrm>
              <a:off x="5056400" y="2266400"/>
              <a:ext cx="51200" cy="48350"/>
            </a:xfrm>
            <a:custGeom>
              <a:avLst/>
              <a:gdLst/>
              <a:ahLst/>
              <a:cxnLst/>
              <a:rect l="l" t="t" r="r" b="b"/>
              <a:pathLst>
                <a:path w="2048" h="1934" extrusionOk="0">
                  <a:moveTo>
                    <a:pt x="1427" y="0"/>
                  </a:moveTo>
                  <a:cubicBezTo>
                    <a:pt x="1285" y="0"/>
                    <a:pt x="1143" y="53"/>
                    <a:pt x="1033" y="159"/>
                  </a:cubicBezTo>
                  <a:lnTo>
                    <a:pt x="233" y="962"/>
                  </a:lnTo>
                  <a:cubicBezTo>
                    <a:pt x="4" y="1179"/>
                    <a:pt x="1" y="1545"/>
                    <a:pt x="227" y="1768"/>
                  </a:cubicBezTo>
                  <a:cubicBezTo>
                    <a:pt x="338" y="1879"/>
                    <a:pt x="482" y="1934"/>
                    <a:pt x="627" y="1934"/>
                  </a:cubicBezTo>
                  <a:cubicBezTo>
                    <a:pt x="774" y="1934"/>
                    <a:pt x="922" y="1876"/>
                    <a:pt x="1033" y="1762"/>
                  </a:cubicBezTo>
                  <a:lnTo>
                    <a:pt x="1833" y="962"/>
                  </a:lnTo>
                  <a:cubicBezTo>
                    <a:pt x="2048" y="738"/>
                    <a:pt x="2045" y="385"/>
                    <a:pt x="1827" y="168"/>
                  </a:cubicBezTo>
                  <a:cubicBezTo>
                    <a:pt x="1717" y="56"/>
                    <a:pt x="1572" y="0"/>
                    <a:pt x="142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3" name="Google Shape;9302;p74">
              <a:extLst>
                <a:ext uri="{FF2B5EF4-FFF2-40B4-BE49-F238E27FC236}">
                  <a16:creationId xmlns:a16="http://schemas.microsoft.com/office/drawing/2014/main" id="{5621C964-2E48-256D-C136-AC26FFF5EF36}"/>
                </a:ext>
              </a:extLst>
            </p:cNvPr>
            <p:cNvSpPr/>
            <p:nvPr/>
          </p:nvSpPr>
          <p:spPr>
            <a:xfrm>
              <a:off x="5480400" y="2191325"/>
              <a:ext cx="56650" cy="28325"/>
            </a:xfrm>
            <a:custGeom>
              <a:avLst/>
              <a:gdLst/>
              <a:ahLst/>
              <a:cxnLst/>
              <a:rect l="l" t="t" r="r" b="b"/>
              <a:pathLst>
                <a:path w="2266" h="1133" extrusionOk="0">
                  <a:moveTo>
                    <a:pt x="568" y="0"/>
                  </a:moveTo>
                  <a:cubicBezTo>
                    <a:pt x="254" y="0"/>
                    <a:pt x="1" y="254"/>
                    <a:pt x="1" y="568"/>
                  </a:cubicBezTo>
                  <a:cubicBezTo>
                    <a:pt x="1" y="879"/>
                    <a:pt x="254" y="1133"/>
                    <a:pt x="568" y="1133"/>
                  </a:cubicBezTo>
                  <a:lnTo>
                    <a:pt x="1701" y="1133"/>
                  </a:lnTo>
                  <a:cubicBezTo>
                    <a:pt x="2012" y="1133"/>
                    <a:pt x="2265" y="879"/>
                    <a:pt x="2265" y="568"/>
                  </a:cubicBezTo>
                  <a:cubicBezTo>
                    <a:pt x="2265"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4" name="Google Shape;9303;p74">
              <a:extLst>
                <a:ext uri="{FF2B5EF4-FFF2-40B4-BE49-F238E27FC236}">
                  <a16:creationId xmlns:a16="http://schemas.microsoft.com/office/drawing/2014/main" id="{164158E8-7E8D-CA9F-347B-DD8C66753A72}"/>
                </a:ext>
              </a:extLst>
            </p:cNvPr>
            <p:cNvSpPr/>
            <p:nvPr/>
          </p:nvSpPr>
          <p:spPr>
            <a:xfrm>
              <a:off x="5479800" y="2096550"/>
              <a:ext cx="54300" cy="48225"/>
            </a:xfrm>
            <a:custGeom>
              <a:avLst/>
              <a:gdLst/>
              <a:ahLst/>
              <a:cxnLst/>
              <a:rect l="l" t="t" r="r" b="b"/>
              <a:pathLst>
                <a:path w="2172" h="1929" extrusionOk="0">
                  <a:moveTo>
                    <a:pt x="1550" y="0"/>
                  </a:moveTo>
                  <a:cubicBezTo>
                    <a:pt x="1409" y="0"/>
                    <a:pt x="1267" y="53"/>
                    <a:pt x="1157" y="159"/>
                  </a:cubicBezTo>
                  <a:lnTo>
                    <a:pt x="357" y="962"/>
                  </a:lnTo>
                  <a:cubicBezTo>
                    <a:pt x="1" y="1318"/>
                    <a:pt x="251" y="1928"/>
                    <a:pt x="756" y="1928"/>
                  </a:cubicBezTo>
                  <a:cubicBezTo>
                    <a:pt x="907" y="1928"/>
                    <a:pt x="1051" y="1868"/>
                    <a:pt x="1157" y="1762"/>
                  </a:cubicBezTo>
                  <a:lnTo>
                    <a:pt x="1957" y="959"/>
                  </a:lnTo>
                  <a:cubicBezTo>
                    <a:pt x="2172" y="739"/>
                    <a:pt x="2169" y="385"/>
                    <a:pt x="1951" y="168"/>
                  </a:cubicBezTo>
                  <a:cubicBezTo>
                    <a:pt x="1841" y="56"/>
                    <a:pt x="1696" y="0"/>
                    <a:pt x="1550"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5" name="Google Shape;9304;p74">
              <a:extLst>
                <a:ext uri="{FF2B5EF4-FFF2-40B4-BE49-F238E27FC236}">
                  <a16:creationId xmlns:a16="http://schemas.microsoft.com/office/drawing/2014/main" id="{4BAA8FCC-DE86-14CB-5DD8-9D530E8DA39E}"/>
                </a:ext>
              </a:extLst>
            </p:cNvPr>
            <p:cNvSpPr/>
            <p:nvPr/>
          </p:nvSpPr>
          <p:spPr>
            <a:xfrm>
              <a:off x="5483350" y="2266400"/>
              <a:ext cx="54300" cy="48225"/>
            </a:xfrm>
            <a:custGeom>
              <a:avLst/>
              <a:gdLst/>
              <a:ahLst/>
              <a:cxnLst/>
              <a:rect l="l" t="t" r="r" b="b"/>
              <a:pathLst>
                <a:path w="2172" h="1929" extrusionOk="0">
                  <a:moveTo>
                    <a:pt x="622" y="0"/>
                  </a:moveTo>
                  <a:cubicBezTo>
                    <a:pt x="476" y="0"/>
                    <a:pt x="331" y="56"/>
                    <a:pt x="221" y="168"/>
                  </a:cubicBezTo>
                  <a:cubicBezTo>
                    <a:pt x="4" y="385"/>
                    <a:pt x="1" y="738"/>
                    <a:pt x="215" y="962"/>
                  </a:cubicBezTo>
                  <a:lnTo>
                    <a:pt x="1015" y="1762"/>
                  </a:lnTo>
                  <a:cubicBezTo>
                    <a:pt x="1121" y="1868"/>
                    <a:pt x="1266" y="1928"/>
                    <a:pt x="1417" y="1928"/>
                  </a:cubicBezTo>
                  <a:cubicBezTo>
                    <a:pt x="1921" y="1928"/>
                    <a:pt x="2172" y="1318"/>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grpSp>
    </p:spTree>
    <p:extLst>
      <p:ext uri="{BB962C8B-B14F-4D97-AF65-F5344CB8AC3E}">
        <p14:creationId xmlns:p14="http://schemas.microsoft.com/office/powerpoint/2010/main" val="17223991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B33EC4-4C2E-48CF-05ED-D9FBBA324E2A}"/>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7C481066-748E-68D6-1447-A93CF79B61EA}"/>
              </a:ext>
            </a:extLst>
          </p:cNvPr>
          <p:cNvSpPr txBox="1"/>
          <p:nvPr/>
        </p:nvSpPr>
        <p:spPr>
          <a:xfrm>
            <a:off x="1380745" y="485116"/>
            <a:ext cx="9390888" cy="461665"/>
          </a:xfrm>
          <a:prstGeom prst="rect">
            <a:avLst/>
          </a:prstGeom>
          <a:noFill/>
        </p:spPr>
        <p:txBody>
          <a:bodyPr wrap="square" rtlCol="0">
            <a:spAutoFit/>
          </a:bodyPr>
          <a:lstStyle/>
          <a:p>
            <a:pPr algn="ctr"/>
            <a:r>
              <a:rPr lang="es-ES" sz="2400" b="1" dirty="0">
                <a:solidFill>
                  <a:srgbClr val="215F9A"/>
                </a:solidFill>
                <a:latin typeface="Verdana" panose="020B0604030504040204" pitchFamily="34" charset="0"/>
                <a:ea typeface="Verdana" panose="020B0604030504040204" pitchFamily="34" charset="0"/>
              </a:rPr>
              <a:t>Presupuesto de Gastos 2026 (Cifras en Billones de $)</a:t>
            </a:r>
          </a:p>
        </p:txBody>
      </p:sp>
      <p:sp>
        <p:nvSpPr>
          <p:cNvPr id="3" name="Cerrar llave 2">
            <a:extLst>
              <a:ext uri="{FF2B5EF4-FFF2-40B4-BE49-F238E27FC236}">
                <a16:creationId xmlns:a16="http://schemas.microsoft.com/office/drawing/2014/main" id="{111FF27D-ACC4-92F9-07B6-4FE436A0A7E1}"/>
              </a:ext>
            </a:extLst>
          </p:cNvPr>
          <p:cNvSpPr/>
          <p:nvPr/>
        </p:nvSpPr>
        <p:spPr>
          <a:xfrm>
            <a:off x="4858604" y="1021981"/>
            <a:ext cx="481197" cy="5366753"/>
          </a:xfrm>
          <a:prstGeom prst="rightBrace">
            <a:avLst/>
          </a:prstGeom>
          <a:ln w="28575">
            <a:solidFill>
              <a:schemeClr val="accent4"/>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CuadroTexto 4">
            <a:extLst>
              <a:ext uri="{FF2B5EF4-FFF2-40B4-BE49-F238E27FC236}">
                <a16:creationId xmlns:a16="http://schemas.microsoft.com/office/drawing/2014/main" id="{0710843A-4B70-106D-E992-DAC25B539DFE}"/>
              </a:ext>
            </a:extLst>
          </p:cNvPr>
          <p:cNvSpPr txBox="1"/>
          <p:nvPr/>
        </p:nvSpPr>
        <p:spPr>
          <a:xfrm rot="16200000">
            <a:off x="3420655" y="3509009"/>
            <a:ext cx="286277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Detalle del Gasto</a:t>
            </a:r>
          </a:p>
        </p:txBody>
      </p:sp>
      <p:sp>
        <p:nvSpPr>
          <p:cNvPr id="6" name="CuadroTexto 5">
            <a:extLst>
              <a:ext uri="{FF2B5EF4-FFF2-40B4-BE49-F238E27FC236}">
                <a16:creationId xmlns:a16="http://schemas.microsoft.com/office/drawing/2014/main" id="{D1467EFA-4301-DC8F-E648-ED413D3545C5}"/>
              </a:ext>
            </a:extLst>
          </p:cNvPr>
          <p:cNvSpPr txBox="1"/>
          <p:nvPr/>
        </p:nvSpPr>
        <p:spPr>
          <a:xfrm>
            <a:off x="7143740" y="977377"/>
            <a:ext cx="237700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Funcionamiento</a:t>
            </a:r>
          </a:p>
        </p:txBody>
      </p:sp>
      <p:sp>
        <p:nvSpPr>
          <p:cNvPr id="7" name="CuadroTexto 6">
            <a:extLst>
              <a:ext uri="{FF2B5EF4-FFF2-40B4-BE49-F238E27FC236}">
                <a16:creationId xmlns:a16="http://schemas.microsoft.com/office/drawing/2014/main" id="{6BF9175A-8455-ECA0-95D0-9F4F62476949}"/>
              </a:ext>
            </a:extLst>
          </p:cNvPr>
          <p:cNvSpPr txBox="1"/>
          <p:nvPr/>
        </p:nvSpPr>
        <p:spPr>
          <a:xfrm>
            <a:off x="8866523" y="3587166"/>
            <a:ext cx="237700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Inversión</a:t>
            </a:r>
          </a:p>
        </p:txBody>
      </p:sp>
      <p:sp>
        <p:nvSpPr>
          <p:cNvPr id="8" name="CuadroTexto 7">
            <a:extLst>
              <a:ext uri="{FF2B5EF4-FFF2-40B4-BE49-F238E27FC236}">
                <a16:creationId xmlns:a16="http://schemas.microsoft.com/office/drawing/2014/main" id="{11DC5DB4-2199-DADB-9FA0-B7BA62CD7EB5}"/>
              </a:ext>
            </a:extLst>
          </p:cNvPr>
          <p:cNvSpPr txBox="1"/>
          <p:nvPr/>
        </p:nvSpPr>
        <p:spPr>
          <a:xfrm>
            <a:off x="5182158" y="3871412"/>
            <a:ext cx="237700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Deuda</a:t>
            </a:r>
          </a:p>
        </p:txBody>
      </p:sp>
      <p:graphicFrame>
        <p:nvGraphicFramePr>
          <p:cNvPr id="14" name="Gráfico 13">
            <a:extLst>
              <a:ext uri="{FF2B5EF4-FFF2-40B4-BE49-F238E27FC236}">
                <a16:creationId xmlns:a16="http://schemas.microsoft.com/office/drawing/2014/main" id="{F7FD1774-A3E3-9FCE-A0FE-3EB570E571E2}"/>
              </a:ext>
            </a:extLst>
          </p:cNvPr>
          <p:cNvGraphicFramePr>
            <a:graphicFrameLocks/>
          </p:cNvGraphicFramePr>
          <p:nvPr>
            <p:extLst>
              <p:ext uri="{D42A27DB-BD31-4B8C-83A1-F6EECF244321}">
                <p14:modId xmlns:p14="http://schemas.microsoft.com/office/powerpoint/2010/main" val="3947683887"/>
              </p:ext>
            </p:extLst>
          </p:nvPr>
        </p:nvGraphicFramePr>
        <p:xfrm>
          <a:off x="5493066" y="1328201"/>
          <a:ext cx="6232389" cy="21547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Gráfico 14">
            <a:extLst>
              <a:ext uri="{FF2B5EF4-FFF2-40B4-BE49-F238E27FC236}">
                <a16:creationId xmlns:a16="http://schemas.microsoft.com/office/drawing/2014/main" id="{821E921D-7680-8FFE-ED7C-77EA4BD5E1EB}"/>
              </a:ext>
            </a:extLst>
          </p:cNvPr>
          <p:cNvGraphicFramePr>
            <a:graphicFrameLocks/>
          </p:cNvGraphicFramePr>
          <p:nvPr>
            <p:extLst>
              <p:ext uri="{D42A27DB-BD31-4B8C-83A1-F6EECF244321}">
                <p14:modId xmlns:p14="http://schemas.microsoft.com/office/powerpoint/2010/main" val="3429152992"/>
              </p:ext>
            </p:extLst>
          </p:nvPr>
        </p:nvGraphicFramePr>
        <p:xfrm>
          <a:off x="5067858" y="4297827"/>
          <a:ext cx="3123148" cy="1876541"/>
        </p:xfrm>
        <a:graphic>
          <a:graphicData uri="http://schemas.openxmlformats.org/drawingml/2006/chart">
            <c:chart xmlns:c="http://schemas.openxmlformats.org/drawingml/2006/chart" xmlns:r="http://schemas.openxmlformats.org/officeDocument/2006/relationships" r:id="rId4"/>
          </a:graphicData>
        </a:graphic>
      </p:graphicFrame>
      <p:sp>
        <p:nvSpPr>
          <p:cNvPr id="2" name="CuadroTexto 1">
            <a:extLst>
              <a:ext uri="{FF2B5EF4-FFF2-40B4-BE49-F238E27FC236}">
                <a16:creationId xmlns:a16="http://schemas.microsoft.com/office/drawing/2014/main" id="{26DB4BAB-C333-B99E-0C3B-E2A83B45C477}"/>
              </a:ext>
            </a:extLst>
          </p:cNvPr>
          <p:cNvSpPr txBox="1"/>
          <p:nvPr/>
        </p:nvSpPr>
        <p:spPr>
          <a:xfrm>
            <a:off x="7765259" y="2158969"/>
            <a:ext cx="1068562" cy="338554"/>
          </a:xfrm>
          <a:prstGeom prst="rect">
            <a:avLst/>
          </a:prstGeom>
          <a:noFill/>
        </p:spPr>
        <p:txBody>
          <a:bodyPr wrap="square" rtlCol="0">
            <a:spAutoFit/>
          </a:bodyPr>
          <a:lstStyle/>
          <a:p>
            <a:pPr algn="ctr"/>
            <a:r>
              <a:rPr lang="es-CO" sz="1600" b="1" dirty="0">
                <a:latin typeface="Verdana" panose="020B0604030504040204" pitchFamily="34" charset="0"/>
                <a:ea typeface="Verdana" panose="020B0604030504040204" pitchFamily="34" charset="0"/>
              </a:rPr>
              <a:t>$365 B</a:t>
            </a:r>
          </a:p>
        </p:txBody>
      </p:sp>
      <p:sp>
        <p:nvSpPr>
          <p:cNvPr id="10" name="CuadroTexto 9">
            <a:extLst>
              <a:ext uri="{FF2B5EF4-FFF2-40B4-BE49-F238E27FC236}">
                <a16:creationId xmlns:a16="http://schemas.microsoft.com/office/drawing/2014/main" id="{6B16C9F5-70D0-A3A2-D8F7-75546EF3DB7C}"/>
              </a:ext>
            </a:extLst>
          </p:cNvPr>
          <p:cNvSpPr txBox="1"/>
          <p:nvPr/>
        </p:nvSpPr>
        <p:spPr>
          <a:xfrm>
            <a:off x="5491578" y="5143392"/>
            <a:ext cx="1068562" cy="261610"/>
          </a:xfrm>
          <a:prstGeom prst="rect">
            <a:avLst/>
          </a:prstGeom>
          <a:noFill/>
        </p:spPr>
        <p:txBody>
          <a:bodyPr wrap="square" rtlCol="0">
            <a:spAutoFit/>
          </a:bodyPr>
          <a:lstStyle/>
          <a:p>
            <a:pPr algn="ctr"/>
            <a:r>
              <a:rPr lang="es-CO" sz="1100" b="1" dirty="0">
                <a:latin typeface="Verdana" panose="020B0604030504040204" pitchFamily="34" charset="0"/>
                <a:ea typeface="Verdana" panose="020B0604030504040204" pitchFamily="34" charset="0"/>
              </a:rPr>
              <a:t>$102,4 B</a:t>
            </a:r>
          </a:p>
        </p:txBody>
      </p:sp>
      <p:sp>
        <p:nvSpPr>
          <p:cNvPr id="11" name="CuadroTexto 10">
            <a:extLst>
              <a:ext uri="{FF2B5EF4-FFF2-40B4-BE49-F238E27FC236}">
                <a16:creationId xmlns:a16="http://schemas.microsoft.com/office/drawing/2014/main" id="{5AB35523-985C-3F6E-23DD-20BAB04FDD42}"/>
              </a:ext>
            </a:extLst>
          </p:cNvPr>
          <p:cNvSpPr txBox="1"/>
          <p:nvPr/>
        </p:nvSpPr>
        <p:spPr>
          <a:xfrm>
            <a:off x="9520743" y="4963482"/>
            <a:ext cx="1068562" cy="261610"/>
          </a:xfrm>
          <a:prstGeom prst="rect">
            <a:avLst/>
          </a:prstGeom>
          <a:noFill/>
        </p:spPr>
        <p:txBody>
          <a:bodyPr wrap="square" rtlCol="0">
            <a:spAutoFit/>
          </a:bodyPr>
          <a:lstStyle/>
          <a:p>
            <a:pPr algn="ctr"/>
            <a:r>
              <a:rPr lang="es-CO" sz="1100" b="1" dirty="0">
                <a:latin typeface="Verdana" panose="020B0604030504040204" pitchFamily="34" charset="0"/>
                <a:ea typeface="Verdana" panose="020B0604030504040204" pitchFamily="34" charset="0"/>
              </a:rPr>
              <a:t>$88,8 B</a:t>
            </a:r>
          </a:p>
        </p:txBody>
      </p:sp>
      <p:graphicFrame>
        <p:nvGraphicFramePr>
          <p:cNvPr id="17" name="Gráfico 16">
            <a:extLst>
              <a:ext uri="{FF2B5EF4-FFF2-40B4-BE49-F238E27FC236}">
                <a16:creationId xmlns:a16="http://schemas.microsoft.com/office/drawing/2014/main" id="{00000000-0008-0000-0400-000008000000}"/>
              </a:ext>
            </a:extLst>
          </p:cNvPr>
          <p:cNvGraphicFramePr>
            <a:graphicFrameLocks/>
          </p:cNvGraphicFramePr>
          <p:nvPr>
            <p:extLst>
              <p:ext uri="{D42A27DB-BD31-4B8C-83A1-F6EECF244321}">
                <p14:modId xmlns:p14="http://schemas.microsoft.com/office/powerpoint/2010/main" val="2934537729"/>
              </p:ext>
            </p:extLst>
          </p:nvPr>
        </p:nvGraphicFramePr>
        <p:xfrm>
          <a:off x="-290059" y="1175869"/>
          <a:ext cx="5215665" cy="4827182"/>
        </p:xfrm>
        <a:graphic>
          <a:graphicData uri="http://schemas.openxmlformats.org/drawingml/2006/chart">
            <c:chart xmlns:c="http://schemas.openxmlformats.org/drawingml/2006/chart" xmlns:r="http://schemas.openxmlformats.org/officeDocument/2006/relationships" r:id="rId5"/>
          </a:graphicData>
        </a:graphic>
      </p:graphicFrame>
      <p:sp>
        <p:nvSpPr>
          <p:cNvPr id="18" name="CuadroTexto 17">
            <a:extLst>
              <a:ext uri="{FF2B5EF4-FFF2-40B4-BE49-F238E27FC236}">
                <a16:creationId xmlns:a16="http://schemas.microsoft.com/office/drawing/2014/main" id="{EF3FE823-321A-49E1-2FC8-CA657504C650}"/>
              </a:ext>
            </a:extLst>
          </p:cNvPr>
          <p:cNvSpPr txBox="1"/>
          <p:nvPr/>
        </p:nvSpPr>
        <p:spPr>
          <a:xfrm>
            <a:off x="306897" y="2031453"/>
            <a:ext cx="691117" cy="369332"/>
          </a:xfrm>
          <a:prstGeom prst="rect">
            <a:avLst/>
          </a:prstGeom>
          <a:noFill/>
        </p:spPr>
        <p:txBody>
          <a:bodyPr wrap="square" rtlCol="0">
            <a:spAutoFit/>
          </a:bodyPr>
          <a:lstStyle/>
          <a:p>
            <a:pPr algn="ctr"/>
            <a:r>
              <a:rPr lang="es-CO" sz="900" b="1" dirty="0">
                <a:solidFill>
                  <a:schemeClr val="bg1"/>
                </a:solidFill>
                <a:latin typeface="Verdana" panose="020B0604030504040204" pitchFamily="34" charset="0"/>
                <a:ea typeface="Verdana" panose="020B0604030504040204" pitchFamily="34" charset="0"/>
              </a:rPr>
              <a:t>Resto $90,2</a:t>
            </a:r>
          </a:p>
        </p:txBody>
      </p:sp>
      <p:graphicFrame>
        <p:nvGraphicFramePr>
          <p:cNvPr id="9" name="Gráfico 8">
            <a:extLst>
              <a:ext uri="{FF2B5EF4-FFF2-40B4-BE49-F238E27FC236}">
                <a16:creationId xmlns:a16="http://schemas.microsoft.com/office/drawing/2014/main" id="{00000000-0008-0000-0400-00000B000000}"/>
              </a:ext>
            </a:extLst>
          </p:cNvPr>
          <p:cNvGraphicFramePr>
            <a:graphicFrameLocks/>
          </p:cNvGraphicFramePr>
          <p:nvPr>
            <p:extLst>
              <p:ext uri="{D42A27DB-BD31-4B8C-83A1-F6EECF244321}">
                <p14:modId xmlns:p14="http://schemas.microsoft.com/office/powerpoint/2010/main" val="2337532288"/>
              </p:ext>
            </p:extLst>
          </p:nvPr>
        </p:nvGraphicFramePr>
        <p:xfrm>
          <a:off x="8123709" y="3817856"/>
          <a:ext cx="3947740" cy="2570878"/>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6821041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F8E42-F77A-7699-3D24-80ABE0F12C22}"/>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A530B612-B785-5426-C570-07394BD70688}"/>
              </a:ext>
            </a:extLst>
          </p:cNvPr>
          <p:cNvSpPr txBox="1"/>
          <p:nvPr/>
        </p:nvSpPr>
        <p:spPr>
          <a:xfrm>
            <a:off x="996696" y="263861"/>
            <a:ext cx="9939527" cy="461665"/>
          </a:xfrm>
          <a:prstGeom prst="rect">
            <a:avLst/>
          </a:prstGeom>
          <a:noFill/>
        </p:spPr>
        <p:txBody>
          <a:bodyPr wrap="square" rtlCol="0">
            <a:spAutoFit/>
          </a:bodyPr>
          <a:lstStyle/>
          <a:p>
            <a:pPr algn="ctr"/>
            <a:r>
              <a:rPr lang="es-ES" sz="2400" b="1" dirty="0">
                <a:solidFill>
                  <a:srgbClr val="215F9A"/>
                </a:solidFill>
                <a:latin typeface="Verdana" panose="020B0604030504040204" pitchFamily="34" charset="0"/>
                <a:ea typeface="Verdana" panose="020B0604030504040204" pitchFamily="34" charset="0"/>
              </a:rPr>
              <a:t>Comparativo Gastos 2025 vs 2026 (Cifras en billones $)</a:t>
            </a:r>
          </a:p>
        </p:txBody>
      </p:sp>
      <p:graphicFrame>
        <p:nvGraphicFramePr>
          <p:cNvPr id="6" name="Gráfico 5">
            <a:extLst>
              <a:ext uri="{FF2B5EF4-FFF2-40B4-BE49-F238E27FC236}">
                <a16:creationId xmlns:a16="http://schemas.microsoft.com/office/drawing/2014/main" id="{00000000-0008-0000-0400-00000C000000}"/>
              </a:ext>
            </a:extLst>
          </p:cNvPr>
          <p:cNvGraphicFramePr>
            <a:graphicFrameLocks/>
          </p:cNvGraphicFramePr>
          <p:nvPr>
            <p:extLst>
              <p:ext uri="{D42A27DB-BD31-4B8C-83A1-F6EECF244321}">
                <p14:modId xmlns:p14="http://schemas.microsoft.com/office/powerpoint/2010/main" val="283104640"/>
              </p:ext>
            </p:extLst>
          </p:nvPr>
        </p:nvGraphicFramePr>
        <p:xfrm>
          <a:off x="826834" y="591336"/>
          <a:ext cx="8986799" cy="5971389"/>
        </p:xfrm>
        <a:graphic>
          <a:graphicData uri="http://schemas.openxmlformats.org/drawingml/2006/chart">
            <c:chart xmlns:c="http://schemas.openxmlformats.org/drawingml/2006/chart" xmlns:r="http://schemas.openxmlformats.org/officeDocument/2006/relationships" r:id="rId2"/>
          </a:graphicData>
        </a:graphic>
      </p:graphicFrame>
      <p:sp>
        <p:nvSpPr>
          <p:cNvPr id="3" name="CuadroTexto 2">
            <a:extLst>
              <a:ext uri="{FF2B5EF4-FFF2-40B4-BE49-F238E27FC236}">
                <a16:creationId xmlns:a16="http://schemas.microsoft.com/office/drawing/2014/main" id="{B9864114-5D43-6E73-BC19-0F841851477C}"/>
              </a:ext>
            </a:extLst>
          </p:cNvPr>
          <p:cNvSpPr txBox="1"/>
          <p:nvPr/>
        </p:nvSpPr>
        <p:spPr>
          <a:xfrm>
            <a:off x="9933253" y="5481664"/>
            <a:ext cx="2005939" cy="784830"/>
          </a:xfrm>
          <a:prstGeom prst="rect">
            <a:avLst/>
          </a:prstGeom>
          <a:noFill/>
        </p:spPr>
        <p:txBody>
          <a:bodyPr wrap="square">
            <a:spAutoFit/>
          </a:bodyPr>
          <a:lstStyle/>
          <a:p>
            <a:pPr algn="just"/>
            <a:r>
              <a:rPr lang="es-ES" sz="900" i="1" dirty="0">
                <a:latin typeface="Verdana" panose="020B0604030504040204" pitchFamily="34" charset="0"/>
                <a:ea typeface="Verdana" panose="020B0604030504040204" pitchFamily="34" charset="0"/>
              </a:rPr>
              <a:t>Nota: La vigencia 2026 tiene contingente a una Ley de financiamiento apropiaciones por un monto de $ 26,3 </a:t>
            </a:r>
            <a:r>
              <a:rPr lang="es-ES" sz="900" i="1" dirty="0" err="1">
                <a:latin typeface="Verdana" panose="020B0604030504040204" pitchFamily="34" charset="0"/>
                <a:ea typeface="Verdana" panose="020B0604030504040204" pitchFamily="34" charset="0"/>
              </a:rPr>
              <a:t>bll</a:t>
            </a:r>
            <a:r>
              <a:rPr lang="es-ES" sz="900" i="1" dirty="0">
                <a:latin typeface="Verdana" panose="020B0604030504040204" pitchFamily="34" charset="0"/>
                <a:ea typeface="Verdana" panose="020B0604030504040204" pitchFamily="34" charset="0"/>
              </a:rPr>
              <a:t> (1,4 % del PIB)</a:t>
            </a:r>
            <a:endParaRPr lang="es-CO" sz="9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956232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B6BE4-C7A9-F298-1048-E1523829778C}"/>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772595A3-BA8F-4DB6-3ACF-2A6222F1D3ED}"/>
              </a:ext>
            </a:extLst>
          </p:cNvPr>
          <p:cNvSpPr txBox="1"/>
          <p:nvPr/>
        </p:nvSpPr>
        <p:spPr>
          <a:xfrm>
            <a:off x="1306317" y="123609"/>
            <a:ext cx="9390888" cy="461665"/>
          </a:xfrm>
          <a:prstGeom prst="rect">
            <a:avLst/>
          </a:prstGeom>
          <a:noFill/>
        </p:spPr>
        <p:txBody>
          <a:bodyPr wrap="square" rtlCol="0">
            <a:spAutoFit/>
          </a:bodyPr>
          <a:lstStyle/>
          <a:p>
            <a:pPr algn="ctr"/>
            <a:r>
              <a:rPr lang="es-ES" sz="2400" b="1" dirty="0">
                <a:solidFill>
                  <a:srgbClr val="215F9A"/>
                </a:solidFill>
                <a:latin typeface="Verdana" panose="020B0604030504040204" pitchFamily="34" charset="0"/>
                <a:ea typeface="Verdana" panose="020B0604030504040204" pitchFamily="34" charset="0"/>
              </a:rPr>
              <a:t>Presupuesto de Gastos 2026 (Cifras en mm de $)</a:t>
            </a:r>
          </a:p>
        </p:txBody>
      </p:sp>
      <p:pic>
        <p:nvPicPr>
          <p:cNvPr id="17" name="Imagen 16">
            <a:extLst>
              <a:ext uri="{FF2B5EF4-FFF2-40B4-BE49-F238E27FC236}">
                <a16:creationId xmlns:a16="http://schemas.microsoft.com/office/drawing/2014/main" id="{B4FC3E0A-9BB9-7E16-F88B-0C5C171EF729}"/>
              </a:ext>
            </a:extLst>
          </p:cNvPr>
          <p:cNvPicPr>
            <a:picLocks noChangeAspect="1"/>
          </p:cNvPicPr>
          <p:nvPr/>
        </p:nvPicPr>
        <p:blipFill>
          <a:blip r:embed="rId2"/>
          <a:stretch>
            <a:fillRect/>
          </a:stretch>
        </p:blipFill>
        <p:spPr>
          <a:xfrm>
            <a:off x="1772761" y="585274"/>
            <a:ext cx="8457999" cy="5818056"/>
          </a:xfrm>
          <a:prstGeom prst="rect">
            <a:avLst/>
          </a:prstGeom>
        </p:spPr>
      </p:pic>
    </p:spTree>
    <p:extLst>
      <p:ext uri="{BB962C8B-B14F-4D97-AF65-F5344CB8AC3E}">
        <p14:creationId xmlns:p14="http://schemas.microsoft.com/office/powerpoint/2010/main" val="4110627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DACA14-FB2D-CFBE-6103-D106AE474B5C}"/>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EF4936B9-6B34-DA36-0C6D-20437E2310DE}"/>
              </a:ext>
            </a:extLst>
          </p:cNvPr>
          <p:cNvSpPr txBox="1"/>
          <p:nvPr/>
        </p:nvSpPr>
        <p:spPr>
          <a:xfrm>
            <a:off x="1306317" y="123609"/>
            <a:ext cx="9390888" cy="461665"/>
          </a:xfrm>
          <a:prstGeom prst="rect">
            <a:avLst/>
          </a:prstGeom>
          <a:noFill/>
        </p:spPr>
        <p:txBody>
          <a:bodyPr wrap="square" rtlCol="0">
            <a:spAutoFit/>
          </a:bodyPr>
          <a:lstStyle/>
          <a:p>
            <a:pPr algn="ctr"/>
            <a:r>
              <a:rPr lang="es-ES" sz="2400" b="1" dirty="0">
                <a:solidFill>
                  <a:srgbClr val="215F9A"/>
                </a:solidFill>
                <a:latin typeface="Verdana" panose="020B0604030504040204" pitchFamily="34" charset="0"/>
                <a:ea typeface="Verdana" panose="020B0604030504040204" pitchFamily="34" charset="0"/>
              </a:rPr>
              <a:t>Gastos de personal 2026 (Cifras en mm de $)</a:t>
            </a:r>
          </a:p>
        </p:txBody>
      </p:sp>
      <p:graphicFrame>
        <p:nvGraphicFramePr>
          <p:cNvPr id="5" name="Objeto 4">
            <a:extLst>
              <a:ext uri="{FF2B5EF4-FFF2-40B4-BE49-F238E27FC236}">
                <a16:creationId xmlns:a16="http://schemas.microsoft.com/office/drawing/2014/main" id="{F61D2897-2CDF-B052-070B-3A0243CCD7B1}"/>
              </a:ext>
            </a:extLst>
          </p:cNvPr>
          <p:cNvGraphicFramePr>
            <a:graphicFrameLocks noChangeAspect="1"/>
          </p:cNvGraphicFramePr>
          <p:nvPr>
            <p:extLst>
              <p:ext uri="{D42A27DB-BD31-4B8C-83A1-F6EECF244321}">
                <p14:modId xmlns:p14="http://schemas.microsoft.com/office/powerpoint/2010/main" val="1205102751"/>
              </p:ext>
            </p:extLst>
          </p:nvPr>
        </p:nvGraphicFramePr>
        <p:xfrm>
          <a:off x="2511549" y="585274"/>
          <a:ext cx="7168902" cy="5888678"/>
        </p:xfrm>
        <a:graphic>
          <a:graphicData uri="http://schemas.openxmlformats.org/presentationml/2006/ole">
            <mc:AlternateContent xmlns:mc="http://schemas.openxmlformats.org/markup-compatibility/2006">
              <mc:Choice xmlns:v="urn:schemas-microsoft-com:vml" Requires="v">
                <p:oleObj name="Worksheet" r:id="rId2" imgW="8591543" imgH="7058064" progId="Excel.Sheet.12">
                  <p:embed/>
                </p:oleObj>
              </mc:Choice>
              <mc:Fallback>
                <p:oleObj name="Worksheet" r:id="rId2" imgW="8591543" imgH="7058064" progId="Excel.Sheet.12">
                  <p:embed/>
                  <p:pic>
                    <p:nvPicPr>
                      <p:cNvPr id="0" name=""/>
                      <p:cNvPicPr/>
                      <p:nvPr/>
                    </p:nvPicPr>
                    <p:blipFill>
                      <a:blip r:embed="rId3"/>
                      <a:stretch>
                        <a:fillRect/>
                      </a:stretch>
                    </p:blipFill>
                    <p:spPr>
                      <a:xfrm>
                        <a:off x="2511549" y="585274"/>
                        <a:ext cx="7168902" cy="5888678"/>
                      </a:xfrm>
                      <a:prstGeom prst="rect">
                        <a:avLst/>
                      </a:prstGeom>
                    </p:spPr>
                  </p:pic>
                </p:oleObj>
              </mc:Fallback>
            </mc:AlternateContent>
          </a:graphicData>
        </a:graphic>
      </p:graphicFrame>
    </p:spTree>
    <p:extLst>
      <p:ext uri="{BB962C8B-B14F-4D97-AF65-F5344CB8AC3E}">
        <p14:creationId xmlns:p14="http://schemas.microsoft.com/office/powerpoint/2010/main" val="1997311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4D7CB-C04E-DC7F-0AA3-1AA025743B1A}"/>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E449EE97-637A-6C84-4985-B0A172BE4936}"/>
              </a:ext>
            </a:extLst>
          </p:cNvPr>
          <p:cNvSpPr txBox="1"/>
          <p:nvPr/>
        </p:nvSpPr>
        <p:spPr>
          <a:xfrm>
            <a:off x="1113282" y="336260"/>
            <a:ext cx="9390888" cy="461665"/>
          </a:xfrm>
          <a:prstGeom prst="rect">
            <a:avLst/>
          </a:prstGeom>
          <a:noFill/>
        </p:spPr>
        <p:txBody>
          <a:bodyPr wrap="square" rtlCol="0">
            <a:spAutoFit/>
          </a:bodyPr>
          <a:lstStyle/>
          <a:p>
            <a:pPr algn="ctr"/>
            <a:r>
              <a:rPr lang="es-ES" sz="2400" b="1" dirty="0">
                <a:solidFill>
                  <a:srgbClr val="215F9A"/>
                </a:solidFill>
                <a:latin typeface="Verdana" panose="020B0604030504040204" pitchFamily="34" charset="0"/>
                <a:ea typeface="Verdana" panose="020B0604030504040204" pitchFamily="34" charset="0"/>
              </a:rPr>
              <a:t>Bienes y servicios 2026 (Cifras en mm de $)</a:t>
            </a:r>
          </a:p>
        </p:txBody>
      </p:sp>
      <p:graphicFrame>
        <p:nvGraphicFramePr>
          <p:cNvPr id="3" name="Objeto 2">
            <a:extLst>
              <a:ext uri="{FF2B5EF4-FFF2-40B4-BE49-F238E27FC236}">
                <a16:creationId xmlns:a16="http://schemas.microsoft.com/office/drawing/2014/main" id="{E42386AA-C4A2-E08E-0D33-20D3A1E23B92}"/>
              </a:ext>
            </a:extLst>
          </p:cNvPr>
          <p:cNvGraphicFramePr>
            <a:graphicFrameLocks noChangeAspect="1"/>
          </p:cNvGraphicFramePr>
          <p:nvPr>
            <p:extLst>
              <p:ext uri="{D42A27DB-BD31-4B8C-83A1-F6EECF244321}">
                <p14:modId xmlns:p14="http://schemas.microsoft.com/office/powerpoint/2010/main" val="4201536836"/>
              </p:ext>
            </p:extLst>
          </p:nvPr>
        </p:nvGraphicFramePr>
        <p:xfrm>
          <a:off x="2633703" y="795151"/>
          <a:ext cx="6924593" cy="5726589"/>
        </p:xfrm>
        <a:graphic>
          <a:graphicData uri="http://schemas.openxmlformats.org/presentationml/2006/ole">
            <mc:AlternateContent xmlns:mc="http://schemas.openxmlformats.org/markup-compatibility/2006">
              <mc:Choice xmlns:v="urn:schemas-microsoft-com:vml" Requires="v">
                <p:oleObj name="Worksheet" r:id="rId2" imgW="8534284" imgH="7058064" progId="Excel.Sheet.12">
                  <p:embed/>
                </p:oleObj>
              </mc:Choice>
              <mc:Fallback>
                <p:oleObj name="Worksheet" r:id="rId2" imgW="8534284" imgH="7058064" progId="Excel.Sheet.12">
                  <p:embed/>
                  <p:pic>
                    <p:nvPicPr>
                      <p:cNvPr id="0" name=""/>
                      <p:cNvPicPr/>
                      <p:nvPr/>
                    </p:nvPicPr>
                    <p:blipFill>
                      <a:blip r:embed="rId3"/>
                      <a:stretch>
                        <a:fillRect/>
                      </a:stretch>
                    </p:blipFill>
                    <p:spPr>
                      <a:xfrm>
                        <a:off x="2633703" y="795151"/>
                        <a:ext cx="6924593" cy="5726589"/>
                      </a:xfrm>
                      <a:prstGeom prst="rect">
                        <a:avLst/>
                      </a:prstGeom>
                    </p:spPr>
                  </p:pic>
                </p:oleObj>
              </mc:Fallback>
            </mc:AlternateContent>
          </a:graphicData>
        </a:graphic>
      </p:graphicFrame>
    </p:spTree>
    <p:extLst>
      <p:ext uri="{BB962C8B-B14F-4D97-AF65-F5344CB8AC3E}">
        <p14:creationId xmlns:p14="http://schemas.microsoft.com/office/powerpoint/2010/main" val="792262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41818-B7FD-74A9-4211-991245803597}"/>
            </a:ext>
          </a:extLst>
        </p:cNvPr>
        <p:cNvGrpSpPr/>
        <p:nvPr/>
      </p:nvGrpSpPr>
      <p:grpSpPr>
        <a:xfrm>
          <a:off x="0" y="0"/>
          <a:ext cx="0" cy="0"/>
          <a:chOff x="0" y="0"/>
          <a:chExt cx="0" cy="0"/>
        </a:xfrm>
      </p:grpSpPr>
      <p:sp>
        <p:nvSpPr>
          <p:cNvPr id="5" name="Título 1">
            <a:extLst>
              <a:ext uri="{FF2B5EF4-FFF2-40B4-BE49-F238E27FC236}">
                <a16:creationId xmlns:a16="http://schemas.microsoft.com/office/drawing/2014/main" id="{924FCE50-6D45-27C9-50C5-FEAA8623C497}"/>
              </a:ext>
            </a:extLst>
          </p:cNvPr>
          <p:cNvSpPr txBox="1">
            <a:spLocks/>
          </p:cNvSpPr>
          <p:nvPr/>
        </p:nvSpPr>
        <p:spPr>
          <a:xfrm>
            <a:off x="4232766" y="2585071"/>
            <a:ext cx="7635384" cy="1779665"/>
          </a:xfrm>
          <a:prstGeom prst="rect">
            <a:avLst/>
          </a:prstGeom>
        </p:spPr>
        <p:txBody>
          <a:bodyPr vert="horz" lIns="98694" tIns="49347" rIns="98694" bIns="49347"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ES" sz="4000" b="1" dirty="0">
                <a:solidFill>
                  <a:schemeClr val="tx2">
                    <a:lumMod val="75000"/>
                    <a:lumOff val="25000"/>
                  </a:schemeClr>
                </a:solidFill>
                <a:latin typeface="Verdana" panose="020B0604030504040204" pitchFamily="34" charset="0"/>
                <a:ea typeface="Verdana" panose="020B0604030504040204" pitchFamily="34" charset="0"/>
                <a:cs typeface="Verdana" panose="020B0604030504040204" pitchFamily="34" charset="0"/>
              </a:rPr>
              <a:t>PGN 2026: Contexto Macro - Fiscal</a:t>
            </a:r>
          </a:p>
        </p:txBody>
      </p:sp>
      <p:grpSp>
        <p:nvGrpSpPr>
          <p:cNvPr id="7" name="Google Shape;9296;p74">
            <a:extLst>
              <a:ext uri="{FF2B5EF4-FFF2-40B4-BE49-F238E27FC236}">
                <a16:creationId xmlns:a16="http://schemas.microsoft.com/office/drawing/2014/main" id="{A3EFB712-93F7-309C-2F14-59DEC85F6087}"/>
              </a:ext>
            </a:extLst>
          </p:cNvPr>
          <p:cNvGrpSpPr/>
          <p:nvPr/>
        </p:nvGrpSpPr>
        <p:grpSpPr>
          <a:xfrm>
            <a:off x="3245506" y="2674820"/>
            <a:ext cx="801119" cy="800084"/>
            <a:chOff x="5053900" y="2021500"/>
            <a:chExt cx="483750" cy="483125"/>
          </a:xfrm>
          <a:solidFill>
            <a:schemeClr val="tx2">
              <a:lumMod val="50000"/>
              <a:lumOff val="50000"/>
            </a:schemeClr>
          </a:solidFill>
        </p:grpSpPr>
        <p:sp>
          <p:nvSpPr>
            <p:cNvPr id="8" name="Google Shape;9297;p74">
              <a:extLst>
                <a:ext uri="{FF2B5EF4-FFF2-40B4-BE49-F238E27FC236}">
                  <a16:creationId xmlns:a16="http://schemas.microsoft.com/office/drawing/2014/main" id="{92F58C67-3B70-8183-19AE-1FB305D6FAE7}"/>
                </a:ext>
              </a:extLst>
            </p:cNvPr>
            <p:cNvSpPr/>
            <p:nvPr/>
          </p:nvSpPr>
          <p:spPr>
            <a:xfrm>
              <a:off x="5281350" y="2078100"/>
              <a:ext cx="127375" cy="127350"/>
            </a:xfrm>
            <a:custGeom>
              <a:avLst/>
              <a:gdLst/>
              <a:ahLst/>
              <a:cxnLst/>
              <a:rect l="l" t="t" r="r" b="b"/>
              <a:pathLst>
                <a:path w="5095" h="5094" extrusionOk="0">
                  <a:moveTo>
                    <a:pt x="565" y="0"/>
                  </a:moveTo>
                  <a:cubicBezTo>
                    <a:pt x="251" y="0"/>
                    <a:pt x="1" y="254"/>
                    <a:pt x="1" y="568"/>
                  </a:cubicBezTo>
                  <a:cubicBezTo>
                    <a:pt x="1" y="879"/>
                    <a:pt x="251" y="1132"/>
                    <a:pt x="565" y="1132"/>
                  </a:cubicBezTo>
                  <a:cubicBezTo>
                    <a:pt x="2440" y="1135"/>
                    <a:pt x="3959" y="2654"/>
                    <a:pt x="3962" y="4529"/>
                  </a:cubicBezTo>
                  <a:cubicBezTo>
                    <a:pt x="3962" y="4843"/>
                    <a:pt x="4216" y="5094"/>
                    <a:pt x="4530" y="5094"/>
                  </a:cubicBezTo>
                  <a:cubicBezTo>
                    <a:pt x="4841" y="5094"/>
                    <a:pt x="5094" y="4843"/>
                    <a:pt x="5094" y="4529"/>
                  </a:cubicBezTo>
                  <a:cubicBezTo>
                    <a:pt x="5091" y="2029"/>
                    <a:pt x="3065" y="3"/>
                    <a:pt x="565"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9" name="Google Shape;9298;p74">
              <a:extLst>
                <a:ext uri="{FF2B5EF4-FFF2-40B4-BE49-F238E27FC236}">
                  <a16:creationId xmlns:a16="http://schemas.microsoft.com/office/drawing/2014/main" id="{D8F055F2-C2EA-65E6-91BC-AE78E2C94F9E}"/>
                </a:ext>
              </a:extLst>
            </p:cNvPr>
            <p:cNvSpPr/>
            <p:nvPr/>
          </p:nvSpPr>
          <p:spPr>
            <a:xfrm>
              <a:off x="5118000" y="2021500"/>
              <a:ext cx="368700" cy="483125"/>
            </a:xfrm>
            <a:custGeom>
              <a:avLst/>
              <a:gdLst/>
              <a:ahLst/>
              <a:cxnLst/>
              <a:rect l="l" t="t" r="r" b="b"/>
              <a:pathLst>
                <a:path w="14748" h="19325" extrusionOk="0">
                  <a:moveTo>
                    <a:pt x="7088" y="1135"/>
                  </a:moveTo>
                  <a:cubicBezTo>
                    <a:pt x="8391" y="1135"/>
                    <a:pt x="9651" y="1571"/>
                    <a:pt x="10668" y="2397"/>
                  </a:cubicBezTo>
                  <a:cubicBezTo>
                    <a:pt x="13159" y="4417"/>
                    <a:pt x="13473" y="8104"/>
                    <a:pt x="11360" y="10516"/>
                  </a:cubicBezTo>
                  <a:cubicBezTo>
                    <a:pt x="10572" y="11419"/>
                    <a:pt x="10085" y="12503"/>
                    <a:pt x="9962" y="13626"/>
                  </a:cubicBezTo>
                  <a:lnTo>
                    <a:pt x="4237" y="13626"/>
                  </a:lnTo>
                  <a:cubicBezTo>
                    <a:pt x="4107" y="12482"/>
                    <a:pt x="3630" y="11407"/>
                    <a:pt x="2866" y="10550"/>
                  </a:cubicBezTo>
                  <a:cubicBezTo>
                    <a:pt x="1658" y="9191"/>
                    <a:pt x="1184" y="7367"/>
                    <a:pt x="1571" y="5549"/>
                  </a:cubicBezTo>
                  <a:cubicBezTo>
                    <a:pt x="2020" y="3427"/>
                    <a:pt x="3748" y="1706"/>
                    <a:pt x="5873" y="1262"/>
                  </a:cubicBezTo>
                  <a:cubicBezTo>
                    <a:pt x="6278" y="1177"/>
                    <a:pt x="6685" y="1135"/>
                    <a:pt x="7088" y="1135"/>
                  </a:cubicBezTo>
                  <a:close/>
                  <a:moveTo>
                    <a:pt x="9931" y="14759"/>
                  </a:moveTo>
                  <a:lnTo>
                    <a:pt x="9931" y="15323"/>
                  </a:lnTo>
                  <a:cubicBezTo>
                    <a:pt x="9931" y="15637"/>
                    <a:pt x="9678" y="15891"/>
                    <a:pt x="9364" y="15891"/>
                  </a:cubicBezTo>
                  <a:lnTo>
                    <a:pt x="4835" y="15891"/>
                  </a:lnTo>
                  <a:cubicBezTo>
                    <a:pt x="4521" y="15891"/>
                    <a:pt x="4270" y="15637"/>
                    <a:pt x="4270" y="15323"/>
                  </a:cubicBezTo>
                  <a:lnTo>
                    <a:pt x="4270" y="14759"/>
                  </a:lnTo>
                  <a:close/>
                  <a:moveTo>
                    <a:pt x="8699" y="17023"/>
                  </a:moveTo>
                  <a:cubicBezTo>
                    <a:pt x="8464" y="17694"/>
                    <a:pt x="7827" y="18192"/>
                    <a:pt x="7099" y="18192"/>
                  </a:cubicBezTo>
                  <a:cubicBezTo>
                    <a:pt x="6371" y="18192"/>
                    <a:pt x="5734" y="17694"/>
                    <a:pt x="5499" y="17023"/>
                  </a:cubicBezTo>
                  <a:close/>
                  <a:moveTo>
                    <a:pt x="7087" y="0"/>
                  </a:moveTo>
                  <a:cubicBezTo>
                    <a:pt x="6607" y="0"/>
                    <a:pt x="6123" y="50"/>
                    <a:pt x="5641" y="151"/>
                  </a:cubicBezTo>
                  <a:cubicBezTo>
                    <a:pt x="3053" y="712"/>
                    <a:pt x="1027" y="2729"/>
                    <a:pt x="462" y="5314"/>
                  </a:cubicBezTo>
                  <a:cubicBezTo>
                    <a:pt x="0" y="7488"/>
                    <a:pt x="568" y="9671"/>
                    <a:pt x="2020" y="11301"/>
                  </a:cubicBezTo>
                  <a:cubicBezTo>
                    <a:pt x="2730" y="12099"/>
                    <a:pt x="3135" y="13149"/>
                    <a:pt x="3135" y="14191"/>
                  </a:cubicBezTo>
                  <a:lnTo>
                    <a:pt x="3135" y="15323"/>
                  </a:lnTo>
                  <a:cubicBezTo>
                    <a:pt x="3138" y="16060"/>
                    <a:pt x="3612" y="16709"/>
                    <a:pt x="4309" y="16939"/>
                  </a:cubicBezTo>
                  <a:cubicBezTo>
                    <a:pt x="4409" y="17518"/>
                    <a:pt x="4681" y="18053"/>
                    <a:pt x="5094" y="18473"/>
                  </a:cubicBezTo>
                  <a:cubicBezTo>
                    <a:pt x="5642" y="19040"/>
                    <a:pt x="6371" y="19324"/>
                    <a:pt x="7099" y="19324"/>
                  </a:cubicBezTo>
                  <a:cubicBezTo>
                    <a:pt x="7828" y="19324"/>
                    <a:pt x="8556" y="19040"/>
                    <a:pt x="9104" y="18473"/>
                  </a:cubicBezTo>
                  <a:cubicBezTo>
                    <a:pt x="9518" y="18053"/>
                    <a:pt x="9790" y="17518"/>
                    <a:pt x="9889" y="16939"/>
                  </a:cubicBezTo>
                  <a:cubicBezTo>
                    <a:pt x="10587" y="16709"/>
                    <a:pt x="11061" y="16060"/>
                    <a:pt x="11064" y="15323"/>
                  </a:cubicBezTo>
                  <a:lnTo>
                    <a:pt x="11064" y="14191"/>
                  </a:lnTo>
                  <a:cubicBezTo>
                    <a:pt x="11064" y="13149"/>
                    <a:pt x="11471" y="12108"/>
                    <a:pt x="12211" y="11262"/>
                  </a:cubicBezTo>
                  <a:cubicBezTo>
                    <a:pt x="14747" y="8366"/>
                    <a:pt x="14370" y="3943"/>
                    <a:pt x="11381" y="1518"/>
                  </a:cubicBezTo>
                  <a:cubicBezTo>
                    <a:pt x="10159" y="525"/>
                    <a:pt x="8647" y="0"/>
                    <a:pt x="708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0" name="Google Shape;9299;p74">
              <a:extLst>
                <a:ext uri="{FF2B5EF4-FFF2-40B4-BE49-F238E27FC236}">
                  <a16:creationId xmlns:a16="http://schemas.microsoft.com/office/drawing/2014/main" id="{BB0EBC66-E13C-D59C-69ED-0FBEFE87D593}"/>
                </a:ext>
              </a:extLst>
            </p:cNvPr>
            <p:cNvSpPr/>
            <p:nvPr/>
          </p:nvSpPr>
          <p:spPr>
            <a:xfrm>
              <a:off x="5053900" y="2191325"/>
              <a:ext cx="56650" cy="28325"/>
            </a:xfrm>
            <a:custGeom>
              <a:avLst/>
              <a:gdLst/>
              <a:ahLst/>
              <a:cxnLst/>
              <a:rect l="l" t="t" r="r" b="b"/>
              <a:pathLst>
                <a:path w="2266" h="1133" extrusionOk="0">
                  <a:moveTo>
                    <a:pt x="569" y="0"/>
                  </a:moveTo>
                  <a:cubicBezTo>
                    <a:pt x="255" y="0"/>
                    <a:pt x="1" y="254"/>
                    <a:pt x="1" y="568"/>
                  </a:cubicBezTo>
                  <a:cubicBezTo>
                    <a:pt x="1" y="879"/>
                    <a:pt x="255" y="1133"/>
                    <a:pt x="569" y="1133"/>
                  </a:cubicBezTo>
                  <a:lnTo>
                    <a:pt x="1701" y="1133"/>
                  </a:lnTo>
                  <a:cubicBezTo>
                    <a:pt x="2012" y="1133"/>
                    <a:pt x="2266" y="879"/>
                    <a:pt x="2266" y="568"/>
                  </a:cubicBezTo>
                  <a:cubicBezTo>
                    <a:pt x="2266"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1" name="Google Shape;9300;p74">
              <a:extLst>
                <a:ext uri="{FF2B5EF4-FFF2-40B4-BE49-F238E27FC236}">
                  <a16:creationId xmlns:a16="http://schemas.microsoft.com/office/drawing/2014/main" id="{702B1DC6-4257-DCB3-D162-CE9FCD4686AE}"/>
                </a:ext>
              </a:extLst>
            </p:cNvPr>
            <p:cNvSpPr/>
            <p:nvPr/>
          </p:nvSpPr>
          <p:spPr>
            <a:xfrm>
              <a:off x="5056850" y="2096550"/>
              <a:ext cx="50750" cy="48025"/>
            </a:xfrm>
            <a:custGeom>
              <a:avLst/>
              <a:gdLst/>
              <a:ahLst/>
              <a:cxnLst/>
              <a:rect l="l" t="t" r="r" b="b"/>
              <a:pathLst>
                <a:path w="2030" h="1921" extrusionOk="0">
                  <a:moveTo>
                    <a:pt x="622" y="0"/>
                  </a:moveTo>
                  <a:cubicBezTo>
                    <a:pt x="476" y="0"/>
                    <a:pt x="331" y="56"/>
                    <a:pt x="221" y="168"/>
                  </a:cubicBezTo>
                  <a:cubicBezTo>
                    <a:pt x="4" y="385"/>
                    <a:pt x="1" y="739"/>
                    <a:pt x="215" y="962"/>
                  </a:cubicBezTo>
                  <a:lnTo>
                    <a:pt x="1015" y="1762"/>
                  </a:lnTo>
                  <a:cubicBezTo>
                    <a:pt x="1125" y="1868"/>
                    <a:pt x="1267" y="1921"/>
                    <a:pt x="1409" y="1921"/>
                  </a:cubicBezTo>
                  <a:cubicBezTo>
                    <a:pt x="1554" y="1921"/>
                    <a:pt x="1699" y="1865"/>
                    <a:pt x="1809" y="1753"/>
                  </a:cubicBezTo>
                  <a:cubicBezTo>
                    <a:pt x="2027" y="1536"/>
                    <a:pt x="2030" y="1183"/>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2" name="Google Shape;9301;p74">
              <a:extLst>
                <a:ext uri="{FF2B5EF4-FFF2-40B4-BE49-F238E27FC236}">
                  <a16:creationId xmlns:a16="http://schemas.microsoft.com/office/drawing/2014/main" id="{77FD5554-6949-5C5F-57A9-7F8F883CEF17}"/>
                </a:ext>
              </a:extLst>
            </p:cNvPr>
            <p:cNvSpPr/>
            <p:nvPr/>
          </p:nvSpPr>
          <p:spPr>
            <a:xfrm>
              <a:off x="5056400" y="2266400"/>
              <a:ext cx="51200" cy="48350"/>
            </a:xfrm>
            <a:custGeom>
              <a:avLst/>
              <a:gdLst/>
              <a:ahLst/>
              <a:cxnLst/>
              <a:rect l="l" t="t" r="r" b="b"/>
              <a:pathLst>
                <a:path w="2048" h="1934" extrusionOk="0">
                  <a:moveTo>
                    <a:pt x="1427" y="0"/>
                  </a:moveTo>
                  <a:cubicBezTo>
                    <a:pt x="1285" y="0"/>
                    <a:pt x="1143" y="53"/>
                    <a:pt x="1033" y="159"/>
                  </a:cubicBezTo>
                  <a:lnTo>
                    <a:pt x="233" y="962"/>
                  </a:lnTo>
                  <a:cubicBezTo>
                    <a:pt x="4" y="1179"/>
                    <a:pt x="1" y="1545"/>
                    <a:pt x="227" y="1768"/>
                  </a:cubicBezTo>
                  <a:cubicBezTo>
                    <a:pt x="338" y="1879"/>
                    <a:pt x="482" y="1934"/>
                    <a:pt x="627" y="1934"/>
                  </a:cubicBezTo>
                  <a:cubicBezTo>
                    <a:pt x="774" y="1934"/>
                    <a:pt x="922" y="1876"/>
                    <a:pt x="1033" y="1762"/>
                  </a:cubicBezTo>
                  <a:lnTo>
                    <a:pt x="1833" y="962"/>
                  </a:lnTo>
                  <a:cubicBezTo>
                    <a:pt x="2048" y="738"/>
                    <a:pt x="2045" y="385"/>
                    <a:pt x="1827" y="168"/>
                  </a:cubicBezTo>
                  <a:cubicBezTo>
                    <a:pt x="1717" y="56"/>
                    <a:pt x="1572" y="0"/>
                    <a:pt x="1427"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3" name="Google Shape;9302;p74">
              <a:extLst>
                <a:ext uri="{FF2B5EF4-FFF2-40B4-BE49-F238E27FC236}">
                  <a16:creationId xmlns:a16="http://schemas.microsoft.com/office/drawing/2014/main" id="{3B952D9F-22FB-6BFD-3002-4F33141C223B}"/>
                </a:ext>
              </a:extLst>
            </p:cNvPr>
            <p:cNvSpPr/>
            <p:nvPr/>
          </p:nvSpPr>
          <p:spPr>
            <a:xfrm>
              <a:off x="5480400" y="2191325"/>
              <a:ext cx="56650" cy="28325"/>
            </a:xfrm>
            <a:custGeom>
              <a:avLst/>
              <a:gdLst/>
              <a:ahLst/>
              <a:cxnLst/>
              <a:rect l="l" t="t" r="r" b="b"/>
              <a:pathLst>
                <a:path w="2266" h="1133" extrusionOk="0">
                  <a:moveTo>
                    <a:pt x="568" y="0"/>
                  </a:moveTo>
                  <a:cubicBezTo>
                    <a:pt x="254" y="0"/>
                    <a:pt x="1" y="254"/>
                    <a:pt x="1" y="568"/>
                  </a:cubicBezTo>
                  <a:cubicBezTo>
                    <a:pt x="1" y="879"/>
                    <a:pt x="254" y="1133"/>
                    <a:pt x="568" y="1133"/>
                  </a:cubicBezTo>
                  <a:lnTo>
                    <a:pt x="1701" y="1133"/>
                  </a:lnTo>
                  <a:cubicBezTo>
                    <a:pt x="2012" y="1133"/>
                    <a:pt x="2265" y="879"/>
                    <a:pt x="2265" y="568"/>
                  </a:cubicBezTo>
                  <a:cubicBezTo>
                    <a:pt x="2265" y="254"/>
                    <a:pt x="2012" y="0"/>
                    <a:pt x="1701"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4" name="Google Shape;9303;p74">
              <a:extLst>
                <a:ext uri="{FF2B5EF4-FFF2-40B4-BE49-F238E27FC236}">
                  <a16:creationId xmlns:a16="http://schemas.microsoft.com/office/drawing/2014/main" id="{D53BDF79-ACDB-9AD9-5731-726FEFB0A727}"/>
                </a:ext>
              </a:extLst>
            </p:cNvPr>
            <p:cNvSpPr/>
            <p:nvPr/>
          </p:nvSpPr>
          <p:spPr>
            <a:xfrm>
              <a:off x="5479800" y="2096550"/>
              <a:ext cx="54300" cy="48225"/>
            </a:xfrm>
            <a:custGeom>
              <a:avLst/>
              <a:gdLst/>
              <a:ahLst/>
              <a:cxnLst/>
              <a:rect l="l" t="t" r="r" b="b"/>
              <a:pathLst>
                <a:path w="2172" h="1929" extrusionOk="0">
                  <a:moveTo>
                    <a:pt x="1550" y="0"/>
                  </a:moveTo>
                  <a:cubicBezTo>
                    <a:pt x="1409" y="0"/>
                    <a:pt x="1267" y="53"/>
                    <a:pt x="1157" y="159"/>
                  </a:cubicBezTo>
                  <a:lnTo>
                    <a:pt x="357" y="962"/>
                  </a:lnTo>
                  <a:cubicBezTo>
                    <a:pt x="1" y="1318"/>
                    <a:pt x="251" y="1928"/>
                    <a:pt x="756" y="1928"/>
                  </a:cubicBezTo>
                  <a:cubicBezTo>
                    <a:pt x="907" y="1928"/>
                    <a:pt x="1051" y="1868"/>
                    <a:pt x="1157" y="1762"/>
                  </a:cubicBezTo>
                  <a:lnTo>
                    <a:pt x="1957" y="959"/>
                  </a:lnTo>
                  <a:cubicBezTo>
                    <a:pt x="2172" y="739"/>
                    <a:pt x="2169" y="385"/>
                    <a:pt x="1951" y="168"/>
                  </a:cubicBezTo>
                  <a:cubicBezTo>
                    <a:pt x="1841" y="56"/>
                    <a:pt x="1696" y="0"/>
                    <a:pt x="1550"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sp>
          <p:nvSpPr>
            <p:cNvPr id="15" name="Google Shape;9304;p74">
              <a:extLst>
                <a:ext uri="{FF2B5EF4-FFF2-40B4-BE49-F238E27FC236}">
                  <a16:creationId xmlns:a16="http://schemas.microsoft.com/office/drawing/2014/main" id="{B7926B09-29D8-A5A3-B743-9C30B350E0F7}"/>
                </a:ext>
              </a:extLst>
            </p:cNvPr>
            <p:cNvSpPr/>
            <p:nvPr/>
          </p:nvSpPr>
          <p:spPr>
            <a:xfrm>
              <a:off x="5483350" y="2266400"/>
              <a:ext cx="54300" cy="48225"/>
            </a:xfrm>
            <a:custGeom>
              <a:avLst/>
              <a:gdLst/>
              <a:ahLst/>
              <a:cxnLst/>
              <a:rect l="l" t="t" r="r" b="b"/>
              <a:pathLst>
                <a:path w="2172" h="1929" extrusionOk="0">
                  <a:moveTo>
                    <a:pt x="622" y="0"/>
                  </a:moveTo>
                  <a:cubicBezTo>
                    <a:pt x="476" y="0"/>
                    <a:pt x="331" y="56"/>
                    <a:pt x="221" y="168"/>
                  </a:cubicBezTo>
                  <a:cubicBezTo>
                    <a:pt x="4" y="385"/>
                    <a:pt x="1" y="738"/>
                    <a:pt x="215" y="962"/>
                  </a:cubicBezTo>
                  <a:lnTo>
                    <a:pt x="1015" y="1762"/>
                  </a:lnTo>
                  <a:cubicBezTo>
                    <a:pt x="1121" y="1868"/>
                    <a:pt x="1266" y="1928"/>
                    <a:pt x="1417" y="1928"/>
                  </a:cubicBezTo>
                  <a:cubicBezTo>
                    <a:pt x="1921" y="1928"/>
                    <a:pt x="2172" y="1318"/>
                    <a:pt x="1815" y="962"/>
                  </a:cubicBezTo>
                  <a:lnTo>
                    <a:pt x="1015" y="159"/>
                  </a:lnTo>
                  <a:cubicBezTo>
                    <a:pt x="905" y="53"/>
                    <a:pt x="763" y="0"/>
                    <a:pt x="622" y="0"/>
                  </a:cubicBezTo>
                  <a:close/>
                </a:path>
              </a:pathLst>
            </a:custGeom>
            <a:grpFill/>
            <a:ln>
              <a:noFill/>
            </a:ln>
          </p:spPr>
          <p:txBody>
            <a:bodyPr spcFirstLastPara="1" wrap="square" lIns="98677" tIns="98677" rIns="98677" bIns="98677" anchor="ctr" anchorCtr="0">
              <a:noAutofit/>
            </a:bodyPr>
            <a:lstStyle/>
            <a:p>
              <a:endParaRPr sz="2115">
                <a:solidFill>
                  <a:srgbClr val="A2D7F5"/>
                </a:solidFill>
              </a:endParaRPr>
            </a:p>
          </p:txBody>
        </p:sp>
      </p:grpSp>
    </p:spTree>
    <p:extLst>
      <p:ext uri="{BB962C8B-B14F-4D97-AF65-F5344CB8AC3E}">
        <p14:creationId xmlns:p14="http://schemas.microsoft.com/office/powerpoint/2010/main" val="37685623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47284-8A93-C20D-8677-9540B4ED4F39}"/>
            </a:ext>
          </a:extLst>
        </p:cNvPr>
        <p:cNvGrpSpPr/>
        <p:nvPr/>
      </p:nvGrpSpPr>
      <p:grpSpPr>
        <a:xfrm>
          <a:off x="0" y="0"/>
          <a:ext cx="0" cy="0"/>
          <a:chOff x="0" y="0"/>
          <a:chExt cx="0" cy="0"/>
        </a:xfrm>
      </p:grpSpPr>
      <p:sp>
        <p:nvSpPr>
          <p:cNvPr id="2" name="CuadroTexto 25">
            <a:extLst>
              <a:ext uri="{FF2B5EF4-FFF2-40B4-BE49-F238E27FC236}">
                <a16:creationId xmlns:a16="http://schemas.microsoft.com/office/drawing/2014/main" id="{B479BA38-021C-4ED3-DEE6-A154E6DA98DA}"/>
              </a:ext>
            </a:extLst>
          </p:cNvPr>
          <p:cNvSpPr txBox="1"/>
          <p:nvPr/>
        </p:nvSpPr>
        <p:spPr>
          <a:xfrm>
            <a:off x="1556691" y="19249"/>
            <a:ext cx="8837611" cy="400110"/>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65">
              <a:defRPr/>
            </a:pPr>
            <a:r>
              <a:rPr lang="es-CO" sz="2000" b="1" dirty="0">
                <a:solidFill>
                  <a:srgbClr val="215F9A"/>
                </a:solidFill>
                <a:latin typeface="Verdana" panose="020B0604030504040204" pitchFamily="34" charset="0"/>
                <a:ea typeface="Verdana" panose="020B0604030504040204" pitchFamily="34" charset="0"/>
              </a:rPr>
              <a:t>PGN 2026 POR SECTORES Funcionamiento &amp; Inversión</a:t>
            </a:r>
          </a:p>
        </p:txBody>
      </p:sp>
      <p:pic>
        <p:nvPicPr>
          <p:cNvPr id="4" name="Imagen 3">
            <a:extLst>
              <a:ext uri="{FF2B5EF4-FFF2-40B4-BE49-F238E27FC236}">
                <a16:creationId xmlns:a16="http://schemas.microsoft.com/office/drawing/2014/main" id="{56881CE3-990A-1094-5435-E0A8496C623E}"/>
              </a:ext>
            </a:extLst>
          </p:cNvPr>
          <p:cNvPicPr>
            <a:picLocks noChangeAspect="1"/>
          </p:cNvPicPr>
          <p:nvPr/>
        </p:nvPicPr>
        <p:blipFill>
          <a:blip r:embed="rId2"/>
          <a:stretch>
            <a:fillRect/>
          </a:stretch>
        </p:blipFill>
        <p:spPr>
          <a:xfrm>
            <a:off x="1301160" y="478351"/>
            <a:ext cx="9161966" cy="6030433"/>
          </a:xfrm>
          <a:prstGeom prst="rect">
            <a:avLst/>
          </a:prstGeom>
        </p:spPr>
      </p:pic>
    </p:spTree>
    <p:extLst>
      <p:ext uri="{BB962C8B-B14F-4D97-AF65-F5344CB8AC3E}">
        <p14:creationId xmlns:p14="http://schemas.microsoft.com/office/powerpoint/2010/main" val="3863220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60AA907-6E31-6B2C-67A6-C1D4961B8238}"/>
              </a:ext>
            </a:extLst>
          </p:cNvPr>
          <p:cNvSpPr txBox="1"/>
          <p:nvPr/>
        </p:nvSpPr>
        <p:spPr>
          <a:xfrm>
            <a:off x="1397150" y="1995549"/>
            <a:ext cx="9397700" cy="769121"/>
          </a:xfrm>
          <a:prstGeom prst="rect">
            <a:avLst/>
          </a:prstGeom>
        </p:spPr>
        <p:txBody>
          <a:bodyPr vert="horz" lIns="91440" tIns="45720" rIns="91440" bIns="45720" rtlCol="0">
            <a:noAutofit/>
          </a:bodyPr>
          <a:lstStyle/>
          <a:p>
            <a:pPr algn="ctr" defTabSz="914365">
              <a:lnSpc>
                <a:spcPct val="90000"/>
              </a:lnSpc>
              <a:spcBef>
                <a:spcPts val="1000"/>
              </a:spcBef>
              <a:spcAft>
                <a:spcPts val="800"/>
              </a:spcAft>
              <a:defRPr/>
            </a:pPr>
            <a:r>
              <a:rPr lang="es-CO" sz="2800" b="1" dirty="0">
                <a:solidFill>
                  <a:srgbClr val="215F9A"/>
                </a:solidFill>
                <a:latin typeface="Verdana" panose="020B0604030504040204" pitchFamily="34" charset="0"/>
                <a:ea typeface="Verdana" panose="020B0604030504040204" pitchFamily="34" charset="0"/>
              </a:rPr>
              <a:t>Entre julio de 2022 y junio de 2025, se ha gestionado vencimientos de deuda del orden de $319 billones de pesos, de los cuales el 40% se vencían en el periodo mencionado, los cuales fueron </a:t>
            </a:r>
            <a:r>
              <a:rPr lang="es-CO" sz="2800" b="1" dirty="0" err="1">
                <a:solidFill>
                  <a:srgbClr val="215F9A"/>
                </a:solidFill>
                <a:latin typeface="Verdana" panose="020B0604030504040204" pitchFamily="34" charset="0"/>
                <a:ea typeface="Verdana" panose="020B0604030504040204" pitchFamily="34" charset="0"/>
              </a:rPr>
              <a:t>reperfilados</a:t>
            </a:r>
            <a:r>
              <a:rPr lang="es-CO" sz="2800" b="1" dirty="0">
                <a:solidFill>
                  <a:srgbClr val="215F9A"/>
                </a:solidFill>
                <a:latin typeface="Verdana" panose="020B0604030504040204" pitchFamily="34" charset="0"/>
                <a:ea typeface="Verdana" panose="020B0604030504040204" pitchFamily="34" charset="0"/>
              </a:rPr>
              <a:t> para periodos posteriores al año 2030.</a:t>
            </a:r>
          </a:p>
          <a:p>
            <a:pPr>
              <a:lnSpc>
                <a:spcPct val="90000"/>
              </a:lnSpc>
              <a:spcBef>
                <a:spcPts val="1000"/>
              </a:spcBef>
            </a:pPr>
            <a:endParaRPr lang="es-CO" sz="2800" noProof="0" dirty="0">
              <a:latin typeface="Verdana" panose="020B0604030504040204" pitchFamily="34" charset="0"/>
            </a:endParaRPr>
          </a:p>
        </p:txBody>
      </p:sp>
    </p:spTree>
    <p:extLst>
      <p:ext uri="{BB962C8B-B14F-4D97-AF65-F5344CB8AC3E}">
        <p14:creationId xmlns:p14="http://schemas.microsoft.com/office/powerpoint/2010/main" val="8336541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45A89F8-30A9-B994-F65C-ACFDCDBF20F7}"/>
            </a:ext>
          </a:extLst>
        </p:cNvPr>
        <p:cNvGrpSpPr/>
        <p:nvPr/>
      </p:nvGrpSpPr>
      <p:grpSpPr>
        <a:xfrm>
          <a:off x="0" y="0"/>
          <a:ext cx="0" cy="0"/>
          <a:chOff x="0" y="0"/>
          <a:chExt cx="0" cy="0"/>
        </a:xfrm>
      </p:grpSpPr>
    </p:spTree>
    <p:extLst>
      <p:ext uri="{BB962C8B-B14F-4D97-AF65-F5344CB8AC3E}">
        <p14:creationId xmlns:p14="http://schemas.microsoft.com/office/powerpoint/2010/main" val="479311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56211-1DAE-2F2D-7987-FA4040DE4243}"/>
            </a:ext>
          </a:extLst>
        </p:cNvPr>
        <p:cNvGrpSpPr/>
        <p:nvPr/>
      </p:nvGrpSpPr>
      <p:grpSpPr>
        <a:xfrm>
          <a:off x="0" y="0"/>
          <a:ext cx="0" cy="0"/>
          <a:chOff x="0" y="0"/>
          <a:chExt cx="0" cy="0"/>
        </a:xfrm>
      </p:grpSpPr>
      <p:sp>
        <p:nvSpPr>
          <p:cNvPr id="8" name="Rectángulo 7">
            <a:extLst>
              <a:ext uri="{FF2B5EF4-FFF2-40B4-BE49-F238E27FC236}">
                <a16:creationId xmlns:a16="http://schemas.microsoft.com/office/drawing/2014/main" id="{4FC96F38-CBE2-FA22-7425-CB624C2256D9}"/>
              </a:ext>
            </a:extLst>
          </p:cNvPr>
          <p:cNvSpPr/>
          <p:nvPr/>
        </p:nvSpPr>
        <p:spPr>
          <a:xfrm>
            <a:off x="3401412" y="134959"/>
            <a:ext cx="5767267" cy="523220"/>
          </a:xfrm>
          <a:prstGeom prst="rect">
            <a:avLst/>
          </a:prstGeom>
        </p:spPr>
        <p:txBody>
          <a:bodyPr wrap="square" lIns="91440" tIns="45720" rIns="91440" bIns="45720" anchor="t">
            <a:spAutoFit/>
          </a:bodyPr>
          <a:lstStyle/>
          <a:p>
            <a:pPr algn="ctr" defTabSz="457200">
              <a:defRPr/>
            </a:pPr>
            <a:r>
              <a:rPr lang="es-ES" sz="2800" b="1" dirty="0">
                <a:solidFill>
                  <a:schemeClr val="tx2">
                    <a:lumMod val="75000"/>
                    <a:lumOff val="25000"/>
                  </a:schemeClr>
                </a:solidFill>
                <a:latin typeface="Verdana" panose="020B0604030504040204" pitchFamily="34" charset="0"/>
                <a:ea typeface="Verdana" panose="020B0604030504040204" pitchFamily="34" charset="0"/>
              </a:rPr>
              <a:t>Mensajes principales</a:t>
            </a:r>
          </a:p>
        </p:txBody>
      </p:sp>
      <p:sp>
        <p:nvSpPr>
          <p:cNvPr id="9" name="CuadroTexto 8">
            <a:extLst>
              <a:ext uri="{FF2B5EF4-FFF2-40B4-BE49-F238E27FC236}">
                <a16:creationId xmlns:a16="http://schemas.microsoft.com/office/drawing/2014/main" id="{B2987945-726C-DC56-FE4B-9DC66DB362BD}"/>
              </a:ext>
            </a:extLst>
          </p:cNvPr>
          <p:cNvSpPr txBox="1"/>
          <p:nvPr/>
        </p:nvSpPr>
        <p:spPr>
          <a:xfrm>
            <a:off x="1239997" y="812127"/>
            <a:ext cx="10831500" cy="53553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defTabSz="457200" hangingPunct="0">
              <a:buClr>
                <a:srgbClr val="7A9EC5"/>
              </a:buClr>
            </a:pPr>
            <a:r>
              <a:rPr lang="es-ES" b="1" dirty="0">
                <a:latin typeface="Verdana" panose="020B0604030504040204" pitchFamily="34" charset="0"/>
                <a:ea typeface="Verdana" panose="020B0604030504040204" pitchFamily="34" charset="0"/>
              </a:rPr>
              <a:t>La política fiscal actual se desarrolla en un contexto sin precedentes. </a:t>
            </a:r>
            <a:r>
              <a:rPr lang="es-ES" dirty="0">
                <a:latin typeface="Verdana" panose="020B0604030504040204" pitchFamily="34" charset="0"/>
                <a:ea typeface="Verdana" panose="020B0604030504040204" pitchFamily="34" charset="0"/>
              </a:rPr>
              <a:t>Esto caracterizado por rigideces estructurales del gasto (inflexibilidades) y deudas heredadas (FEPC).</a:t>
            </a:r>
          </a:p>
          <a:p>
            <a:pPr defTabSz="457200" hangingPunct="0">
              <a:buClr>
                <a:srgbClr val="7A9EC5"/>
              </a:buClr>
            </a:pPr>
            <a:endParaRPr lang="es-ES" dirty="0">
              <a:latin typeface="Verdana" panose="020B0604030504040204" pitchFamily="34" charset="0"/>
              <a:ea typeface="Verdana" panose="020B0604030504040204" pitchFamily="34" charset="0"/>
            </a:endParaRPr>
          </a:p>
          <a:p>
            <a:pPr marL="342900" indent="-342900" defTabSz="457200" hangingPunct="0">
              <a:buClr>
                <a:srgbClr val="7A9EC5"/>
              </a:buClr>
              <a:buFont typeface="Arial" panose="020B0604020202020204" pitchFamily="34" charset="0"/>
              <a:buChar char="•"/>
            </a:pPr>
            <a:r>
              <a:rPr lang="es-ES" dirty="0">
                <a:latin typeface="Verdana" panose="020B0604030504040204" pitchFamily="34" charset="0"/>
                <a:ea typeface="Verdana" panose="020B0604030504040204" pitchFamily="34" charset="0"/>
              </a:rPr>
              <a:t>Dentro de las inflexibilidades del gasto, se destacan: gasto de intereses, salarios de fuerzas públicas y sistema judicial, SGP, RDE, salud y pensiones.</a:t>
            </a:r>
          </a:p>
          <a:p>
            <a:pPr marL="342900" indent="-342900" defTabSz="457200" hangingPunct="0">
              <a:buClr>
                <a:srgbClr val="7A9EC5"/>
              </a:buClr>
              <a:buFont typeface="Arial" panose="020B0604020202020204" pitchFamily="34" charset="0"/>
              <a:buChar char="•"/>
            </a:pPr>
            <a:r>
              <a:rPr lang="es-ES" dirty="0">
                <a:latin typeface="Verdana" panose="020B0604030504040204" pitchFamily="34" charset="0"/>
                <a:ea typeface="Verdana" panose="020B0604030504040204" pitchFamily="34" charset="0"/>
              </a:rPr>
              <a:t>La caída inédita del recaudo tributario DIAN en 2024, de $18,4 billones, aceleró la crítica situación fiscal. </a:t>
            </a:r>
          </a:p>
          <a:p>
            <a:pPr defTabSz="457200" hangingPunct="0">
              <a:buClr>
                <a:srgbClr val="7A9EC5"/>
              </a:buClr>
            </a:pPr>
            <a:endParaRPr lang="es-ES" dirty="0">
              <a:latin typeface="Verdana" panose="020B0604030504040204" pitchFamily="34" charset="0"/>
              <a:ea typeface="Verdana" panose="020B0604030504040204" pitchFamily="34" charset="0"/>
            </a:endParaRPr>
          </a:p>
          <a:p>
            <a:pPr defTabSz="457200" hangingPunct="0">
              <a:buClr>
                <a:srgbClr val="7A9EC5"/>
              </a:buClr>
            </a:pPr>
            <a:endParaRPr lang="es-ES" dirty="0">
              <a:latin typeface="Verdana" panose="020B0604030504040204" pitchFamily="34" charset="0"/>
              <a:ea typeface="Verdana" panose="020B0604030504040204" pitchFamily="34" charset="0"/>
            </a:endParaRPr>
          </a:p>
          <a:p>
            <a:pPr defTabSz="457200" hangingPunct="0">
              <a:buClr>
                <a:srgbClr val="7A9EC5"/>
              </a:buClr>
            </a:pPr>
            <a:r>
              <a:rPr lang="es-ES" dirty="0">
                <a:latin typeface="Verdana" panose="020B0604030504040204" pitchFamily="34" charset="0"/>
                <a:ea typeface="Verdana" panose="020B0604030504040204" pitchFamily="34" charset="0"/>
              </a:rPr>
              <a:t>En este escenario, </a:t>
            </a:r>
            <a:r>
              <a:rPr lang="es-ES" b="1" dirty="0">
                <a:latin typeface="Verdana" panose="020B0604030504040204" pitchFamily="34" charset="0"/>
                <a:ea typeface="Verdana" panose="020B0604030504040204" pitchFamily="34" charset="0"/>
              </a:rPr>
              <a:t>cada decisión de política fiscal ha estado orientada por la necesidad de responder con responsabilidad a una coyuntura exigente</a:t>
            </a:r>
            <a:r>
              <a:rPr lang="es-ES" dirty="0">
                <a:latin typeface="Verdana" panose="020B0604030504040204" pitchFamily="34" charset="0"/>
                <a:ea typeface="Verdana" panose="020B0604030504040204" pitchFamily="34" charset="0"/>
              </a:rPr>
              <a:t>, buscando preservar la sostenibilidad macroeconómica y proteger el gasto social prioritario.</a:t>
            </a:r>
          </a:p>
          <a:p>
            <a:pPr defTabSz="457200" hangingPunct="0">
              <a:buClr>
                <a:srgbClr val="7A9EC5"/>
              </a:buClr>
            </a:pPr>
            <a:endParaRPr lang="es-ES" b="1" dirty="0">
              <a:solidFill>
                <a:srgbClr val="333333"/>
              </a:solidFill>
              <a:latin typeface="Verdana" panose="020B0604030504040204" pitchFamily="34" charset="0"/>
              <a:ea typeface="Verdana" panose="020B0604030504040204" pitchFamily="34" charset="0"/>
              <a:cs typeface="JasmineUPC"/>
            </a:endParaRPr>
          </a:p>
          <a:p>
            <a:pPr defTabSz="457200" hangingPunct="0">
              <a:buClr>
                <a:srgbClr val="7A9EC5"/>
              </a:buClr>
            </a:pPr>
            <a:endParaRPr lang="es-ES" dirty="0">
              <a:latin typeface="Verdana" panose="020B0604030504040204" pitchFamily="34" charset="0"/>
              <a:ea typeface="Verdana" panose="020B0604030504040204" pitchFamily="34" charset="0"/>
            </a:endParaRPr>
          </a:p>
          <a:p>
            <a:pPr defTabSz="457200" hangingPunct="0">
              <a:buClr>
                <a:srgbClr val="7A9EC5"/>
              </a:buClr>
            </a:pPr>
            <a:r>
              <a:rPr lang="es-ES" dirty="0">
                <a:latin typeface="Verdana" panose="020B0604030504040204" pitchFamily="34" charset="0"/>
                <a:ea typeface="Verdana" panose="020B0604030504040204" pitchFamily="34" charset="0"/>
              </a:rPr>
              <a:t>Las restricciones fiscales que hoy enfrenta el país </a:t>
            </a:r>
            <a:r>
              <a:rPr lang="es-ES" b="1" dirty="0">
                <a:latin typeface="Verdana" panose="020B0604030504040204" pitchFamily="34" charset="0"/>
                <a:ea typeface="Verdana" panose="020B0604030504040204" pitchFamily="34" charset="0"/>
              </a:rPr>
              <a:t>no son producto exclusivo de decisiones recientes, sino reflejo de una trayectoria prolongada de presiones crecientes sobre el gasto </a:t>
            </a:r>
            <a:r>
              <a:rPr lang="es-ES" dirty="0">
                <a:latin typeface="Verdana" panose="020B0604030504040204" pitchFamily="34" charset="0"/>
                <a:ea typeface="Verdana" panose="020B0604030504040204" pitchFamily="34" charset="0"/>
              </a:rPr>
              <a:t>y del endeudamiento acumulado en años previos, lo que limita el margen de maniobra actual.</a:t>
            </a:r>
            <a:endParaRPr lang="es-CO" b="1" dirty="0">
              <a:solidFill>
                <a:srgbClr val="333333"/>
              </a:solidFill>
              <a:latin typeface="Verdana" panose="020B0604030504040204" pitchFamily="34" charset="0"/>
              <a:ea typeface="Verdana" panose="020B0604030504040204" pitchFamily="34" charset="0"/>
              <a:cs typeface="JasmineUPC"/>
            </a:endParaRPr>
          </a:p>
        </p:txBody>
      </p:sp>
      <p:pic>
        <p:nvPicPr>
          <p:cNvPr id="10" name="Picture 8" descr="Finance ">
            <a:extLst>
              <a:ext uri="{FF2B5EF4-FFF2-40B4-BE49-F238E27FC236}">
                <a16:creationId xmlns:a16="http://schemas.microsoft.com/office/drawing/2014/main" id="{D46957DB-CE02-E07B-B9DD-168F99D814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912" y="5129810"/>
            <a:ext cx="849085" cy="84908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Investment">
            <a:extLst>
              <a:ext uri="{FF2B5EF4-FFF2-40B4-BE49-F238E27FC236}">
                <a16:creationId xmlns:a16="http://schemas.microsoft.com/office/drawing/2014/main" id="{52FE4364-C8F3-B9F5-E3E4-5824F2AA7A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912" y="988470"/>
            <a:ext cx="770309" cy="770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Finance ">
            <a:extLst>
              <a:ext uri="{FF2B5EF4-FFF2-40B4-BE49-F238E27FC236}">
                <a16:creationId xmlns:a16="http://schemas.microsoft.com/office/drawing/2014/main" id="{0CF4CBDB-FDD1-080E-FA8B-40EC571444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192" y="3670583"/>
            <a:ext cx="770523" cy="770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335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3946A-F4E6-27BE-60FE-A4BB3C8C4322}"/>
            </a:ext>
          </a:extLst>
        </p:cNvPr>
        <p:cNvGrpSpPr/>
        <p:nvPr/>
      </p:nvGrpSpPr>
      <p:grpSpPr>
        <a:xfrm>
          <a:off x="0" y="0"/>
          <a:ext cx="0" cy="0"/>
          <a:chOff x="0" y="0"/>
          <a:chExt cx="0" cy="0"/>
        </a:xfrm>
      </p:grpSpPr>
      <p:sp>
        <p:nvSpPr>
          <p:cNvPr id="7" name="CuadroTexto 6">
            <a:extLst>
              <a:ext uri="{FF2B5EF4-FFF2-40B4-BE49-F238E27FC236}">
                <a16:creationId xmlns:a16="http://schemas.microsoft.com/office/drawing/2014/main" id="{A32D5800-FE61-12CB-08DA-2CF3151CC2AB}"/>
              </a:ext>
            </a:extLst>
          </p:cNvPr>
          <p:cNvSpPr txBox="1"/>
          <p:nvPr/>
        </p:nvSpPr>
        <p:spPr>
          <a:xfrm>
            <a:off x="2930013" y="156919"/>
            <a:ext cx="6096000" cy="984885"/>
          </a:xfrm>
          <a:prstGeom prst="rect">
            <a:avLst/>
          </a:prstGeom>
          <a:noFill/>
        </p:spPr>
        <p:txBody>
          <a:bodyPr wrap="square">
            <a:spAutoFit/>
          </a:bodyPr>
          <a:lstStyle/>
          <a:p>
            <a:pPr algn="ctr"/>
            <a:r>
              <a:rPr lang="es-ES" sz="2000" b="1" dirty="0">
                <a:solidFill>
                  <a:schemeClr val="tx2">
                    <a:lumMod val="75000"/>
                    <a:lumOff val="25000"/>
                  </a:schemeClr>
                </a:solidFill>
                <a:latin typeface="Verdana" panose="020B0604030504040204" pitchFamily="34" charset="0"/>
                <a:ea typeface="Verdana" panose="020B0604030504040204" pitchFamily="34" charset="0"/>
              </a:rPr>
              <a:t>Desagregación PGN componentes Inflexible y Discrecional   2025-2026 </a:t>
            </a:r>
            <a:br>
              <a:rPr lang="es-ES" dirty="0">
                <a:latin typeface="Verdana" panose="020B0604030504040204" pitchFamily="34" charset="0"/>
                <a:ea typeface="Verdana" panose="020B0604030504040204" pitchFamily="34" charset="0"/>
              </a:rPr>
            </a:br>
            <a:r>
              <a:rPr lang="es-ES" sz="1100" dirty="0">
                <a:latin typeface="Verdana" panose="020B0604030504040204" pitchFamily="34" charset="0"/>
                <a:ea typeface="Verdana" panose="020B0604030504040204" pitchFamily="34" charset="0"/>
              </a:rPr>
              <a:t>                     (Cifras en Miles de Millones de Pesos)</a:t>
            </a:r>
            <a:r>
              <a:rPr lang="es-ES" dirty="0">
                <a:latin typeface="Verdana" panose="020B0604030504040204" pitchFamily="34" charset="0"/>
                <a:ea typeface="Verdana" panose="020B0604030504040204" pitchFamily="34" charset="0"/>
              </a:rPr>
              <a:t>	</a:t>
            </a:r>
          </a:p>
        </p:txBody>
      </p:sp>
      <p:pic>
        <p:nvPicPr>
          <p:cNvPr id="2" name="Imagen 1">
            <a:extLst>
              <a:ext uri="{FF2B5EF4-FFF2-40B4-BE49-F238E27FC236}">
                <a16:creationId xmlns:a16="http://schemas.microsoft.com/office/drawing/2014/main" id="{89198673-9517-2E0C-1D39-ED8BEAB399D3}"/>
              </a:ext>
            </a:extLst>
          </p:cNvPr>
          <p:cNvPicPr>
            <a:picLocks noChangeAspect="1"/>
          </p:cNvPicPr>
          <p:nvPr/>
        </p:nvPicPr>
        <p:blipFill>
          <a:blip r:embed="rId2"/>
          <a:stretch>
            <a:fillRect/>
          </a:stretch>
        </p:blipFill>
        <p:spPr>
          <a:xfrm>
            <a:off x="3015277" y="1141804"/>
            <a:ext cx="6010736" cy="5416607"/>
          </a:xfrm>
          <a:prstGeom prst="rect">
            <a:avLst/>
          </a:prstGeom>
        </p:spPr>
      </p:pic>
    </p:spTree>
    <p:extLst>
      <p:ext uri="{BB962C8B-B14F-4D97-AF65-F5344CB8AC3E}">
        <p14:creationId xmlns:p14="http://schemas.microsoft.com/office/powerpoint/2010/main" val="1973480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1387A-FB9C-DA0B-F994-640B1B428635}"/>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077647B3-59ED-8E06-DB2F-150FC7BC9088}"/>
              </a:ext>
            </a:extLst>
          </p:cNvPr>
          <p:cNvSpPr txBox="1"/>
          <p:nvPr/>
        </p:nvSpPr>
        <p:spPr>
          <a:xfrm>
            <a:off x="1544194" y="157212"/>
            <a:ext cx="8980931" cy="954107"/>
          </a:xfrm>
          <a:prstGeom prst="rect">
            <a:avLst/>
          </a:prstGeom>
          <a:noFill/>
        </p:spPr>
        <p:txBody>
          <a:bodyPr wrap="square" rtlCol="0">
            <a:spAutoFit/>
          </a:bodyPr>
          <a:lstStyle/>
          <a:p>
            <a:pPr algn="ctr"/>
            <a:r>
              <a:rPr lang="es-CO" sz="2800" b="1" dirty="0">
                <a:solidFill>
                  <a:srgbClr val="215F9A"/>
                </a:solidFill>
                <a:latin typeface="Verdana" panose="020B0604030504040204" pitchFamily="34" charset="0"/>
                <a:ea typeface="Verdana" panose="020B0604030504040204" pitchFamily="34" charset="0"/>
              </a:rPr>
              <a:t>Activación de la clausula de escape como señal de responsabilidad fiscal</a:t>
            </a:r>
          </a:p>
        </p:txBody>
      </p:sp>
      <p:sp>
        <p:nvSpPr>
          <p:cNvPr id="3" name="Rectángulo: esquinas redondeadas 2">
            <a:extLst>
              <a:ext uri="{FF2B5EF4-FFF2-40B4-BE49-F238E27FC236}">
                <a16:creationId xmlns:a16="http://schemas.microsoft.com/office/drawing/2014/main" id="{42E665C9-2C11-E160-C0DD-8863929A209E}"/>
              </a:ext>
            </a:extLst>
          </p:cNvPr>
          <p:cNvSpPr/>
          <p:nvPr/>
        </p:nvSpPr>
        <p:spPr>
          <a:xfrm>
            <a:off x="2002536" y="1277983"/>
            <a:ext cx="9884663" cy="841248"/>
          </a:xfrm>
          <a:prstGeom prst="roundRect">
            <a:avLst/>
          </a:prstGeom>
          <a:solidFill>
            <a:srgbClr val="346EB1">
              <a:alpha val="30196"/>
            </a:srgbClr>
          </a:solidFill>
          <a:ln w="28575">
            <a:solidFill>
              <a:schemeClr val="accent4">
                <a:lumMod val="5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400" b="1" u="sng" dirty="0">
                <a:solidFill>
                  <a:schemeClr val="tx1"/>
                </a:solidFill>
                <a:latin typeface="Verdana" panose="020B0604030504040204" pitchFamily="34" charset="0"/>
                <a:ea typeface="Verdana" panose="020B0604030504040204" pitchFamily="34" charset="0"/>
              </a:rPr>
              <a:t>Desequilibrio estructural de las finanzas públicas</a:t>
            </a:r>
            <a:r>
              <a:rPr lang="es-CO" sz="1400" dirty="0">
                <a:solidFill>
                  <a:schemeClr val="tx1"/>
                </a:solidFill>
                <a:latin typeface="Verdana" panose="020B0604030504040204" pitchFamily="34" charset="0"/>
                <a:ea typeface="Verdana" panose="020B0604030504040204" pitchFamily="34" charset="0"/>
              </a:rPr>
              <a:t>, con origen en factores como el </a:t>
            </a:r>
            <a:r>
              <a:rPr lang="es-CO" sz="1400" b="1" u="sng" dirty="0">
                <a:solidFill>
                  <a:schemeClr val="tx1"/>
                </a:solidFill>
                <a:latin typeface="Verdana" panose="020B0604030504040204" pitchFamily="34" charset="0"/>
                <a:ea typeface="Verdana" panose="020B0604030504040204" pitchFamily="34" charset="0"/>
              </a:rPr>
              <a:t>crecimiento sostenido del gasto inflexible </a:t>
            </a:r>
            <a:r>
              <a:rPr lang="es-CO" sz="1400" dirty="0">
                <a:solidFill>
                  <a:schemeClr val="tx1"/>
                </a:solidFill>
                <a:latin typeface="Verdana" panose="020B0604030504040204" pitchFamily="34" charset="0"/>
                <a:ea typeface="Verdana" panose="020B0604030504040204" pitchFamily="34" charset="0"/>
              </a:rPr>
              <a:t>por encima de la dinámica de los ingresos, lo que constituye un fenómeno que compromete la estabilidad macroeconómica. </a:t>
            </a:r>
          </a:p>
        </p:txBody>
      </p:sp>
      <p:sp>
        <p:nvSpPr>
          <p:cNvPr id="5" name="CuadroTexto 4">
            <a:extLst>
              <a:ext uri="{FF2B5EF4-FFF2-40B4-BE49-F238E27FC236}">
                <a16:creationId xmlns:a16="http://schemas.microsoft.com/office/drawing/2014/main" id="{F4D9161B-8D0B-5275-677D-204B806BC873}"/>
              </a:ext>
            </a:extLst>
          </p:cNvPr>
          <p:cNvSpPr txBox="1"/>
          <p:nvPr/>
        </p:nvSpPr>
        <p:spPr>
          <a:xfrm>
            <a:off x="212219" y="1510202"/>
            <a:ext cx="1331975" cy="338554"/>
          </a:xfrm>
          <a:prstGeom prst="rect">
            <a:avLst/>
          </a:prstGeom>
          <a:noFill/>
        </p:spPr>
        <p:txBody>
          <a:bodyPr wrap="square">
            <a:spAutoFit/>
          </a:bodyPr>
          <a:lstStyle/>
          <a:p>
            <a:pPr algn="ctr"/>
            <a:r>
              <a:rPr lang="es-CO" sz="1600" b="1" dirty="0">
                <a:solidFill>
                  <a:srgbClr val="002060"/>
                </a:solidFill>
                <a:latin typeface="Verdana" panose="020B0604030504040204" pitchFamily="34" charset="0"/>
                <a:ea typeface="Verdana" panose="020B0604030504040204" pitchFamily="34" charset="0"/>
              </a:rPr>
              <a:t>Reto</a:t>
            </a:r>
            <a:endParaRPr lang="es-CO" sz="2000" dirty="0">
              <a:solidFill>
                <a:srgbClr val="002060"/>
              </a:solidFill>
            </a:endParaRPr>
          </a:p>
        </p:txBody>
      </p:sp>
      <p:sp>
        <p:nvSpPr>
          <p:cNvPr id="6" name="Flecha: a la derecha 5">
            <a:extLst>
              <a:ext uri="{FF2B5EF4-FFF2-40B4-BE49-F238E27FC236}">
                <a16:creationId xmlns:a16="http://schemas.microsoft.com/office/drawing/2014/main" id="{946FA23A-AD61-5500-AE1E-E95BB149FF6A}"/>
              </a:ext>
            </a:extLst>
          </p:cNvPr>
          <p:cNvSpPr/>
          <p:nvPr/>
        </p:nvSpPr>
        <p:spPr>
          <a:xfrm>
            <a:off x="1549908" y="1530831"/>
            <a:ext cx="301752" cy="307777"/>
          </a:xfrm>
          <a:prstGeom prst="rightArrow">
            <a:avLst>
              <a:gd name="adj1" fmla="val 42453"/>
              <a:gd name="adj2" fmla="val 39601"/>
            </a:avLst>
          </a:prstGeom>
          <a:solidFill>
            <a:schemeClr val="accent4">
              <a:lumMod val="50000"/>
            </a:schemeClr>
          </a:solidFill>
          <a:ln>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esquinas redondeadas 6">
            <a:extLst>
              <a:ext uri="{FF2B5EF4-FFF2-40B4-BE49-F238E27FC236}">
                <a16:creationId xmlns:a16="http://schemas.microsoft.com/office/drawing/2014/main" id="{BD97D6D5-F0D3-91DE-7EED-B0D6F6E2D239}"/>
              </a:ext>
            </a:extLst>
          </p:cNvPr>
          <p:cNvSpPr/>
          <p:nvPr/>
        </p:nvSpPr>
        <p:spPr>
          <a:xfrm>
            <a:off x="859918" y="2411688"/>
            <a:ext cx="8302370" cy="643211"/>
          </a:xfrm>
          <a:prstGeom prst="roundRect">
            <a:avLst/>
          </a:prstGeom>
          <a:noFill/>
          <a:ln w="28575">
            <a:solidFill>
              <a:srgbClr val="46929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400" dirty="0">
                <a:solidFill>
                  <a:schemeClr val="tx1"/>
                </a:solidFill>
                <a:latin typeface="Verdana" panose="020B0604030504040204" pitchFamily="34" charset="0"/>
                <a:ea typeface="Verdana" panose="020B0604030504040204" pitchFamily="34" charset="0"/>
              </a:rPr>
              <a:t>Al ser desequilibrios de carácter estructural, no es posible aislar este efecto con los componentes cíclicos de la Regla Fiscal. </a:t>
            </a:r>
          </a:p>
        </p:txBody>
      </p:sp>
      <p:sp>
        <p:nvSpPr>
          <p:cNvPr id="10" name="Elipse 9">
            <a:extLst>
              <a:ext uri="{FF2B5EF4-FFF2-40B4-BE49-F238E27FC236}">
                <a16:creationId xmlns:a16="http://schemas.microsoft.com/office/drawing/2014/main" id="{FBF3EBA4-912F-1259-AAEB-91A706F05904}"/>
              </a:ext>
            </a:extLst>
          </p:cNvPr>
          <p:cNvSpPr/>
          <p:nvPr/>
        </p:nvSpPr>
        <p:spPr>
          <a:xfrm>
            <a:off x="594742" y="2337733"/>
            <a:ext cx="324000" cy="324000"/>
          </a:xfrm>
          <a:prstGeom prst="ellipse">
            <a:avLst/>
          </a:prstGeom>
          <a:solidFill>
            <a:srgbClr val="346EB1"/>
          </a:solidFill>
          <a:ln>
            <a:solidFill>
              <a:srgbClr val="346EB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b="1" dirty="0">
                <a:latin typeface="Verdana" panose="020B0604030504040204" pitchFamily="34" charset="0"/>
                <a:ea typeface="Verdana" panose="020B0604030504040204" pitchFamily="34" charset="0"/>
              </a:rPr>
              <a:t>1</a:t>
            </a:r>
          </a:p>
        </p:txBody>
      </p:sp>
      <p:sp>
        <p:nvSpPr>
          <p:cNvPr id="11" name="Rectángulo: esquinas redondeadas 10">
            <a:extLst>
              <a:ext uri="{FF2B5EF4-FFF2-40B4-BE49-F238E27FC236}">
                <a16:creationId xmlns:a16="http://schemas.microsoft.com/office/drawing/2014/main" id="{86409AF1-A684-7512-7A43-5D73CA8D47A7}"/>
              </a:ext>
            </a:extLst>
          </p:cNvPr>
          <p:cNvSpPr/>
          <p:nvPr/>
        </p:nvSpPr>
        <p:spPr>
          <a:xfrm>
            <a:off x="859918" y="3216978"/>
            <a:ext cx="8302370" cy="731335"/>
          </a:xfrm>
          <a:prstGeom prst="roundRect">
            <a:avLst/>
          </a:prstGeom>
          <a:noFill/>
          <a:ln w="28575">
            <a:solidFill>
              <a:srgbClr val="46929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Verdana" panose="020B0604030504040204" pitchFamily="34" charset="0"/>
                <a:ea typeface="Verdana" panose="020B0604030504040204" pitchFamily="34" charset="0"/>
              </a:rPr>
              <a:t>La situación exige un ajuste equivalente al 3,6% del PIB, para cumplir la regla fiscal. Este esfuerzo requiere al Congreso, vía Ley de Financiamiento y/o cambios en el gasto legal o constitucional.</a:t>
            </a:r>
            <a:endParaRPr lang="es-CO" sz="1400" dirty="0">
              <a:solidFill>
                <a:schemeClr val="tx1"/>
              </a:solidFill>
              <a:latin typeface="Verdana" panose="020B0604030504040204" pitchFamily="34" charset="0"/>
              <a:ea typeface="Verdana" panose="020B0604030504040204" pitchFamily="34" charset="0"/>
            </a:endParaRPr>
          </a:p>
        </p:txBody>
      </p:sp>
      <p:sp>
        <p:nvSpPr>
          <p:cNvPr id="13" name="Elipse 12">
            <a:extLst>
              <a:ext uri="{FF2B5EF4-FFF2-40B4-BE49-F238E27FC236}">
                <a16:creationId xmlns:a16="http://schemas.microsoft.com/office/drawing/2014/main" id="{782DCBCA-F406-3C16-1F5D-0755E5BE67FE}"/>
              </a:ext>
            </a:extLst>
          </p:cNvPr>
          <p:cNvSpPr/>
          <p:nvPr/>
        </p:nvSpPr>
        <p:spPr>
          <a:xfrm>
            <a:off x="594742" y="3143023"/>
            <a:ext cx="324000" cy="324000"/>
          </a:xfrm>
          <a:prstGeom prst="ellipse">
            <a:avLst/>
          </a:prstGeom>
          <a:solidFill>
            <a:srgbClr val="346EB1"/>
          </a:solidFill>
          <a:ln>
            <a:solidFill>
              <a:srgbClr val="346EB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b="1">
                <a:latin typeface="Verdana" panose="020B0604030504040204" pitchFamily="34" charset="0"/>
                <a:ea typeface="Verdana" panose="020B0604030504040204" pitchFamily="34" charset="0"/>
              </a:rPr>
              <a:t>2</a:t>
            </a:r>
          </a:p>
        </p:txBody>
      </p:sp>
      <p:sp>
        <p:nvSpPr>
          <p:cNvPr id="14" name="Rectángulo: esquinas redondeadas 13">
            <a:extLst>
              <a:ext uri="{FF2B5EF4-FFF2-40B4-BE49-F238E27FC236}">
                <a16:creationId xmlns:a16="http://schemas.microsoft.com/office/drawing/2014/main" id="{E9292AF8-0C04-4D5C-43B7-C1CFD9CE7598}"/>
              </a:ext>
            </a:extLst>
          </p:cNvPr>
          <p:cNvSpPr/>
          <p:nvPr/>
        </p:nvSpPr>
        <p:spPr>
          <a:xfrm>
            <a:off x="859918" y="4182790"/>
            <a:ext cx="8302370" cy="898619"/>
          </a:xfrm>
          <a:prstGeom prst="roundRect">
            <a:avLst/>
          </a:prstGeom>
          <a:noFill/>
          <a:ln w="28575">
            <a:solidFill>
              <a:srgbClr val="46929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Verdana" panose="020B0604030504040204" pitchFamily="34" charset="0"/>
                <a:ea typeface="Verdana" panose="020B0604030504040204" pitchFamily="34" charset="0"/>
              </a:rPr>
              <a:t>No se puede financiar con deuda un déficit superior al autorizado por el MFMP y la regla fiscal. Los instrumentos de planeación deben ajustarse a ese límite legal, sin la posibilidad de incumplimiento </a:t>
            </a:r>
            <a:r>
              <a:rPr lang="es-MX" sz="1400" dirty="0" err="1">
                <a:solidFill>
                  <a:schemeClr val="tx1"/>
                </a:solidFill>
                <a:latin typeface="Verdana" panose="020B0604030504040204" pitchFamily="34" charset="0"/>
                <a:ea typeface="Verdana" panose="020B0604030504040204" pitchFamily="34" charset="0"/>
              </a:rPr>
              <a:t>ex-ante</a:t>
            </a:r>
            <a:r>
              <a:rPr lang="es-MX" sz="1400" dirty="0">
                <a:solidFill>
                  <a:schemeClr val="tx1"/>
                </a:solidFill>
                <a:latin typeface="Verdana" panose="020B0604030504040204" pitchFamily="34" charset="0"/>
                <a:ea typeface="Verdana" panose="020B0604030504040204" pitchFamily="34" charset="0"/>
              </a:rPr>
              <a:t>. </a:t>
            </a:r>
          </a:p>
        </p:txBody>
      </p:sp>
      <p:sp>
        <p:nvSpPr>
          <p:cNvPr id="15" name="Elipse 14">
            <a:extLst>
              <a:ext uri="{FF2B5EF4-FFF2-40B4-BE49-F238E27FC236}">
                <a16:creationId xmlns:a16="http://schemas.microsoft.com/office/drawing/2014/main" id="{73B03CA0-051B-455C-B3D6-791ED8C221CE}"/>
              </a:ext>
            </a:extLst>
          </p:cNvPr>
          <p:cNvSpPr/>
          <p:nvPr/>
        </p:nvSpPr>
        <p:spPr>
          <a:xfrm>
            <a:off x="594742" y="4055363"/>
            <a:ext cx="324000" cy="324000"/>
          </a:xfrm>
          <a:prstGeom prst="ellipse">
            <a:avLst/>
          </a:prstGeom>
          <a:solidFill>
            <a:srgbClr val="346EB1"/>
          </a:solidFill>
          <a:ln>
            <a:solidFill>
              <a:srgbClr val="346EB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b="1" dirty="0">
                <a:latin typeface="Verdana" panose="020B0604030504040204" pitchFamily="34" charset="0"/>
                <a:ea typeface="Verdana" panose="020B0604030504040204" pitchFamily="34" charset="0"/>
              </a:rPr>
              <a:t>3</a:t>
            </a:r>
          </a:p>
        </p:txBody>
      </p:sp>
      <p:sp>
        <p:nvSpPr>
          <p:cNvPr id="16" name="Cerrar llave 15">
            <a:extLst>
              <a:ext uri="{FF2B5EF4-FFF2-40B4-BE49-F238E27FC236}">
                <a16:creationId xmlns:a16="http://schemas.microsoft.com/office/drawing/2014/main" id="{E8237815-C386-AEBA-4550-B0B188F26261}"/>
              </a:ext>
            </a:extLst>
          </p:cNvPr>
          <p:cNvSpPr/>
          <p:nvPr/>
        </p:nvSpPr>
        <p:spPr>
          <a:xfrm>
            <a:off x="9382005" y="3238219"/>
            <a:ext cx="324000" cy="1726264"/>
          </a:xfrm>
          <a:prstGeom prst="rightBrace">
            <a:avLst>
              <a:gd name="adj1" fmla="val 0"/>
              <a:gd name="adj2" fmla="val 50000"/>
            </a:avLst>
          </a:prstGeom>
          <a:ln w="28575">
            <a:solidFill>
              <a:srgbClr val="46929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17" name="CuadroTexto 16">
            <a:extLst>
              <a:ext uri="{FF2B5EF4-FFF2-40B4-BE49-F238E27FC236}">
                <a16:creationId xmlns:a16="http://schemas.microsoft.com/office/drawing/2014/main" id="{2FF48715-5027-A363-8F70-71CBF48E965F}"/>
              </a:ext>
            </a:extLst>
          </p:cNvPr>
          <p:cNvSpPr txBox="1"/>
          <p:nvPr/>
        </p:nvSpPr>
        <p:spPr>
          <a:xfrm>
            <a:off x="9706005" y="3439008"/>
            <a:ext cx="2236058" cy="1384995"/>
          </a:xfrm>
          <a:prstGeom prst="rect">
            <a:avLst/>
          </a:prstGeom>
          <a:noFill/>
          <a:ln>
            <a:noFill/>
          </a:ln>
        </p:spPr>
        <p:txBody>
          <a:bodyPr wrap="square">
            <a:spAutoFit/>
          </a:bodyPr>
          <a:lstStyle/>
          <a:p>
            <a:pPr algn="ctr"/>
            <a:r>
              <a:rPr lang="es-ES" sz="1400" dirty="0">
                <a:solidFill>
                  <a:srgbClr val="000000"/>
                </a:solidFill>
                <a:latin typeface="Verdana" panose="020B0604030504040204" pitchFamily="34" charset="0"/>
                <a:ea typeface="Verdana" panose="020B0604030504040204" pitchFamily="34" charset="0"/>
              </a:rPr>
              <a:t>Se comprometería el funcionamiento del Estado y podría derivar en una situación de riesgo macroeconómico.</a:t>
            </a:r>
            <a:endParaRPr lang="es-CO" dirty="0">
              <a:solidFill>
                <a:srgbClr val="C00000"/>
              </a:solidFill>
              <a:latin typeface="Verdana" panose="020B0604030504040204" pitchFamily="34" charset="0"/>
              <a:ea typeface="Verdana" panose="020B0604030504040204" pitchFamily="34" charset="0"/>
            </a:endParaRPr>
          </a:p>
        </p:txBody>
      </p:sp>
      <p:sp>
        <p:nvSpPr>
          <p:cNvPr id="18" name="Rectángulo: esquinas redondeadas 17">
            <a:extLst>
              <a:ext uri="{FF2B5EF4-FFF2-40B4-BE49-F238E27FC236}">
                <a16:creationId xmlns:a16="http://schemas.microsoft.com/office/drawing/2014/main" id="{930864CD-8073-475C-E50D-E94FD1132227}"/>
              </a:ext>
            </a:extLst>
          </p:cNvPr>
          <p:cNvSpPr/>
          <p:nvPr/>
        </p:nvSpPr>
        <p:spPr>
          <a:xfrm>
            <a:off x="391472" y="5367663"/>
            <a:ext cx="11495727" cy="865519"/>
          </a:xfrm>
          <a:prstGeom prst="roundRect">
            <a:avLst/>
          </a:prstGeom>
          <a:solidFill>
            <a:srgbClr val="097C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fontAlgn="ctr"/>
            <a:r>
              <a:rPr lang="es-ES" sz="1600" b="1" dirty="0">
                <a:solidFill>
                  <a:schemeClr val="bg1"/>
                </a:solidFill>
                <a:latin typeface="Verdana" panose="020B0604030504040204" pitchFamily="34" charset="0"/>
                <a:ea typeface="Verdana" panose="020B0604030504040204" pitchFamily="34" charset="0"/>
              </a:rPr>
              <a:t>Con la clausula de escape se abre el espacio para concertar medidas de ajuste que exceden el periodo de Gobierno, permitiendo dirigir las finanzas públicas hacia una senda de sostenibilidad como lo exige el principio constitucional.</a:t>
            </a:r>
          </a:p>
        </p:txBody>
      </p:sp>
    </p:spTree>
    <p:extLst>
      <p:ext uri="{BB962C8B-B14F-4D97-AF65-F5344CB8AC3E}">
        <p14:creationId xmlns:p14="http://schemas.microsoft.com/office/powerpoint/2010/main" val="2811725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EE0C4-6FFA-ED1E-C9BC-DAAFCE7FC5C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FE6B099-74C2-38D7-1943-31318725AD59}"/>
              </a:ext>
            </a:extLst>
          </p:cNvPr>
          <p:cNvSpPr txBox="1">
            <a:spLocks/>
          </p:cNvSpPr>
          <p:nvPr/>
        </p:nvSpPr>
        <p:spPr>
          <a:xfrm>
            <a:off x="1280160" y="113492"/>
            <a:ext cx="9416415" cy="12741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srgbClr val="215F9A"/>
                </a:solidFill>
                <a:effectLst/>
                <a:uLnTx/>
                <a:uFillTx/>
                <a:latin typeface="Verdana" panose="020B0604030504040204" pitchFamily="34" charset="0"/>
                <a:ea typeface="Verdana" panose="020B0604030504040204" pitchFamily="34" charset="0"/>
                <a:cs typeface="+mj-cs"/>
              </a:rPr>
              <a:t>No activar la cláusula de escape tendría importantes implicaciones macroeconómicas y fiscales</a:t>
            </a:r>
            <a:endParaRPr kumimoji="0" lang="es-CO" sz="2800" b="1" i="0" u="none" strike="noStrike" kern="1200" cap="none" spc="0" normalizeH="0" baseline="0" noProof="0" dirty="0">
              <a:ln>
                <a:noFill/>
              </a:ln>
              <a:solidFill>
                <a:srgbClr val="215F9A"/>
              </a:solidFill>
              <a:effectLst/>
              <a:uLnTx/>
              <a:uFillTx/>
              <a:latin typeface="Verdana" panose="020B0604030504040204" pitchFamily="34" charset="0"/>
              <a:ea typeface="Verdana" panose="020B0604030504040204" pitchFamily="34" charset="0"/>
              <a:cs typeface="+mj-cs"/>
            </a:endParaRPr>
          </a:p>
        </p:txBody>
      </p:sp>
      <p:sp>
        <p:nvSpPr>
          <p:cNvPr id="10" name="CuadroTexto 9">
            <a:extLst>
              <a:ext uri="{FF2B5EF4-FFF2-40B4-BE49-F238E27FC236}">
                <a16:creationId xmlns:a16="http://schemas.microsoft.com/office/drawing/2014/main" id="{84E55FE8-606A-8B3F-139C-AD07646DF913}"/>
              </a:ext>
            </a:extLst>
          </p:cNvPr>
          <p:cNvSpPr txBox="1"/>
          <p:nvPr/>
        </p:nvSpPr>
        <p:spPr>
          <a:xfrm>
            <a:off x="1695886" y="2663342"/>
            <a:ext cx="5749943" cy="1129308"/>
          </a:xfrm>
          <a:prstGeom prst="roundRect">
            <a:avLst>
              <a:gd name="adj" fmla="val 9018"/>
            </a:avLst>
          </a:prstGeom>
          <a:solidFill>
            <a:srgbClr val="FFFFFF"/>
          </a:solidFill>
          <a:ln w="28575">
            <a:solidFill>
              <a:srgbClr val="46929A"/>
            </a:solidFill>
            <a:prstDash val="sysDash"/>
          </a:ln>
        </p:spPr>
        <p:txBody>
          <a:bodyPr wrap="square" rtlCol="0">
            <a:spAutoFit/>
          </a:bodyPr>
          <a:lstStyle/>
          <a:p>
            <a:pPr>
              <a:spcBef>
                <a:spcPts val="600"/>
              </a:spcBef>
              <a:buClr>
                <a:srgbClr val="002060"/>
              </a:buClr>
            </a:pPr>
            <a:r>
              <a:rPr lang="es-ES" sz="1600">
                <a:latin typeface="Verdana" panose="020B0604030504040204" pitchFamily="34" charset="0"/>
                <a:ea typeface="Verdana" panose="020B0604030504040204" pitchFamily="34" charset="0"/>
                <a:cs typeface="Arial" panose="020B0604020202020204" pitchFamily="34" charset="0"/>
              </a:rPr>
              <a:t>Las estimaciones indican </a:t>
            </a:r>
            <a:r>
              <a:rPr lang="es-ES" sz="1600" b="1">
                <a:latin typeface="Verdana" panose="020B0604030504040204" pitchFamily="34" charset="0"/>
                <a:ea typeface="Verdana" panose="020B0604030504040204" pitchFamily="34" charset="0"/>
                <a:cs typeface="Arial" panose="020B0604020202020204" pitchFamily="34" charset="0"/>
              </a:rPr>
              <a:t>un menor crecimiento en 1,8pp y 0,6pp en el primer y segundo año, respectivamente</a:t>
            </a:r>
            <a:r>
              <a:rPr lang="es-ES" sz="1600">
                <a:latin typeface="Verdana" panose="020B0604030504040204" pitchFamily="34" charset="0"/>
                <a:ea typeface="Verdana" panose="020B0604030504040204" pitchFamily="34" charset="0"/>
                <a:cs typeface="Arial" panose="020B0604020202020204" pitchFamily="34" charset="0"/>
              </a:rPr>
              <a:t>, con una desaceleración promedio de 0,6pp en adelante.</a:t>
            </a:r>
          </a:p>
        </p:txBody>
      </p:sp>
      <p:sp>
        <p:nvSpPr>
          <p:cNvPr id="3" name="CuadroTexto 2">
            <a:extLst>
              <a:ext uri="{FF2B5EF4-FFF2-40B4-BE49-F238E27FC236}">
                <a16:creationId xmlns:a16="http://schemas.microsoft.com/office/drawing/2014/main" id="{3CD6BE06-9450-7694-0CE0-030EC11A39DC}"/>
              </a:ext>
            </a:extLst>
          </p:cNvPr>
          <p:cNvSpPr txBox="1"/>
          <p:nvPr/>
        </p:nvSpPr>
        <p:spPr>
          <a:xfrm>
            <a:off x="1695885" y="4082582"/>
            <a:ext cx="5749943" cy="1387435"/>
          </a:xfrm>
          <a:prstGeom prst="roundRect">
            <a:avLst>
              <a:gd name="adj" fmla="val 9018"/>
            </a:avLst>
          </a:prstGeom>
          <a:solidFill>
            <a:srgbClr val="FFFFFF"/>
          </a:solidFill>
          <a:ln w="28575">
            <a:solidFill>
              <a:srgbClr val="46929A"/>
            </a:solidFill>
            <a:prstDash val="sysDash"/>
          </a:ln>
        </p:spPr>
        <p:txBody>
          <a:bodyPr wrap="square" rtlCol="0">
            <a:spAutoFit/>
          </a:bodyPr>
          <a:lstStyle/>
          <a:p>
            <a:pPr>
              <a:spcBef>
                <a:spcPts val="600"/>
              </a:spcBef>
              <a:buClr>
                <a:srgbClr val="002060"/>
              </a:buClr>
            </a:pPr>
            <a:r>
              <a:rPr lang="es-ES" sz="1600">
                <a:latin typeface="Verdana" panose="020B0604030504040204" pitchFamily="34" charset="0"/>
                <a:ea typeface="Verdana" panose="020B0604030504040204" pitchFamily="34" charset="0"/>
                <a:cs typeface="Arial" panose="020B0604020202020204" pitchFamily="34" charset="0"/>
              </a:rPr>
              <a:t>Se </a:t>
            </a:r>
            <a:r>
              <a:rPr lang="es-ES" sz="1600" b="1">
                <a:latin typeface="Verdana" panose="020B0604030504040204" pitchFamily="34" charset="0"/>
                <a:ea typeface="Verdana" panose="020B0604030504040204" pitchFamily="34" charset="0"/>
                <a:cs typeface="Arial" panose="020B0604020202020204" pitchFamily="34" charset="0"/>
              </a:rPr>
              <a:t>estima un aumento promedio de 0,8pp en la inflación y el desempleo</a:t>
            </a:r>
            <a:r>
              <a:rPr lang="es-ES" sz="1600">
                <a:latin typeface="Verdana" panose="020B0604030504040204" pitchFamily="34" charset="0"/>
                <a:ea typeface="Verdana" panose="020B0604030504040204" pitchFamily="34" charset="0"/>
                <a:cs typeface="Arial" panose="020B0604020202020204" pitchFamily="34" charset="0"/>
              </a:rPr>
              <a:t>. El impacto en inflación obedece al efecto negativo de una menor provisión de bienes públicos sobre la producción, generando un choque negativo de oferta.</a:t>
            </a:r>
          </a:p>
        </p:txBody>
      </p:sp>
      <p:sp>
        <p:nvSpPr>
          <p:cNvPr id="4" name="CuadroTexto 3">
            <a:extLst>
              <a:ext uri="{FF2B5EF4-FFF2-40B4-BE49-F238E27FC236}">
                <a16:creationId xmlns:a16="http://schemas.microsoft.com/office/drawing/2014/main" id="{89B069D4-42EB-DAF7-A51A-87B45BADDCFE}"/>
              </a:ext>
            </a:extLst>
          </p:cNvPr>
          <p:cNvSpPr txBox="1"/>
          <p:nvPr/>
        </p:nvSpPr>
        <p:spPr>
          <a:xfrm>
            <a:off x="1695885" y="5727624"/>
            <a:ext cx="5749943" cy="613053"/>
          </a:xfrm>
          <a:prstGeom prst="roundRect">
            <a:avLst>
              <a:gd name="adj" fmla="val 9018"/>
            </a:avLst>
          </a:prstGeom>
          <a:solidFill>
            <a:srgbClr val="FFFFFF"/>
          </a:solidFill>
          <a:ln w="28575">
            <a:solidFill>
              <a:srgbClr val="46929A"/>
            </a:solidFill>
            <a:prstDash val="sysDash"/>
          </a:ln>
        </p:spPr>
        <p:txBody>
          <a:bodyPr wrap="square" rtlCol="0">
            <a:spAutoFit/>
          </a:bodyPr>
          <a:lstStyle/>
          <a:p>
            <a:pPr>
              <a:spcBef>
                <a:spcPts val="600"/>
              </a:spcBef>
              <a:buClr>
                <a:srgbClr val="002060"/>
              </a:buClr>
            </a:pPr>
            <a:r>
              <a:rPr lang="es-ES" sz="1600">
                <a:latin typeface="Verdana" panose="020B0604030504040204" pitchFamily="34" charset="0"/>
                <a:ea typeface="Verdana" panose="020B0604030504040204" pitchFamily="34" charset="0"/>
                <a:cs typeface="Arial" panose="020B0604020202020204" pitchFamily="34" charset="0"/>
              </a:rPr>
              <a:t>Se estima </a:t>
            </a:r>
            <a:r>
              <a:rPr lang="es-ES" sz="1600" b="1">
                <a:latin typeface="Verdana" panose="020B0604030504040204" pitchFamily="34" charset="0"/>
                <a:ea typeface="Verdana" panose="020B0604030504040204" pitchFamily="34" charset="0"/>
                <a:cs typeface="Arial" panose="020B0604020202020204" pitchFamily="34" charset="0"/>
              </a:rPr>
              <a:t>una reducción promedio de 0,1pp en los ingresos tributarios</a:t>
            </a:r>
            <a:r>
              <a:rPr lang="es-ES" sz="1600">
                <a:latin typeface="Verdana" panose="020B0604030504040204" pitchFamily="34" charset="0"/>
                <a:ea typeface="Verdana" panose="020B0604030504040204" pitchFamily="34" charset="0"/>
                <a:cs typeface="Arial" panose="020B0604020202020204" pitchFamily="34" charset="0"/>
              </a:rPr>
              <a:t> como porcentaje del PIB.</a:t>
            </a:r>
          </a:p>
        </p:txBody>
      </p:sp>
      <p:sp>
        <p:nvSpPr>
          <p:cNvPr id="9" name="Rectángulo 8">
            <a:extLst>
              <a:ext uri="{FF2B5EF4-FFF2-40B4-BE49-F238E27FC236}">
                <a16:creationId xmlns:a16="http://schemas.microsoft.com/office/drawing/2014/main" id="{7AB0C64C-9333-B2DA-DFDD-2DEF7BD1745B}"/>
              </a:ext>
            </a:extLst>
          </p:cNvPr>
          <p:cNvSpPr/>
          <p:nvPr/>
        </p:nvSpPr>
        <p:spPr>
          <a:xfrm>
            <a:off x="285096" y="1438858"/>
            <a:ext cx="7160732" cy="1173220"/>
          </a:xfrm>
          <a:prstGeom prst="rect">
            <a:avLst/>
          </a:prstGeom>
          <a:no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algn="just" defTabSz="914400" rtl="0" eaLnBrk="1" fontAlgn="auto" latinLnBrk="0" hangingPunct="1">
              <a:lnSpc>
                <a:spcPct val="100000"/>
              </a:lnSpc>
              <a:spcBef>
                <a:spcPts val="0"/>
              </a:spcBef>
              <a:spcAft>
                <a:spcPts val="0"/>
              </a:spcAft>
              <a:buClrTx/>
              <a:buSzTx/>
              <a:tabLst/>
              <a:defRPr/>
            </a:pPr>
            <a:r>
              <a:rPr kumimoji="0" lang="es-ES" i="0" u="none" strike="noStrike" kern="1200" cap="none" spc="-50" normalizeH="0" baseline="0" dirty="0">
                <a:ln>
                  <a:noFill/>
                </a:ln>
                <a:solidFill>
                  <a:prstClr val="black"/>
                </a:solidFill>
                <a:effectLst/>
                <a:uLnTx/>
                <a:uFillTx/>
                <a:latin typeface="Verdana" panose="020B0604030504040204" pitchFamily="34" charset="0"/>
                <a:ea typeface="Verdana" panose="020B0604030504040204" pitchFamily="34" charset="0"/>
                <a:cs typeface="+mn-cs"/>
              </a:rPr>
              <a:t>Una reducción equivalente al 3,6% del PIB en el gasto público, principalmente en inversión, podría tener las siguientes repercusiones:</a:t>
            </a:r>
            <a:endParaRPr lang="es-ES" sz="1600" b="1" spc="-50" dirty="0">
              <a:solidFill>
                <a:prstClr val="black"/>
              </a:solidFill>
              <a:latin typeface="Verdana" panose="020B0604030504040204" pitchFamily="34" charset="0"/>
              <a:ea typeface="Verdana" panose="020B0604030504040204" pitchFamily="34" charset="0"/>
            </a:endParaRPr>
          </a:p>
        </p:txBody>
      </p:sp>
      <p:sp>
        <p:nvSpPr>
          <p:cNvPr id="11" name="CuadroTexto 10">
            <a:extLst>
              <a:ext uri="{FF2B5EF4-FFF2-40B4-BE49-F238E27FC236}">
                <a16:creationId xmlns:a16="http://schemas.microsoft.com/office/drawing/2014/main" id="{DC40E4EC-9368-831B-315E-6D9E9FDB134C}"/>
              </a:ext>
            </a:extLst>
          </p:cNvPr>
          <p:cNvSpPr txBox="1"/>
          <p:nvPr/>
        </p:nvSpPr>
        <p:spPr>
          <a:xfrm>
            <a:off x="186691" y="2966386"/>
            <a:ext cx="1572768" cy="523220"/>
          </a:xfrm>
          <a:prstGeom prst="rect">
            <a:avLst/>
          </a:prstGeom>
          <a:noFill/>
        </p:spPr>
        <p:txBody>
          <a:bodyPr wrap="square">
            <a:spAutoFit/>
          </a:bodyPr>
          <a:lstStyle/>
          <a:p>
            <a:pPr algn="ctr"/>
            <a:r>
              <a:rPr lang="es-ES" sz="1400" b="1">
                <a:solidFill>
                  <a:schemeClr val="accent1"/>
                </a:solidFill>
                <a:latin typeface="Verdana" panose="020B0604030504040204" pitchFamily="34" charset="0"/>
                <a:ea typeface="Verdana" panose="020B0604030504040204" pitchFamily="34" charset="0"/>
              </a:rPr>
              <a:t>Crecimiento económico</a:t>
            </a:r>
          </a:p>
        </p:txBody>
      </p:sp>
      <p:sp>
        <p:nvSpPr>
          <p:cNvPr id="12" name="CuadroTexto 11">
            <a:extLst>
              <a:ext uri="{FF2B5EF4-FFF2-40B4-BE49-F238E27FC236}">
                <a16:creationId xmlns:a16="http://schemas.microsoft.com/office/drawing/2014/main" id="{17395723-A264-4D12-9704-A99000B85B71}"/>
              </a:ext>
            </a:extLst>
          </p:cNvPr>
          <p:cNvSpPr txBox="1"/>
          <p:nvPr/>
        </p:nvSpPr>
        <p:spPr>
          <a:xfrm>
            <a:off x="225988" y="4484165"/>
            <a:ext cx="1367028" cy="523220"/>
          </a:xfrm>
          <a:prstGeom prst="rect">
            <a:avLst/>
          </a:prstGeom>
          <a:noFill/>
        </p:spPr>
        <p:txBody>
          <a:bodyPr wrap="square">
            <a:spAutoFit/>
          </a:bodyPr>
          <a:lstStyle/>
          <a:p>
            <a:pPr algn="ctr"/>
            <a:r>
              <a:rPr lang="es-ES" sz="1400" b="1">
                <a:solidFill>
                  <a:schemeClr val="accent1"/>
                </a:solidFill>
                <a:latin typeface="Verdana" panose="020B0604030504040204" pitchFamily="34" charset="0"/>
                <a:ea typeface="Verdana" panose="020B0604030504040204" pitchFamily="34" charset="0"/>
              </a:rPr>
              <a:t>Desempleo e inflación</a:t>
            </a:r>
          </a:p>
        </p:txBody>
      </p:sp>
      <p:sp>
        <p:nvSpPr>
          <p:cNvPr id="6" name="CuadroTexto 5">
            <a:extLst>
              <a:ext uri="{FF2B5EF4-FFF2-40B4-BE49-F238E27FC236}">
                <a16:creationId xmlns:a16="http://schemas.microsoft.com/office/drawing/2014/main" id="{F9711279-5429-90D4-03AC-5CC8E7C57BEC}"/>
              </a:ext>
            </a:extLst>
          </p:cNvPr>
          <p:cNvSpPr txBox="1"/>
          <p:nvPr/>
        </p:nvSpPr>
        <p:spPr>
          <a:xfrm>
            <a:off x="289559" y="5772540"/>
            <a:ext cx="1367028" cy="523220"/>
          </a:xfrm>
          <a:prstGeom prst="rect">
            <a:avLst/>
          </a:prstGeom>
          <a:noFill/>
        </p:spPr>
        <p:txBody>
          <a:bodyPr wrap="square">
            <a:spAutoFit/>
          </a:bodyPr>
          <a:lstStyle/>
          <a:p>
            <a:pPr algn="ctr"/>
            <a:r>
              <a:rPr lang="es-ES" sz="1400" b="1">
                <a:solidFill>
                  <a:schemeClr val="accent1"/>
                </a:solidFill>
                <a:latin typeface="Verdana" panose="020B0604030504040204" pitchFamily="34" charset="0"/>
                <a:ea typeface="Verdana" panose="020B0604030504040204" pitchFamily="34" charset="0"/>
              </a:rPr>
              <a:t>Recaudo tributario</a:t>
            </a:r>
          </a:p>
        </p:txBody>
      </p:sp>
      <p:sp>
        <p:nvSpPr>
          <p:cNvPr id="7" name="Rectángulo: esquinas redondeadas 6">
            <a:extLst>
              <a:ext uri="{FF2B5EF4-FFF2-40B4-BE49-F238E27FC236}">
                <a16:creationId xmlns:a16="http://schemas.microsoft.com/office/drawing/2014/main" id="{4E814B21-E72B-D2CC-CD1A-C31DE4801B32}"/>
              </a:ext>
            </a:extLst>
          </p:cNvPr>
          <p:cNvSpPr/>
          <p:nvPr/>
        </p:nvSpPr>
        <p:spPr>
          <a:xfrm>
            <a:off x="8168640" y="2246812"/>
            <a:ext cx="3797372" cy="4040085"/>
          </a:xfrm>
          <a:prstGeom prst="roundRect">
            <a:avLst/>
          </a:prstGeom>
          <a:noFill/>
          <a:ln w="28575">
            <a:solidFill>
              <a:srgbClr val="46929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Verdana" panose="020B0604030504040204" pitchFamily="34" charset="0"/>
                <a:ea typeface="Verdana" panose="020B0604030504040204" pitchFamily="34" charset="0"/>
              </a:rPr>
              <a:t>Se debe preservar la estabilidad macroeconómica. </a:t>
            </a:r>
          </a:p>
          <a:p>
            <a:pPr algn="ctr"/>
            <a:endParaRPr lang="es-CO" sz="2000" dirty="0">
              <a:solidFill>
                <a:schemeClr val="tx1"/>
              </a:solidFill>
              <a:latin typeface="Verdana" panose="020B0604030504040204" pitchFamily="34" charset="0"/>
              <a:ea typeface="Verdana" panose="020B0604030504040204" pitchFamily="34" charset="0"/>
            </a:endParaRPr>
          </a:p>
          <a:p>
            <a:pPr algn="ctr"/>
            <a:r>
              <a:rPr lang="es-CO" sz="2000" dirty="0">
                <a:solidFill>
                  <a:schemeClr val="tx1"/>
                </a:solidFill>
                <a:latin typeface="Verdana" panose="020B0604030504040204" pitchFamily="34" charset="0"/>
                <a:ea typeface="Verdana" panose="020B0604030504040204" pitchFamily="34" charset="0"/>
              </a:rPr>
              <a:t>Un aumento de </a:t>
            </a:r>
            <a:r>
              <a:rPr lang="es-CO" sz="2000" b="1" dirty="0">
                <a:solidFill>
                  <a:schemeClr val="tx1"/>
                </a:solidFill>
                <a:latin typeface="Verdana" panose="020B0604030504040204" pitchFamily="34" charset="0"/>
                <a:ea typeface="Verdana" panose="020B0604030504040204" pitchFamily="34" charset="0"/>
              </a:rPr>
              <a:t>1pp en el crecimiento económico </a:t>
            </a:r>
            <a:r>
              <a:rPr lang="es-CO" sz="2000" dirty="0">
                <a:solidFill>
                  <a:schemeClr val="tx1"/>
                </a:solidFill>
                <a:latin typeface="Verdana" panose="020B0604030504040204" pitchFamily="34" charset="0"/>
                <a:ea typeface="Verdana" panose="020B0604030504040204" pitchFamily="34" charset="0"/>
              </a:rPr>
              <a:t>generaría una </a:t>
            </a:r>
            <a:r>
              <a:rPr lang="es-CO" sz="2000" b="1" dirty="0">
                <a:solidFill>
                  <a:schemeClr val="tx1"/>
                </a:solidFill>
                <a:latin typeface="Verdana" panose="020B0604030504040204" pitchFamily="34" charset="0"/>
                <a:ea typeface="Verdana" panose="020B0604030504040204" pitchFamily="34" charset="0"/>
              </a:rPr>
              <a:t>reducción de 0,2pp del déficit total</a:t>
            </a:r>
            <a:r>
              <a:rPr lang="es-CO" sz="2000" dirty="0">
                <a:solidFill>
                  <a:schemeClr val="tx1"/>
                </a:solidFill>
                <a:latin typeface="Verdana" panose="020B0604030504040204" pitchFamily="34" charset="0"/>
                <a:ea typeface="Verdana" panose="020B0604030504040204" pitchFamily="34" charset="0"/>
              </a:rPr>
              <a:t>, y una reducción de </a:t>
            </a:r>
            <a:r>
              <a:rPr lang="es-CO" sz="2000" b="1" dirty="0">
                <a:solidFill>
                  <a:schemeClr val="tx1"/>
                </a:solidFill>
                <a:latin typeface="Verdana" panose="020B0604030504040204" pitchFamily="34" charset="0"/>
                <a:ea typeface="Verdana" panose="020B0604030504040204" pitchFamily="34" charset="0"/>
              </a:rPr>
              <a:t>0,8pp en el nivel de deuda neta.</a:t>
            </a:r>
          </a:p>
        </p:txBody>
      </p:sp>
      <p:pic>
        <p:nvPicPr>
          <p:cNvPr id="1026" name="Picture 2" descr="Idea - Iconos gratis de tecnología">
            <a:extLst>
              <a:ext uri="{FF2B5EF4-FFF2-40B4-BE49-F238E27FC236}">
                <a16:creationId xmlns:a16="http://schemas.microsoft.com/office/drawing/2014/main" id="{70CF91DA-18CB-C2AC-BBE9-F4602999E4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99542" y="2273859"/>
            <a:ext cx="764730" cy="764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862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08A90-7B76-78EE-453C-34F3DC1A1834}"/>
            </a:ext>
          </a:extLst>
        </p:cNvPr>
        <p:cNvGrpSpPr/>
        <p:nvPr/>
      </p:nvGrpSpPr>
      <p:grpSpPr>
        <a:xfrm>
          <a:off x="0" y="0"/>
          <a:ext cx="0" cy="0"/>
          <a:chOff x="0" y="0"/>
          <a:chExt cx="0" cy="0"/>
        </a:xfrm>
      </p:grpSpPr>
      <p:sp>
        <p:nvSpPr>
          <p:cNvPr id="10" name="Título 1">
            <a:extLst>
              <a:ext uri="{FF2B5EF4-FFF2-40B4-BE49-F238E27FC236}">
                <a16:creationId xmlns:a16="http://schemas.microsoft.com/office/drawing/2014/main" id="{63A382CF-E9E5-7E3F-6815-2384A5FECA2E}"/>
              </a:ext>
            </a:extLst>
          </p:cNvPr>
          <p:cNvSpPr>
            <a:spLocks noGrp="1"/>
          </p:cNvSpPr>
          <p:nvPr>
            <p:ph type="title"/>
          </p:nvPr>
        </p:nvSpPr>
        <p:spPr>
          <a:xfrm>
            <a:off x="1426422" y="35713"/>
            <a:ext cx="9323918" cy="771129"/>
          </a:xfrm>
        </p:spPr>
        <p:txBody>
          <a:bodyPr>
            <a:noAutofit/>
          </a:bodyPr>
          <a:lstStyle/>
          <a:p>
            <a:pPr algn="ctr"/>
            <a:r>
              <a:rPr lang="es-CO" sz="1800" dirty="0">
                <a:cs typeface="+mn-cs"/>
              </a:rPr>
              <a:t>Existen presiones fiscales heredadas que dificultan hacer ajustes fiscales y desarrollar el plan de Gobierno</a:t>
            </a:r>
          </a:p>
        </p:txBody>
      </p:sp>
      <p:sp>
        <p:nvSpPr>
          <p:cNvPr id="11" name="CuadroTexto 3">
            <a:extLst>
              <a:ext uri="{FF2B5EF4-FFF2-40B4-BE49-F238E27FC236}">
                <a16:creationId xmlns:a16="http://schemas.microsoft.com/office/drawing/2014/main" id="{70E59E82-0823-908D-B7F3-E0317B981C6D}"/>
              </a:ext>
            </a:extLst>
          </p:cNvPr>
          <p:cNvSpPr txBox="1"/>
          <p:nvPr/>
        </p:nvSpPr>
        <p:spPr>
          <a:xfrm>
            <a:off x="383608" y="861586"/>
            <a:ext cx="3339703" cy="411643"/>
          </a:xfrm>
          <a:prstGeom prst="rect">
            <a:avLst/>
          </a:prstGeom>
          <a:noFill/>
          <a:ln w="9525" cmpd="sng">
            <a:noFill/>
          </a:ln>
          <a:effectLst/>
        </p:spPr>
        <p:txBody>
          <a:bodyPr wrap="square" rtlCol="0" anchor="t"/>
          <a:lstStyle>
            <a:defPPr>
              <a:defRPr lang="es-ES"/>
            </a:defPPr>
            <a:lvl1pPr marL="0" indent="0" algn="l" defTabSz="914400" rtl="0" eaLnBrk="1" latinLnBrk="0" hangingPunct="1">
              <a:defRPr sz="1100" kern="1200">
                <a:solidFill>
                  <a:schemeClr val="dk1"/>
                </a:solidFill>
                <a:latin typeface="+mn-lt"/>
                <a:ea typeface="+mn-ea"/>
                <a:cs typeface="+mn-cs"/>
              </a:defRPr>
            </a:lvl1pPr>
            <a:lvl2pPr marL="457200" indent="0" algn="l" defTabSz="914400" rtl="0" eaLnBrk="1" latinLnBrk="0" hangingPunct="1">
              <a:defRPr sz="1100" kern="1200">
                <a:solidFill>
                  <a:schemeClr val="dk1"/>
                </a:solidFill>
                <a:latin typeface="+mn-lt"/>
                <a:ea typeface="+mn-ea"/>
                <a:cs typeface="+mn-cs"/>
              </a:defRPr>
            </a:lvl2pPr>
            <a:lvl3pPr marL="914400" indent="0" algn="l" defTabSz="914400" rtl="0" eaLnBrk="1" latinLnBrk="0" hangingPunct="1">
              <a:defRPr sz="1100" kern="1200">
                <a:solidFill>
                  <a:schemeClr val="dk1"/>
                </a:solidFill>
                <a:latin typeface="+mn-lt"/>
                <a:ea typeface="+mn-ea"/>
                <a:cs typeface="+mn-cs"/>
              </a:defRPr>
            </a:lvl3pPr>
            <a:lvl4pPr marL="1371600" indent="0" algn="l" defTabSz="914400" rtl="0" eaLnBrk="1" latinLnBrk="0" hangingPunct="1">
              <a:defRPr sz="1100" kern="1200">
                <a:solidFill>
                  <a:schemeClr val="dk1"/>
                </a:solidFill>
                <a:latin typeface="+mn-lt"/>
                <a:ea typeface="+mn-ea"/>
                <a:cs typeface="+mn-cs"/>
              </a:defRPr>
            </a:lvl4pPr>
            <a:lvl5pPr marL="1828800" indent="0" algn="l" defTabSz="914400" rtl="0" eaLnBrk="1" latinLnBrk="0" hangingPunct="1">
              <a:defRPr sz="1100" kern="1200">
                <a:solidFill>
                  <a:schemeClr val="dk1"/>
                </a:solidFill>
                <a:latin typeface="+mn-lt"/>
                <a:ea typeface="+mn-ea"/>
                <a:cs typeface="+mn-cs"/>
              </a:defRPr>
            </a:lvl5pPr>
            <a:lvl6pPr marL="2286000" indent="0" algn="l" defTabSz="914400" rtl="0" eaLnBrk="1" latinLnBrk="0" hangingPunct="1">
              <a:defRPr sz="1100" kern="1200">
                <a:solidFill>
                  <a:schemeClr val="dk1"/>
                </a:solidFill>
                <a:latin typeface="+mn-lt"/>
                <a:ea typeface="+mn-ea"/>
                <a:cs typeface="+mn-cs"/>
              </a:defRPr>
            </a:lvl6pPr>
            <a:lvl7pPr marL="2743200" indent="0" algn="l" defTabSz="914400" rtl="0" eaLnBrk="1" latinLnBrk="0" hangingPunct="1">
              <a:defRPr sz="1100" kern="1200">
                <a:solidFill>
                  <a:schemeClr val="dk1"/>
                </a:solidFill>
                <a:latin typeface="+mn-lt"/>
                <a:ea typeface="+mn-ea"/>
                <a:cs typeface="+mn-cs"/>
              </a:defRPr>
            </a:lvl7pPr>
            <a:lvl8pPr marL="3200400" indent="0" algn="l" defTabSz="914400" rtl="0" eaLnBrk="1" latinLnBrk="0" hangingPunct="1">
              <a:defRPr sz="1100" kern="1200">
                <a:solidFill>
                  <a:schemeClr val="dk1"/>
                </a:solidFill>
                <a:latin typeface="+mn-lt"/>
                <a:ea typeface="+mn-ea"/>
                <a:cs typeface="+mn-cs"/>
              </a:defRPr>
            </a:lvl8pPr>
            <a:lvl9pPr marL="3657600" indent="0" algn="l" defTabSz="914400" rtl="0" eaLnBrk="1" latinLnBrk="0" hangingPunct="1">
              <a:defRPr sz="1100" kern="12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CO" sz="1600" b="1"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t>Gasto fiscal del </a:t>
            </a:r>
            <a:r>
              <a:rPr lang="es-CO" sz="1600" b="1">
                <a:solidFill>
                  <a:schemeClr val="tx1"/>
                </a:solidFill>
                <a:latin typeface="Verdana" panose="020B0604030504040204" pitchFamily="34" charset="0"/>
                <a:ea typeface="Verdana" panose="020B0604030504040204" pitchFamily="34" charset="0"/>
              </a:rPr>
              <a:t>FEPC</a:t>
            </a:r>
            <a:br>
              <a:rPr kumimoji="0" lang="es-CO" sz="1600" b="1"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br>
            <a:r>
              <a:rPr kumimoji="0" lang="es-CO" sz="1600"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t>(% del PIB y billones de 2025)</a:t>
            </a:r>
          </a:p>
        </p:txBody>
      </p:sp>
      <p:sp>
        <p:nvSpPr>
          <p:cNvPr id="12" name="CuadroTexto 11">
            <a:extLst>
              <a:ext uri="{FF2B5EF4-FFF2-40B4-BE49-F238E27FC236}">
                <a16:creationId xmlns:a16="http://schemas.microsoft.com/office/drawing/2014/main" id="{3E688ED3-9B0C-19D2-E00D-1E20E099989E}"/>
              </a:ext>
            </a:extLst>
          </p:cNvPr>
          <p:cNvSpPr txBox="1"/>
          <p:nvPr/>
        </p:nvSpPr>
        <p:spPr>
          <a:xfrm>
            <a:off x="-21266" y="6204348"/>
            <a:ext cx="11563312" cy="338554"/>
          </a:xfrm>
          <a:prstGeom prst="rect">
            <a:avLst/>
          </a:prstGeom>
          <a:noFill/>
        </p:spPr>
        <p:txBody>
          <a:bodyPr wrap="square" rtlCol="0">
            <a:spAutoFit/>
          </a:bodyPr>
          <a:lstStyle/>
          <a:p>
            <a:pPr algn="just"/>
            <a:r>
              <a:rPr lang="es-CO" sz="800">
                <a:latin typeface="Verdana" panose="020B0604030504040204" pitchFamily="34" charset="0"/>
                <a:ea typeface="Verdana" panose="020B0604030504040204" pitchFamily="34" charset="0"/>
                <a:cs typeface="Arial" panose="020B0604020202020204" pitchFamily="34" charset="0"/>
              </a:rPr>
              <a:t>*Expresado a precios de 2025 como porcentaje del PIB.</a:t>
            </a:r>
          </a:p>
          <a:p>
            <a:pPr algn="just"/>
            <a:r>
              <a:rPr lang="es-CO" sz="800" b="1">
                <a:latin typeface="Verdana" panose="020B0604030504040204" pitchFamily="34" charset="0"/>
                <a:ea typeface="Verdana" panose="020B0604030504040204" pitchFamily="34" charset="0"/>
                <a:cs typeface="Arial" panose="020B0604020202020204" pitchFamily="34" charset="0"/>
              </a:rPr>
              <a:t>Fuente</a:t>
            </a:r>
            <a:r>
              <a:rPr lang="es-CO" sz="800">
                <a:latin typeface="Verdana" panose="020B0604030504040204" pitchFamily="34" charset="0"/>
                <a:ea typeface="Verdana" panose="020B0604030504040204" pitchFamily="34" charset="0"/>
                <a:cs typeface="Arial" panose="020B0604020202020204" pitchFamily="34" charset="0"/>
              </a:rPr>
              <a:t>: Ministerio de Hacienda y Crédito Público.</a:t>
            </a:r>
            <a:endParaRPr lang="en-US" sz="800" noProof="0">
              <a:latin typeface="Verdana" panose="020B0604030504040204" pitchFamily="34" charset="0"/>
              <a:ea typeface="Verdana" panose="020B0604030504040204" pitchFamily="34" charset="0"/>
            </a:endParaRPr>
          </a:p>
        </p:txBody>
      </p:sp>
      <p:sp>
        <p:nvSpPr>
          <p:cNvPr id="17" name="CuadroTexto 3">
            <a:extLst>
              <a:ext uri="{FF2B5EF4-FFF2-40B4-BE49-F238E27FC236}">
                <a16:creationId xmlns:a16="http://schemas.microsoft.com/office/drawing/2014/main" id="{D13DD25C-E2A1-76C9-7B09-FB51684215BF}"/>
              </a:ext>
            </a:extLst>
          </p:cNvPr>
          <p:cNvSpPr txBox="1"/>
          <p:nvPr/>
        </p:nvSpPr>
        <p:spPr>
          <a:xfrm>
            <a:off x="8426159" y="906515"/>
            <a:ext cx="3339703" cy="411643"/>
          </a:xfrm>
          <a:prstGeom prst="rect">
            <a:avLst/>
          </a:prstGeom>
          <a:noFill/>
          <a:ln w="9525" cmpd="sng">
            <a:noFill/>
          </a:ln>
          <a:effectLst/>
        </p:spPr>
        <p:txBody>
          <a:bodyPr wrap="square" rtlCol="0" anchor="t"/>
          <a:lstStyle>
            <a:defPPr>
              <a:defRPr lang="es-ES"/>
            </a:defPPr>
            <a:lvl1pPr marL="0" indent="0" algn="l" defTabSz="914400" rtl="0" eaLnBrk="1" latinLnBrk="0" hangingPunct="1">
              <a:defRPr sz="1100" kern="1200">
                <a:solidFill>
                  <a:schemeClr val="dk1"/>
                </a:solidFill>
                <a:latin typeface="+mn-lt"/>
                <a:ea typeface="+mn-ea"/>
                <a:cs typeface="+mn-cs"/>
              </a:defRPr>
            </a:lvl1pPr>
            <a:lvl2pPr marL="457200" indent="0" algn="l" defTabSz="914400" rtl="0" eaLnBrk="1" latinLnBrk="0" hangingPunct="1">
              <a:defRPr sz="1100" kern="1200">
                <a:solidFill>
                  <a:schemeClr val="dk1"/>
                </a:solidFill>
                <a:latin typeface="+mn-lt"/>
                <a:ea typeface="+mn-ea"/>
                <a:cs typeface="+mn-cs"/>
              </a:defRPr>
            </a:lvl2pPr>
            <a:lvl3pPr marL="914400" indent="0" algn="l" defTabSz="914400" rtl="0" eaLnBrk="1" latinLnBrk="0" hangingPunct="1">
              <a:defRPr sz="1100" kern="1200">
                <a:solidFill>
                  <a:schemeClr val="dk1"/>
                </a:solidFill>
                <a:latin typeface="+mn-lt"/>
                <a:ea typeface="+mn-ea"/>
                <a:cs typeface="+mn-cs"/>
              </a:defRPr>
            </a:lvl3pPr>
            <a:lvl4pPr marL="1371600" indent="0" algn="l" defTabSz="914400" rtl="0" eaLnBrk="1" latinLnBrk="0" hangingPunct="1">
              <a:defRPr sz="1100" kern="1200">
                <a:solidFill>
                  <a:schemeClr val="dk1"/>
                </a:solidFill>
                <a:latin typeface="+mn-lt"/>
                <a:ea typeface="+mn-ea"/>
                <a:cs typeface="+mn-cs"/>
              </a:defRPr>
            </a:lvl4pPr>
            <a:lvl5pPr marL="1828800" indent="0" algn="l" defTabSz="914400" rtl="0" eaLnBrk="1" latinLnBrk="0" hangingPunct="1">
              <a:defRPr sz="1100" kern="1200">
                <a:solidFill>
                  <a:schemeClr val="dk1"/>
                </a:solidFill>
                <a:latin typeface="+mn-lt"/>
                <a:ea typeface="+mn-ea"/>
                <a:cs typeface="+mn-cs"/>
              </a:defRPr>
            </a:lvl5pPr>
            <a:lvl6pPr marL="2286000" indent="0" algn="l" defTabSz="914400" rtl="0" eaLnBrk="1" latinLnBrk="0" hangingPunct="1">
              <a:defRPr sz="1100" kern="1200">
                <a:solidFill>
                  <a:schemeClr val="dk1"/>
                </a:solidFill>
                <a:latin typeface="+mn-lt"/>
                <a:ea typeface="+mn-ea"/>
                <a:cs typeface="+mn-cs"/>
              </a:defRPr>
            </a:lvl6pPr>
            <a:lvl7pPr marL="2743200" indent="0" algn="l" defTabSz="914400" rtl="0" eaLnBrk="1" latinLnBrk="0" hangingPunct="1">
              <a:defRPr sz="1100" kern="1200">
                <a:solidFill>
                  <a:schemeClr val="dk1"/>
                </a:solidFill>
                <a:latin typeface="+mn-lt"/>
                <a:ea typeface="+mn-ea"/>
                <a:cs typeface="+mn-cs"/>
              </a:defRPr>
            </a:lvl7pPr>
            <a:lvl8pPr marL="3200400" indent="0" algn="l" defTabSz="914400" rtl="0" eaLnBrk="1" latinLnBrk="0" hangingPunct="1">
              <a:defRPr sz="1100" kern="1200">
                <a:solidFill>
                  <a:schemeClr val="dk1"/>
                </a:solidFill>
                <a:latin typeface="+mn-lt"/>
                <a:ea typeface="+mn-ea"/>
                <a:cs typeface="+mn-cs"/>
              </a:defRPr>
            </a:lvl8pPr>
            <a:lvl9pPr marL="3657600" indent="0" algn="l" defTabSz="914400" rtl="0" eaLnBrk="1" latinLnBrk="0" hangingPunct="1">
              <a:defRPr sz="1100" kern="12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CO" sz="1600" b="1"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t>Amortizaciones LCF</a:t>
            </a:r>
            <a:br>
              <a:rPr kumimoji="0" lang="es-CO" sz="1600" b="1"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br>
            <a:r>
              <a:rPr kumimoji="0" lang="es-CO" sz="1600"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t>(% del PIB y billones de 2025)</a:t>
            </a:r>
          </a:p>
        </p:txBody>
      </p:sp>
      <p:sp>
        <p:nvSpPr>
          <p:cNvPr id="18" name="Rectángulo: esquinas redondeadas 17">
            <a:extLst>
              <a:ext uri="{FF2B5EF4-FFF2-40B4-BE49-F238E27FC236}">
                <a16:creationId xmlns:a16="http://schemas.microsoft.com/office/drawing/2014/main" id="{5F8C4B51-38C9-CB71-2745-0B655493AFE8}"/>
              </a:ext>
            </a:extLst>
          </p:cNvPr>
          <p:cNvSpPr/>
          <p:nvPr/>
        </p:nvSpPr>
        <p:spPr>
          <a:xfrm>
            <a:off x="66906" y="5014861"/>
            <a:ext cx="3761452" cy="1118803"/>
          </a:xfrm>
          <a:prstGeom prst="roundRect">
            <a:avLst/>
          </a:prstGeom>
          <a:noFill/>
          <a:ln w="28575">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just">
              <a:buClr>
                <a:srgbClr val="254061"/>
              </a:buClr>
              <a:buFont typeface="Arial" panose="020B0604020202020204" pitchFamily="34" charset="0"/>
              <a:buChar char="•"/>
            </a:pPr>
            <a:r>
              <a:rPr lang="es-ES" sz="1200" b="1">
                <a:solidFill>
                  <a:schemeClr val="tx1"/>
                </a:solidFill>
                <a:latin typeface="Verdana" panose="020B0604030504040204" pitchFamily="34" charset="0"/>
                <a:ea typeface="Verdana" panose="020B0604030504040204" pitchFamily="34" charset="0"/>
              </a:rPr>
              <a:t>Desde 2022 el FEPC se ha registrado como gasto fiscal y afecta el déficit. </a:t>
            </a:r>
            <a:r>
              <a:rPr lang="es-ES" sz="1200">
                <a:solidFill>
                  <a:schemeClr val="tx1"/>
                </a:solidFill>
                <a:latin typeface="Verdana" panose="020B0604030504040204" pitchFamily="34" charset="0"/>
                <a:ea typeface="Verdana" panose="020B0604030504040204" pitchFamily="34" charset="0"/>
              </a:rPr>
              <a:t>Antes el pasivo </a:t>
            </a:r>
            <a:r>
              <a:rPr lang="es-ES" sz="1200" b="1">
                <a:solidFill>
                  <a:schemeClr val="tx1"/>
                </a:solidFill>
                <a:latin typeface="Verdana" panose="020B0604030504040204" pitchFamily="34" charset="0"/>
                <a:ea typeface="Verdana" panose="020B0604030504040204" pitchFamily="34" charset="0"/>
              </a:rPr>
              <a:t>iba como deuda y no se registraba fiscalmente.</a:t>
            </a:r>
          </a:p>
        </p:txBody>
      </p:sp>
      <p:graphicFrame>
        <p:nvGraphicFramePr>
          <p:cNvPr id="19" name="Gráfico 18">
            <a:extLst>
              <a:ext uri="{FF2B5EF4-FFF2-40B4-BE49-F238E27FC236}">
                <a16:creationId xmlns:a16="http://schemas.microsoft.com/office/drawing/2014/main" id="{7CEF202D-C673-6A41-3D01-F174F148BDDA}"/>
              </a:ext>
            </a:extLst>
          </p:cNvPr>
          <p:cNvGraphicFramePr>
            <a:graphicFrameLocks/>
          </p:cNvGraphicFramePr>
          <p:nvPr>
            <p:extLst>
              <p:ext uri="{D42A27DB-BD31-4B8C-83A1-F6EECF244321}">
                <p14:modId xmlns:p14="http://schemas.microsoft.com/office/powerpoint/2010/main" val="145422987"/>
              </p:ext>
            </p:extLst>
          </p:nvPr>
        </p:nvGraphicFramePr>
        <p:xfrm>
          <a:off x="-128689" y="1562580"/>
          <a:ext cx="3852000" cy="2988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Gráfico 19">
            <a:extLst>
              <a:ext uri="{FF2B5EF4-FFF2-40B4-BE49-F238E27FC236}">
                <a16:creationId xmlns:a16="http://schemas.microsoft.com/office/drawing/2014/main" id="{51FCF08F-E6D0-A685-047F-C0C894FD5FD7}"/>
              </a:ext>
            </a:extLst>
          </p:cNvPr>
          <p:cNvGraphicFramePr>
            <a:graphicFrameLocks/>
          </p:cNvGraphicFramePr>
          <p:nvPr>
            <p:extLst>
              <p:ext uri="{D42A27DB-BD31-4B8C-83A1-F6EECF244321}">
                <p14:modId xmlns:p14="http://schemas.microsoft.com/office/powerpoint/2010/main" val="3060897214"/>
              </p:ext>
            </p:extLst>
          </p:nvPr>
        </p:nvGraphicFramePr>
        <p:xfrm>
          <a:off x="8284471" y="1456581"/>
          <a:ext cx="3852000" cy="2988000"/>
        </p:xfrm>
        <a:graphic>
          <a:graphicData uri="http://schemas.openxmlformats.org/drawingml/2006/chart">
            <c:chart xmlns:c="http://schemas.openxmlformats.org/drawingml/2006/chart" xmlns:r="http://schemas.openxmlformats.org/officeDocument/2006/relationships" r:id="rId3"/>
          </a:graphicData>
        </a:graphic>
      </p:graphicFrame>
      <p:sp>
        <p:nvSpPr>
          <p:cNvPr id="21" name="Rectángulo: esquinas redondeadas 20">
            <a:extLst>
              <a:ext uri="{FF2B5EF4-FFF2-40B4-BE49-F238E27FC236}">
                <a16:creationId xmlns:a16="http://schemas.microsoft.com/office/drawing/2014/main" id="{65399F57-E578-6447-5CC0-3E7F96D2E9AE}"/>
              </a:ext>
            </a:extLst>
          </p:cNvPr>
          <p:cNvSpPr/>
          <p:nvPr/>
        </p:nvSpPr>
        <p:spPr>
          <a:xfrm>
            <a:off x="131133" y="4520514"/>
            <a:ext cx="648000" cy="288000"/>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00" b="1">
                <a:latin typeface="Verdana" panose="020B0604030504040204" pitchFamily="34" charset="0"/>
                <a:ea typeface="Verdana" panose="020B0604030504040204" pitchFamily="34" charset="0"/>
              </a:rPr>
              <a:t>$21,4</a:t>
            </a:r>
          </a:p>
        </p:txBody>
      </p:sp>
      <p:sp>
        <p:nvSpPr>
          <p:cNvPr id="22" name="Rectángulo: esquinas redondeadas 21">
            <a:extLst>
              <a:ext uri="{FF2B5EF4-FFF2-40B4-BE49-F238E27FC236}">
                <a16:creationId xmlns:a16="http://schemas.microsoft.com/office/drawing/2014/main" id="{F814570F-2628-1A9B-D2CB-6D62BCA24261}"/>
              </a:ext>
            </a:extLst>
          </p:cNvPr>
          <p:cNvSpPr/>
          <p:nvPr/>
        </p:nvSpPr>
        <p:spPr>
          <a:xfrm>
            <a:off x="881772" y="4520514"/>
            <a:ext cx="648000"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00" b="1"/>
              <a:t>$</a:t>
            </a:r>
            <a:r>
              <a:rPr lang="es-CO" sz="1000" b="1">
                <a:latin typeface="Verdana" panose="020B0604030504040204" pitchFamily="34" charset="0"/>
                <a:ea typeface="Verdana" panose="020B0604030504040204" pitchFamily="34" charset="0"/>
              </a:rPr>
              <a:t>28,9</a:t>
            </a:r>
          </a:p>
        </p:txBody>
      </p:sp>
      <p:sp>
        <p:nvSpPr>
          <p:cNvPr id="23" name="Rectángulo: esquinas redondeadas 22">
            <a:extLst>
              <a:ext uri="{FF2B5EF4-FFF2-40B4-BE49-F238E27FC236}">
                <a16:creationId xmlns:a16="http://schemas.microsoft.com/office/drawing/2014/main" id="{9E7C6F23-EA90-6A7B-64D0-174A175E4C01}"/>
              </a:ext>
            </a:extLst>
          </p:cNvPr>
          <p:cNvSpPr/>
          <p:nvPr/>
        </p:nvSpPr>
        <p:spPr>
          <a:xfrm>
            <a:off x="1602499" y="4520514"/>
            <a:ext cx="648000"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00" b="1">
                <a:latin typeface="Verdana" panose="020B0604030504040204" pitchFamily="34" charset="0"/>
                <a:ea typeface="Verdana" panose="020B0604030504040204" pitchFamily="34" charset="0"/>
              </a:rPr>
              <a:t>$21,3</a:t>
            </a:r>
          </a:p>
        </p:txBody>
      </p:sp>
      <p:sp>
        <p:nvSpPr>
          <p:cNvPr id="24" name="Rectángulo: esquinas redondeadas 23">
            <a:extLst>
              <a:ext uri="{FF2B5EF4-FFF2-40B4-BE49-F238E27FC236}">
                <a16:creationId xmlns:a16="http://schemas.microsoft.com/office/drawing/2014/main" id="{133218FA-22E8-CFEE-76D9-977899456250}"/>
              </a:ext>
            </a:extLst>
          </p:cNvPr>
          <p:cNvSpPr/>
          <p:nvPr/>
        </p:nvSpPr>
        <p:spPr>
          <a:xfrm>
            <a:off x="2317033" y="4520514"/>
            <a:ext cx="648000"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00" b="1"/>
              <a:t>$</a:t>
            </a:r>
            <a:r>
              <a:rPr lang="es-CO" sz="1000" b="1">
                <a:latin typeface="Verdana" panose="020B0604030504040204" pitchFamily="34" charset="0"/>
                <a:ea typeface="Verdana" panose="020B0604030504040204" pitchFamily="34" charset="0"/>
              </a:rPr>
              <a:t>8</a:t>
            </a:r>
          </a:p>
        </p:txBody>
      </p:sp>
      <p:sp>
        <p:nvSpPr>
          <p:cNvPr id="25" name="Rectángulo: esquinas redondeadas 24">
            <a:extLst>
              <a:ext uri="{FF2B5EF4-FFF2-40B4-BE49-F238E27FC236}">
                <a16:creationId xmlns:a16="http://schemas.microsoft.com/office/drawing/2014/main" id="{C742F49E-1948-4416-1D32-5175F019A6E0}"/>
              </a:ext>
            </a:extLst>
          </p:cNvPr>
          <p:cNvSpPr/>
          <p:nvPr/>
        </p:nvSpPr>
        <p:spPr>
          <a:xfrm>
            <a:off x="8690827" y="4434121"/>
            <a:ext cx="665959"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100" b="1">
                <a:latin typeface="Verdana" panose="020B0604030504040204" pitchFamily="34" charset="0"/>
                <a:ea typeface="Verdana" panose="020B0604030504040204" pitchFamily="34" charset="0"/>
              </a:rPr>
              <a:t>$11,4</a:t>
            </a:r>
          </a:p>
        </p:txBody>
      </p:sp>
      <p:sp>
        <p:nvSpPr>
          <p:cNvPr id="26" name="Rectángulo: esquinas redondeadas 25">
            <a:extLst>
              <a:ext uri="{FF2B5EF4-FFF2-40B4-BE49-F238E27FC236}">
                <a16:creationId xmlns:a16="http://schemas.microsoft.com/office/drawing/2014/main" id="{9B9E90EF-4E25-24A8-0720-92E91FC998C5}"/>
              </a:ext>
            </a:extLst>
          </p:cNvPr>
          <p:cNvSpPr/>
          <p:nvPr/>
        </p:nvSpPr>
        <p:spPr>
          <a:xfrm>
            <a:off x="9881010" y="4434120"/>
            <a:ext cx="665959"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100" b="1">
                <a:latin typeface="Verdana" panose="020B0604030504040204" pitchFamily="34" charset="0"/>
                <a:ea typeface="Verdana" panose="020B0604030504040204" pitchFamily="34" charset="0"/>
              </a:rPr>
              <a:t>$11,5</a:t>
            </a:r>
          </a:p>
        </p:txBody>
      </p:sp>
      <p:graphicFrame>
        <p:nvGraphicFramePr>
          <p:cNvPr id="27" name="Gráfico 26">
            <a:extLst>
              <a:ext uri="{FF2B5EF4-FFF2-40B4-BE49-F238E27FC236}">
                <a16:creationId xmlns:a16="http://schemas.microsoft.com/office/drawing/2014/main" id="{01DD9A3C-3AFC-7EDE-3F1E-50D204BE852E}"/>
              </a:ext>
            </a:extLst>
          </p:cNvPr>
          <p:cNvGraphicFramePr>
            <a:graphicFrameLocks/>
          </p:cNvGraphicFramePr>
          <p:nvPr>
            <p:extLst>
              <p:ext uri="{D42A27DB-BD31-4B8C-83A1-F6EECF244321}">
                <p14:modId xmlns:p14="http://schemas.microsoft.com/office/powerpoint/2010/main" val="2941085253"/>
              </p:ext>
            </p:extLst>
          </p:nvPr>
        </p:nvGraphicFramePr>
        <p:xfrm>
          <a:off x="4103014" y="1552337"/>
          <a:ext cx="3852000" cy="2988000"/>
        </p:xfrm>
        <a:graphic>
          <a:graphicData uri="http://schemas.openxmlformats.org/drawingml/2006/chart">
            <c:chart xmlns:c="http://schemas.openxmlformats.org/drawingml/2006/chart" xmlns:r="http://schemas.openxmlformats.org/officeDocument/2006/relationships" r:id="rId4"/>
          </a:graphicData>
        </a:graphic>
      </p:graphicFrame>
      <p:pic>
        <p:nvPicPr>
          <p:cNvPr id="28" name="Imagen 27">
            <a:extLst>
              <a:ext uri="{FF2B5EF4-FFF2-40B4-BE49-F238E27FC236}">
                <a16:creationId xmlns:a16="http://schemas.microsoft.com/office/drawing/2014/main" id="{3B52DD5D-72CD-5DAF-6C15-60A31FEFF626}"/>
              </a:ext>
            </a:extLst>
          </p:cNvPr>
          <p:cNvPicPr>
            <a:picLocks noChangeAspect="1"/>
          </p:cNvPicPr>
          <p:nvPr/>
        </p:nvPicPr>
        <p:blipFill>
          <a:blip r:embed="rId5"/>
          <a:stretch>
            <a:fillRect/>
          </a:stretch>
        </p:blipFill>
        <p:spPr>
          <a:xfrm>
            <a:off x="3624219" y="4876350"/>
            <a:ext cx="501113" cy="501113"/>
          </a:xfrm>
          <a:prstGeom prst="rect">
            <a:avLst/>
          </a:prstGeom>
        </p:spPr>
      </p:pic>
      <p:sp>
        <p:nvSpPr>
          <p:cNvPr id="29" name="CuadroTexto 3">
            <a:extLst>
              <a:ext uri="{FF2B5EF4-FFF2-40B4-BE49-F238E27FC236}">
                <a16:creationId xmlns:a16="http://schemas.microsoft.com/office/drawing/2014/main" id="{75EF53A4-5533-413B-B36A-2A7F8B806C50}"/>
              </a:ext>
            </a:extLst>
          </p:cNvPr>
          <p:cNvSpPr txBox="1"/>
          <p:nvPr/>
        </p:nvSpPr>
        <p:spPr>
          <a:xfrm>
            <a:off x="4388949" y="911675"/>
            <a:ext cx="3408145" cy="411643"/>
          </a:xfrm>
          <a:prstGeom prst="rect">
            <a:avLst/>
          </a:prstGeom>
          <a:noFill/>
          <a:ln w="9525" cmpd="sng">
            <a:noFill/>
          </a:ln>
          <a:effectLst/>
        </p:spPr>
        <p:txBody>
          <a:bodyPr wrap="square" rtlCol="0" anchor="t"/>
          <a:lstStyle>
            <a:defPPr>
              <a:defRPr lang="es-ES"/>
            </a:defPPr>
            <a:lvl1pPr marL="0" indent="0" algn="l" defTabSz="914400" rtl="0" eaLnBrk="1" latinLnBrk="0" hangingPunct="1">
              <a:defRPr sz="1100" kern="1200">
                <a:solidFill>
                  <a:schemeClr val="dk1"/>
                </a:solidFill>
                <a:latin typeface="+mn-lt"/>
                <a:ea typeface="+mn-ea"/>
                <a:cs typeface="+mn-cs"/>
              </a:defRPr>
            </a:lvl1pPr>
            <a:lvl2pPr marL="457200" indent="0" algn="l" defTabSz="914400" rtl="0" eaLnBrk="1" latinLnBrk="0" hangingPunct="1">
              <a:defRPr sz="1100" kern="1200">
                <a:solidFill>
                  <a:schemeClr val="dk1"/>
                </a:solidFill>
                <a:latin typeface="+mn-lt"/>
                <a:ea typeface="+mn-ea"/>
                <a:cs typeface="+mn-cs"/>
              </a:defRPr>
            </a:lvl2pPr>
            <a:lvl3pPr marL="914400" indent="0" algn="l" defTabSz="914400" rtl="0" eaLnBrk="1" latinLnBrk="0" hangingPunct="1">
              <a:defRPr sz="1100" kern="1200">
                <a:solidFill>
                  <a:schemeClr val="dk1"/>
                </a:solidFill>
                <a:latin typeface="+mn-lt"/>
                <a:ea typeface="+mn-ea"/>
                <a:cs typeface="+mn-cs"/>
              </a:defRPr>
            </a:lvl3pPr>
            <a:lvl4pPr marL="1371600" indent="0" algn="l" defTabSz="914400" rtl="0" eaLnBrk="1" latinLnBrk="0" hangingPunct="1">
              <a:defRPr sz="1100" kern="1200">
                <a:solidFill>
                  <a:schemeClr val="dk1"/>
                </a:solidFill>
                <a:latin typeface="+mn-lt"/>
                <a:ea typeface="+mn-ea"/>
                <a:cs typeface="+mn-cs"/>
              </a:defRPr>
            </a:lvl4pPr>
            <a:lvl5pPr marL="1828800" indent="0" algn="l" defTabSz="914400" rtl="0" eaLnBrk="1" latinLnBrk="0" hangingPunct="1">
              <a:defRPr sz="1100" kern="1200">
                <a:solidFill>
                  <a:schemeClr val="dk1"/>
                </a:solidFill>
                <a:latin typeface="+mn-lt"/>
                <a:ea typeface="+mn-ea"/>
                <a:cs typeface="+mn-cs"/>
              </a:defRPr>
            </a:lvl5pPr>
            <a:lvl6pPr marL="2286000" indent="0" algn="l" defTabSz="914400" rtl="0" eaLnBrk="1" latinLnBrk="0" hangingPunct="1">
              <a:defRPr sz="1100" kern="1200">
                <a:solidFill>
                  <a:schemeClr val="dk1"/>
                </a:solidFill>
                <a:latin typeface="+mn-lt"/>
                <a:ea typeface="+mn-ea"/>
                <a:cs typeface="+mn-cs"/>
              </a:defRPr>
            </a:lvl6pPr>
            <a:lvl7pPr marL="2743200" indent="0" algn="l" defTabSz="914400" rtl="0" eaLnBrk="1" latinLnBrk="0" hangingPunct="1">
              <a:defRPr sz="1100" kern="1200">
                <a:solidFill>
                  <a:schemeClr val="dk1"/>
                </a:solidFill>
                <a:latin typeface="+mn-lt"/>
                <a:ea typeface="+mn-ea"/>
                <a:cs typeface="+mn-cs"/>
              </a:defRPr>
            </a:lvl7pPr>
            <a:lvl8pPr marL="3200400" indent="0" algn="l" defTabSz="914400" rtl="0" eaLnBrk="1" latinLnBrk="0" hangingPunct="1">
              <a:defRPr sz="1100" kern="1200">
                <a:solidFill>
                  <a:schemeClr val="dk1"/>
                </a:solidFill>
                <a:latin typeface="+mn-lt"/>
                <a:ea typeface="+mn-ea"/>
                <a:cs typeface="+mn-cs"/>
              </a:defRPr>
            </a:lvl8pPr>
            <a:lvl9pPr marL="3657600" indent="0" algn="l" defTabSz="914400" rtl="0" eaLnBrk="1" latinLnBrk="0" hangingPunct="1">
              <a:defRPr sz="1100" kern="12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CO" sz="1600" b="1"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t>Gasto fiscal de subsidios de energía y gas</a:t>
            </a:r>
            <a:br>
              <a:rPr kumimoji="0" lang="es-CO" sz="1600" b="1"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br>
            <a:r>
              <a:rPr kumimoji="0" lang="es-CO" sz="1600"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rPr>
              <a:t>(% del PIB y billones de 2025)</a:t>
            </a:r>
          </a:p>
        </p:txBody>
      </p:sp>
      <p:sp>
        <p:nvSpPr>
          <p:cNvPr id="30" name="Rectángulo: esquinas redondeadas 29">
            <a:extLst>
              <a:ext uri="{FF2B5EF4-FFF2-40B4-BE49-F238E27FC236}">
                <a16:creationId xmlns:a16="http://schemas.microsoft.com/office/drawing/2014/main" id="{1C19644E-CEA5-DD26-AB1F-B21DA33DE569}"/>
              </a:ext>
            </a:extLst>
          </p:cNvPr>
          <p:cNvSpPr/>
          <p:nvPr/>
        </p:nvSpPr>
        <p:spPr>
          <a:xfrm>
            <a:off x="7225284" y="4517200"/>
            <a:ext cx="648000" cy="286095"/>
          </a:xfrm>
          <a:prstGeom prst="roundRect">
            <a:avLst/>
          </a:prstGeom>
          <a:solidFill>
            <a:srgbClr val="097C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50" b="1">
                <a:latin typeface="Verdana" panose="020B0604030504040204" pitchFamily="34" charset="0"/>
                <a:ea typeface="Verdana" panose="020B0604030504040204" pitchFamily="34" charset="0"/>
              </a:rPr>
              <a:t>$18,2</a:t>
            </a:r>
          </a:p>
        </p:txBody>
      </p:sp>
      <p:sp>
        <p:nvSpPr>
          <p:cNvPr id="31" name="Rectángulo: esquinas redondeadas 30">
            <a:extLst>
              <a:ext uri="{FF2B5EF4-FFF2-40B4-BE49-F238E27FC236}">
                <a16:creationId xmlns:a16="http://schemas.microsoft.com/office/drawing/2014/main" id="{B83994ED-975E-24CE-92D0-2F935A3D5B32}"/>
              </a:ext>
            </a:extLst>
          </p:cNvPr>
          <p:cNvSpPr/>
          <p:nvPr/>
        </p:nvSpPr>
        <p:spPr>
          <a:xfrm>
            <a:off x="6489237" y="4517199"/>
            <a:ext cx="648000"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50" b="1">
                <a:latin typeface="Verdana" panose="020B0604030504040204" pitchFamily="34" charset="0"/>
                <a:ea typeface="Verdana" panose="020B0604030504040204" pitchFamily="34" charset="0"/>
              </a:rPr>
              <a:t>$4,4</a:t>
            </a:r>
          </a:p>
        </p:txBody>
      </p:sp>
      <p:sp>
        <p:nvSpPr>
          <p:cNvPr id="32" name="Rectángulo: esquinas redondeadas 31">
            <a:extLst>
              <a:ext uri="{FF2B5EF4-FFF2-40B4-BE49-F238E27FC236}">
                <a16:creationId xmlns:a16="http://schemas.microsoft.com/office/drawing/2014/main" id="{97046B53-EF06-97E8-51E6-A7B5B2A11135}"/>
              </a:ext>
            </a:extLst>
          </p:cNvPr>
          <p:cNvSpPr/>
          <p:nvPr/>
        </p:nvSpPr>
        <p:spPr>
          <a:xfrm>
            <a:off x="5764381" y="4515886"/>
            <a:ext cx="648000"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50" b="1">
                <a:latin typeface="Verdana" panose="020B0604030504040204" pitchFamily="34" charset="0"/>
                <a:ea typeface="Verdana" panose="020B0604030504040204" pitchFamily="34" charset="0"/>
              </a:rPr>
              <a:t>$4,0</a:t>
            </a:r>
          </a:p>
        </p:txBody>
      </p:sp>
      <p:sp>
        <p:nvSpPr>
          <p:cNvPr id="33" name="Rectángulo: esquinas redondeadas 32">
            <a:extLst>
              <a:ext uri="{FF2B5EF4-FFF2-40B4-BE49-F238E27FC236}">
                <a16:creationId xmlns:a16="http://schemas.microsoft.com/office/drawing/2014/main" id="{F30ADCFA-329A-C4F1-22FE-60C45F57DC78}"/>
              </a:ext>
            </a:extLst>
          </p:cNvPr>
          <p:cNvSpPr/>
          <p:nvPr/>
        </p:nvSpPr>
        <p:spPr>
          <a:xfrm>
            <a:off x="5043654" y="4515885"/>
            <a:ext cx="648000"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50" b="1">
                <a:latin typeface="Verdana" panose="020B0604030504040204" pitchFamily="34" charset="0"/>
                <a:ea typeface="Verdana" panose="020B0604030504040204" pitchFamily="34" charset="0"/>
              </a:rPr>
              <a:t>$6,1</a:t>
            </a:r>
          </a:p>
        </p:txBody>
      </p:sp>
      <p:sp>
        <p:nvSpPr>
          <p:cNvPr id="34" name="Rectángulo: esquinas redondeadas 33">
            <a:extLst>
              <a:ext uri="{FF2B5EF4-FFF2-40B4-BE49-F238E27FC236}">
                <a16:creationId xmlns:a16="http://schemas.microsoft.com/office/drawing/2014/main" id="{3B88E786-E0AD-7B38-BE3E-B73C8966266B}"/>
              </a:ext>
            </a:extLst>
          </p:cNvPr>
          <p:cNvSpPr/>
          <p:nvPr/>
        </p:nvSpPr>
        <p:spPr>
          <a:xfrm>
            <a:off x="4327287" y="4518682"/>
            <a:ext cx="648000" cy="286095"/>
          </a:xfrm>
          <a:prstGeom prst="roundRect">
            <a:avLst/>
          </a:prstGeom>
          <a:solidFill>
            <a:srgbClr val="2E45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50" b="1">
                <a:latin typeface="Verdana" panose="020B0604030504040204" pitchFamily="34" charset="0"/>
                <a:ea typeface="Verdana" panose="020B0604030504040204" pitchFamily="34" charset="0"/>
              </a:rPr>
              <a:t>$3,8</a:t>
            </a:r>
          </a:p>
        </p:txBody>
      </p:sp>
      <p:sp>
        <p:nvSpPr>
          <p:cNvPr id="35" name="Rectángulo: esquinas redondeadas 34">
            <a:extLst>
              <a:ext uri="{FF2B5EF4-FFF2-40B4-BE49-F238E27FC236}">
                <a16:creationId xmlns:a16="http://schemas.microsoft.com/office/drawing/2014/main" id="{9F6CA7A6-267B-5D82-02FA-BC56BE98D1F8}"/>
              </a:ext>
            </a:extLst>
          </p:cNvPr>
          <p:cNvSpPr/>
          <p:nvPr/>
        </p:nvSpPr>
        <p:spPr>
          <a:xfrm>
            <a:off x="3014218" y="4520514"/>
            <a:ext cx="648000" cy="286095"/>
          </a:xfrm>
          <a:prstGeom prst="roundRect">
            <a:avLst/>
          </a:prstGeom>
          <a:solidFill>
            <a:srgbClr val="097C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000" b="1"/>
              <a:t>$</a:t>
            </a:r>
            <a:r>
              <a:rPr lang="es-CO" sz="1000" b="1">
                <a:latin typeface="Verdana" panose="020B0604030504040204" pitchFamily="34" charset="0"/>
                <a:ea typeface="Verdana" panose="020B0604030504040204" pitchFamily="34" charset="0"/>
              </a:rPr>
              <a:t>79,6</a:t>
            </a:r>
          </a:p>
        </p:txBody>
      </p:sp>
      <p:sp>
        <p:nvSpPr>
          <p:cNvPr id="36" name="Rectángulo: esquinas redondeadas 35">
            <a:extLst>
              <a:ext uri="{FF2B5EF4-FFF2-40B4-BE49-F238E27FC236}">
                <a16:creationId xmlns:a16="http://schemas.microsoft.com/office/drawing/2014/main" id="{A94674B9-19E3-126E-001C-0E37DB235F38}"/>
              </a:ext>
            </a:extLst>
          </p:cNvPr>
          <p:cNvSpPr/>
          <p:nvPr/>
        </p:nvSpPr>
        <p:spPr>
          <a:xfrm>
            <a:off x="4246532" y="5014861"/>
            <a:ext cx="3761452" cy="1118803"/>
          </a:xfrm>
          <a:prstGeom prst="roundRect">
            <a:avLst/>
          </a:prstGeom>
          <a:noFill/>
          <a:ln w="28575">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just">
              <a:buClr>
                <a:srgbClr val="254061"/>
              </a:buClr>
              <a:buFont typeface="Arial" panose="020B0604020202020204" pitchFamily="34" charset="0"/>
              <a:buChar char="•"/>
            </a:pPr>
            <a:r>
              <a:rPr lang="es-ES" sz="1200">
                <a:solidFill>
                  <a:schemeClr val="tx1"/>
                </a:solidFill>
                <a:latin typeface="Verdana" panose="020B0604030504040204" pitchFamily="34" charset="0"/>
                <a:ea typeface="Verdana" panose="020B0604030504040204" pitchFamily="34" charset="0"/>
              </a:rPr>
              <a:t>Desde 2022 se han pagado </a:t>
            </a:r>
            <a:r>
              <a:rPr lang="es-ES" sz="1200" b="1">
                <a:solidFill>
                  <a:schemeClr val="tx1"/>
                </a:solidFill>
                <a:latin typeface="Verdana" panose="020B0604030504040204" pitchFamily="34" charset="0"/>
                <a:ea typeface="Verdana" panose="020B0604030504040204" pitchFamily="34" charset="0"/>
              </a:rPr>
              <a:t>$18,2 billones* en subsidios de energía y gas</a:t>
            </a:r>
          </a:p>
        </p:txBody>
      </p:sp>
      <p:sp>
        <p:nvSpPr>
          <p:cNvPr id="37" name="Rectángulo: esquinas redondeadas 36">
            <a:extLst>
              <a:ext uri="{FF2B5EF4-FFF2-40B4-BE49-F238E27FC236}">
                <a16:creationId xmlns:a16="http://schemas.microsoft.com/office/drawing/2014/main" id="{6B1C5B9E-F80E-093E-7493-BAD3B9C5FFE7}"/>
              </a:ext>
            </a:extLst>
          </p:cNvPr>
          <p:cNvSpPr/>
          <p:nvPr/>
        </p:nvSpPr>
        <p:spPr>
          <a:xfrm>
            <a:off x="11071193" y="4447837"/>
            <a:ext cx="665959" cy="286095"/>
          </a:xfrm>
          <a:prstGeom prst="roundRect">
            <a:avLst/>
          </a:prstGeom>
          <a:solidFill>
            <a:srgbClr val="097C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1100" b="1">
                <a:latin typeface="Verdana" panose="020B0604030504040204" pitchFamily="34" charset="0"/>
                <a:ea typeface="Verdana" panose="020B0604030504040204" pitchFamily="34" charset="0"/>
              </a:rPr>
              <a:t>$22,9</a:t>
            </a:r>
          </a:p>
        </p:txBody>
      </p:sp>
      <p:pic>
        <p:nvPicPr>
          <p:cNvPr id="38" name="Picture 12" descr="Finance ">
            <a:extLst>
              <a:ext uri="{FF2B5EF4-FFF2-40B4-BE49-F238E27FC236}">
                <a16:creationId xmlns:a16="http://schemas.microsoft.com/office/drawing/2014/main" id="{2B987270-B1A2-584E-F906-480529188A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32936" y="5815968"/>
            <a:ext cx="484136" cy="484136"/>
          </a:xfrm>
          <a:prstGeom prst="rect">
            <a:avLst/>
          </a:prstGeom>
          <a:noFill/>
          <a:extLst>
            <a:ext uri="{909E8E84-426E-40DD-AFC4-6F175D3DCCD1}">
              <a14:hiddenFill xmlns:a14="http://schemas.microsoft.com/office/drawing/2010/main">
                <a:solidFill>
                  <a:srgbClr val="FFFFFF"/>
                </a:solidFill>
              </a14:hiddenFill>
            </a:ext>
          </a:extLst>
        </p:spPr>
      </p:pic>
      <p:sp>
        <p:nvSpPr>
          <p:cNvPr id="39" name="Rectángulo: esquinas redondeadas 38">
            <a:extLst>
              <a:ext uri="{FF2B5EF4-FFF2-40B4-BE49-F238E27FC236}">
                <a16:creationId xmlns:a16="http://schemas.microsoft.com/office/drawing/2014/main" id="{3E03E775-F7F5-CFF4-2BBE-1E7EC0862330}"/>
              </a:ext>
            </a:extLst>
          </p:cNvPr>
          <p:cNvSpPr/>
          <p:nvPr/>
        </p:nvSpPr>
        <p:spPr>
          <a:xfrm>
            <a:off x="8329745" y="5014139"/>
            <a:ext cx="3761452" cy="1118803"/>
          </a:xfrm>
          <a:prstGeom prst="roundRect">
            <a:avLst/>
          </a:prstGeom>
          <a:noFill/>
          <a:ln w="28575">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just">
              <a:buClr>
                <a:srgbClr val="254061"/>
              </a:buClr>
              <a:buFont typeface="Arial" panose="020B0604020202020204" pitchFamily="34" charset="0"/>
              <a:buChar char="•"/>
            </a:pPr>
            <a:r>
              <a:rPr lang="es-ES" sz="1200">
                <a:solidFill>
                  <a:schemeClr val="tx1"/>
                </a:solidFill>
                <a:latin typeface="Verdana" panose="020B0604030504040204" pitchFamily="34" charset="0"/>
                <a:ea typeface="Verdana" panose="020B0604030504040204" pitchFamily="34" charset="0"/>
              </a:rPr>
              <a:t>De la Línea de Crédito Flexible con el FMI se han pagado</a:t>
            </a:r>
            <a:r>
              <a:rPr lang="es-ES" sz="1200" b="1">
                <a:solidFill>
                  <a:schemeClr val="tx1"/>
                </a:solidFill>
                <a:latin typeface="Verdana" panose="020B0604030504040204" pitchFamily="34" charset="0"/>
                <a:ea typeface="Verdana" panose="020B0604030504040204" pitchFamily="34" charset="0"/>
              </a:rPr>
              <a:t> $22,9 billones* entre 2024 y 2025</a:t>
            </a:r>
            <a:r>
              <a:rPr lang="es-ES" sz="1200">
                <a:solidFill>
                  <a:schemeClr val="tx1"/>
                </a:solidFill>
                <a:latin typeface="Verdana" panose="020B0604030504040204" pitchFamily="34" charset="0"/>
                <a:ea typeface="Verdana" panose="020B0604030504040204" pitchFamily="34" charset="0"/>
              </a:rPr>
              <a:t>. </a:t>
            </a:r>
            <a:endParaRPr lang="es-ES" sz="1200" b="1">
              <a:solidFill>
                <a:schemeClr val="tx1"/>
              </a:solidFill>
              <a:latin typeface="Verdana" panose="020B0604030504040204" pitchFamily="34" charset="0"/>
              <a:ea typeface="Verdana" panose="020B0604030504040204" pitchFamily="34" charset="0"/>
            </a:endParaRPr>
          </a:p>
        </p:txBody>
      </p:sp>
      <p:pic>
        <p:nvPicPr>
          <p:cNvPr id="40" name="Picture 8" descr="Finance ">
            <a:extLst>
              <a:ext uri="{FF2B5EF4-FFF2-40B4-BE49-F238E27FC236}">
                <a16:creationId xmlns:a16="http://schemas.microsoft.com/office/drawing/2014/main" id="{39CA2E7B-0A86-CA14-77A0-DB1B6E65A59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55967" y="5815968"/>
            <a:ext cx="600845" cy="600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9283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179DB-DD03-2798-A540-F1EEAF6E986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3A62B57E-3E89-83C9-B30E-ACEC5DA230D8}"/>
              </a:ext>
            </a:extLst>
          </p:cNvPr>
          <p:cNvSpPr>
            <a:spLocks noGrp="1"/>
          </p:cNvSpPr>
          <p:nvPr>
            <p:ph type="title"/>
          </p:nvPr>
        </p:nvSpPr>
        <p:spPr>
          <a:xfrm>
            <a:off x="838200" y="91805"/>
            <a:ext cx="10515600" cy="771129"/>
          </a:xfrm>
        </p:spPr>
        <p:txBody>
          <a:bodyPr>
            <a:normAutofit/>
          </a:bodyPr>
          <a:lstStyle/>
          <a:p>
            <a:pPr algn="ctr"/>
            <a:r>
              <a:rPr lang="es-CO" sz="2800" dirty="0">
                <a:cs typeface="+mn-cs"/>
              </a:rPr>
              <a:t>Comportamiento ingresos y gastos</a:t>
            </a:r>
          </a:p>
        </p:txBody>
      </p:sp>
      <p:sp>
        <p:nvSpPr>
          <p:cNvPr id="4" name="CuadroTexto 3">
            <a:extLst>
              <a:ext uri="{FF2B5EF4-FFF2-40B4-BE49-F238E27FC236}">
                <a16:creationId xmlns:a16="http://schemas.microsoft.com/office/drawing/2014/main" id="{80481FD1-2F8B-7521-FD50-6F904003D747}"/>
              </a:ext>
            </a:extLst>
          </p:cNvPr>
          <p:cNvSpPr txBox="1"/>
          <p:nvPr/>
        </p:nvSpPr>
        <p:spPr>
          <a:xfrm>
            <a:off x="404874" y="872219"/>
            <a:ext cx="4877956" cy="411643"/>
          </a:xfrm>
          <a:prstGeom prst="rect">
            <a:avLst/>
          </a:prstGeom>
          <a:noFill/>
          <a:ln w="9525" cmpd="sng">
            <a:noFill/>
          </a:ln>
          <a:effectLst/>
        </p:spPr>
        <p:txBody>
          <a:bodyPr wrap="square" lIns="91440" tIns="45720" rIns="91440" bIns="45720" rtlCol="0" anchor="t"/>
          <a:lstStyle>
            <a:defPPr>
              <a:defRPr lang="es-ES"/>
            </a:defPPr>
            <a:lvl1pPr marL="0" indent="0" algn="l" defTabSz="914400" rtl="0" eaLnBrk="1" latinLnBrk="0" hangingPunct="1">
              <a:defRPr sz="1100" kern="1200">
                <a:solidFill>
                  <a:schemeClr val="dk1"/>
                </a:solidFill>
                <a:latin typeface="+mn-lt"/>
                <a:ea typeface="+mn-ea"/>
                <a:cs typeface="+mn-cs"/>
              </a:defRPr>
            </a:lvl1pPr>
            <a:lvl2pPr marL="457200" indent="0" algn="l" defTabSz="914400" rtl="0" eaLnBrk="1" latinLnBrk="0" hangingPunct="1">
              <a:defRPr sz="1100" kern="1200">
                <a:solidFill>
                  <a:schemeClr val="dk1"/>
                </a:solidFill>
                <a:latin typeface="+mn-lt"/>
                <a:ea typeface="+mn-ea"/>
                <a:cs typeface="+mn-cs"/>
              </a:defRPr>
            </a:lvl2pPr>
            <a:lvl3pPr marL="914400" indent="0" algn="l" defTabSz="914400" rtl="0" eaLnBrk="1" latinLnBrk="0" hangingPunct="1">
              <a:defRPr sz="1100" kern="1200">
                <a:solidFill>
                  <a:schemeClr val="dk1"/>
                </a:solidFill>
                <a:latin typeface="+mn-lt"/>
                <a:ea typeface="+mn-ea"/>
                <a:cs typeface="+mn-cs"/>
              </a:defRPr>
            </a:lvl3pPr>
            <a:lvl4pPr marL="1371600" indent="0" algn="l" defTabSz="914400" rtl="0" eaLnBrk="1" latinLnBrk="0" hangingPunct="1">
              <a:defRPr sz="1100" kern="1200">
                <a:solidFill>
                  <a:schemeClr val="dk1"/>
                </a:solidFill>
                <a:latin typeface="+mn-lt"/>
                <a:ea typeface="+mn-ea"/>
                <a:cs typeface="+mn-cs"/>
              </a:defRPr>
            </a:lvl4pPr>
            <a:lvl5pPr marL="1828800" indent="0" algn="l" defTabSz="914400" rtl="0" eaLnBrk="1" latinLnBrk="0" hangingPunct="1">
              <a:defRPr sz="1100" kern="1200">
                <a:solidFill>
                  <a:schemeClr val="dk1"/>
                </a:solidFill>
                <a:latin typeface="+mn-lt"/>
                <a:ea typeface="+mn-ea"/>
                <a:cs typeface="+mn-cs"/>
              </a:defRPr>
            </a:lvl5pPr>
            <a:lvl6pPr marL="2286000" indent="0" algn="l" defTabSz="914400" rtl="0" eaLnBrk="1" latinLnBrk="0" hangingPunct="1">
              <a:defRPr sz="1100" kern="1200">
                <a:solidFill>
                  <a:schemeClr val="dk1"/>
                </a:solidFill>
                <a:latin typeface="+mn-lt"/>
                <a:ea typeface="+mn-ea"/>
                <a:cs typeface="+mn-cs"/>
              </a:defRPr>
            </a:lvl6pPr>
            <a:lvl7pPr marL="2743200" indent="0" algn="l" defTabSz="914400" rtl="0" eaLnBrk="1" latinLnBrk="0" hangingPunct="1">
              <a:defRPr sz="1100" kern="1200">
                <a:solidFill>
                  <a:schemeClr val="dk1"/>
                </a:solidFill>
                <a:latin typeface="+mn-lt"/>
                <a:ea typeface="+mn-ea"/>
                <a:cs typeface="+mn-cs"/>
              </a:defRPr>
            </a:lvl7pPr>
            <a:lvl8pPr marL="3200400" indent="0" algn="l" defTabSz="914400" rtl="0" eaLnBrk="1" latinLnBrk="0" hangingPunct="1">
              <a:defRPr sz="1100" kern="1200">
                <a:solidFill>
                  <a:schemeClr val="dk1"/>
                </a:solidFill>
                <a:latin typeface="+mn-lt"/>
                <a:ea typeface="+mn-ea"/>
                <a:cs typeface="+mn-cs"/>
              </a:defRPr>
            </a:lvl8pPr>
            <a:lvl9pPr marL="3657600" indent="0" algn="l" defTabSz="914400" rtl="0" eaLnBrk="1" latinLnBrk="0" hangingPunct="1">
              <a:defRPr sz="1100" kern="12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CO" sz="1600" b="1" i="0" u="none" strike="noStrike" kern="1200" cap="none" spc="0" normalizeH="0" baseline="0" noProof="0" dirty="0">
                <a:ln>
                  <a:noFill/>
                </a:ln>
                <a:solidFill>
                  <a:schemeClr val="tx1"/>
                </a:solidFill>
                <a:effectLst/>
                <a:uLnTx/>
                <a:uFillTx/>
                <a:latin typeface="Verdana"/>
                <a:ea typeface="Verdana"/>
              </a:rPr>
              <a:t>Ingresos tributarios y gasto primario</a:t>
            </a:r>
            <a:br>
              <a:rPr lang="es-CO" sz="1600" b="1" i="0" u="none" strike="noStrike" kern="1200" cap="none" spc="0" normalizeH="0" baseline="0" noProof="0" dirty="0">
                <a:ln>
                  <a:noFill/>
                </a:ln>
                <a:effectLst/>
                <a:uLnTx/>
                <a:uFillTx/>
                <a:latin typeface="Verdana" panose="020B0604030504040204" pitchFamily="34" charset="0"/>
                <a:ea typeface="Verdana" panose="020B0604030504040204" pitchFamily="34" charset="0"/>
              </a:rPr>
            </a:br>
            <a:r>
              <a:rPr kumimoji="0" lang="es-CO" sz="1600" i="0" u="none" strike="noStrike" kern="1200" cap="none" spc="0" normalizeH="0" baseline="0" noProof="0" dirty="0">
                <a:ln>
                  <a:noFill/>
                </a:ln>
                <a:solidFill>
                  <a:schemeClr val="tx1"/>
                </a:solidFill>
                <a:effectLst/>
                <a:uLnTx/>
                <a:uFillTx/>
                <a:latin typeface="Verdana"/>
                <a:ea typeface="Verdana"/>
              </a:rPr>
              <a:t>(Billones constantes 2025</a:t>
            </a:r>
            <a:r>
              <a:rPr lang="es-CO" sz="1600" dirty="0">
                <a:solidFill>
                  <a:schemeClr val="tx1"/>
                </a:solidFill>
                <a:latin typeface="Verdana"/>
                <a:ea typeface="Verdana"/>
              </a:rPr>
              <a:t>*)</a:t>
            </a:r>
            <a:endParaRPr kumimoji="0" lang="es-CO" sz="160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endParaRPr>
          </a:p>
        </p:txBody>
      </p:sp>
      <p:sp>
        <p:nvSpPr>
          <p:cNvPr id="5" name="Rectángulo 4">
            <a:extLst>
              <a:ext uri="{FF2B5EF4-FFF2-40B4-BE49-F238E27FC236}">
                <a16:creationId xmlns:a16="http://schemas.microsoft.com/office/drawing/2014/main" id="{2EA12D39-2BB0-17CF-5770-BCBC805BB03C}"/>
              </a:ext>
            </a:extLst>
          </p:cNvPr>
          <p:cNvSpPr/>
          <p:nvPr/>
        </p:nvSpPr>
        <p:spPr>
          <a:xfrm>
            <a:off x="7117702" y="5973185"/>
            <a:ext cx="887963" cy="2496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CO"/>
          </a:p>
        </p:txBody>
      </p:sp>
      <p:sp>
        <p:nvSpPr>
          <p:cNvPr id="6" name="CuadroTexto 3">
            <a:extLst>
              <a:ext uri="{FF2B5EF4-FFF2-40B4-BE49-F238E27FC236}">
                <a16:creationId xmlns:a16="http://schemas.microsoft.com/office/drawing/2014/main" id="{245053F0-6570-B7DC-ED79-38BBB15CBDF7}"/>
              </a:ext>
            </a:extLst>
          </p:cNvPr>
          <p:cNvSpPr txBox="1"/>
          <p:nvPr/>
        </p:nvSpPr>
        <p:spPr>
          <a:xfrm>
            <a:off x="6747128" y="862934"/>
            <a:ext cx="4877956" cy="1159820"/>
          </a:xfrm>
          <a:prstGeom prst="rect">
            <a:avLst/>
          </a:prstGeom>
          <a:noFill/>
          <a:ln w="9525" cmpd="sng">
            <a:noFill/>
          </a:ln>
          <a:effectLst/>
        </p:spPr>
        <p:txBody>
          <a:bodyPr wrap="square" lIns="91440" tIns="45720" rIns="91440" bIns="45720" rtlCol="0" anchor="t"/>
          <a:lstStyle>
            <a:defPPr>
              <a:defRPr lang="es-ES"/>
            </a:defPPr>
            <a:lvl1pPr marL="0" indent="0" algn="l" defTabSz="914400" rtl="0" eaLnBrk="1" latinLnBrk="0" hangingPunct="1">
              <a:defRPr sz="1100" kern="1200">
                <a:solidFill>
                  <a:schemeClr val="dk1"/>
                </a:solidFill>
                <a:latin typeface="+mn-lt"/>
                <a:ea typeface="+mn-ea"/>
                <a:cs typeface="+mn-cs"/>
              </a:defRPr>
            </a:lvl1pPr>
            <a:lvl2pPr marL="457200" indent="0" algn="l" defTabSz="914400" rtl="0" eaLnBrk="1" latinLnBrk="0" hangingPunct="1">
              <a:defRPr sz="1100" kern="1200">
                <a:solidFill>
                  <a:schemeClr val="dk1"/>
                </a:solidFill>
                <a:latin typeface="+mn-lt"/>
                <a:ea typeface="+mn-ea"/>
                <a:cs typeface="+mn-cs"/>
              </a:defRPr>
            </a:lvl2pPr>
            <a:lvl3pPr marL="914400" indent="0" algn="l" defTabSz="914400" rtl="0" eaLnBrk="1" latinLnBrk="0" hangingPunct="1">
              <a:defRPr sz="1100" kern="1200">
                <a:solidFill>
                  <a:schemeClr val="dk1"/>
                </a:solidFill>
                <a:latin typeface="+mn-lt"/>
                <a:ea typeface="+mn-ea"/>
                <a:cs typeface="+mn-cs"/>
              </a:defRPr>
            </a:lvl3pPr>
            <a:lvl4pPr marL="1371600" indent="0" algn="l" defTabSz="914400" rtl="0" eaLnBrk="1" latinLnBrk="0" hangingPunct="1">
              <a:defRPr sz="1100" kern="1200">
                <a:solidFill>
                  <a:schemeClr val="dk1"/>
                </a:solidFill>
                <a:latin typeface="+mn-lt"/>
                <a:ea typeface="+mn-ea"/>
                <a:cs typeface="+mn-cs"/>
              </a:defRPr>
            </a:lvl4pPr>
            <a:lvl5pPr marL="1828800" indent="0" algn="l" defTabSz="914400" rtl="0" eaLnBrk="1" latinLnBrk="0" hangingPunct="1">
              <a:defRPr sz="1100" kern="1200">
                <a:solidFill>
                  <a:schemeClr val="dk1"/>
                </a:solidFill>
                <a:latin typeface="+mn-lt"/>
                <a:ea typeface="+mn-ea"/>
                <a:cs typeface="+mn-cs"/>
              </a:defRPr>
            </a:lvl5pPr>
            <a:lvl6pPr marL="2286000" indent="0" algn="l" defTabSz="914400" rtl="0" eaLnBrk="1" latinLnBrk="0" hangingPunct="1">
              <a:defRPr sz="1100" kern="1200">
                <a:solidFill>
                  <a:schemeClr val="dk1"/>
                </a:solidFill>
                <a:latin typeface="+mn-lt"/>
                <a:ea typeface="+mn-ea"/>
                <a:cs typeface="+mn-cs"/>
              </a:defRPr>
            </a:lvl6pPr>
            <a:lvl7pPr marL="2743200" indent="0" algn="l" defTabSz="914400" rtl="0" eaLnBrk="1" latinLnBrk="0" hangingPunct="1">
              <a:defRPr sz="1100" kern="1200">
                <a:solidFill>
                  <a:schemeClr val="dk1"/>
                </a:solidFill>
                <a:latin typeface="+mn-lt"/>
                <a:ea typeface="+mn-ea"/>
                <a:cs typeface="+mn-cs"/>
              </a:defRPr>
            </a:lvl7pPr>
            <a:lvl8pPr marL="3200400" indent="0" algn="l" defTabSz="914400" rtl="0" eaLnBrk="1" latinLnBrk="0" hangingPunct="1">
              <a:defRPr sz="1100" kern="1200">
                <a:solidFill>
                  <a:schemeClr val="dk1"/>
                </a:solidFill>
                <a:latin typeface="+mn-lt"/>
                <a:ea typeface="+mn-ea"/>
                <a:cs typeface="+mn-cs"/>
              </a:defRPr>
            </a:lvl8pPr>
            <a:lvl9pPr marL="3657600" indent="0" algn="l" defTabSz="914400" rtl="0" eaLnBrk="1" latinLnBrk="0" hangingPunct="1">
              <a:defRPr sz="1100" kern="12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CO" sz="1600" b="1" i="0" u="none" strike="noStrike" kern="1200" cap="none" spc="0" normalizeH="0" baseline="0" noProof="0">
                <a:ln>
                  <a:noFill/>
                </a:ln>
                <a:solidFill>
                  <a:schemeClr val="tx1"/>
                </a:solidFill>
                <a:effectLst/>
                <a:uLnTx/>
                <a:uFillTx/>
                <a:latin typeface="Verdana"/>
                <a:ea typeface="Verdana"/>
              </a:rPr>
              <a:t>Ingresos tributarios y gasto primario</a:t>
            </a:r>
            <a:br>
              <a:rPr lang="es-CO" sz="1600" b="1" i="0" u="none" strike="noStrike" kern="1200" cap="none" spc="0" normalizeH="0" baseline="0" noProof="0">
                <a:ln>
                  <a:noFill/>
                </a:ln>
                <a:effectLst/>
                <a:uLnTx/>
                <a:uFillTx/>
                <a:latin typeface="Verdana" panose="020B0604030504040204" pitchFamily="34" charset="0"/>
                <a:ea typeface="Verdana" panose="020B0604030504040204" pitchFamily="34" charset="0"/>
              </a:rPr>
            </a:br>
            <a:r>
              <a:rPr kumimoji="0" lang="es-CO" sz="1600" i="0" u="none" strike="noStrike" kern="1200" cap="none" spc="0" normalizeH="0" baseline="0" noProof="0">
                <a:ln>
                  <a:noFill/>
                </a:ln>
                <a:solidFill>
                  <a:schemeClr val="tx1"/>
                </a:solidFill>
                <a:effectLst/>
                <a:uLnTx/>
                <a:uFillTx/>
                <a:latin typeface="Verdana"/>
                <a:ea typeface="Verdana"/>
              </a:rPr>
              <a:t>(Variación</a:t>
            </a:r>
            <a:r>
              <a:rPr lang="es-CO" sz="1600">
                <a:solidFill>
                  <a:schemeClr val="tx1"/>
                </a:solidFill>
                <a:latin typeface="Verdana"/>
                <a:ea typeface="Verdana"/>
              </a:rPr>
              <a:t> anual precios constantes*)</a:t>
            </a:r>
            <a:endParaRPr kumimoji="0" lang="es-CO" sz="1600" i="0" u="none" strike="noStrike" kern="1200" cap="none" spc="0" normalizeH="0" baseline="0" noProof="0">
              <a:ln>
                <a:noFill/>
              </a:ln>
              <a:solidFill>
                <a:schemeClr val="tx1"/>
              </a:solidFill>
              <a:effectLst/>
              <a:uLnTx/>
              <a:uFillTx/>
              <a:latin typeface="Verdana" panose="020B0604030504040204" pitchFamily="34" charset="0"/>
              <a:ea typeface="Verdana" panose="020B0604030504040204" pitchFamily="34" charset="0"/>
            </a:endParaRPr>
          </a:p>
        </p:txBody>
      </p:sp>
      <p:graphicFrame>
        <p:nvGraphicFramePr>
          <p:cNvPr id="7" name="Gráfico 6">
            <a:extLst>
              <a:ext uri="{FF2B5EF4-FFF2-40B4-BE49-F238E27FC236}">
                <a16:creationId xmlns:a16="http://schemas.microsoft.com/office/drawing/2014/main" id="{13BA24D8-E61B-9678-E2C7-232980B49C1A}"/>
              </a:ext>
            </a:extLst>
          </p:cNvPr>
          <p:cNvGraphicFramePr>
            <a:graphicFrameLocks/>
          </p:cNvGraphicFramePr>
          <p:nvPr>
            <p:extLst>
              <p:ext uri="{D42A27DB-BD31-4B8C-83A1-F6EECF244321}">
                <p14:modId xmlns:p14="http://schemas.microsoft.com/office/powerpoint/2010/main" val="989614632"/>
              </p:ext>
            </p:extLst>
          </p:nvPr>
        </p:nvGraphicFramePr>
        <p:xfrm>
          <a:off x="404874" y="1407441"/>
          <a:ext cx="5040000" cy="3600000"/>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ángulo: esquinas redondeadas 12">
            <a:extLst>
              <a:ext uri="{FF2B5EF4-FFF2-40B4-BE49-F238E27FC236}">
                <a16:creationId xmlns:a16="http://schemas.microsoft.com/office/drawing/2014/main" id="{74B8C441-538A-0CED-FA1D-67F4461AEC91}"/>
              </a:ext>
            </a:extLst>
          </p:cNvPr>
          <p:cNvSpPr/>
          <p:nvPr/>
        </p:nvSpPr>
        <p:spPr>
          <a:xfrm>
            <a:off x="369525" y="5131020"/>
            <a:ext cx="11424755" cy="1108932"/>
          </a:xfrm>
          <a:prstGeom prst="roundRect">
            <a:avLst/>
          </a:prstGeom>
          <a:noFill/>
          <a:ln w="28575">
            <a:solidFill>
              <a:srgbClr val="097C79"/>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just">
              <a:buClr>
                <a:srgbClr val="254061"/>
              </a:buClr>
              <a:buFont typeface="Arial" panose="020B0604020202020204" pitchFamily="34" charset="0"/>
              <a:buChar char="•"/>
            </a:pPr>
            <a:r>
              <a:rPr lang="es-CO" sz="1400" dirty="0">
                <a:solidFill>
                  <a:schemeClr val="tx1"/>
                </a:solidFill>
                <a:latin typeface="Verdana" panose="020B0604030504040204" pitchFamily="34" charset="0"/>
                <a:ea typeface="Verdana" panose="020B0604030504040204" pitchFamily="34" charset="0"/>
              </a:rPr>
              <a:t>El gasto primario crecería por debajo de lo que harán los ingresos tributarios.</a:t>
            </a:r>
            <a:r>
              <a:rPr lang="es-CO" sz="1400" b="1" dirty="0">
                <a:solidFill>
                  <a:schemeClr val="tx1"/>
                </a:solidFill>
                <a:latin typeface="Verdana" panose="020B0604030504040204" pitchFamily="34" charset="0"/>
                <a:ea typeface="Verdana" panose="020B0604030504040204" pitchFamily="34" charset="0"/>
              </a:rPr>
              <a:t> </a:t>
            </a:r>
          </a:p>
          <a:p>
            <a:pPr marL="171450" indent="-171450" algn="just">
              <a:buClr>
                <a:srgbClr val="254061"/>
              </a:buClr>
              <a:buFont typeface="Arial" panose="020B0604020202020204" pitchFamily="34" charset="0"/>
              <a:buChar char="•"/>
            </a:pPr>
            <a:endParaRPr lang="es-CO" sz="800" dirty="0">
              <a:solidFill>
                <a:schemeClr val="tx1"/>
              </a:solidFill>
              <a:latin typeface="Verdana" panose="020B0604030504040204" pitchFamily="34" charset="0"/>
              <a:ea typeface="Verdana" panose="020B0604030504040204" pitchFamily="34" charset="0"/>
            </a:endParaRPr>
          </a:p>
          <a:p>
            <a:pPr marL="171450" indent="-171450" algn="just">
              <a:buClr>
                <a:srgbClr val="254061"/>
              </a:buClr>
              <a:buFont typeface="Arial" panose="020B0604020202020204" pitchFamily="34" charset="0"/>
              <a:buChar char="•"/>
            </a:pPr>
            <a:r>
              <a:rPr lang="es-CO" sz="1400" dirty="0">
                <a:solidFill>
                  <a:schemeClr val="tx1"/>
                </a:solidFill>
                <a:latin typeface="Verdana" panose="020B0604030504040204" pitchFamily="34" charset="0"/>
                <a:ea typeface="Verdana" panose="020B0604030504040204" pitchFamily="34" charset="0"/>
              </a:rPr>
              <a:t>Los ingresos corrientes no se han acompasado con el crecimiento del gasto inflexible, lo que refleja </a:t>
            </a:r>
            <a:r>
              <a:rPr lang="es-CO" sz="1400" b="1" dirty="0">
                <a:solidFill>
                  <a:schemeClr val="tx1"/>
                </a:solidFill>
                <a:latin typeface="Verdana" panose="020B0604030504040204" pitchFamily="34" charset="0"/>
                <a:ea typeface="Verdana" panose="020B0604030504040204" pitchFamily="34" charset="0"/>
              </a:rPr>
              <a:t>la dificultad heredada de garantizar una consolidación fiscal</a:t>
            </a:r>
            <a:r>
              <a:rPr lang="es-CO" sz="1400" dirty="0">
                <a:solidFill>
                  <a:schemeClr val="tx1"/>
                </a:solidFill>
                <a:latin typeface="Verdana" panose="020B0604030504040204" pitchFamily="34" charset="0"/>
                <a:ea typeface="Verdana" panose="020B0604030504040204" pitchFamily="34" charset="0"/>
              </a:rPr>
              <a:t>. Se requiere de un Pacto Fiscal que atienda esta problemática.</a:t>
            </a:r>
            <a:endParaRPr lang="es-CO" sz="1400" dirty="0">
              <a:solidFill>
                <a:srgbClr val="C00000"/>
              </a:solidFill>
              <a:latin typeface="Verdana" panose="020B0604030504040204" pitchFamily="34" charset="0"/>
              <a:ea typeface="Verdana" panose="020B0604030504040204" pitchFamily="34" charset="0"/>
            </a:endParaRPr>
          </a:p>
        </p:txBody>
      </p:sp>
      <p:sp>
        <p:nvSpPr>
          <p:cNvPr id="14" name="CuadroTexto 13">
            <a:extLst>
              <a:ext uri="{FF2B5EF4-FFF2-40B4-BE49-F238E27FC236}">
                <a16:creationId xmlns:a16="http://schemas.microsoft.com/office/drawing/2014/main" id="{3A3FBEC9-E233-4C87-59E5-B3F0E7063EA2}"/>
              </a:ext>
            </a:extLst>
          </p:cNvPr>
          <p:cNvSpPr txBox="1"/>
          <p:nvPr/>
        </p:nvSpPr>
        <p:spPr>
          <a:xfrm>
            <a:off x="0" y="6288888"/>
            <a:ext cx="11563312" cy="215444"/>
          </a:xfrm>
          <a:prstGeom prst="rect">
            <a:avLst/>
          </a:prstGeom>
          <a:noFill/>
        </p:spPr>
        <p:txBody>
          <a:bodyPr wrap="square" lIns="91440" tIns="45720" rIns="91440" bIns="45720" rtlCol="0" anchor="t">
            <a:spAutoFit/>
          </a:bodyPr>
          <a:lstStyle/>
          <a:p>
            <a:pPr algn="just"/>
            <a:r>
              <a:rPr lang="es-CO" sz="800" b="1">
                <a:latin typeface="Verdana"/>
                <a:ea typeface="Verdana"/>
                <a:cs typeface="Arial"/>
              </a:rPr>
              <a:t>Fuente</a:t>
            </a:r>
            <a:r>
              <a:rPr lang="es-CO" sz="800">
                <a:latin typeface="Verdana"/>
                <a:ea typeface="Verdana"/>
                <a:cs typeface="Arial"/>
              </a:rPr>
              <a:t>: Ministerio de Hacienda y Crédito Público. *Cifras deflactadas manteniendo constante el PIB nominal de 2025 para el periodo.</a:t>
            </a:r>
            <a:endParaRPr lang="en-US" sz="800" noProof="0">
              <a:latin typeface="Verdana" panose="020B0604030504040204" pitchFamily="34" charset="0"/>
              <a:ea typeface="Verdana" panose="020B0604030504040204" pitchFamily="34" charset="0"/>
            </a:endParaRPr>
          </a:p>
        </p:txBody>
      </p:sp>
      <p:graphicFrame>
        <p:nvGraphicFramePr>
          <p:cNvPr id="15" name="Gráfico 14">
            <a:extLst>
              <a:ext uri="{FF2B5EF4-FFF2-40B4-BE49-F238E27FC236}">
                <a16:creationId xmlns:a16="http://schemas.microsoft.com/office/drawing/2014/main" id="{393282B8-F3EC-11C2-285C-AD8CA252F710}"/>
              </a:ext>
            </a:extLst>
          </p:cNvPr>
          <p:cNvGraphicFramePr>
            <a:graphicFrameLocks/>
          </p:cNvGraphicFramePr>
          <p:nvPr>
            <p:extLst>
              <p:ext uri="{D42A27DB-BD31-4B8C-83A1-F6EECF244321}">
                <p14:modId xmlns:p14="http://schemas.microsoft.com/office/powerpoint/2010/main" val="434678203"/>
              </p:ext>
            </p:extLst>
          </p:nvPr>
        </p:nvGraphicFramePr>
        <p:xfrm>
          <a:off x="404874" y="1527774"/>
          <a:ext cx="4761139" cy="35897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Gráfico 15">
            <a:extLst>
              <a:ext uri="{FF2B5EF4-FFF2-40B4-BE49-F238E27FC236}">
                <a16:creationId xmlns:a16="http://schemas.microsoft.com/office/drawing/2014/main" id="{9E55EE8B-E1ED-F921-2C31-C3C3F631B11C}"/>
              </a:ext>
            </a:extLst>
          </p:cNvPr>
          <p:cNvGraphicFramePr>
            <a:graphicFrameLocks/>
          </p:cNvGraphicFramePr>
          <p:nvPr>
            <p:extLst>
              <p:ext uri="{D42A27DB-BD31-4B8C-83A1-F6EECF244321}">
                <p14:modId xmlns:p14="http://schemas.microsoft.com/office/powerpoint/2010/main" val="1773815986"/>
              </p:ext>
            </p:extLst>
          </p:nvPr>
        </p:nvGraphicFramePr>
        <p:xfrm>
          <a:off x="6468267" y="1449997"/>
          <a:ext cx="5080000" cy="358979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42046693"/>
      </p:ext>
    </p:extLst>
  </p:cSld>
  <p:clrMapOvr>
    <a:masterClrMapping/>
  </p:clrMapOvr>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1" id="{1B6D6A47-639C-463D-B35A-BC78EC42E7FC}" vid="{A2BA5A78-BA51-44DF-AA4E-F4DE8DB1D86D}"/>
    </a:ext>
  </a:extLst>
</a:theme>
</file>

<file path=ppt/theme/theme2.xml><?xml version="1.0" encoding="utf-8"?>
<a:theme xmlns:a="http://schemas.openxmlformats.org/drawingml/2006/main" name="1_Diseño personalizado">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1" id="{1B6D6A47-639C-463D-B35A-BC78EC42E7FC}" vid="{5BD51139-872B-4E69-B7DE-ACEE7A2EBC47}"/>
    </a:ext>
  </a:extLst>
</a:theme>
</file>

<file path=ppt/theme/theme3.xml><?xml version="1.0" encoding="utf-8"?>
<a:theme xmlns:a="http://schemas.openxmlformats.org/drawingml/2006/main" name="2_Diseño personalizado">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1" id="{1B6D6A47-639C-463D-B35A-BC78EC42E7FC}" vid="{3F7B57C6-5949-495F-A24B-DF67776A0893}"/>
    </a:ext>
  </a:extLst>
</a:theme>
</file>

<file path=ppt/theme/theme4.xml><?xml version="1.0" encoding="utf-8"?>
<a:theme xmlns:a="http://schemas.openxmlformats.org/drawingml/2006/main" name="3_Diseño personalizado">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1" id="{1B6D6A47-639C-463D-B35A-BC78EC42E7FC}" vid="{62ED5325-4127-4657-87A8-6C5141AD4B29}"/>
    </a:ext>
  </a:extLst>
</a:theme>
</file>

<file path=ppt/theme/theme5.xml><?xml version="1.0" encoding="utf-8"?>
<a:theme xmlns:a="http://schemas.openxmlformats.org/drawingml/2006/main" name="4_Diseño personalizado">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1" id="{1B6D6A47-639C-463D-B35A-BC78EC42E7FC}" vid="{BDF03957-B7FC-47BF-B33D-375C8FFB84D8}"/>
    </a:ext>
  </a:extLst>
</a:theme>
</file>

<file path=ppt/theme/theme6.xml><?xml version="1.0" encoding="utf-8"?>
<a:theme xmlns:a="http://schemas.openxmlformats.org/drawingml/2006/main" name="5_Diseño personalizado">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1" id="{1B6D6A47-639C-463D-B35A-BC78EC42E7FC}" vid="{B11050D5-5333-4089-B821-3F1D4CAC1A48}"/>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PGN 2025">
    <a:dk1>
      <a:srgbClr val="2C2C2C"/>
    </a:dk1>
    <a:lt1>
      <a:sysClr val="window" lastClr="FFFFFF"/>
    </a:lt1>
    <a:dk2>
      <a:srgbClr val="2C2C2C"/>
    </a:dk2>
    <a:lt2>
      <a:srgbClr val="FFFFFF"/>
    </a:lt2>
    <a:accent1>
      <a:srgbClr val="26325C"/>
    </a:accent1>
    <a:accent2>
      <a:srgbClr val="346EB1"/>
    </a:accent2>
    <a:accent3>
      <a:srgbClr val="56ABDF"/>
    </a:accent3>
    <a:accent4>
      <a:srgbClr val="4CA9A9"/>
    </a:accent4>
    <a:accent5>
      <a:srgbClr val="52ACB8"/>
    </a:accent5>
    <a:accent6>
      <a:srgbClr val="A0CFD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19719</TotalTime>
  <Words>1875</Words>
  <Application>Microsoft Office PowerPoint</Application>
  <PresentationFormat>Panorámica</PresentationFormat>
  <Paragraphs>240</Paragraphs>
  <Slides>32</Slides>
  <Notes>3</Notes>
  <HiddenSlides>0</HiddenSlides>
  <MMClips>0</MMClips>
  <ScaleCrop>false</ScaleCrop>
  <HeadingPairs>
    <vt:vector size="8" baseType="variant">
      <vt:variant>
        <vt:lpstr>Fuentes usadas</vt:lpstr>
      </vt:variant>
      <vt:variant>
        <vt:i4>6</vt:i4>
      </vt:variant>
      <vt:variant>
        <vt:lpstr>Tema</vt:lpstr>
      </vt:variant>
      <vt:variant>
        <vt:i4>6</vt:i4>
      </vt:variant>
      <vt:variant>
        <vt:lpstr>Servidores OLE incrustados</vt:lpstr>
      </vt:variant>
      <vt:variant>
        <vt:i4>1</vt:i4>
      </vt:variant>
      <vt:variant>
        <vt:lpstr>Títulos de diapositiva</vt:lpstr>
      </vt:variant>
      <vt:variant>
        <vt:i4>32</vt:i4>
      </vt:variant>
    </vt:vector>
  </HeadingPairs>
  <TitlesOfParts>
    <vt:vector size="45" baseType="lpstr">
      <vt:lpstr>Aptos</vt:lpstr>
      <vt:lpstr>Arial</vt:lpstr>
      <vt:lpstr>Calibri</vt:lpstr>
      <vt:lpstr>Century Gothic</vt:lpstr>
      <vt:lpstr>Montserrat</vt:lpstr>
      <vt:lpstr>Verdana</vt:lpstr>
      <vt:lpstr>Diseño personalizado</vt:lpstr>
      <vt:lpstr>1_Diseño personalizado</vt:lpstr>
      <vt:lpstr>2_Diseño personalizado</vt:lpstr>
      <vt:lpstr>3_Diseño personalizado</vt:lpstr>
      <vt:lpstr>4_Diseño personalizado</vt:lpstr>
      <vt:lpstr>5_Diseño personalizado</vt:lpstr>
      <vt:lpstr>Worksheet</vt:lpstr>
      <vt:lpstr>Presentación de PowerPoint</vt:lpstr>
      <vt:lpstr>Tabla de contenido</vt:lpstr>
      <vt:lpstr>Presentación de PowerPoint</vt:lpstr>
      <vt:lpstr>Presentación de PowerPoint</vt:lpstr>
      <vt:lpstr>Presentación de PowerPoint</vt:lpstr>
      <vt:lpstr>Presentación de PowerPoint</vt:lpstr>
      <vt:lpstr>Presentación de PowerPoint</vt:lpstr>
      <vt:lpstr>Existen presiones fiscales heredadas que dificultan hacer ajustes fiscales y desarrollar el plan de Gobierno</vt:lpstr>
      <vt:lpstr>Comportamiento ingresos y gastos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Jenny Fernanda Castiblanco Salazar</dc:creator>
  <cp:lastModifiedBy>Jose Sebastian Cubillos Fonseca</cp:lastModifiedBy>
  <cp:revision>71</cp:revision>
  <dcterms:created xsi:type="dcterms:W3CDTF">2025-07-24T16:09:32Z</dcterms:created>
  <dcterms:modified xsi:type="dcterms:W3CDTF">2025-08-19T14:58:11Z</dcterms:modified>
</cp:coreProperties>
</file>