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4.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5.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6.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7.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8.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9.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3.xml" ContentType="application/vnd.openxmlformats-officedocument.presentationml.notesSlide+xml"/>
  <Override PartName="/ppt/charts/chart2.xml" ContentType="application/vnd.openxmlformats-officedocument.drawingml.chart+xml"/>
  <Override PartName="/ppt/notesSlides/notesSlide4.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theme/themeOverride3.xml" ContentType="application/vnd.openxmlformats-officedocument.themeOverride+xml"/>
  <Override PartName="/ppt/theme/themeOverride4.xml" ContentType="application/vnd.openxmlformats-officedocument.themeOverride+xml"/>
  <Override PartName="/ppt/notesSlides/notesSlide5.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7.xml" ContentType="application/vnd.openxmlformats-officedocument.drawingml.chart+xml"/>
  <Override PartName="/ppt/notesSlides/notesSlide8.xml" ContentType="application/vnd.openxmlformats-officedocument.presentationml.notesSlide+xml"/>
  <Override PartName="/ppt/charts/chart8.xml" ContentType="application/vnd.openxmlformats-officedocument.drawingml.chart+xml"/>
  <Override PartName="/ppt/notesSlides/notesSlide9.xml" ContentType="application/vnd.openxmlformats-officedocument.presentationml.notesSlide+xml"/>
  <Override PartName="/ppt/charts/chart9.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0.xml" ContentType="application/vnd.openxmlformats-officedocument.drawingml.chart+xml"/>
  <Override PartName="/ppt/notesSlides/notesSlide12.xml" ContentType="application/vnd.openxmlformats-officedocument.presentationml.notesSlide+xml"/>
  <Override PartName="/ppt/charts/chart11.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2.xml" ContentType="application/vnd.openxmlformats-officedocument.drawingml.chart+xml"/>
  <Override PartName="/ppt/theme/themeOverride5.xml" ContentType="application/vnd.openxmlformats-officedocument.themeOverride+xml"/>
  <Override PartName="/ppt/charts/chart13.xml" ContentType="application/vnd.openxmlformats-officedocument.drawingml.chart+xml"/>
  <Override PartName="/ppt/theme/themeOverride6.xml" ContentType="application/vnd.openxmlformats-officedocument.themeOverride+xml"/>
  <Override PartName="/ppt/charts/chart14.xml" ContentType="application/vnd.openxmlformats-officedocument.drawingml.chart+xml"/>
  <Override PartName="/ppt/theme/themeOverride7.xml" ContentType="application/vnd.openxmlformats-officedocument.themeOverride+xml"/>
  <Override PartName="/ppt/charts/chart15.xml" ContentType="application/vnd.openxmlformats-officedocument.drawingml.chart+xml"/>
  <Override PartName="/ppt/charts/style2.xml" ContentType="application/vnd.ms-office.chartstyle+xml"/>
  <Override PartName="/ppt/charts/colors2.xml" ContentType="application/vnd.ms-office.chartcolorstyle+xml"/>
  <Override PartName="/ppt/charts/chart16.xml" ContentType="application/vnd.openxmlformats-officedocument.drawingml.chart+xml"/>
  <Override PartName="/ppt/charts/style3.xml" ContentType="application/vnd.ms-office.chartstyle+xml"/>
  <Override PartName="/ppt/charts/colors3.xml" ContentType="application/vnd.ms-office.chartcolorstyle+xml"/>
  <Override PartName="/ppt/charts/chart17.xml" ContentType="application/vnd.openxmlformats-officedocument.drawingml.chart+xml"/>
  <Override PartName="/ppt/charts/style4.xml" ContentType="application/vnd.ms-office.chartstyle+xml"/>
  <Override PartName="/ppt/charts/colors4.xml" ContentType="application/vnd.ms-office.chartcolorstyle+xml"/>
  <Override PartName="/ppt/charts/chart18.xml" ContentType="application/vnd.openxmlformats-officedocument.drawingml.chart+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714" r:id="rId4"/>
    <p:sldMasterId id="2147483729" r:id="rId5"/>
    <p:sldMasterId id="2147483699" r:id="rId6"/>
    <p:sldMasterId id="2147483735" r:id="rId7"/>
    <p:sldMasterId id="2147483720" r:id="rId8"/>
    <p:sldMasterId id="2147483708" r:id="rId9"/>
    <p:sldMasterId id="2147483702" r:id="rId10"/>
    <p:sldMasterId id="2147483723" r:id="rId11"/>
    <p:sldMasterId id="2147483732" r:id="rId12"/>
    <p:sldMasterId id="2147483651" r:id="rId13"/>
  </p:sldMasterIdLst>
  <p:notesMasterIdLst>
    <p:notesMasterId r:id="rId70"/>
  </p:notesMasterIdLst>
  <p:handoutMasterIdLst>
    <p:handoutMasterId r:id="rId71"/>
  </p:handoutMasterIdLst>
  <p:sldIdLst>
    <p:sldId id="788" r:id="rId14"/>
    <p:sldId id="919" r:id="rId15"/>
    <p:sldId id="713" r:id="rId16"/>
    <p:sldId id="874" r:id="rId17"/>
    <p:sldId id="875" r:id="rId18"/>
    <p:sldId id="3136" r:id="rId19"/>
    <p:sldId id="1030" r:id="rId20"/>
    <p:sldId id="1120" r:id="rId21"/>
    <p:sldId id="1121" r:id="rId22"/>
    <p:sldId id="1042" r:id="rId23"/>
    <p:sldId id="1122" r:id="rId24"/>
    <p:sldId id="1123" r:id="rId25"/>
    <p:sldId id="1124" r:id="rId26"/>
    <p:sldId id="1116" r:id="rId27"/>
    <p:sldId id="1125" r:id="rId28"/>
    <p:sldId id="1126" r:id="rId29"/>
    <p:sldId id="1127" r:id="rId30"/>
    <p:sldId id="1069" r:id="rId31"/>
    <p:sldId id="1137" r:id="rId32"/>
    <p:sldId id="335" r:id="rId33"/>
    <p:sldId id="2145706307" r:id="rId34"/>
    <p:sldId id="3256" r:id="rId35"/>
    <p:sldId id="3193" r:id="rId36"/>
    <p:sldId id="3207" r:id="rId37"/>
    <p:sldId id="3224" r:id="rId38"/>
    <p:sldId id="3225" r:id="rId39"/>
    <p:sldId id="3226" r:id="rId40"/>
    <p:sldId id="3235" r:id="rId41"/>
    <p:sldId id="3236" r:id="rId42"/>
    <p:sldId id="3237" r:id="rId43"/>
    <p:sldId id="3249" r:id="rId44"/>
    <p:sldId id="3238" r:id="rId45"/>
    <p:sldId id="3227" r:id="rId46"/>
    <p:sldId id="3242" r:id="rId47"/>
    <p:sldId id="3244" r:id="rId48"/>
    <p:sldId id="3246" r:id="rId49"/>
    <p:sldId id="3252" r:id="rId50"/>
    <p:sldId id="3239" r:id="rId51"/>
    <p:sldId id="3229" r:id="rId52"/>
    <p:sldId id="3243" r:id="rId53"/>
    <p:sldId id="3245" r:id="rId54"/>
    <p:sldId id="3247" r:id="rId55"/>
    <p:sldId id="3253" r:id="rId56"/>
    <p:sldId id="3248" r:id="rId57"/>
    <p:sldId id="3232" r:id="rId58"/>
    <p:sldId id="3234" r:id="rId59"/>
    <p:sldId id="541" r:id="rId60"/>
    <p:sldId id="3349" r:id="rId61"/>
    <p:sldId id="3352" r:id="rId62"/>
    <p:sldId id="3307" r:id="rId63"/>
    <p:sldId id="3350" r:id="rId64"/>
    <p:sldId id="3308" r:id="rId65"/>
    <p:sldId id="3351" r:id="rId66"/>
    <p:sldId id="1045" r:id="rId67"/>
    <p:sldId id="2145706309" r:id="rId68"/>
    <p:sldId id="3118" r:id="rId69"/>
  </p:sldIdLst>
  <p:sldSz cx="9144000" cy="5143500" type="screen16x9"/>
  <p:notesSz cx="7010400" cy="9296400"/>
  <p:embeddedFontLst>
    <p:embeddedFont>
      <p:font typeface="Roboto Medium" panose="02000000000000000000" pitchFamily="2" charset="0"/>
      <p:regular r:id="rId72"/>
      <p:italic r:id="rId73"/>
    </p:embeddedFont>
    <p:embeddedFont>
      <p:font typeface="Segoe UI" panose="020B0502040204020203" pitchFamily="34" charset="0"/>
      <p:regular r:id="rId74"/>
      <p:bold r:id="rId75"/>
      <p:italic r:id="rId76"/>
      <p:boldItalic r:id="rId77"/>
    </p:embeddedFont>
    <p:embeddedFont>
      <p:font typeface="Segoe UI Emoji" panose="020B0502040204020203" pitchFamily="34" charset="0"/>
      <p:regular r:id="rId78"/>
    </p:embeddedFont>
  </p:embeddedFontLst>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1869" userDrawn="1">
          <p15:clr>
            <a:srgbClr val="A4A3A4"/>
          </p15:clr>
        </p15:guide>
        <p15:guide id="5" orient="horz" pos="1620" userDrawn="1">
          <p15:clr>
            <a:srgbClr val="5ACBF0"/>
          </p15:clr>
        </p15:guide>
        <p15:guide id="6" pos="204" userDrawn="1">
          <p15:clr>
            <a:srgbClr val="A4A3A4"/>
          </p15:clr>
        </p15:guide>
        <p15:guide id="7" orient="horz" pos="3094" userDrawn="1">
          <p15:clr>
            <a:srgbClr val="A4A3A4"/>
          </p15:clr>
        </p15:guide>
        <p15:guide id="8" orient="horz" pos="259" userDrawn="1">
          <p15:clr>
            <a:srgbClr val="A4A3A4"/>
          </p15:clr>
        </p15:guide>
        <p15:guide id="9" pos="1156" userDrawn="1">
          <p15:clr>
            <a:srgbClr val="A4A3A4"/>
          </p15:clr>
        </p15:guide>
        <p15:guide id="10" orient="horz" pos="940" userDrawn="1">
          <p15:clr>
            <a:srgbClr val="A4A3A4"/>
          </p15:clr>
        </p15:guide>
        <p15:guide id="11" pos="2880" userDrawn="1">
          <p15:clr>
            <a:srgbClr val="5ACBF0"/>
          </p15:clr>
        </p15:guide>
        <p15:guide id="12" pos="862" userDrawn="1">
          <p15:clr>
            <a:srgbClr val="A4A3A4"/>
          </p15:clr>
        </p15:guide>
        <p15:guide id="14" orient="horz" pos="2391" userDrawn="1">
          <p15:clr>
            <a:srgbClr val="A4A3A4"/>
          </p15:clr>
        </p15:guide>
        <p15:guide id="17" pos="635" userDrawn="1">
          <p15:clr>
            <a:srgbClr val="A4A3A4"/>
          </p15:clr>
        </p15:guide>
        <p15:guide id="18" pos="68" userDrawn="1">
          <p15:clr>
            <a:srgbClr val="A4A3A4"/>
          </p15:clr>
        </p15:guide>
        <p15:guide id="19" pos="317"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iseth Marina Becerra Arevalo" initials="YMBA"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8AC"/>
    <a:srgbClr val="007E82"/>
    <a:srgbClr val="065660"/>
    <a:srgbClr val="0F5F6F"/>
    <a:srgbClr val="5ECBA1"/>
    <a:srgbClr val="00A9AD"/>
    <a:srgbClr val="0D481C"/>
    <a:srgbClr val="F2CF6F"/>
    <a:srgbClr val="FAFAFA"/>
    <a:srgbClr val="B6004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929F9F4-4A8F-4326-A1B4-22849713DDAB}" styleName="Estilo oscuro 1 - Énfasis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4" d="100"/>
          <a:sy n="74" d="100"/>
        </p:scale>
        <p:origin x="988" y="36"/>
      </p:cViewPr>
      <p:guideLst>
        <p:guide orient="horz" pos="1869"/>
        <p:guide orient="horz" pos="1620"/>
        <p:guide pos="204"/>
        <p:guide orient="horz" pos="3094"/>
        <p:guide orient="horz" pos="259"/>
        <p:guide pos="1156"/>
        <p:guide orient="horz" pos="940"/>
        <p:guide pos="2880"/>
        <p:guide pos="862"/>
        <p:guide orient="horz" pos="2391"/>
        <p:guide pos="635"/>
        <p:guide pos="68"/>
        <p:guide pos="317"/>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3.xml"/><Relationship Id="rId21" Type="http://schemas.openxmlformats.org/officeDocument/2006/relationships/slide" Target="slides/slide8.xml"/><Relationship Id="rId42" Type="http://schemas.openxmlformats.org/officeDocument/2006/relationships/slide" Target="slides/slide29.xml"/><Relationship Id="rId47" Type="http://schemas.openxmlformats.org/officeDocument/2006/relationships/slide" Target="slides/slide34.xml"/><Relationship Id="rId63" Type="http://schemas.openxmlformats.org/officeDocument/2006/relationships/slide" Target="slides/slide50.xml"/><Relationship Id="rId68" Type="http://schemas.openxmlformats.org/officeDocument/2006/relationships/slide" Target="slides/slide55.xml"/><Relationship Id="rId16" Type="http://schemas.openxmlformats.org/officeDocument/2006/relationships/slide" Target="slides/slide3.xml"/><Relationship Id="rId11" Type="http://schemas.openxmlformats.org/officeDocument/2006/relationships/slideMaster" Target="slideMasters/slideMaster8.xml"/><Relationship Id="rId32" Type="http://schemas.openxmlformats.org/officeDocument/2006/relationships/slide" Target="slides/slide19.xml"/><Relationship Id="rId37" Type="http://schemas.openxmlformats.org/officeDocument/2006/relationships/slide" Target="slides/slide24.xml"/><Relationship Id="rId53" Type="http://schemas.openxmlformats.org/officeDocument/2006/relationships/slide" Target="slides/slide40.xml"/><Relationship Id="rId58" Type="http://schemas.openxmlformats.org/officeDocument/2006/relationships/slide" Target="slides/slide45.xml"/><Relationship Id="rId74" Type="http://schemas.openxmlformats.org/officeDocument/2006/relationships/font" Target="fonts/font3.fntdata"/><Relationship Id="rId79" Type="http://schemas.openxmlformats.org/officeDocument/2006/relationships/commentAuthors" Target="commentAuthors.xml"/><Relationship Id="rId5" Type="http://schemas.openxmlformats.org/officeDocument/2006/relationships/slideMaster" Target="slideMasters/slideMaster2.xml"/><Relationship Id="rId61" Type="http://schemas.openxmlformats.org/officeDocument/2006/relationships/slide" Target="slides/slide48.xml"/><Relationship Id="rId82" Type="http://schemas.openxmlformats.org/officeDocument/2006/relationships/theme" Target="theme/theme1.xml"/><Relationship Id="rId19" Type="http://schemas.openxmlformats.org/officeDocument/2006/relationships/slide" Target="slides/slide6.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slide" Target="slides/slide30.xml"/><Relationship Id="rId48" Type="http://schemas.openxmlformats.org/officeDocument/2006/relationships/slide" Target="slides/slide35.xml"/><Relationship Id="rId56" Type="http://schemas.openxmlformats.org/officeDocument/2006/relationships/slide" Target="slides/slide43.xml"/><Relationship Id="rId64" Type="http://schemas.openxmlformats.org/officeDocument/2006/relationships/slide" Target="slides/slide51.xml"/><Relationship Id="rId69" Type="http://schemas.openxmlformats.org/officeDocument/2006/relationships/slide" Target="slides/slide56.xml"/><Relationship Id="rId77" Type="http://schemas.openxmlformats.org/officeDocument/2006/relationships/font" Target="fonts/font6.fntdata"/><Relationship Id="rId8" Type="http://schemas.openxmlformats.org/officeDocument/2006/relationships/slideMaster" Target="slideMasters/slideMaster5.xml"/><Relationship Id="rId51" Type="http://schemas.openxmlformats.org/officeDocument/2006/relationships/slide" Target="slides/slide38.xml"/><Relationship Id="rId72" Type="http://schemas.openxmlformats.org/officeDocument/2006/relationships/font" Target="fonts/font1.fntdata"/><Relationship Id="rId80"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slide" Target="slides/slide33.xml"/><Relationship Id="rId59" Type="http://schemas.openxmlformats.org/officeDocument/2006/relationships/slide" Target="slides/slide46.xml"/><Relationship Id="rId67" Type="http://schemas.openxmlformats.org/officeDocument/2006/relationships/slide" Target="slides/slide54.xml"/><Relationship Id="rId20" Type="http://schemas.openxmlformats.org/officeDocument/2006/relationships/slide" Target="slides/slide7.xml"/><Relationship Id="rId41" Type="http://schemas.openxmlformats.org/officeDocument/2006/relationships/slide" Target="slides/slide28.xml"/><Relationship Id="rId54" Type="http://schemas.openxmlformats.org/officeDocument/2006/relationships/slide" Target="slides/slide41.xml"/><Relationship Id="rId62" Type="http://schemas.openxmlformats.org/officeDocument/2006/relationships/slide" Target="slides/slide49.xml"/><Relationship Id="rId70" Type="http://schemas.openxmlformats.org/officeDocument/2006/relationships/notesMaster" Target="notesMasters/notesMaster1.xml"/><Relationship Id="rId75" Type="http://schemas.openxmlformats.org/officeDocument/2006/relationships/font" Target="fonts/font4.fntdata"/><Relationship Id="rId83"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slide" Target="slides/slide36.xml"/><Relationship Id="rId57" Type="http://schemas.openxmlformats.org/officeDocument/2006/relationships/slide" Target="slides/slide44.xml"/><Relationship Id="rId10" Type="http://schemas.openxmlformats.org/officeDocument/2006/relationships/slideMaster" Target="slideMasters/slideMaster7.xml"/><Relationship Id="rId31" Type="http://schemas.openxmlformats.org/officeDocument/2006/relationships/slide" Target="slides/slide18.xml"/><Relationship Id="rId44" Type="http://schemas.openxmlformats.org/officeDocument/2006/relationships/slide" Target="slides/slide31.xml"/><Relationship Id="rId52" Type="http://schemas.openxmlformats.org/officeDocument/2006/relationships/slide" Target="slides/slide39.xml"/><Relationship Id="rId60" Type="http://schemas.openxmlformats.org/officeDocument/2006/relationships/slide" Target="slides/slide47.xml"/><Relationship Id="rId65" Type="http://schemas.openxmlformats.org/officeDocument/2006/relationships/slide" Target="slides/slide52.xml"/><Relationship Id="rId73" Type="http://schemas.openxmlformats.org/officeDocument/2006/relationships/font" Target="fonts/font2.fntdata"/><Relationship Id="rId78" Type="http://schemas.openxmlformats.org/officeDocument/2006/relationships/font" Target="fonts/font7.fntdata"/><Relationship Id="rId8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 Target="slides/slide5.xml"/><Relationship Id="rId39" Type="http://schemas.openxmlformats.org/officeDocument/2006/relationships/slide" Target="slides/slide26.xml"/><Relationship Id="rId34" Type="http://schemas.openxmlformats.org/officeDocument/2006/relationships/slide" Target="slides/slide21.xml"/><Relationship Id="rId50" Type="http://schemas.openxmlformats.org/officeDocument/2006/relationships/slide" Target="slides/slide37.xml"/><Relationship Id="rId55" Type="http://schemas.openxmlformats.org/officeDocument/2006/relationships/slide" Target="slides/slide42.xml"/><Relationship Id="rId76" Type="http://schemas.openxmlformats.org/officeDocument/2006/relationships/font" Target="fonts/font5.fntdata"/><Relationship Id="rId7" Type="http://schemas.openxmlformats.org/officeDocument/2006/relationships/slideMaster" Target="slideMasters/slideMaster4.xml"/><Relationship Id="rId71" Type="http://schemas.openxmlformats.org/officeDocument/2006/relationships/handoutMaster" Target="handoutMasters/handoutMaster1.xml"/><Relationship Id="rId2" Type="http://schemas.openxmlformats.org/officeDocument/2006/relationships/customXml" Target="../customXml/item2.xml"/><Relationship Id="rId29" Type="http://schemas.openxmlformats.org/officeDocument/2006/relationships/slide" Target="slides/slide16.xml"/><Relationship Id="rId24" Type="http://schemas.openxmlformats.org/officeDocument/2006/relationships/slide" Target="slides/slide11.xml"/><Relationship Id="rId40" Type="http://schemas.openxmlformats.org/officeDocument/2006/relationships/slide" Target="slides/slide27.xml"/><Relationship Id="rId45" Type="http://schemas.openxmlformats.org/officeDocument/2006/relationships/slide" Target="slides/slide32.xml"/><Relationship Id="rId66" Type="http://schemas.openxmlformats.org/officeDocument/2006/relationships/slide" Target="slides/slide53.xml"/></Relationships>
</file>

<file path=ppt/charts/_rels/chart1.xml.rels><?xml version="1.0" encoding="UTF-8" standalone="yes"?>
<Relationships xmlns="http://schemas.openxmlformats.org/package/2006/relationships"><Relationship Id="rId2" Type="http://schemas.openxmlformats.org/officeDocument/2006/relationships/oleObject" Target="file:///\\motaro\Indices\IPC\Difusi&#243;n\2_Produccion\1_IPC%20graficos%20y%20Rueda%20de%20prensa\Graficos.xlsm"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1" Type="http://schemas.openxmlformats.org/officeDocument/2006/relationships/oleObject" Target="file:///\\sassystem\GEIH-TEMATICA\Geovanni\Cierre\2023\Automatizacion\cierre\gr&#225;ficas_pptx.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sassystem\GEIH-TEMATICA\NUEVAS%20PROYECCIONES_2012\Boletin%20de%20Prensa\Presentacion\Presentaci&#243;n%202022\Nueva%20plantilla_PRD\Gr&#225;fica_serie_trim.xlsx" TargetMode="Externa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5.xml"/></Relationships>
</file>

<file path=ppt/charts/_rels/chart13.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6.xml"/></Relationships>
</file>

<file path=ppt/charts/_rels/chart14.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7.xml"/></Relationships>
</file>

<file path=ppt/charts/_rels/chart15.xml.rels><?xml version="1.0" encoding="UTF-8" standalone="yes"?>
<Relationships xmlns="http://schemas.openxmlformats.org/package/2006/relationships"><Relationship Id="rId3" Type="http://schemas.openxmlformats.org/officeDocument/2006/relationships/oleObject" Target="https://danegovco-my.sharepoint.com/personal/egosoriov_dane_gov_co/Documents/POBREZA/POBREZA%20MONETARIA/2024/Productos%20de%20publicaci&#243;n/Presentaci&#243;n%20de%20resultados/Gr&#225;ficas%20y%20tablas_PPT.xlsx" TargetMode="External"/><Relationship Id="rId2" Type="http://schemas.microsoft.com/office/2011/relationships/chartColorStyle" Target="colors2.xml"/><Relationship Id="rId1" Type="http://schemas.microsoft.com/office/2011/relationships/chartStyle" Target="style2.xml"/></Relationships>
</file>

<file path=ppt/charts/_rels/chart16.xml.rels><?xml version="1.0" encoding="UTF-8" standalone="yes"?>
<Relationships xmlns="http://schemas.openxmlformats.org/package/2006/relationships"><Relationship Id="rId3" Type="http://schemas.openxmlformats.org/officeDocument/2006/relationships/oleObject" Target="https://danegovco-my.sharepoint.com/personal/egosoriov_dane_gov_co/Documents/POBREZA/POBREZA%20MONETARIA/2024/Productos%20de%20publicaci&#243;n/Presentaci&#243;n%20de%20resultados/Gr&#225;ficas%20y%20tablas_PPT.xlsx" TargetMode="External"/><Relationship Id="rId2" Type="http://schemas.microsoft.com/office/2011/relationships/chartColorStyle" Target="colors3.xml"/><Relationship Id="rId1" Type="http://schemas.microsoft.com/office/2011/relationships/chartStyle" Target="style3.xml"/></Relationships>
</file>

<file path=ppt/charts/_rels/chart17.xml.rels><?xml version="1.0" encoding="UTF-8" standalone="yes"?>
<Relationships xmlns="http://schemas.openxmlformats.org/package/2006/relationships"><Relationship Id="rId3" Type="http://schemas.openxmlformats.org/officeDocument/2006/relationships/oleObject" Target="https://danegovco-my.sharepoint.com/personal/egosoriov_dane_gov_co/Documents/POBREZA/POBREZA%20MONETARIA/2023/Graficas%20comparaciones.xlsx" TargetMode="External"/><Relationship Id="rId2" Type="http://schemas.microsoft.com/office/2011/relationships/chartColorStyle" Target="colors4.xml"/><Relationship Id="rId1" Type="http://schemas.microsoft.com/office/2011/relationships/chartStyle" Target="style4.xml"/></Relationships>
</file>

<file path=ppt/charts/_rels/chart18.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motaro\Indices\IPC\Difusi&#243;n\2_Produccion\1_IPC%20graficos%20y%20Rueda%20de%20prensa\Graficos.xlsm" TargetMode="External"/></Relationships>
</file>

<file path=ppt/charts/_rels/chart3.xml.rels><?xml version="1.0" encoding="UTF-8" standalone="yes"?>
<Relationships xmlns="http://schemas.openxmlformats.org/package/2006/relationships"><Relationship Id="rId2" Type="http://schemas.openxmlformats.org/officeDocument/2006/relationships/oleObject" Target="file:///\\motaro\Indices\IPC\Difusi&#243;n\2_Produccion\1_IPC%20graficos%20y%20Rueda%20de%20prensa\Graficos.xlsm" TargetMode="External"/><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oleObject" Target="file:///\\motaro\Indices\IPC\Difusi&#243;n\2_Produccion\1_IPC%20graficos%20y%20Rueda%20de%20prensa\Graficos.xlsm" TargetMode="External"/><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1" Type="http://schemas.openxmlformats.org/officeDocument/2006/relationships/oleObject" Target="https://danegovco.sharepoint.com/sites/DANE_Cuentas_coyunturales_0365/Documentos%20compartidos/Cuentas%20Coyunturales/1.%20P.%20I%20.B/PIB%202025-2%20BASE%202015/3.%20Presentaciones/3.%20RUEDA%20DE%20PRENSA/Cuadros%20rueda%20de%20prensa%202025_II.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https://danegovco.sharepoint.com/sites/DANE_Cuentas_coyunturales_0365/Documentos%20compartidos/Cuentas%20Coyunturales/1.%20P.%20I%20.B/PIB%202025-2%20BASE%202015/3.%20Presentaciones/3.%20RUEDA%20DE%20PRENSA/Cuadros%20rueda%20de%20prensa%202025_II.xlsx" TargetMode="External"/></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3314583420956873E-2"/>
          <c:y val="2.6264211762409947E-2"/>
          <c:w val="0.86475129894477476"/>
          <c:h val="0.83716964534746507"/>
        </c:manualLayout>
      </c:layout>
      <c:barChart>
        <c:barDir val="col"/>
        <c:grouping val="clustered"/>
        <c:varyColors val="0"/>
        <c:ser>
          <c:idx val="1"/>
          <c:order val="1"/>
          <c:tx>
            <c:strRef>
              <c:f>'7. Var históricas IPC Total'!$C$4</c:f>
              <c:strCache>
                <c:ptCount val="1"/>
                <c:pt idx="0">
                  <c:v>Variación Mensual</c:v>
                </c:pt>
              </c:strCache>
            </c:strRef>
          </c:tx>
          <c:spPr>
            <a:solidFill>
              <a:schemeClr val="accent4">
                <a:lumMod val="60000"/>
                <a:lumOff val="40000"/>
              </a:schemeClr>
            </a:solidFill>
            <a:ln>
              <a:noFill/>
            </a:ln>
          </c:spPr>
          <c:invertIfNegative val="0"/>
          <c:dPt>
            <c:idx val="56"/>
            <c:invertIfNegative val="0"/>
            <c:bubble3D val="0"/>
            <c:extLst>
              <c:ext xmlns:c16="http://schemas.microsoft.com/office/drawing/2014/chart" uri="{C3380CC4-5D6E-409C-BE32-E72D297353CC}">
                <c16:uniqueId val="{00000000-6F79-467B-9FED-82AB122EDF51}"/>
              </c:ext>
            </c:extLst>
          </c:dPt>
          <c:dPt>
            <c:idx val="57"/>
            <c:invertIfNegative val="0"/>
            <c:bubble3D val="0"/>
            <c:extLst>
              <c:ext xmlns:c16="http://schemas.microsoft.com/office/drawing/2014/chart" uri="{C3380CC4-5D6E-409C-BE32-E72D297353CC}">
                <c16:uniqueId val="{00000001-6F79-467B-9FED-82AB122EDF51}"/>
              </c:ext>
            </c:extLst>
          </c:dPt>
          <c:dPt>
            <c:idx val="58"/>
            <c:invertIfNegative val="0"/>
            <c:bubble3D val="0"/>
            <c:extLst>
              <c:ext xmlns:c16="http://schemas.microsoft.com/office/drawing/2014/chart" uri="{C3380CC4-5D6E-409C-BE32-E72D297353CC}">
                <c16:uniqueId val="{00000002-6F79-467B-9FED-82AB122EDF51}"/>
              </c:ext>
            </c:extLst>
          </c:dPt>
          <c:dPt>
            <c:idx val="68"/>
            <c:invertIfNegative val="0"/>
            <c:bubble3D val="0"/>
            <c:extLst>
              <c:ext xmlns:c16="http://schemas.microsoft.com/office/drawing/2014/chart" uri="{C3380CC4-5D6E-409C-BE32-E72D297353CC}">
                <c16:uniqueId val="{00000003-6F79-467B-9FED-82AB122EDF51}"/>
              </c:ext>
            </c:extLst>
          </c:dPt>
          <c:dPt>
            <c:idx val="69"/>
            <c:invertIfNegative val="0"/>
            <c:bubble3D val="0"/>
            <c:extLst>
              <c:ext xmlns:c16="http://schemas.microsoft.com/office/drawing/2014/chart" uri="{C3380CC4-5D6E-409C-BE32-E72D297353CC}">
                <c16:uniqueId val="{00000004-6F79-467B-9FED-82AB122EDF51}"/>
              </c:ext>
            </c:extLst>
          </c:dPt>
          <c:dPt>
            <c:idx val="70"/>
            <c:invertIfNegative val="0"/>
            <c:bubble3D val="0"/>
            <c:extLst>
              <c:ext xmlns:c16="http://schemas.microsoft.com/office/drawing/2014/chart" uri="{C3380CC4-5D6E-409C-BE32-E72D297353CC}">
                <c16:uniqueId val="{00000005-6F79-467B-9FED-82AB122EDF51}"/>
              </c:ext>
            </c:extLst>
          </c:dPt>
          <c:dLbls>
            <c:dLbl>
              <c:idx val="78"/>
              <c:layout>
                <c:manualLayout>
                  <c:x val="1.7456778722615109E-2"/>
                  <c:y val="7.3099874207517831E-2"/>
                </c:manualLayout>
              </c:layout>
              <c:spPr>
                <a:noFill/>
                <a:ln>
                  <a:noFill/>
                </a:ln>
                <a:effectLst/>
              </c:spPr>
              <c:txPr>
                <a:bodyPr wrap="square" lIns="38100" tIns="19050" rIns="38100" bIns="19050" anchor="ctr">
                  <a:spAutoFit/>
                </a:bodyPr>
                <a:lstStyle/>
                <a:p>
                  <a:pPr>
                    <a:defRPr b="1">
                      <a:solidFill>
                        <a:srgbClr val="7D629E"/>
                      </a:solidFill>
                    </a:defRPr>
                  </a:pPr>
                  <a:endParaRPr lang="es-CO"/>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6F79-467B-9FED-82AB122EDF51}"/>
                </c:ext>
              </c:extLst>
            </c:dLbl>
            <c:spPr>
              <a:noFill/>
              <a:ln>
                <a:noFill/>
              </a:ln>
              <a:effectLst/>
            </c:spPr>
            <c:txPr>
              <a:bodyPr wrap="square" lIns="38100" tIns="19050" rIns="38100" bIns="19050" anchor="ctr">
                <a:spAutoFit/>
              </a:bodyPr>
              <a:lstStyle/>
              <a:p>
                <a:pPr>
                  <a:defRPr b="1"/>
                </a:pPr>
                <a:endParaRPr lang="es-CO"/>
              </a:p>
            </c:txPr>
            <c:showLegendKey val="0"/>
            <c:showVal val="0"/>
            <c:showCatName val="0"/>
            <c:showSerName val="0"/>
            <c:showPercent val="0"/>
            <c:showBubbleSize val="0"/>
            <c:extLst>
              <c:ext xmlns:c15="http://schemas.microsoft.com/office/drawing/2012/chart" uri="{CE6537A1-D6FC-4f65-9D91-7224C49458BB}">
                <c15:showLeaderLines val="1"/>
              </c:ext>
            </c:extLst>
          </c:dLbls>
          <c:val>
            <c:numRef>
              <c:f>'7. Var históricas IPC Total'!$C$41:$C$119</c:f>
              <c:numCache>
                <c:formatCode>0.00</c:formatCode>
                <c:ptCount val="79"/>
                <c:pt idx="0">
                  <c:v>0.6</c:v>
                </c:pt>
                <c:pt idx="1">
                  <c:v>0.56999999999999995</c:v>
                </c:pt>
                <c:pt idx="2">
                  <c:v>0.43</c:v>
                </c:pt>
                <c:pt idx="3">
                  <c:v>0.5</c:v>
                </c:pt>
                <c:pt idx="4">
                  <c:v>0.31</c:v>
                </c:pt>
                <c:pt idx="5">
                  <c:v>0.27</c:v>
                </c:pt>
                <c:pt idx="6">
                  <c:v>0.22</c:v>
                </c:pt>
                <c:pt idx="7">
                  <c:v>0.09</c:v>
                </c:pt>
                <c:pt idx="8">
                  <c:v>0.23</c:v>
                </c:pt>
                <c:pt idx="9">
                  <c:v>0.16</c:v>
                </c:pt>
                <c:pt idx="10">
                  <c:v>0.1</c:v>
                </c:pt>
                <c:pt idx="11">
                  <c:v>0.26</c:v>
                </c:pt>
                <c:pt idx="12">
                  <c:v>0.42</c:v>
                </c:pt>
                <c:pt idx="13">
                  <c:v>0.67</c:v>
                </c:pt>
                <c:pt idx="14">
                  <c:v>0.56999999999999995</c:v>
                </c:pt>
                <c:pt idx="15">
                  <c:v>0.16</c:v>
                </c:pt>
                <c:pt idx="16">
                  <c:v>-0.32</c:v>
                </c:pt>
                <c:pt idx="17">
                  <c:v>-0.38</c:v>
                </c:pt>
                <c:pt idx="18">
                  <c:v>0</c:v>
                </c:pt>
                <c:pt idx="19">
                  <c:v>-0.01</c:v>
                </c:pt>
                <c:pt idx="20">
                  <c:v>0.32</c:v>
                </c:pt>
                <c:pt idx="21">
                  <c:v>-0.06</c:v>
                </c:pt>
                <c:pt idx="22">
                  <c:v>-0.15</c:v>
                </c:pt>
                <c:pt idx="23">
                  <c:v>0.38</c:v>
                </c:pt>
                <c:pt idx="24">
                  <c:v>0.41</c:v>
                </c:pt>
                <c:pt idx="25">
                  <c:v>0.64</c:v>
                </c:pt>
                <c:pt idx="26">
                  <c:v>0.51</c:v>
                </c:pt>
                <c:pt idx="27">
                  <c:v>0.59</c:v>
                </c:pt>
                <c:pt idx="28">
                  <c:v>1</c:v>
                </c:pt>
                <c:pt idx="29">
                  <c:v>-0.05</c:v>
                </c:pt>
                <c:pt idx="30">
                  <c:v>0.32</c:v>
                </c:pt>
                <c:pt idx="31">
                  <c:v>0.45</c:v>
                </c:pt>
                <c:pt idx="32">
                  <c:v>0.38</c:v>
                </c:pt>
                <c:pt idx="33">
                  <c:v>0.01</c:v>
                </c:pt>
                <c:pt idx="34">
                  <c:v>0.49529596306266599</c:v>
                </c:pt>
                <c:pt idx="35">
                  <c:v>0.72642442382346128</c:v>
                </c:pt>
                <c:pt idx="36">
                  <c:v>1.665740020052346</c:v>
                </c:pt>
                <c:pt idx="37">
                  <c:v>1.6338936202166539</c:v>
                </c:pt>
                <c:pt idx="38">
                  <c:v>0.99584709178109265</c:v>
                </c:pt>
                <c:pt idx="39">
                  <c:v>1.2468908068003297</c:v>
                </c:pt>
                <c:pt idx="40">
                  <c:v>0.84474377550655955</c:v>
                </c:pt>
                <c:pt idx="41">
                  <c:v>0.50717856593013844</c:v>
                </c:pt>
                <c:pt idx="42">
                  <c:v>0.81163264629439247</c:v>
                </c:pt>
                <c:pt idx="43">
                  <c:v>1.0217779015979929</c:v>
                </c:pt>
                <c:pt idx="44">
                  <c:v>0.92971919456035101</c:v>
                </c:pt>
                <c:pt idx="45">
                  <c:v>0.71505632574323874</c:v>
                </c:pt>
                <c:pt idx="46">
                  <c:v>0.77264868579603718</c:v>
                </c:pt>
                <c:pt idx="47">
                  <c:v>1.2554316043512219</c:v>
                </c:pt>
                <c:pt idx="48">
                  <c:v>1.782132342064386</c:v>
                </c:pt>
                <c:pt idx="49">
                  <c:v>1.6581596181191542</c:v>
                </c:pt>
                <c:pt idx="50">
                  <c:v>1.0540783284176214</c:v>
                </c:pt>
                <c:pt idx="51">
                  <c:v>0.78108782113464992</c:v>
                </c:pt>
                <c:pt idx="52">
                  <c:v>0.43124380080851682</c:v>
                </c:pt>
                <c:pt idx="53">
                  <c:v>0.30087069156647012</c:v>
                </c:pt>
                <c:pt idx="54">
                  <c:v>0.5017269910773513</c:v>
                </c:pt>
                <c:pt idx="55">
                  <c:v>0.69862827609637335</c:v>
                </c:pt>
                <c:pt idx="56">
                  <c:v>0.53749730066069756</c:v>
                </c:pt>
                <c:pt idx="57">
                  <c:v>0.2471186070174769</c:v>
                </c:pt>
                <c:pt idx="58">
                  <c:v>0.4716466023011221</c:v>
                </c:pt>
                <c:pt idx="59">
                  <c:v>0.4533028009996381</c:v>
                </c:pt>
                <c:pt idx="60">
                  <c:v>0.91638670249121235</c:v>
                </c:pt>
                <c:pt idx="61">
                  <c:v>1.0865810311029165</c:v>
                </c:pt>
                <c:pt idx="62">
                  <c:v>0.70262429805760929</c:v>
                </c:pt>
                <c:pt idx="63">
                  <c:v>0.59390826928509088</c:v>
                </c:pt>
                <c:pt idx="64">
                  <c:v>0.42528564120463408</c:v>
                </c:pt>
                <c:pt idx="65">
                  <c:v>0.3247782029680763</c:v>
                </c:pt>
                <c:pt idx="66">
                  <c:v>0.1993993627850448</c:v>
                </c:pt>
                <c:pt idx="67">
                  <c:v>1.6820798024685E-3</c:v>
                </c:pt>
                <c:pt idx="68">
                  <c:v>0.24222079182011619</c:v>
                </c:pt>
                <c:pt idx="69">
                  <c:v>-0.1343658543563323</c:v>
                </c:pt>
                <c:pt idx="70">
                  <c:v>0.2726540866935907</c:v>
                </c:pt>
                <c:pt idx="71">
                  <c:v>0.45874617734145412</c:v>
                </c:pt>
                <c:pt idx="72">
                  <c:v>0.9354915911799524</c:v>
                </c:pt>
                <c:pt idx="73">
                  <c:v>1.138081071206023</c:v>
                </c:pt>
                <c:pt idx="74">
                  <c:v>0.52414054002890131</c:v>
                </c:pt>
                <c:pt idx="75">
                  <c:v>0.66311095740390269</c:v>
                </c:pt>
                <c:pt idx="76">
                  <c:v>0.3200655624026299</c:v>
                </c:pt>
                <c:pt idx="77">
                  <c:v>0.1031787248600024</c:v>
                </c:pt>
                <c:pt idx="78">
                  <c:v>0.27625349835556701</c:v>
                </c:pt>
              </c:numCache>
            </c:numRef>
          </c:val>
          <c:extLst>
            <c:ext xmlns:c16="http://schemas.microsoft.com/office/drawing/2014/chart" uri="{C3380CC4-5D6E-409C-BE32-E72D297353CC}">
              <c16:uniqueId val="{00000006-6F79-467B-9FED-82AB122EDF51}"/>
            </c:ext>
          </c:extLst>
        </c:ser>
        <c:dLbls>
          <c:showLegendKey val="0"/>
          <c:showVal val="0"/>
          <c:showCatName val="0"/>
          <c:showSerName val="0"/>
          <c:showPercent val="0"/>
          <c:showBubbleSize val="0"/>
        </c:dLbls>
        <c:gapWidth val="150"/>
        <c:axId val="1906591375"/>
        <c:axId val="1906559487"/>
      </c:barChart>
      <c:lineChart>
        <c:grouping val="standard"/>
        <c:varyColors val="0"/>
        <c:ser>
          <c:idx val="0"/>
          <c:order val="0"/>
          <c:tx>
            <c:strRef>
              <c:f>'7. Var históricas IPC Total'!$E$4</c:f>
              <c:strCache>
                <c:ptCount val="1"/>
                <c:pt idx="0">
                  <c:v>Variación Anual</c:v>
                </c:pt>
              </c:strCache>
            </c:strRef>
          </c:tx>
          <c:spPr>
            <a:ln w="25400" cap="rnd">
              <a:solidFill>
                <a:schemeClr val="tx1">
                  <a:lumMod val="95000"/>
                  <a:lumOff val="5000"/>
                </a:schemeClr>
              </a:solidFill>
              <a:prstDash val="solid"/>
              <a:round/>
            </a:ln>
            <a:effectLst/>
          </c:spPr>
          <c:marker>
            <c:symbol val="none"/>
          </c:marker>
          <c:dPt>
            <c:idx val="0"/>
            <c:bubble3D val="0"/>
            <c:extLst>
              <c:ext xmlns:c16="http://schemas.microsoft.com/office/drawing/2014/chart" uri="{C3380CC4-5D6E-409C-BE32-E72D297353CC}">
                <c16:uniqueId val="{00000007-6F79-467B-9FED-82AB122EDF51}"/>
              </c:ext>
            </c:extLst>
          </c:dPt>
          <c:dPt>
            <c:idx val="56"/>
            <c:bubble3D val="0"/>
            <c:extLst>
              <c:ext xmlns:c16="http://schemas.microsoft.com/office/drawing/2014/chart" uri="{C3380CC4-5D6E-409C-BE32-E72D297353CC}">
                <c16:uniqueId val="{00000008-6F79-467B-9FED-82AB122EDF51}"/>
              </c:ext>
            </c:extLst>
          </c:dPt>
          <c:dLbls>
            <c:dLbl>
              <c:idx val="30"/>
              <c:layout>
                <c:manualLayout>
                  <c:x val="-0.12656164573895959"/>
                  <c:y val="-0.33559487704360458"/>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8-AA83-4E62-8C9D-B312C1940AEE}"/>
                </c:ext>
              </c:extLst>
            </c:dLbl>
            <c:dLbl>
              <c:idx val="78"/>
              <c:layout>
                <c:manualLayout>
                  <c:x val="-8.001023581198698E-3"/>
                  <c:y val="-3.3227215548871737E-2"/>
                </c:manualLayout>
              </c:layout>
              <c:spPr>
                <a:noFill/>
                <a:ln>
                  <a:noFill/>
                </a:ln>
                <a:effectLst/>
              </c:spPr>
              <c:txPr>
                <a:bodyPr wrap="square" lIns="38100" tIns="19050" rIns="38100" bIns="19050" anchor="ctr">
                  <a:noAutofit/>
                </a:bodyPr>
                <a:lstStyle/>
                <a:p>
                  <a:pPr>
                    <a:defRPr sz="1000" b="1">
                      <a:solidFill>
                        <a:schemeClr val="tx1"/>
                      </a:solidFill>
                    </a:defRPr>
                  </a:pPr>
                  <a:endParaRPr lang="es-CO"/>
                </a:p>
              </c:txPr>
              <c:showLegendKey val="0"/>
              <c:showVal val="1"/>
              <c:showCatName val="0"/>
              <c:showSerName val="0"/>
              <c:showPercent val="0"/>
              <c:showBubbleSize val="0"/>
              <c:extLst>
                <c:ext xmlns:c15="http://schemas.microsoft.com/office/drawing/2012/chart" uri="{CE6537A1-D6FC-4f65-9D91-7224C49458BB}">
                  <c15:layout>
                    <c:manualLayout>
                      <c:w val="6.3280822869479766E-2"/>
                      <c:h val="6.9677471005984037E-2"/>
                    </c:manualLayout>
                  </c15:layout>
                </c:ext>
                <c:ext xmlns:c16="http://schemas.microsoft.com/office/drawing/2014/chart" uri="{C3380CC4-5D6E-409C-BE32-E72D297353CC}">
                  <c16:uniqueId val="{0000000B-6F79-467B-9FED-82AB122EDF51}"/>
                </c:ext>
              </c:extLst>
            </c:dLbl>
            <c:spPr>
              <a:noFill/>
              <a:ln>
                <a:noFill/>
              </a:ln>
              <a:effectLst/>
            </c:spPr>
            <c:txPr>
              <a:bodyPr wrap="square" lIns="38100" tIns="19050" rIns="38100" bIns="19050" anchor="ctr">
                <a:spAutoFit/>
              </a:bodyPr>
              <a:lstStyle/>
              <a:p>
                <a:pPr>
                  <a:defRPr sz="1000" b="1">
                    <a:solidFill>
                      <a:schemeClr val="tx1"/>
                    </a:solidFill>
                  </a:defRPr>
                </a:pPr>
                <a:endParaRPr lang="es-CO"/>
              </a:p>
            </c:txPr>
            <c:showLegendKey val="0"/>
            <c:showVal val="0"/>
            <c:showCatName val="0"/>
            <c:showSerName val="0"/>
            <c:showPercent val="0"/>
            <c:showBubbleSize val="0"/>
            <c:extLst>
              <c:ext xmlns:c15="http://schemas.microsoft.com/office/drawing/2012/chart" uri="{CE6537A1-D6FC-4f65-9D91-7224C49458BB}">
                <c15:showLeaderLines val="1"/>
              </c:ext>
            </c:extLst>
          </c:dLbls>
          <c:cat>
            <c:multiLvlStrRef>
              <c:f>'7. Var históricas IPC Total'!$A$41:$B$119</c:f>
              <c:multiLvlStrCache>
                <c:ptCount val="79"/>
                <c:lvl>
                  <c:pt idx="0">
                    <c:v>Ene</c:v>
                  </c:pt>
                  <c:pt idx="1">
                    <c:v>Feb</c:v>
                  </c:pt>
                  <c:pt idx="2">
                    <c:v>Mar</c:v>
                  </c:pt>
                  <c:pt idx="3">
                    <c:v>Abr</c:v>
                  </c:pt>
                  <c:pt idx="4">
                    <c:v>May</c:v>
                  </c:pt>
                  <c:pt idx="5">
                    <c:v>Jun</c:v>
                  </c:pt>
                  <c:pt idx="6">
                    <c:v>Jul</c:v>
                  </c:pt>
                  <c:pt idx="7">
                    <c:v>Ago</c:v>
                  </c:pt>
                  <c:pt idx="8">
                    <c:v>Sep</c:v>
                  </c:pt>
                  <c:pt idx="9">
                    <c:v>oct</c:v>
                  </c:pt>
                  <c:pt idx="10">
                    <c:v>Nov</c:v>
                  </c:pt>
                  <c:pt idx="11">
                    <c:v>Dic</c:v>
                  </c:pt>
                  <c:pt idx="12">
                    <c:v>Ene</c:v>
                  </c:pt>
                  <c:pt idx="13">
                    <c:v>Feb</c:v>
                  </c:pt>
                  <c:pt idx="14">
                    <c:v>Mar</c:v>
                  </c:pt>
                  <c:pt idx="15">
                    <c:v>Abr</c:v>
                  </c:pt>
                  <c:pt idx="16">
                    <c:v>May</c:v>
                  </c:pt>
                  <c:pt idx="17">
                    <c:v>Jun</c:v>
                  </c:pt>
                  <c:pt idx="18">
                    <c:v>Jul</c:v>
                  </c:pt>
                  <c:pt idx="19">
                    <c:v>Ago</c:v>
                  </c:pt>
                  <c:pt idx="20">
                    <c:v>Sep</c:v>
                  </c:pt>
                  <c:pt idx="21">
                    <c:v>oct</c:v>
                  </c:pt>
                  <c:pt idx="22">
                    <c:v>Nov</c:v>
                  </c:pt>
                  <c:pt idx="23">
                    <c:v>Dic</c:v>
                  </c:pt>
                  <c:pt idx="24">
                    <c:v>Ene</c:v>
                  </c:pt>
                  <c:pt idx="25">
                    <c:v>Feb</c:v>
                  </c:pt>
                  <c:pt idx="26">
                    <c:v>Mar</c:v>
                  </c:pt>
                  <c:pt idx="27">
                    <c:v>Abr</c:v>
                  </c:pt>
                  <c:pt idx="28">
                    <c:v>May</c:v>
                  </c:pt>
                  <c:pt idx="29">
                    <c:v>Jun</c:v>
                  </c:pt>
                  <c:pt idx="30">
                    <c:v>Jul</c:v>
                  </c:pt>
                  <c:pt idx="31">
                    <c:v>Ago</c:v>
                  </c:pt>
                  <c:pt idx="32">
                    <c:v>Sep</c:v>
                  </c:pt>
                  <c:pt idx="33">
                    <c:v>oct</c:v>
                  </c:pt>
                  <c:pt idx="34">
                    <c:v>Nov</c:v>
                  </c:pt>
                  <c:pt idx="35">
                    <c:v>Dic</c:v>
                  </c:pt>
                  <c:pt idx="36">
                    <c:v>Ene</c:v>
                  </c:pt>
                  <c:pt idx="37">
                    <c:v>Feb</c:v>
                  </c:pt>
                  <c:pt idx="38">
                    <c:v>Mar</c:v>
                  </c:pt>
                  <c:pt idx="39">
                    <c:v>Abr</c:v>
                  </c:pt>
                  <c:pt idx="40">
                    <c:v>May</c:v>
                  </c:pt>
                  <c:pt idx="41">
                    <c:v>Jun</c:v>
                  </c:pt>
                  <c:pt idx="42">
                    <c:v>Jul</c:v>
                  </c:pt>
                  <c:pt idx="43">
                    <c:v>Ago</c:v>
                  </c:pt>
                  <c:pt idx="44">
                    <c:v>Sep</c:v>
                  </c:pt>
                  <c:pt idx="45">
                    <c:v>oct</c:v>
                  </c:pt>
                  <c:pt idx="46">
                    <c:v>Nov</c:v>
                  </c:pt>
                  <c:pt idx="47">
                    <c:v>Dic</c:v>
                  </c:pt>
                  <c:pt idx="48">
                    <c:v>Ene</c:v>
                  </c:pt>
                  <c:pt idx="49">
                    <c:v>Feb</c:v>
                  </c:pt>
                  <c:pt idx="50">
                    <c:v>Mar</c:v>
                  </c:pt>
                  <c:pt idx="51">
                    <c:v>Abr</c:v>
                  </c:pt>
                  <c:pt idx="52">
                    <c:v>May</c:v>
                  </c:pt>
                  <c:pt idx="53">
                    <c:v>Jun</c:v>
                  </c:pt>
                  <c:pt idx="54">
                    <c:v>Jul</c:v>
                  </c:pt>
                  <c:pt idx="55">
                    <c:v>Ago</c:v>
                  </c:pt>
                  <c:pt idx="56">
                    <c:v>Sep</c:v>
                  </c:pt>
                  <c:pt idx="57">
                    <c:v>oct</c:v>
                  </c:pt>
                  <c:pt idx="58">
                    <c:v>Nov</c:v>
                  </c:pt>
                  <c:pt idx="59">
                    <c:v>Dic</c:v>
                  </c:pt>
                  <c:pt idx="60">
                    <c:v>Ene</c:v>
                  </c:pt>
                  <c:pt idx="61">
                    <c:v>Feb</c:v>
                  </c:pt>
                  <c:pt idx="62">
                    <c:v>Mar</c:v>
                  </c:pt>
                  <c:pt idx="63">
                    <c:v>Abr</c:v>
                  </c:pt>
                  <c:pt idx="64">
                    <c:v>May</c:v>
                  </c:pt>
                  <c:pt idx="65">
                    <c:v>Jun</c:v>
                  </c:pt>
                  <c:pt idx="66">
                    <c:v>Jul</c:v>
                  </c:pt>
                  <c:pt idx="67">
                    <c:v>Ago</c:v>
                  </c:pt>
                  <c:pt idx="68">
                    <c:v>Sep</c:v>
                  </c:pt>
                  <c:pt idx="69">
                    <c:v>oct</c:v>
                  </c:pt>
                  <c:pt idx="70">
                    <c:v>Nov</c:v>
                  </c:pt>
                  <c:pt idx="71">
                    <c:v>Dic</c:v>
                  </c:pt>
                  <c:pt idx="72">
                    <c:v>Ene</c:v>
                  </c:pt>
                  <c:pt idx="73">
                    <c:v>Feb</c:v>
                  </c:pt>
                  <c:pt idx="74">
                    <c:v>Mar</c:v>
                  </c:pt>
                  <c:pt idx="75">
                    <c:v>Abr</c:v>
                  </c:pt>
                  <c:pt idx="76">
                    <c:v>May</c:v>
                  </c:pt>
                  <c:pt idx="77">
                    <c:v>Jun</c:v>
                  </c:pt>
                  <c:pt idx="78">
                    <c:v>Jul</c:v>
                  </c:pt>
                </c:lvl>
                <c:lvl>
                  <c:pt idx="0">
                    <c:v>2019</c:v>
                  </c:pt>
                  <c:pt idx="12">
                    <c:v>2020</c:v>
                  </c:pt>
                  <c:pt idx="24">
                    <c:v>2021</c:v>
                  </c:pt>
                  <c:pt idx="36">
                    <c:v>2022</c:v>
                  </c:pt>
                  <c:pt idx="48">
                    <c:v>2023</c:v>
                  </c:pt>
                  <c:pt idx="60">
                    <c:v>2024</c:v>
                  </c:pt>
                  <c:pt idx="72">
                    <c:v>2025</c:v>
                  </c:pt>
                </c:lvl>
              </c:multiLvlStrCache>
            </c:multiLvlStrRef>
          </c:cat>
          <c:val>
            <c:numRef>
              <c:f>'7. Var históricas IPC Total'!$E$41:$E$119</c:f>
              <c:numCache>
                <c:formatCode>#,##0.00</c:formatCode>
                <c:ptCount val="79"/>
                <c:pt idx="0">
                  <c:v>3.15</c:v>
                </c:pt>
                <c:pt idx="1">
                  <c:v>3.01</c:v>
                </c:pt>
                <c:pt idx="2">
                  <c:v>3.21</c:v>
                </c:pt>
                <c:pt idx="3">
                  <c:v>3.25</c:v>
                </c:pt>
                <c:pt idx="4">
                  <c:v>3.31</c:v>
                </c:pt>
                <c:pt idx="5">
                  <c:v>3.43</c:v>
                </c:pt>
                <c:pt idx="6">
                  <c:v>3.79</c:v>
                </c:pt>
                <c:pt idx="7">
                  <c:v>3.75</c:v>
                </c:pt>
                <c:pt idx="8">
                  <c:v>3.82</c:v>
                </c:pt>
                <c:pt idx="9">
                  <c:v>3.8556097038721142</c:v>
                </c:pt>
                <c:pt idx="10">
                  <c:v>3.84</c:v>
                </c:pt>
                <c:pt idx="11">
                  <c:v>3.8043016711028952</c:v>
                </c:pt>
                <c:pt idx="12">
                  <c:v>3.6222836949845143</c:v>
                </c:pt>
                <c:pt idx="13">
                  <c:v>3.7200521963333126</c:v>
                </c:pt>
                <c:pt idx="14">
                  <c:v>3.86</c:v>
                </c:pt>
                <c:pt idx="15">
                  <c:v>3.50642166672176</c:v>
                </c:pt>
                <c:pt idx="16">
                  <c:v>2.8540754159429023</c:v>
                </c:pt>
                <c:pt idx="17">
                  <c:v>2.1933154262205972</c:v>
                </c:pt>
                <c:pt idx="18">
                  <c:v>1.9711790878797111</c:v>
                </c:pt>
                <c:pt idx="19">
                  <c:v>1.8781034585066596</c:v>
                </c:pt>
                <c:pt idx="20">
                  <c:v>1.9674222041738754</c:v>
                </c:pt>
                <c:pt idx="21">
                  <c:v>1.7481368865117266</c:v>
                </c:pt>
                <c:pt idx="22">
                  <c:v>1.4894733108434561</c:v>
                </c:pt>
                <c:pt idx="23">
                  <c:v>1.610449146902287</c:v>
                </c:pt>
                <c:pt idx="24">
                  <c:v>1.5972068136112501</c:v>
                </c:pt>
                <c:pt idx="25">
                  <c:v>1.5631013315939501</c:v>
                </c:pt>
                <c:pt idx="26">
                  <c:v>1.5065503012070776</c:v>
                </c:pt>
                <c:pt idx="27">
                  <c:v>1.9477773143728792</c:v>
                </c:pt>
                <c:pt idx="28">
                  <c:v>3.2956635399582801</c:v>
                </c:pt>
                <c:pt idx="29">
                  <c:v>3.6347619565580742</c:v>
                </c:pt>
                <c:pt idx="30">
                  <c:v>3.9700921871595884</c:v>
                </c:pt>
                <c:pt idx="31">
                  <c:v>4.4410224394437385</c:v>
                </c:pt>
                <c:pt idx="32">
                  <c:v>4.5101732371207994</c:v>
                </c:pt>
                <c:pt idx="33">
                  <c:v>4.5835413698979437</c:v>
                </c:pt>
                <c:pt idx="34">
                  <c:v>5.2589443487085576</c:v>
                </c:pt>
                <c:pt idx="35">
                  <c:v>5.6226697584174179</c:v>
                </c:pt>
                <c:pt idx="36">
                  <c:v>6.9446017323820008</c:v>
                </c:pt>
                <c:pt idx="37">
                  <c:v>8.0051946535291094</c:v>
                </c:pt>
                <c:pt idx="38">
                  <c:v>8.5278742297953052</c:v>
                </c:pt>
                <c:pt idx="39">
                  <c:v>9.2341002719912844</c:v>
                </c:pt>
                <c:pt idx="40">
                  <c:v>9.0667765203322492</c:v>
                </c:pt>
                <c:pt idx="41">
                  <c:v>9.6738327407093383</c:v>
                </c:pt>
                <c:pt idx="42">
                  <c:v>10.205821497624832</c:v>
                </c:pt>
                <c:pt idx="43">
                  <c:v>10.835975162290023</c:v>
                </c:pt>
                <c:pt idx="44">
                  <c:v>11.439886433636261</c:v>
                </c:pt>
                <c:pt idx="45">
                  <c:v>12.221746123152135</c:v>
                </c:pt>
                <c:pt idx="46">
                  <c:v>12.531462180395147</c:v>
                </c:pt>
                <c:pt idx="47">
                  <c:v>13.12246848156429</c:v>
                </c:pt>
                <c:pt idx="48">
                  <c:v>13.251977072911838</c:v>
                </c:pt>
                <c:pt idx="49">
                  <c:v>13.279016991783536</c:v>
                </c:pt>
                <c:pt idx="50">
                  <c:v>13.344330343117749</c:v>
                </c:pt>
                <c:pt idx="51">
                  <c:v>12.822871095713824</c:v>
                </c:pt>
                <c:pt idx="52">
                  <c:v>12.36025646061403</c:v>
                </c:pt>
                <c:pt idx="53">
                  <c:v>12.129618151946955</c:v>
                </c:pt>
                <c:pt idx="54">
                  <c:v>11.784919808408194</c:v>
                </c:pt>
                <c:pt idx="55">
                  <c:v>11.427340920735061</c:v>
                </c:pt>
                <c:pt idx="56">
                  <c:v>10.994324332193036</c:v>
                </c:pt>
                <c:pt idx="57">
                  <c:v>10.478627545492852</c:v>
                </c:pt>
                <c:pt idx="58">
                  <c:v>10.148634263520705</c:v>
                </c:pt>
                <c:pt idx="59">
                  <c:v>9.2760549777215591</c:v>
                </c:pt>
                <c:pt idx="60">
                  <c:v>8.3465670024767871</c:v>
                </c:pt>
                <c:pt idx="61">
                  <c:v>7.7373824775161566</c:v>
                </c:pt>
                <c:pt idx="62">
                  <c:v>7.3626847125323049</c:v>
                </c:pt>
                <c:pt idx="63">
                  <c:v>7.1632812366983893</c:v>
                </c:pt>
                <c:pt idx="64">
                  <c:v>7.1569236938748597</c:v>
                </c:pt>
                <c:pt idx="65">
                  <c:v>7.1824654001163761</c:v>
                </c:pt>
                <c:pt idx="66">
                  <c:v>6.860040885343448</c:v>
                </c:pt>
                <c:pt idx="67">
                  <c:v>6.1204508799398676</c:v>
                </c:pt>
                <c:pt idx="68">
                  <c:v>5.8087773542034045</c:v>
                </c:pt>
                <c:pt idx="69">
                  <c:v>5.406128330486089</c:v>
                </c:pt>
                <c:pt idx="70">
                  <c:v>5.197362660306923</c:v>
                </c:pt>
                <c:pt idx="71">
                  <c:v>5.2030631083674601</c:v>
                </c:pt>
                <c:pt idx="72">
                  <c:v>5.2229795250771192</c:v>
                </c:pt>
                <c:pt idx="73">
                  <c:v>5.2765869140107942</c:v>
                </c:pt>
                <c:pt idx="74">
                  <c:v>5.089996336100592</c:v>
                </c:pt>
                <c:pt idx="75">
                  <c:v>5.1622920681779867</c:v>
                </c:pt>
                <c:pt idx="76">
                  <c:v>5.0521088151480047</c:v>
                </c:pt>
                <c:pt idx="77">
                  <c:v>4.8200675098535894</c:v>
                </c:pt>
                <c:pt idx="78">
                  <c:v>4.9004657530580857</c:v>
                </c:pt>
              </c:numCache>
            </c:numRef>
          </c:val>
          <c:smooth val="1"/>
          <c:extLst>
            <c:ext xmlns:c16="http://schemas.microsoft.com/office/drawing/2014/chart" uri="{C3380CC4-5D6E-409C-BE32-E72D297353CC}">
              <c16:uniqueId val="{00000009-6F79-467B-9FED-82AB122EDF51}"/>
            </c:ext>
          </c:extLst>
        </c:ser>
        <c:dLbls>
          <c:showLegendKey val="0"/>
          <c:showVal val="0"/>
          <c:showCatName val="0"/>
          <c:showSerName val="0"/>
          <c:showPercent val="0"/>
          <c:showBubbleSize val="0"/>
        </c:dLbls>
        <c:marker val="1"/>
        <c:smooth val="0"/>
        <c:axId val="-298722672"/>
        <c:axId val="-298722128"/>
      </c:lineChart>
      <c:catAx>
        <c:axId val="-298722672"/>
        <c:scaling>
          <c:orientation val="minMax"/>
        </c:scaling>
        <c:delete val="0"/>
        <c:axPos val="b"/>
        <c:title>
          <c:tx>
            <c:rich>
              <a:bodyPr rot="-5400000"/>
              <a:lstStyle/>
              <a:p>
                <a:pPr>
                  <a:defRPr/>
                </a:pPr>
                <a:r>
                  <a:rPr lang="es-CO" dirty="0"/>
                  <a:t>Variación (%)</a:t>
                </a:r>
              </a:p>
            </c:rich>
          </c:tx>
          <c:layout>
            <c:manualLayout>
              <c:xMode val="edge"/>
              <c:yMode val="edge"/>
              <c:x val="3.3861237441816395E-3"/>
              <c:y val="0.3622482278033553"/>
            </c:manualLayout>
          </c:layout>
          <c:overlay val="0"/>
          <c:spPr>
            <a:noFill/>
            <a:ln>
              <a:noFill/>
            </a:ln>
            <a:effectLst/>
          </c:spPr>
        </c:title>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5400000" vert="horz"/>
          <a:lstStyle/>
          <a:p>
            <a:pPr>
              <a:defRPr/>
            </a:pPr>
            <a:endParaRPr lang="es-CO"/>
          </a:p>
        </c:txPr>
        <c:crossAx val="-298722128"/>
        <c:crosses val="autoZero"/>
        <c:auto val="1"/>
        <c:lblAlgn val="ctr"/>
        <c:lblOffset val="100"/>
        <c:tickLblSkip val="1"/>
        <c:noMultiLvlLbl val="0"/>
      </c:catAx>
      <c:valAx>
        <c:axId val="-298722128"/>
        <c:scaling>
          <c:orientation val="minMax"/>
        </c:scaling>
        <c:delete val="0"/>
        <c:axPos val="l"/>
        <c:numFmt formatCode="#,##0" sourceLinked="0"/>
        <c:majorTickMark val="none"/>
        <c:minorTickMark val="none"/>
        <c:tickLblPos val="nextTo"/>
        <c:spPr>
          <a:noFill/>
          <a:ln>
            <a:solidFill>
              <a:schemeClr val="accent1"/>
            </a:solidFill>
          </a:ln>
          <a:effectLst/>
        </c:spPr>
        <c:txPr>
          <a:bodyPr rot="-60000000" vert="horz"/>
          <a:lstStyle/>
          <a:p>
            <a:pPr>
              <a:defRPr/>
            </a:pPr>
            <a:endParaRPr lang="es-CO"/>
          </a:p>
        </c:txPr>
        <c:crossAx val="-298722672"/>
        <c:crosses val="autoZero"/>
        <c:crossBetween val="between"/>
      </c:valAx>
      <c:valAx>
        <c:axId val="1906559487"/>
        <c:scaling>
          <c:orientation val="minMax"/>
        </c:scaling>
        <c:delete val="0"/>
        <c:axPos val="r"/>
        <c:numFmt formatCode="0.00" sourceLinked="1"/>
        <c:majorTickMark val="out"/>
        <c:minorTickMark val="none"/>
        <c:tickLblPos val="nextTo"/>
        <c:crossAx val="1906591375"/>
        <c:crosses val="max"/>
        <c:crossBetween val="between"/>
      </c:valAx>
      <c:catAx>
        <c:axId val="1906591375"/>
        <c:scaling>
          <c:orientation val="minMax"/>
        </c:scaling>
        <c:delete val="1"/>
        <c:axPos val="b"/>
        <c:majorTickMark val="out"/>
        <c:minorTickMark val="none"/>
        <c:tickLblPos val="nextTo"/>
        <c:crossAx val="1906559487"/>
        <c:crosses val="autoZero"/>
        <c:auto val="1"/>
        <c:lblAlgn val="ctr"/>
        <c:lblOffset val="100"/>
        <c:noMultiLvlLbl val="0"/>
      </c:catAx>
      <c:spPr>
        <a:noFill/>
        <a:ln w="25400">
          <a:noFill/>
        </a:ln>
        <a:effectLst/>
      </c:spPr>
    </c:plotArea>
    <c:legend>
      <c:legendPos val="r"/>
      <c:layout>
        <c:manualLayout>
          <c:xMode val="edge"/>
          <c:yMode val="edge"/>
          <c:x val="0.11416177454240818"/>
          <c:y val="8.9637343026816016E-2"/>
          <c:w val="0.14956197165573593"/>
          <c:h val="0.13840442165428629"/>
        </c:manualLayout>
      </c:layout>
      <c:overlay val="0"/>
    </c:legend>
    <c:plotVisOnly val="1"/>
    <c:dispBlanksAs val="gap"/>
    <c:showDLblsOverMax val="0"/>
  </c:chart>
  <c:spPr>
    <a:solidFill>
      <a:schemeClr val="bg1"/>
    </a:solidFill>
    <a:ln w="9525" cap="flat" cmpd="sng" algn="ctr">
      <a:noFill/>
      <a:round/>
    </a:ln>
    <a:effectLst/>
  </c:spPr>
  <c:txPr>
    <a:bodyPr/>
    <a:lstStyle/>
    <a:p>
      <a:pPr>
        <a:defRPr sz="900" baseline="0">
          <a:latin typeface="Segoe UI" panose="020B0502040204020203" pitchFamily="34" charset="0"/>
          <a:cs typeface="Segoe UI" panose="020B0502040204020203" pitchFamily="34" charset="0"/>
        </a:defRPr>
      </a:pPr>
      <a:endParaRPr lang="es-CO"/>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6825691862866599E-2"/>
          <c:y val="2.9071719226856599E-2"/>
          <c:w val="0.85438855039116834"/>
          <c:h val="0.714676443992314"/>
        </c:manualLayout>
      </c:layout>
      <c:lineChart>
        <c:grouping val="standard"/>
        <c:varyColors val="0"/>
        <c:ser>
          <c:idx val="0"/>
          <c:order val="0"/>
          <c:tx>
            <c:strRef>
              <c:f>'total nacional'!$A$2</c:f>
              <c:strCache>
                <c:ptCount val="1"/>
                <c:pt idx="0">
                  <c:v>TGP</c:v>
                </c:pt>
              </c:strCache>
            </c:strRef>
          </c:tx>
          <c:spPr>
            <a:ln w="28575" cap="rnd" cmpd="sng" algn="ctr">
              <a:solidFill>
                <a:srgbClr val="BD5184"/>
              </a:solidFill>
              <a:prstDash val="solid"/>
              <a:round/>
            </a:ln>
          </c:spPr>
          <c:marker>
            <c:symbol val="none"/>
          </c:marker>
          <c:dLbls>
            <c:dLbl>
              <c:idx val="0"/>
              <c:layout>
                <c:manualLayout>
                  <c:x val="-7.6560107927114429E-3"/>
                  <c:y val="-5.0870068949926531E-2"/>
                </c:manualLayout>
              </c:layout>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BD5184"/>
                      </a:solidFill>
                      <a:latin typeface="Segoe UI" panose="020B0502040204020203" pitchFamily="34" charset="0"/>
                      <a:ea typeface="Arial" panose="020B0604020202020204"/>
                      <a:cs typeface="Segoe UI" panose="020B0502040204020203" pitchFamily="34" charset="0"/>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D24B-4B10-8200-68B0973AD939}"/>
                </c:ext>
              </c:extLst>
            </c:dLbl>
            <c:dLbl>
              <c:idx val="1"/>
              <c:delete val="1"/>
              <c:extLst>
                <c:ext xmlns:c15="http://schemas.microsoft.com/office/drawing/2012/chart" uri="{CE6537A1-D6FC-4f65-9D91-7224C49458BB}"/>
                <c:ext xmlns:c16="http://schemas.microsoft.com/office/drawing/2014/chart" uri="{C3380CC4-5D6E-409C-BE32-E72D297353CC}">
                  <c16:uniqueId val="{00000001-D24B-4B10-8200-68B0973AD939}"/>
                </c:ext>
              </c:extLst>
            </c:dLbl>
            <c:dLbl>
              <c:idx val="2"/>
              <c:delete val="1"/>
              <c:extLst>
                <c:ext xmlns:c15="http://schemas.microsoft.com/office/drawing/2012/chart" uri="{CE6537A1-D6FC-4f65-9D91-7224C49458BB}"/>
                <c:ext xmlns:c16="http://schemas.microsoft.com/office/drawing/2014/chart" uri="{C3380CC4-5D6E-409C-BE32-E72D297353CC}">
                  <c16:uniqueId val="{00000002-D24B-4B10-8200-68B0973AD939}"/>
                </c:ext>
              </c:extLst>
            </c:dLbl>
            <c:dLbl>
              <c:idx val="3"/>
              <c:delete val="1"/>
              <c:extLst>
                <c:ext xmlns:c15="http://schemas.microsoft.com/office/drawing/2012/chart" uri="{CE6537A1-D6FC-4f65-9D91-7224C49458BB}"/>
                <c:ext xmlns:c16="http://schemas.microsoft.com/office/drawing/2014/chart" uri="{C3380CC4-5D6E-409C-BE32-E72D297353CC}">
                  <c16:uniqueId val="{00000003-D24B-4B10-8200-68B0973AD939}"/>
                </c:ext>
              </c:extLst>
            </c:dLbl>
            <c:dLbl>
              <c:idx val="4"/>
              <c:delete val="1"/>
              <c:extLst>
                <c:ext xmlns:c15="http://schemas.microsoft.com/office/drawing/2012/chart" uri="{CE6537A1-D6FC-4f65-9D91-7224C49458BB}"/>
                <c:ext xmlns:c16="http://schemas.microsoft.com/office/drawing/2014/chart" uri="{C3380CC4-5D6E-409C-BE32-E72D297353CC}">
                  <c16:uniqueId val="{00000004-D24B-4B10-8200-68B0973AD939}"/>
                </c:ext>
              </c:extLst>
            </c:dLbl>
            <c:dLbl>
              <c:idx val="5"/>
              <c:delete val="1"/>
              <c:extLst>
                <c:ext xmlns:c15="http://schemas.microsoft.com/office/drawing/2012/chart" uri="{CE6537A1-D6FC-4f65-9D91-7224C49458BB}"/>
                <c:ext xmlns:c16="http://schemas.microsoft.com/office/drawing/2014/chart" uri="{C3380CC4-5D6E-409C-BE32-E72D297353CC}">
                  <c16:uniqueId val="{00000005-D24B-4B10-8200-68B0973AD939}"/>
                </c:ext>
              </c:extLst>
            </c:dLbl>
            <c:dLbl>
              <c:idx val="6"/>
              <c:delete val="1"/>
              <c:extLst>
                <c:ext xmlns:c15="http://schemas.microsoft.com/office/drawing/2012/chart" uri="{CE6537A1-D6FC-4f65-9D91-7224C49458BB}"/>
                <c:ext xmlns:c16="http://schemas.microsoft.com/office/drawing/2014/chart" uri="{C3380CC4-5D6E-409C-BE32-E72D297353CC}">
                  <c16:uniqueId val="{00000006-D24B-4B10-8200-68B0973AD939}"/>
                </c:ext>
              </c:extLst>
            </c:dLbl>
            <c:dLbl>
              <c:idx val="7"/>
              <c:delete val="1"/>
              <c:extLst>
                <c:ext xmlns:c15="http://schemas.microsoft.com/office/drawing/2012/chart" uri="{CE6537A1-D6FC-4f65-9D91-7224C49458BB}"/>
                <c:ext xmlns:c16="http://schemas.microsoft.com/office/drawing/2014/chart" uri="{C3380CC4-5D6E-409C-BE32-E72D297353CC}">
                  <c16:uniqueId val="{00000007-D24B-4B10-8200-68B0973AD939}"/>
                </c:ext>
              </c:extLst>
            </c:dLbl>
            <c:dLbl>
              <c:idx val="8"/>
              <c:delete val="1"/>
              <c:extLst>
                <c:ext xmlns:c15="http://schemas.microsoft.com/office/drawing/2012/chart" uri="{CE6537A1-D6FC-4f65-9D91-7224C49458BB}"/>
                <c:ext xmlns:c16="http://schemas.microsoft.com/office/drawing/2014/chart" uri="{C3380CC4-5D6E-409C-BE32-E72D297353CC}">
                  <c16:uniqueId val="{00000008-D24B-4B10-8200-68B0973AD939}"/>
                </c:ext>
              </c:extLst>
            </c:dLbl>
            <c:dLbl>
              <c:idx val="9"/>
              <c:delete val="1"/>
              <c:extLst>
                <c:ext xmlns:c15="http://schemas.microsoft.com/office/drawing/2012/chart" uri="{CE6537A1-D6FC-4f65-9D91-7224C49458BB}"/>
                <c:ext xmlns:c16="http://schemas.microsoft.com/office/drawing/2014/chart" uri="{C3380CC4-5D6E-409C-BE32-E72D297353CC}">
                  <c16:uniqueId val="{00000009-D24B-4B10-8200-68B0973AD939}"/>
                </c:ext>
              </c:extLst>
            </c:dLbl>
            <c:dLbl>
              <c:idx val="10"/>
              <c:delete val="1"/>
              <c:extLst>
                <c:ext xmlns:c15="http://schemas.microsoft.com/office/drawing/2012/chart" uri="{CE6537A1-D6FC-4f65-9D91-7224C49458BB}"/>
                <c:ext xmlns:c16="http://schemas.microsoft.com/office/drawing/2014/chart" uri="{C3380CC4-5D6E-409C-BE32-E72D297353CC}">
                  <c16:uniqueId val="{0000000A-D24B-4B10-8200-68B0973AD939}"/>
                </c:ext>
              </c:extLst>
            </c:dLbl>
            <c:dLbl>
              <c:idx val="11"/>
              <c:delete val="1"/>
              <c:extLst>
                <c:ext xmlns:c15="http://schemas.microsoft.com/office/drawing/2012/chart" uri="{CE6537A1-D6FC-4f65-9D91-7224C49458BB}"/>
                <c:ext xmlns:c16="http://schemas.microsoft.com/office/drawing/2014/chart" uri="{C3380CC4-5D6E-409C-BE32-E72D297353CC}">
                  <c16:uniqueId val="{0000000B-D24B-4B10-8200-68B0973AD939}"/>
                </c:ext>
              </c:extLst>
            </c:dLbl>
            <c:dLbl>
              <c:idx val="12"/>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BD5184"/>
                      </a:solidFill>
                      <a:latin typeface="Segoe UI" panose="020B0502040204020203" pitchFamily="34" charset="0"/>
                      <a:ea typeface="Arial" panose="020B0604020202020204"/>
                      <a:cs typeface="Segoe UI" panose="020B0502040204020203" pitchFamily="34" charset="0"/>
                    </a:defRPr>
                  </a:pPr>
                  <a:endParaRPr lang="es-CO"/>
                </a:p>
              </c:txPr>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D24B-4B10-8200-68B0973AD939}"/>
                </c:ext>
              </c:extLst>
            </c:dLbl>
            <c:dLbl>
              <c:idx val="13"/>
              <c:delete val="1"/>
              <c:extLst>
                <c:ext xmlns:c15="http://schemas.microsoft.com/office/drawing/2012/chart" uri="{CE6537A1-D6FC-4f65-9D91-7224C49458BB}"/>
                <c:ext xmlns:c16="http://schemas.microsoft.com/office/drawing/2014/chart" uri="{C3380CC4-5D6E-409C-BE32-E72D297353CC}">
                  <c16:uniqueId val="{0000000D-D24B-4B10-8200-68B0973AD939}"/>
                </c:ext>
              </c:extLst>
            </c:dLbl>
            <c:dLbl>
              <c:idx val="14"/>
              <c:delete val="1"/>
              <c:extLst>
                <c:ext xmlns:c15="http://schemas.microsoft.com/office/drawing/2012/chart" uri="{CE6537A1-D6FC-4f65-9D91-7224C49458BB}"/>
                <c:ext xmlns:c16="http://schemas.microsoft.com/office/drawing/2014/chart" uri="{C3380CC4-5D6E-409C-BE32-E72D297353CC}">
                  <c16:uniqueId val="{0000000E-D24B-4B10-8200-68B0973AD939}"/>
                </c:ext>
              </c:extLst>
            </c:dLbl>
            <c:dLbl>
              <c:idx val="15"/>
              <c:delete val="1"/>
              <c:extLst>
                <c:ext xmlns:c15="http://schemas.microsoft.com/office/drawing/2012/chart" uri="{CE6537A1-D6FC-4f65-9D91-7224C49458BB}"/>
                <c:ext xmlns:c16="http://schemas.microsoft.com/office/drawing/2014/chart" uri="{C3380CC4-5D6E-409C-BE32-E72D297353CC}">
                  <c16:uniqueId val="{0000000F-D24B-4B10-8200-68B0973AD939}"/>
                </c:ext>
              </c:extLst>
            </c:dLbl>
            <c:dLbl>
              <c:idx val="16"/>
              <c:delete val="1"/>
              <c:extLst>
                <c:ext xmlns:c15="http://schemas.microsoft.com/office/drawing/2012/chart" uri="{CE6537A1-D6FC-4f65-9D91-7224C49458BB}"/>
                <c:ext xmlns:c16="http://schemas.microsoft.com/office/drawing/2014/chart" uri="{C3380CC4-5D6E-409C-BE32-E72D297353CC}">
                  <c16:uniqueId val="{00000010-D24B-4B10-8200-68B0973AD939}"/>
                </c:ext>
              </c:extLst>
            </c:dLbl>
            <c:dLbl>
              <c:idx val="17"/>
              <c:delete val="1"/>
              <c:extLst>
                <c:ext xmlns:c15="http://schemas.microsoft.com/office/drawing/2012/chart" uri="{CE6537A1-D6FC-4f65-9D91-7224C49458BB}"/>
                <c:ext xmlns:c16="http://schemas.microsoft.com/office/drawing/2014/chart" uri="{C3380CC4-5D6E-409C-BE32-E72D297353CC}">
                  <c16:uniqueId val="{00000011-D24B-4B10-8200-68B0973AD939}"/>
                </c:ext>
              </c:extLst>
            </c:dLbl>
            <c:dLbl>
              <c:idx val="18"/>
              <c:delete val="1"/>
              <c:extLst>
                <c:ext xmlns:c15="http://schemas.microsoft.com/office/drawing/2012/chart" uri="{CE6537A1-D6FC-4f65-9D91-7224C49458BB}"/>
                <c:ext xmlns:c16="http://schemas.microsoft.com/office/drawing/2014/chart" uri="{C3380CC4-5D6E-409C-BE32-E72D297353CC}">
                  <c16:uniqueId val="{00000012-D24B-4B10-8200-68B0973AD939}"/>
                </c:ext>
              </c:extLst>
            </c:dLbl>
            <c:dLbl>
              <c:idx val="19"/>
              <c:delete val="1"/>
              <c:extLst>
                <c:ext xmlns:c15="http://schemas.microsoft.com/office/drawing/2012/chart" uri="{CE6537A1-D6FC-4f65-9D91-7224C49458BB}"/>
                <c:ext xmlns:c16="http://schemas.microsoft.com/office/drawing/2014/chart" uri="{C3380CC4-5D6E-409C-BE32-E72D297353CC}">
                  <c16:uniqueId val="{00000013-D24B-4B10-8200-68B0973AD939}"/>
                </c:ext>
              </c:extLst>
            </c:dLbl>
            <c:dLbl>
              <c:idx val="20"/>
              <c:delete val="1"/>
              <c:extLst>
                <c:ext xmlns:c15="http://schemas.microsoft.com/office/drawing/2012/chart" uri="{CE6537A1-D6FC-4f65-9D91-7224C49458BB}"/>
                <c:ext xmlns:c16="http://schemas.microsoft.com/office/drawing/2014/chart" uri="{C3380CC4-5D6E-409C-BE32-E72D297353CC}">
                  <c16:uniqueId val="{00000014-D24B-4B10-8200-68B0973AD939}"/>
                </c:ext>
              </c:extLst>
            </c:dLbl>
            <c:dLbl>
              <c:idx val="21"/>
              <c:delete val="1"/>
              <c:extLst>
                <c:ext xmlns:c15="http://schemas.microsoft.com/office/drawing/2012/chart" uri="{CE6537A1-D6FC-4f65-9D91-7224C49458BB}"/>
                <c:ext xmlns:c16="http://schemas.microsoft.com/office/drawing/2014/chart" uri="{C3380CC4-5D6E-409C-BE32-E72D297353CC}">
                  <c16:uniqueId val="{00000015-D24B-4B10-8200-68B0973AD939}"/>
                </c:ext>
              </c:extLst>
            </c:dLbl>
            <c:dLbl>
              <c:idx val="22"/>
              <c:delete val="1"/>
              <c:extLst>
                <c:ext xmlns:c15="http://schemas.microsoft.com/office/drawing/2012/chart" uri="{CE6537A1-D6FC-4f65-9D91-7224C49458BB}"/>
                <c:ext xmlns:c16="http://schemas.microsoft.com/office/drawing/2014/chart" uri="{C3380CC4-5D6E-409C-BE32-E72D297353CC}">
                  <c16:uniqueId val="{00000016-D24B-4B10-8200-68B0973AD939}"/>
                </c:ext>
              </c:extLst>
            </c:dLbl>
            <c:dLbl>
              <c:idx val="23"/>
              <c:delete val="1"/>
              <c:extLst>
                <c:ext xmlns:c15="http://schemas.microsoft.com/office/drawing/2012/chart" uri="{CE6537A1-D6FC-4f65-9D91-7224C49458BB}"/>
                <c:ext xmlns:c16="http://schemas.microsoft.com/office/drawing/2014/chart" uri="{C3380CC4-5D6E-409C-BE32-E72D297353CC}">
                  <c16:uniqueId val="{00000017-D24B-4B10-8200-68B0973AD939}"/>
                </c:ext>
              </c:extLst>
            </c:dLbl>
            <c:dLbl>
              <c:idx val="24"/>
              <c:layout>
                <c:manualLayout>
                  <c:x val="-3.0340480219483199E-2"/>
                  <c:y val="-4.0428108140379303E-2"/>
                </c:manualLayout>
              </c:layout>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BD5184"/>
                      </a:solidFill>
                      <a:latin typeface="Segoe UI" panose="020B0502040204020203" pitchFamily="34" charset="0"/>
                      <a:ea typeface="Arial" panose="020B0604020202020204"/>
                      <a:cs typeface="Segoe UI" panose="020B0502040204020203" pitchFamily="34" charset="0"/>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8-D24B-4B10-8200-68B0973AD939}"/>
                </c:ext>
              </c:extLst>
            </c:dLbl>
            <c:dLbl>
              <c:idx val="25"/>
              <c:delete val="1"/>
              <c:extLst>
                <c:ext xmlns:c15="http://schemas.microsoft.com/office/drawing/2012/chart" uri="{CE6537A1-D6FC-4f65-9D91-7224C49458BB}"/>
                <c:ext xmlns:c16="http://schemas.microsoft.com/office/drawing/2014/chart" uri="{C3380CC4-5D6E-409C-BE32-E72D297353CC}">
                  <c16:uniqueId val="{00000019-D24B-4B10-8200-68B0973AD939}"/>
                </c:ext>
              </c:extLst>
            </c:dLbl>
            <c:dLbl>
              <c:idx val="26"/>
              <c:delete val="1"/>
              <c:extLst>
                <c:ext xmlns:c15="http://schemas.microsoft.com/office/drawing/2012/chart" uri="{CE6537A1-D6FC-4f65-9D91-7224C49458BB}"/>
                <c:ext xmlns:c16="http://schemas.microsoft.com/office/drawing/2014/chart" uri="{C3380CC4-5D6E-409C-BE32-E72D297353CC}">
                  <c16:uniqueId val="{0000001A-D24B-4B10-8200-68B0973AD939}"/>
                </c:ext>
              </c:extLst>
            </c:dLbl>
            <c:dLbl>
              <c:idx val="27"/>
              <c:delete val="1"/>
              <c:extLst>
                <c:ext xmlns:c15="http://schemas.microsoft.com/office/drawing/2012/chart" uri="{CE6537A1-D6FC-4f65-9D91-7224C49458BB}"/>
                <c:ext xmlns:c16="http://schemas.microsoft.com/office/drawing/2014/chart" uri="{C3380CC4-5D6E-409C-BE32-E72D297353CC}">
                  <c16:uniqueId val="{0000001B-D24B-4B10-8200-68B0973AD939}"/>
                </c:ext>
              </c:extLst>
            </c:dLbl>
            <c:dLbl>
              <c:idx val="28"/>
              <c:delete val="1"/>
              <c:extLst>
                <c:ext xmlns:c15="http://schemas.microsoft.com/office/drawing/2012/chart" uri="{CE6537A1-D6FC-4f65-9D91-7224C49458BB}"/>
                <c:ext xmlns:c16="http://schemas.microsoft.com/office/drawing/2014/chart" uri="{C3380CC4-5D6E-409C-BE32-E72D297353CC}">
                  <c16:uniqueId val="{0000001C-D24B-4B10-8200-68B0973AD939}"/>
                </c:ext>
              </c:extLst>
            </c:dLbl>
            <c:dLbl>
              <c:idx val="29"/>
              <c:delete val="1"/>
              <c:extLst>
                <c:ext xmlns:c15="http://schemas.microsoft.com/office/drawing/2012/chart" uri="{CE6537A1-D6FC-4f65-9D91-7224C49458BB}"/>
                <c:ext xmlns:c16="http://schemas.microsoft.com/office/drawing/2014/chart" uri="{C3380CC4-5D6E-409C-BE32-E72D297353CC}">
                  <c16:uniqueId val="{0000001D-D24B-4B10-8200-68B0973AD939}"/>
                </c:ext>
              </c:extLst>
            </c:dLbl>
            <c:dLbl>
              <c:idx val="30"/>
              <c:delete val="1"/>
              <c:extLst>
                <c:ext xmlns:c15="http://schemas.microsoft.com/office/drawing/2012/chart" uri="{CE6537A1-D6FC-4f65-9D91-7224C49458BB}"/>
                <c:ext xmlns:c16="http://schemas.microsoft.com/office/drawing/2014/chart" uri="{C3380CC4-5D6E-409C-BE32-E72D297353CC}">
                  <c16:uniqueId val="{0000001E-D24B-4B10-8200-68B0973AD939}"/>
                </c:ext>
              </c:extLst>
            </c:dLbl>
            <c:dLbl>
              <c:idx val="31"/>
              <c:delete val="1"/>
              <c:extLst>
                <c:ext xmlns:c15="http://schemas.microsoft.com/office/drawing/2012/chart" uri="{CE6537A1-D6FC-4f65-9D91-7224C49458BB}"/>
                <c:ext xmlns:c16="http://schemas.microsoft.com/office/drawing/2014/chart" uri="{C3380CC4-5D6E-409C-BE32-E72D297353CC}">
                  <c16:uniqueId val="{0000001F-D24B-4B10-8200-68B0973AD939}"/>
                </c:ext>
              </c:extLst>
            </c:dLbl>
            <c:dLbl>
              <c:idx val="32"/>
              <c:delete val="1"/>
              <c:extLst>
                <c:ext xmlns:c15="http://schemas.microsoft.com/office/drawing/2012/chart" uri="{CE6537A1-D6FC-4f65-9D91-7224C49458BB}"/>
                <c:ext xmlns:c16="http://schemas.microsoft.com/office/drawing/2014/chart" uri="{C3380CC4-5D6E-409C-BE32-E72D297353CC}">
                  <c16:uniqueId val="{00000020-D24B-4B10-8200-68B0973AD939}"/>
                </c:ext>
              </c:extLst>
            </c:dLbl>
            <c:dLbl>
              <c:idx val="33"/>
              <c:delete val="1"/>
              <c:extLst>
                <c:ext xmlns:c15="http://schemas.microsoft.com/office/drawing/2012/chart" uri="{CE6537A1-D6FC-4f65-9D91-7224C49458BB}"/>
                <c:ext xmlns:c16="http://schemas.microsoft.com/office/drawing/2014/chart" uri="{C3380CC4-5D6E-409C-BE32-E72D297353CC}">
                  <c16:uniqueId val="{00000021-D24B-4B10-8200-68B0973AD939}"/>
                </c:ext>
              </c:extLst>
            </c:dLbl>
            <c:dLbl>
              <c:idx val="34"/>
              <c:delete val="1"/>
              <c:extLst>
                <c:ext xmlns:c15="http://schemas.microsoft.com/office/drawing/2012/chart" uri="{CE6537A1-D6FC-4f65-9D91-7224C49458BB}"/>
                <c:ext xmlns:c16="http://schemas.microsoft.com/office/drawing/2014/chart" uri="{C3380CC4-5D6E-409C-BE32-E72D297353CC}">
                  <c16:uniqueId val="{00000022-D24B-4B10-8200-68B0973AD939}"/>
                </c:ext>
              </c:extLst>
            </c:dLbl>
            <c:dLbl>
              <c:idx val="35"/>
              <c:delete val="1"/>
              <c:extLst>
                <c:ext xmlns:c15="http://schemas.microsoft.com/office/drawing/2012/chart" uri="{CE6537A1-D6FC-4f65-9D91-7224C49458BB}"/>
                <c:ext xmlns:c16="http://schemas.microsoft.com/office/drawing/2014/chart" uri="{C3380CC4-5D6E-409C-BE32-E72D297353CC}">
                  <c16:uniqueId val="{00000023-D24B-4B10-8200-68B0973AD939}"/>
                </c:ext>
              </c:extLst>
            </c:dLbl>
            <c:dLbl>
              <c:idx val="36"/>
              <c:layout>
                <c:manualLayout>
                  <c:x val="-2.23134936681092E-2"/>
                  <c:y val="-4.3433367243133264E-2"/>
                </c:manualLayout>
              </c:layout>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BD5184"/>
                      </a:solidFill>
                      <a:latin typeface="Segoe UI" panose="020B0502040204020203" pitchFamily="34" charset="0"/>
                      <a:ea typeface="Arial" panose="020B0604020202020204"/>
                      <a:cs typeface="Segoe UI" panose="020B0502040204020203" pitchFamily="34" charset="0"/>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4-D24B-4B10-8200-68B0973AD939}"/>
                </c:ext>
              </c:extLst>
            </c:dLbl>
            <c:dLbl>
              <c:idx val="37"/>
              <c:delete val="1"/>
              <c:extLst>
                <c:ext xmlns:c15="http://schemas.microsoft.com/office/drawing/2012/chart" uri="{CE6537A1-D6FC-4f65-9D91-7224C49458BB}"/>
                <c:ext xmlns:c16="http://schemas.microsoft.com/office/drawing/2014/chart" uri="{C3380CC4-5D6E-409C-BE32-E72D297353CC}">
                  <c16:uniqueId val="{00000025-D24B-4B10-8200-68B0973AD939}"/>
                </c:ext>
              </c:extLst>
            </c:dLbl>
            <c:dLbl>
              <c:idx val="38"/>
              <c:delete val="1"/>
              <c:extLst>
                <c:ext xmlns:c15="http://schemas.microsoft.com/office/drawing/2012/chart" uri="{CE6537A1-D6FC-4f65-9D91-7224C49458BB}"/>
                <c:ext xmlns:c16="http://schemas.microsoft.com/office/drawing/2014/chart" uri="{C3380CC4-5D6E-409C-BE32-E72D297353CC}">
                  <c16:uniqueId val="{00000026-D24B-4B10-8200-68B0973AD939}"/>
                </c:ext>
              </c:extLst>
            </c:dLbl>
            <c:dLbl>
              <c:idx val="39"/>
              <c:delete val="1"/>
              <c:extLst>
                <c:ext xmlns:c15="http://schemas.microsoft.com/office/drawing/2012/chart" uri="{CE6537A1-D6FC-4f65-9D91-7224C49458BB}"/>
                <c:ext xmlns:c16="http://schemas.microsoft.com/office/drawing/2014/chart" uri="{C3380CC4-5D6E-409C-BE32-E72D297353CC}">
                  <c16:uniqueId val="{00000027-D24B-4B10-8200-68B0973AD939}"/>
                </c:ext>
              </c:extLst>
            </c:dLbl>
            <c:dLbl>
              <c:idx val="40"/>
              <c:delete val="1"/>
              <c:extLst>
                <c:ext xmlns:c15="http://schemas.microsoft.com/office/drawing/2012/chart" uri="{CE6537A1-D6FC-4f65-9D91-7224C49458BB}"/>
                <c:ext xmlns:c16="http://schemas.microsoft.com/office/drawing/2014/chart" uri="{C3380CC4-5D6E-409C-BE32-E72D297353CC}">
                  <c16:uniqueId val="{00000028-D24B-4B10-8200-68B0973AD939}"/>
                </c:ext>
              </c:extLst>
            </c:dLbl>
            <c:dLbl>
              <c:idx val="41"/>
              <c:delete val="1"/>
              <c:extLst>
                <c:ext xmlns:c15="http://schemas.microsoft.com/office/drawing/2012/chart" uri="{CE6537A1-D6FC-4f65-9D91-7224C49458BB}"/>
                <c:ext xmlns:c16="http://schemas.microsoft.com/office/drawing/2014/chart" uri="{C3380CC4-5D6E-409C-BE32-E72D297353CC}">
                  <c16:uniqueId val="{00000029-D24B-4B10-8200-68B0973AD939}"/>
                </c:ext>
              </c:extLst>
            </c:dLbl>
            <c:dLbl>
              <c:idx val="42"/>
              <c:delete val="1"/>
              <c:extLst>
                <c:ext xmlns:c15="http://schemas.microsoft.com/office/drawing/2012/chart" uri="{CE6537A1-D6FC-4f65-9D91-7224C49458BB}"/>
                <c:ext xmlns:c16="http://schemas.microsoft.com/office/drawing/2014/chart" uri="{C3380CC4-5D6E-409C-BE32-E72D297353CC}">
                  <c16:uniqueId val="{0000002A-D24B-4B10-8200-68B0973AD939}"/>
                </c:ext>
              </c:extLst>
            </c:dLbl>
            <c:dLbl>
              <c:idx val="43"/>
              <c:delete val="1"/>
              <c:extLst>
                <c:ext xmlns:c15="http://schemas.microsoft.com/office/drawing/2012/chart" uri="{CE6537A1-D6FC-4f65-9D91-7224C49458BB}"/>
                <c:ext xmlns:c16="http://schemas.microsoft.com/office/drawing/2014/chart" uri="{C3380CC4-5D6E-409C-BE32-E72D297353CC}">
                  <c16:uniqueId val="{0000002B-D24B-4B10-8200-68B0973AD939}"/>
                </c:ext>
              </c:extLst>
            </c:dLbl>
            <c:dLbl>
              <c:idx val="44"/>
              <c:delete val="1"/>
              <c:extLst>
                <c:ext xmlns:c15="http://schemas.microsoft.com/office/drawing/2012/chart" uri="{CE6537A1-D6FC-4f65-9D91-7224C49458BB}"/>
                <c:ext xmlns:c16="http://schemas.microsoft.com/office/drawing/2014/chart" uri="{C3380CC4-5D6E-409C-BE32-E72D297353CC}">
                  <c16:uniqueId val="{0000002C-D24B-4B10-8200-68B0973AD939}"/>
                </c:ext>
              </c:extLst>
            </c:dLbl>
            <c:dLbl>
              <c:idx val="45"/>
              <c:delete val="1"/>
              <c:extLst>
                <c:ext xmlns:c15="http://schemas.microsoft.com/office/drawing/2012/chart" uri="{CE6537A1-D6FC-4f65-9D91-7224C49458BB}"/>
                <c:ext xmlns:c16="http://schemas.microsoft.com/office/drawing/2014/chart" uri="{C3380CC4-5D6E-409C-BE32-E72D297353CC}">
                  <c16:uniqueId val="{0000002D-D24B-4B10-8200-68B0973AD939}"/>
                </c:ext>
              </c:extLst>
            </c:dLbl>
            <c:dLbl>
              <c:idx val="46"/>
              <c:delete val="1"/>
              <c:extLst>
                <c:ext xmlns:c15="http://schemas.microsoft.com/office/drawing/2012/chart" uri="{CE6537A1-D6FC-4f65-9D91-7224C49458BB}"/>
                <c:ext xmlns:c16="http://schemas.microsoft.com/office/drawing/2014/chart" uri="{C3380CC4-5D6E-409C-BE32-E72D297353CC}">
                  <c16:uniqueId val="{0000002E-D24B-4B10-8200-68B0973AD939}"/>
                </c:ext>
              </c:extLst>
            </c:dLbl>
            <c:dLbl>
              <c:idx val="47"/>
              <c:delete val="1"/>
              <c:extLst>
                <c:ext xmlns:c15="http://schemas.microsoft.com/office/drawing/2012/chart" uri="{CE6537A1-D6FC-4f65-9D91-7224C49458BB}"/>
                <c:ext xmlns:c16="http://schemas.microsoft.com/office/drawing/2014/chart" uri="{C3380CC4-5D6E-409C-BE32-E72D297353CC}">
                  <c16:uniqueId val="{0000002F-D24B-4B10-8200-68B0973AD939}"/>
                </c:ext>
              </c:extLst>
            </c:dLbl>
            <c:dLbl>
              <c:idx val="48"/>
              <c:layout>
                <c:manualLayout>
                  <c:x val="-4.3525222636408241E-2"/>
                  <c:y val="-7.3406521984853618E-2"/>
                </c:manualLayout>
              </c:layout>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BD5184"/>
                      </a:solidFill>
                      <a:latin typeface="Segoe UI" panose="020B0502040204020203" pitchFamily="34" charset="0"/>
                      <a:ea typeface="Arial" panose="020B0604020202020204"/>
                      <a:cs typeface="Segoe UI" panose="020B0502040204020203" pitchFamily="34" charset="0"/>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0-D24B-4B10-8200-68B0973AD939}"/>
                </c:ext>
              </c:extLst>
            </c:dLbl>
            <c:dLbl>
              <c:idx val="49"/>
              <c:delete val="1"/>
              <c:extLst>
                <c:ext xmlns:c15="http://schemas.microsoft.com/office/drawing/2012/chart" uri="{CE6537A1-D6FC-4f65-9D91-7224C49458BB}"/>
                <c:ext xmlns:c16="http://schemas.microsoft.com/office/drawing/2014/chart" uri="{C3380CC4-5D6E-409C-BE32-E72D297353CC}">
                  <c16:uniqueId val="{00000031-D24B-4B10-8200-68B0973AD939}"/>
                </c:ext>
              </c:extLst>
            </c:dLbl>
            <c:dLbl>
              <c:idx val="50"/>
              <c:delete val="1"/>
              <c:extLst>
                <c:ext xmlns:c15="http://schemas.microsoft.com/office/drawing/2012/chart" uri="{CE6537A1-D6FC-4f65-9D91-7224C49458BB}"/>
                <c:ext xmlns:c16="http://schemas.microsoft.com/office/drawing/2014/chart" uri="{C3380CC4-5D6E-409C-BE32-E72D297353CC}">
                  <c16:uniqueId val="{00000032-D24B-4B10-8200-68B0973AD939}"/>
                </c:ext>
              </c:extLst>
            </c:dLbl>
            <c:dLbl>
              <c:idx val="51"/>
              <c:delete val="1"/>
              <c:extLst>
                <c:ext xmlns:c15="http://schemas.microsoft.com/office/drawing/2012/chart" uri="{CE6537A1-D6FC-4f65-9D91-7224C49458BB}"/>
                <c:ext xmlns:c16="http://schemas.microsoft.com/office/drawing/2014/chart" uri="{C3380CC4-5D6E-409C-BE32-E72D297353CC}">
                  <c16:uniqueId val="{00000033-D24B-4B10-8200-68B0973AD939}"/>
                </c:ext>
              </c:extLst>
            </c:dLbl>
            <c:dLbl>
              <c:idx val="52"/>
              <c:delete val="1"/>
              <c:extLst>
                <c:ext xmlns:c15="http://schemas.microsoft.com/office/drawing/2012/chart" uri="{CE6537A1-D6FC-4f65-9D91-7224C49458BB}"/>
                <c:ext xmlns:c16="http://schemas.microsoft.com/office/drawing/2014/chart" uri="{C3380CC4-5D6E-409C-BE32-E72D297353CC}">
                  <c16:uniqueId val="{00000034-D24B-4B10-8200-68B0973AD939}"/>
                </c:ext>
              </c:extLst>
            </c:dLbl>
            <c:dLbl>
              <c:idx val="53"/>
              <c:delete val="1"/>
              <c:extLst>
                <c:ext xmlns:c15="http://schemas.microsoft.com/office/drawing/2012/chart" uri="{CE6537A1-D6FC-4f65-9D91-7224C49458BB}"/>
                <c:ext xmlns:c16="http://schemas.microsoft.com/office/drawing/2014/chart" uri="{C3380CC4-5D6E-409C-BE32-E72D297353CC}">
                  <c16:uniqueId val="{00000035-D24B-4B10-8200-68B0973AD939}"/>
                </c:ext>
              </c:extLst>
            </c:dLbl>
            <c:dLbl>
              <c:idx val="54"/>
              <c:delete val="1"/>
              <c:extLst>
                <c:ext xmlns:c15="http://schemas.microsoft.com/office/drawing/2012/chart" uri="{CE6537A1-D6FC-4f65-9D91-7224C49458BB}"/>
                <c:ext xmlns:c16="http://schemas.microsoft.com/office/drawing/2014/chart" uri="{C3380CC4-5D6E-409C-BE32-E72D297353CC}">
                  <c16:uniqueId val="{00000036-D24B-4B10-8200-68B0973AD939}"/>
                </c:ext>
              </c:extLst>
            </c:dLbl>
            <c:dLbl>
              <c:idx val="55"/>
              <c:delete val="1"/>
              <c:extLst>
                <c:ext xmlns:c15="http://schemas.microsoft.com/office/drawing/2012/chart" uri="{CE6537A1-D6FC-4f65-9D91-7224C49458BB}"/>
                <c:ext xmlns:c16="http://schemas.microsoft.com/office/drawing/2014/chart" uri="{C3380CC4-5D6E-409C-BE32-E72D297353CC}">
                  <c16:uniqueId val="{00000037-D24B-4B10-8200-68B0973AD939}"/>
                </c:ext>
              </c:extLst>
            </c:dLbl>
            <c:dLbl>
              <c:idx val="56"/>
              <c:delete val="1"/>
              <c:extLst>
                <c:ext xmlns:c15="http://schemas.microsoft.com/office/drawing/2012/chart" uri="{CE6537A1-D6FC-4f65-9D91-7224C49458BB}"/>
                <c:ext xmlns:c16="http://schemas.microsoft.com/office/drawing/2014/chart" uri="{C3380CC4-5D6E-409C-BE32-E72D297353CC}">
                  <c16:uniqueId val="{00000038-D24B-4B10-8200-68B0973AD939}"/>
                </c:ext>
              </c:extLst>
            </c:dLbl>
            <c:dLbl>
              <c:idx val="57"/>
              <c:delete val="1"/>
              <c:extLst>
                <c:ext xmlns:c15="http://schemas.microsoft.com/office/drawing/2012/chart" uri="{CE6537A1-D6FC-4f65-9D91-7224C49458BB}"/>
                <c:ext xmlns:c16="http://schemas.microsoft.com/office/drawing/2014/chart" uri="{C3380CC4-5D6E-409C-BE32-E72D297353CC}">
                  <c16:uniqueId val="{00000039-D24B-4B10-8200-68B0973AD939}"/>
                </c:ext>
              </c:extLst>
            </c:dLbl>
            <c:dLbl>
              <c:idx val="58"/>
              <c:delete val="1"/>
              <c:extLst>
                <c:ext xmlns:c15="http://schemas.microsoft.com/office/drawing/2012/chart" uri="{CE6537A1-D6FC-4f65-9D91-7224C49458BB}"/>
                <c:ext xmlns:c16="http://schemas.microsoft.com/office/drawing/2014/chart" uri="{C3380CC4-5D6E-409C-BE32-E72D297353CC}">
                  <c16:uniqueId val="{0000003A-D24B-4B10-8200-68B0973AD939}"/>
                </c:ext>
              </c:extLst>
            </c:dLbl>
            <c:dLbl>
              <c:idx val="59"/>
              <c:delete val="1"/>
              <c:extLst>
                <c:ext xmlns:c15="http://schemas.microsoft.com/office/drawing/2012/chart" uri="{CE6537A1-D6FC-4f65-9D91-7224C49458BB}"/>
                <c:ext xmlns:c16="http://schemas.microsoft.com/office/drawing/2014/chart" uri="{C3380CC4-5D6E-409C-BE32-E72D297353CC}">
                  <c16:uniqueId val="{0000003B-D24B-4B10-8200-68B0973AD939}"/>
                </c:ext>
              </c:extLst>
            </c:dLbl>
            <c:dLbl>
              <c:idx val="60"/>
              <c:layout>
                <c:manualLayout>
                  <c:x val="-3.5039003272160703E-2"/>
                  <c:y val="-3.8626653102746697E-2"/>
                </c:manualLayout>
              </c:layout>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BD5184"/>
                      </a:solidFill>
                      <a:latin typeface="Segoe UI" panose="020B0502040204020203" pitchFamily="34" charset="0"/>
                      <a:ea typeface="Arial" panose="020B0604020202020204"/>
                      <a:cs typeface="Segoe UI" panose="020B0502040204020203" pitchFamily="34" charset="0"/>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C-D24B-4B10-8200-68B0973AD939}"/>
                </c:ext>
              </c:extLst>
            </c:dLbl>
            <c:dLbl>
              <c:idx val="61"/>
              <c:delete val="1"/>
              <c:extLst>
                <c:ext xmlns:c15="http://schemas.microsoft.com/office/drawing/2012/chart" uri="{CE6537A1-D6FC-4f65-9D91-7224C49458BB}"/>
                <c:ext xmlns:c16="http://schemas.microsoft.com/office/drawing/2014/chart" uri="{C3380CC4-5D6E-409C-BE32-E72D297353CC}">
                  <c16:uniqueId val="{0000003D-D24B-4B10-8200-68B0973AD939}"/>
                </c:ext>
              </c:extLst>
            </c:dLbl>
            <c:dLbl>
              <c:idx val="62"/>
              <c:delete val="1"/>
              <c:extLst>
                <c:ext xmlns:c15="http://schemas.microsoft.com/office/drawing/2012/chart" uri="{CE6537A1-D6FC-4f65-9D91-7224C49458BB}"/>
                <c:ext xmlns:c16="http://schemas.microsoft.com/office/drawing/2014/chart" uri="{C3380CC4-5D6E-409C-BE32-E72D297353CC}">
                  <c16:uniqueId val="{0000003E-D24B-4B10-8200-68B0973AD939}"/>
                </c:ext>
              </c:extLst>
            </c:dLbl>
            <c:dLbl>
              <c:idx val="63"/>
              <c:delete val="1"/>
              <c:extLst>
                <c:ext xmlns:c15="http://schemas.microsoft.com/office/drawing/2012/chart" uri="{CE6537A1-D6FC-4f65-9D91-7224C49458BB}"/>
                <c:ext xmlns:c16="http://schemas.microsoft.com/office/drawing/2014/chart" uri="{C3380CC4-5D6E-409C-BE32-E72D297353CC}">
                  <c16:uniqueId val="{0000003F-D24B-4B10-8200-68B0973AD939}"/>
                </c:ext>
              </c:extLst>
            </c:dLbl>
            <c:dLbl>
              <c:idx val="64"/>
              <c:delete val="1"/>
              <c:extLst>
                <c:ext xmlns:c15="http://schemas.microsoft.com/office/drawing/2012/chart" uri="{CE6537A1-D6FC-4f65-9D91-7224C49458BB}"/>
                <c:ext xmlns:c16="http://schemas.microsoft.com/office/drawing/2014/chart" uri="{C3380CC4-5D6E-409C-BE32-E72D297353CC}">
                  <c16:uniqueId val="{00000040-D24B-4B10-8200-68B0973AD939}"/>
                </c:ext>
              </c:extLst>
            </c:dLbl>
            <c:dLbl>
              <c:idx val="65"/>
              <c:delete val="1"/>
              <c:extLst>
                <c:ext xmlns:c15="http://schemas.microsoft.com/office/drawing/2012/chart" uri="{CE6537A1-D6FC-4f65-9D91-7224C49458BB}"/>
                <c:ext xmlns:c16="http://schemas.microsoft.com/office/drawing/2014/chart" uri="{C3380CC4-5D6E-409C-BE32-E72D297353CC}">
                  <c16:uniqueId val="{00000041-D24B-4B10-8200-68B0973AD939}"/>
                </c:ext>
              </c:extLst>
            </c:dLbl>
            <c:dLbl>
              <c:idx val="66"/>
              <c:delete val="1"/>
              <c:extLst>
                <c:ext xmlns:c15="http://schemas.microsoft.com/office/drawing/2012/chart" uri="{CE6537A1-D6FC-4f65-9D91-7224C49458BB}"/>
                <c:ext xmlns:c16="http://schemas.microsoft.com/office/drawing/2014/chart" uri="{C3380CC4-5D6E-409C-BE32-E72D297353CC}">
                  <c16:uniqueId val="{00000042-D24B-4B10-8200-68B0973AD939}"/>
                </c:ext>
              </c:extLst>
            </c:dLbl>
            <c:dLbl>
              <c:idx val="67"/>
              <c:delete val="1"/>
              <c:extLst>
                <c:ext xmlns:c15="http://schemas.microsoft.com/office/drawing/2012/chart" uri="{CE6537A1-D6FC-4f65-9D91-7224C49458BB}"/>
                <c:ext xmlns:c16="http://schemas.microsoft.com/office/drawing/2014/chart" uri="{C3380CC4-5D6E-409C-BE32-E72D297353CC}">
                  <c16:uniqueId val="{00000043-D24B-4B10-8200-68B0973AD939}"/>
                </c:ext>
              </c:extLst>
            </c:dLbl>
            <c:dLbl>
              <c:idx val="68"/>
              <c:delete val="1"/>
              <c:extLst>
                <c:ext xmlns:c15="http://schemas.microsoft.com/office/drawing/2012/chart" uri="{CE6537A1-D6FC-4f65-9D91-7224C49458BB}"/>
                <c:ext xmlns:c16="http://schemas.microsoft.com/office/drawing/2014/chart" uri="{C3380CC4-5D6E-409C-BE32-E72D297353CC}">
                  <c16:uniqueId val="{00000044-D24B-4B10-8200-68B0973AD939}"/>
                </c:ext>
              </c:extLst>
            </c:dLbl>
            <c:dLbl>
              <c:idx val="69"/>
              <c:delete val="1"/>
              <c:extLst>
                <c:ext xmlns:c15="http://schemas.microsoft.com/office/drawing/2012/chart" uri="{CE6537A1-D6FC-4f65-9D91-7224C49458BB}"/>
                <c:ext xmlns:c16="http://schemas.microsoft.com/office/drawing/2014/chart" uri="{C3380CC4-5D6E-409C-BE32-E72D297353CC}">
                  <c16:uniqueId val="{00000045-D24B-4B10-8200-68B0973AD939}"/>
                </c:ext>
              </c:extLst>
            </c:dLbl>
            <c:dLbl>
              <c:idx val="70"/>
              <c:delete val="1"/>
              <c:extLst>
                <c:ext xmlns:c15="http://schemas.microsoft.com/office/drawing/2012/chart" uri="{CE6537A1-D6FC-4f65-9D91-7224C49458BB}"/>
                <c:ext xmlns:c16="http://schemas.microsoft.com/office/drawing/2014/chart" uri="{C3380CC4-5D6E-409C-BE32-E72D297353CC}">
                  <c16:uniqueId val="{00000046-D24B-4B10-8200-68B0973AD939}"/>
                </c:ext>
              </c:extLst>
            </c:dLbl>
            <c:dLbl>
              <c:idx val="71"/>
              <c:delete val="1"/>
              <c:extLst>
                <c:ext xmlns:c15="http://schemas.microsoft.com/office/drawing/2012/chart" uri="{CE6537A1-D6FC-4f65-9D91-7224C49458BB}"/>
                <c:ext xmlns:c16="http://schemas.microsoft.com/office/drawing/2014/chart" uri="{C3380CC4-5D6E-409C-BE32-E72D297353CC}">
                  <c16:uniqueId val="{00000047-D24B-4B10-8200-68B0973AD939}"/>
                </c:ext>
              </c:extLst>
            </c:dLbl>
            <c:dLbl>
              <c:idx val="72"/>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BD5184"/>
                      </a:solidFill>
                      <a:latin typeface="Segoe UI" panose="020B0502040204020203" pitchFamily="34" charset="0"/>
                      <a:ea typeface="Arial" panose="020B0604020202020204"/>
                      <a:cs typeface="Segoe UI" panose="020B0502040204020203" pitchFamily="34" charset="0"/>
                    </a:defRPr>
                  </a:pPr>
                  <a:endParaRPr lang="es-CO"/>
                </a:p>
              </c:txPr>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8-D24B-4B10-8200-68B0973AD939}"/>
                </c:ext>
              </c:extLst>
            </c:dLbl>
            <c:dLbl>
              <c:idx val="73"/>
              <c:delete val="1"/>
              <c:extLst>
                <c:ext xmlns:c15="http://schemas.microsoft.com/office/drawing/2012/chart" uri="{CE6537A1-D6FC-4f65-9D91-7224C49458BB}"/>
                <c:ext xmlns:c16="http://schemas.microsoft.com/office/drawing/2014/chart" uri="{C3380CC4-5D6E-409C-BE32-E72D297353CC}">
                  <c16:uniqueId val="{00000049-D24B-4B10-8200-68B0973AD939}"/>
                </c:ext>
              </c:extLst>
            </c:dLbl>
            <c:dLbl>
              <c:idx val="74"/>
              <c:delete val="1"/>
              <c:extLst>
                <c:ext xmlns:c15="http://schemas.microsoft.com/office/drawing/2012/chart" uri="{CE6537A1-D6FC-4f65-9D91-7224C49458BB}"/>
                <c:ext xmlns:c16="http://schemas.microsoft.com/office/drawing/2014/chart" uri="{C3380CC4-5D6E-409C-BE32-E72D297353CC}">
                  <c16:uniqueId val="{0000004A-D24B-4B10-8200-68B0973AD939}"/>
                </c:ext>
              </c:extLst>
            </c:dLbl>
            <c:dLbl>
              <c:idx val="75"/>
              <c:delete val="1"/>
              <c:extLst>
                <c:ext xmlns:c15="http://schemas.microsoft.com/office/drawing/2012/chart" uri="{CE6537A1-D6FC-4f65-9D91-7224C49458BB}"/>
                <c:ext xmlns:c16="http://schemas.microsoft.com/office/drawing/2014/chart" uri="{C3380CC4-5D6E-409C-BE32-E72D297353CC}">
                  <c16:uniqueId val="{0000004B-D24B-4B10-8200-68B0973AD939}"/>
                </c:ext>
              </c:extLst>
            </c:dLbl>
            <c:dLbl>
              <c:idx val="76"/>
              <c:delete val="1"/>
              <c:extLst>
                <c:ext xmlns:c15="http://schemas.microsoft.com/office/drawing/2012/chart" uri="{CE6537A1-D6FC-4f65-9D91-7224C49458BB}"/>
                <c:ext xmlns:c16="http://schemas.microsoft.com/office/drawing/2014/chart" uri="{C3380CC4-5D6E-409C-BE32-E72D297353CC}">
                  <c16:uniqueId val="{0000004C-D24B-4B10-8200-68B0973AD939}"/>
                </c:ext>
              </c:extLst>
            </c:dLbl>
            <c:dLbl>
              <c:idx val="77"/>
              <c:delete val="1"/>
              <c:extLst>
                <c:ext xmlns:c15="http://schemas.microsoft.com/office/drawing/2012/chart" uri="{CE6537A1-D6FC-4f65-9D91-7224C49458BB}"/>
                <c:ext xmlns:c16="http://schemas.microsoft.com/office/drawing/2014/chart" uri="{C3380CC4-5D6E-409C-BE32-E72D297353CC}">
                  <c16:uniqueId val="{0000004D-D24B-4B10-8200-68B0973AD939}"/>
                </c:ext>
              </c:extLst>
            </c:dLbl>
            <c:dLbl>
              <c:idx val="78"/>
              <c:delete val="1"/>
              <c:extLst>
                <c:ext xmlns:c15="http://schemas.microsoft.com/office/drawing/2012/chart" uri="{CE6537A1-D6FC-4f65-9D91-7224C49458BB}"/>
                <c:ext xmlns:c16="http://schemas.microsoft.com/office/drawing/2014/chart" uri="{C3380CC4-5D6E-409C-BE32-E72D297353CC}">
                  <c16:uniqueId val="{0000004E-D24B-4B10-8200-68B0973AD939}"/>
                </c:ext>
              </c:extLst>
            </c:dLbl>
            <c:dLbl>
              <c:idx val="79"/>
              <c:delete val="1"/>
              <c:extLst>
                <c:ext xmlns:c15="http://schemas.microsoft.com/office/drawing/2012/chart" uri="{CE6537A1-D6FC-4f65-9D91-7224C49458BB}"/>
                <c:ext xmlns:c16="http://schemas.microsoft.com/office/drawing/2014/chart" uri="{C3380CC4-5D6E-409C-BE32-E72D297353CC}">
                  <c16:uniqueId val="{0000004F-D24B-4B10-8200-68B0973AD939}"/>
                </c:ext>
              </c:extLst>
            </c:dLbl>
            <c:dLbl>
              <c:idx val="80"/>
              <c:delete val="1"/>
              <c:extLst>
                <c:ext xmlns:c15="http://schemas.microsoft.com/office/drawing/2012/chart" uri="{CE6537A1-D6FC-4f65-9D91-7224C49458BB}"/>
                <c:ext xmlns:c16="http://schemas.microsoft.com/office/drawing/2014/chart" uri="{C3380CC4-5D6E-409C-BE32-E72D297353CC}">
                  <c16:uniqueId val="{00000050-D24B-4B10-8200-68B0973AD939}"/>
                </c:ext>
              </c:extLst>
            </c:dLbl>
            <c:dLbl>
              <c:idx val="81"/>
              <c:delete val="1"/>
              <c:extLst>
                <c:ext xmlns:c15="http://schemas.microsoft.com/office/drawing/2012/chart" uri="{CE6537A1-D6FC-4f65-9D91-7224C49458BB}"/>
                <c:ext xmlns:c16="http://schemas.microsoft.com/office/drawing/2014/chart" uri="{C3380CC4-5D6E-409C-BE32-E72D297353CC}">
                  <c16:uniqueId val="{00000051-D24B-4B10-8200-68B0973AD939}"/>
                </c:ext>
              </c:extLst>
            </c:dLbl>
            <c:dLbl>
              <c:idx val="82"/>
              <c:delete val="1"/>
              <c:extLst>
                <c:ext xmlns:c15="http://schemas.microsoft.com/office/drawing/2012/chart" uri="{CE6537A1-D6FC-4f65-9D91-7224C49458BB}"/>
                <c:ext xmlns:c16="http://schemas.microsoft.com/office/drawing/2014/chart" uri="{C3380CC4-5D6E-409C-BE32-E72D297353CC}">
                  <c16:uniqueId val="{00000052-D24B-4B10-8200-68B0973AD939}"/>
                </c:ext>
              </c:extLst>
            </c:dLbl>
            <c:dLbl>
              <c:idx val="83"/>
              <c:delete val="1"/>
              <c:extLst>
                <c:ext xmlns:c15="http://schemas.microsoft.com/office/drawing/2012/chart" uri="{CE6537A1-D6FC-4f65-9D91-7224C49458BB}"/>
                <c:ext xmlns:c16="http://schemas.microsoft.com/office/drawing/2014/chart" uri="{C3380CC4-5D6E-409C-BE32-E72D297353CC}">
                  <c16:uniqueId val="{00000053-D24B-4B10-8200-68B0973AD939}"/>
                </c:ext>
              </c:extLst>
            </c:dLbl>
            <c:dLbl>
              <c:idx val="84"/>
              <c:layout>
                <c:manualLayout>
                  <c:x val="-2.59088901195079E-2"/>
                  <c:y val="-5.2279021137108597E-2"/>
                </c:manualLayout>
              </c:layout>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BD5184"/>
                      </a:solidFill>
                      <a:latin typeface="Segoe UI" panose="020B0502040204020203" pitchFamily="34" charset="0"/>
                      <a:ea typeface="Arial" panose="020B0604020202020204"/>
                      <a:cs typeface="Segoe UI" panose="020B0502040204020203" pitchFamily="34" charset="0"/>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4-D24B-4B10-8200-68B0973AD939}"/>
                </c:ext>
              </c:extLst>
            </c:dLbl>
            <c:dLbl>
              <c:idx val="85"/>
              <c:delete val="1"/>
              <c:extLst>
                <c:ext xmlns:c15="http://schemas.microsoft.com/office/drawing/2012/chart" uri="{CE6537A1-D6FC-4f65-9D91-7224C49458BB}"/>
                <c:ext xmlns:c16="http://schemas.microsoft.com/office/drawing/2014/chart" uri="{C3380CC4-5D6E-409C-BE32-E72D297353CC}">
                  <c16:uniqueId val="{00000055-D24B-4B10-8200-68B0973AD939}"/>
                </c:ext>
              </c:extLst>
            </c:dLbl>
            <c:dLbl>
              <c:idx val="86"/>
              <c:delete val="1"/>
              <c:extLst>
                <c:ext xmlns:c15="http://schemas.microsoft.com/office/drawing/2012/chart" uri="{CE6537A1-D6FC-4f65-9D91-7224C49458BB}"/>
                <c:ext xmlns:c16="http://schemas.microsoft.com/office/drawing/2014/chart" uri="{C3380CC4-5D6E-409C-BE32-E72D297353CC}">
                  <c16:uniqueId val="{00000056-D24B-4B10-8200-68B0973AD939}"/>
                </c:ext>
              </c:extLst>
            </c:dLbl>
            <c:dLbl>
              <c:idx val="87"/>
              <c:delete val="1"/>
              <c:extLst>
                <c:ext xmlns:c15="http://schemas.microsoft.com/office/drawing/2012/chart" uri="{CE6537A1-D6FC-4f65-9D91-7224C49458BB}"/>
                <c:ext xmlns:c16="http://schemas.microsoft.com/office/drawing/2014/chart" uri="{C3380CC4-5D6E-409C-BE32-E72D297353CC}">
                  <c16:uniqueId val="{00000057-D24B-4B10-8200-68B0973AD939}"/>
                </c:ext>
              </c:extLst>
            </c:dLbl>
            <c:dLbl>
              <c:idx val="88"/>
              <c:delete val="1"/>
              <c:extLst>
                <c:ext xmlns:c15="http://schemas.microsoft.com/office/drawing/2012/chart" uri="{CE6537A1-D6FC-4f65-9D91-7224C49458BB}"/>
                <c:ext xmlns:c16="http://schemas.microsoft.com/office/drawing/2014/chart" uri="{C3380CC4-5D6E-409C-BE32-E72D297353CC}">
                  <c16:uniqueId val="{00000058-D24B-4B10-8200-68B0973AD939}"/>
                </c:ext>
              </c:extLst>
            </c:dLbl>
            <c:dLbl>
              <c:idx val="89"/>
              <c:delete val="1"/>
              <c:extLst>
                <c:ext xmlns:c15="http://schemas.microsoft.com/office/drawing/2012/chart" uri="{CE6537A1-D6FC-4f65-9D91-7224C49458BB}"/>
                <c:ext xmlns:c16="http://schemas.microsoft.com/office/drawing/2014/chart" uri="{C3380CC4-5D6E-409C-BE32-E72D297353CC}">
                  <c16:uniqueId val="{00000059-D24B-4B10-8200-68B0973AD939}"/>
                </c:ext>
              </c:extLst>
            </c:dLbl>
            <c:dLbl>
              <c:idx val="90"/>
              <c:delete val="1"/>
              <c:extLst>
                <c:ext xmlns:c15="http://schemas.microsoft.com/office/drawing/2012/chart" uri="{CE6537A1-D6FC-4f65-9D91-7224C49458BB}"/>
                <c:ext xmlns:c16="http://schemas.microsoft.com/office/drawing/2014/chart" uri="{C3380CC4-5D6E-409C-BE32-E72D297353CC}">
                  <c16:uniqueId val="{0000005A-D24B-4B10-8200-68B0973AD939}"/>
                </c:ext>
              </c:extLst>
            </c:dLbl>
            <c:dLbl>
              <c:idx val="91"/>
              <c:delete val="1"/>
              <c:extLst>
                <c:ext xmlns:c15="http://schemas.microsoft.com/office/drawing/2012/chart" uri="{CE6537A1-D6FC-4f65-9D91-7224C49458BB}"/>
                <c:ext xmlns:c16="http://schemas.microsoft.com/office/drawing/2014/chart" uri="{C3380CC4-5D6E-409C-BE32-E72D297353CC}">
                  <c16:uniqueId val="{0000005B-D24B-4B10-8200-68B0973AD939}"/>
                </c:ext>
              </c:extLst>
            </c:dLbl>
            <c:dLbl>
              <c:idx val="92"/>
              <c:delete val="1"/>
              <c:extLst>
                <c:ext xmlns:c15="http://schemas.microsoft.com/office/drawing/2012/chart" uri="{CE6537A1-D6FC-4f65-9D91-7224C49458BB}"/>
                <c:ext xmlns:c16="http://schemas.microsoft.com/office/drawing/2014/chart" uri="{C3380CC4-5D6E-409C-BE32-E72D297353CC}">
                  <c16:uniqueId val="{0000005C-D24B-4B10-8200-68B0973AD939}"/>
                </c:ext>
              </c:extLst>
            </c:dLbl>
            <c:dLbl>
              <c:idx val="93"/>
              <c:delete val="1"/>
              <c:extLst>
                <c:ext xmlns:c15="http://schemas.microsoft.com/office/drawing/2012/chart" uri="{CE6537A1-D6FC-4f65-9D91-7224C49458BB}"/>
                <c:ext xmlns:c16="http://schemas.microsoft.com/office/drawing/2014/chart" uri="{C3380CC4-5D6E-409C-BE32-E72D297353CC}">
                  <c16:uniqueId val="{0000005D-D24B-4B10-8200-68B0973AD939}"/>
                </c:ext>
              </c:extLst>
            </c:dLbl>
            <c:dLbl>
              <c:idx val="94"/>
              <c:delete val="1"/>
              <c:extLst>
                <c:ext xmlns:c15="http://schemas.microsoft.com/office/drawing/2012/chart" uri="{CE6537A1-D6FC-4f65-9D91-7224C49458BB}"/>
                <c:ext xmlns:c16="http://schemas.microsoft.com/office/drawing/2014/chart" uri="{C3380CC4-5D6E-409C-BE32-E72D297353CC}">
                  <c16:uniqueId val="{0000005E-D24B-4B10-8200-68B0973AD939}"/>
                </c:ext>
              </c:extLst>
            </c:dLbl>
            <c:dLbl>
              <c:idx val="95"/>
              <c:delete val="1"/>
              <c:extLst>
                <c:ext xmlns:c15="http://schemas.microsoft.com/office/drawing/2012/chart" uri="{CE6537A1-D6FC-4f65-9D91-7224C49458BB}"/>
                <c:ext xmlns:c16="http://schemas.microsoft.com/office/drawing/2014/chart" uri="{C3380CC4-5D6E-409C-BE32-E72D297353CC}">
                  <c16:uniqueId val="{0000005F-D24B-4B10-8200-68B0973AD939}"/>
                </c:ext>
              </c:extLst>
            </c:dLbl>
            <c:dLbl>
              <c:idx val="96"/>
              <c:delete val="1"/>
              <c:extLst>
                <c:ext xmlns:c15="http://schemas.microsoft.com/office/drawing/2012/chart" uri="{CE6537A1-D6FC-4f65-9D91-7224C49458BB}"/>
                <c:ext xmlns:c16="http://schemas.microsoft.com/office/drawing/2014/chart" uri="{C3380CC4-5D6E-409C-BE32-E72D297353CC}">
                  <c16:uniqueId val="{00000060-D24B-4B10-8200-68B0973AD939}"/>
                </c:ext>
              </c:extLst>
            </c:dLbl>
            <c:numFmt formatCode="#,##0.0" sourceLinked="0"/>
            <c:spPr>
              <a:noFill/>
              <a:ln>
                <a:noFill/>
              </a:ln>
              <a:effectLst/>
            </c:spPr>
            <c:txPr>
              <a:bodyPr rot="0" spcFirstLastPara="0" vertOverflow="ellipsis" vert="horz" wrap="square" lIns="38100" tIns="19050" rIns="38100" bIns="19050" anchor="ctr" anchorCtr="1"/>
              <a:lstStyle/>
              <a:p>
                <a:pPr>
                  <a:defRPr lang="es-ES" sz="900" b="1" i="0" u="none" strike="noStrike" kern="1200" baseline="0">
                    <a:solidFill>
                      <a:srgbClr val="BD5184"/>
                    </a:solidFill>
                    <a:latin typeface="Segoe UI" panose="020B0502040204020203" pitchFamily="34" charset="0"/>
                    <a:ea typeface="Arial" panose="020B0604020202020204"/>
                    <a:cs typeface="Segoe UI" panose="020B0502040204020203" pitchFamily="34" charset="0"/>
                  </a:defRPr>
                </a:pPr>
                <a:endParaRPr lang="es-CO"/>
              </a:p>
            </c:txPr>
            <c:dLblPos val="t"/>
            <c:showLegendKey val="0"/>
            <c:showVal val="0"/>
            <c:showCatName val="0"/>
            <c:showSerName val="0"/>
            <c:showPercent val="0"/>
            <c:showBubbleSize val="0"/>
            <c:extLst>
              <c:ext xmlns:c15="http://schemas.microsoft.com/office/drawing/2012/chart" uri="{CE6537A1-D6FC-4f65-9D91-7224C49458BB}">
                <c15:showLeaderLines val="0"/>
              </c:ext>
            </c:extLst>
          </c:dLbls>
          <c:cat>
            <c:strRef>
              <c:f>'total nacional'!$B$1:$CT$1</c:f>
              <c:strCache>
                <c:ptCount val="97"/>
                <c:pt idx="0">
                  <c:v>Jun 17</c:v>
                </c:pt>
                <c:pt idx="1">
                  <c:v>Jul</c:v>
                </c:pt>
                <c:pt idx="2">
                  <c:v>Ago</c:v>
                </c:pt>
                <c:pt idx="3">
                  <c:v>Sep</c:v>
                </c:pt>
                <c:pt idx="4">
                  <c:v>Oct</c:v>
                </c:pt>
                <c:pt idx="5">
                  <c:v>Nov</c:v>
                </c:pt>
                <c:pt idx="6">
                  <c:v>Dic</c:v>
                </c:pt>
                <c:pt idx="7">
                  <c:v>Ene</c:v>
                </c:pt>
                <c:pt idx="8">
                  <c:v>Feb</c:v>
                </c:pt>
                <c:pt idx="9">
                  <c:v>Mar</c:v>
                </c:pt>
                <c:pt idx="10">
                  <c:v>Abr</c:v>
                </c:pt>
                <c:pt idx="11">
                  <c:v>May</c:v>
                </c:pt>
                <c:pt idx="12">
                  <c:v>Jun 18</c:v>
                </c:pt>
                <c:pt idx="13">
                  <c:v>Jul</c:v>
                </c:pt>
                <c:pt idx="14">
                  <c:v>Ago</c:v>
                </c:pt>
                <c:pt idx="15">
                  <c:v>Sep</c:v>
                </c:pt>
                <c:pt idx="16">
                  <c:v>Oct</c:v>
                </c:pt>
                <c:pt idx="17">
                  <c:v>Nov</c:v>
                </c:pt>
                <c:pt idx="18">
                  <c:v>Dic</c:v>
                </c:pt>
                <c:pt idx="19">
                  <c:v>Ene</c:v>
                </c:pt>
                <c:pt idx="20">
                  <c:v>Feb</c:v>
                </c:pt>
                <c:pt idx="21">
                  <c:v>Mar</c:v>
                </c:pt>
                <c:pt idx="22">
                  <c:v>Abr</c:v>
                </c:pt>
                <c:pt idx="23">
                  <c:v>May</c:v>
                </c:pt>
                <c:pt idx="24">
                  <c:v>Jun 19</c:v>
                </c:pt>
                <c:pt idx="25">
                  <c:v>Jul</c:v>
                </c:pt>
                <c:pt idx="26">
                  <c:v>Ago</c:v>
                </c:pt>
                <c:pt idx="27">
                  <c:v>Sep</c:v>
                </c:pt>
                <c:pt idx="28">
                  <c:v>Oct</c:v>
                </c:pt>
                <c:pt idx="29">
                  <c:v>Nov</c:v>
                </c:pt>
                <c:pt idx="30">
                  <c:v>Dic</c:v>
                </c:pt>
                <c:pt idx="31">
                  <c:v>Ene</c:v>
                </c:pt>
                <c:pt idx="32">
                  <c:v>Feb</c:v>
                </c:pt>
                <c:pt idx="33">
                  <c:v>Mar*</c:v>
                </c:pt>
                <c:pt idx="34">
                  <c:v>Abr*</c:v>
                </c:pt>
                <c:pt idx="35">
                  <c:v>May*</c:v>
                </c:pt>
                <c:pt idx="36">
                  <c:v>Jun 20</c:v>
                </c:pt>
                <c:pt idx="37">
                  <c:v>Jul*</c:v>
                </c:pt>
                <c:pt idx="38">
                  <c:v>Ago</c:v>
                </c:pt>
                <c:pt idx="39">
                  <c:v>Sep</c:v>
                </c:pt>
                <c:pt idx="40">
                  <c:v>Oct</c:v>
                </c:pt>
                <c:pt idx="41">
                  <c:v>Nov</c:v>
                </c:pt>
                <c:pt idx="42">
                  <c:v>Dic</c:v>
                </c:pt>
                <c:pt idx="43">
                  <c:v>Ene</c:v>
                </c:pt>
                <c:pt idx="44">
                  <c:v>Feb</c:v>
                </c:pt>
                <c:pt idx="45">
                  <c:v>Mar</c:v>
                </c:pt>
                <c:pt idx="46">
                  <c:v>Abr</c:v>
                </c:pt>
                <c:pt idx="47">
                  <c:v>May</c:v>
                </c:pt>
                <c:pt idx="48">
                  <c:v>Jun 21</c:v>
                </c:pt>
                <c:pt idx="49">
                  <c:v>Jul</c:v>
                </c:pt>
                <c:pt idx="50">
                  <c:v>Ago</c:v>
                </c:pt>
                <c:pt idx="51">
                  <c:v>Sep</c:v>
                </c:pt>
                <c:pt idx="52">
                  <c:v>Oct</c:v>
                </c:pt>
                <c:pt idx="53">
                  <c:v>Nov</c:v>
                </c:pt>
                <c:pt idx="54">
                  <c:v>Dic</c:v>
                </c:pt>
                <c:pt idx="55">
                  <c:v>Ene</c:v>
                </c:pt>
                <c:pt idx="56">
                  <c:v>Feb</c:v>
                </c:pt>
                <c:pt idx="57">
                  <c:v>Mar</c:v>
                </c:pt>
                <c:pt idx="58">
                  <c:v>Abr</c:v>
                </c:pt>
                <c:pt idx="59">
                  <c:v>May</c:v>
                </c:pt>
                <c:pt idx="60">
                  <c:v>Jun 22</c:v>
                </c:pt>
                <c:pt idx="61">
                  <c:v>Jul</c:v>
                </c:pt>
                <c:pt idx="62">
                  <c:v>Ago</c:v>
                </c:pt>
                <c:pt idx="63">
                  <c:v>Sep</c:v>
                </c:pt>
                <c:pt idx="64">
                  <c:v>Oct</c:v>
                </c:pt>
                <c:pt idx="65">
                  <c:v>Nov</c:v>
                </c:pt>
                <c:pt idx="66">
                  <c:v>Dic</c:v>
                </c:pt>
                <c:pt idx="67">
                  <c:v>Ene</c:v>
                </c:pt>
                <c:pt idx="68">
                  <c:v>Feb</c:v>
                </c:pt>
                <c:pt idx="69">
                  <c:v>Mar</c:v>
                </c:pt>
                <c:pt idx="70">
                  <c:v>Abr</c:v>
                </c:pt>
                <c:pt idx="71">
                  <c:v>May</c:v>
                </c:pt>
                <c:pt idx="72">
                  <c:v>Jun 23</c:v>
                </c:pt>
                <c:pt idx="73">
                  <c:v>Jul</c:v>
                </c:pt>
                <c:pt idx="74">
                  <c:v>Ago</c:v>
                </c:pt>
                <c:pt idx="75">
                  <c:v>Sep</c:v>
                </c:pt>
                <c:pt idx="76">
                  <c:v>Oct</c:v>
                </c:pt>
                <c:pt idx="77">
                  <c:v>Nov</c:v>
                </c:pt>
                <c:pt idx="78">
                  <c:v>Dic</c:v>
                </c:pt>
                <c:pt idx="79">
                  <c:v>Ene</c:v>
                </c:pt>
                <c:pt idx="80">
                  <c:v>Feb</c:v>
                </c:pt>
                <c:pt idx="81">
                  <c:v>Mar</c:v>
                </c:pt>
                <c:pt idx="82">
                  <c:v>Abr</c:v>
                </c:pt>
                <c:pt idx="83">
                  <c:v>May</c:v>
                </c:pt>
                <c:pt idx="84">
                  <c:v>Jun 24</c:v>
                </c:pt>
                <c:pt idx="85">
                  <c:v>Jul</c:v>
                </c:pt>
                <c:pt idx="86">
                  <c:v>Ago</c:v>
                </c:pt>
                <c:pt idx="87">
                  <c:v>Sep</c:v>
                </c:pt>
                <c:pt idx="88">
                  <c:v>Oct</c:v>
                </c:pt>
                <c:pt idx="89">
                  <c:v>Nov</c:v>
                </c:pt>
                <c:pt idx="90">
                  <c:v>Dic</c:v>
                </c:pt>
                <c:pt idx="91">
                  <c:v>Ene</c:v>
                </c:pt>
                <c:pt idx="92">
                  <c:v>Feb</c:v>
                </c:pt>
                <c:pt idx="93">
                  <c:v>Mar</c:v>
                </c:pt>
                <c:pt idx="94">
                  <c:v>Abr</c:v>
                </c:pt>
                <c:pt idx="95">
                  <c:v>May</c:v>
                </c:pt>
                <c:pt idx="96">
                  <c:v>Jun 25</c:v>
                </c:pt>
              </c:strCache>
            </c:strRef>
          </c:cat>
          <c:val>
            <c:numRef>
              <c:f>'total nacional'!$B$2:$CT$2</c:f>
              <c:numCache>
                <c:formatCode>0.0</c:formatCode>
                <c:ptCount val="97"/>
                <c:pt idx="0">
                  <c:v>67.369</c:v>
                </c:pt>
                <c:pt idx="1">
                  <c:v>65.992500000000007</c:v>
                </c:pt>
                <c:pt idx="2">
                  <c:v>66.447000000000003</c:v>
                </c:pt>
                <c:pt idx="3">
                  <c:v>66.002899999999997</c:v>
                </c:pt>
                <c:pt idx="4">
                  <c:v>67.231499999999997</c:v>
                </c:pt>
                <c:pt idx="5">
                  <c:v>66.438000000000002</c:v>
                </c:pt>
                <c:pt idx="6">
                  <c:v>66.102500000000006</c:v>
                </c:pt>
                <c:pt idx="7">
                  <c:v>65.313800000000001</c:v>
                </c:pt>
                <c:pt idx="8">
                  <c:v>65.118899999999996</c:v>
                </c:pt>
                <c:pt idx="9">
                  <c:v>65.093999999999994</c:v>
                </c:pt>
                <c:pt idx="10">
                  <c:v>66.287099999999995</c:v>
                </c:pt>
                <c:pt idx="11">
                  <c:v>65.822900000000004</c:v>
                </c:pt>
                <c:pt idx="12">
                  <c:v>66.039000000000001</c:v>
                </c:pt>
                <c:pt idx="13">
                  <c:v>65.452200000000005</c:v>
                </c:pt>
                <c:pt idx="14">
                  <c:v>65.798100000000005</c:v>
                </c:pt>
                <c:pt idx="15">
                  <c:v>65.837599999999995</c:v>
                </c:pt>
                <c:pt idx="16">
                  <c:v>66.274900000000002</c:v>
                </c:pt>
                <c:pt idx="17">
                  <c:v>64.603399999999993</c:v>
                </c:pt>
                <c:pt idx="18">
                  <c:v>66.4131</c:v>
                </c:pt>
                <c:pt idx="19">
                  <c:v>64.9589</c:v>
                </c:pt>
                <c:pt idx="20">
                  <c:v>65.467799999999997</c:v>
                </c:pt>
                <c:pt idx="21">
                  <c:v>64.9358</c:v>
                </c:pt>
                <c:pt idx="22">
                  <c:v>64.150400000000005</c:v>
                </c:pt>
                <c:pt idx="23">
                  <c:v>64.660300000000007</c:v>
                </c:pt>
                <c:pt idx="24">
                  <c:v>65.114099999999993</c:v>
                </c:pt>
                <c:pt idx="25">
                  <c:v>64.343100000000007</c:v>
                </c:pt>
                <c:pt idx="26">
                  <c:v>64.029399999999995</c:v>
                </c:pt>
                <c:pt idx="27">
                  <c:v>64.304900000000004</c:v>
                </c:pt>
                <c:pt idx="28">
                  <c:v>65.494600000000005</c:v>
                </c:pt>
                <c:pt idx="29">
                  <c:v>64.996700000000004</c:v>
                </c:pt>
                <c:pt idx="30">
                  <c:v>64.622100000000003</c:v>
                </c:pt>
                <c:pt idx="31">
                  <c:v>63.931899999999999</c:v>
                </c:pt>
                <c:pt idx="32">
                  <c:v>64.311800000000005</c:v>
                </c:pt>
                <c:pt idx="33">
                  <c:v>60.414299999999997</c:v>
                </c:pt>
                <c:pt idx="34">
                  <c:v>53.445599999999999</c:v>
                </c:pt>
                <c:pt idx="35">
                  <c:v>56.697200000000002</c:v>
                </c:pt>
                <c:pt idx="36">
                  <c:v>58.878599999999999</c:v>
                </c:pt>
                <c:pt idx="37">
                  <c:v>58.095500000000001</c:v>
                </c:pt>
                <c:pt idx="38">
                  <c:v>60.235700000000001</c:v>
                </c:pt>
                <c:pt idx="39">
                  <c:v>61.0137</c:v>
                </c:pt>
                <c:pt idx="40">
                  <c:v>63.343499999999999</c:v>
                </c:pt>
                <c:pt idx="41">
                  <c:v>62.208199999999998</c:v>
                </c:pt>
                <c:pt idx="42">
                  <c:v>62.429000000000002</c:v>
                </c:pt>
                <c:pt idx="43">
                  <c:v>60.748199999999997</c:v>
                </c:pt>
                <c:pt idx="44">
                  <c:v>62.514200000000002</c:v>
                </c:pt>
                <c:pt idx="45">
                  <c:v>61.597999999999999</c:v>
                </c:pt>
                <c:pt idx="46">
                  <c:v>61.022199999999998</c:v>
                </c:pt>
                <c:pt idx="47">
                  <c:v>61.449100000000001</c:v>
                </c:pt>
                <c:pt idx="48">
                  <c:v>61.220399999999998</c:v>
                </c:pt>
                <c:pt idx="49">
                  <c:v>61.061900000000001</c:v>
                </c:pt>
                <c:pt idx="50">
                  <c:v>61.318600000000004</c:v>
                </c:pt>
                <c:pt idx="51">
                  <c:v>60.920400000000001</c:v>
                </c:pt>
                <c:pt idx="52">
                  <c:v>62.055799999999998</c:v>
                </c:pt>
                <c:pt idx="53">
                  <c:v>62.188899999999997</c:v>
                </c:pt>
                <c:pt idx="54">
                  <c:v>62.473700000000001</c:v>
                </c:pt>
                <c:pt idx="55">
                  <c:v>62.5745</c:v>
                </c:pt>
                <c:pt idx="56">
                  <c:v>64.164900000000003</c:v>
                </c:pt>
                <c:pt idx="57">
                  <c:v>63.520899999999997</c:v>
                </c:pt>
                <c:pt idx="58">
                  <c:v>63.568100000000001</c:v>
                </c:pt>
                <c:pt idx="59">
                  <c:v>63.778599999999997</c:v>
                </c:pt>
                <c:pt idx="60">
                  <c:v>63.673000000000002</c:v>
                </c:pt>
                <c:pt idx="61">
                  <c:v>63.507899999999999</c:v>
                </c:pt>
                <c:pt idx="62">
                  <c:v>63.478299999999997</c:v>
                </c:pt>
                <c:pt idx="63">
                  <c:v>64.143000000000001</c:v>
                </c:pt>
                <c:pt idx="64">
                  <c:v>63.953299999999999</c:v>
                </c:pt>
                <c:pt idx="65">
                  <c:v>63.384999999999998</c:v>
                </c:pt>
                <c:pt idx="66">
                  <c:v>63.805799999999998</c:v>
                </c:pt>
                <c:pt idx="67">
                  <c:v>63.3842</c:v>
                </c:pt>
                <c:pt idx="68">
                  <c:v>63.754800000000003</c:v>
                </c:pt>
                <c:pt idx="69">
                  <c:v>64.334500000000006</c:v>
                </c:pt>
                <c:pt idx="70">
                  <c:v>64.608099999999993</c:v>
                </c:pt>
                <c:pt idx="71">
                  <c:v>63.857900000000001</c:v>
                </c:pt>
                <c:pt idx="72">
                  <c:v>64.334660024000001</c:v>
                </c:pt>
                <c:pt idx="73">
                  <c:v>64.794204377306897</c:v>
                </c:pt>
                <c:pt idx="74">
                  <c:v>64.444055038298075</c:v>
                </c:pt>
                <c:pt idx="75">
                  <c:v>64.194723361612432</c:v>
                </c:pt>
                <c:pt idx="76">
                  <c:v>64.032946842153166</c:v>
                </c:pt>
                <c:pt idx="77">
                  <c:v>64.083554113716431</c:v>
                </c:pt>
                <c:pt idx="78">
                  <c:v>63.825986904223086</c:v>
                </c:pt>
                <c:pt idx="79">
                  <c:v>63.267533453838162</c:v>
                </c:pt>
                <c:pt idx="80">
                  <c:v>63.806439814082083</c:v>
                </c:pt>
                <c:pt idx="81">
                  <c:v>63.888615613046873</c:v>
                </c:pt>
                <c:pt idx="82">
                  <c:v>63.967826483041591</c:v>
                </c:pt>
                <c:pt idx="83">
                  <c:v>64.109201259153735</c:v>
                </c:pt>
                <c:pt idx="84">
                  <c:v>63.702229719560101</c:v>
                </c:pt>
                <c:pt idx="85">
                  <c:v>64.166217886074193</c:v>
                </c:pt>
                <c:pt idx="86">
                  <c:v>64.498311213835066</c:v>
                </c:pt>
                <c:pt idx="87">
                  <c:v>63.48700829433642</c:v>
                </c:pt>
                <c:pt idx="88">
                  <c:v>63.905361897444401</c:v>
                </c:pt>
                <c:pt idx="89">
                  <c:v>63.732814999434396</c:v>
                </c:pt>
                <c:pt idx="90">
                  <c:v>64.373276073788105</c:v>
                </c:pt>
                <c:pt idx="91">
                  <c:v>64.115858671797938</c:v>
                </c:pt>
                <c:pt idx="92">
                  <c:v>64.671285452598937</c:v>
                </c:pt>
                <c:pt idx="93">
                  <c:v>64.729495454521327</c:v>
                </c:pt>
                <c:pt idx="94">
                  <c:v>63.722717270142859</c:v>
                </c:pt>
                <c:pt idx="95">
                  <c:v>63.966421035951626</c:v>
                </c:pt>
                <c:pt idx="96">
                  <c:v>63.893391452185554</c:v>
                </c:pt>
              </c:numCache>
            </c:numRef>
          </c:val>
          <c:smooth val="1"/>
          <c:extLst>
            <c:ext xmlns:c16="http://schemas.microsoft.com/office/drawing/2014/chart" uri="{C3380CC4-5D6E-409C-BE32-E72D297353CC}">
              <c16:uniqueId val="{00000061-D24B-4B10-8200-68B0973AD939}"/>
            </c:ext>
          </c:extLst>
        </c:ser>
        <c:ser>
          <c:idx val="1"/>
          <c:order val="1"/>
          <c:tx>
            <c:strRef>
              <c:f>'total nacional'!$A$3</c:f>
              <c:strCache>
                <c:ptCount val="1"/>
                <c:pt idx="0">
                  <c:v>TO</c:v>
                </c:pt>
              </c:strCache>
            </c:strRef>
          </c:tx>
          <c:spPr>
            <a:ln w="28575" cap="rnd" cmpd="sng" algn="ctr">
              <a:solidFill>
                <a:srgbClr val="F29B00"/>
              </a:solidFill>
              <a:prstDash val="solid"/>
              <a:round/>
            </a:ln>
          </c:spPr>
          <c:marker>
            <c:symbol val="none"/>
          </c:marker>
          <c:dLbls>
            <c:dLbl>
              <c:idx val="0"/>
              <c:layout>
                <c:manualLayout>
                  <c:x val="-8.8955838230553707E-3"/>
                  <c:y val="7.0723126483553694E-2"/>
                </c:manualLayout>
              </c:layout>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F29B00"/>
                      </a:solidFill>
                      <a:latin typeface="Segoe UI" panose="020B0502040204020203" pitchFamily="34" charset="0"/>
                      <a:ea typeface="Arial" panose="020B0604020202020204"/>
                      <a:cs typeface="Segoe UI" panose="020B0502040204020203" pitchFamily="34" charset="0"/>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2-D24B-4B10-8200-68B0973AD939}"/>
                </c:ext>
              </c:extLst>
            </c:dLbl>
            <c:dLbl>
              <c:idx val="1"/>
              <c:delete val="1"/>
              <c:extLst>
                <c:ext xmlns:c15="http://schemas.microsoft.com/office/drawing/2012/chart" uri="{CE6537A1-D6FC-4f65-9D91-7224C49458BB}"/>
                <c:ext xmlns:c16="http://schemas.microsoft.com/office/drawing/2014/chart" uri="{C3380CC4-5D6E-409C-BE32-E72D297353CC}">
                  <c16:uniqueId val="{00000063-D24B-4B10-8200-68B0973AD939}"/>
                </c:ext>
              </c:extLst>
            </c:dLbl>
            <c:dLbl>
              <c:idx val="2"/>
              <c:delete val="1"/>
              <c:extLst>
                <c:ext xmlns:c15="http://schemas.microsoft.com/office/drawing/2012/chart" uri="{CE6537A1-D6FC-4f65-9D91-7224C49458BB}"/>
                <c:ext xmlns:c16="http://schemas.microsoft.com/office/drawing/2014/chart" uri="{C3380CC4-5D6E-409C-BE32-E72D297353CC}">
                  <c16:uniqueId val="{00000064-D24B-4B10-8200-68B0973AD939}"/>
                </c:ext>
              </c:extLst>
            </c:dLbl>
            <c:dLbl>
              <c:idx val="3"/>
              <c:delete val="1"/>
              <c:extLst>
                <c:ext xmlns:c15="http://schemas.microsoft.com/office/drawing/2012/chart" uri="{CE6537A1-D6FC-4f65-9D91-7224C49458BB}"/>
                <c:ext xmlns:c16="http://schemas.microsoft.com/office/drawing/2014/chart" uri="{C3380CC4-5D6E-409C-BE32-E72D297353CC}">
                  <c16:uniqueId val="{00000065-D24B-4B10-8200-68B0973AD939}"/>
                </c:ext>
              </c:extLst>
            </c:dLbl>
            <c:dLbl>
              <c:idx val="4"/>
              <c:delete val="1"/>
              <c:extLst>
                <c:ext xmlns:c15="http://schemas.microsoft.com/office/drawing/2012/chart" uri="{CE6537A1-D6FC-4f65-9D91-7224C49458BB}"/>
                <c:ext xmlns:c16="http://schemas.microsoft.com/office/drawing/2014/chart" uri="{C3380CC4-5D6E-409C-BE32-E72D297353CC}">
                  <c16:uniqueId val="{00000066-D24B-4B10-8200-68B0973AD939}"/>
                </c:ext>
              </c:extLst>
            </c:dLbl>
            <c:dLbl>
              <c:idx val="5"/>
              <c:delete val="1"/>
              <c:extLst>
                <c:ext xmlns:c15="http://schemas.microsoft.com/office/drawing/2012/chart" uri="{CE6537A1-D6FC-4f65-9D91-7224C49458BB}"/>
                <c:ext xmlns:c16="http://schemas.microsoft.com/office/drawing/2014/chart" uri="{C3380CC4-5D6E-409C-BE32-E72D297353CC}">
                  <c16:uniqueId val="{00000067-D24B-4B10-8200-68B0973AD939}"/>
                </c:ext>
              </c:extLst>
            </c:dLbl>
            <c:dLbl>
              <c:idx val="6"/>
              <c:delete val="1"/>
              <c:extLst>
                <c:ext xmlns:c15="http://schemas.microsoft.com/office/drawing/2012/chart" uri="{CE6537A1-D6FC-4f65-9D91-7224C49458BB}"/>
                <c:ext xmlns:c16="http://schemas.microsoft.com/office/drawing/2014/chart" uri="{C3380CC4-5D6E-409C-BE32-E72D297353CC}">
                  <c16:uniqueId val="{00000068-D24B-4B10-8200-68B0973AD939}"/>
                </c:ext>
              </c:extLst>
            </c:dLbl>
            <c:dLbl>
              <c:idx val="7"/>
              <c:delete val="1"/>
              <c:extLst>
                <c:ext xmlns:c15="http://schemas.microsoft.com/office/drawing/2012/chart" uri="{CE6537A1-D6FC-4f65-9D91-7224C49458BB}"/>
                <c:ext xmlns:c16="http://schemas.microsoft.com/office/drawing/2014/chart" uri="{C3380CC4-5D6E-409C-BE32-E72D297353CC}">
                  <c16:uniqueId val="{00000069-D24B-4B10-8200-68B0973AD939}"/>
                </c:ext>
              </c:extLst>
            </c:dLbl>
            <c:dLbl>
              <c:idx val="8"/>
              <c:delete val="1"/>
              <c:extLst>
                <c:ext xmlns:c15="http://schemas.microsoft.com/office/drawing/2012/chart" uri="{CE6537A1-D6FC-4f65-9D91-7224C49458BB}"/>
                <c:ext xmlns:c16="http://schemas.microsoft.com/office/drawing/2014/chart" uri="{C3380CC4-5D6E-409C-BE32-E72D297353CC}">
                  <c16:uniqueId val="{0000006A-D24B-4B10-8200-68B0973AD939}"/>
                </c:ext>
              </c:extLst>
            </c:dLbl>
            <c:dLbl>
              <c:idx val="9"/>
              <c:delete val="1"/>
              <c:extLst>
                <c:ext xmlns:c15="http://schemas.microsoft.com/office/drawing/2012/chart" uri="{CE6537A1-D6FC-4f65-9D91-7224C49458BB}"/>
                <c:ext xmlns:c16="http://schemas.microsoft.com/office/drawing/2014/chart" uri="{C3380CC4-5D6E-409C-BE32-E72D297353CC}">
                  <c16:uniqueId val="{0000006B-D24B-4B10-8200-68B0973AD939}"/>
                </c:ext>
              </c:extLst>
            </c:dLbl>
            <c:dLbl>
              <c:idx val="10"/>
              <c:delete val="1"/>
              <c:extLst>
                <c:ext xmlns:c15="http://schemas.microsoft.com/office/drawing/2012/chart" uri="{CE6537A1-D6FC-4f65-9D91-7224C49458BB}"/>
                <c:ext xmlns:c16="http://schemas.microsoft.com/office/drawing/2014/chart" uri="{C3380CC4-5D6E-409C-BE32-E72D297353CC}">
                  <c16:uniqueId val="{0000006C-D24B-4B10-8200-68B0973AD939}"/>
                </c:ext>
              </c:extLst>
            </c:dLbl>
            <c:dLbl>
              <c:idx val="11"/>
              <c:delete val="1"/>
              <c:extLst>
                <c:ext xmlns:c15="http://schemas.microsoft.com/office/drawing/2012/chart" uri="{CE6537A1-D6FC-4f65-9D91-7224C49458BB}"/>
                <c:ext xmlns:c16="http://schemas.microsoft.com/office/drawing/2014/chart" uri="{C3380CC4-5D6E-409C-BE32-E72D297353CC}">
                  <c16:uniqueId val="{0000006D-D24B-4B10-8200-68B0973AD939}"/>
                </c:ext>
              </c:extLst>
            </c:dLbl>
            <c:dLbl>
              <c:idx val="12"/>
              <c:layout>
                <c:manualLayout>
                  <c:x val="-1.53281399727377E-2"/>
                  <c:y val="7.3380422895665307E-2"/>
                </c:manualLayout>
              </c:layout>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F29B00"/>
                      </a:solidFill>
                      <a:latin typeface="Segoe UI" panose="020B0502040204020203" pitchFamily="34" charset="0"/>
                      <a:ea typeface="Arial" panose="020B0604020202020204"/>
                      <a:cs typeface="Segoe UI" panose="020B0502040204020203" pitchFamily="34" charset="0"/>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E-D24B-4B10-8200-68B0973AD939}"/>
                </c:ext>
              </c:extLst>
            </c:dLbl>
            <c:dLbl>
              <c:idx val="13"/>
              <c:delete val="1"/>
              <c:extLst>
                <c:ext xmlns:c15="http://schemas.microsoft.com/office/drawing/2012/chart" uri="{CE6537A1-D6FC-4f65-9D91-7224C49458BB}"/>
                <c:ext xmlns:c16="http://schemas.microsoft.com/office/drawing/2014/chart" uri="{C3380CC4-5D6E-409C-BE32-E72D297353CC}">
                  <c16:uniqueId val="{0000006F-D24B-4B10-8200-68B0973AD939}"/>
                </c:ext>
              </c:extLst>
            </c:dLbl>
            <c:dLbl>
              <c:idx val="14"/>
              <c:delete val="1"/>
              <c:extLst>
                <c:ext xmlns:c15="http://schemas.microsoft.com/office/drawing/2012/chart" uri="{CE6537A1-D6FC-4f65-9D91-7224C49458BB}"/>
                <c:ext xmlns:c16="http://schemas.microsoft.com/office/drawing/2014/chart" uri="{C3380CC4-5D6E-409C-BE32-E72D297353CC}">
                  <c16:uniqueId val="{00000070-D24B-4B10-8200-68B0973AD939}"/>
                </c:ext>
              </c:extLst>
            </c:dLbl>
            <c:dLbl>
              <c:idx val="15"/>
              <c:delete val="1"/>
              <c:extLst>
                <c:ext xmlns:c15="http://schemas.microsoft.com/office/drawing/2012/chart" uri="{CE6537A1-D6FC-4f65-9D91-7224C49458BB}"/>
                <c:ext xmlns:c16="http://schemas.microsoft.com/office/drawing/2014/chart" uri="{C3380CC4-5D6E-409C-BE32-E72D297353CC}">
                  <c16:uniqueId val="{00000071-D24B-4B10-8200-68B0973AD939}"/>
                </c:ext>
              </c:extLst>
            </c:dLbl>
            <c:dLbl>
              <c:idx val="16"/>
              <c:delete val="1"/>
              <c:extLst>
                <c:ext xmlns:c15="http://schemas.microsoft.com/office/drawing/2012/chart" uri="{CE6537A1-D6FC-4f65-9D91-7224C49458BB}"/>
                <c:ext xmlns:c16="http://schemas.microsoft.com/office/drawing/2014/chart" uri="{C3380CC4-5D6E-409C-BE32-E72D297353CC}">
                  <c16:uniqueId val="{00000072-D24B-4B10-8200-68B0973AD939}"/>
                </c:ext>
              </c:extLst>
            </c:dLbl>
            <c:dLbl>
              <c:idx val="17"/>
              <c:delete val="1"/>
              <c:extLst>
                <c:ext xmlns:c15="http://schemas.microsoft.com/office/drawing/2012/chart" uri="{CE6537A1-D6FC-4f65-9D91-7224C49458BB}"/>
                <c:ext xmlns:c16="http://schemas.microsoft.com/office/drawing/2014/chart" uri="{C3380CC4-5D6E-409C-BE32-E72D297353CC}">
                  <c16:uniqueId val="{00000073-D24B-4B10-8200-68B0973AD939}"/>
                </c:ext>
              </c:extLst>
            </c:dLbl>
            <c:dLbl>
              <c:idx val="18"/>
              <c:delete val="1"/>
              <c:extLst>
                <c:ext xmlns:c15="http://schemas.microsoft.com/office/drawing/2012/chart" uri="{CE6537A1-D6FC-4f65-9D91-7224C49458BB}"/>
                <c:ext xmlns:c16="http://schemas.microsoft.com/office/drawing/2014/chart" uri="{C3380CC4-5D6E-409C-BE32-E72D297353CC}">
                  <c16:uniqueId val="{00000074-D24B-4B10-8200-68B0973AD939}"/>
                </c:ext>
              </c:extLst>
            </c:dLbl>
            <c:dLbl>
              <c:idx val="19"/>
              <c:delete val="1"/>
              <c:extLst>
                <c:ext xmlns:c15="http://schemas.microsoft.com/office/drawing/2012/chart" uri="{CE6537A1-D6FC-4f65-9D91-7224C49458BB}"/>
                <c:ext xmlns:c16="http://schemas.microsoft.com/office/drawing/2014/chart" uri="{C3380CC4-5D6E-409C-BE32-E72D297353CC}">
                  <c16:uniqueId val="{00000075-D24B-4B10-8200-68B0973AD939}"/>
                </c:ext>
              </c:extLst>
            </c:dLbl>
            <c:dLbl>
              <c:idx val="20"/>
              <c:delete val="1"/>
              <c:extLst>
                <c:ext xmlns:c15="http://schemas.microsoft.com/office/drawing/2012/chart" uri="{CE6537A1-D6FC-4f65-9D91-7224C49458BB}"/>
                <c:ext xmlns:c16="http://schemas.microsoft.com/office/drawing/2014/chart" uri="{C3380CC4-5D6E-409C-BE32-E72D297353CC}">
                  <c16:uniqueId val="{00000076-D24B-4B10-8200-68B0973AD939}"/>
                </c:ext>
              </c:extLst>
            </c:dLbl>
            <c:dLbl>
              <c:idx val="21"/>
              <c:delete val="1"/>
              <c:extLst>
                <c:ext xmlns:c15="http://schemas.microsoft.com/office/drawing/2012/chart" uri="{CE6537A1-D6FC-4f65-9D91-7224C49458BB}"/>
                <c:ext xmlns:c16="http://schemas.microsoft.com/office/drawing/2014/chart" uri="{C3380CC4-5D6E-409C-BE32-E72D297353CC}">
                  <c16:uniqueId val="{00000077-D24B-4B10-8200-68B0973AD939}"/>
                </c:ext>
              </c:extLst>
            </c:dLbl>
            <c:dLbl>
              <c:idx val="22"/>
              <c:delete val="1"/>
              <c:extLst>
                <c:ext xmlns:c15="http://schemas.microsoft.com/office/drawing/2012/chart" uri="{CE6537A1-D6FC-4f65-9D91-7224C49458BB}"/>
                <c:ext xmlns:c16="http://schemas.microsoft.com/office/drawing/2014/chart" uri="{C3380CC4-5D6E-409C-BE32-E72D297353CC}">
                  <c16:uniqueId val="{00000078-D24B-4B10-8200-68B0973AD939}"/>
                </c:ext>
              </c:extLst>
            </c:dLbl>
            <c:dLbl>
              <c:idx val="23"/>
              <c:delete val="1"/>
              <c:extLst>
                <c:ext xmlns:c15="http://schemas.microsoft.com/office/drawing/2012/chart" uri="{CE6537A1-D6FC-4f65-9D91-7224C49458BB}"/>
                <c:ext xmlns:c16="http://schemas.microsoft.com/office/drawing/2014/chart" uri="{C3380CC4-5D6E-409C-BE32-E72D297353CC}">
                  <c16:uniqueId val="{00000079-D24B-4B10-8200-68B0973AD939}"/>
                </c:ext>
              </c:extLst>
            </c:dLbl>
            <c:dLbl>
              <c:idx val="24"/>
              <c:layout>
                <c:manualLayout>
                  <c:x val="-2.5708580875293999E-2"/>
                  <c:y val="6.2984490678559504E-2"/>
                </c:manualLayout>
              </c:layout>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F29B00"/>
                      </a:solidFill>
                      <a:latin typeface="Segoe UI" panose="020B0502040204020203" pitchFamily="34" charset="0"/>
                      <a:ea typeface="Arial" panose="020B0604020202020204"/>
                      <a:cs typeface="Segoe UI" panose="020B0502040204020203" pitchFamily="34" charset="0"/>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A-D24B-4B10-8200-68B0973AD939}"/>
                </c:ext>
              </c:extLst>
            </c:dLbl>
            <c:dLbl>
              <c:idx val="25"/>
              <c:delete val="1"/>
              <c:extLst>
                <c:ext xmlns:c15="http://schemas.microsoft.com/office/drawing/2012/chart" uri="{CE6537A1-D6FC-4f65-9D91-7224C49458BB}"/>
                <c:ext xmlns:c16="http://schemas.microsoft.com/office/drawing/2014/chart" uri="{C3380CC4-5D6E-409C-BE32-E72D297353CC}">
                  <c16:uniqueId val="{0000007B-D24B-4B10-8200-68B0973AD939}"/>
                </c:ext>
              </c:extLst>
            </c:dLbl>
            <c:dLbl>
              <c:idx val="26"/>
              <c:delete val="1"/>
              <c:extLst>
                <c:ext xmlns:c15="http://schemas.microsoft.com/office/drawing/2012/chart" uri="{CE6537A1-D6FC-4f65-9D91-7224C49458BB}"/>
                <c:ext xmlns:c16="http://schemas.microsoft.com/office/drawing/2014/chart" uri="{C3380CC4-5D6E-409C-BE32-E72D297353CC}">
                  <c16:uniqueId val="{0000007C-D24B-4B10-8200-68B0973AD939}"/>
                </c:ext>
              </c:extLst>
            </c:dLbl>
            <c:dLbl>
              <c:idx val="27"/>
              <c:delete val="1"/>
              <c:extLst>
                <c:ext xmlns:c15="http://schemas.microsoft.com/office/drawing/2012/chart" uri="{CE6537A1-D6FC-4f65-9D91-7224C49458BB}"/>
                <c:ext xmlns:c16="http://schemas.microsoft.com/office/drawing/2014/chart" uri="{C3380CC4-5D6E-409C-BE32-E72D297353CC}">
                  <c16:uniqueId val="{0000007D-D24B-4B10-8200-68B0973AD939}"/>
                </c:ext>
              </c:extLst>
            </c:dLbl>
            <c:dLbl>
              <c:idx val="28"/>
              <c:delete val="1"/>
              <c:extLst>
                <c:ext xmlns:c15="http://schemas.microsoft.com/office/drawing/2012/chart" uri="{CE6537A1-D6FC-4f65-9D91-7224C49458BB}"/>
                <c:ext xmlns:c16="http://schemas.microsoft.com/office/drawing/2014/chart" uri="{C3380CC4-5D6E-409C-BE32-E72D297353CC}">
                  <c16:uniqueId val="{0000007E-D24B-4B10-8200-68B0973AD939}"/>
                </c:ext>
              </c:extLst>
            </c:dLbl>
            <c:dLbl>
              <c:idx val="29"/>
              <c:delete val="1"/>
              <c:extLst>
                <c:ext xmlns:c15="http://schemas.microsoft.com/office/drawing/2012/chart" uri="{CE6537A1-D6FC-4f65-9D91-7224C49458BB}"/>
                <c:ext xmlns:c16="http://schemas.microsoft.com/office/drawing/2014/chart" uri="{C3380CC4-5D6E-409C-BE32-E72D297353CC}">
                  <c16:uniqueId val="{0000007F-D24B-4B10-8200-68B0973AD939}"/>
                </c:ext>
              </c:extLst>
            </c:dLbl>
            <c:dLbl>
              <c:idx val="30"/>
              <c:delete val="1"/>
              <c:extLst>
                <c:ext xmlns:c15="http://schemas.microsoft.com/office/drawing/2012/chart" uri="{CE6537A1-D6FC-4f65-9D91-7224C49458BB}"/>
                <c:ext xmlns:c16="http://schemas.microsoft.com/office/drawing/2014/chart" uri="{C3380CC4-5D6E-409C-BE32-E72D297353CC}">
                  <c16:uniqueId val="{00000080-D24B-4B10-8200-68B0973AD939}"/>
                </c:ext>
              </c:extLst>
            </c:dLbl>
            <c:dLbl>
              <c:idx val="31"/>
              <c:delete val="1"/>
              <c:extLst>
                <c:ext xmlns:c15="http://schemas.microsoft.com/office/drawing/2012/chart" uri="{CE6537A1-D6FC-4f65-9D91-7224C49458BB}"/>
                <c:ext xmlns:c16="http://schemas.microsoft.com/office/drawing/2014/chart" uri="{C3380CC4-5D6E-409C-BE32-E72D297353CC}">
                  <c16:uniqueId val="{00000081-D24B-4B10-8200-68B0973AD939}"/>
                </c:ext>
              </c:extLst>
            </c:dLbl>
            <c:dLbl>
              <c:idx val="32"/>
              <c:delete val="1"/>
              <c:extLst>
                <c:ext xmlns:c15="http://schemas.microsoft.com/office/drawing/2012/chart" uri="{CE6537A1-D6FC-4f65-9D91-7224C49458BB}"/>
                <c:ext xmlns:c16="http://schemas.microsoft.com/office/drawing/2014/chart" uri="{C3380CC4-5D6E-409C-BE32-E72D297353CC}">
                  <c16:uniqueId val="{00000082-D24B-4B10-8200-68B0973AD939}"/>
                </c:ext>
              </c:extLst>
            </c:dLbl>
            <c:dLbl>
              <c:idx val="33"/>
              <c:delete val="1"/>
              <c:extLst>
                <c:ext xmlns:c15="http://schemas.microsoft.com/office/drawing/2012/chart" uri="{CE6537A1-D6FC-4f65-9D91-7224C49458BB}"/>
                <c:ext xmlns:c16="http://schemas.microsoft.com/office/drawing/2014/chart" uri="{C3380CC4-5D6E-409C-BE32-E72D297353CC}">
                  <c16:uniqueId val="{00000083-D24B-4B10-8200-68B0973AD939}"/>
                </c:ext>
              </c:extLst>
            </c:dLbl>
            <c:dLbl>
              <c:idx val="34"/>
              <c:delete val="1"/>
              <c:extLst>
                <c:ext xmlns:c15="http://schemas.microsoft.com/office/drawing/2012/chart" uri="{CE6537A1-D6FC-4f65-9D91-7224C49458BB}"/>
                <c:ext xmlns:c16="http://schemas.microsoft.com/office/drawing/2014/chart" uri="{C3380CC4-5D6E-409C-BE32-E72D297353CC}">
                  <c16:uniqueId val="{00000084-D24B-4B10-8200-68B0973AD939}"/>
                </c:ext>
              </c:extLst>
            </c:dLbl>
            <c:dLbl>
              <c:idx val="35"/>
              <c:delete val="1"/>
              <c:extLst>
                <c:ext xmlns:c15="http://schemas.microsoft.com/office/drawing/2012/chart" uri="{CE6537A1-D6FC-4f65-9D91-7224C49458BB}"/>
                <c:ext xmlns:c16="http://schemas.microsoft.com/office/drawing/2014/chart" uri="{C3380CC4-5D6E-409C-BE32-E72D297353CC}">
                  <c16:uniqueId val="{00000085-D24B-4B10-8200-68B0973AD939}"/>
                </c:ext>
              </c:extLst>
            </c:dLbl>
            <c:dLbl>
              <c:idx val="36"/>
              <c:layout>
                <c:manualLayout>
                  <c:x val="-1.5559484331110931E-2"/>
                  <c:y val="3.7118232169096869E-2"/>
                </c:manualLayout>
              </c:layout>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F29B00"/>
                      </a:solidFill>
                      <a:latin typeface="Segoe UI" panose="020B0502040204020203" pitchFamily="34" charset="0"/>
                      <a:ea typeface="Arial" panose="020B0604020202020204"/>
                      <a:cs typeface="Segoe UI" panose="020B0502040204020203" pitchFamily="34" charset="0"/>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6-D24B-4B10-8200-68B0973AD939}"/>
                </c:ext>
              </c:extLst>
            </c:dLbl>
            <c:dLbl>
              <c:idx val="37"/>
              <c:delete val="1"/>
              <c:extLst>
                <c:ext xmlns:c15="http://schemas.microsoft.com/office/drawing/2012/chart" uri="{CE6537A1-D6FC-4f65-9D91-7224C49458BB}"/>
                <c:ext xmlns:c16="http://schemas.microsoft.com/office/drawing/2014/chart" uri="{C3380CC4-5D6E-409C-BE32-E72D297353CC}">
                  <c16:uniqueId val="{00000087-D24B-4B10-8200-68B0973AD939}"/>
                </c:ext>
              </c:extLst>
            </c:dLbl>
            <c:dLbl>
              <c:idx val="38"/>
              <c:delete val="1"/>
              <c:extLst>
                <c:ext xmlns:c15="http://schemas.microsoft.com/office/drawing/2012/chart" uri="{CE6537A1-D6FC-4f65-9D91-7224C49458BB}"/>
                <c:ext xmlns:c16="http://schemas.microsoft.com/office/drawing/2014/chart" uri="{C3380CC4-5D6E-409C-BE32-E72D297353CC}">
                  <c16:uniqueId val="{00000088-D24B-4B10-8200-68B0973AD939}"/>
                </c:ext>
              </c:extLst>
            </c:dLbl>
            <c:dLbl>
              <c:idx val="39"/>
              <c:delete val="1"/>
              <c:extLst>
                <c:ext xmlns:c15="http://schemas.microsoft.com/office/drawing/2012/chart" uri="{CE6537A1-D6FC-4f65-9D91-7224C49458BB}"/>
                <c:ext xmlns:c16="http://schemas.microsoft.com/office/drawing/2014/chart" uri="{C3380CC4-5D6E-409C-BE32-E72D297353CC}">
                  <c16:uniqueId val="{00000089-D24B-4B10-8200-68B0973AD939}"/>
                </c:ext>
              </c:extLst>
            </c:dLbl>
            <c:dLbl>
              <c:idx val="40"/>
              <c:delete val="1"/>
              <c:extLst>
                <c:ext xmlns:c15="http://schemas.microsoft.com/office/drawing/2012/chart" uri="{CE6537A1-D6FC-4f65-9D91-7224C49458BB}"/>
                <c:ext xmlns:c16="http://schemas.microsoft.com/office/drawing/2014/chart" uri="{C3380CC4-5D6E-409C-BE32-E72D297353CC}">
                  <c16:uniqueId val="{0000008A-D24B-4B10-8200-68B0973AD939}"/>
                </c:ext>
              </c:extLst>
            </c:dLbl>
            <c:dLbl>
              <c:idx val="41"/>
              <c:delete val="1"/>
              <c:extLst>
                <c:ext xmlns:c15="http://schemas.microsoft.com/office/drawing/2012/chart" uri="{CE6537A1-D6FC-4f65-9D91-7224C49458BB}"/>
                <c:ext xmlns:c16="http://schemas.microsoft.com/office/drawing/2014/chart" uri="{C3380CC4-5D6E-409C-BE32-E72D297353CC}">
                  <c16:uniqueId val="{0000008B-D24B-4B10-8200-68B0973AD939}"/>
                </c:ext>
              </c:extLst>
            </c:dLbl>
            <c:dLbl>
              <c:idx val="42"/>
              <c:delete val="1"/>
              <c:extLst>
                <c:ext xmlns:c15="http://schemas.microsoft.com/office/drawing/2012/chart" uri="{CE6537A1-D6FC-4f65-9D91-7224C49458BB}"/>
                <c:ext xmlns:c16="http://schemas.microsoft.com/office/drawing/2014/chart" uri="{C3380CC4-5D6E-409C-BE32-E72D297353CC}">
                  <c16:uniqueId val="{0000008C-D24B-4B10-8200-68B0973AD939}"/>
                </c:ext>
              </c:extLst>
            </c:dLbl>
            <c:dLbl>
              <c:idx val="43"/>
              <c:delete val="1"/>
              <c:extLst>
                <c:ext xmlns:c15="http://schemas.microsoft.com/office/drawing/2012/chart" uri="{CE6537A1-D6FC-4f65-9D91-7224C49458BB}"/>
                <c:ext xmlns:c16="http://schemas.microsoft.com/office/drawing/2014/chart" uri="{C3380CC4-5D6E-409C-BE32-E72D297353CC}">
                  <c16:uniqueId val="{0000008D-D24B-4B10-8200-68B0973AD939}"/>
                </c:ext>
              </c:extLst>
            </c:dLbl>
            <c:dLbl>
              <c:idx val="44"/>
              <c:delete val="1"/>
              <c:extLst>
                <c:ext xmlns:c15="http://schemas.microsoft.com/office/drawing/2012/chart" uri="{CE6537A1-D6FC-4f65-9D91-7224C49458BB}"/>
                <c:ext xmlns:c16="http://schemas.microsoft.com/office/drawing/2014/chart" uri="{C3380CC4-5D6E-409C-BE32-E72D297353CC}">
                  <c16:uniqueId val="{0000008E-D24B-4B10-8200-68B0973AD939}"/>
                </c:ext>
              </c:extLst>
            </c:dLbl>
            <c:dLbl>
              <c:idx val="45"/>
              <c:delete val="1"/>
              <c:extLst>
                <c:ext xmlns:c15="http://schemas.microsoft.com/office/drawing/2012/chart" uri="{CE6537A1-D6FC-4f65-9D91-7224C49458BB}"/>
                <c:ext xmlns:c16="http://schemas.microsoft.com/office/drawing/2014/chart" uri="{C3380CC4-5D6E-409C-BE32-E72D297353CC}">
                  <c16:uniqueId val="{0000008F-D24B-4B10-8200-68B0973AD939}"/>
                </c:ext>
              </c:extLst>
            </c:dLbl>
            <c:dLbl>
              <c:idx val="46"/>
              <c:delete val="1"/>
              <c:extLst>
                <c:ext xmlns:c15="http://schemas.microsoft.com/office/drawing/2012/chart" uri="{CE6537A1-D6FC-4f65-9D91-7224C49458BB}"/>
                <c:ext xmlns:c16="http://schemas.microsoft.com/office/drawing/2014/chart" uri="{C3380CC4-5D6E-409C-BE32-E72D297353CC}">
                  <c16:uniqueId val="{00000090-D24B-4B10-8200-68B0973AD939}"/>
                </c:ext>
              </c:extLst>
            </c:dLbl>
            <c:dLbl>
              <c:idx val="47"/>
              <c:delete val="1"/>
              <c:extLst>
                <c:ext xmlns:c15="http://schemas.microsoft.com/office/drawing/2012/chart" uri="{CE6537A1-D6FC-4f65-9D91-7224C49458BB}"/>
                <c:ext xmlns:c16="http://schemas.microsoft.com/office/drawing/2014/chart" uri="{C3380CC4-5D6E-409C-BE32-E72D297353CC}">
                  <c16:uniqueId val="{00000091-D24B-4B10-8200-68B0973AD939}"/>
                </c:ext>
              </c:extLst>
            </c:dLbl>
            <c:dLbl>
              <c:idx val="48"/>
              <c:layout>
                <c:manualLayout>
                  <c:x val="-3.3367450864785292E-2"/>
                  <c:y val="6.6937945066124105E-2"/>
                </c:manualLayout>
              </c:layout>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F29B00"/>
                      </a:solidFill>
                      <a:latin typeface="Segoe UI" panose="020B0502040204020203" pitchFamily="34" charset="0"/>
                      <a:ea typeface="Arial" panose="020B0604020202020204"/>
                      <a:cs typeface="Segoe UI" panose="020B0502040204020203" pitchFamily="34" charset="0"/>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2-D24B-4B10-8200-68B0973AD939}"/>
                </c:ext>
              </c:extLst>
            </c:dLbl>
            <c:dLbl>
              <c:idx val="49"/>
              <c:delete val="1"/>
              <c:extLst>
                <c:ext xmlns:c15="http://schemas.microsoft.com/office/drawing/2012/chart" uri="{CE6537A1-D6FC-4f65-9D91-7224C49458BB}"/>
                <c:ext xmlns:c16="http://schemas.microsoft.com/office/drawing/2014/chart" uri="{C3380CC4-5D6E-409C-BE32-E72D297353CC}">
                  <c16:uniqueId val="{00000093-D24B-4B10-8200-68B0973AD939}"/>
                </c:ext>
              </c:extLst>
            </c:dLbl>
            <c:dLbl>
              <c:idx val="50"/>
              <c:delete val="1"/>
              <c:extLst>
                <c:ext xmlns:c15="http://schemas.microsoft.com/office/drawing/2012/chart" uri="{CE6537A1-D6FC-4f65-9D91-7224C49458BB}"/>
                <c:ext xmlns:c16="http://schemas.microsoft.com/office/drawing/2014/chart" uri="{C3380CC4-5D6E-409C-BE32-E72D297353CC}">
                  <c16:uniqueId val="{00000094-D24B-4B10-8200-68B0973AD939}"/>
                </c:ext>
              </c:extLst>
            </c:dLbl>
            <c:dLbl>
              <c:idx val="51"/>
              <c:delete val="1"/>
              <c:extLst>
                <c:ext xmlns:c15="http://schemas.microsoft.com/office/drawing/2012/chart" uri="{CE6537A1-D6FC-4f65-9D91-7224C49458BB}"/>
                <c:ext xmlns:c16="http://schemas.microsoft.com/office/drawing/2014/chart" uri="{C3380CC4-5D6E-409C-BE32-E72D297353CC}">
                  <c16:uniqueId val="{00000095-D24B-4B10-8200-68B0973AD939}"/>
                </c:ext>
              </c:extLst>
            </c:dLbl>
            <c:dLbl>
              <c:idx val="52"/>
              <c:delete val="1"/>
              <c:extLst>
                <c:ext xmlns:c15="http://schemas.microsoft.com/office/drawing/2012/chart" uri="{CE6537A1-D6FC-4f65-9D91-7224C49458BB}"/>
                <c:ext xmlns:c16="http://schemas.microsoft.com/office/drawing/2014/chart" uri="{C3380CC4-5D6E-409C-BE32-E72D297353CC}">
                  <c16:uniqueId val="{00000096-D24B-4B10-8200-68B0973AD939}"/>
                </c:ext>
              </c:extLst>
            </c:dLbl>
            <c:dLbl>
              <c:idx val="53"/>
              <c:delete val="1"/>
              <c:extLst>
                <c:ext xmlns:c15="http://schemas.microsoft.com/office/drawing/2012/chart" uri="{CE6537A1-D6FC-4f65-9D91-7224C49458BB}"/>
                <c:ext xmlns:c16="http://schemas.microsoft.com/office/drawing/2014/chart" uri="{C3380CC4-5D6E-409C-BE32-E72D297353CC}">
                  <c16:uniqueId val="{00000097-D24B-4B10-8200-68B0973AD939}"/>
                </c:ext>
              </c:extLst>
            </c:dLbl>
            <c:dLbl>
              <c:idx val="54"/>
              <c:delete val="1"/>
              <c:extLst>
                <c:ext xmlns:c15="http://schemas.microsoft.com/office/drawing/2012/chart" uri="{CE6537A1-D6FC-4f65-9D91-7224C49458BB}"/>
                <c:ext xmlns:c16="http://schemas.microsoft.com/office/drawing/2014/chart" uri="{C3380CC4-5D6E-409C-BE32-E72D297353CC}">
                  <c16:uniqueId val="{00000098-D24B-4B10-8200-68B0973AD939}"/>
                </c:ext>
              </c:extLst>
            </c:dLbl>
            <c:dLbl>
              <c:idx val="55"/>
              <c:delete val="1"/>
              <c:extLst>
                <c:ext xmlns:c15="http://schemas.microsoft.com/office/drawing/2012/chart" uri="{CE6537A1-D6FC-4f65-9D91-7224C49458BB}"/>
                <c:ext xmlns:c16="http://schemas.microsoft.com/office/drawing/2014/chart" uri="{C3380CC4-5D6E-409C-BE32-E72D297353CC}">
                  <c16:uniqueId val="{00000099-D24B-4B10-8200-68B0973AD939}"/>
                </c:ext>
              </c:extLst>
            </c:dLbl>
            <c:dLbl>
              <c:idx val="56"/>
              <c:delete val="1"/>
              <c:extLst>
                <c:ext xmlns:c15="http://schemas.microsoft.com/office/drawing/2012/chart" uri="{CE6537A1-D6FC-4f65-9D91-7224C49458BB}"/>
                <c:ext xmlns:c16="http://schemas.microsoft.com/office/drawing/2014/chart" uri="{C3380CC4-5D6E-409C-BE32-E72D297353CC}">
                  <c16:uniqueId val="{0000009A-D24B-4B10-8200-68B0973AD939}"/>
                </c:ext>
              </c:extLst>
            </c:dLbl>
            <c:dLbl>
              <c:idx val="57"/>
              <c:delete val="1"/>
              <c:extLst>
                <c:ext xmlns:c15="http://schemas.microsoft.com/office/drawing/2012/chart" uri="{CE6537A1-D6FC-4f65-9D91-7224C49458BB}"/>
                <c:ext xmlns:c16="http://schemas.microsoft.com/office/drawing/2014/chart" uri="{C3380CC4-5D6E-409C-BE32-E72D297353CC}">
                  <c16:uniqueId val="{0000009B-D24B-4B10-8200-68B0973AD939}"/>
                </c:ext>
              </c:extLst>
            </c:dLbl>
            <c:dLbl>
              <c:idx val="58"/>
              <c:delete val="1"/>
              <c:extLst>
                <c:ext xmlns:c15="http://schemas.microsoft.com/office/drawing/2012/chart" uri="{CE6537A1-D6FC-4f65-9D91-7224C49458BB}"/>
                <c:ext xmlns:c16="http://schemas.microsoft.com/office/drawing/2014/chart" uri="{C3380CC4-5D6E-409C-BE32-E72D297353CC}">
                  <c16:uniqueId val="{0000009C-D24B-4B10-8200-68B0973AD939}"/>
                </c:ext>
              </c:extLst>
            </c:dLbl>
            <c:dLbl>
              <c:idx val="59"/>
              <c:delete val="1"/>
              <c:extLst>
                <c:ext xmlns:c15="http://schemas.microsoft.com/office/drawing/2012/chart" uri="{CE6537A1-D6FC-4f65-9D91-7224C49458BB}"/>
                <c:ext xmlns:c16="http://schemas.microsoft.com/office/drawing/2014/chart" uri="{C3380CC4-5D6E-409C-BE32-E72D297353CC}">
                  <c16:uniqueId val="{0000009D-D24B-4B10-8200-68B0973AD939}"/>
                </c:ext>
              </c:extLst>
            </c:dLbl>
            <c:dLbl>
              <c:idx val="60"/>
              <c:layout>
                <c:manualLayout>
                  <c:x val="-4.1507182523291601E-2"/>
                  <c:y val="6.1206623714253401E-2"/>
                </c:manualLayout>
              </c:layout>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F29B00"/>
                      </a:solidFill>
                      <a:latin typeface="Segoe UI" panose="020B0502040204020203" pitchFamily="34" charset="0"/>
                      <a:ea typeface="Arial" panose="020B0604020202020204"/>
                      <a:cs typeface="Segoe UI" panose="020B0502040204020203" pitchFamily="34" charset="0"/>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E-D24B-4B10-8200-68B0973AD939}"/>
                </c:ext>
              </c:extLst>
            </c:dLbl>
            <c:dLbl>
              <c:idx val="61"/>
              <c:delete val="1"/>
              <c:extLst>
                <c:ext xmlns:c15="http://schemas.microsoft.com/office/drawing/2012/chart" uri="{CE6537A1-D6FC-4f65-9D91-7224C49458BB}"/>
                <c:ext xmlns:c16="http://schemas.microsoft.com/office/drawing/2014/chart" uri="{C3380CC4-5D6E-409C-BE32-E72D297353CC}">
                  <c16:uniqueId val="{0000009F-D24B-4B10-8200-68B0973AD939}"/>
                </c:ext>
              </c:extLst>
            </c:dLbl>
            <c:dLbl>
              <c:idx val="62"/>
              <c:delete val="1"/>
              <c:extLst>
                <c:ext xmlns:c15="http://schemas.microsoft.com/office/drawing/2012/chart" uri="{CE6537A1-D6FC-4f65-9D91-7224C49458BB}"/>
                <c:ext xmlns:c16="http://schemas.microsoft.com/office/drawing/2014/chart" uri="{C3380CC4-5D6E-409C-BE32-E72D297353CC}">
                  <c16:uniqueId val="{000000A0-D24B-4B10-8200-68B0973AD939}"/>
                </c:ext>
              </c:extLst>
            </c:dLbl>
            <c:dLbl>
              <c:idx val="63"/>
              <c:delete val="1"/>
              <c:extLst>
                <c:ext xmlns:c15="http://schemas.microsoft.com/office/drawing/2012/chart" uri="{CE6537A1-D6FC-4f65-9D91-7224C49458BB}"/>
                <c:ext xmlns:c16="http://schemas.microsoft.com/office/drawing/2014/chart" uri="{C3380CC4-5D6E-409C-BE32-E72D297353CC}">
                  <c16:uniqueId val="{000000A1-D24B-4B10-8200-68B0973AD939}"/>
                </c:ext>
              </c:extLst>
            </c:dLbl>
            <c:dLbl>
              <c:idx val="64"/>
              <c:delete val="1"/>
              <c:extLst>
                <c:ext xmlns:c15="http://schemas.microsoft.com/office/drawing/2012/chart" uri="{CE6537A1-D6FC-4f65-9D91-7224C49458BB}"/>
                <c:ext xmlns:c16="http://schemas.microsoft.com/office/drawing/2014/chart" uri="{C3380CC4-5D6E-409C-BE32-E72D297353CC}">
                  <c16:uniqueId val="{000000A2-D24B-4B10-8200-68B0973AD939}"/>
                </c:ext>
              </c:extLst>
            </c:dLbl>
            <c:dLbl>
              <c:idx val="65"/>
              <c:delete val="1"/>
              <c:extLst>
                <c:ext xmlns:c15="http://schemas.microsoft.com/office/drawing/2012/chart" uri="{CE6537A1-D6FC-4f65-9D91-7224C49458BB}"/>
                <c:ext xmlns:c16="http://schemas.microsoft.com/office/drawing/2014/chart" uri="{C3380CC4-5D6E-409C-BE32-E72D297353CC}">
                  <c16:uniqueId val="{000000A3-D24B-4B10-8200-68B0973AD939}"/>
                </c:ext>
              </c:extLst>
            </c:dLbl>
            <c:dLbl>
              <c:idx val="66"/>
              <c:delete val="1"/>
              <c:extLst>
                <c:ext xmlns:c15="http://schemas.microsoft.com/office/drawing/2012/chart" uri="{CE6537A1-D6FC-4f65-9D91-7224C49458BB}"/>
                <c:ext xmlns:c16="http://schemas.microsoft.com/office/drawing/2014/chart" uri="{C3380CC4-5D6E-409C-BE32-E72D297353CC}">
                  <c16:uniqueId val="{000000A4-D24B-4B10-8200-68B0973AD939}"/>
                </c:ext>
              </c:extLst>
            </c:dLbl>
            <c:dLbl>
              <c:idx val="67"/>
              <c:delete val="1"/>
              <c:extLst>
                <c:ext xmlns:c15="http://schemas.microsoft.com/office/drawing/2012/chart" uri="{CE6537A1-D6FC-4f65-9D91-7224C49458BB}"/>
                <c:ext xmlns:c16="http://schemas.microsoft.com/office/drawing/2014/chart" uri="{C3380CC4-5D6E-409C-BE32-E72D297353CC}">
                  <c16:uniqueId val="{000000A5-D24B-4B10-8200-68B0973AD939}"/>
                </c:ext>
              </c:extLst>
            </c:dLbl>
            <c:dLbl>
              <c:idx val="68"/>
              <c:delete val="1"/>
              <c:extLst>
                <c:ext xmlns:c15="http://schemas.microsoft.com/office/drawing/2012/chart" uri="{CE6537A1-D6FC-4f65-9D91-7224C49458BB}"/>
                <c:ext xmlns:c16="http://schemas.microsoft.com/office/drawing/2014/chart" uri="{C3380CC4-5D6E-409C-BE32-E72D297353CC}">
                  <c16:uniqueId val="{000000A6-D24B-4B10-8200-68B0973AD939}"/>
                </c:ext>
              </c:extLst>
            </c:dLbl>
            <c:dLbl>
              <c:idx val="69"/>
              <c:delete val="1"/>
              <c:extLst>
                <c:ext xmlns:c15="http://schemas.microsoft.com/office/drawing/2012/chart" uri="{CE6537A1-D6FC-4f65-9D91-7224C49458BB}"/>
                <c:ext xmlns:c16="http://schemas.microsoft.com/office/drawing/2014/chart" uri="{C3380CC4-5D6E-409C-BE32-E72D297353CC}">
                  <c16:uniqueId val="{000000A7-D24B-4B10-8200-68B0973AD939}"/>
                </c:ext>
              </c:extLst>
            </c:dLbl>
            <c:dLbl>
              <c:idx val="70"/>
              <c:delete val="1"/>
              <c:extLst>
                <c:ext xmlns:c15="http://schemas.microsoft.com/office/drawing/2012/chart" uri="{CE6537A1-D6FC-4f65-9D91-7224C49458BB}"/>
                <c:ext xmlns:c16="http://schemas.microsoft.com/office/drawing/2014/chart" uri="{C3380CC4-5D6E-409C-BE32-E72D297353CC}">
                  <c16:uniqueId val="{000000A8-D24B-4B10-8200-68B0973AD939}"/>
                </c:ext>
              </c:extLst>
            </c:dLbl>
            <c:dLbl>
              <c:idx val="71"/>
              <c:delete val="1"/>
              <c:extLst>
                <c:ext xmlns:c15="http://schemas.microsoft.com/office/drawing/2012/chart" uri="{CE6537A1-D6FC-4f65-9D91-7224C49458BB}"/>
                <c:ext xmlns:c16="http://schemas.microsoft.com/office/drawing/2014/chart" uri="{C3380CC4-5D6E-409C-BE32-E72D297353CC}">
                  <c16:uniqueId val="{000000A9-D24B-4B10-8200-68B0973AD939}"/>
                </c:ext>
              </c:extLst>
            </c:dLbl>
            <c:dLbl>
              <c:idx val="72"/>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F29B00"/>
                      </a:solidFill>
                      <a:latin typeface="Segoe UI" panose="020B0502040204020203" pitchFamily="34" charset="0"/>
                      <a:ea typeface="Arial" panose="020B0604020202020204"/>
                      <a:cs typeface="Segoe UI" panose="020B0502040204020203" pitchFamily="34" charset="0"/>
                    </a:defRPr>
                  </a:pPr>
                  <a:endParaRPr lang="es-CO"/>
                </a:p>
              </c:txPr>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A-D24B-4B10-8200-68B0973AD939}"/>
                </c:ext>
              </c:extLst>
            </c:dLbl>
            <c:dLbl>
              <c:idx val="73"/>
              <c:delete val="1"/>
              <c:extLst>
                <c:ext xmlns:c15="http://schemas.microsoft.com/office/drawing/2012/chart" uri="{CE6537A1-D6FC-4f65-9D91-7224C49458BB}"/>
                <c:ext xmlns:c16="http://schemas.microsoft.com/office/drawing/2014/chart" uri="{C3380CC4-5D6E-409C-BE32-E72D297353CC}">
                  <c16:uniqueId val="{000000AB-D24B-4B10-8200-68B0973AD939}"/>
                </c:ext>
              </c:extLst>
            </c:dLbl>
            <c:dLbl>
              <c:idx val="74"/>
              <c:delete val="1"/>
              <c:extLst>
                <c:ext xmlns:c15="http://schemas.microsoft.com/office/drawing/2012/chart" uri="{CE6537A1-D6FC-4f65-9D91-7224C49458BB}"/>
                <c:ext xmlns:c16="http://schemas.microsoft.com/office/drawing/2014/chart" uri="{C3380CC4-5D6E-409C-BE32-E72D297353CC}">
                  <c16:uniqueId val="{000000AC-D24B-4B10-8200-68B0973AD939}"/>
                </c:ext>
              </c:extLst>
            </c:dLbl>
            <c:dLbl>
              <c:idx val="75"/>
              <c:delete val="1"/>
              <c:extLst>
                <c:ext xmlns:c15="http://schemas.microsoft.com/office/drawing/2012/chart" uri="{CE6537A1-D6FC-4f65-9D91-7224C49458BB}"/>
                <c:ext xmlns:c16="http://schemas.microsoft.com/office/drawing/2014/chart" uri="{C3380CC4-5D6E-409C-BE32-E72D297353CC}">
                  <c16:uniqueId val="{000000AD-D24B-4B10-8200-68B0973AD939}"/>
                </c:ext>
              </c:extLst>
            </c:dLbl>
            <c:dLbl>
              <c:idx val="76"/>
              <c:delete val="1"/>
              <c:extLst>
                <c:ext xmlns:c15="http://schemas.microsoft.com/office/drawing/2012/chart" uri="{CE6537A1-D6FC-4f65-9D91-7224C49458BB}"/>
                <c:ext xmlns:c16="http://schemas.microsoft.com/office/drawing/2014/chart" uri="{C3380CC4-5D6E-409C-BE32-E72D297353CC}">
                  <c16:uniqueId val="{000000AE-D24B-4B10-8200-68B0973AD939}"/>
                </c:ext>
              </c:extLst>
            </c:dLbl>
            <c:dLbl>
              <c:idx val="77"/>
              <c:delete val="1"/>
              <c:extLst>
                <c:ext xmlns:c15="http://schemas.microsoft.com/office/drawing/2012/chart" uri="{CE6537A1-D6FC-4f65-9D91-7224C49458BB}"/>
                <c:ext xmlns:c16="http://schemas.microsoft.com/office/drawing/2014/chart" uri="{C3380CC4-5D6E-409C-BE32-E72D297353CC}">
                  <c16:uniqueId val="{000000AF-D24B-4B10-8200-68B0973AD939}"/>
                </c:ext>
              </c:extLst>
            </c:dLbl>
            <c:dLbl>
              <c:idx val="78"/>
              <c:delete val="1"/>
              <c:extLst>
                <c:ext xmlns:c15="http://schemas.microsoft.com/office/drawing/2012/chart" uri="{CE6537A1-D6FC-4f65-9D91-7224C49458BB}"/>
                <c:ext xmlns:c16="http://schemas.microsoft.com/office/drawing/2014/chart" uri="{C3380CC4-5D6E-409C-BE32-E72D297353CC}">
                  <c16:uniqueId val="{000000B0-D24B-4B10-8200-68B0973AD939}"/>
                </c:ext>
              </c:extLst>
            </c:dLbl>
            <c:dLbl>
              <c:idx val="79"/>
              <c:delete val="1"/>
              <c:extLst>
                <c:ext xmlns:c15="http://schemas.microsoft.com/office/drawing/2012/chart" uri="{CE6537A1-D6FC-4f65-9D91-7224C49458BB}"/>
                <c:ext xmlns:c16="http://schemas.microsoft.com/office/drawing/2014/chart" uri="{C3380CC4-5D6E-409C-BE32-E72D297353CC}">
                  <c16:uniqueId val="{000000B1-D24B-4B10-8200-68B0973AD939}"/>
                </c:ext>
              </c:extLst>
            </c:dLbl>
            <c:dLbl>
              <c:idx val="80"/>
              <c:delete val="1"/>
              <c:extLst>
                <c:ext xmlns:c15="http://schemas.microsoft.com/office/drawing/2012/chart" uri="{CE6537A1-D6FC-4f65-9D91-7224C49458BB}"/>
                <c:ext xmlns:c16="http://schemas.microsoft.com/office/drawing/2014/chart" uri="{C3380CC4-5D6E-409C-BE32-E72D297353CC}">
                  <c16:uniqueId val="{000000B2-D24B-4B10-8200-68B0973AD939}"/>
                </c:ext>
              </c:extLst>
            </c:dLbl>
            <c:dLbl>
              <c:idx val="81"/>
              <c:delete val="1"/>
              <c:extLst>
                <c:ext xmlns:c15="http://schemas.microsoft.com/office/drawing/2012/chart" uri="{CE6537A1-D6FC-4f65-9D91-7224C49458BB}"/>
                <c:ext xmlns:c16="http://schemas.microsoft.com/office/drawing/2014/chart" uri="{C3380CC4-5D6E-409C-BE32-E72D297353CC}">
                  <c16:uniqueId val="{000000B3-D24B-4B10-8200-68B0973AD939}"/>
                </c:ext>
              </c:extLst>
            </c:dLbl>
            <c:dLbl>
              <c:idx val="82"/>
              <c:delete val="1"/>
              <c:extLst>
                <c:ext xmlns:c15="http://schemas.microsoft.com/office/drawing/2012/chart" uri="{CE6537A1-D6FC-4f65-9D91-7224C49458BB}"/>
                <c:ext xmlns:c16="http://schemas.microsoft.com/office/drawing/2014/chart" uri="{C3380CC4-5D6E-409C-BE32-E72D297353CC}">
                  <c16:uniqueId val="{000000B4-D24B-4B10-8200-68B0973AD939}"/>
                </c:ext>
              </c:extLst>
            </c:dLbl>
            <c:dLbl>
              <c:idx val="83"/>
              <c:delete val="1"/>
              <c:extLst>
                <c:ext xmlns:c15="http://schemas.microsoft.com/office/drawing/2012/chart" uri="{CE6537A1-D6FC-4f65-9D91-7224C49458BB}"/>
                <c:ext xmlns:c16="http://schemas.microsoft.com/office/drawing/2014/chart" uri="{C3380CC4-5D6E-409C-BE32-E72D297353CC}">
                  <c16:uniqueId val="{000000B5-D24B-4B10-8200-68B0973AD939}"/>
                </c:ext>
              </c:extLst>
            </c:dLbl>
            <c:dLbl>
              <c:idx val="84"/>
              <c:layout>
                <c:manualLayout>
                  <c:x val="-1.9759698700411301E-2"/>
                  <c:y val="6.6344523567311006E-2"/>
                </c:manualLayout>
              </c:layout>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F29B00"/>
                      </a:solidFill>
                      <a:latin typeface="Segoe UI" panose="020B0502040204020203" pitchFamily="34" charset="0"/>
                      <a:ea typeface="Arial" panose="020B0604020202020204"/>
                      <a:cs typeface="Segoe UI" panose="020B0502040204020203" pitchFamily="34" charset="0"/>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6-D24B-4B10-8200-68B0973AD939}"/>
                </c:ext>
              </c:extLst>
            </c:dLbl>
            <c:dLbl>
              <c:idx val="85"/>
              <c:delete val="1"/>
              <c:extLst>
                <c:ext xmlns:c15="http://schemas.microsoft.com/office/drawing/2012/chart" uri="{CE6537A1-D6FC-4f65-9D91-7224C49458BB}"/>
                <c:ext xmlns:c16="http://schemas.microsoft.com/office/drawing/2014/chart" uri="{C3380CC4-5D6E-409C-BE32-E72D297353CC}">
                  <c16:uniqueId val="{000000B7-D24B-4B10-8200-68B0973AD939}"/>
                </c:ext>
              </c:extLst>
            </c:dLbl>
            <c:dLbl>
              <c:idx val="86"/>
              <c:delete val="1"/>
              <c:extLst>
                <c:ext xmlns:c15="http://schemas.microsoft.com/office/drawing/2012/chart" uri="{CE6537A1-D6FC-4f65-9D91-7224C49458BB}"/>
                <c:ext xmlns:c16="http://schemas.microsoft.com/office/drawing/2014/chart" uri="{C3380CC4-5D6E-409C-BE32-E72D297353CC}">
                  <c16:uniqueId val="{000000B8-D24B-4B10-8200-68B0973AD939}"/>
                </c:ext>
              </c:extLst>
            </c:dLbl>
            <c:dLbl>
              <c:idx val="87"/>
              <c:delete val="1"/>
              <c:extLst>
                <c:ext xmlns:c15="http://schemas.microsoft.com/office/drawing/2012/chart" uri="{CE6537A1-D6FC-4f65-9D91-7224C49458BB}"/>
                <c:ext xmlns:c16="http://schemas.microsoft.com/office/drawing/2014/chart" uri="{C3380CC4-5D6E-409C-BE32-E72D297353CC}">
                  <c16:uniqueId val="{000000B9-D24B-4B10-8200-68B0973AD939}"/>
                </c:ext>
              </c:extLst>
            </c:dLbl>
            <c:dLbl>
              <c:idx val="88"/>
              <c:delete val="1"/>
              <c:extLst>
                <c:ext xmlns:c15="http://schemas.microsoft.com/office/drawing/2012/chart" uri="{CE6537A1-D6FC-4f65-9D91-7224C49458BB}"/>
                <c:ext xmlns:c16="http://schemas.microsoft.com/office/drawing/2014/chart" uri="{C3380CC4-5D6E-409C-BE32-E72D297353CC}">
                  <c16:uniqueId val="{000000BA-D24B-4B10-8200-68B0973AD939}"/>
                </c:ext>
              </c:extLst>
            </c:dLbl>
            <c:dLbl>
              <c:idx val="89"/>
              <c:delete val="1"/>
              <c:extLst>
                <c:ext xmlns:c15="http://schemas.microsoft.com/office/drawing/2012/chart" uri="{CE6537A1-D6FC-4f65-9D91-7224C49458BB}"/>
                <c:ext xmlns:c16="http://schemas.microsoft.com/office/drawing/2014/chart" uri="{C3380CC4-5D6E-409C-BE32-E72D297353CC}">
                  <c16:uniqueId val="{000000BB-D24B-4B10-8200-68B0973AD939}"/>
                </c:ext>
              </c:extLst>
            </c:dLbl>
            <c:dLbl>
              <c:idx val="90"/>
              <c:delete val="1"/>
              <c:extLst>
                <c:ext xmlns:c15="http://schemas.microsoft.com/office/drawing/2012/chart" uri="{CE6537A1-D6FC-4f65-9D91-7224C49458BB}"/>
                <c:ext xmlns:c16="http://schemas.microsoft.com/office/drawing/2014/chart" uri="{C3380CC4-5D6E-409C-BE32-E72D297353CC}">
                  <c16:uniqueId val="{000000BC-D24B-4B10-8200-68B0973AD939}"/>
                </c:ext>
              </c:extLst>
            </c:dLbl>
            <c:dLbl>
              <c:idx val="91"/>
              <c:delete val="1"/>
              <c:extLst>
                <c:ext xmlns:c15="http://schemas.microsoft.com/office/drawing/2012/chart" uri="{CE6537A1-D6FC-4f65-9D91-7224C49458BB}"/>
                <c:ext xmlns:c16="http://schemas.microsoft.com/office/drawing/2014/chart" uri="{C3380CC4-5D6E-409C-BE32-E72D297353CC}">
                  <c16:uniqueId val="{000000BD-D24B-4B10-8200-68B0973AD939}"/>
                </c:ext>
              </c:extLst>
            </c:dLbl>
            <c:dLbl>
              <c:idx val="92"/>
              <c:delete val="1"/>
              <c:extLst>
                <c:ext xmlns:c15="http://schemas.microsoft.com/office/drawing/2012/chart" uri="{CE6537A1-D6FC-4f65-9D91-7224C49458BB}"/>
                <c:ext xmlns:c16="http://schemas.microsoft.com/office/drawing/2014/chart" uri="{C3380CC4-5D6E-409C-BE32-E72D297353CC}">
                  <c16:uniqueId val="{000000BE-D24B-4B10-8200-68B0973AD939}"/>
                </c:ext>
              </c:extLst>
            </c:dLbl>
            <c:dLbl>
              <c:idx val="93"/>
              <c:delete val="1"/>
              <c:extLst>
                <c:ext xmlns:c15="http://schemas.microsoft.com/office/drawing/2012/chart" uri="{CE6537A1-D6FC-4f65-9D91-7224C49458BB}"/>
                <c:ext xmlns:c16="http://schemas.microsoft.com/office/drawing/2014/chart" uri="{C3380CC4-5D6E-409C-BE32-E72D297353CC}">
                  <c16:uniqueId val="{000000BF-D24B-4B10-8200-68B0973AD939}"/>
                </c:ext>
              </c:extLst>
            </c:dLbl>
            <c:dLbl>
              <c:idx val="94"/>
              <c:delete val="1"/>
              <c:extLst>
                <c:ext xmlns:c15="http://schemas.microsoft.com/office/drawing/2012/chart" uri="{CE6537A1-D6FC-4f65-9D91-7224C49458BB}"/>
                <c:ext xmlns:c16="http://schemas.microsoft.com/office/drawing/2014/chart" uri="{C3380CC4-5D6E-409C-BE32-E72D297353CC}">
                  <c16:uniqueId val="{000000C0-D24B-4B10-8200-68B0973AD939}"/>
                </c:ext>
              </c:extLst>
            </c:dLbl>
            <c:dLbl>
              <c:idx val="95"/>
              <c:delete val="1"/>
              <c:extLst>
                <c:ext xmlns:c15="http://schemas.microsoft.com/office/drawing/2012/chart" uri="{CE6537A1-D6FC-4f65-9D91-7224C49458BB}"/>
                <c:ext xmlns:c16="http://schemas.microsoft.com/office/drawing/2014/chart" uri="{C3380CC4-5D6E-409C-BE32-E72D297353CC}">
                  <c16:uniqueId val="{000000C1-D24B-4B10-8200-68B0973AD939}"/>
                </c:ext>
              </c:extLst>
            </c:dLbl>
            <c:dLbl>
              <c:idx val="96"/>
              <c:delete val="1"/>
              <c:extLst>
                <c:ext xmlns:c15="http://schemas.microsoft.com/office/drawing/2012/chart" uri="{CE6537A1-D6FC-4f65-9D91-7224C49458BB}"/>
                <c:ext xmlns:c16="http://schemas.microsoft.com/office/drawing/2014/chart" uri="{C3380CC4-5D6E-409C-BE32-E72D297353CC}">
                  <c16:uniqueId val="{000000C2-D24B-4B10-8200-68B0973AD939}"/>
                </c:ext>
              </c:extLst>
            </c:dLbl>
            <c:numFmt formatCode="#,##0.0" sourceLinked="0"/>
            <c:spPr>
              <a:noFill/>
              <a:ln>
                <a:noFill/>
              </a:ln>
              <a:effectLst/>
            </c:spPr>
            <c:txPr>
              <a:bodyPr rot="0" spcFirstLastPara="0" vertOverflow="ellipsis" vert="horz" wrap="square" lIns="38100" tIns="19050" rIns="38100" bIns="19050" anchor="ctr" anchorCtr="1"/>
              <a:lstStyle/>
              <a:p>
                <a:pPr>
                  <a:defRPr lang="es-ES" sz="900" b="1" i="0" u="none" strike="noStrike" kern="1200" baseline="0">
                    <a:solidFill>
                      <a:srgbClr val="F29B00"/>
                    </a:solidFill>
                    <a:latin typeface="Segoe UI" panose="020B0502040204020203" pitchFamily="34" charset="0"/>
                    <a:ea typeface="Arial" panose="020B0604020202020204"/>
                    <a:cs typeface="Segoe UI" panose="020B0502040204020203" pitchFamily="34" charset="0"/>
                  </a:defRPr>
                </a:pPr>
                <a:endParaRPr lang="es-CO"/>
              </a:p>
            </c:txPr>
            <c:dLblPos val="b"/>
            <c:showLegendKey val="0"/>
            <c:showVal val="0"/>
            <c:showCatName val="0"/>
            <c:showSerName val="0"/>
            <c:showPercent val="0"/>
            <c:showBubbleSize val="0"/>
            <c:extLst>
              <c:ext xmlns:c15="http://schemas.microsoft.com/office/drawing/2012/chart" uri="{CE6537A1-D6FC-4f65-9D91-7224C49458BB}">
                <c15:showLeaderLines val="0"/>
              </c:ext>
            </c:extLst>
          </c:dLbls>
          <c:cat>
            <c:strRef>
              <c:f>'total nacional'!$B$1:$CT$1</c:f>
              <c:strCache>
                <c:ptCount val="97"/>
                <c:pt idx="0">
                  <c:v>Jun 17</c:v>
                </c:pt>
                <c:pt idx="1">
                  <c:v>Jul</c:v>
                </c:pt>
                <c:pt idx="2">
                  <c:v>Ago</c:v>
                </c:pt>
                <c:pt idx="3">
                  <c:v>Sep</c:v>
                </c:pt>
                <c:pt idx="4">
                  <c:v>Oct</c:v>
                </c:pt>
                <c:pt idx="5">
                  <c:v>Nov</c:v>
                </c:pt>
                <c:pt idx="6">
                  <c:v>Dic</c:v>
                </c:pt>
                <c:pt idx="7">
                  <c:v>Ene</c:v>
                </c:pt>
                <c:pt idx="8">
                  <c:v>Feb</c:v>
                </c:pt>
                <c:pt idx="9">
                  <c:v>Mar</c:v>
                </c:pt>
                <c:pt idx="10">
                  <c:v>Abr</c:v>
                </c:pt>
                <c:pt idx="11">
                  <c:v>May</c:v>
                </c:pt>
                <c:pt idx="12">
                  <c:v>Jun 18</c:v>
                </c:pt>
                <c:pt idx="13">
                  <c:v>Jul</c:v>
                </c:pt>
                <c:pt idx="14">
                  <c:v>Ago</c:v>
                </c:pt>
                <c:pt idx="15">
                  <c:v>Sep</c:v>
                </c:pt>
                <c:pt idx="16">
                  <c:v>Oct</c:v>
                </c:pt>
                <c:pt idx="17">
                  <c:v>Nov</c:v>
                </c:pt>
                <c:pt idx="18">
                  <c:v>Dic</c:v>
                </c:pt>
                <c:pt idx="19">
                  <c:v>Ene</c:v>
                </c:pt>
                <c:pt idx="20">
                  <c:v>Feb</c:v>
                </c:pt>
                <c:pt idx="21">
                  <c:v>Mar</c:v>
                </c:pt>
                <c:pt idx="22">
                  <c:v>Abr</c:v>
                </c:pt>
                <c:pt idx="23">
                  <c:v>May</c:v>
                </c:pt>
                <c:pt idx="24">
                  <c:v>Jun 19</c:v>
                </c:pt>
                <c:pt idx="25">
                  <c:v>Jul</c:v>
                </c:pt>
                <c:pt idx="26">
                  <c:v>Ago</c:v>
                </c:pt>
                <c:pt idx="27">
                  <c:v>Sep</c:v>
                </c:pt>
                <c:pt idx="28">
                  <c:v>Oct</c:v>
                </c:pt>
                <c:pt idx="29">
                  <c:v>Nov</c:v>
                </c:pt>
                <c:pt idx="30">
                  <c:v>Dic</c:v>
                </c:pt>
                <c:pt idx="31">
                  <c:v>Ene</c:v>
                </c:pt>
                <c:pt idx="32">
                  <c:v>Feb</c:v>
                </c:pt>
                <c:pt idx="33">
                  <c:v>Mar*</c:v>
                </c:pt>
                <c:pt idx="34">
                  <c:v>Abr*</c:v>
                </c:pt>
                <c:pt idx="35">
                  <c:v>May*</c:v>
                </c:pt>
                <c:pt idx="36">
                  <c:v>Jun 20</c:v>
                </c:pt>
                <c:pt idx="37">
                  <c:v>Jul*</c:v>
                </c:pt>
                <c:pt idx="38">
                  <c:v>Ago</c:v>
                </c:pt>
                <c:pt idx="39">
                  <c:v>Sep</c:v>
                </c:pt>
                <c:pt idx="40">
                  <c:v>Oct</c:v>
                </c:pt>
                <c:pt idx="41">
                  <c:v>Nov</c:v>
                </c:pt>
                <c:pt idx="42">
                  <c:v>Dic</c:v>
                </c:pt>
                <c:pt idx="43">
                  <c:v>Ene</c:v>
                </c:pt>
                <c:pt idx="44">
                  <c:v>Feb</c:v>
                </c:pt>
                <c:pt idx="45">
                  <c:v>Mar</c:v>
                </c:pt>
                <c:pt idx="46">
                  <c:v>Abr</c:v>
                </c:pt>
                <c:pt idx="47">
                  <c:v>May</c:v>
                </c:pt>
                <c:pt idx="48">
                  <c:v>Jun 21</c:v>
                </c:pt>
                <c:pt idx="49">
                  <c:v>Jul</c:v>
                </c:pt>
                <c:pt idx="50">
                  <c:v>Ago</c:v>
                </c:pt>
                <c:pt idx="51">
                  <c:v>Sep</c:v>
                </c:pt>
                <c:pt idx="52">
                  <c:v>Oct</c:v>
                </c:pt>
                <c:pt idx="53">
                  <c:v>Nov</c:v>
                </c:pt>
                <c:pt idx="54">
                  <c:v>Dic</c:v>
                </c:pt>
                <c:pt idx="55">
                  <c:v>Ene</c:v>
                </c:pt>
                <c:pt idx="56">
                  <c:v>Feb</c:v>
                </c:pt>
                <c:pt idx="57">
                  <c:v>Mar</c:v>
                </c:pt>
                <c:pt idx="58">
                  <c:v>Abr</c:v>
                </c:pt>
                <c:pt idx="59">
                  <c:v>May</c:v>
                </c:pt>
                <c:pt idx="60">
                  <c:v>Jun 22</c:v>
                </c:pt>
                <c:pt idx="61">
                  <c:v>Jul</c:v>
                </c:pt>
                <c:pt idx="62">
                  <c:v>Ago</c:v>
                </c:pt>
                <c:pt idx="63">
                  <c:v>Sep</c:v>
                </c:pt>
                <c:pt idx="64">
                  <c:v>Oct</c:v>
                </c:pt>
                <c:pt idx="65">
                  <c:v>Nov</c:v>
                </c:pt>
                <c:pt idx="66">
                  <c:v>Dic</c:v>
                </c:pt>
                <c:pt idx="67">
                  <c:v>Ene</c:v>
                </c:pt>
                <c:pt idx="68">
                  <c:v>Feb</c:v>
                </c:pt>
                <c:pt idx="69">
                  <c:v>Mar</c:v>
                </c:pt>
                <c:pt idx="70">
                  <c:v>Abr</c:v>
                </c:pt>
                <c:pt idx="71">
                  <c:v>May</c:v>
                </c:pt>
                <c:pt idx="72">
                  <c:v>Jun 23</c:v>
                </c:pt>
                <c:pt idx="73">
                  <c:v>Jul</c:v>
                </c:pt>
                <c:pt idx="74">
                  <c:v>Ago</c:v>
                </c:pt>
                <c:pt idx="75">
                  <c:v>Sep</c:v>
                </c:pt>
                <c:pt idx="76">
                  <c:v>Oct</c:v>
                </c:pt>
                <c:pt idx="77">
                  <c:v>Nov</c:v>
                </c:pt>
                <c:pt idx="78">
                  <c:v>Dic</c:v>
                </c:pt>
                <c:pt idx="79">
                  <c:v>Ene</c:v>
                </c:pt>
                <c:pt idx="80">
                  <c:v>Feb</c:v>
                </c:pt>
                <c:pt idx="81">
                  <c:v>Mar</c:v>
                </c:pt>
                <c:pt idx="82">
                  <c:v>Abr</c:v>
                </c:pt>
                <c:pt idx="83">
                  <c:v>May</c:v>
                </c:pt>
                <c:pt idx="84">
                  <c:v>Jun 24</c:v>
                </c:pt>
                <c:pt idx="85">
                  <c:v>Jul</c:v>
                </c:pt>
                <c:pt idx="86">
                  <c:v>Ago</c:v>
                </c:pt>
                <c:pt idx="87">
                  <c:v>Sep</c:v>
                </c:pt>
                <c:pt idx="88">
                  <c:v>Oct</c:v>
                </c:pt>
                <c:pt idx="89">
                  <c:v>Nov</c:v>
                </c:pt>
                <c:pt idx="90">
                  <c:v>Dic</c:v>
                </c:pt>
                <c:pt idx="91">
                  <c:v>Ene</c:v>
                </c:pt>
                <c:pt idx="92">
                  <c:v>Feb</c:v>
                </c:pt>
                <c:pt idx="93">
                  <c:v>Mar</c:v>
                </c:pt>
                <c:pt idx="94">
                  <c:v>Abr</c:v>
                </c:pt>
                <c:pt idx="95">
                  <c:v>May</c:v>
                </c:pt>
                <c:pt idx="96">
                  <c:v>Jun 25</c:v>
                </c:pt>
              </c:strCache>
            </c:strRef>
          </c:cat>
          <c:val>
            <c:numRef>
              <c:f>'total nacional'!$B$3:$CT$3</c:f>
              <c:numCache>
                <c:formatCode>0.0</c:formatCode>
                <c:ptCount val="97"/>
                <c:pt idx="0">
                  <c:v>61.321100000000001</c:v>
                </c:pt>
                <c:pt idx="1">
                  <c:v>59.432499999999997</c:v>
                </c:pt>
                <c:pt idx="2">
                  <c:v>60.1233</c:v>
                </c:pt>
                <c:pt idx="3">
                  <c:v>59.701700000000002</c:v>
                </c:pt>
                <c:pt idx="4">
                  <c:v>61.355499999999999</c:v>
                </c:pt>
                <c:pt idx="5">
                  <c:v>60.614800000000002</c:v>
                </c:pt>
                <c:pt idx="6">
                  <c:v>60.211300000000001</c:v>
                </c:pt>
                <c:pt idx="7">
                  <c:v>57.386400000000002</c:v>
                </c:pt>
                <c:pt idx="8">
                  <c:v>57.833300000000001</c:v>
                </c:pt>
                <c:pt idx="9">
                  <c:v>58.7333</c:v>
                </c:pt>
                <c:pt idx="10">
                  <c:v>59.837899999999998</c:v>
                </c:pt>
                <c:pt idx="11">
                  <c:v>59.254100000000001</c:v>
                </c:pt>
                <c:pt idx="12">
                  <c:v>59.891800000000003</c:v>
                </c:pt>
                <c:pt idx="13">
                  <c:v>58.879300000000001</c:v>
                </c:pt>
                <c:pt idx="14">
                  <c:v>59.593800000000002</c:v>
                </c:pt>
                <c:pt idx="15">
                  <c:v>59.470599999999997</c:v>
                </c:pt>
                <c:pt idx="16">
                  <c:v>60.070599999999999</c:v>
                </c:pt>
                <c:pt idx="17">
                  <c:v>58.795200000000001</c:v>
                </c:pt>
                <c:pt idx="18">
                  <c:v>59.779000000000003</c:v>
                </c:pt>
                <c:pt idx="19">
                  <c:v>56.465400000000002</c:v>
                </c:pt>
                <c:pt idx="20">
                  <c:v>57.551000000000002</c:v>
                </c:pt>
                <c:pt idx="21">
                  <c:v>57.6751</c:v>
                </c:pt>
                <c:pt idx="22">
                  <c:v>57.314100000000003</c:v>
                </c:pt>
                <c:pt idx="23">
                  <c:v>57.578800000000001</c:v>
                </c:pt>
                <c:pt idx="24">
                  <c:v>58.783099999999997</c:v>
                </c:pt>
                <c:pt idx="25">
                  <c:v>57.084800000000001</c:v>
                </c:pt>
                <c:pt idx="26">
                  <c:v>56.8598</c:v>
                </c:pt>
                <c:pt idx="27">
                  <c:v>57.3598</c:v>
                </c:pt>
                <c:pt idx="28">
                  <c:v>58.864100000000001</c:v>
                </c:pt>
                <c:pt idx="29">
                  <c:v>58.744900000000001</c:v>
                </c:pt>
                <c:pt idx="30">
                  <c:v>58.192399999999999</c:v>
                </c:pt>
                <c:pt idx="31">
                  <c:v>55.3277</c:v>
                </c:pt>
                <c:pt idx="32">
                  <c:v>56.0715</c:v>
                </c:pt>
                <c:pt idx="33">
                  <c:v>52.45</c:v>
                </c:pt>
                <c:pt idx="34">
                  <c:v>42.497100000000003</c:v>
                </c:pt>
                <c:pt idx="35">
                  <c:v>44.239699999999999</c:v>
                </c:pt>
                <c:pt idx="36">
                  <c:v>46.891500000000001</c:v>
                </c:pt>
                <c:pt idx="37">
                  <c:v>45.945</c:v>
                </c:pt>
                <c:pt idx="38">
                  <c:v>49.728999999999999</c:v>
                </c:pt>
                <c:pt idx="39">
                  <c:v>51.072800000000001</c:v>
                </c:pt>
                <c:pt idx="40">
                  <c:v>53.663699999999999</c:v>
                </c:pt>
                <c:pt idx="41">
                  <c:v>53.5533</c:v>
                </c:pt>
                <c:pt idx="42">
                  <c:v>53.7425</c:v>
                </c:pt>
                <c:pt idx="43">
                  <c:v>50.078800000000001</c:v>
                </c:pt>
                <c:pt idx="44">
                  <c:v>52.771299999999997</c:v>
                </c:pt>
                <c:pt idx="45">
                  <c:v>52.527299999999997</c:v>
                </c:pt>
                <c:pt idx="46">
                  <c:v>51.571100000000001</c:v>
                </c:pt>
                <c:pt idx="47">
                  <c:v>52.106200000000001</c:v>
                </c:pt>
                <c:pt idx="48">
                  <c:v>52.253700000000002</c:v>
                </c:pt>
                <c:pt idx="49">
                  <c:v>53.088099999999997</c:v>
                </c:pt>
                <c:pt idx="50">
                  <c:v>53.432200000000002</c:v>
                </c:pt>
                <c:pt idx="51">
                  <c:v>53.633499999999998</c:v>
                </c:pt>
                <c:pt idx="52">
                  <c:v>54.612000000000002</c:v>
                </c:pt>
                <c:pt idx="53">
                  <c:v>55.016599999999997</c:v>
                </c:pt>
                <c:pt idx="54">
                  <c:v>55.5413</c:v>
                </c:pt>
                <c:pt idx="55">
                  <c:v>53.408999999999999</c:v>
                </c:pt>
                <c:pt idx="56">
                  <c:v>55.884300000000003</c:v>
                </c:pt>
                <c:pt idx="57">
                  <c:v>55.821399999999997</c:v>
                </c:pt>
                <c:pt idx="58">
                  <c:v>56.468499999999999</c:v>
                </c:pt>
                <c:pt idx="59">
                  <c:v>56.987299999999998</c:v>
                </c:pt>
                <c:pt idx="60">
                  <c:v>56.502600000000001</c:v>
                </c:pt>
                <c:pt idx="61">
                  <c:v>56.5291</c:v>
                </c:pt>
                <c:pt idx="62">
                  <c:v>56.729799999999997</c:v>
                </c:pt>
                <c:pt idx="63">
                  <c:v>57.248699999999999</c:v>
                </c:pt>
                <c:pt idx="64">
                  <c:v>57.736400000000003</c:v>
                </c:pt>
                <c:pt idx="65">
                  <c:v>57.362900000000003</c:v>
                </c:pt>
                <c:pt idx="66">
                  <c:v>57.251199999999997</c:v>
                </c:pt>
                <c:pt idx="67">
                  <c:v>54.697800000000001</c:v>
                </c:pt>
                <c:pt idx="68">
                  <c:v>56.516599999999997</c:v>
                </c:pt>
                <c:pt idx="69">
                  <c:v>57.880099999999999</c:v>
                </c:pt>
                <c:pt idx="70">
                  <c:v>57.679099999999998</c:v>
                </c:pt>
                <c:pt idx="71">
                  <c:v>57.168700000000001</c:v>
                </c:pt>
                <c:pt idx="72">
                  <c:v>58.324316891000002</c:v>
                </c:pt>
                <c:pt idx="73">
                  <c:v>58.591552018068469</c:v>
                </c:pt>
                <c:pt idx="74">
                  <c:v>58.465340320980822</c:v>
                </c:pt>
                <c:pt idx="75">
                  <c:v>58.254994767996607</c:v>
                </c:pt>
                <c:pt idx="76">
                  <c:v>58.122121622072477</c:v>
                </c:pt>
                <c:pt idx="77">
                  <c:v>58.311300931422636</c:v>
                </c:pt>
                <c:pt idx="78">
                  <c:v>57.434632950310579</c:v>
                </c:pt>
                <c:pt idx="79">
                  <c:v>55.256828771374344</c:v>
                </c:pt>
                <c:pt idx="80">
                  <c:v>56.362688158707861</c:v>
                </c:pt>
                <c:pt idx="81">
                  <c:v>56.678325662885896</c:v>
                </c:pt>
                <c:pt idx="82">
                  <c:v>57.157353838496441</c:v>
                </c:pt>
                <c:pt idx="83">
                  <c:v>57.502189788770472</c:v>
                </c:pt>
                <c:pt idx="84">
                  <c:v>57.160908819571731</c:v>
                </c:pt>
                <c:pt idx="85">
                  <c:v>57.802119593488086</c:v>
                </c:pt>
                <c:pt idx="86">
                  <c:v>58.266060087377959</c:v>
                </c:pt>
                <c:pt idx="87">
                  <c:v>57.687802154318177</c:v>
                </c:pt>
                <c:pt idx="88">
                  <c:v>58.068399418687122</c:v>
                </c:pt>
                <c:pt idx="89">
                  <c:v>58.526632083390673</c:v>
                </c:pt>
                <c:pt idx="90">
                  <c:v>58.499024486038877</c:v>
                </c:pt>
                <c:pt idx="91">
                  <c:v>56.655313862889919</c:v>
                </c:pt>
                <c:pt idx="92">
                  <c:v>57.990441937566203</c:v>
                </c:pt>
                <c:pt idx="93">
                  <c:v>58.504868537937824</c:v>
                </c:pt>
                <c:pt idx="94">
                  <c:v>58.126265841662295</c:v>
                </c:pt>
                <c:pt idx="95">
                  <c:v>58.186149252796717</c:v>
                </c:pt>
                <c:pt idx="96">
                  <c:v>58.427937913639319</c:v>
                </c:pt>
              </c:numCache>
            </c:numRef>
          </c:val>
          <c:smooth val="1"/>
          <c:extLst>
            <c:ext xmlns:c16="http://schemas.microsoft.com/office/drawing/2014/chart" uri="{C3380CC4-5D6E-409C-BE32-E72D297353CC}">
              <c16:uniqueId val="{000000C3-D24B-4B10-8200-68B0973AD939}"/>
            </c:ext>
          </c:extLst>
        </c:ser>
        <c:dLbls>
          <c:showLegendKey val="0"/>
          <c:showVal val="0"/>
          <c:showCatName val="0"/>
          <c:showSerName val="0"/>
          <c:showPercent val="0"/>
          <c:showBubbleSize val="0"/>
        </c:dLbls>
        <c:marker val="1"/>
        <c:smooth val="0"/>
        <c:axId val="592653488"/>
        <c:axId val="592649960"/>
      </c:lineChart>
      <c:lineChart>
        <c:grouping val="standard"/>
        <c:varyColors val="0"/>
        <c:ser>
          <c:idx val="2"/>
          <c:order val="2"/>
          <c:tx>
            <c:strRef>
              <c:f>'total nacional'!$A$4</c:f>
              <c:strCache>
                <c:ptCount val="1"/>
                <c:pt idx="0">
                  <c:v>TD</c:v>
                </c:pt>
              </c:strCache>
            </c:strRef>
          </c:tx>
          <c:spPr>
            <a:ln w="28575" cap="rnd" cmpd="sng" algn="ctr">
              <a:solidFill>
                <a:srgbClr val="9BABAB"/>
              </a:solidFill>
              <a:prstDash val="solid"/>
              <a:round/>
            </a:ln>
          </c:spPr>
          <c:marker>
            <c:symbol val="none"/>
          </c:marker>
          <c:dLbls>
            <c:dLbl>
              <c:idx val="0"/>
              <c:layout>
                <c:manualLayout>
                  <c:x val="-1.1900383236766485E-2"/>
                  <c:y val="-4.4508025319317412E-2"/>
                </c:manualLayout>
              </c:layout>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7C7C7C"/>
                      </a:solidFill>
                      <a:latin typeface="Segoe UI" panose="020B0502040204020203" pitchFamily="34" charset="0"/>
                      <a:ea typeface="Arial" panose="020B0604020202020204"/>
                      <a:cs typeface="Segoe UI" panose="020B0502040204020203" pitchFamily="34" charset="0"/>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4-D24B-4B10-8200-68B0973AD939}"/>
                </c:ext>
              </c:extLst>
            </c:dLbl>
            <c:dLbl>
              <c:idx val="1"/>
              <c:delete val="1"/>
              <c:extLst>
                <c:ext xmlns:c15="http://schemas.microsoft.com/office/drawing/2012/chart" uri="{CE6537A1-D6FC-4f65-9D91-7224C49458BB}"/>
                <c:ext xmlns:c16="http://schemas.microsoft.com/office/drawing/2014/chart" uri="{C3380CC4-5D6E-409C-BE32-E72D297353CC}">
                  <c16:uniqueId val="{000000C5-D24B-4B10-8200-68B0973AD939}"/>
                </c:ext>
              </c:extLst>
            </c:dLbl>
            <c:dLbl>
              <c:idx val="2"/>
              <c:delete val="1"/>
              <c:extLst>
                <c:ext xmlns:c15="http://schemas.microsoft.com/office/drawing/2012/chart" uri="{CE6537A1-D6FC-4f65-9D91-7224C49458BB}"/>
                <c:ext xmlns:c16="http://schemas.microsoft.com/office/drawing/2014/chart" uri="{C3380CC4-5D6E-409C-BE32-E72D297353CC}">
                  <c16:uniqueId val="{000000C6-D24B-4B10-8200-68B0973AD939}"/>
                </c:ext>
              </c:extLst>
            </c:dLbl>
            <c:dLbl>
              <c:idx val="3"/>
              <c:delete val="1"/>
              <c:extLst>
                <c:ext xmlns:c15="http://schemas.microsoft.com/office/drawing/2012/chart" uri="{CE6537A1-D6FC-4f65-9D91-7224C49458BB}"/>
                <c:ext xmlns:c16="http://schemas.microsoft.com/office/drawing/2014/chart" uri="{C3380CC4-5D6E-409C-BE32-E72D297353CC}">
                  <c16:uniqueId val="{000000C7-D24B-4B10-8200-68B0973AD939}"/>
                </c:ext>
              </c:extLst>
            </c:dLbl>
            <c:dLbl>
              <c:idx val="4"/>
              <c:delete val="1"/>
              <c:extLst>
                <c:ext xmlns:c15="http://schemas.microsoft.com/office/drawing/2012/chart" uri="{CE6537A1-D6FC-4f65-9D91-7224C49458BB}"/>
                <c:ext xmlns:c16="http://schemas.microsoft.com/office/drawing/2014/chart" uri="{C3380CC4-5D6E-409C-BE32-E72D297353CC}">
                  <c16:uniqueId val="{000000C8-D24B-4B10-8200-68B0973AD939}"/>
                </c:ext>
              </c:extLst>
            </c:dLbl>
            <c:dLbl>
              <c:idx val="5"/>
              <c:delete val="1"/>
              <c:extLst>
                <c:ext xmlns:c15="http://schemas.microsoft.com/office/drawing/2012/chart" uri="{CE6537A1-D6FC-4f65-9D91-7224C49458BB}"/>
                <c:ext xmlns:c16="http://schemas.microsoft.com/office/drawing/2014/chart" uri="{C3380CC4-5D6E-409C-BE32-E72D297353CC}">
                  <c16:uniqueId val="{000000C9-D24B-4B10-8200-68B0973AD939}"/>
                </c:ext>
              </c:extLst>
            </c:dLbl>
            <c:dLbl>
              <c:idx val="6"/>
              <c:delete val="1"/>
              <c:extLst>
                <c:ext xmlns:c15="http://schemas.microsoft.com/office/drawing/2012/chart" uri="{CE6537A1-D6FC-4f65-9D91-7224C49458BB}"/>
                <c:ext xmlns:c16="http://schemas.microsoft.com/office/drawing/2014/chart" uri="{C3380CC4-5D6E-409C-BE32-E72D297353CC}">
                  <c16:uniqueId val="{000000CA-D24B-4B10-8200-68B0973AD939}"/>
                </c:ext>
              </c:extLst>
            </c:dLbl>
            <c:dLbl>
              <c:idx val="7"/>
              <c:delete val="1"/>
              <c:extLst>
                <c:ext xmlns:c15="http://schemas.microsoft.com/office/drawing/2012/chart" uri="{CE6537A1-D6FC-4f65-9D91-7224C49458BB}"/>
                <c:ext xmlns:c16="http://schemas.microsoft.com/office/drawing/2014/chart" uri="{C3380CC4-5D6E-409C-BE32-E72D297353CC}">
                  <c16:uniqueId val="{000000CB-D24B-4B10-8200-68B0973AD939}"/>
                </c:ext>
              </c:extLst>
            </c:dLbl>
            <c:dLbl>
              <c:idx val="8"/>
              <c:delete val="1"/>
              <c:extLst>
                <c:ext xmlns:c15="http://schemas.microsoft.com/office/drawing/2012/chart" uri="{CE6537A1-D6FC-4f65-9D91-7224C49458BB}"/>
                <c:ext xmlns:c16="http://schemas.microsoft.com/office/drawing/2014/chart" uri="{C3380CC4-5D6E-409C-BE32-E72D297353CC}">
                  <c16:uniqueId val="{000000CC-D24B-4B10-8200-68B0973AD939}"/>
                </c:ext>
              </c:extLst>
            </c:dLbl>
            <c:dLbl>
              <c:idx val="9"/>
              <c:delete val="1"/>
              <c:extLst>
                <c:ext xmlns:c15="http://schemas.microsoft.com/office/drawing/2012/chart" uri="{CE6537A1-D6FC-4f65-9D91-7224C49458BB}"/>
                <c:ext xmlns:c16="http://schemas.microsoft.com/office/drawing/2014/chart" uri="{C3380CC4-5D6E-409C-BE32-E72D297353CC}">
                  <c16:uniqueId val="{000000CD-D24B-4B10-8200-68B0973AD939}"/>
                </c:ext>
              </c:extLst>
            </c:dLbl>
            <c:dLbl>
              <c:idx val="10"/>
              <c:delete val="1"/>
              <c:extLst>
                <c:ext xmlns:c15="http://schemas.microsoft.com/office/drawing/2012/chart" uri="{CE6537A1-D6FC-4f65-9D91-7224C49458BB}"/>
                <c:ext xmlns:c16="http://schemas.microsoft.com/office/drawing/2014/chart" uri="{C3380CC4-5D6E-409C-BE32-E72D297353CC}">
                  <c16:uniqueId val="{000000CE-D24B-4B10-8200-68B0973AD939}"/>
                </c:ext>
              </c:extLst>
            </c:dLbl>
            <c:dLbl>
              <c:idx val="11"/>
              <c:delete val="1"/>
              <c:extLst>
                <c:ext xmlns:c15="http://schemas.microsoft.com/office/drawing/2012/chart" uri="{CE6537A1-D6FC-4f65-9D91-7224C49458BB}"/>
                <c:ext xmlns:c16="http://schemas.microsoft.com/office/drawing/2014/chart" uri="{C3380CC4-5D6E-409C-BE32-E72D297353CC}">
                  <c16:uniqueId val="{000000CF-D24B-4B10-8200-68B0973AD939}"/>
                </c:ext>
              </c:extLst>
            </c:dLbl>
            <c:dLbl>
              <c:idx val="12"/>
              <c:layout>
                <c:manualLayout>
                  <c:x val="-2.5591464784582015E-2"/>
                  <c:y val="-4.6274443314117779E-2"/>
                </c:manualLayout>
              </c:layout>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7C7C7C"/>
                      </a:solidFill>
                      <a:latin typeface="Segoe UI" panose="020B0502040204020203" pitchFamily="34" charset="0"/>
                      <a:ea typeface="Arial" panose="020B0604020202020204"/>
                      <a:cs typeface="Segoe UI" panose="020B0502040204020203" pitchFamily="34" charset="0"/>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0-D24B-4B10-8200-68B0973AD939}"/>
                </c:ext>
              </c:extLst>
            </c:dLbl>
            <c:dLbl>
              <c:idx val="13"/>
              <c:delete val="1"/>
              <c:extLst>
                <c:ext xmlns:c15="http://schemas.microsoft.com/office/drawing/2012/chart" uri="{CE6537A1-D6FC-4f65-9D91-7224C49458BB}"/>
                <c:ext xmlns:c16="http://schemas.microsoft.com/office/drawing/2014/chart" uri="{C3380CC4-5D6E-409C-BE32-E72D297353CC}">
                  <c16:uniqueId val="{000000D1-D24B-4B10-8200-68B0973AD939}"/>
                </c:ext>
              </c:extLst>
            </c:dLbl>
            <c:dLbl>
              <c:idx val="14"/>
              <c:delete val="1"/>
              <c:extLst>
                <c:ext xmlns:c15="http://schemas.microsoft.com/office/drawing/2012/chart" uri="{CE6537A1-D6FC-4f65-9D91-7224C49458BB}"/>
                <c:ext xmlns:c16="http://schemas.microsoft.com/office/drawing/2014/chart" uri="{C3380CC4-5D6E-409C-BE32-E72D297353CC}">
                  <c16:uniqueId val="{000000D2-D24B-4B10-8200-68B0973AD939}"/>
                </c:ext>
              </c:extLst>
            </c:dLbl>
            <c:dLbl>
              <c:idx val="15"/>
              <c:delete val="1"/>
              <c:extLst>
                <c:ext xmlns:c15="http://schemas.microsoft.com/office/drawing/2012/chart" uri="{CE6537A1-D6FC-4f65-9D91-7224C49458BB}"/>
                <c:ext xmlns:c16="http://schemas.microsoft.com/office/drawing/2014/chart" uri="{C3380CC4-5D6E-409C-BE32-E72D297353CC}">
                  <c16:uniqueId val="{000000D3-D24B-4B10-8200-68B0973AD939}"/>
                </c:ext>
              </c:extLst>
            </c:dLbl>
            <c:dLbl>
              <c:idx val="16"/>
              <c:delete val="1"/>
              <c:extLst>
                <c:ext xmlns:c15="http://schemas.microsoft.com/office/drawing/2012/chart" uri="{CE6537A1-D6FC-4f65-9D91-7224C49458BB}"/>
                <c:ext xmlns:c16="http://schemas.microsoft.com/office/drawing/2014/chart" uri="{C3380CC4-5D6E-409C-BE32-E72D297353CC}">
                  <c16:uniqueId val="{000000D4-D24B-4B10-8200-68B0973AD939}"/>
                </c:ext>
              </c:extLst>
            </c:dLbl>
            <c:dLbl>
              <c:idx val="17"/>
              <c:delete val="1"/>
              <c:extLst>
                <c:ext xmlns:c15="http://schemas.microsoft.com/office/drawing/2012/chart" uri="{CE6537A1-D6FC-4f65-9D91-7224C49458BB}"/>
                <c:ext xmlns:c16="http://schemas.microsoft.com/office/drawing/2014/chart" uri="{C3380CC4-5D6E-409C-BE32-E72D297353CC}">
                  <c16:uniqueId val="{000000D5-D24B-4B10-8200-68B0973AD939}"/>
                </c:ext>
              </c:extLst>
            </c:dLbl>
            <c:dLbl>
              <c:idx val="18"/>
              <c:delete val="1"/>
              <c:extLst>
                <c:ext xmlns:c15="http://schemas.microsoft.com/office/drawing/2012/chart" uri="{CE6537A1-D6FC-4f65-9D91-7224C49458BB}"/>
                <c:ext xmlns:c16="http://schemas.microsoft.com/office/drawing/2014/chart" uri="{C3380CC4-5D6E-409C-BE32-E72D297353CC}">
                  <c16:uniqueId val="{000000D6-D24B-4B10-8200-68B0973AD939}"/>
                </c:ext>
              </c:extLst>
            </c:dLbl>
            <c:dLbl>
              <c:idx val="19"/>
              <c:delete val="1"/>
              <c:extLst>
                <c:ext xmlns:c15="http://schemas.microsoft.com/office/drawing/2012/chart" uri="{CE6537A1-D6FC-4f65-9D91-7224C49458BB}"/>
                <c:ext xmlns:c16="http://schemas.microsoft.com/office/drawing/2014/chart" uri="{C3380CC4-5D6E-409C-BE32-E72D297353CC}">
                  <c16:uniqueId val="{000000D7-D24B-4B10-8200-68B0973AD939}"/>
                </c:ext>
              </c:extLst>
            </c:dLbl>
            <c:dLbl>
              <c:idx val="20"/>
              <c:delete val="1"/>
              <c:extLst>
                <c:ext xmlns:c15="http://schemas.microsoft.com/office/drawing/2012/chart" uri="{CE6537A1-D6FC-4f65-9D91-7224C49458BB}"/>
                <c:ext xmlns:c16="http://schemas.microsoft.com/office/drawing/2014/chart" uri="{C3380CC4-5D6E-409C-BE32-E72D297353CC}">
                  <c16:uniqueId val="{000000D8-D24B-4B10-8200-68B0973AD939}"/>
                </c:ext>
              </c:extLst>
            </c:dLbl>
            <c:dLbl>
              <c:idx val="21"/>
              <c:delete val="1"/>
              <c:extLst>
                <c:ext xmlns:c15="http://schemas.microsoft.com/office/drawing/2012/chart" uri="{CE6537A1-D6FC-4f65-9D91-7224C49458BB}"/>
                <c:ext xmlns:c16="http://schemas.microsoft.com/office/drawing/2014/chart" uri="{C3380CC4-5D6E-409C-BE32-E72D297353CC}">
                  <c16:uniqueId val="{000000D9-D24B-4B10-8200-68B0973AD939}"/>
                </c:ext>
              </c:extLst>
            </c:dLbl>
            <c:dLbl>
              <c:idx val="22"/>
              <c:delete val="1"/>
              <c:extLst>
                <c:ext xmlns:c15="http://schemas.microsoft.com/office/drawing/2012/chart" uri="{CE6537A1-D6FC-4f65-9D91-7224C49458BB}"/>
                <c:ext xmlns:c16="http://schemas.microsoft.com/office/drawing/2014/chart" uri="{C3380CC4-5D6E-409C-BE32-E72D297353CC}">
                  <c16:uniqueId val="{000000DA-D24B-4B10-8200-68B0973AD939}"/>
                </c:ext>
              </c:extLst>
            </c:dLbl>
            <c:dLbl>
              <c:idx val="23"/>
              <c:delete val="1"/>
              <c:extLst>
                <c:ext xmlns:c15="http://schemas.microsoft.com/office/drawing/2012/chart" uri="{CE6537A1-D6FC-4f65-9D91-7224C49458BB}"/>
                <c:ext xmlns:c16="http://schemas.microsoft.com/office/drawing/2014/chart" uri="{C3380CC4-5D6E-409C-BE32-E72D297353CC}">
                  <c16:uniqueId val="{000000DB-D24B-4B10-8200-68B0973AD939}"/>
                </c:ext>
              </c:extLst>
            </c:dLbl>
            <c:dLbl>
              <c:idx val="24"/>
              <c:layout>
                <c:manualLayout>
                  <c:x val="-2.4337453136613032E-2"/>
                  <c:y val="-6.8799310500734706E-2"/>
                </c:manualLayout>
              </c:layout>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7C7C7C"/>
                      </a:solidFill>
                      <a:latin typeface="Segoe UI" panose="020B0502040204020203" pitchFamily="34" charset="0"/>
                      <a:ea typeface="Arial" panose="020B0604020202020204"/>
                      <a:cs typeface="Segoe UI" panose="020B0502040204020203" pitchFamily="34" charset="0"/>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C-D24B-4B10-8200-68B0973AD939}"/>
                </c:ext>
              </c:extLst>
            </c:dLbl>
            <c:dLbl>
              <c:idx val="25"/>
              <c:delete val="1"/>
              <c:extLst>
                <c:ext xmlns:c15="http://schemas.microsoft.com/office/drawing/2012/chart" uri="{CE6537A1-D6FC-4f65-9D91-7224C49458BB}"/>
                <c:ext xmlns:c16="http://schemas.microsoft.com/office/drawing/2014/chart" uri="{C3380CC4-5D6E-409C-BE32-E72D297353CC}">
                  <c16:uniqueId val="{000000DD-D24B-4B10-8200-68B0973AD939}"/>
                </c:ext>
              </c:extLst>
            </c:dLbl>
            <c:dLbl>
              <c:idx val="26"/>
              <c:delete val="1"/>
              <c:extLst>
                <c:ext xmlns:c15="http://schemas.microsoft.com/office/drawing/2012/chart" uri="{CE6537A1-D6FC-4f65-9D91-7224C49458BB}"/>
                <c:ext xmlns:c16="http://schemas.microsoft.com/office/drawing/2014/chart" uri="{C3380CC4-5D6E-409C-BE32-E72D297353CC}">
                  <c16:uniqueId val="{000000DE-D24B-4B10-8200-68B0973AD939}"/>
                </c:ext>
              </c:extLst>
            </c:dLbl>
            <c:dLbl>
              <c:idx val="27"/>
              <c:delete val="1"/>
              <c:extLst>
                <c:ext xmlns:c15="http://schemas.microsoft.com/office/drawing/2012/chart" uri="{CE6537A1-D6FC-4f65-9D91-7224C49458BB}"/>
                <c:ext xmlns:c16="http://schemas.microsoft.com/office/drawing/2014/chart" uri="{C3380CC4-5D6E-409C-BE32-E72D297353CC}">
                  <c16:uniqueId val="{000000DF-D24B-4B10-8200-68B0973AD939}"/>
                </c:ext>
              </c:extLst>
            </c:dLbl>
            <c:dLbl>
              <c:idx val="28"/>
              <c:delete val="1"/>
              <c:extLst>
                <c:ext xmlns:c15="http://schemas.microsoft.com/office/drawing/2012/chart" uri="{CE6537A1-D6FC-4f65-9D91-7224C49458BB}"/>
                <c:ext xmlns:c16="http://schemas.microsoft.com/office/drawing/2014/chart" uri="{C3380CC4-5D6E-409C-BE32-E72D297353CC}">
                  <c16:uniqueId val="{000000E0-D24B-4B10-8200-68B0973AD939}"/>
                </c:ext>
              </c:extLst>
            </c:dLbl>
            <c:dLbl>
              <c:idx val="29"/>
              <c:delete val="1"/>
              <c:extLst>
                <c:ext xmlns:c15="http://schemas.microsoft.com/office/drawing/2012/chart" uri="{CE6537A1-D6FC-4f65-9D91-7224C49458BB}"/>
                <c:ext xmlns:c16="http://schemas.microsoft.com/office/drawing/2014/chart" uri="{C3380CC4-5D6E-409C-BE32-E72D297353CC}">
                  <c16:uniqueId val="{000000E1-D24B-4B10-8200-68B0973AD939}"/>
                </c:ext>
              </c:extLst>
            </c:dLbl>
            <c:dLbl>
              <c:idx val="30"/>
              <c:delete val="1"/>
              <c:extLst>
                <c:ext xmlns:c15="http://schemas.microsoft.com/office/drawing/2012/chart" uri="{CE6537A1-D6FC-4f65-9D91-7224C49458BB}"/>
                <c:ext xmlns:c16="http://schemas.microsoft.com/office/drawing/2014/chart" uri="{C3380CC4-5D6E-409C-BE32-E72D297353CC}">
                  <c16:uniqueId val="{000000E2-D24B-4B10-8200-68B0973AD939}"/>
                </c:ext>
              </c:extLst>
            </c:dLbl>
            <c:dLbl>
              <c:idx val="31"/>
              <c:delete val="1"/>
              <c:extLst>
                <c:ext xmlns:c15="http://schemas.microsoft.com/office/drawing/2012/chart" uri="{CE6537A1-D6FC-4f65-9D91-7224C49458BB}"/>
                <c:ext xmlns:c16="http://schemas.microsoft.com/office/drawing/2014/chart" uri="{C3380CC4-5D6E-409C-BE32-E72D297353CC}">
                  <c16:uniqueId val="{000000E3-D24B-4B10-8200-68B0973AD939}"/>
                </c:ext>
              </c:extLst>
            </c:dLbl>
            <c:dLbl>
              <c:idx val="32"/>
              <c:delete val="1"/>
              <c:extLst>
                <c:ext xmlns:c15="http://schemas.microsoft.com/office/drawing/2012/chart" uri="{CE6537A1-D6FC-4f65-9D91-7224C49458BB}"/>
                <c:ext xmlns:c16="http://schemas.microsoft.com/office/drawing/2014/chart" uri="{C3380CC4-5D6E-409C-BE32-E72D297353CC}">
                  <c16:uniqueId val="{000000E4-D24B-4B10-8200-68B0973AD939}"/>
                </c:ext>
              </c:extLst>
            </c:dLbl>
            <c:dLbl>
              <c:idx val="33"/>
              <c:delete val="1"/>
              <c:extLst>
                <c:ext xmlns:c15="http://schemas.microsoft.com/office/drawing/2012/chart" uri="{CE6537A1-D6FC-4f65-9D91-7224C49458BB}"/>
                <c:ext xmlns:c16="http://schemas.microsoft.com/office/drawing/2014/chart" uri="{C3380CC4-5D6E-409C-BE32-E72D297353CC}">
                  <c16:uniqueId val="{000000E5-D24B-4B10-8200-68B0973AD939}"/>
                </c:ext>
              </c:extLst>
            </c:dLbl>
            <c:dLbl>
              <c:idx val="34"/>
              <c:delete val="1"/>
              <c:extLst>
                <c:ext xmlns:c15="http://schemas.microsoft.com/office/drawing/2012/chart" uri="{CE6537A1-D6FC-4f65-9D91-7224C49458BB}"/>
                <c:ext xmlns:c16="http://schemas.microsoft.com/office/drawing/2014/chart" uri="{C3380CC4-5D6E-409C-BE32-E72D297353CC}">
                  <c16:uniqueId val="{000000E6-D24B-4B10-8200-68B0973AD939}"/>
                </c:ext>
              </c:extLst>
            </c:dLbl>
            <c:dLbl>
              <c:idx val="35"/>
              <c:delete val="1"/>
              <c:extLst>
                <c:ext xmlns:c15="http://schemas.microsoft.com/office/drawing/2012/chart" uri="{CE6537A1-D6FC-4f65-9D91-7224C49458BB}"/>
                <c:ext xmlns:c16="http://schemas.microsoft.com/office/drawing/2014/chart" uri="{C3380CC4-5D6E-409C-BE32-E72D297353CC}">
                  <c16:uniqueId val="{000000E7-D24B-4B10-8200-68B0973AD939}"/>
                </c:ext>
              </c:extLst>
            </c:dLbl>
            <c:dLbl>
              <c:idx val="36"/>
              <c:layout>
                <c:manualLayout>
                  <c:x val="-1.4443341817038529E-2"/>
                  <c:y val="-5.3948231038770271E-2"/>
                </c:manualLayout>
              </c:layout>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7C7C7C"/>
                      </a:solidFill>
                      <a:latin typeface="Segoe UI" panose="020B0502040204020203" pitchFamily="34" charset="0"/>
                      <a:ea typeface="Arial" panose="020B0604020202020204"/>
                      <a:cs typeface="Segoe UI" panose="020B0502040204020203" pitchFamily="34" charset="0"/>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8-D24B-4B10-8200-68B0973AD939}"/>
                </c:ext>
              </c:extLst>
            </c:dLbl>
            <c:dLbl>
              <c:idx val="37"/>
              <c:delete val="1"/>
              <c:extLst>
                <c:ext xmlns:c15="http://schemas.microsoft.com/office/drawing/2012/chart" uri="{CE6537A1-D6FC-4f65-9D91-7224C49458BB}"/>
                <c:ext xmlns:c16="http://schemas.microsoft.com/office/drawing/2014/chart" uri="{C3380CC4-5D6E-409C-BE32-E72D297353CC}">
                  <c16:uniqueId val="{000000E9-D24B-4B10-8200-68B0973AD939}"/>
                </c:ext>
              </c:extLst>
            </c:dLbl>
            <c:dLbl>
              <c:idx val="38"/>
              <c:delete val="1"/>
              <c:extLst>
                <c:ext xmlns:c15="http://schemas.microsoft.com/office/drawing/2012/chart" uri="{CE6537A1-D6FC-4f65-9D91-7224C49458BB}"/>
                <c:ext xmlns:c16="http://schemas.microsoft.com/office/drawing/2014/chart" uri="{C3380CC4-5D6E-409C-BE32-E72D297353CC}">
                  <c16:uniqueId val="{000000EA-D24B-4B10-8200-68B0973AD939}"/>
                </c:ext>
              </c:extLst>
            </c:dLbl>
            <c:dLbl>
              <c:idx val="39"/>
              <c:delete val="1"/>
              <c:extLst>
                <c:ext xmlns:c15="http://schemas.microsoft.com/office/drawing/2012/chart" uri="{CE6537A1-D6FC-4f65-9D91-7224C49458BB}"/>
                <c:ext xmlns:c16="http://schemas.microsoft.com/office/drawing/2014/chart" uri="{C3380CC4-5D6E-409C-BE32-E72D297353CC}">
                  <c16:uniqueId val="{000000EB-D24B-4B10-8200-68B0973AD939}"/>
                </c:ext>
              </c:extLst>
            </c:dLbl>
            <c:dLbl>
              <c:idx val="40"/>
              <c:delete val="1"/>
              <c:extLst>
                <c:ext xmlns:c15="http://schemas.microsoft.com/office/drawing/2012/chart" uri="{CE6537A1-D6FC-4f65-9D91-7224C49458BB}"/>
                <c:ext xmlns:c16="http://schemas.microsoft.com/office/drawing/2014/chart" uri="{C3380CC4-5D6E-409C-BE32-E72D297353CC}">
                  <c16:uniqueId val="{000000EC-D24B-4B10-8200-68B0973AD939}"/>
                </c:ext>
              </c:extLst>
            </c:dLbl>
            <c:dLbl>
              <c:idx val="41"/>
              <c:delete val="1"/>
              <c:extLst>
                <c:ext xmlns:c15="http://schemas.microsoft.com/office/drawing/2012/chart" uri="{CE6537A1-D6FC-4f65-9D91-7224C49458BB}"/>
                <c:ext xmlns:c16="http://schemas.microsoft.com/office/drawing/2014/chart" uri="{C3380CC4-5D6E-409C-BE32-E72D297353CC}">
                  <c16:uniqueId val="{000000ED-D24B-4B10-8200-68B0973AD939}"/>
                </c:ext>
              </c:extLst>
            </c:dLbl>
            <c:dLbl>
              <c:idx val="42"/>
              <c:delete val="1"/>
              <c:extLst>
                <c:ext xmlns:c15="http://schemas.microsoft.com/office/drawing/2012/chart" uri="{CE6537A1-D6FC-4f65-9D91-7224C49458BB}"/>
                <c:ext xmlns:c16="http://schemas.microsoft.com/office/drawing/2014/chart" uri="{C3380CC4-5D6E-409C-BE32-E72D297353CC}">
                  <c16:uniqueId val="{000000EE-D24B-4B10-8200-68B0973AD939}"/>
                </c:ext>
              </c:extLst>
            </c:dLbl>
            <c:dLbl>
              <c:idx val="43"/>
              <c:delete val="1"/>
              <c:extLst>
                <c:ext xmlns:c15="http://schemas.microsoft.com/office/drawing/2012/chart" uri="{CE6537A1-D6FC-4f65-9D91-7224C49458BB}"/>
                <c:ext xmlns:c16="http://schemas.microsoft.com/office/drawing/2014/chart" uri="{C3380CC4-5D6E-409C-BE32-E72D297353CC}">
                  <c16:uniqueId val="{000000EF-D24B-4B10-8200-68B0973AD939}"/>
                </c:ext>
              </c:extLst>
            </c:dLbl>
            <c:dLbl>
              <c:idx val="44"/>
              <c:delete val="1"/>
              <c:extLst>
                <c:ext xmlns:c15="http://schemas.microsoft.com/office/drawing/2012/chart" uri="{CE6537A1-D6FC-4f65-9D91-7224C49458BB}"/>
                <c:ext xmlns:c16="http://schemas.microsoft.com/office/drawing/2014/chart" uri="{C3380CC4-5D6E-409C-BE32-E72D297353CC}">
                  <c16:uniqueId val="{000000F0-D24B-4B10-8200-68B0973AD939}"/>
                </c:ext>
              </c:extLst>
            </c:dLbl>
            <c:dLbl>
              <c:idx val="45"/>
              <c:delete val="1"/>
              <c:extLst>
                <c:ext xmlns:c15="http://schemas.microsoft.com/office/drawing/2012/chart" uri="{CE6537A1-D6FC-4f65-9D91-7224C49458BB}"/>
                <c:ext xmlns:c16="http://schemas.microsoft.com/office/drawing/2014/chart" uri="{C3380CC4-5D6E-409C-BE32-E72D297353CC}">
                  <c16:uniqueId val="{000000F1-D24B-4B10-8200-68B0973AD939}"/>
                </c:ext>
              </c:extLst>
            </c:dLbl>
            <c:dLbl>
              <c:idx val="46"/>
              <c:delete val="1"/>
              <c:extLst>
                <c:ext xmlns:c15="http://schemas.microsoft.com/office/drawing/2012/chart" uri="{CE6537A1-D6FC-4f65-9D91-7224C49458BB}"/>
                <c:ext xmlns:c16="http://schemas.microsoft.com/office/drawing/2014/chart" uri="{C3380CC4-5D6E-409C-BE32-E72D297353CC}">
                  <c16:uniqueId val="{000000F2-D24B-4B10-8200-68B0973AD939}"/>
                </c:ext>
              </c:extLst>
            </c:dLbl>
            <c:dLbl>
              <c:idx val="47"/>
              <c:delete val="1"/>
              <c:extLst>
                <c:ext xmlns:c15="http://schemas.microsoft.com/office/drawing/2012/chart" uri="{CE6537A1-D6FC-4f65-9D91-7224C49458BB}"/>
                <c:ext xmlns:c16="http://schemas.microsoft.com/office/drawing/2014/chart" uri="{C3380CC4-5D6E-409C-BE32-E72D297353CC}">
                  <c16:uniqueId val="{000000F3-D24B-4B10-8200-68B0973AD939}"/>
                </c:ext>
              </c:extLst>
            </c:dLbl>
            <c:dLbl>
              <c:idx val="48"/>
              <c:layout>
                <c:manualLayout>
                  <c:x val="-3.6598169867653366E-2"/>
                  <c:y val="-6.4988414151689905E-2"/>
                </c:manualLayout>
              </c:layout>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7C7C7C"/>
                      </a:solidFill>
                      <a:latin typeface="Segoe UI" panose="020B0502040204020203" pitchFamily="34" charset="0"/>
                      <a:ea typeface="Arial" panose="020B0604020202020204"/>
                      <a:cs typeface="Segoe UI" panose="020B0502040204020203" pitchFamily="34" charset="0"/>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4-D24B-4B10-8200-68B0973AD939}"/>
                </c:ext>
              </c:extLst>
            </c:dLbl>
            <c:dLbl>
              <c:idx val="49"/>
              <c:delete val="1"/>
              <c:extLst>
                <c:ext xmlns:c15="http://schemas.microsoft.com/office/drawing/2012/chart" uri="{CE6537A1-D6FC-4f65-9D91-7224C49458BB}"/>
                <c:ext xmlns:c16="http://schemas.microsoft.com/office/drawing/2014/chart" uri="{C3380CC4-5D6E-409C-BE32-E72D297353CC}">
                  <c16:uniqueId val="{000000F5-D24B-4B10-8200-68B0973AD939}"/>
                </c:ext>
              </c:extLst>
            </c:dLbl>
            <c:dLbl>
              <c:idx val="50"/>
              <c:delete val="1"/>
              <c:extLst>
                <c:ext xmlns:c15="http://schemas.microsoft.com/office/drawing/2012/chart" uri="{CE6537A1-D6FC-4f65-9D91-7224C49458BB}"/>
                <c:ext xmlns:c16="http://schemas.microsoft.com/office/drawing/2014/chart" uri="{C3380CC4-5D6E-409C-BE32-E72D297353CC}">
                  <c16:uniqueId val="{000000F6-D24B-4B10-8200-68B0973AD939}"/>
                </c:ext>
              </c:extLst>
            </c:dLbl>
            <c:dLbl>
              <c:idx val="51"/>
              <c:delete val="1"/>
              <c:extLst>
                <c:ext xmlns:c15="http://schemas.microsoft.com/office/drawing/2012/chart" uri="{CE6537A1-D6FC-4f65-9D91-7224C49458BB}"/>
                <c:ext xmlns:c16="http://schemas.microsoft.com/office/drawing/2014/chart" uri="{C3380CC4-5D6E-409C-BE32-E72D297353CC}">
                  <c16:uniqueId val="{000000F7-D24B-4B10-8200-68B0973AD939}"/>
                </c:ext>
              </c:extLst>
            </c:dLbl>
            <c:dLbl>
              <c:idx val="52"/>
              <c:delete val="1"/>
              <c:extLst>
                <c:ext xmlns:c15="http://schemas.microsoft.com/office/drawing/2012/chart" uri="{CE6537A1-D6FC-4f65-9D91-7224C49458BB}"/>
                <c:ext xmlns:c16="http://schemas.microsoft.com/office/drawing/2014/chart" uri="{C3380CC4-5D6E-409C-BE32-E72D297353CC}">
                  <c16:uniqueId val="{000000F8-D24B-4B10-8200-68B0973AD939}"/>
                </c:ext>
              </c:extLst>
            </c:dLbl>
            <c:dLbl>
              <c:idx val="53"/>
              <c:delete val="1"/>
              <c:extLst>
                <c:ext xmlns:c15="http://schemas.microsoft.com/office/drawing/2012/chart" uri="{CE6537A1-D6FC-4f65-9D91-7224C49458BB}"/>
                <c:ext xmlns:c16="http://schemas.microsoft.com/office/drawing/2014/chart" uri="{C3380CC4-5D6E-409C-BE32-E72D297353CC}">
                  <c16:uniqueId val="{000000F9-D24B-4B10-8200-68B0973AD939}"/>
                </c:ext>
              </c:extLst>
            </c:dLbl>
            <c:dLbl>
              <c:idx val="54"/>
              <c:delete val="1"/>
              <c:extLst>
                <c:ext xmlns:c15="http://schemas.microsoft.com/office/drawing/2012/chart" uri="{CE6537A1-D6FC-4f65-9D91-7224C49458BB}"/>
                <c:ext xmlns:c16="http://schemas.microsoft.com/office/drawing/2014/chart" uri="{C3380CC4-5D6E-409C-BE32-E72D297353CC}">
                  <c16:uniqueId val="{000000FA-D24B-4B10-8200-68B0973AD939}"/>
                </c:ext>
              </c:extLst>
            </c:dLbl>
            <c:dLbl>
              <c:idx val="55"/>
              <c:delete val="1"/>
              <c:extLst>
                <c:ext xmlns:c15="http://schemas.microsoft.com/office/drawing/2012/chart" uri="{CE6537A1-D6FC-4f65-9D91-7224C49458BB}"/>
                <c:ext xmlns:c16="http://schemas.microsoft.com/office/drawing/2014/chart" uri="{C3380CC4-5D6E-409C-BE32-E72D297353CC}">
                  <c16:uniqueId val="{000000FB-D24B-4B10-8200-68B0973AD939}"/>
                </c:ext>
              </c:extLst>
            </c:dLbl>
            <c:dLbl>
              <c:idx val="56"/>
              <c:delete val="1"/>
              <c:extLst>
                <c:ext xmlns:c15="http://schemas.microsoft.com/office/drawing/2012/chart" uri="{CE6537A1-D6FC-4f65-9D91-7224C49458BB}"/>
                <c:ext xmlns:c16="http://schemas.microsoft.com/office/drawing/2014/chart" uri="{C3380CC4-5D6E-409C-BE32-E72D297353CC}">
                  <c16:uniqueId val="{000000FC-D24B-4B10-8200-68B0973AD939}"/>
                </c:ext>
              </c:extLst>
            </c:dLbl>
            <c:dLbl>
              <c:idx val="57"/>
              <c:delete val="1"/>
              <c:extLst>
                <c:ext xmlns:c15="http://schemas.microsoft.com/office/drawing/2012/chart" uri="{CE6537A1-D6FC-4f65-9D91-7224C49458BB}"/>
                <c:ext xmlns:c16="http://schemas.microsoft.com/office/drawing/2014/chart" uri="{C3380CC4-5D6E-409C-BE32-E72D297353CC}">
                  <c16:uniqueId val="{000000FD-D24B-4B10-8200-68B0973AD939}"/>
                </c:ext>
              </c:extLst>
            </c:dLbl>
            <c:dLbl>
              <c:idx val="58"/>
              <c:delete val="1"/>
              <c:extLst>
                <c:ext xmlns:c15="http://schemas.microsoft.com/office/drawing/2012/chart" uri="{CE6537A1-D6FC-4f65-9D91-7224C49458BB}"/>
                <c:ext xmlns:c16="http://schemas.microsoft.com/office/drawing/2014/chart" uri="{C3380CC4-5D6E-409C-BE32-E72D297353CC}">
                  <c16:uniqueId val="{000000FE-D24B-4B10-8200-68B0973AD939}"/>
                </c:ext>
              </c:extLst>
            </c:dLbl>
            <c:dLbl>
              <c:idx val="59"/>
              <c:delete val="1"/>
              <c:extLst>
                <c:ext xmlns:c15="http://schemas.microsoft.com/office/drawing/2012/chart" uri="{CE6537A1-D6FC-4f65-9D91-7224C49458BB}"/>
                <c:ext xmlns:c16="http://schemas.microsoft.com/office/drawing/2014/chart" uri="{C3380CC4-5D6E-409C-BE32-E72D297353CC}">
                  <c16:uniqueId val="{000000FF-D24B-4B10-8200-68B0973AD939}"/>
                </c:ext>
              </c:extLst>
            </c:dLbl>
            <c:dLbl>
              <c:idx val="60"/>
              <c:layout>
                <c:manualLayout>
                  <c:x val="-4.1818542488035904E-2"/>
                  <c:y val="-9.0415677630835384E-2"/>
                </c:manualLayout>
              </c:layout>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7C7C7C"/>
                      </a:solidFill>
                      <a:latin typeface="Segoe UI" panose="020B0502040204020203" pitchFamily="34" charset="0"/>
                      <a:ea typeface="Arial" panose="020B0604020202020204"/>
                      <a:cs typeface="Segoe UI" panose="020B0502040204020203" pitchFamily="34" charset="0"/>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0-D24B-4B10-8200-68B0973AD939}"/>
                </c:ext>
              </c:extLst>
            </c:dLbl>
            <c:dLbl>
              <c:idx val="61"/>
              <c:delete val="1"/>
              <c:extLst>
                <c:ext xmlns:c15="http://schemas.microsoft.com/office/drawing/2012/chart" uri="{CE6537A1-D6FC-4f65-9D91-7224C49458BB}"/>
                <c:ext xmlns:c16="http://schemas.microsoft.com/office/drawing/2014/chart" uri="{C3380CC4-5D6E-409C-BE32-E72D297353CC}">
                  <c16:uniqueId val="{00000101-D24B-4B10-8200-68B0973AD939}"/>
                </c:ext>
              </c:extLst>
            </c:dLbl>
            <c:dLbl>
              <c:idx val="62"/>
              <c:delete val="1"/>
              <c:extLst>
                <c:ext xmlns:c15="http://schemas.microsoft.com/office/drawing/2012/chart" uri="{CE6537A1-D6FC-4f65-9D91-7224C49458BB}"/>
                <c:ext xmlns:c16="http://schemas.microsoft.com/office/drawing/2014/chart" uri="{C3380CC4-5D6E-409C-BE32-E72D297353CC}">
                  <c16:uniqueId val="{00000102-D24B-4B10-8200-68B0973AD939}"/>
                </c:ext>
              </c:extLst>
            </c:dLbl>
            <c:dLbl>
              <c:idx val="63"/>
              <c:delete val="1"/>
              <c:extLst>
                <c:ext xmlns:c15="http://schemas.microsoft.com/office/drawing/2012/chart" uri="{CE6537A1-D6FC-4f65-9D91-7224C49458BB}"/>
                <c:ext xmlns:c16="http://schemas.microsoft.com/office/drawing/2014/chart" uri="{C3380CC4-5D6E-409C-BE32-E72D297353CC}">
                  <c16:uniqueId val="{00000103-D24B-4B10-8200-68B0973AD939}"/>
                </c:ext>
              </c:extLst>
            </c:dLbl>
            <c:dLbl>
              <c:idx val="64"/>
              <c:delete val="1"/>
              <c:extLst>
                <c:ext xmlns:c15="http://schemas.microsoft.com/office/drawing/2012/chart" uri="{CE6537A1-D6FC-4f65-9D91-7224C49458BB}"/>
                <c:ext xmlns:c16="http://schemas.microsoft.com/office/drawing/2014/chart" uri="{C3380CC4-5D6E-409C-BE32-E72D297353CC}">
                  <c16:uniqueId val="{00000104-D24B-4B10-8200-68B0973AD939}"/>
                </c:ext>
              </c:extLst>
            </c:dLbl>
            <c:dLbl>
              <c:idx val="65"/>
              <c:delete val="1"/>
              <c:extLst>
                <c:ext xmlns:c15="http://schemas.microsoft.com/office/drawing/2012/chart" uri="{CE6537A1-D6FC-4f65-9D91-7224C49458BB}"/>
                <c:ext xmlns:c16="http://schemas.microsoft.com/office/drawing/2014/chart" uri="{C3380CC4-5D6E-409C-BE32-E72D297353CC}">
                  <c16:uniqueId val="{00000105-D24B-4B10-8200-68B0973AD939}"/>
                </c:ext>
              </c:extLst>
            </c:dLbl>
            <c:dLbl>
              <c:idx val="66"/>
              <c:delete val="1"/>
              <c:extLst>
                <c:ext xmlns:c15="http://schemas.microsoft.com/office/drawing/2012/chart" uri="{CE6537A1-D6FC-4f65-9D91-7224C49458BB}"/>
                <c:ext xmlns:c16="http://schemas.microsoft.com/office/drawing/2014/chart" uri="{C3380CC4-5D6E-409C-BE32-E72D297353CC}">
                  <c16:uniqueId val="{00000106-D24B-4B10-8200-68B0973AD939}"/>
                </c:ext>
              </c:extLst>
            </c:dLbl>
            <c:dLbl>
              <c:idx val="67"/>
              <c:delete val="1"/>
              <c:extLst>
                <c:ext xmlns:c15="http://schemas.microsoft.com/office/drawing/2012/chart" uri="{CE6537A1-D6FC-4f65-9D91-7224C49458BB}"/>
                <c:ext xmlns:c16="http://schemas.microsoft.com/office/drawing/2014/chart" uri="{C3380CC4-5D6E-409C-BE32-E72D297353CC}">
                  <c16:uniqueId val="{00000107-D24B-4B10-8200-68B0973AD939}"/>
                </c:ext>
              </c:extLst>
            </c:dLbl>
            <c:dLbl>
              <c:idx val="68"/>
              <c:delete val="1"/>
              <c:extLst>
                <c:ext xmlns:c15="http://schemas.microsoft.com/office/drawing/2012/chart" uri="{CE6537A1-D6FC-4f65-9D91-7224C49458BB}"/>
                <c:ext xmlns:c16="http://schemas.microsoft.com/office/drawing/2014/chart" uri="{C3380CC4-5D6E-409C-BE32-E72D297353CC}">
                  <c16:uniqueId val="{00000108-D24B-4B10-8200-68B0973AD939}"/>
                </c:ext>
              </c:extLst>
            </c:dLbl>
            <c:dLbl>
              <c:idx val="69"/>
              <c:delete val="1"/>
              <c:extLst>
                <c:ext xmlns:c15="http://schemas.microsoft.com/office/drawing/2012/chart" uri="{CE6537A1-D6FC-4f65-9D91-7224C49458BB}"/>
                <c:ext xmlns:c16="http://schemas.microsoft.com/office/drawing/2014/chart" uri="{C3380CC4-5D6E-409C-BE32-E72D297353CC}">
                  <c16:uniqueId val="{00000109-D24B-4B10-8200-68B0973AD939}"/>
                </c:ext>
              </c:extLst>
            </c:dLbl>
            <c:dLbl>
              <c:idx val="70"/>
              <c:delete val="1"/>
              <c:extLst>
                <c:ext xmlns:c15="http://schemas.microsoft.com/office/drawing/2012/chart" uri="{CE6537A1-D6FC-4f65-9D91-7224C49458BB}"/>
                <c:ext xmlns:c16="http://schemas.microsoft.com/office/drawing/2014/chart" uri="{C3380CC4-5D6E-409C-BE32-E72D297353CC}">
                  <c16:uniqueId val="{0000010A-D24B-4B10-8200-68B0973AD939}"/>
                </c:ext>
              </c:extLst>
            </c:dLbl>
            <c:dLbl>
              <c:idx val="71"/>
              <c:delete val="1"/>
              <c:extLst>
                <c:ext xmlns:c15="http://schemas.microsoft.com/office/drawing/2012/chart" uri="{CE6537A1-D6FC-4f65-9D91-7224C49458BB}"/>
                <c:ext xmlns:c16="http://schemas.microsoft.com/office/drawing/2014/chart" uri="{C3380CC4-5D6E-409C-BE32-E72D297353CC}">
                  <c16:uniqueId val="{0000010B-D24B-4B10-8200-68B0973AD939}"/>
                </c:ext>
              </c:extLst>
            </c:dLbl>
            <c:dLbl>
              <c:idx val="72"/>
              <c:layout>
                <c:manualLayout>
                  <c:x val="-2.4113119877042826E-2"/>
                  <c:y val="-5.5961625409743414E-2"/>
                </c:manualLayout>
              </c:layout>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7C7C7C"/>
                      </a:solidFill>
                      <a:latin typeface="Segoe UI" panose="020B0502040204020203" pitchFamily="34" charset="0"/>
                      <a:ea typeface="Arial" panose="020B0604020202020204"/>
                      <a:cs typeface="Segoe UI" panose="020B0502040204020203" pitchFamily="34" charset="0"/>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C-D24B-4B10-8200-68B0973AD939}"/>
                </c:ext>
              </c:extLst>
            </c:dLbl>
            <c:dLbl>
              <c:idx val="73"/>
              <c:delete val="1"/>
              <c:extLst>
                <c:ext xmlns:c15="http://schemas.microsoft.com/office/drawing/2012/chart" uri="{CE6537A1-D6FC-4f65-9D91-7224C49458BB}"/>
                <c:ext xmlns:c16="http://schemas.microsoft.com/office/drawing/2014/chart" uri="{C3380CC4-5D6E-409C-BE32-E72D297353CC}">
                  <c16:uniqueId val="{0000010D-D24B-4B10-8200-68B0973AD939}"/>
                </c:ext>
              </c:extLst>
            </c:dLbl>
            <c:dLbl>
              <c:idx val="74"/>
              <c:delete val="1"/>
              <c:extLst>
                <c:ext xmlns:c15="http://schemas.microsoft.com/office/drawing/2012/chart" uri="{CE6537A1-D6FC-4f65-9D91-7224C49458BB}"/>
                <c:ext xmlns:c16="http://schemas.microsoft.com/office/drawing/2014/chart" uri="{C3380CC4-5D6E-409C-BE32-E72D297353CC}">
                  <c16:uniqueId val="{0000010E-D24B-4B10-8200-68B0973AD939}"/>
                </c:ext>
              </c:extLst>
            </c:dLbl>
            <c:dLbl>
              <c:idx val="75"/>
              <c:delete val="1"/>
              <c:extLst>
                <c:ext xmlns:c15="http://schemas.microsoft.com/office/drawing/2012/chart" uri="{CE6537A1-D6FC-4f65-9D91-7224C49458BB}"/>
                <c:ext xmlns:c16="http://schemas.microsoft.com/office/drawing/2014/chart" uri="{C3380CC4-5D6E-409C-BE32-E72D297353CC}">
                  <c16:uniqueId val="{0000010F-D24B-4B10-8200-68B0973AD939}"/>
                </c:ext>
              </c:extLst>
            </c:dLbl>
            <c:dLbl>
              <c:idx val="76"/>
              <c:delete val="1"/>
              <c:extLst>
                <c:ext xmlns:c15="http://schemas.microsoft.com/office/drawing/2012/chart" uri="{CE6537A1-D6FC-4f65-9D91-7224C49458BB}"/>
                <c:ext xmlns:c16="http://schemas.microsoft.com/office/drawing/2014/chart" uri="{C3380CC4-5D6E-409C-BE32-E72D297353CC}">
                  <c16:uniqueId val="{00000110-D24B-4B10-8200-68B0973AD939}"/>
                </c:ext>
              </c:extLst>
            </c:dLbl>
            <c:dLbl>
              <c:idx val="77"/>
              <c:delete val="1"/>
              <c:extLst>
                <c:ext xmlns:c15="http://schemas.microsoft.com/office/drawing/2012/chart" uri="{CE6537A1-D6FC-4f65-9D91-7224C49458BB}"/>
                <c:ext xmlns:c16="http://schemas.microsoft.com/office/drawing/2014/chart" uri="{C3380CC4-5D6E-409C-BE32-E72D297353CC}">
                  <c16:uniqueId val="{00000111-D24B-4B10-8200-68B0973AD939}"/>
                </c:ext>
              </c:extLst>
            </c:dLbl>
            <c:dLbl>
              <c:idx val="78"/>
              <c:delete val="1"/>
              <c:extLst>
                <c:ext xmlns:c15="http://schemas.microsoft.com/office/drawing/2012/chart" uri="{CE6537A1-D6FC-4f65-9D91-7224C49458BB}"/>
                <c:ext xmlns:c16="http://schemas.microsoft.com/office/drawing/2014/chart" uri="{C3380CC4-5D6E-409C-BE32-E72D297353CC}">
                  <c16:uniqueId val="{00000112-D24B-4B10-8200-68B0973AD939}"/>
                </c:ext>
              </c:extLst>
            </c:dLbl>
            <c:dLbl>
              <c:idx val="79"/>
              <c:delete val="1"/>
              <c:extLst>
                <c:ext xmlns:c15="http://schemas.microsoft.com/office/drawing/2012/chart" uri="{CE6537A1-D6FC-4f65-9D91-7224C49458BB}"/>
                <c:ext xmlns:c16="http://schemas.microsoft.com/office/drawing/2014/chart" uri="{C3380CC4-5D6E-409C-BE32-E72D297353CC}">
                  <c16:uniqueId val="{00000113-D24B-4B10-8200-68B0973AD939}"/>
                </c:ext>
              </c:extLst>
            </c:dLbl>
            <c:dLbl>
              <c:idx val="80"/>
              <c:delete val="1"/>
              <c:extLst>
                <c:ext xmlns:c15="http://schemas.microsoft.com/office/drawing/2012/chart" uri="{CE6537A1-D6FC-4f65-9D91-7224C49458BB}"/>
                <c:ext xmlns:c16="http://schemas.microsoft.com/office/drawing/2014/chart" uri="{C3380CC4-5D6E-409C-BE32-E72D297353CC}">
                  <c16:uniqueId val="{00000114-D24B-4B10-8200-68B0973AD939}"/>
                </c:ext>
              </c:extLst>
            </c:dLbl>
            <c:dLbl>
              <c:idx val="81"/>
              <c:delete val="1"/>
              <c:extLst>
                <c:ext xmlns:c15="http://schemas.microsoft.com/office/drawing/2012/chart" uri="{CE6537A1-D6FC-4f65-9D91-7224C49458BB}"/>
                <c:ext xmlns:c16="http://schemas.microsoft.com/office/drawing/2014/chart" uri="{C3380CC4-5D6E-409C-BE32-E72D297353CC}">
                  <c16:uniqueId val="{00000115-D24B-4B10-8200-68B0973AD939}"/>
                </c:ext>
              </c:extLst>
            </c:dLbl>
            <c:dLbl>
              <c:idx val="82"/>
              <c:delete val="1"/>
              <c:extLst>
                <c:ext xmlns:c15="http://schemas.microsoft.com/office/drawing/2012/chart" uri="{CE6537A1-D6FC-4f65-9D91-7224C49458BB}"/>
                <c:ext xmlns:c16="http://schemas.microsoft.com/office/drawing/2014/chart" uri="{C3380CC4-5D6E-409C-BE32-E72D297353CC}">
                  <c16:uniqueId val="{00000116-D24B-4B10-8200-68B0973AD939}"/>
                </c:ext>
              </c:extLst>
            </c:dLbl>
            <c:dLbl>
              <c:idx val="83"/>
              <c:delete val="1"/>
              <c:extLst>
                <c:ext xmlns:c15="http://schemas.microsoft.com/office/drawing/2012/chart" uri="{CE6537A1-D6FC-4f65-9D91-7224C49458BB}"/>
                <c:ext xmlns:c16="http://schemas.microsoft.com/office/drawing/2014/chart" uri="{C3380CC4-5D6E-409C-BE32-E72D297353CC}">
                  <c16:uniqueId val="{00000117-D24B-4B10-8200-68B0973AD939}"/>
                </c:ext>
              </c:extLst>
            </c:dLbl>
            <c:dLbl>
              <c:idx val="84"/>
              <c:layout>
                <c:manualLayout>
                  <c:x val="-3.4604039185109882E-2"/>
                  <c:y val="-5.2201876342262983E-2"/>
                </c:manualLayout>
              </c:layout>
              <c:numFmt formatCode="#,##0.0" sourceLinked="0"/>
              <c:spPr>
                <a:noFill/>
                <a:ln w="25400">
                  <a:noFill/>
                </a:ln>
                <a:effectLst/>
              </c:spPr>
              <c:txPr>
                <a:bodyPr rot="0" spcFirstLastPara="0" vertOverflow="ellipsis" vert="horz" wrap="square" lIns="38100" tIns="19050" rIns="38100" bIns="19050" anchor="ctr" anchorCtr="1"/>
                <a:lstStyle/>
                <a:p>
                  <a:pPr>
                    <a:defRPr lang="es-ES" sz="900" b="1" i="0" u="none" strike="noStrike" kern="1200" baseline="0">
                      <a:solidFill>
                        <a:srgbClr val="7C7C7C"/>
                      </a:solidFill>
                      <a:latin typeface="Segoe UI" panose="020B0502040204020203" pitchFamily="34" charset="0"/>
                      <a:ea typeface="Arial" panose="020B0604020202020204"/>
                      <a:cs typeface="Segoe UI" panose="020B0502040204020203" pitchFamily="34" charset="0"/>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8-D24B-4B10-8200-68B0973AD939}"/>
                </c:ext>
              </c:extLst>
            </c:dLbl>
            <c:dLbl>
              <c:idx val="85"/>
              <c:delete val="1"/>
              <c:extLst>
                <c:ext xmlns:c15="http://schemas.microsoft.com/office/drawing/2012/chart" uri="{CE6537A1-D6FC-4f65-9D91-7224C49458BB}"/>
                <c:ext xmlns:c16="http://schemas.microsoft.com/office/drawing/2014/chart" uri="{C3380CC4-5D6E-409C-BE32-E72D297353CC}">
                  <c16:uniqueId val="{00000119-D24B-4B10-8200-68B0973AD939}"/>
                </c:ext>
              </c:extLst>
            </c:dLbl>
            <c:dLbl>
              <c:idx val="86"/>
              <c:delete val="1"/>
              <c:extLst>
                <c:ext xmlns:c15="http://schemas.microsoft.com/office/drawing/2012/chart" uri="{CE6537A1-D6FC-4f65-9D91-7224C49458BB}"/>
                <c:ext xmlns:c16="http://schemas.microsoft.com/office/drawing/2014/chart" uri="{C3380CC4-5D6E-409C-BE32-E72D297353CC}">
                  <c16:uniqueId val="{0000011A-D24B-4B10-8200-68B0973AD939}"/>
                </c:ext>
              </c:extLst>
            </c:dLbl>
            <c:dLbl>
              <c:idx val="87"/>
              <c:delete val="1"/>
              <c:extLst>
                <c:ext xmlns:c15="http://schemas.microsoft.com/office/drawing/2012/chart" uri="{CE6537A1-D6FC-4f65-9D91-7224C49458BB}"/>
                <c:ext xmlns:c16="http://schemas.microsoft.com/office/drawing/2014/chart" uri="{C3380CC4-5D6E-409C-BE32-E72D297353CC}">
                  <c16:uniqueId val="{0000011B-D24B-4B10-8200-68B0973AD939}"/>
                </c:ext>
              </c:extLst>
            </c:dLbl>
            <c:dLbl>
              <c:idx val="88"/>
              <c:delete val="1"/>
              <c:extLst>
                <c:ext xmlns:c15="http://schemas.microsoft.com/office/drawing/2012/chart" uri="{CE6537A1-D6FC-4f65-9D91-7224C49458BB}"/>
                <c:ext xmlns:c16="http://schemas.microsoft.com/office/drawing/2014/chart" uri="{C3380CC4-5D6E-409C-BE32-E72D297353CC}">
                  <c16:uniqueId val="{0000011C-D24B-4B10-8200-68B0973AD939}"/>
                </c:ext>
              </c:extLst>
            </c:dLbl>
            <c:dLbl>
              <c:idx val="89"/>
              <c:delete val="1"/>
              <c:extLst>
                <c:ext xmlns:c15="http://schemas.microsoft.com/office/drawing/2012/chart" uri="{CE6537A1-D6FC-4f65-9D91-7224C49458BB}"/>
                <c:ext xmlns:c16="http://schemas.microsoft.com/office/drawing/2014/chart" uri="{C3380CC4-5D6E-409C-BE32-E72D297353CC}">
                  <c16:uniqueId val="{0000011D-D24B-4B10-8200-68B0973AD939}"/>
                </c:ext>
              </c:extLst>
            </c:dLbl>
            <c:dLbl>
              <c:idx val="90"/>
              <c:delete val="1"/>
              <c:extLst>
                <c:ext xmlns:c15="http://schemas.microsoft.com/office/drawing/2012/chart" uri="{CE6537A1-D6FC-4f65-9D91-7224C49458BB}"/>
                <c:ext xmlns:c16="http://schemas.microsoft.com/office/drawing/2014/chart" uri="{C3380CC4-5D6E-409C-BE32-E72D297353CC}">
                  <c16:uniqueId val="{0000011E-D24B-4B10-8200-68B0973AD939}"/>
                </c:ext>
              </c:extLst>
            </c:dLbl>
            <c:dLbl>
              <c:idx val="91"/>
              <c:delete val="1"/>
              <c:extLst>
                <c:ext xmlns:c15="http://schemas.microsoft.com/office/drawing/2012/chart" uri="{CE6537A1-D6FC-4f65-9D91-7224C49458BB}"/>
                <c:ext xmlns:c16="http://schemas.microsoft.com/office/drawing/2014/chart" uri="{C3380CC4-5D6E-409C-BE32-E72D297353CC}">
                  <c16:uniqueId val="{0000011F-D24B-4B10-8200-68B0973AD939}"/>
                </c:ext>
              </c:extLst>
            </c:dLbl>
            <c:dLbl>
              <c:idx val="92"/>
              <c:delete val="1"/>
              <c:extLst>
                <c:ext xmlns:c15="http://schemas.microsoft.com/office/drawing/2012/chart" uri="{CE6537A1-D6FC-4f65-9D91-7224C49458BB}"/>
                <c:ext xmlns:c16="http://schemas.microsoft.com/office/drawing/2014/chart" uri="{C3380CC4-5D6E-409C-BE32-E72D297353CC}">
                  <c16:uniqueId val="{00000120-D24B-4B10-8200-68B0973AD939}"/>
                </c:ext>
              </c:extLst>
            </c:dLbl>
            <c:dLbl>
              <c:idx val="93"/>
              <c:delete val="1"/>
              <c:extLst>
                <c:ext xmlns:c15="http://schemas.microsoft.com/office/drawing/2012/chart" uri="{CE6537A1-D6FC-4f65-9D91-7224C49458BB}"/>
                <c:ext xmlns:c16="http://schemas.microsoft.com/office/drawing/2014/chart" uri="{C3380CC4-5D6E-409C-BE32-E72D297353CC}">
                  <c16:uniqueId val="{00000121-D24B-4B10-8200-68B0973AD939}"/>
                </c:ext>
              </c:extLst>
            </c:dLbl>
            <c:dLbl>
              <c:idx val="94"/>
              <c:delete val="1"/>
              <c:extLst>
                <c:ext xmlns:c15="http://schemas.microsoft.com/office/drawing/2012/chart" uri="{CE6537A1-D6FC-4f65-9D91-7224C49458BB}"/>
                <c:ext xmlns:c16="http://schemas.microsoft.com/office/drawing/2014/chart" uri="{C3380CC4-5D6E-409C-BE32-E72D297353CC}">
                  <c16:uniqueId val="{00000122-D24B-4B10-8200-68B0973AD939}"/>
                </c:ext>
              </c:extLst>
            </c:dLbl>
            <c:dLbl>
              <c:idx val="95"/>
              <c:delete val="1"/>
              <c:extLst>
                <c:ext xmlns:c15="http://schemas.microsoft.com/office/drawing/2012/chart" uri="{CE6537A1-D6FC-4f65-9D91-7224C49458BB}"/>
                <c:ext xmlns:c16="http://schemas.microsoft.com/office/drawing/2014/chart" uri="{C3380CC4-5D6E-409C-BE32-E72D297353CC}">
                  <c16:uniqueId val="{00000123-D24B-4B10-8200-68B0973AD939}"/>
                </c:ext>
              </c:extLst>
            </c:dLbl>
            <c:dLbl>
              <c:idx val="96"/>
              <c:delete val="1"/>
              <c:extLst>
                <c:ext xmlns:c15="http://schemas.microsoft.com/office/drawing/2012/chart" uri="{CE6537A1-D6FC-4f65-9D91-7224C49458BB}"/>
                <c:ext xmlns:c16="http://schemas.microsoft.com/office/drawing/2014/chart" uri="{C3380CC4-5D6E-409C-BE32-E72D297353CC}">
                  <c16:uniqueId val="{00000124-D24B-4B10-8200-68B0973AD939}"/>
                </c:ext>
              </c:extLst>
            </c:dLbl>
            <c:numFmt formatCode="#,##0.0" sourceLinked="0"/>
            <c:spPr>
              <a:noFill/>
              <a:ln>
                <a:noFill/>
              </a:ln>
              <a:effectLst/>
            </c:spPr>
            <c:txPr>
              <a:bodyPr rot="0" spcFirstLastPara="0" vertOverflow="ellipsis" vert="horz" wrap="square" lIns="38100" tIns="19050" rIns="38100" bIns="19050" anchor="ctr" anchorCtr="1"/>
              <a:lstStyle/>
              <a:p>
                <a:pPr>
                  <a:defRPr lang="es-ES" sz="900" b="1" i="0" u="none" strike="noStrike" kern="1200" baseline="0">
                    <a:solidFill>
                      <a:srgbClr val="7C7C7C"/>
                    </a:solidFill>
                    <a:latin typeface="Segoe UI" panose="020B0502040204020203" pitchFamily="34" charset="0"/>
                    <a:ea typeface="Arial" panose="020B0604020202020204"/>
                    <a:cs typeface="Segoe UI" panose="020B0502040204020203" pitchFamily="34" charset="0"/>
                  </a:defRPr>
                </a:pPr>
                <a:endParaRPr lang="es-CO"/>
              </a:p>
            </c:txPr>
            <c:dLblPos val="t"/>
            <c:showLegendKey val="0"/>
            <c:showVal val="0"/>
            <c:showCatName val="0"/>
            <c:showSerName val="0"/>
            <c:showPercent val="0"/>
            <c:showBubbleSize val="0"/>
            <c:extLst>
              <c:ext xmlns:c15="http://schemas.microsoft.com/office/drawing/2012/chart" uri="{CE6537A1-D6FC-4f65-9D91-7224C49458BB}">
                <c15:showLeaderLines val="0"/>
              </c:ext>
            </c:extLst>
          </c:dLbls>
          <c:cat>
            <c:strRef>
              <c:f>'total nacional'!$B$1:$CT$1</c:f>
              <c:strCache>
                <c:ptCount val="97"/>
                <c:pt idx="0">
                  <c:v>Jun 17</c:v>
                </c:pt>
                <c:pt idx="1">
                  <c:v>Jul</c:v>
                </c:pt>
                <c:pt idx="2">
                  <c:v>Ago</c:v>
                </c:pt>
                <c:pt idx="3">
                  <c:v>Sep</c:v>
                </c:pt>
                <c:pt idx="4">
                  <c:v>Oct</c:v>
                </c:pt>
                <c:pt idx="5">
                  <c:v>Nov</c:v>
                </c:pt>
                <c:pt idx="6">
                  <c:v>Dic</c:v>
                </c:pt>
                <c:pt idx="7">
                  <c:v>Ene</c:v>
                </c:pt>
                <c:pt idx="8">
                  <c:v>Feb</c:v>
                </c:pt>
                <c:pt idx="9">
                  <c:v>Mar</c:v>
                </c:pt>
                <c:pt idx="10">
                  <c:v>Abr</c:v>
                </c:pt>
                <c:pt idx="11">
                  <c:v>May</c:v>
                </c:pt>
                <c:pt idx="12">
                  <c:v>Jun 18</c:v>
                </c:pt>
                <c:pt idx="13">
                  <c:v>Jul</c:v>
                </c:pt>
                <c:pt idx="14">
                  <c:v>Ago</c:v>
                </c:pt>
                <c:pt idx="15">
                  <c:v>Sep</c:v>
                </c:pt>
                <c:pt idx="16">
                  <c:v>Oct</c:v>
                </c:pt>
                <c:pt idx="17">
                  <c:v>Nov</c:v>
                </c:pt>
                <c:pt idx="18">
                  <c:v>Dic</c:v>
                </c:pt>
                <c:pt idx="19">
                  <c:v>Ene</c:v>
                </c:pt>
                <c:pt idx="20">
                  <c:v>Feb</c:v>
                </c:pt>
                <c:pt idx="21">
                  <c:v>Mar</c:v>
                </c:pt>
                <c:pt idx="22">
                  <c:v>Abr</c:v>
                </c:pt>
                <c:pt idx="23">
                  <c:v>May</c:v>
                </c:pt>
                <c:pt idx="24">
                  <c:v>Jun 19</c:v>
                </c:pt>
                <c:pt idx="25">
                  <c:v>Jul</c:v>
                </c:pt>
                <c:pt idx="26">
                  <c:v>Ago</c:v>
                </c:pt>
                <c:pt idx="27">
                  <c:v>Sep</c:v>
                </c:pt>
                <c:pt idx="28">
                  <c:v>Oct</c:v>
                </c:pt>
                <c:pt idx="29">
                  <c:v>Nov</c:v>
                </c:pt>
                <c:pt idx="30">
                  <c:v>Dic</c:v>
                </c:pt>
                <c:pt idx="31">
                  <c:v>Ene</c:v>
                </c:pt>
                <c:pt idx="32">
                  <c:v>Feb</c:v>
                </c:pt>
                <c:pt idx="33">
                  <c:v>Mar*</c:v>
                </c:pt>
                <c:pt idx="34">
                  <c:v>Abr*</c:v>
                </c:pt>
                <c:pt idx="35">
                  <c:v>May*</c:v>
                </c:pt>
                <c:pt idx="36">
                  <c:v>Jun 20</c:v>
                </c:pt>
                <c:pt idx="37">
                  <c:v>Jul*</c:v>
                </c:pt>
                <c:pt idx="38">
                  <c:v>Ago</c:v>
                </c:pt>
                <c:pt idx="39">
                  <c:v>Sep</c:v>
                </c:pt>
                <c:pt idx="40">
                  <c:v>Oct</c:v>
                </c:pt>
                <c:pt idx="41">
                  <c:v>Nov</c:v>
                </c:pt>
                <c:pt idx="42">
                  <c:v>Dic</c:v>
                </c:pt>
                <c:pt idx="43">
                  <c:v>Ene</c:v>
                </c:pt>
                <c:pt idx="44">
                  <c:v>Feb</c:v>
                </c:pt>
                <c:pt idx="45">
                  <c:v>Mar</c:v>
                </c:pt>
                <c:pt idx="46">
                  <c:v>Abr</c:v>
                </c:pt>
                <c:pt idx="47">
                  <c:v>May</c:v>
                </c:pt>
                <c:pt idx="48">
                  <c:v>Jun 21</c:v>
                </c:pt>
                <c:pt idx="49">
                  <c:v>Jul</c:v>
                </c:pt>
                <c:pt idx="50">
                  <c:v>Ago</c:v>
                </c:pt>
                <c:pt idx="51">
                  <c:v>Sep</c:v>
                </c:pt>
                <c:pt idx="52">
                  <c:v>Oct</c:v>
                </c:pt>
                <c:pt idx="53">
                  <c:v>Nov</c:v>
                </c:pt>
                <c:pt idx="54">
                  <c:v>Dic</c:v>
                </c:pt>
                <c:pt idx="55">
                  <c:v>Ene</c:v>
                </c:pt>
                <c:pt idx="56">
                  <c:v>Feb</c:v>
                </c:pt>
                <c:pt idx="57">
                  <c:v>Mar</c:v>
                </c:pt>
                <c:pt idx="58">
                  <c:v>Abr</c:v>
                </c:pt>
                <c:pt idx="59">
                  <c:v>May</c:v>
                </c:pt>
                <c:pt idx="60">
                  <c:v>Jun 22</c:v>
                </c:pt>
                <c:pt idx="61">
                  <c:v>Jul</c:v>
                </c:pt>
                <c:pt idx="62">
                  <c:v>Ago</c:v>
                </c:pt>
                <c:pt idx="63">
                  <c:v>Sep</c:v>
                </c:pt>
                <c:pt idx="64">
                  <c:v>Oct</c:v>
                </c:pt>
                <c:pt idx="65">
                  <c:v>Nov</c:v>
                </c:pt>
                <c:pt idx="66">
                  <c:v>Dic</c:v>
                </c:pt>
                <c:pt idx="67">
                  <c:v>Ene</c:v>
                </c:pt>
                <c:pt idx="68">
                  <c:v>Feb</c:v>
                </c:pt>
                <c:pt idx="69">
                  <c:v>Mar</c:v>
                </c:pt>
                <c:pt idx="70">
                  <c:v>Abr</c:v>
                </c:pt>
                <c:pt idx="71">
                  <c:v>May</c:v>
                </c:pt>
                <c:pt idx="72">
                  <c:v>Jun 23</c:v>
                </c:pt>
                <c:pt idx="73">
                  <c:v>Jul</c:v>
                </c:pt>
                <c:pt idx="74">
                  <c:v>Ago</c:v>
                </c:pt>
                <c:pt idx="75">
                  <c:v>Sep</c:v>
                </c:pt>
                <c:pt idx="76">
                  <c:v>Oct</c:v>
                </c:pt>
                <c:pt idx="77">
                  <c:v>Nov</c:v>
                </c:pt>
                <c:pt idx="78">
                  <c:v>Dic</c:v>
                </c:pt>
                <c:pt idx="79">
                  <c:v>Ene</c:v>
                </c:pt>
                <c:pt idx="80">
                  <c:v>Feb</c:v>
                </c:pt>
                <c:pt idx="81">
                  <c:v>Mar</c:v>
                </c:pt>
                <c:pt idx="82">
                  <c:v>Abr</c:v>
                </c:pt>
                <c:pt idx="83">
                  <c:v>May</c:v>
                </c:pt>
                <c:pt idx="84">
                  <c:v>Jun 24</c:v>
                </c:pt>
                <c:pt idx="85">
                  <c:v>Jul</c:v>
                </c:pt>
                <c:pt idx="86">
                  <c:v>Ago</c:v>
                </c:pt>
                <c:pt idx="87">
                  <c:v>Sep</c:v>
                </c:pt>
                <c:pt idx="88">
                  <c:v>Oct</c:v>
                </c:pt>
                <c:pt idx="89">
                  <c:v>Nov</c:v>
                </c:pt>
                <c:pt idx="90">
                  <c:v>Dic</c:v>
                </c:pt>
                <c:pt idx="91">
                  <c:v>Ene</c:v>
                </c:pt>
                <c:pt idx="92">
                  <c:v>Feb</c:v>
                </c:pt>
                <c:pt idx="93">
                  <c:v>Mar</c:v>
                </c:pt>
                <c:pt idx="94">
                  <c:v>Abr</c:v>
                </c:pt>
                <c:pt idx="95">
                  <c:v>May</c:v>
                </c:pt>
                <c:pt idx="96">
                  <c:v>Jun 25</c:v>
                </c:pt>
              </c:strCache>
            </c:strRef>
          </c:cat>
          <c:val>
            <c:numRef>
              <c:f>'total nacional'!$B$4:$CT$4</c:f>
              <c:numCache>
                <c:formatCode>0.0</c:formatCode>
                <c:ptCount val="97"/>
                <c:pt idx="0">
                  <c:v>8.9772999999999996</c:v>
                </c:pt>
                <c:pt idx="1">
                  <c:v>9.9404000000000003</c:v>
                </c:pt>
                <c:pt idx="2">
                  <c:v>9.5167999999999999</c:v>
                </c:pt>
                <c:pt idx="3">
                  <c:v>9.5469000000000008</c:v>
                </c:pt>
                <c:pt idx="4">
                  <c:v>8.7399000000000004</c:v>
                </c:pt>
                <c:pt idx="5">
                  <c:v>8.7647999999999993</c:v>
                </c:pt>
                <c:pt idx="6">
                  <c:v>8.9122000000000003</c:v>
                </c:pt>
                <c:pt idx="7">
                  <c:v>12.1374</c:v>
                </c:pt>
                <c:pt idx="8">
                  <c:v>11.1882</c:v>
                </c:pt>
                <c:pt idx="9">
                  <c:v>9.7715999999999994</c:v>
                </c:pt>
                <c:pt idx="10">
                  <c:v>9.7292000000000005</c:v>
                </c:pt>
                <c:pt idx="11">
                  <c:v>9.9794999999999998</c:v>
                </c:pt>
                <c:pt idx="12">
                  <c:v>9.3085000000000004</c:v>
                </c:pt>
                <c:pt idx="13">
                  <c:v>10.042299999999999</c:v>
                </c:pt>
                <c:pt idx="14">
                  <c:v>9.4291999999999998</c:v>
                </c:pt>
                <c:pt idx="15">
                  <c:v>9.6707000000000001</c:v>
                </c:pt>
                <c:pt idx="16">
                  <c:v>9.3614999999999995</c:v>
                </c:pt>
                <c:pt idx="17">
                  <c:v>8.9905000000000008</c:v>
                </c:pt>
                <c:pt idx="18">
                  <c:v>9.9891000000000005</c:v>
                </c:pt>
                <c:pt idx="19">
                  <c:v>13.075200000000001</c:v>
                </c:pt>
                <c:pt idx="20">
                  <c:v>12.092599999999999</c:v>
                </c:pt>
                <c:pt idx="21">
                  <c:v>11.1814</c:v>
                </c:pt>
                <c:pt idx="22">
                  <c:v>10.656599999999999</c:v>
                </c:pt>
                <c:pt idx="23">
                  <c:v>10.9519</c:v>
                </c:pt>
                <c:pt idx="24">
                  <c:v>9.7228999999999992</c:v>
                </c:pt>
                <c:pt idx="25">
                  <c:v>11.2807</c:v>
                </c:pt>
                <c:pt idx="26">
                  <c:v>11.1973</c:v>
                </c:pt>
                <c:pt idx="27">
                  <c:v>10.8003</c:v>
                </c:pt>
                <c:pt idx="28">
                  <c:v>10.1236</c:v>
                </c:pt>
                <c:pt idx="29">
                  <c:v>9.6186000000000007</c:v>
                </c:pt>
                <c:pt idx="30">
                  <c:v>9.9497</c:v>
                </c:pt>
                <c:pt idx="31">
                  <c:v>13.458500000000001</c:v>
                </c:pt>
                <c:pt idx="32">
                  <c:v>12.8131</c:v>
                </c:pt>
                <c:pt idx="33">
                  <c:v>13.1828</c:v>
                </c:pt>
                <c:pt idx="34">
                  <c:v>20.485299999999999</c:v>
                </c:pt>
                <c:pt idx="35">
                  <c:v>21.972000000000001</c:v>
                </c:pt>
                <c:pt idx="36">
                  <c:v>20.359100000000002</c:v>
                </c:pt>
                <c:pt idx="37">
                  <c:v>20.9147</c:v>
                </c:pt>
                <c:pt idx="38">
                  <c:v>17.442699999999999</c:v>
                </c:pt>
                <c:pt idx="39">
                  <c:v>16.2928</c:v>
                </c:pt>
                <c:pt idx="40">
                  <c:v>15.2814</c:v>
                </c:pt>
                <c:pt idx="41">
                  <c:v>13.912800000000001</c:v>
                </c:pt>
                <c:pt idx="42">
                  <c:v>13.914199999999999</c:v>
                </c:pt>
                <c:pt idx="43">
                  <c:v>17.563300000000002</c:v>
                </c:pt>
                <c:pt idx="44">
                  <c:v>15.5852</c:v>
                </c:pt>
                <c:pt idx="45">
                  <c:v>14.7255</c:v>
                </c:pt>
                <c:pt idx="46">
                  <c:v>15.488</c:v>
                </c:pt>
                <c:pt idx="47">
                  <c:v>15.2042</c:v>
                </c:pt>
                <c:pt idx="48">
                  <c:v>14.646599999999999</c:v>
                </c:pt>
                <c:pt idx="49">
                  <c:v>13.0585</c:v>
                </c:pt>
                <c:pt idx="50">
                  <c:v>12.8614</c:v>
                </c:pt>
                <c:pt idx="51">
                  <c:v>11.9613</c:v>
                </c:pt>
                <c:pt idx="52">
                  <c:v>11.995200000000001</c:v>
                </c:pt>
                <c:pt idx="53">
                  <c:v>11.533099999999999</c:v>
                </c:pt>
                <c:pt idx="54">
                  <c:v>11.096500000000001</c:v>
                </c:pt>
                <c:pt idx="55">
                  <c:v>14.6473</c:v>
                </c:pt>
                <c:pt idx="56">
                  <c:v>12.905200000000001</c:v>
                </c:pt>
                <c:pt idx="57">
                  <c:v>12.1212</c:v>
                </c:pt>
                <c:pt idx="58">
                  <c:v>11.1685</c:v>
                </c:pt>
                <c:pt idx="59">
                  <c:v>10.648300000000001</c:v>
                </c:pt>
                <c:pt idx="60">
                  <c:v>11.261200000000001</c:v>
                </c:pt>
                <c:pt idx="61">
                  <c:v>10.988899999999999</c:v>
                </c:pt>
                <c:pt idx="62">
                  <c:v>10.6313</c:v>
                </c:pt>
                <c:pt idx="63">
                  <c:v>10.7484</c:v>
                </c:pt>
                <c:pt idx="64">
                  <c:v>9.7210000000000001</c:v>
                </c:pt>
                <c:pt idx="65">
                  <c:v>9.5007999999999999</c:v>
                </c:pt>
                <c:pt idx="66">
                  <c:v>10.2727</c:v>
                </c:pt>
                <c:pt idx="67">
                  <c:v>13.7044</c:v>
                </c:pt>
                <c:pt idx="68">
                  <c:v>11.3531</c:v>
                </c:pt>
                <c:pt idx="69">
                  <c:v>10.032500000000001</c:v>
                </c:pt>
                <c:pt idx="70">
                  <c:v>10.7247</c:v>
                </c:pt>
                <c:pt idx="71">
                  <c:v>10.475099999999999</c:v>
                </c:pt>
                <c:pt idx="72">
                  <c:v>9.3423096210000001</c:v>
                </c:pt>
                <c:pt idx="73">
                  <c:v>9.5728505641015751</c:v>
                </c:pt>
                <c:pt idx="74">
                  <c:v>9.2773719992695955</c:v>
                </c:pt>
                <c:pt idx="75">
                  <c:v>9.2526741803322139</c:v>
                </c:pt>
                <c:pt idx="76">
                  <c:v>9.2309123842941094</c:v>
                </c:pt>
                <c:pt idx="77">
                  <c:v>9.0073861572210028</c:v>
                </c:pt>
                <c:pt idx="78">
                  <c:v>10.013717396181603</c:v>
                </c:pt>
                <c:pt idx="79">
                  <c:v>12.661635826705913</c:v>
                </c:pt>
                <c:pt idx="80">
                  <c:v>11.666144792067652</c:v>
                </c:pt>
                <c:pt idx="81">
                  <c:v>11.285719499435782</c:v>
                </c:pt>
                <c:pt idx="82">
                  <c:v>10.646715730368971</c:v>
                </c:pt>
                <c:pt idx="83">
                  <c:v>10.305870827614305</c:v>
                </c:pt>
                <c:pt idx="84">
                  <c:v>10.268590171466832</c:v>
                </c:pt>
                <c:pt idx="85">
                  <c:v>9.9181446285116568</c:v>
                </c:pt>
                <c:pt idx="86">
                  <c:v>9.6626578419937097</c:v>
                </c:pt>
                <c:pt idx="87">
                  <c:v>9.1344769517755928</c:v>
                </c:pt>
                <c:pt idx="88">
                  <c:v>9.1337601500858749</c:v>
                </c:pt>
                <c:pt idx="89">
                  <c:v>8.1687634793625499</c:v>
                </c:pt>
                <c:pt idx="90">
                  <c:v>9.1252953803636494</c:v>
                </c:pt>
                <c:pt idx="91">
                  <c:v>11.636036642818445</c:v>
                </c:pt>
                <c:pt idx="92">
                  <c:v>10.33046346346282</c:v>
                </c:pt>
                <c:pt idx="93">
                  <c:v>9.6163686629637048</c:v>
                </c:pt>
                <c:pt idx="94">
                  <c:v>8.7825059385890309</c:v>
                </c:pt>
                <c:pt idx="95">
                  <c:v>9.0364158093294087</c:v>
                </c:pt>
                <c:pt idx="96">
                  <c:v>8.5540200861558695</c:v>
                </c:pt>
              </c:numCache>
            </c:numRef>
          </c:val>
          <c:smooth val="1"/>
          <c:extLst>
            <c:ext xmlns:c16="http://schemas.microsoft.com/office/drawing/2014/chart" uri="{C3380CC4-5D6E-409C-BE32-E72D297353CC}">
              <c16:uniqueId val="{00000125-D24B-4B10-8200-68B0973AD939}"/>
            </c:ext>
          </c:extLst>
        </c:ser>
        <c:dLbls>
          <c:showLegendKey val="0"/>
          <c:showVal val="0"/>
          <c:showCatName val="0"/>
          <c:showSerName val="0"/>
          <c:showPercent val="0"/>
          <c:showBubbleSize val="0"/>
        </c:dLbls>
        <c:marker val="1"/>
        <c:smooth val="0"/>
        <c:axId val="592647216"/>
        <c:axId val="592653880"/>
      </c:lineChart>
      <c:catAx>
        <c:axId val="592653488"/>
        <c:scaling>
          <c:orientation val="minMax"/>
        </c:scaling>
        <c:delete val="0"/>
        <c:axPos val="b"/>
        <c:numFmt formatCode="mmm\-yy" sourceLinked="0"/>
        <c:majorTickMark val="out"/>
        <c:minorTickMark val="none"/>
        <c:tickLblPos val="nextTo"/>
        <c:spPr>
          <a:ln w="3175" cap="flat" cmpd="sng" algn="ctr">
            <a:solidFill>
              <a:schemeClr val="tx1"/>
            </a:solidFill>
            <a:prstDash val="solid"/>
            <a:round/>
          </a:ln>
        </c:spPr>
        <c:txPr>
          <a:bodyPr rot="-5400000" spcFirstLastPara="0" vertOverflow="ellipsis" vert="horz" wrap="square" anchor="ctr" anchorCtr="1" forceAA="0"/>
          <a:lstStyle/>
          <a:p>
            <a:pPr>
              <a:defRPr lang="es-ES" sz="1000" b="0" i="0" u="none" strike="noStrike" kern="1200" baseline="0">
                <a:solidFill>
                  <a:srgbClr val="000000"/>
                </a:solidFill>
                <a:latin typeface="Segoe UI" panose="020B0502040204020203" pitchFamily="34" charset="0"/>
                <a:ea typeface="Arial" panose="020B0604020202020204"/>
                <a:cs typeface="Segoe UI" panose="020B0502040204020203" pitchFamily="34" charset="0"/>
              </a:defRPr>
            </a:pPr>
            <a:endParaRPr lang="es-CO"/>
          </a:p>
        </c:txPr>
        <c:crossAx val="592649960"/>
        <c:crosses val="autoZero"/>
        <c:auto val="1"/>
        <c:lblAlgn val="ctr"/>
        <c:lblOffset val="100"/>
        <c:tickLblSkip val="12"/>
        <c:tickMarkSkip val="12"/>
        <c:noMultiLvlLbl val="1"/>
      </c:catAx>
      <c:valAx>
        <c:axId val="592649960"/>
        <c:scaling>
          <c:orientation val="minMax"/>
          <c:max val="75"/>
          <c:min val="10"/>
        </c:scaling>
        <c:delete val="0"/>
        <c:axPos val="l"/>
        <c:majorGridlines>
          <c:spPr>
            <a:ln w="3175" cap="flat" cmpd="sng" algn="ctr">
              <a:noFill/>
              <a:prstDash val="solid"/>
              <a:round/>
            </a:ln>
          </c:spPr>
        </c:majorGridlines>
        <c:title>
          <c:tx>
            <c:rich>
              <a:bodyPr rot="-5400000" spcFirstLastPara="0" vertOverflow="ellipsis" vert="horz" wrap="square" anchor="ctr" anchorCtr="1"/>
              <a:lstStyle/>
              <a:p>
                <a:pPr>
                  <a:defRPr lang="es-ES" sz="1000" b="0" i="0" u="none" strike="noStrike" kern="1200" baseline="0">
                    <a:solidFill>
                      <a:srgbClr val="000000"/>
                    </a:solidFill>
                    <a:latin typeface="Segoe UI" panose="020B0502040204020203" pitchFamily="34" charset="0"/>
                    <a:ea typeface="Arial" panose="020B0604020202020204"/>
                    <a:cs typeface="Segoe UI" panose="020B0502040204020203" pitchFamily="34" charset="0"/>
                  </a:defRPr>
                </a:pPr>
                <a:r>
                  <a:rPr lang="es-CO">
                    <a:latin typeface="Segoe UI" panose="020B0502040204020203" pitchFamily="34" charset="0"/>
                    <a:cs typeface="Segoe UI" panose="020B0502040204020203" pitchFamily="34" charset="0"/>
                  </a:rPr>
                  <a:t>Tasa TGP-TO (%)</a:t>
                </a:r>
              </a:p>
            </c:rich>
          </c:tx>
          <c:layout>
            <c:manualLayout>
              <c:xMode val="edge"/>
              <c:yMode val="edge"/>
              <c:x val="0"/>
              <c:y val="0.34726489205380356"/>
            </c:manualLayout>
          </c:layout>
          <c:overlay val="0"/>
          <c:spPr>
            <a:noFill/>
            <a:ln w="25400">
              <a:noFill/>
            </a:ln>
          </c:spPr>
        </c:title>
        <c:numFmt formatCode="0.0" sourceLinked="0"/>
        <c:majorTickMark val="out"/>
        <c:minorTickMark val="none"/>
        <c:tickLblPos val="nextTo"/>
        <c:spPr>
          <a:ln w="3175" cap="flat" cmpd="sng" algn="ctr">
            <a:solidFill>
              <a:schemeClr val="tx1"/>
            </a:solidFill>
            <a:prstDash val="solid"/>
            <a:round/>
          </a:ln>
        </c:spPr>
        <c:txPr>
          <a:bodyPr rot="0" spcFirstLastPara="0" vertOverflow="ellipsis" vert="horz" wrap="square" anchor="ctr" anchorCtr="1"/>
          <a:lstStyle/>
          <a:p>
            <a:pPr>
              <a:defRPr lang="es-ES" sz="1000" b="0" i="0" u="none" strike="noStrike" kern="1200" baseline="0">
                <a:solidFill>
                  <a:srgbClr val="000000"/>
                </a:solidFill>
                <a:latin typeface="Segoe UI" panose="020B0502040204020203" pitchFamily="34" charset="0"/>
                <a:ea typeface="Arial" panose="020B0604020202020204"/>
                <a:cs typeface="Segoe UI" panose="020B0502040204020203" pitchFamily="34" charset="0"/>
              </a:defRPr>
            </a:pPr>
            <a:endParaRPr lang="es-CO"/>
          </a:p>
        </c:txPr>
        <c:crossAx val="592653488"/>
        <c:crosses val="autoZero"/>
        <c:crossBetween val="between"/>
        <c:majorUnit val="10"/>
      </c:valAx>
      <c:catAx>
        <c:axId val="592647216"/>
        <c:scaling>
          <c:orientation val="minMax"/>
        </c:scaling>
        <c:delete val="1"/>
        <c:axPos val="b"/>
        <c:numFmt formatCode="General" sourceLinked="1"/>
        <c:majorTickMark val="out"/>
        <c:minorTickMark val="none"/>
        <c:tickLblPos val="none"/>
        <c:crossAx val="592653880"/>
        <c:crosses val="autoZero"/>
        <c:auto val="1"/>
        <c:lblAlgn val="ctr"/>
        <c:lblOffset val="100"/>
        <c:noMultiLvlLbl val="1"/>
      </c:catAx>
      <c:valAx>
        <c:axId val="592653880"/>
        <c:scaling>
          <c:orientation val="minMax"/>
          <c:max val="50"/>
          <c:min val="5"/>
        </c:scaling>
        <c:delete val="0"/>
        <c:axPos val="r"/>
        <c:title>
          <c:tx>
            <c:rich>
              <a:bodyPr rot="-5400000" spcFirstLastPara="0" vertOverflow="ellipsis" vert="horz" wrap="square" anchor="ctr" anchorCtr="1"/>
              <a:lstStyle/>
              <a:p>
                <a:pPr>
                  <a:defRPr lang="es-ES" sz="1000" b="0" i="0" u="none" strike="noStrike" kern="1200" baseline="0">
                    <a:solidFill>
                      <a:srgbClr val="000000"/>
                    </a:solidFill>
                    <a:latin typeface="Segoe UI" panose="020B0502040204020203" pitchFamily="34" charset="0"/>
                    <a:ea typeface="Arial" panose="020B0604020202020204"/>
                    <a:cs typeface="Segoe UI" panose="020B0502040204020203" pitchFamily="34" charset="0"/>
                  </a:defRPr>
                </a:pPr>
                <a:r>
                  <a:rPr lang="es-CO">
                    <a:latin typeface="Segoe UI" panose="020B0502040204020203" pitchFamily="34" charset="0"/>
                    <a:cs typeface="Segoe UI" panose="020B0502040204020203" pitchFamily="34" charset="0"/>
                  </a:rPr>
                  <a:t> Tasa TD (%)</a:t>
                </a:r>
              </a:p>
            </c:rich>
          </c:tx>
          <c:layout>
            <c:manualLayout>
              <c:xMode val="edge"/>
              <c:yMode val="edge"/>
              <c:x val="0.97666370449064455"/>
              <c:y val="0.34740703063185263"/>
            </c:manualLayout>
          </c:layout>
          <c:overlay val="0"/>
          <c:spPr>
            <a:noFill/>
            <a:ln w="25400">
              <a:noFill/>
            </a:ln>
          </c:spPr>
        </c:title>
        <c:numFmt formatCode="0.0" sourceLinked="0"/>
        <c:majorTickMark val="cross"/>
        <c:minorTickMark val="none"/>
        <c:tickLblPos val="nextTo"/>
        <c:spPr>
          <a:ln w="3175" cap="flat" cmpd="sng" algn="ctr">
            <a:solidFill>
              <a:schemeClr val="tx1"/>
            </a:solidFill>
            <a:prstDash val="solid"/>
            <a:round/>
          </a:ln>
        </c:spPr>
        <c:txPr>
          <a:bodyPr rot="0" spcFirstLastPara="0" vertOverflow="ellipsis" vert="horz" wrap="square" anchor="ctr" anchorCtr="1"/>
          <a:lstStyle/>
          <a:p>
            <a:pPr>
              <a:defRPr lang="es-ES" sz="1000" b="0" i="0" u="none" strike="noStrike" kern="1200" baseline="0">
                <a:solidFill>
                  <a:srgbClr val="000000"/>
                </a:solidFill>
                <a:latin typeface="Segoe UI" panose="020B0502040204020203" pitchFamily="34" charset="0"/>
                <a:ea typeface="Arial" panose="020B0604020202020204"/>
                <a:cs typeface="Segoe UI" panose="020B0502040204020203" pitchFamily="34" charset="0"/>
              </a:defRPr>
            </a:pPr>
            <a:endParaRPr lang="es-CO"/>
          </a:p>
        </c:txPr>
        <c:crossAx val="592647216"/>
        <c:crosses val="max"/>
        <c:crossBetween val="between"/>
        <c:majorUnit val="10"/>
      </c:valAx>
      <c:spPr>
        <a:noFill/>
        <a:ln w="6350">
          <a:noFill/>
        </a:ln>
      </c:spPr>
    </c:plotArea>
    <c:legend>
      <c:legendPos val="r"/>
      <c:layout>
        <c:manualLayout>
          <c:xMode val="edge"/>
          <c:yMode val="edge"/>
          <c:x val="0.3067878287209142"/>
          <c:y val="0.94885773516619099"/>
          <c:w val="0.38301918399192253"/>
          <c:h val="4.9535623689496898E-2"/>
        </c:manualLayout>
      </c:layout>
      <c:overlay val="0"/>
      <c:txPr>
        <a:bodyPr rot="0" spcFirstLastPara="0" vertOverflow="ellipsis" vert="horz" wrap="square" anchor="ctr" anchorCtr="1"/>
        <a:lstStyle/>
        <a:p>
          <a:pPr>
            <a:defRPr lang="es-ES" sz="1000" b="0" i="0" u="none" strike="noStrike" kern="1200" baseline="0">
              <a:solidFill>
                <a:srgbClr val="000000"/>
              </a:solidFill>
              <a:latin typeface="Segoe UI" panose="020B0502040204020203" pitchFamily="34" charset="0"/>
              <a:ea typeface="Arial" panose="020B0604020202020204"/>
              <a:cs typeface="Segoe UI" panose="020B0502040204020203" pitchFamily="34" charset="0"/>
            </a:defRPr>
          </a:pPr>
          <a:endParaRPr lang="es-CO"/>
        </a:p>
      </c:txPr>
    </c:legend>
    <c:plotVisOnly val="1"/>
    <c:dispBlanksAs val="gap"/>
    <c:showDLblsOverMax val="0"/>
    <c:extLst>
      <c:ext uri="{0b15fc19-7d7d-44ad-8c2d-2c3a37ce22c3}">
        <chartProps xmlns="https://web.wps.cn/et/2018/main" chartId="{a1519597-75ae-40ab-b8ce-1f746e5a4dbf}"/>
      </c:ext>
    </c:extLst>
  </c:chart>
  <c:spPr>
    <a:noFill/>
    <a:ln w="9525" cap="flat" cmpd="sng" algn="ctr">
      <a:noFill/>
      <a:prstDash val="solid"/>
      <a:round/>
    </a:ln>
  </c:spPr>
  <c:txPr>
    <a:bodyPr/>
    <a:lstStyle/>
    <a:p>
      <a:pPr>
        <a:defRPr lang="es-ES" sz="1000" b="0" i="0" u="none" strike="noStrike" baseline="0">
          <a:solidFill>
            <a:srgbClr val="000000"/>
          </a:solidFill>
          <a:latin typeface="Encode Sans Condensed" panose="00000506000000000000" pitchFamily="2" charset="0"/>
          <a:ea typeface="Arial" panose="020B0604020202020204"/>
          <a:cs typeface="Arial" panose="020B0604020202020204"/>
        </a:defRPr>
      </a:pPr>
      <a:endParaRPr lang="es-CO"/>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335051293115402E-2"/>
          <c:y val="2.8790976691610199E-2"/>
          <c:w val="0.83717562676944035"/>
          <c:h val="0.65685235508388928"/>
        </c:manualLayout>
      </c:layout>
      <c:lineChart>
        <c:grouping val="standard"/>
        <c:varyColors val="0"/>
        <c:ser>
          <c:idx val="0"/>
          <c:order val="0"/>
          <c:tx>
            <c:strRef>
              <c:f>'Total nacional Trim'!$A$15</c:f>
              <c:strCache>
                <c:ptCount val="1"/>
                <c:pt idx="0">
                  <c:v>TGP</c:v>
                </c:pt>
              </c:strCache>
            </c:strRef>
          </c:tx>
          <c:spPr>
            <a:ln w="28575" cap="rnd" cmpd="sng" algn="ctr">
              <a:solidFill>
                <a:srgbClr val="BD5184"/>
              </a:solidFill>
              <a:prstDash val="solid"/>
              <a:round/>
            </a:ln>
          </c:spPr>
          <c:marker>
            <c:symbol val="none"/>
          </c:marker>
          <c:dLbls>
            <c:dLbl>
              <c:idx val="0"/>
              <c:layout>
                <c:manualLayout>
                  <c:x val="-7.655987962659476E-3"/>
                  <c:y val="-3.8075302964246084E-2"/>
                </c:manualLayout>
              </c:layout>
              <c:numFmt formatCode="#,##0.0" sourceLinked="0"/>
              <c:spPr>
                <a:noFill/>
                <a:ln w="25400">
                  <a:noFill/>
                </a:ln>
                <a:effectLst/>
              </c:spPr>
              <c:txPr>
                <a:bodyPr rot="0" vert="horz"/>
                <a:lstStyle/>
                <a:p>
                  <a:pPr>
                    <a:defRPr b="1">
                      <a:solidFill>
                        <a:srgbClr val="BD5184"/>
                      </a:solidFill>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CC3-4D67-8E5A-96A0767DBA42}"/>
                </c:ext>
              </c:extLst>
            </c:dLbl>
            <c:dLbl>
              <c:idx val="1"/>
              <c:delete val="1"/>
              <c:extLst>
                <c:ext xmlns:c15="http://schemas.microsoft.com/office/drawing/2012/chart" uri="{CE6537A1-D6FC-4f65-9D91-7224C49458BB}"/>
                <c:ext xmlns:c16="http://schemas.microsoft.com/office/drawing/2014/chart" uri="{C3380CC4-5D6E-409C-BE32-E72D297353CC}">
                  <c16:uniqueId val="{00000001-8CC3-4D67-8E5A-96A0767DBA42}"/>
                </c:ext>
              </c:extLst>
            </c:dLbl>
            <c:dLbl>
              <c:idx val="2"/>
              <c:delete val="1"/>
              <c:extLst>
                <c:ext xmlns:c15="http://schemas.microsoft.com/office/drawing/2012/chart" uri="{CE6537A1-D6FC-4f65-9D91-7224C49458BB}"/>
                <c:ext xmlns:c16="http://schemas.microsoft.com/office/drawing/2014/chart" uri="{C3380CC4-5D6E-409C-BE32-E72D297353CC}">
                  <c16:uniqueId val="{00000002-8CC3-4D67-8E5A-96A0767DBA42}"/>
                </c:ext>
              </c:extLst>
            </c:dLbl>
            <c:dLbl>
              <c:idx val="3"/>
              <c:delete val="1"/>
              <c:extLst>
                <c:ext xmlns:c15="http://schemas.microsoft.com/office/drawing/2012/chart" uri="{CE6537A1-D6FC-4f65-9D91-7224C49458BB}"/>
                <c:ext xmlns:c16="http://schemas.microsoft.com/office/drawing/2014/chart" uri="{C3380CC4-5D6E-409C-BE32-E72D297353CC}">
                  <c16:uniqueId val="{00000003-8CC3-4D67-8E5A-96A0767DBA42}"/>
                </c:ext>
              </c:extLst>
            </c:dLbl>
            <c:dLbl>
              <c:idx val="4"/>
              <c:delete val="1"/>
              <c:extLst>
                <c:ext xmlns:c15="http://schemas.microsoft.com/office/drawing/2012/chart" uri="{CE6537A1-D6FC-4f65-9D91-7224C49458BB}"/>
                <c:ext xmlns:c16="http://schemas.microsoft.com/office/drawing/2014/chart" uri="{C3380CC4-5D6E-409C-BE32-E72D297353CC}">
                  <c16:uniqueId val="{00000004-8CC3-4D67-8E5A-96A0767DBA42}"/>
                </c:ext>
              </c:extLst>
            </c:dLbl>
            <c:dLbl>
              <c:idx val="5"/>
              <c:delete val="1"/>
              <c:extLst>
                <c:ext xmlns:c15="http://schemas.microsoft.com/office/drawing/2012/chart" uri="{CE6537A1-D6FC-4f65-9D91-7224C49458BB}"/>
                <c:ext xmlns:c16="http://schemas.microsoft.com/office/drawing/2014/chart" uri="{C3380CC4-5D6E-409C-BE32-E72D297353CC}">
                  <c16:uniqueId val="{00000005-8CC3-4D67-8E5A-96A0767DBA42}"/>
                </c:ext>
              </c:extLst>
            </c:dLbl>
            <c:dLbl>
              <c:idx val="6"/>
              <c:delete val="1"/>
              <c:extLst>
                <c:ext xmlns:c15="http://schemas.microsoft.com/office/drawing/2012/chart" uri="{CE6537A1-D6FC-4f65-9D91-7224C49458BB}"/>
                <c:ext xmlns:c16="http://schemas.microsoft.com/office/drawing/2014/chart" uri="{C3380CC4-5D6E-409C-BE32-E72D297353CC}">
                  <c16:uniqueId val="{00000006-8CC3-4D67-8E5A-96A0767DBA42}"/>
                </c:ext>
              </c:extLst>
            </c:dLbl>
            <c:dLbl>
              <c:idx val="7"/>
              <c:delete val="1"/>
              <c:extLst>
                <c:ext xmlns:c15="http://schemas.microsoft.com/office/drawing/2012/chart" uri="{CE6537A1-D6FC-4f65-9D91-7224C49458BB}"/>
                <c:ext xmlns:c16="http://schemas.microsoft.com/office/drawing/2014/chart" uri="{C3380CC4-5D6E-409C-BE32-E72D297353CC}">
                  <c16:uniqueId val="{00000007-8CC3-4D67-8E5A-96A0767DBA42}"/>
                </c:ext>
              </c:extLst>
            </c:dLbl>
            <c:dLbl>
              <c:idx val="8"/>
              <c:delete val="1"/>
              <c:extLst>
                <c:ext xmlns:c15="http://schemas.microsoft.com/office/drawing/2012/chart" uri="{CE6537A1-D6FC-4f65-9D91-7224C49458BB}"/>
                <c:ext xmlns:c16="http://schemas.microsoft.com/office/drawing/2014/chart" uri="{C3380CC4-5D6E-409C-BE32-E72D297353CC}">
                  <c16:uniqueId val="{00000008-8CC3-4D67-8E5A-96A0767DBA42}"/>
                </c:ext>
              </c:extLst>
            </c:dLbl>
            <c:dLbl>
              <c:idx val="9"/>
              <c:delete val="1"/>
              <c:extLst>
                <c:ext xmlns:c15="http://schemas.microsoft.com/office/drawing/2012/chart" uri="{CE6537A1-D6FC-4f65-9D91-7224C49458BB}"/>
                <c:ext xmlns:c16="http://schemas.microsoft.com/office/drawing/2014/chart" uri="{C3380CC4-5D6E-409C-BE32-E72D297353CC}">
                  <c16:uniqueId val="{00000009-8CC3-4D67-8E5A-96A0767DBA42}"/>
                </c:ext>
              </c:extLst>
            </c:dLbl>
            <c:dLbl>
              <c:idx val="10"/>
              <c:delete val="1"/>
              <c:extLst>
                <c:ext xmlns:c15="http://schemas.microsoft.com/office/drawing/2012/chart" uri="{CE6537A1-D6FC-4f65-9D91-7224C49458BB}"/>
                <c:ext xmlns:c16="http://schemas.microsoft.com/office/drawing/2014/chart" uri="{C3380CC4-5D6E-409C-BE32-E72D297353CC}">
                  <c16:uniqueId val="{0000000A-8CC3-4D67-8E5A-96A0767DBA42}"/>
                </c:ext>
              </c:extLst>
            </c:dLbl>
            <c:dLbl>
              <c:idx val="11"/>
              <c:delete val="1"/>
              <c:extLst>
                <c:ext xmlns:c15="http://schemas.microsoft.com/office/drawing/2012/chart" uri="{CE6537A1-D6FC-4f65-9D91-7224C49458BB}"/>
                <c:ext xmlns:c16="http://schemas.microsoft.com/office/drawing/2014/chart" uri="{C3380CC4-5D6E-409C-BE32-E72D297353CC}">
                  <c16:uniqueId val="{0000000B-8CC3-4D67-8E5A-96A0767DBA42}"/>
                </c:ext>
              </c:extLst>
            </c:dLbl>
            <c:dLbl>
              <c:idx val="12"/>
              <c:numFmt formatCode="#,##0.0" sourceLinked="0"/>
              <c:spPr>
                <a:noFill/>
                <a:ln w="25400">
                  <a:noFill/>
                </a:ln>
                <a:effectLst/>
              </c:spPr>
              <c:txPr>
                <a:bodyPr rot="0" vert="horz"/>
                <a:lstStyle/>
                <a:p>
                  <a:pPr>
                    <a:defRPr b="1">
                      <a:solidFill>
                        <a:srgbClr val="BD5184"/>
                      </a:solidFill>
                    </a:defRPr>
                  </a:pPr>
                  <a:endParaRPr lang="es-CO"/>
                </a:p>
              </c:txPr>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8CC3-4D67-8E5A-96A0767DBA42}"/>
                </c:ext>
              </c:extLst>
            </c:dLbl>
            <c:dLbl>
              <c:idx val="13"/>
              <c:delete val="1"/>
              <c:extLst>
                <c:ext xmlns:c15="http://schemas.microsoft.com/office/drawing/2012/chart" uri="{CE6537A1-D6FC-4f65-9D91-7224C49458BB}"/>
                <c:ext xmlns:c16="http://schemas.microsoft.com/office/drawing/2014/chart" uri="{C3380CC4-5D6E-409C-BE32-E72D297353CC}">
                  <c16:uniqueId val="{0000000D-8CC3-4D67-8E5A-96A0767DBA42}"/>
                </c:ext>
              </c:extLst>
            </c:dLbl>
            <c:dLbl>
              <c:idx val="14"/>
              <c:delete val="1"/>
              <c:extLst>
                <c:ext xmlns:c15="http://schemas.microsoft.com/office/drawing/2012/chart" uri="{CE6537A1-D6FC-4f65-9D91-7224C49458BB}"/>
                <c:ext xmlns:c16="http://schemas.microsoft.com/office/drawing/2014/chart" uri="{C3380CC4-5D6E-409C-BE32-E72D297353CC}">
                  <c16:uniqueId val="{0000000E-8CC3-4D67-8E5A-96A0767DBA42}"/>
                </c:ext>
              </c:extLst>
            </c:dLbl>
            <c:dLbl>
              <c:idx val="15"/>
              <c:delete val="1"/>
              <c:extLst>
                <c:ext xmlns:c15="http://schemas.microsoft.com/office/drawing/2012/chart" uri="{CE6537A1-D6FC-4f65-9D91-7224C49458BB}"/>
                <c:ext xmlns:c16="http://schemas.microsoft.com/office/drawing/2014/chart" uri="{C3380CC4-5D6E-409C-BE32-E72D297353CC}">
                  <c16:uniqueId val="{0000000F-8CC3-4D67-8E5A-96A0767DBA42}"/>
                </c:ext>
              </c:extLst>
            </c:dLbl>
            <c:dLbl>
              <c:idx val="16"/>
              <c:delete val="1"/>
              <c:extLst>
                <c:ext xmlns:c15="http://schemas.microsoft.com/office/drawing/2012/chart" uri="{CE6537A1-D6FC-4f65-9D91-7224C49458BB}"/>
                <c:ext xmlns:c16="http://schemas.microsoft.com/office/drawing/2014/chart" uri="{C3380CC4-5D6E-409C-BE32-E72D297353CC}">
                  <c16:uniqueId val="{00000010-8CC3-4D67-8E5A-96A0767DBA42}"/>
                </c:ext>
              </c:extLst>
            </c:dLbl>
            <c:dLbl>
              <c:idx val="17"/>
              <c:delete val="1"/>
              <c:extLst>
                <c:ext xmlns:c15="http://schemas.microsoft.com/office/drawing/2012/chart" uri="{CE6537A1-D6FC-4f65-9D91-7224C49458BB}"/>
                <c:ext xmlns:c16="http://schemas.microsoft.com/office/drawing/2014/chart" uri="{C3380CC4-5D6E-409C-BE32-E72D297353CC}">
                  <c16:uniqueId val="{00000011-8CC3-4D67-8E5A-96A0767DBA42}"/>
                </c:ext>
              </c:extLst>
            </c:dLbl>
            <c:dLbl>
              <c:idx val="18"/>
              <c:delete val="1"/>
              <c:extLst>
                <c:ext xmlns:c15="http://schemas.microsoft.com/office/drawing/2012/chart" uri="{CE6537A1-D6FC-4f65-9D91-7224C49458BB}"/>
                <c:ext xmlns:c16="http://schemas.microsoft.com/office/drawing/2014/chart" uri="{C3380CC4-5D6E-409C-BE32-E72D297353CC}">
                  <c16:uniqueId val="{00000012-8CC3-4D67-8E5A-96A0767DBA42}"/>
                </c:ext>
              </c:extLst>
            </c:dLbl>
            <c:dLbl>
              <c:idx val="19"/>
              <c:delete val="1"/>
              <c:extLst>
                <c:ext xmlns:c15="http://schemas.microsoft.com/office/drawing/2012/chart" uri="{CE6537A1-D6FC-4f65-9D91-7224C49458BB}"/>
                <c:ext xmlns:c16="http://schemas.microsoft.com/office/drawing/2014/chart" uri="{C3380CC4-5D6E-409C-BE32-E72D297353CC}">
                  <c16:uniqueId val="{00000013-8CC3-4D67-8E5A-96A0767DBA42}"/>
                </c:ext>
              </c:extLst>
            </c:dLbl>
            <c:dLbl>
              <c:idx val="20"/>
              <c:delete val="1"/>
              <c:extLst>
                <c:ext xmlns:c15="http://schemas.microsoft.com/office/drawing/2012/chart" uri="{CE6537A1-D6FC-4f65-9D91-7224C49458BB}"/>
                <c:ext xmlns:c16="http://schemas.microsoft.com/office/drawing/2014/chart" uri="{C3380CC4-5D6E-409C-BE32-E72D297353CC}">
                  <c16:uniqueId val="{00000014-8CC3-4D67-8E5A-96A0767DBA42}"/>
                </c:ext>
              </c:extLst>
            </c:dLbl>
            <c:dLbl>
              <c:idx val="21"/>
              <c:delete val="1"/>
              <c:extLst>
                <c:ext xmlns:c15="http://schemas.microsoft.com/office/drawing/2012/chart" uri="{CE6537A1-D6FC-4f65-9D91-7224C49458BB}"/>
                <c:ext xmlns:c16="http://schemas.microsoft.com/office/drawing/2014/chart" uri="{C3380CC4-5D6E-409C-BE32-E72D297353CC}">
                  <c16:uniqueId val="{00000015-8CC3-4D67-8E5A-96A0767DBA42}"/>
                </c:ext>
              </c:extLst>
            </c:dLbl>
            <c:dLbl>
              <c:idx val="22"/>
              <c:delete val="1"/>
              <c:extLst>
                <c:ext xmlns:c15="http://schemas.microsoft.com/office/drawing/2012/chart" uri="{CE6537A1-D6FC-4f65-9D91-7224C49458BB}"/>
                <c:ext xmlns:c16="http://schemas.microsoft.com/office/drawing/2014/chart" uri="{C3380CC4-5D6E-409C-BE32-E72D297353CC}">
                  <c16:uniqueId val="{00000016-8CC3-4D67-8E5A-96A0767DBA42}"/>
                </c:ext>
              </c:extLst>
            </c:dLbl>
            <c:dLbl>
              <c:idx val="23"/>
              <c:delete val="1"/>
              <c:extLst>
                <c:ext xmlns:c15="http://schemas.microsoft.com/office/drawing/2012/chart" uri="{CE6537A1-D6FC-4f65-9D91-7224C49458BB}"/>
                <c:ext xmlns:c16="http://schemas.microsoft.com/office/drawing/2014/chart" uri="{C3380CC4-5D6E-409C-BE32-E72D297353CC}">
                  <c16:uniqueId val="{00000017-8CC3-4D67-8E5A-96A0767DBA42}"/>
                </c:ext>
              </c:extLst>
            </c:dLbl>
            <c:dLbl>
              <c:idx val="24"/>
              <c:layout>
                <c:manualLayout>
                  <c:x val="-3.0340480219483199E-2"/>
                  <c:y val="-4.0428108140379303E-2"/>
                </c:manualLayout>
              </c:layout>
              <c:numFmt formatCode="#,##0.0" sourceLinked="0"/>
              <c:spPr>
                <a:noFill/>
                <a:ln w="25400">
                  <a:noFill/>
                </a:ln>
                <a:effectLst/>
              </c:spPr>
              <c:txPr>
                <a:bodyPr rot="0" vert="horz"/>
                <a:lstStyle/>
                <a:p>
                  <a:pPr>
                    <a:defRPr b="1">
                      <a:solidFill>
                        <a:srgbClr val="BD5184"/>
                      </a:solidFill>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8-8CC3-4D67-8E5A-96A0767DBA42}"/>
                </c:ext>
              </c:extLst>
            </c:dLbl>
            <c:dLbl>
              <c:idx val="25"/>
              <c:delete val="1"/>
              <c:extLst>
                <c:ext xmlns:c15="http://schemas.microsoft.com/office/drawing/2012/chart" uri="{CE6537A1-D6FC-4f65-9D91-7224C49458BB}"/>
                <c:ext xmlns:c16="http://schemas.microsoft.com/office/drawing/2014/chart" uri="{C3380CC4-5D6E-409C-BE32-E72D297353CC}">
                  <c16:uniqueId val="{00000019-8CC3-4D67-8E5A-96A0767DBA42}"/>
                </c:ext>
              </c:extLst>
            </c:dLbl>
            <c:dLbl>
              <c:idx val="26"/>
              <c:delete val="1"/>
              <c:extLst>
                <c:ext xmlns:c15="http://schemas.microsoft.com/office/drawing/2012/chart" uri="{CE6537A1-D6FC-4f65-9D91-7224C49458BB}"/>
                <c:ext xmlns:c16="http://schemas.microsoft.com/office/drawing/2014/chart" uri="{C3380CC4-5D6E-409C-BE32-E72D297353CC}">
                  <c16:uniqueId val="{0000001A-8CC3-4D67-8E5A-96A0767DBA42}"/>
                </c:ext>
              </c:extLst>
            </c:dLbl>
            <c:dLbl>
              <c:idx val="27"/>
              <c:delete val="1"/>
              <c:extLst>
                <c:ext xmlns:c15="http://schemas.microsoft.com/office/drawing/2012/chart" uri="{CE6537A1-D6FC-4f65-9D91-7224C49458BB}"/>
                <c:ext xmlns:c16="http://schemas.microsoft.com/office/drawing/2014/chart" uri="{C3380CC4-5D6E-409C-BE32-E72D297353CC}">
                  <c16:uniqueId val="{0000001B-8CC3-4D67-8E5A-96A0767DBA42}"/>
                </c:ext>
              </c:extLst>
            </c:dLbl>
            <c:dLbl>
              <c:idx val="28"/>
              <c:delete val="1"/>
              <c:extLst>
                <c:ext xmlns:c15="http://schemas.microsoft.com/office/drawing/2012/chart" uri="{CE6537A1-D6FC-4f65-9D91-7224C49458BB}"/>
                <c:ext xmlns:c16="http://schemas.microsoft.com/office/drawing/2014/chart" uri="{C3380CC4-5D6E-409C-BE32-E72D297353CC}">
                  <c16:uniqueId val="{0000001C-8CC3-4D67-8E5A-96A0767DBA42}"/>
                </c:ext>
              </c:extLst>
            </c:dLbl>
            <c:dLbl>
              <c:idx val="29"/>
              <c:delete val="1"/>
              <c:extLst>
                <c:ext xmlns:c15="http://schemas.microsoft.com/office/drawing/2012/chart" uri="{CE6537A1-D6FC-4f65-9D91-7224C49458BB}"/>
                <c:ext xmlns:c16="http://schemas.microsoft.com/office/drawing/2014/chart" uri="{C3380CC4-5D6E-409C-BE32-E72D297353CC}">
                  <c16:uniqueId val="{0000001D-8CC3-4D67-8E5A-96A0767DBA42}"/>
                </c:ext>
              </c:extLst>
            </c:dLbl>
            <c:dLbl>
              <c:idx val="30"/>
              <c:delete val="1"/>
              <c:extLst>
                <c:ext xmlns:c15="http://schemas.microsoft.com/office/drawing/2012/chart" uri="{CE6537A1-D6FC-4f65-9D91-7224C49458BB}"/>
                <c:ext xmlns:c16="http://schemas.microsoft.com/office/drawing/2014/chart" uri="{C3380CC4-5D6E-409C-BE32-E72D297353CC}">
                  <c16:uniqueId val="{0000001E-8CC3-4D67-8E5A-96A0767DBA42}"/>
                </c:ext>
              </c:extLst>
            </c:dLbl>
            <c:dLbl>
              <c:idx val="31"/>
              <c:delete val="1"/>
              <c:extLst>
                <c:ext xmlns:c15="http://schemas.microsoft.com/office/drawing/2012/chart" uri="{CE6537A1-D6FC-4f65-9D91-7224C49458BB}"/>
                <c:ext xmlns:c16="http://schemas.microsoft.com/office/drawing/2014/chart" uri="{C3380CC4-5D6E-409C-BE32-E72D297353CC}">
                  <c16:uniqueId val="{0000001F-8CC3-4D67-8E5A-96A0767DBA42}"/>
                </c:ext>
              </c:extLst>
            </c:dLbl>
            <c:dLbl>
              <c:idx val="32"/>
              <c:delete val="1"/>
              <c:extLst>
                <c:ext xmlns:c15="http://schemas.microsoft.com/office/drawing/2012/chart" uri="{CE6537A1-D6FC-4f65-9D91-7224C49458BB}"/>
                <c:ext xmlns:c16="http://schemas.microsoft.com/office/drawing/2014/chart" uri="{C3380CC4-5D6E-409C-BE32-E72D297353CC}">
                  <c16:uniqueId val="{00000020-8CC3-4D67-8E5A-96A0767DBA42}"/>
                </c:ext>
              </c:extLst>
            </c:dLbl>
            <c:dLbl>
              <c:idx val="33"/>
              <c:delete val="1"/>
              <c:extLst>
                <c:ext xmlns:c15="http://schemas.microsoft.com/office/drawing/2012/chart" uri="{CE6537A1-D6FC-4f65-9D91-7224C49458BB}"/>
                <c:ext xmlns:c16="http://schemas.microsoft.com/office/drawing/2014/chart" uri="{C3380CC4-5D6E-409C-BE32-E72D297353CC}">
                  <c16:uniqueId val="{00000021-8CC3-4D67-8E5A-96A0767DBA42}"/>
                </c:ext>
              </c:extLst>
            </c:dLbl>
            <c:dLbl>
              <c:idx val="34"/>
              <c:delete val="1"/>
              <c:extLst>
                <c:ext xmlns:c15="http://schemas.microsoft.com/office/drawing/2012/chart" uri="{CE6537A1-D6FC-4f65-9D91-7224C49458BB}"/>
                <c:ext xmlns:c16="http://schemas.microsoft.com/office/drawing/2014/chart" uri="{C3380CC4-5D6E-409C-BE32-E72D297353CC}">
                  <c16:uniqueId val="{00000022-8CC3-4D67-8E5A-96A0767DBA42}"/>
                </c:ext>
              </c:extLst>
            </c:dLbl>
            <c:dLbl>
              <c:idx val="35"/>
              <c:delete val="1"/>
              <c:extLst>
                <c:ext xmlns:c15="http://schemas.microsoft.com/office/drawing/2012/chart" uri="{CE6537A1-D6FC-4f65-9D91-7224C49458BB}"/>
                <c:ext xmlns:c16="http://schemas.microsoft.com/office/drawing/2014/chart" uri="{C3380CC4-5D6E-409C-BE32-E72D297353CC}">
                  <c16:uniqueId val="{00000023-8CC3-4D67-8E5A-96A0767DBA42}"/>
                </c:ext>
              </c:extLst>
            </c:dLbl>
            <c:dLbl>
              <c:idx val="36"/>
              <c:layout>
                <c:manualLayout>
                  <c:x val="-2.6208937143040976E-2"/>
                  <c:y val="-6.1467615940584384E-2"/>
                </c:manualLayout>
              </c:layout>
              <c:numFmt formatCode="#,##0.0" sourceLinked="0"/>
              <c:spPr>
                <a:noFill/>
                <a:ln w="25400">
                  <a:noFill/>
                </a:ln>
                <a:effectLst/>
              </c:spPr>
              <c:txPr>
                <a:bodyPr rot="0" vert="horz"/>
                <a:lstStyle/>
                <a:p>
                  <a:pPr>
                    <a:defRPr b="1">
                      <a:solidFill>
                        <a:srgbClr val="BD5184"/>
                      </a:solidFill>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4-8CC3-4D67-8E5A-96A0767DBA42}"/>
                </c:ext>
              </c:extLst>
            </c:dLbl>
            <c:dLbl>
              <c:idx val="37"/>
              <c:delete val="1"/>
              <c:extLst>
                <c:ext xmlns:c15="http://schemas.microsoft.com/office/drawing/2012/chart" uri="{CE6537A1-D6FC-4f65-9D91-7224C49458BB}"/>
                <c:ext xmlns:c16="http://schemas.microsoft.com/office/drawing/2014/chart" uri="{C3380CC4-5D6E-409C-BE32-E72D297353CC}">
                  <c16:uniqueId val="{00000025-8CC3-4D67-8E5A-96A0767DBA42}"/>
                </c:ext>
              </c:extLst>
            </c:dLbl>
            <c:dLbl>
              <c:idx val="38"/>
              <c:delete val="1"/>
              <c:extLst>
                <c:ext xmlns:c15="http://schemas.microsoft.com/office/drawing/2012/chart" uri="{CE6537A1-D6FC-4f65-9D91-7224C49458BB}"/>
                <c:ext xmlns:c16="http://schemas.microsoft.com/office/drawing/2014/chart" uri="{C3380CC4-5D6E-409C-BE32-E72D297353CC}">
                  <c16:uniqueId val="{00000026-8CC3-4D67-8E5A-96A0767DBA42}"/>
                </c:ext>
              </c:extLst>
            </c:dLbl>
            <c:dLbl>
              <c:idx val="39"/>
              <c:delete val="1"/>
              <c:extLst>
                <c:ext xmlns:c15="http://schemas.microsoft.com/office/drawing/2012/chart" uri="{CE6537A1-D6FC-4f65-9D91-7224C49458BB}"/>
                <c:ext xmlns:c16="http://schemas.microsoft.com/office/drawing/2014/chart" uri="{C3380CC4-5D6E-409C-BE32-E72D297353CC}">
                  <c16:uniqueId val="{00000027-8CC3-4D67-8E5A-96A0767DBA42}"/>
                </c:ext>
              </c:extLst>
            </c:dLbl>
            <c:dLbl>
              <c:idx val="40"/>
              <c:delete val="1"/>
              <c:extLst>
                <c:ext xmlns:c15="http://schemas.microsoft.com/office/drawing/2012/chart" uri="{CE6537A1-D6FC-4f65-9D91-7224C49458BB}"/>
                <c:ext xmlns:c16="http://schemas.microsoft.com/office/drawing/2014/chart" uri="{C3380CC4-5D6E-409C-BE32-E72D297353CC}">
                  <c16:uniqueId val="{00000028-8CC3-4D67-8E5A-96A0767DBA42}"/>
                </c:ext>
              </c:extLst>
            </c:dLbl>
            <c:dLbl>
              <c:idx val="41"/>
              <c:delete val="1"/>
              <c:extLst>
                <c:ext xmlns:c15="http://schemas.microsoft.com/office/drawing/2012/chart" uri="{CE6537A1-D6FC-4f65-9D91-7224C49458BB}"/>
                <c:ext xmlns:c16="http://schemas.microsoft.com/office/drawing/2014/chart" uri="{C3380CC4-5D6E-409C-BE32-E72D297353CC}">
                  <c16:uniqueId val="{00000029-8CC3-4D67-8E5A-96A0767DBA42}"/>
                </c:ext>
              </c:extLst>
            </c:dLbl>
            <c:dLbl>
              <c:idx val="42"/>
              <c:delete val="1"/>
              <c:extLst>
                <c:ext xmlns:c15="http://schemas.microsoft.com/office/drawing/2012/chart" uri="{CE6537A1-D6FC-4f65-9D91-7224C49458BB}"/>
                <c:ext xmlns:c16="http://schemas.microsoft.com/office/drawing/2014/chart" uri="{C3380CC4-5D6E-409C-BE32-E72D297353CC}">
                  <c16:uniqueId val="{0000002A-8CC3-4D67-8E5A-96A0767DBA42}"/>
                </c:ext>
              </c:extLst>
            </c:dLbl>
            <c:dLbl>
              <c:idx val="43"/>
              <c:delete val="1"/>
              <c:extLst>
                <c:ext xmlns:c15="http://schemas.microsoft.com/office/drawing/2012/chart" uri="{CE6537A1-D6FC-4f65-9D91-7224C49458BB}"/>
                <c:ext xmlns:c16="http://schemas.microsoft.com/office/drawing/2014/chart" uri="{C3380CC4-5D6E-409C-BE32-E72D297353CC}">
                  <c16:uniqueId val="{0000002B-8CC3-4D67-8E5A-96A0767DBA42}"/>
                </c:ext>
              </c:extLst>
            </c:dLbl>
            <c:dLbl>
              <c:idx val="44"/>
              <c:delete val="1"/>
              <c:extLst>
                <c:ext xmlns:c15="http://schemas.microsoft.com/office/drawing/2012/chart" uri="{CE6537A1-D6FC-4f65-9D91-7224C49458BB}"/>
                <c:ext xmlns:c16="http://schemas.microsoft.com/office/drawing/2014/chart" uri="{C3380CC4-5D6E-409C-BE32-E72D297353CC}">
                  <c16:uniqueId val="{0000002C-8CC3-4D67-8E5A-96A0767DBA42}"/>
                </c:ext>
              </c:extLst>
            </c:dLbl>
            <c:dLbl>
              <c:idx val="45"/>
              <c:delete val="1"/>
              <c:extLst>
                <c:ext xmlns:c15="http://schemas.microsoft.com/office/drawing/2012/chart" uri="{CE6537A1-D6FC-4f65-9D91-7224C49458BB}"/>
                <c:ext xmlns:c16="http://schemas.microsoft.com/office/drawing/2014/chart" uri="{C3380CC4-5D6E-409C-BE32-E72D297353CC}">
                  <c16:uniqueId val="{0000002D-8CC3-4D67-8E5A-96A0767DBA42}"/>
                </c:ext>
              </c:extLst>
            </c:dLbl>
            <c:dLbl>
              <c:idx val="46"/>
              <c:delete val="1"/>
              <c:extLst>
                <c:ext xmlns:c15="http://schemas.microsoft.com/office/drawing/2012/chart" uri="{CE6537A1-D6FC-4f65-9D91-7224C49458BB}"/>
                <c:ext xmlns:c16="http://schemas.microsoft.com/office/drawing/2014/chart" uri="{C3380CC4-5D6E-409C-BE32-E72D297353CC}">
                  <c16:uniqueId val="{0000002E-8CC3-4D67-8E5A-96A0767DBA42}"/>
                </c:ext>
              </c:extLst>
            </c:dLbl>
            <c:dLbl>
              <c:idx val="47"/>
              <c:delete val="1"/>
              <c:extLst>
                <c:ext xmlns:c15="http://schemas.microsoft.com/office/drawing/2012/chart" uri="{CE6537A1-D6FC-4f65-9D91-7224C49458BB}"/>
                <c:ext xmlns:c16="http://schemas.microsoft.com/office/drawing/2014/chart" uri="{C3380CC4-5D6E-409C-BE32-E72D297353CC}">
                  <c16:uniqueId val="{0000002F-8CC3-4D67-8E5A-96A0767DBA42}"/>
                </c:ext>
              </c:extLst>
            </c:dLbl>
            <c:dLbl>
              <c:idx val="48"/>
              <c:layout>
                <c:manualLayout>
                  <c:x val="-2.7496443159392401E-2"/>
                  <c:y val="-4.4696224708940899E-2"/>
                </c:manualLayout>
              </c:layout>
              <c:numFmt formatCode="#,##0.0" sourceLinked="0"/>
              <c:spPr>
                <a:noFill/>
                <a:ln w="25400">
                  <a:noFill/>
                </a:ln>
                <a:effectLst/>
              </c:spPr>
              <c:txPr>
                <a:bodyPr rot="0" vert="horz"/>
                <a:lstStyle/>
                <a:p>
                  <a:pPr>
                    <a:defRPr b="1">
                      <a:solidFill>
                        <a:srgbClr val="BD5184"/>
                      </a:solidFill>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0-8CC3-4D67-8E5A-96A0767DBA42}"/>
                </c:ext>
              </c:extLst>
            </c:dLbl>
            <c:dLbl>
              <c:idx val="49"/>
              <c:delete val="1"/>
              <c:extLst>
                <c:ext xmlns:c15="http://schemas.microsoft.com/office/drawing/2012/chart" uri="{CE6537A1-D6FC-4f65-9D91-7224C49458BB}"/>
                <c:ext xmlns:c16="http://schemas.microsoft.com/office/drawing/2014/chart" uri="{C3380CC4-5D6E-409C-BE32-E72D297353CC}">
                  <c16:uniqueId val="{00000031-8CC3-4D67-8E5A-96A0767DBA42}"/>
                </c:ext>
              </c:extLst>
            </c:dLbl>
            <c:dLbl>
              <c:idx val="50"/>
              <c:delete val="1"/>
              <c:extLst>
                <c:ext xmlns:c15="http://schemas.microsoft.com/office/drawing/2012/chart" uri="{CE6537A1-D6FC-4f65-9D91-7224C49458BB}"/>
                <c:ext xmlns:c16="http://schemas.microsoft.com/office/drawing/2014/chart" uri="{C3380CC4-5D6E-409C-BE32-E72D297353CC}">
                  <c16:uniqueId val="{00000032-8CC3-4D67-8E5A-96A0767DBA42}"/>
                </c:ext>
              </c:extLst>
            </c:dLbl>
            <c:dLbl>
              <c:idx val="51"/>
              <c:delete val="1"/>
              <c:extLst>
                <c:ext xmlns:c15="http://schemas.microsoft.com/office/drawing/2012/chart" uri="{CE6537A1-D6FC-4f65-9D91-7224C49458BB}"/>
                <c:ext xmlns:c16="http://schemas.microsoft.com/office/drawing/2014/chart" uri="{C3380CC4-5D6E-409C-BE32-E72D297353CC}">
                  <c16:uniqueId val="{00000033-8CC3-4D67-8E5A-96A0767DBA42}"/>
                </c:ext>
              </c:extLst>
            </c:dLbl>
            <c:dLbl>
              <c:idx val="52"/>
              <c:delete val="1"/>
              <c:extLst>
                <c:ext xmlns:c15="http://schemas.microsoft.com/office/drawing/2012/chart" uri="{CE6537A1-D6FC-4f65-9D91-7224C49458BB}"/>
                <c:ext xmlns:c16="http://schemas.microsoft.com/office/drawing/2014/chart" uri="{C3380CC4-5D6E-409C-BE32-E72D297353CC}">
                  <c16:uniqueId val="{00000034-8CC3-4D67-8E5A-96A0767DBA42}"/>
                </c:ext>
              </c:extLst>
            </c:dLbl>
            <c:dLbl>
              <c:idx val="53"/>
              <c:delete val="1"/>
              <c:extLst>
                <c:ext xmlns:c15="http://schemas.microsoft.com/office/drawing/2012/chart" uri="{CE6537A1-D6FC-4f65-9D91-7224C49458BB}"/>
                <c:ext xmlns:c16="http://schemas.microsoft.com/office/drawing/2014/chart" uri="{C3380CC4-5D6E-409C-BE32-E72D297353CC}">
                  <c16:uniqueId val="{00000035-8CC3-4D67-8E5A-96A0767DBA42}"/>
                </c:ext>
              </c:extLst>
            </c:dLbl>
            <c:dLbl>
              <c:idx val="54"/>
              <c:delete val="1"/>
              <c:extLst>
                <c:ext xmlns:c15="http://schemas.microsoft.com/office/drawing/2012/chart" uri="{CE6537A1-D6FC-4f65-9D91-7224C49458BB}"/>
                <c:ext xmlns:c16="http://schemas.microsoft.com/office/drawing/2014/chart" uri="{C3380CC4-5D6E-409C-BE32-E72D297353CC}">
                  <c16:uniqueId val="{00000036-8CC3-4D67-8E5A-96A0767DBA42}"/>
                </c:ext>
              </c:extLst>
            </c:dLbl>
            <c:dLbl>
              <c:idx val="55"/>
              <c:delete val="1"/>
              <c:extLst>
                <c:ext xmlns:c15="http://schemas.microsoft.com/office/drawing/2012/chart" uri="{CE6537A1-D6FC-4f65-9D91-7224C49458BB}"/>
                <c:ext xmlns:c16="http://schemas.microsoft.com/office/drawing/2014/chart" uri="{C3380CC4-5D6E-409C-BE32-E72D297353CC}">
                  <c16:uniqueId val="{00000037-8CC3-4D67-8E5A-96A0767DBA42}"/>
                </c:ext>
              </c:extLst>
            </c:dLbl>
            <c:dLbl>
              <c:idx val="56"/>
              <c:delete val="1"/>
              <c:extLst>
                <c:ext xmlns:c15="http://schemas.microsoft.com/office/drawing/2012/chart" uri="{CE6537A1-D6FC-4f65-9D91-7224C49458BB}"/>
                <c:ext xmlns:c16="http://schemas.microsoft.com/office/drawing/2014/chart" uri="{C3380CC4-5D6E-409C-BE32-E72D297353CC}">
                  <c16:uniqueId val="{00000038-8CC3-4D67-8E5A-96A0767DBA42}"/>
                </c:ext>
              </c:extLst>
            </c:dLbl>
            <c:dLbl>
              <c:idx val="57"/>
              <c:delete val="1"/>
              <c:extLst>
                <c:ext xmlns:c15="http://schemas.microsoft.com/office/drawing/2012/chart" uri="{CE6537A1-D6FC-4f65-9D91-7224C49458BB}"/>
                <c:ext xmlns:c16="http://schemas.microsoft.com/office/drawing/2014/chart" uri="{C3380CC4-5D6E-409C-BE32-E72D297353CC}">
                  <c16:uniqueId val="{00000039-8CC3-4D67-8E5A-96A0767DBA42}"/>
                </c:ext>
              </c:extLst>
            </c:dLbl>
            <c:dLbl>
              <c:idx val="58"/>
              <c:delete val="1"/>
              <c:extLst>
                <c:ext xmlns:c15="http://schemas.microsoft.com/office/drawing/2012/chart" uri="{CE6537A1-D6FC-4f65-9D91-7224C49458BB}"/>
                <c:ext xmlns:c16="http://schemas.microsoft.com/office/drawing/2014/chart" uri="{C3380CC4-5D6E-409C-BE32-E72D297353CC}">
                  <c16:uniqueId val="{0000003A-8CC3-4D67-8E5A-96A0767DBA42}"/>
                </c:ext>
              </c:extLst>
            </c:dLbl>
            <c:dLbl>
              <c:idx val="59"/>
              <c:delete val="1"/>
              <c:extLst>
                <c:ext xmlns:c15="http://schemas.microsoft.com/office/drawing/2012/chart" uri="{CE6537A1-D6FC-4f65-9D91-7224C49458BB}"/>
                <c:ext xmlns:c16="http://schemas.microsoft.com/office/drawing/2014/chart" uri="{C3380CC4-5D6E-409C-BE32-E72D297353CC}">
                  <c16:uniqueId val="{0000003B-8CC3-4D67-8E5A-96A0767DBA42}"/>
                </c:ext>
              </c:extLst>
            </c:dLbl>
            <c:dLbl>
              <c:idx val="60"/>
              <c:layout>
                <c:manualLayout>
                  <c:x val="-3.5039003272160703E-2"/>
                  <c:y val="-3.8626653102746697E-2"/>
                </c:manualLayout>
              </c:layout>
              <c:numFmt formatCode="#,##0.0" sourceLinked="0"/>
              <c:spPr>
                <a:noFill/>
                <a:ln w="25400">
                  <a:noFill/>
                </a:ln>
                <a:effectLst/>
              </c:spPr>
              <c:txPr>
                <a:bodyPr rot="0" vert="horz"/>
                <a:lstStyle/>
                <a:p>
                  <a:pPr>
                    <a:defRPr b="1">
                      <a:solidFill>
                        <a:srgbClr val="BD5184"/>
                      </a:solidFill>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C-8CC3-4D67-8E5A-96A0767DBA42}"/>
                </c:ext>
              </c:extLst>
            </c:dLbl>
            <c:dLbl>
              <c:idx val="61"/>
              <c:delete val="1"/>
              <c:extLst>
                <c:ext xmlns:c15="http://schemas.microsoft.com/office/drawing/2012/chart" uri="{CE6537A1-D6FC-4f65-9D91-7224C49458BB}"/>
                <c:ext xmlns:c16="http://schemas.microsoft.com/office/drawing/2014/chart" uri="{C3380CC4-5D6E-409C-BE32-E72D297353CC}">
                  <c16:uniqueId val="{0000003D-8CC3-4D67-8E5A-96A0767DBA42}"/>
                </c:ext>
              </c:extLst>
            </c:dLbl>
            <c:dLbl>
              <c:idx val="62"/>
              <c:delete val="1"/>
              <c:extLst>
                <c:ext xmlns:c15="http://schemas.microsoft.com/office/drawing/2012/chart" uri="{CE6537A1-D6FC-4f65-9D91-7224C49458BB}"/>
                <c:ext xmlns:c16="http://schemas.microsoft.com/office/drawing/2014/chart" uri="{C3380CC4-5D6E-409C-BE32-E72D297353CC}">
                  <c16:uniqueId val="{0000003E-8CC3-4D67-8E5A-96A0767DBA42}"/>
                </c:ext>
              </c:extLst>
            </c:dLbl>
            <c:dLbl>
              <c:idx val="63"/>
              <c:delete val="1"/>
              <c:extLst>
                <c:ext xmlns:c15="http://schemas.microsoft.com/office/drawing/2012/chart" uri="{CE6537A1-D6FC-4f65-9D91-7224C49458BB}"/>
                <c:ext xmlns:c16="http://schemas.microsoft.com/office/drawing/2014/chart" uri="{C3380CC4-5D6E-409C-BE32-E72D297353CC}">
                  <c16:uniqueId val="{0000003F-8CC3-4D67-8E5A-96A0767DBA42}"/>
                </c:ext>
              </c:extLst>
            </c:dLbl>
            <c:dLbl>
              <c:idx val="64"/>
              <c:delete val="1"/>
              <c:extLst>
                <c:ext xmlns:c15="http://schemas.microsoft.com/office/drawing/2012/chart" uri="{CE6537A1-D6FC-4f65-9D91-7224C49458BB}"/>
                <c:ext xmlns:c16="http://schemas.microsoft.com/office/drawing/2014/chart" uri="{C3380CC4-5D6E-409C-BE32-E72D297353CC}">
                  <c16:uniqueId val="{00000040-8CC3-4D67-8E5A-96A0767DBA42}"/>
                </c:ext>
              </c:extLst>
            </c:dLbl>
            <c:dLbl>
              <c:idx val="65"/>
              <c:delete val="1"/>
              <c:extLst>
                <c:ext xmlns:c15="http://schemas.microsoft.com/office/drawing/2012/chart" uri="{CE6537A1-D6FC-4f65-9D91-7224C49458BB}"/>
                <c:ext xmlns:c16="http://schemas.microsoft.com/office/drawing/2014/chart" uri="{C3380CC4-5D6E-409C-BE32-E72D297353CC}">
                  <c16:uniqueId val="{00000041-8CC3-4D67-8E5A-96A0767DBA42}"/>
                </c:ext>
              </c:extLst>
            </c:dLbl>
            <c:dLbl>
              <c:idx val="66"/>
              <c:delete val="1"/>
              <c:extLst>
                <c:ext xmlns:c15="http://schemas.microsoft.com/office/drawing/2012/chart" uri="{CE6537A1-D6FC-4f65-9D91-7224C49458BB}"/>
                <c:ext xmlns:c16="http://schemas.microsoft.com/office/drawing/2014/chart" uri="{C3380CC4-5D6E-409C-BE32-E72D297353CC}">
                  <c16:uniqueId val="{00000042-8CC3-4D67-8E5A-96A0767DBA42}"/>
                </c:ext>
              </c:extLst>
            </c:dLbl>
            <c:dLbl>
              <c:idx val="67"/>
              <c:delete val="1"/>
              <c:extLst>
                <c:ext xmlns:c15="http://schemas.microsoft.com/office/drawing/2012/chart" uri="{CE6537A1-D6FC-4f65-9D91-7224C49458BB}"/>
                <c:ext xmlns:c16="http://schemas.microsoft.com/office/drawing/2014/chart" uri="{C3380CC4-5D6E-409C-BE32-E72D297353CC}">
                  <c16:uniqueId val="{00000043-8CC3-4D67-8E5A-96A0767DBA42}"/>
                </c:ext>
              </c:extLst>
            </c:dLbl>
            <c:dLbl>
              <c:idx val="68"/>
              <c:delete val="1"/>
              <c:extLst>
                <c:ext xmlns:c15="http://schemas.microsoft.com/office/drawing/2012/chart" uri="{CE6537A1-D6FC-4f65-9D91-7224C49458BB}"/>
                <c:ext xmlns:c16="http://schemas.microsoft.com/office/drawing/2014/chart" uri="{C3380CC4-5D6E-409C-BE32-E72D297353CC}">
                  <c16:uniqueId val="{00000044-8CC3-4D67-8E5A-96A0767DBA42}"/>
                </c:ext>
              </c:extLst>
            </c:dLbl>
            <c:dLbl>
              <c:idx val="69"/>
              <c:delete val="1"/>
              <c:extLst>
                <c:ext xmlns:c15="http://schemas.microsoft.com/office/drawing/2012/chart" uri="{CE6537A1-D6FC-4f65-9D91-7224C49458BB}"/>
                <c:ext xmlns:c16="http://schemas.microsoft.com/office/drawing/2014/chart" uri="{C3380CC4-5D6E-409C-BE32-E72D297353CC}">
                  <c16:uniqueId val="{00000045-8CC3-4D67-8E5A-96A0767DBA42}"/>
                </c:ext>
              </c:extLst>
            </c:dLbl>
            <c:dLbl>
              <c:idx val="70"/>
              <c:delete val="1"/>
              <c:extLst>
                <c:ext xmlns:c15="http://schemas.microsoft.com/office/drawing/2012/chart" uri="{CE6537A1-D6FC-4f65-9D91-7224C49458BB}"/>
                <c:ext xmlns:c16="http://schemas.microsoft.com/office/drawing/2014/chart" uri="{C3380CC4-5D6E-409C-BE32-E72D297353CC}">
                  <c16:uniqueId val="{00000046-8CC3-4D67-8E5A-96A0767DBA42}"/>
                </c:ext>
              </c:extLst>
            </c:dLbl>
            <c:dLbl>
              <c:idx val="71"/>
              <c:delete val="1"/>
              <c:extLst>
                <c:ext xmlns:c15="http://schemas.microsoft.com/office/drawing/2012/chart" uri="{CE6537A1-D6FC-4f65-9D91-7224C49458BB}"/>
                <c:ext xmlns:c16="http://schemas.microsoft.com/office/drawing/2014/chart" uri="{C3380CC4-5D6E-409C-BE32-E72D297353CC}">
                  <c16:uniqueId val="{00000047-8CC3-4D67-8E5A-96A0767DBA42}"/>
                </c:ext>
              </c:extLst>
            </c:dLbl>
            <c:dLbl>
              <c:idx val="72"/>
              <c:numFmt formatCode="#,##0.0" sourceLinked="0"/>
              <c:spPr>
                <a:noFill/>
                <a:ln w="25400">
                  <a:noFill/>
                </a:ln>
                <a:effectLst/>
              </c:spPr>
              <c:txPr>
                <a:bodyPr rot="0" vert="horz"/>
                <a:lstStyle/>
                <a:p>
                  <a:pPr>
                    <a:defRPr b="1">
                      <a:solidFill>
                        <a:srgbClr val="BD5184"/>
                      </a:solidFill>
                    </a:defRPr>
                  </a:pPr>
                  <a:endParaRPr lang="es-CO"/>
                </a:p>
              </c:txPr>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8-8CC3-4D67-8E5A-96A0767DBA42}"/>
                </c:ext>
              </c:extLst>
            </c:dLbl>
            <c:dLbl>
              <c:idx val="73"/>
              <c:delete val="1"/>
              <c:extLst>
                <c:ext xmlns:c15="http://schemas.microsoft.com/office/drawing/2012/chart" uri="{CE6537A1-D6FC-4f65-9D91-7224C49458BB}"/>
                <c:ext xmlns:c16="http://schemas.microsoft.com/office/drawing/2014/chart" uri="{C3380CC4-5D6E-409C-BE32-E72D297353CC}">
                  <c16:uniqueId val="{00000049-8CC3-4D67-8E5A-96A0767DBA42}"/>
                </c:ext>
              </c:extLst>
            </c:dLbl>
            <c:dLbl>
              <c:idx val="74"/>
              <c:delete val="1"/>
              <c:extLst>
                <c:ext xmlns:c15="http://schemas.microsoft.com/office/drawing/2012/chart" uri="{CE6537A1-D6FC-4f65-9D91-7224C49458BB}"/>
                <c:ext xmlns:c16="http://schemas.microsoft.com/office/drawing/2014/chart" uri="{C3380CC4-5D6E-409C-BE32-E72D297353CC}">
                  <c16:uniqueId val="{0000004A-8CC3-4D67-8E5A-96A0767DBA42}"/>
                </c:ext>
              </c:extLst>
            </c:dLbl>
            <c:dLbl>
              <c:idx val="75"/>
              <c:delete val="1"/>
              <c:extLst>
                <c:ext xmlns:c15="http://schemas.microsoft.com/office/drawing/2012/chart" uri="{CE6537A1-D6FC-4f65-9D91-7224C49458BB}"/>
                <c:ext xmlns:c16="http://schemas.microsoft.com/office/drawing/2014/chart" uri="{C3380CC4-5D6E-409C-BE32-E72D297353CC}">
                  <c16:uniqueId val="{0000004B-8CC3-4D67-8E5A-96A0767DBA42}"/>
                </c:ext>
              </c:extLst>
            </c:dLbl>
            <c:dLbl>
              <c:idx val="76"/>
              <c:delete val="1"/>
              <c:extLst>
                <c:ext xmlns:c15="http://schemas.microsoft.com/office/drawing/2012/chart" uri="{CE6537A1-D6FC-4f65-9D91-7224C49458BB}"/>
                <c:ext xmlns:c16="http://schemas.microsoft.com/office/drawing/2014/chart" uri="{C3380CC4-5D6E-409C-BE32-E72D297353CC}">
                  <c16:uniqueId val="{0000004C-8CC3-4D67-8E5A-96A0767DBA42}"/>
                </c:ext>
              </c:extLst>
            </c:dLbl>
            <c:dLbl>
              <c:idx val="77"/>
              <c:delete val="1"/>
              <c:extLst>
                <c:ext xmlns:c15="http://schemas.microsoft.com/office/drawing/2012/chart" uri="{CE6537A1-D6FC-4f65-9D91-7224C49458BB}"/>
                <c:ext xmlns:c16="http://schemas.microsoft.com/office/drawing/2014/chart" uri="{C3380CC4-5D6E-409C-BE32-E72D297353CC}">
                  <c16:uniqueId val="{0000004D-8CC3-4D67-8E5A-96A0767DBA42}"/>
                </c:ext>
              </c:extLst>
            </c:dLbl>
            <c:dLbl>
              <c:idx val="78"/>
              <c:delete val="1"/>
              <c:extLst>
                <c:ext xmlns:c15="http://schemas.microsoft.com/office/drawing/2012/chart" uri="{CE6537A1-D6FC-4f65-9D91-7224C49458BB}"/>
                <c:ext xmlns:c16="http://schemas.microsoft.com/office/drawing/2014/chart" uri="{C3380CC4-5D6E-409C-BE32-E72D297353CC}">
                  <c16:uniqueId val="{0000004E-8CC3-4D67-8E5A-96A0767DBA42}"/>
                </c:ext>
              </c:extLst>
            </c:dLbl>
            <c:dLbl>
              <c:idx val="79"/>
              <c:delete val="1"/>
              <c:extLst>
                <c:ext xmlns:c15="http://schemas.microsoft.com/office/drawing/2012/chart" uri="{CE6537A1-D6FC-4f65-9D91-7224C49458BB}"/>
                <c:ext xmlns:c16="http://schemas.microsoft.com/office/drawing/2014/chart" uri="{C3380CC4-5D6E-409C-BE32-E72D297353CC}">
                  <c16:uniqueId val="{0000004F-8CC3-4D67-8E5A-96A0767DBA42}"/>
                </c:ext>
              </c:extLst>
            </c:dLbl>
            <c:dLbl>
              <c:idx val="80"/>
              <c:delete val="1"/>
              <c:extLst>
                <c:ext xmlns:c15="http://schemas.microsoft.com/office/drawing/2012/chart" uri="{CE6537A1-D6FC-4f65-9D91-7224C49458BB}"/>
                <c:ext xmlns:c16="http://schemas.microsoft.com/office/drawing/2014/chart" uri="{C3380CC4-5D6E-409C-BE32-E72D297353CC}">
                  <c16:uniqueId val="{00000050-8CC3-4D67-8E5A-96A0767DBA42}"/>
                </c:ext>
              </c:extLst>
            </c:dLbl>
            <c:dLbl>
              <c:idx val="81"/>
              <c:delete val="1"/>
              <c:extLst>
                <c:ext xmlns:c15="http://schemas.microsoft.com/office/drawing/2012/chart" uri="{CE6537A1-D6FC-4f65-9D91-7224C49458BB}"/>
                <c:ext xmlns:c16="http://schemas.microsoft.com/office/drawing/2014/chart" uri="{C3380CC4-5D6E-409C-BE32-E72D297353CC}">
                  <c16:uniqueId val="{00000051-8CC3-4D67-8E5A-96A0767DBA42}"/>
                </c:ext>
              </c:extLst>
            </c:dLbl>
            <c:dLbl>
              <c:idx val="82"/>
              <c:delete val="1"/>
              <c:extLst>
                <c:ext xmlns:c15="http://schemas.microsoft.com/office/drawing/2012/chart" uri="{CE6537A1-D6FC-4f65-9D91-7224C49458BB}"/>
                <c:ext xmlns:c16="http://schemas.microsoft.com/office/drawing/2014/chart" uri="{C3380CC4-5D6E-409C-BE32-E72D297353CC}">
                  <c16:uniqueId val="{00000052-8CC3-4D67-8E5A-96A0767DBA42}"/>
                </c:ext>
              </c:extLst>
            </c:dLbl>
            <c:dLbl>
              <c:idx val="83"/>
              <c:delete val="1"/>
              <c:extLst>
                <c:ext xmlns:c15="http://schemas.microsoft.com/office/drawing/2012/chart" uri="{CE6537A1-D6FC-4f65-9D91-7224C49458BB}"/>
                <c:ext xmlns:c16="http://schemas.microsoft.com/office/drawing/2014/chart" uri="{C3380CC4-5D6E-409C-BE32-E72D297353CC}">
                  <c16:uniqueId val="{00000053-8CC3-4D67-8E5A-96A0767DBA42}"/>
                </c:ext>
              </c:extLst>
            </c:dLbl>
            <c:dLbl>
              <c:idx val="84"/>
              <c:layout>
                <c:manualLayout>
                  <c:x val="-2.59088901195079E-2"/>
                  <c:y val="-5.2279021137108597E-2"/>
                </c:manualLayout>
              </c:layout>
              <c:numFmt formatCode="#,##0.0" sourceLinked="0"/>
              <c:spPr>
                <a:noFill/>
                <a:ln w="25400">
                  <a:noFill/>
                </a:ln>
                <a:effectLst/>
              </c:spPr>
              <c:txPr>
                <a:bodyPr rot="0" vert="horz"/>
                <a:lstStyle/>
                <a:p>
                  <a:pPr>
                    <a:defRPr b="1">
                      <a:solidFill>
                        <a:srgbClr val="BD5184"/>
                      </a:solidFill>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4-8CC3-4D67-8E5A-96A0767DBA42}"/>
                </c:ext>
              </c:extLst>
            </c:dLbl>
            <c:dLbl>
              <c:idx val="85"/>
              <c:delete val="1"/>
              <c:extLst>
                <c:ext xmlns:c15="http://schemas.microsoft.com/office/drawing/2012/chart" uri="{CE6537A1-D6FC-4f65-9D91-7224C49458BB}"/>
                <c:ext xmlns:c16="http://schemas.microsoft.com/office/drawing/2014/chart" uri="{C3380CC4-5D6E-409C-BE32-E72D297353CC}">
                  <c16:uniqueId val="{00000055-8CC3-4D67-8E5A-96A0767DBA42}"/>
                </c:ext>
              </c:extLst>
            </c:dLbl>
            <c:dLbl>
              <c:idx val="86"/>
              <c:delete val="1"/>
              <c:extLst>
                <c:ext xmlns:c15="http://schemas.microsoft.com/office/drawing/2012/chart" uri="{CE6537A1-D6FC-4f65-9D91-7224C49458BB}"/>
                <c:ext xmlns:c16="http://schemas.microsoft.com/office/drawing/2014/chart" uri="{C3380CC4-5D6E-409C-BE32-E72D297353CC}">
                  <c16:uniqueId val="{00000056-8CC3-4D67-8E5A-96A0767DBA42}"/>
                </c:ext>
              </c:extLst>
            </c:dLbl>
            <c:dLbl>
              <c:idx val="87"/>
              <c:delete val="1"/>
              <c:extLst>
                <c:ext xmlns:c15="http://schemas.microsoft.com/office/drawing/2012/chart" uri="{CE6537A1-D6FC-4f65-9D91-7224C49458BB}"/>
                <c:ext xmlns:c16="http://schemas.microsoft.com/office/drawing/2014/chart" uri="{C3380CC4-5D6E-409C-BE32-E72D297353CC}">
                  <c16:uniqueId val="{00000057-8CC3-4D67-8E5A-96A0767DBA42}"/>
                </c:ext>
              </c:extLst>
            </c:dLbl>
            <c:dLbl>
              <c:idx val="88"/>
              <c:delete val="1"/>
              <c:extLst>
                <c:ext xmlns:c15="http://schemas.microsoft.com/office/drawing/2012/chart" uri="{CE6537A1-D6FC-4f65-9D91-7224C49458BB}"/>
                <c:ext xmlns:c16="http://schemas.microsoft.com/office/drawing/2014/chart" uri="{C3380CC4-5D6E-409C-BE32-E72D297353CC}">
                  <c16:uniqueId val="{00000058-8CC3-4D67-8E5A-96A0767DBA42}"/>
                </c:ext>
              </c:extLst>
            </c:dLbl>
            <c:dLbl>
              <c:idx val="89"/>
              <c:delete val="1"/>
              <c:extLst>
                <c:ext xmlns:c15="http://schemas.microsoft.com/office/drawing/2012/chart" uri="{CE6537A1-D6FC-4f65-9D91-7224C49458BB}"/>
                <c:ext xmlns:c16="http://schemas.microsoft.com/office/drawing/2014/chart" uri="{C3380CC4-5D6E-409C-BE32-E72D297353CC}">
                  <c16:uniqueId val="{00000059-8CC3-4D67-8E5A-96A0767DBA42}"/>
                </c:ext>
              </c:extLst>
            </c:dLbl>
            <c:dLbl>
              <c:idx val="90"/>
              <c:delete val="1"/>
              <c:extLst>
                <c:ext xmlns:c15="http://schemas.microsoft.com/office/drawing/2012/chart" uri="{CE6537A1-D6FC-4f65-9D91-7224C49458BB}"/>
                <c:ext xmlns:c16="http://schemas.microsoft.com/office/drawing/2014/chart" uri="{C3380CC4-5D6E-409C-BE32-E72D297353CC}">
                  <c16:uniqueId val="{0000005A-8CC3-4D67-8E5A-96A0767DBA42}"/>
                </c:ext>
              </c:extLst>
            </c:dLbl>
            <c:dLbl>
              <c:idx val="91"/>
              <c:delete val="1"/>
              <c:extLst>
                <c:ext xmlns:c15="http://schemas.microsoft.com/office/drawing/2012/chart" uri="{CE6537A1-D6FC-4f65-9D91-7224C49458BB}"/>
                <c:ext xmlns:c16="http://schemas.microsoft.com/office/drawing/2014/chart" uri="{C3380CC4-5D6E-409C-BE32-E72D297353CC}">
                  <c16:uniqueId val="{0000005B-8CC3-4D67-8E5A-96A0767DBA42}"/>
                </c:ext>
              </c:extLst>
            </c:dLbl>
            <c:dLbl>
              <c:idx val="92"/>
              <c:delete val="1"/>
              <c:extLst>
                <c:ext xmlns:c15="http://schemas.microsoft.com/office/drawing/2012/chart" uri="{CE6537A1-D6FC-4f65-9D91-7224C49458BB}"/>
                <c:ext xmlns:c16="http://schemas.microsoft.com/office/drawing/2014/chart" uri="{C3380CC4-5D6E-409C-BE32-E72D297353CC}">
                  <c16:uniqueId val="{0000005C-8CC3-4D67-8E5A-96A0767DBA42}"/>
                </c:ext>
              </c:extLst>
            </c:dLbl>
            <c:dLbl>
              <c:idx val="93"/>
              <c:delete val="1"/>
              <c:extLst>
                <c:ext xmlns:c15="http://schemas.microsoft.com/office/drawing/2012/chart" uri="{CE6537A1-D6FC-4f65-9D91-7224C49458BB}"/>
                <c:ext xmlns:c16="http://schemas.microsoft.com/office/drawing/2014/chart" uri="{C3380CC4-5D6E-409C-BE32-E72D297353CC}">
                  <c16:uniqueId val="{0000005D-8CC3-4D67-8E5A-96A0767DBA42}"/>
                </c:ext>
              </c:extLst>
            </c:dLbl>
            <c:dLbl>
              <c:idx val="94"/>
              <c:delete val="1"/>
              <c:extLst>
                <c:ext xmlns:c15="http://schemas.microsoft.com/office/drawing/2012/chart" uri="{CE6537A1-D6FC-4f65-9D91-7224C49458BB}"/>
                <c:ext xmlns:c16="http://schemas.microsoft.com/office/drawing/2014/chart" uri="{C3380CC4-5D6E-409C-BE32-E72D297353CC}">
                  <c16:uniqueId val="{0000005E-8CC3-4D67-8E5A-96A0767DBA42}"/>
                </c:ext>
              </c:extLst>
            </c:dLbl>
            <c:dLbl>
              <c:idx val="95"/>
              <c:delete val="1"/>
              <c:extLst>
                <c:ext xmlns:c15="http://schemas.microsoft.com/office/drawing/2012/chart" uri="{CE6537A1-D6FC-4f65-9D91-7224C49458BB}"/>
                <c:ext xmlns:c16="http://schemas.microsoft.com/office/drawing/2014/chart" uri="{C3380CC4-5D6E-409C-BE32-E72D297353CC}">
                  <c16:uniqueId val="{0000005F-8CC3-4D67-8E5A-96A0767DBA42}"/>
                </c:ext>
              </c:extLst>
            </c:dLbl>
            <c:dLbl>
              <c:idx val="96"/>
              <c:layout>
                <c:manualLayout>
                  <c:x val="-5.0211248402845299E-2"/>
                  <c:y val="-5.061711620777010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0-8CC3-4D67-8E5A-96A0767DBA42}"/>
                </c:ext>
              </c:extLst>
            </c:dLbl>
            <c:numFmt formatCode="#,##0.0" sourceLinked="0"/>
            <c:spPr>
              <a:noFill/>
              <a:ln>
                <a:noFill/>
              </a:ln>
              <a:effectLst/>
            </c:spPr>
            <c:txPr>
              <a:bodyPr rot="0" vert="horz"/>
              <a:lstStyle/>
              <a:p>
                <a:pPr>
                  <a:defRPr b="1">
                    <a:solidFill>
                      <a:srgbClr val="BD5184"/>
                    </a:solidFill>
                  </a:defRPr>
                </a:pPr>
                <a:endParaRPr lang="es-CO"/>
              </a:p>
            </c:txPr>
            <c:dLblPos val="t"/>
            <c:showLegendKey val="0"/>
            <c:showVal val="0"/>
            <c:showCatName val="0"/>
            <c:showSerName val="0"/>
            <c:showPercent val="0"/>
            <c:showBubbleSize val="0"/>
            <c:extLst>
              <c:ext xmlns:c15="http://schemas.microsoft.com/office/drawing/2012/chart" uri="{CE6537A1-D6FC-4f65-9D91-7224C49458BB}">
                <c15:showLeaderLines val="0"/>
              </c:ext>
            </c:extLst>
          </c:dLbls>
          <c:cat>
            <c:strRef>
              <c:f>'Total nacional Trim'!$DU$13:$HM$13</c:f>
              <c:strCache>
                <c:ptCount val="97"/>
                <c:pt idx="0">
                  <c:v>Abr - Jun 17</c:v>
                </c:pt>
                <c:pt idx="1">
                  <c:v>May - Jul 17</c:v>
                </c:pt>
                <c:pt idx="2">
                  <c:v>Jun - Ago 17</c:v>
                </c:pt>
                <c:pt idx="3">
                  <c:v>Jul - Sep 17</c:v>
                </c:pt>
                <c:pt idx="4">
                  <c:v>Ago - Oct 17</c:v>
                </c:pt>
                <c:pt idx="5">
                  <c:v>Sep - Nov 17</c:v>
                </c:pt>
                <c:pt idx="6">
                  <c:v>Oct - Dic 17</c:v>
                </c:pt>
                <c:pt idx="7">
                  <c:v>Nov 17 - Ene 18</c:v>
                </c:pt>
                <c:pt idx="8">
                  <c:v>Dic 17 - Feb 18</c:v>
                </c:pt>
                <c:pt idx="9">
                  <c:v>Ene - Mar 18</c:v>
                </c:pt>
                <c:pt idx="10">
                  <c:v>Feb - Abr 18</c:v>
                </c:pt>
                <c:pt idx="11">
                  <c:v>Mar - May 18</c:v>
                </c:pt>
                <c:pt idx="12">
                  <c:v>Abr - Jun 18</c:v>
                </c:pt>
                <c:pt idx="13">
                  <c:v>May - Jul 18</c:v>
                </c:pt>
                <c:pt idx="14">
                  <c:v>Jun - Ago 18</c:v>
                </c:pt>
                <c:pt idx="15">
                  <c:v>Jul - Sep 18</c:v>
                </c:pt>
                <c:pt idx="16">
                  <c:v>Ago - Oct 18</c:v>
                </c:pt>
                <c:pt idx="17">
                  <c:v>Sep - Nov 18</c:v>
                </c:pt>
                <c:pt idx="18">
                  <c:v>Oct - Dic 18</c:v>
                </c:pt>
                <c:pt idx="19">
                  <c:v>Nov 18 - Ene 19</c:v>
                </c:pt>
                <c:pt idx="20">
                  <c:v>Dic 18 - Feb 19</c:v>
                </c:pt>
                <c:pt idx="21">
                  <c:v>Ene - Mar 19</c:v>
                </c:pt>
                <c:pt idx="22">
                  <c:v>Feb - Abr 19</c:v>
                </c:pt>
                <c:pt idx="23">
                  <c:v>Mar - May 19</c:v>
                </c:pt>
                <c:pt idx="24">
                  <c:v>Abr - Jun 19</c:v>
                </c:pt>
                <c:pt idx="25">
                  <c:v>May - Jul 19</c:v>
                </c:pt>
                <c:pt idx="26">
                  <c:v>Jun - Ago 19</c:v>
                </c:pt>
                <c:pt idx="27">
                  <c:v>Jul - Sep 19</c:v>
                </c:pt>
                <c:pt idx="28">
                  <c:v>Ago - Oct 19</c:v>
                </c:pt>
                <c:pt idx="29">
                  <c:v>Sep - Nov 19</c:v>
                </c:pt>
                <c:pt idx="30">
                  <c:v>Oct - Dic 19</c:v>
                </c:pt>
                <c:pt idx="31">
                  <c:v>Nov 19 - Ene 20</c:v>
                </c:pt>
                <c:pt idx="32">
                  <c:v>Dic 19 - Feb 20</c:v>
                </c:pt>
                <c:pt idx="33">
                  <c:v>Ene - Mar 20</c:v>
                </c:pt>
                <c:pt idx="34">
                  <c:v>Feb - Abr 20</c:v>
                </c:pt>
                <c:pt idx="35">
                  <c:v>Mar - May 20</c:v>
                </c:pt>
                <c:pt idx="36">
                  <c:v>Abr - Jun 20</c:v>
                </c:pt>
                <c:pt idx="37">
                  <c:v>May - Jul 20</c:v>
                </c:pt>
                <c:pt idx="38">
                  <c:v>Jun - Ago 20</c:v>
                </c:pt>
                <c:pt idx="39">
                  <c:v>Jul - Sep 20</c:v>
                </c:pt>
                <c:pt idx="40">
                  <c:v>Ago- Oct 20</c:v>
                </c:pt>
                <c:pt idx="41">
                  <c:v>Sep - Nov 20</c:v>
                </c:pt>
                <c:pt idx="42">
                  <c:v>Oct - Dic 20</c:v>
                </c:pt>
                <c:pt idx="43">
                  <c:v>Nov 20 - Ene 21</c:v>
                </c:pt>
                <c:pt idx="44">
                  <c:v>Dic 20 - Feb 21</c:v>
                </c:pt>
                <c:pt idx="45">
                  <c:v>Ene - Mar 21</c:v>
                </c:pt>
                <c:pt idx="46">
                  <c:v>Feb - Abr 21</c:v>
                </c:pt>
                <c:pt idx="47">
                  <c:v>Mar - May 21</c:v>
                </c:pt>
                <c:pt idx="48">
                  <c:v>Abr - Jun 21</c:v>
                </c:pt>
                <c:pt idx="49">
                  <c:v>May - Jul 21</c:v>
                </c:pt>
                <c:pt idx="50">
                  <c:v>Jun - Ago 21</c:v>
                </c:pt>
                <c:pt idx="51">
                  <c:v>Jul - Sep 21</c:v>
                </c:pt>
                <c:pt idx="52">
                  <c:v>Ago - Oct 21</c:v>
                </c:pt>
                <c:pt idx="53">
                  <c:v>Sep - Nov 21</c:v>
                </c:pt>
                <c:pt idx="54">
                  <c:v>Oct - Dic 21</c:v>
                </c:pt>
                <c:pt idx="55">
                  <c:v>Nov 21 - Ene 22</c:v>
                </c:pt>
                <c:pt idx="56">
                  <c:v>Dic 21 - Feb 22</c:v>
                </c:pt>
                <c:pt idx="57">
                  <c:v>Ene - Mar 22</c:v>
                </c:pt>
                <c:pt idx="58">
                  <c:v>Feb - Abr 22</c:v>
                </c:pt>
                <c:pt idx="59">
                  <c:v>Mar - May 22</c:v>
                </c:pt>
                <c:pt idx="60">
                  <c:v>Abr - Jun 22</c:v>
                </c:pt>
                <c:pt idx="61">
                  <c:v>May - Jul 22</c:v>
                </c:pt>
                <c:pt idx="62">
                  <c:v>Jun - Ago 22</c:v>
                </c:pt>
                <c:pt idx="63">
                  <c:v>Jul - Sep 22</c:v>
                </c:pt>
                <c:pt idx="64">
                  <c:v>Ago - Oct 22</c:v>
                </c:pt>
                <c:pt idx="65">
                  <c:v>Sep - Nov 22</c:v>
                </c:pt>
                <c:pt idx="66">
                  <c:v>Oct - Dic 22</c:v>
                </c:pt>
                <c:pt idx="67">
                  <c:v>Nov 22 - Ene 23</c:v>
                </c:pt>
                <c:pt idx="68">
                  <c:v>Dic 22 - Feb 23</c:v>
                </c:pt>
                <c:pt idx="69">
                  <c:v>Ene - Mar 23</c:v>
                </c:pt>
                <c:pt idx="70">
                  <c:v>Feb - Abr 23</c:v>
                </c:pt>
                <c:pt idx="71">
                  <c:v>Mar - May 23</c:v>
                </c:pt>
                <c:pt idx="72">
                  <c:v>Abr - Jun 23</c:v>
                </c:pt>
                <c:pt idx="73">
                  <c:v>May - Jul 23</c:v>
                </c:pt>
                <c:pt idx="74">
                  <c:v>Jun - Ago 23</c:v>
                </c:pt>
                <c:pt idx="75">
                  <c:v>Jul - Sep 23</c:v>
                </c:pt>
                <c:pt idx="76">
                  <c:v>Ago - Oct 23</c:v>
                </c:pt>
                <c:pt idx="77">
                  <c:v>Sep - Nov 23</c:v>
                </c:pt>
                <c:pt idx="78">
                  <c:v>Oct - Dic 23</c:v>
                </c:pt>
                <c:pt idx="79">
                  <c:v>Nov 23 - Ene 24</c:v>
                </c:pt>
                <c:pt idx="80">
                  <c:v>Dic 23 - Feb 24</c:v>
                </c:pt>
                <c:pt idx="81">
                  <c:v>Ene - Mar 24</c:v>
                </c:pt>
                <c:pt idx="82">
                  <c:v>Feb - Abr 24</c:v>
                </c:pt>
                <c:pt idx="83">
                  <c:v>Mar - May 24</c:v>
                </c:pt>
                <c:pt idx="84">
                  <c:v>Abr - Jun 24</c:v>
                </c:pt>
                <c:pt idx="85">
                  <c:v>May - Jul 24</c:v>
                </c:pt>
                <c:pt idx="86">
                  <c:v>Jun - Ago 24</c:v>
                </c:pt>
                <c:pt idx="87">
                  <c:v>Jul - Sep 24</c:v>
                </c:pt>
                <c:pt idx="88">
                  <c:v>Ago - Oct 24</c:v>
                </c:pt>
                <c:pt idx="89">
                  <c:v>Sep - Nov 24</c:v>
                </c:pt>
                <c:pt idx="90">
                  <c:v>Oct - Dic 24</c:v>
                </c:pt>
                <c:pt idx="91">
                  <c:v>Nov 24 - Ene 25</c:v>
                </c:pt>
                <c:pt idx="92">
                  <c:v>Dic 24 - Feb 25 </c:v>
                </c:pt>
                <c:pt idx="93">
                  <c:v>Ene - Mar 25</c:v>
                </c:pt>
                <c:pt idx="94">
                  <c:v>Feb - Abr 25</c:v>
                </c:pt>
                <c:pt idx="95">
                  <c:v>Mar - May 25</c:v>
                </c:pt>
                <c:pt idx="96">
                  <c:v>Abr - Jun 25</c:v>
                </c:pt>
              </c:strCache>
            </c:strRef>
          </c:cat>
          <c:val>
            <c:numRef>
              <c:f>'Total nacional Trim'!$DU$15:$HM$15</c:f>
              <c:numCache>
                <c:formatCode>0.0</c:formatCode>
                <c:ptCount val="97"/>
                <c:pt idx="0">
                  <c:v>66.912333654971363</c:v>
                </c:pt>
                <c:pt idx="1">
                  <c:v>66.578222847224566</c:v>
                </c:pt>
                <c:pt idx="2">
                  <c:v>66.602385203036945</c:v>
                </c:pt>
                <c:pt idx="3">
                  <c:v>66.147436034256117</c:v>
                </c:pt>
                <c:pt idx="4">
                  <c:v>66.560872287134202</c:v>
                </c:pt>
                <c:pt idx="5">
                  <c:v>66.557680155151772</c:v>
                </c:pt>
                <c:pt idx="6">
                  <c:v>66.589997929486259</c:v>
                </c:pt>
                <c:pt idx="7">
                  <c:v>65.950742499834675</c:v>
                </c:pt>
                <c:pt idx="8">
                  <c:v>65.511118301485709</c:v>
                </c:pt>
                <c:pt idx="9">
                  <c:v>65.175436239869825</c:v>
                </c:pt>
                <c:pt idx="10">
                  <c:v>65.500737494597175</c:v>
                </c:pt>
                <c:pt idx="11">
                  <c:v>65.735143283385682</c:v>
                </c:pt>
                <c:pt idx="12">
                  <c:v>66.04951231057899</c:v>
                </c:pt>
                <c:pt idx="13">
                  <c:v>65.771132965963744</c:v>
                </c:pt>
                <c:pt idx="14">
                  <c:v>65.762950104317454</c:v>
                </c:pt>
                <c:pt idx="15">
                  <c:v>65.696236424742764</c:v>
                </c:pt>
                <c:pt idx="16">
                  <c:v>65.970537300124604</c:v>
                </c:pt>
                <c:pt idx="17">
                  <c:v>65.571000065022531</c:v>
                </c:pt>
                <c:pt idx="18">
                  <c:v>65.763874133437966</c:v>
                </c:pt>
                <c:pt idx="19">
                  <c:v>65.325373689511778</c:v>
                </c:pt>
                <c:pt idx="20">
                  <c:v>65.612520523988607</c:v>
                </c:pt>
                <c:pt idx="21">
                  <c:v>65.120815587764042</c:v>
                </c:pt>
                <c:pt idx="22">
                  <c:v>64.85033790468546</c:v>
                </c:pt>
                <c:pt idx="23">
                  <c:v>64.581935016817198</c:v>
                </c:pt>
                <c:pt idx="24">
                  <c:v>64.642294001960607</c:v>
                </c:pt>
                <c:pt idx="25">
                  <c:v>64.705636071423768</c:v>
                </c:pt>
                <c:pt idx="26">
                  <c:v>64.494785363811928</c:v>
                </c:pt>
                <c:pt idx="27">
                  <c:v>64.225774013291442</c:v>
                </c:pt>
                <c:pt idx="28">
                  <c:v>64.610600375609337</c:v>
                </c:pt>
                <c:pt idx="29">
                  <c:v>64.932512222361055</c:v>
                </c:pt>
                <c:pt idx="30">
                  <c:v>65.037238210392289</c:v>
                </c:pt>
                <c:pt idx="31">
                  <c:v>64.516231913788644</c:v>
                </c:pt>
                <c:pt idx="32">
                  <c:v>64.288433565448059</c:v>
                </c:pt>
                <c:pt idx="33">
                  <c:v>62.883929223609854</c:v>
                </c:pt>
                <c:pt idx="34">
                  <c:v>59.384050373334119</c:v>
                </c:pt>
                <c:pt idx="35">
                  <c:v>56.850074531557517</c:v>
                </c:pt>
                <c:pt idx="36">
                  <c:v>56.343773456837845</c:v>
                </c:pt>
                <c:pt idx="37">
                  <c:v>57.891277020817874</c:v>
                </c:pt>
                <c:pt idx="38">
                  <c:v>59.070639964614898</c:v>
                </c:pt>
                <c:pt idx="39">
                  <c:v>59.783116158010372</c:v>
                </c:pt>
                <c:pt idx="40">
                  <c:v>61.532504938113362</c:v>
                </c:pt>
                <c:pt idx="41">
                  <c:v>62.189049823477816</c:v>
                </c:pt>
                <c:pt idx="42">
                  <c:v>62.659803403751354</c:v>
                </c:pt>
                <c:pt idx="43">
                  <c:v>61.794446996668597</c:v>
                </c:pt>
                <c:pt idx="44">
                  <c:v>61.897191658079528</c:v>
                </c:pt>
                <c:pt idx="45">
                  <c:v>61.620546410986208</c:v>
                </c:pt>
                <c:pt idx="46">
                  <c:v>61.710810374850624</c:v>
                </c:pt>
                <c:pt idx="47">
                  <c:v>61.356345559639038</c:v>
                </c:pt>
                <c:pt idx="48">
                  <c:v>61.23063626884192</c:v>
                </c:pt>
                <c:pt idx="49">
                  <c:v>61.243588809369143</c:v>
                </c:pt>
                <c:pt idx="50">
                  <c:v>61.200329661722854</c:v>
                </c:pt>
                <c:pt idx="51">
                  <c:v>61.100245232517317</c:v>
                </c:pt>
                <c:pt idx="52">
                  <c:v>61.431917626746383</c:v>
                </c:pt>
                <c:pt idx="53">
                  <c:v>61.722206559022716</c:v>
                </c:pt>
                <c:pt idx="54">
                  <c:v>62.239614767924046</c:v>
                </c:pt>
                <c:pt idx="55">
                  <c:v>62.412507405787622</c:v>
                </c:pt>
                <c:pt idx="56">
                  <c:v>63.071713512993611</c:v>
                </c:pt>
                <c:pt idx="57">
                  <c:v>63.420466943237898</c:v>
                </c:pt>
                <c:pt idx="58">
                  <c:v>63.751079423254609</c:v>
                </c:pt>
                <c:pt idx="59">
                  <c:v>63.622646004682792</c:v>
                </c:pt>
                <c:pt idx="60">
                  <c:v>63.673273134320887</c:v>
                </c:pt>
                <c:pt idx="61">
                  <c:v>63.653075159597563</c:v>
                </c:pt>
                <c:pt idx="62">
                  <c:v>63.553002918891046</c:v>
                </c:pt>
                <c:pt idx="63">
                  <c:v>63.710016717934138</c:v>
                </c:pt>
                <c:pt idx="64">
                  <c:v>63.858404939916454</c:v>
                </c:pt>
                <c:pt idx="65">
                  <c:v>63.826813889853405</c:v>
                </c:pt>
                <c:pt idx="66">
                  <c:v>63.714633713596712</c:v>
                </c:pt>
                <c:pt idx="67">
                  <c:v>63.524981236462217</c:v>
                </c:pt>
                <c:pt idx="68">
                  <c:v>63.648225312985893</c:v>
                </c:pt>
                <c:pt idx="69">
                  <c:v>63.824848589543691</c:v>
                </c:pt>
                <c:pt idx="70">
                  <c:v>64.232802687790425</c:v>
                </c:pt>
                <c:pt idx="71">
                  <c:v>64.26665406202585</c:v>
                </c:pt>
                <c:pt idx="72">
                  <c:v>64.26678281049891</c:v>
                </c:pt>
                <c:pt idx="73">
                  <c:v>64.329267313612675</c:v>
                </c:pt>
                <c:pt idx="74">
                  <c:v>64.524337902686213</c:v>
                </c:pt>
                <c:pt idx="75">
                  <c:v>64.477409939814322</c:v>
                </c:pt>
                <c:pt idx="76">
                  <c:v>64.223739793399034</c:v>
                </c:pt>
                <c:pt idx="77">
                  <c:v>64.10369647023289</c:v>
                </c:pt>
                <c:pt idx="78">
                  <c:v>63.980745995146805</c:v>
                </c:pt>
                <c:pt idx="79">
                  <c:v>63.725359581707728</c:v>
                </c:pt>
                <c:pt idx="80">
                  <c:v>63.633311381159551</c:v>
                </c:pt>
                <c:pt idx="81">
                  <c:v>63.654444603930713</c:v>
                </c:pt>
                <c:pt idx="82">
                  <c:v>63.887691564947389</c:v>
                </c:pt>
                <c:pt idx="83">
                  <c:v>63.988636931197853</c:v>
                </c:pt>
                <c:pt idx="84">
                  <c:v>63.926309472670049</c:v>
                </c:pt>
                <c:pt idx="85">
                  <c:v>63.992560871378636</c:v>
                </c:pt>
                <c:pt idx="86">
                  <c:v>64.122550685739881</c:v>
                </c:pt>
                <c:pt idx="87">
                  <c:v>64.050239641220784</c:v>
                </c:pt>
                <c:pt idx="88">
                  <c:v>63.963324487650418</c:v>
                </c:pt>
                <c:pt idx="89">
                  <c:v>63.70848861603848</c:v>
                </c:pt>
                <c:pt idx="90">
                  <c:v>64.003994576928818</c:v>
                </c:pt>
                <c:pt idx="91">
                  <c:v>64.074127330383206</c:v>
                </c:pt>
                <c:pt idx="92">
                  <c:v>64.386920859393527</c:v>
                </c:pt>
                <c:pt idx="93">
                  <c:v>64.505773459448221</c:v>
                </c:pt>
                <c:pt idx="94">
                  <c:v>64.374146473633374</c:v>
                </c:pt>
                <c:pt idx="95">
                  <c:v>64.139254074142556</c:v>
                </c:pt>
                <c:pt idx="96">
                  <c:v>63.860907601210101</c:v>
                </c:pt>
              </c:numCache>
            </c:numRef>
          </c:val>
          <c:smooth val="1"/>
          <c:extLst>
            <c:ext xmlns:c16="http://schemas.microsoft.com/office/drawing/2014/chart" uri="{C3380CC4-5D6E-409C-BE32-E72D297353CC}">
              <c16:uniqueId val="{00000061-8CC3-4D67-8E5A-96A0767DBA42}"/>
            </c:ext>
          </c:extLst>
        </c:ser>
        <c:ser>
          <c:idx val="1"/>
          <c:order val="1"/>
          <c:tx>
            <c:strRef>
              <c:f>'Total nacional Trim'!$A$16</c:f>
              <c:strCache>
                <c:ptCount val="1"/>
                <c:pt idx="0">
                  <c:v>TO</c:v>
                </c:pt>
              </c:strCache>
            </c:strRef>
          </c:tx>
          <c:spPr>
            <a:ln w="28575" cap="rnd" cmpd="sng" algn="ctr">
              <a:solidFill>
                <a:srgbClr val="F29B00"/>
              </a:solidFill>
              <a:prstDash val="solid"/>
              <a:round/>
            </a:ln>
          </c:spPr>
          <c:marker>
            <c:symbol val="none"/>
          </c:marker>
          <c:dLbls>
            <c:dLbl>
              <c:idx val="0"/>
              <c:layout>
                <c:manualLayout>
                  <c:x val="-8.8955838230553707E-3"/>
                  <c:y val="7.0723126483553694E-2"/>
                </c:manualLayout>
              </c:layout>
              <c:numFmt formatCode="#,##0.0" sourceLinked="0"/>
              <c:spPr>
                <a:noFill/>
                <a:ln w="25400">
                  <a:noFill/>
                </a:ln>
                <a:effectLst/>
              </c:spPr>
              <c:txPr>
                <a:bodyPr rot="0" vert="horz"/>
                <a:lstStyle/>
                <a:p>
                  <a:pPr>
                    <a:defRPr b="1">
                      <a:solidFill>
                        <a:srgbClr val="F29B00"/>
                      </a:solidFill>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2-8CC3-4D67-8E5A-96A0767DBA42}"/>
                </c:ext>
              </c:extLst>
            </c:dLbl>
            <c:dLbl>
              <c:idx val="1"/>
              <c:delete val="1"/>
              <c:extLst>
                <c:ext xmlns:c15="http://schemas.microsoft.com/office/drawing/2012/chart" uri="{CE6537A1-D6FC-4f65-9D91-7224C49458BB}"/>
                <c:ext xmlns:c16="http://schemas.microsoft.com/office/drawing/2014/chart" uri="{C3380CC4-5D6E-409C-BE32-E72D297353CC}">
                  <c16:uniqueId val="{00000063-8CC3-4D67-8E5A-96A0767DBA42}"/>
                </c:ext>
              </c:extLst>
            </c:dLbl>
            <c:dLbl>
              <c:idx val="2"/>
              <c:delete val="1"/>
              <c:extLst>
                <c:ext xmlns:c15="http://schemas.microsoft.com/office/drawing/2012/chart" uri="{CE6537A1-D6FC-4f65-9D91-7224C49458BB}"/>
                <c:ext xmlns:c16="http://schemas.microsoft.com/office/drawing/2014/chart" uri="{C3380CC4-5D6E-409C-BE32-E72D297353CC}">
                  <c16:uniqueId val="{00000064-8CC3-4D67-8E5A-96A0767DBA42}"/>
                </c:ext>
              </c:extLst>
            </c:dLbl>
            <c:dLbl>
              <c:idx val="3"/>
              <c:delete val="1"/>
              <c:extLst>
                <c:ext xmlns:c15="http://schemas.microsoft.com/office/drawing/2012/chart" uri="{CE6537A1-D6FC-4f65-9D91-7224C49458BB}"/>
                <c:ext xmlns:c16="http://schemas.microsoft.com/office/drawing/2014/chart" uri="{C3380CC4-5D6E-409C-BE32-E72D297353CC}">
                  <c16:uniqueId val="{00000065-8CC3-4D67-8E5A-96A0767DBA42}"/>
                </c:ext>
              </c:extLst>
            </c:dLbl>
            <c:dLbl>
              <c:idx val="4"/>
              <c:delete val="1"/>
              <c:extLst>
                <c:ext xmlns:c15="http://schemas.microsoft.com/office/drawing/2012/chart" uri="{CE6537A1-D6FC-4f65-9D91-7224C49458BB}"/>
                <c:ext xmlns:c16="http://schemas.microsoft.com/office/drawing/2014/chart" uri="{C3380CC4-5D6E-409C-BE32-E72D297353CC}">
                  <c16:uniqueId val="{00000066-8CC3-4D67-8E5A-96A0767DBA42}"/>
                </c:ext>
              </c:extLst>
            </c:dLbl>
            <c:dLbl>
              <c:idx val="5"/>
              <c:delete val="1"/>
              <c:extLst>
                <c:ext xmlns:c15="http://schemas.microsoft.com/office/drawing/2012/chart" uri="{CE6537A1-D6FC-4f65-9D91-7224C49458BB}"/>
                <c:ext xmlns:c16="http://schemas.microsoft.com/office/drawing/2014/chart" uri="{C3380CC4-5D6E-409C-BE32-E72D297353CC}">
                  <c16:uniqueId val="{00000067-8CC3-4D67-8E5A-96A0767DBA42}"/>
                </c:ext>
              </c:extLst>
            </c:dLbl>
            <c:dLbl>
              <c:idx val="6"/>
              <c:delete val="1"/>
              <c:extLst>
                <c:ext xmlns:c15="http://schemas.microsoft.com/office/drawing/2012/chart" uri="{CE6537A1-D6FC-4f65-9D91-7224C49458BB}"/>
                <c:ext xmlns:c16="http://schemas.microsoft.com/office/drawing/2014/chart" uri="{C3380CC4-5D6E-409C-BE32-E72D297353CC}">
                  <c16:uniqueId val="{00000068-8CC3-4D67-8E5A-96A0767DBA42}"/>
                </c:ext>
              </c:extLst>
            </c:dLbl>
            <c:dLbl>
              <c:idx val="7"/>
              <c:delete val="1"/>
              <c:extLst>
                <c:ext xmlns:c15="http://schemas.microsoft.com/office/drawing/2012/chart" uri="{CE6537A1-D6FC-4f65-9D91-7224C49458BB}"/>
                <c:ext xmlns:c16="http://schemas.microsoft.com/office/drawing/2014/chart" uri="{C3380CC4-5D6E-409C-BE32-E72D297353CC}">
                  <c16:uniqueId val="{00000069-8CC3-4D67-8E5A-96A0767DBA42}"/>
                </c:ext>
              </c:extLst>
            </c:dLbl>
            <c:dLbl>
              <c:idx val="8"/>
              <c:delete val="1"/>
              <c:extLst>
                <c:ext xmlns:c15="http://schemas.microsoft.com/office/drawing/2012/chart" uri="{CE6537A1-D6FC-4f65-9D91-7224C49458BB}"/>
                <c:ext xmlns:c16="http://schemas.microsoft.com/office/drawing/2014/chart" uri="{C3380CC4-5D6E-409C-BE32-E72D297353CC}">
                  <c16:uniqueId val="{0000006A-8CC3-4D67-8E5A-96A0767DBA42}"/>
                </c:ext>
              </c:extLst>
            </c:dLbl>
            <c:dLbl>
              <c:idx val="9"/>
              <c:delete val="1"/>
              <c:extLst>
                <c:ext xmlns:c15="http://schemas.microsoft.com/office/drawing/2012/chart" uri="{CE6537A1-D6FC-4f65-9D91-7224C49458BB}"/>
                <c:ext xmlns:c16="http://schemas.microsoft.com/office/drawing/2014/chart" uri="{C3380CC4-5D6E-409C-BE32-E72D297353CC}">
                  <c16:uniqueId val="{0000006B-8CC3-4D67-8E5A-96A0767DBA42}"/>
                </c:ext>
              </c:extLst>
            </c:dLbl>
            <c:dLbl>
              <c:idx val="10"/>
              <c:delete val="1"/>
              <c:extLst>
                <c:ext xmlns:c15="http://schemas.microsoft.com/office/drawing/2012/chart" uri="{CE6537A1-D6FC-4f65-9D91-7224C49458BB}"/>
                <c:ext xmlns:c16="http://schemas.microsoft.com/office/drawing/2014/chart" uri="{C3380CC4-5D6E-409C-BE32-E72D297353CC}">
                  <c16:uniqueId val="{0000006C-8CC3-4D67-8E5A-96A0767DBA42}"/>
                </c:ext>
              </c:extLst>
            </c:dLbl>
            <c:dLbl>
              <c:idx val="11"/>
              <c:delete val="1"/>
              <c:extLst>
                <c:ext xmlns:c15="http://schemas.microsoft.com/office/drawing/2012/chart" uri="{CE6537A1-D6FC-4f65-9D91-7224C49458BB}"/>
                <c:ext xmlns:c16="http://schemas.microsoft.com/office/drawing/2014/chart" uri="{C3380CC4-5D6E-409C-BE32-E72D297353CC}">
                  <c16:uniqueId val="{0000006D-8CC3-4D67-8E5A-96A0767DBA42}"/>
                </c:ext>
              </c:extLst>
            </c:dLbl>
            <c:dLbl>
              <c:idx val="12"/>
              <c:layout>
                <c:manualLayout>
                  <c:x val="-1.53281399727377E-2"/>
                  <c:y val="7.3380422895665307E-2"/>
                </c:manualLayout>
              </c:layout>
              <c:numFmt formatCode="#,##0.0" sourceLinked="0"/>
              <c:spPr>
                <a:noFill/>
                <a:ln w="25400">
                  <a:noFill/>
                </a:ln>
                <a:effectLst/>
              </c:spPr>
              <c:txPr>
                <a:bodyPr rot="0" vert="horz"/>
                <a:lstStyle/>
                <a:p>
                  <a:pPr>
                    <a:defRPr b="1">
                      <a:solidFill>
                        <a:srgbClr val="F29B00"/>
                      </a:solidFill>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E-8CC3-4D67-8E5A-96A0767DBA42}"/>
                </c:ext>
              </c:extLst>
            </c:dLbl>
            <c:dLbl>
              <c:idx val="13"/>
              <c:delete val="1"/>
              <c:extLst>
                <c:ext xmlns:c15="http://schemas.microsoft.com/office/drawing/2012/chart" uri="{CE6537A1-D6FC-4f65-9D91-7224C49458BB}"/>
                <c:ext xmlns:c16="http://schemas.microsoft.com/office/drawing/2014/chart" uri="{C3380CC4-5D6E-409C-BE32-E72D297353CC}">
                  <c16:uniqueId val="{0000006F-8CC3-4D67-8E5A-96A0767DBA42}"/>
                </c:ext>
              </c:extLst>
            </c:dLbl>
            <c:dLbl>
              <c:idx val="14"/>
              <c:delete val="1"/>
              <c:extLst>
                <c:ext xmlns:c15="http://schemas.microsoft.com/office/drawing/2012/chart" uri="{CE6537A1-D6FC-4f65-9D91-7224C49458BB}"/>
                <c:ext xmlns:c16="http://schemas.microsoft.com/office/drawing/2014/chart" uri="{C3380CC4-5D6E-409C-BE32-E72D297353CC}">
                  <c16:uniqueId val="{00000070-8CC3-4D67-8E5A-96A0767DBA42}"/>
                </c:ext>
              </c:extLst>
            </c:dLbl>
            <c:dLbl>
              <c:idx val="15"/>
              <c:delete val="1"/>
              <c:extLst>
                <c:ext xmlns:c15="http://schemas.microsoft.com/office/drawing/2012/chart" uri="{CE6537A1-D6FC-4f65-9D91-7224C49458BB}"/>
                <c:ext xmlns:c16="http://schemas.microsoft.com/office/drawing/2014/chart" uri="{C3380CC4-5D6E-409C-BE32-E72D297353CC}">
                  <c16:uniqueId val="{00000071-8CC3-4D67-8E5A-96A0767DBA42}"/>
                </c:ext>
              </c:extLst>
            </c:dLbl>
            <c:dLbl>
              <c:idx val="16"/>
              <c:delete val="1"/>
              <c:extLst>
                <c:ext xmlns:c15="http://schemas.microsoft.com/office/drawing/2012/chart" uri="{CE6537A1-D6FC-4f65-9D91-7224C49458BB}"/>
                <c:ext xmlns:c16="http://schemas.microsoft.com/office/drawing/2014/chart" uri="{C3380CC4-5D6E-409C-BE32-E72D297353CC}">
                  <c16:uniqueId val="{00000072-8CC3-4D67-8E5A-96A0767DBA42}"/>
                </c:ext>
              </c:extLst>
            </c:dLbl>
            <c:dLbl>
              <c:idx val="17"/>
              <c:delete val="1"/>
              <c:extLst>
                <c:ext xmlns:c15="http://schemas.microsoft.com/office/drawing/2012/chart" uri="{CE6537A1-D6FC-4f65-9D91-7224C49458BB}"/>
                <c:ext xmlns:c16="http://schemas.microsoft.com/office/drawing/2014/chart" uri="{C3380CC4-5D6E-409C-BE32-E72D297353CC}">
                  <c16:uniqueId val="{00000073-8CC3-4D67-8E5A-96A0767DBA42}"/>
                </c:ext>
              </c:extLst>
            </c:dLbl>
            <c:dLbl>
              <c:idx val="18"/>
              <c:delete val="1"/>
              <c:extLst>
                <c:ext xmlns:c15="http://schemas.microsoft.com/office/drawing/2012/chart" uri="{CE6537A1-D6FC-4f65-9D91-7224C49458BB}"/>
                <c:ext xmlns:c16="http://schemas.microsoft.com/office/drawing/2014/chart" uri="{C3380CC4-5D6E-409C-BE32-E72D297353CC}">
                  <c16:uniqueId val="{00000074-8CC3-4D67-8E5A-96A0767DBA42}"/>
                </c:ext>
              </c:extLst>
            </c:dLbl>
            <c:dLbl>
              <c:idx val="19"/>
              <c:delete val="1"/>
              <c:extLst>
                <c:ext xmlns:c15="http://schemas.microsoft.com/office/drawing/2012/chart" uri="{CE6537A1-D6FC-4f65-9D91-7224C49458BB}"/>
                <c:ext xmlns:c16="http://schemas.microsoft.com/office/drawing/2014/chart" uri="{C3380CC4-5D6E-409C-BE32-E72D297353CC}">
                  <c16:uniqueId val="{00000075-8CC3-4D67-8E5A-96A0767DBA42}"/>
                </c:ext>
              </c:extLst>
            </c:dLbl>
            <c:dLbl>
              <c:idx val="20"/>
              <c:delete val="1"/>
              <c:extLst>
                <c:ext xmlns:c15="http://schemas.microsoft.com/office/drawing/2012/chart" uri="{CE6537A1-D6FC-4f65-9D91-7224C49458BB}"/>
                <c:ext xmlns:c16="http://schemas.microsoft.com/office/drawing/2014/chart" uri="{C3380CC4-5D6E-409C-BE32-E72D297353CC}">
                  <c16:uniqueId val="{00000076-8CC3-4D67-8E5A-96A0767DBA42}"/>
                </c:ext>
              </c:extLst>
            </c:dLbl>
            <c:dLbl>
              <c:idx val="21"/>
              <c:delete val="1"/>
              <c:extLst>
                <c:ext xmlns:c15="http://schemas.microsoft.com/office/drawing/2012/chart" uri="{CE6537A1-D6FC-4f65-9D91-7224C49458BB}"/>
                <c:ext xmlns:c16="http://schemas.microsoft.com/office/drawing/2014/chart" uri="{C3380CC4-5D6E-409C-BE32-E72D297353CC}">
                  <c16:uniqueId val="{00000077-8CC3-4D67-8E5A-96A0767DBA42}"/>
                </c:ext>
              </c:extLst>
            </c:dLbl>
            <c:dLbl>
              <c:idx val="22"/>
              <c:delete val="1"/>
              <c:extLst>
                <c:ext xmlns:c15="http://schemas.microsoft.com/office/drawing/2012/chart" uri="{CE6537A1-D6FC-4f65-9D91-7224C49458BB}"/>
                <c:ext xmlns:c16="http://schemas.microsoft.com/office/drawing/2014/chart" uri="{C3380CC4-5D6E-409C-BE32-E72D297353CC}">
                  <c16:uniqueId val="{00000078-8CC3-4D67-8E5A-96A0767DBA42}"/>
                </c:ext>
              </c:extLst>
            </c:dLbl>
            <c:dLbl>
              <c:idx val="23"/>
              <c:delete val="1"/>
              <c:extLst>
                <c:ext xmlns:c15="http://schemas.microsoft.com/office/drawing/2012/chart" uri="{CE6537A1-D6FC-4f65-9D91-7224C49458BB}"/>
                <c:ext xmlns:c16="http://schemas.microsoft.com/office/drawing/2014/chart" uri="{C3380CC4-5D6E-409C-BE32-E72D297353CC}">
                  <c16:uniqueId val="{00000079-8CC3-4D67-8E5A-96A0767DBA42}"/>
                </c:ext>
              </c:extLst>
            </c:dLbl>
            <c:dLbl>
              <c:idx val="24"/>
              <c:layout>
                <c:manualLayout>
                  <c:x val="-2.5708580875293999E-2"/>
                  <c:y val="6.2984490678559504E-2"/>
                </c:manualLayout>
              </c:layout>
              <c:numFmt formatCode="#,##0.0" sourceLinked="0"/>
              <c:spPr>
                <a:noFill/>
                <a:ln w="25400">
                  <a:noFill/>
                </a:ln>
                <a:effectLst/>
              </c:spPr>
              <c:txPr>
                <a:bodyPr rot="0" vert="horz"/>
                <a:lstStyle/>
                <a:p>
                  <a:pPr>
                    <a:defRPr b="1">
                      <a:solidFill>
                        <a:srgbClr val="F29B00"/>
                      </a:solidFill>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A-8CC3-4D67-8E5A-96A0767DBA42}"/>
                </c:ext>
              </c:extLst>
            </c:dLbl>
            <c:dLbl>
              <c:idx val="25"/>
              <c:delete val="1"/>
              <c:extLst>
                <c:ext xmlns:c15="http://schemas.microsoft.com/office/drawing/2012/chart" uri="{CE6537A1-D6FC-4f65-9D91-7224C49458BB}"/>
                <c:ext xmlns:c16="http://schemas.microsoft.com/office/drawing/2014/chart" uri="{C3380CC4-5D6E-409C-BE32-E72D297353CC}">
                  <c16:uniqueId val="{0000007B-8CC3-4D67-8E5A-96A0767DBA42}"/>
                </c:ext>
              </c:extLst>
            </c:dLbl>
            <c:dLbl>
              <c:idx val="26"/>
              <c:delete val="1"/>
              <c:extLst>
                <c:ext xmlns:c15="http://schemas.microsoft.com/office/drawing/2012/chart" uri="{CE6537A1-D6FC-4f65-9D91-7224C49458BB}"/>
                <c:ext xmlns:c16="http://schemas.microsoft.com/office/drawing/2014/chart" uri="{C3380CC4-5D6E-409C-BE32-E72D297353CC}">
                  <c16:uniqueId val="{0000007C-8CC3-4D67-8E5A-96A0767DBA42}"/>
                </c:ext>
              </c:extLst>
            </c:dLbl>
            <c:dLbl>
              <c:idx val="27"/>
              <c:delete val="1"/>
              <c:extLst>
                <c:ext xmlns:c15="http://schemas.microsoft.com/office/drawing/2012/chart" uri="{CE6537A1-D6FC-4f65-9D91-7224C49458BB}"/>
                <c:ext xmlns:c16="http://schemas.microsoft.com/office/drawing/2014/chart" uri="{C3380CC4-5D6E-409C-BE32-E72D297353CC}">
                  <c16:uniqueId val="{0000007D-8CC3-4D67-8E5A-96A0767DBA42}"/>
                </c:ext>
              </c:extLst>
            </c:dLbl>
            <c:dLbl>
              <c:idx val="28"/>
              <c:delete val="1"/>
              <c:extLst>
                <c:ext xmlns:c15="http://schemas.microsoft.com/office/drawing/2012/chart" uri="{CE6537A1-D6FC-4f65-9D91-7224C49458BB}"/>
                <c:ext xmlns:c16="http://schemas.microsoft.com/office/drawing/2014/chart" uri="{C3380CC4-5D6E-409C-BE32-E72D297353CC}">
                  <c16:uniqueId val="{0000007E-8CC3-4D67-8E5A-96A0767DBA42}"/>
                </c:ext>
              </c:extLst>
            </c:dLbl>
            <c:dLbl>
              <c:idx val="29"/>
              <c:delete val="1"/>
              <c:extLst>
                <c:ext xmlns:c15="http://schemas.microsoft.com/office/drawing/2012/chart" uri="{CE6537A1-D6FC-4f65-9D91-7224C49458BB}"/>
                <c:ext xmlns:c16="http://schemas.microsoft.com/office/drawing/2014/chart" uri="{C3380CC4-5D6E-409C-BE32-E72D297353CC}">
                  <c16:uniqueId val="{0000007F-8CC3-4D67-8E5A-96A0767DBA42}"/>
                </c:ext>
              </c:extLst>
            </c:dLbl>
            <c:dLbl>
              <c:idx val="30"/>
              <c:delete val="1"/>
              <c:extLst>
                <c:ext xmlns:c15="http://schemas.microsoft.com/office/drawing/2012/chart" uri="{CE6537A1-D6FC-4f65-9D91-7224C49458BB}"/>
                <c:ext xmlns:c16="http://schemas.microsoft.com/office/drawing/2014/chart" uri="{C3380CC4-5D6E-409C-BE32-E72D297353CC}">
                  <c16:uniqueId val="{00000080-8CC3-4D67-8E5A-96A0767DBA42}"/>
                </c:ext>
              </c:extLst>
            </c:dLbl>
            <c:dLbl>
              <c:idx val="31"/>
              <c:delete val="1"/>
              <c:extLst>
                <c:ext xmlns:c15="http://schemas.microsoft.com/office/drawing/2012/chart" uri="{CE6537A1-D6FC-4f65-9D91-7224C49458BB}"/>
                <c:ext xmlns:c16="http://schemas.microsoft.com/office/drawing/2014/chart" uri="{C3380CC4-5D6E-409C-BE32-E72D297353CC}">
                  <c16:uniqueId val="{00000081-8CC3-4D67-8E5A-96A0767DBA42}"/>
                </c:ext>
              </c:extLst>
            </c:dLbl>
            <c:dLbl>
              <c:idx val="32"/>
              <c:delete val="1"/>
              <c:extLst>
                <c:ext xmlns:c15="http://schemas.microsoft.com/office/drawing/2012/chart" uri="{CE6537A1-D6FC-4f65-9D91-7224C49458BB}"/>
                <c:ext xmlns:c16="http://schemas.microsoft.com/office/drawing/2014/chart" uri="{C3380CC4-5D6E-409C-BE32-E72D297353CC}">
                  <c16:uniqueId val="{00000082-8CC3-4D67-8E5A-96A0767DBA42}"/>
                </c:ext>
              </c:extLst>
            </c:dLbl>
            <c:dLbl>
              <c:idx val="33"/>
              <c:delete val="1"/>
              <c:extLst>
                <c:ext xmlns:c15="http://schemas.microsoft.com/office/drawing/2012/chart" uri="{CE6537A1-D6FC-4f65-9D91-7224C49458BB}"/>
                <c:ext xmlns:c16="http://schemas.microsoft.com/office/drawing/2014/chart" uri="{C3380CC4-5D6E-409C-BE32-E72D297353CC}">
                  <c16:uniqueId val="{00000083-8CC3-4D67-8E5A-96A0767DBA42}"/>
                </c:ext>
              </c:extLst>
            </c:dLbl>
            <c:dLbl>
              <c:idx val="34"/>
              <c:delete val="1"/>
              <c:extLst>
                <c:ext xmlns:c15="http://schemas.microsoft.com/office/drawing/2012/chart" uri="{CE6537A1-D6FC-4f65-9D91-7224C49458BB}"/>
                <c:ext xmlns:c16="http://schemas.microsoft.com/office/drawing/2014/chart" uri="{C3380CC4-5D6E-409C-BE32-E72D297353CC}">
                  <c16:uniqueId val="{00000084-8CC3-4D67-8E5A-96A0767DBA42}"/>
                </c:ext>
              </c:extLst>
            </c:dLbl>
            <c:dLbl>
              <c:idx val="35"/>
              <c:delete val="1"/>
              <c:extLst>
                <c:ext xmlns:c15="http://schemas.microsoft.com/office/drawing/2012/chart" uri="{CE6537A1-D6FC-4f65-9D91-7224C49458BB}"/>
                <c:ext xmlns:c16="http://schemas.microsoft.com/office/drawing/2014/chart" uri="{C3380CC4-5D6E-409C-BE32-E72D297353CC}">
                  <c16:uniqueId val="{00000085-8CC3-4D67-8E5A-96A0767DBA42}"/>
                </c:ext>
              </c:extLst>
            </c:dLbl>
            <c:dLbl>
              <c:idx val="36"/>
              <c:layout>
                <c:manualLayout>
                  <c:x val="-4.8970564193001068E-2"/>
                  <c:y val="1.3271114813680296E-2"/>
                </c:manualLayout>
              </c:layout>
              <c:numFmt formatCode="#,##0.0" sourceLinked="0"/>
              <c:spPr>
                <a:noFill/>
                <a:ln w="25400">
                  <a:noFill/>
                </a:ln>
                <a:effectLst/>
              </c:spPr>
              <c:txPr>
                <a:bodyPr rot="0" vert="horz"/>
                <a:lstStyle/>
                <a:p>
                  <a:pPr>
                    <a:defRPr b="1">
                      <a:solidFill>
                        <a:srgbClr val="F29B00"/>
                      </a:solidFill>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6-8CC3-4D67-8E5A-96A0767DBA42}"/>
                </c:ext>
              </c:extLst>
            </c:dLbl>
            <c:dLbl>
              <c:idx val="37"/>
              <c:delete val="1"/>
              <c:extLst>
                <c:ext xmlns:c15="http://schemas.microsoft.com/office/drawing/2012/chart" uri="{CE6537A1-D6FC-4f65-9D91-7224C49458BB}"/>
                <c:ext xmlns:c16="http://schemas.microsoft.com/office/drawing/2014/chart" uri="{C3380CC4-5D6E-409C-BE32-E72D297353CC}">
                  <c16:uniqueId val="{00000087-8CC3-4D67-8E5A-96A0767DBA42}"/>
                </c:ext>
              </c:extLst>
            </c:dLbl>
            <c:dLbl>
              <c:idx val="38"/>
              <c:delete val="1"/>
              <c:extLst>
                <c:ext xmlns:c15="http://schemas.microsoft.com/office/drawing/2012/chart" uri="{CE6537A1-D6FC-4f65-9D91-7224C49458BB}"/>
                <c:ext xmlns:c16="http://schemas.microsoft.com/office/drawing/2014/chart" uri="{C3380CC4-5D6E-409C-BE32-E72D297353CC}">
                  <c16:uniqueId val="{00000088-8CC3-4D67-8E5A-96A0767DBA42}"/>
                </c:ext>
              </c:extLst>
            </c:dLbl>
            <c:dLbl>
              <c:idx val="39"/>
              <c:delete val="1"/>
              <c:extLst>
                <c:ext xmlns:c15="http://schemas.microsoft.com/office/drawing/2012/chart" uri="{CE6537A1-D6FC-4f65-9D91-7224C49458BB}"/>
                <c:ext xmlns:c16="http://schemas.microsoft.com/office/drawing/2014/chart" uri="{C3380CC4-5D6E-409C-BE32-E72D297353CC}">
                  <c16:uniqueId val="{00000089-8CC3-4D67-8E5A-96A0767DBA42}"/>
                </c:ext>
              </c:extLst>
            </c:dLbl>
            <c:dLbl>
              <c:idx val="40"/>
              <c:delete val="1"/>
              <c:extLst>
                <c:ext xmlns:c15="http://schemas.microsoft.com/office/drawing/2012/chart" uri="{CE6537A1-D6FC-4f65-9D91-7224C49458BB}"/>
                <c:ext xmlns:c16="http://schemas.microsoft.com/office/drawing/2014/chart" uri="{C3380CC4-5D6E-409C-BE32-E72D297353CC}">
                  <c16:uniqueId val="{0000008A-8CC3-4D67-8E5A-96A0767DBA42}"/>
                </c:ext>
              </c:extLst>
            </c:dLbl>
            <c:dLbl>
              <c:idx val="41"/>
              <c:delete val="1"/>
              <c:extLst>
                <c:ext xmlns:c15="http://schemas.microsoft.com/office/drawing/2012/chart" uri="{CE6537A1-D6FC-4f65-9D91-7224C49458BB}"/>
                <c:ext xmlns:c16="http://schemas.microsoft.com/office/drawing/2014/chart" uri="{C3380CC4-5D6E-409C-BE32-E72D297353CC}">
                  <c16:uniqueId val="{0000008B-8CC3-4D67-8E5A-96A0767DBA42}"/>
                </c:ext>
              </c:extLst>
            </c:dLbl>
            <c:dLbl>
              <c:idx val="42"/>
              <c:delete val="1"/>
              <c:extLst>
                <c:ext xmlns:c15="http://schemas.microsoft.com/office/drawing/2012/chart" uri="{CE6537A1-D6FC-4f65-9D91-7224C49458BB}"/>
                <c:ext xmlns:c16="http://schemas.microsoft.com/office/drawing/2014/chart" uri="{C3380CC4-5D6E-409C-BE32-E72D297353CC}">
                  <c16:uniqueId val="{0000008C-8CC3-4D67-8E5A-96A0767DBA42}"/>
                </c:ext>
              </c:extLst>
            </c:dLbl>
            <c:dLbl>
              <c:idx val="43"/>
              <c:delete val="1"/>
              <c:extLst>
                <c:ext xmlns:c15="http://schemas.microsoft.com/office/drawing/2012/chart" uri="{CE6537A1-D6FC-4f65-9D91-7224C49458BB}"/>
                <c:ext xmlns:c16="http://schemas.microsoft.com/office/drawing/2014/chart" uri="{C3380CC4-5D6E-409C-BE32-E72D297353CC}">
                  <c16:uniqueId val="{0000008D-8CC3-4D67-8E5A-96A0767DBA42}"/>
                </c:ext>
              </c:extLst>
            </c:dLbl>
            <c:dLbl>
              <c:idx val="44"/>
              <c:delete val="1"/>
              <c:extLst>
                <c:ext xmlns:c15="http://schemas.microsoft.com/office/drawing/2012/chart" uri="{CE6537A1-D6FC-4f65-9D91-7224C49458BB}"/>
                <c:ext xmlns:c16="http://schemas.microsoft.com/office/drawing/2014/chart" uri="{C3380CC4-5D6E-409C-BE32-E72D297353CC}">
                  <c16:uniqueId val="{0000008E-8CC3-4D67-8E5A-96A0767DBA42}"/>
                </c:ext>
              </c:extLst>
            </c:dLbl>
            <c:dLbl>
              <c:idx val="45"/>
              <c:delete val="1"/>
              <c:extLst>
                <c:ext xmlns:c15="http://schemas.microsoft.com/office/drawing/2012/chart" uri="{CE6537A1-D6FC-4f65-9D91-7224C49458BB}"/>
                <c:ext xmlns:c16="http://schemas.microsoft.com/office/drawing/2014/chart" uri="{C3380CC4-5D6E-409C-BE32-E72D297353CC}">
                  <c16:uniqueId val="{0000008F-8CC3-4D67-8E5A-96A0767DBA42}"/>
                </c:ext>
              </c:extLst>
            </c:dLbl>
            <c:dLbl>
              <c:idx val="46"/>
              <c:delete val="1"/>
              <c:extLst>
                <c:ext xmlns:c15="http://schemas.microsoft.com/office/drawing/2012/chart" uri="{CE6537A1-D6FC-4f65-9D91-7224C49458BB}"/>
                <c:ext xmlns:c16="http://schemas.microsoft.com/office/drawing/2014/chart" uri="{C3380CC4-5D6E-409C-BE32-E72D297353CC}">
                  <c16:uniqueId val="{00000090-8CC3-4D67-8E5A-96A0767DBA42}"/>
                </c:ext>
              </c:extLst>
            </c:dLbl>
            <c:dLbl>
              <c:idx val="47"/>
              <c:delete val="1"/>
              <c:extLst>
                <c:ext xmlns:c15="http://schemas.microsoft.com/office/drawing/2012/chart" uri="{CE6537A1-D6FC-4f65-9D91-7224C49458BB}"/>
                <c:ext xmlns:c16="http://schemas.microsoft.com/office/drawing/2014/chart" uri="{C3380CC4-5D6E-409C-BE32-E72D297353CC}">
                  <c16:uniqueId val="{00000091-8CC3-4D67-8E5A-96A0767DBA42}"/>
                </c:ext>
              </c:extLst>
            </c:dLbl>
            <c:dLbl>
              <c:idx val="48"/>
              <c:layout>
                <c:manualLayout>
                  <c:x val="-2.1713249804947401E-2"/>
                  <c:y val="5.2582796428167697E-2"/>
                </c:manualLayout>
              </c:layout>
              <c:numFmt formatCode="#,##0.0" sourceLinked="0"/>
              <c:spPr>
                <a:noFill/>
                <a:ln w="25400">
                  <a:noFill/>
                </a:ln>
                <a:effectLst/>
              </c:spPr>
              <c:txPr>
                <a:bodyPr rot="0" vert="horz"/>
                <a:lstStyle/>
                <a:p>
                  <a:pPr>
                    <a:defRPr b="1">
                      <a:solidFill>
                        <a:srgbClr val="F29B00"/>
                      </a:solidFill>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2-8CC3-4D67-8E5A-96A0767DBA42}"/>
                </c:ext>
              </c:extLst>
            </c:dLbl>
            <c:dLbl>
              <c:idx val="49"/>
              <c:delete val="1"/>
              <c:extLst>
                <c:ext xmlns:c15="http://schemas.microsoft.com/office/drawing/2012/chart" uri="{CE6537A1-D6FC-4f65-9D91-7224C49458BB}"/>
                <c:ext xmlns:c16="http://schemas.microsoft.com/office/drawing/2014/chart" uri="{C3380CC4-5D6E-409C-BE32-E72D297353CC}">
                  <c16:uniqueId val="{00000093-8CC3-4D67-8E5A-96A0767DBA42}"/>
                </c:ext>
              </c:extLst>
            </c:dLbl>
            <c:dLbl>
              <c:idx val="50"/>
              <c:delete val="1"/>
              <c:extLst>
                <c:ext xmlns:c15="http://schemas.microsoft.com/office/drawing/2012/chart" uri="{CE6537A1-D6FC-4f65-9D91-7224C49458BB}"/>
                <c:ext xmlns:c16="http://schemas.microsoft.com/office/drawing/2014/chart" uri="{C3380CC4-5D6E-409C-BE32-E72D297353CC}">
                  <c16:uniqueId val="{00000094-8CC3-4D67-8E5A-96A0767DBA42}"/>
                </c:ext>
              </c:extLst>
            </c:dLbl>
            <c:dLbl>
              <c:idx val="51"/>
              <c:delete val="1"/>
              <c:extLst>
                <c:ext xmlns:c15="http://schemas.microsoft.com/office/drawing/2012/chart" uri="{CE6537A1-D6FC-4f65-9D91-7224C49458BB}"/>
                <c:ext xmlns:c16="http://schemas.microsoft.com/office/drawing/2014/chart" uri="{C3380CC4-5D6E-409C-BE32-E72D297353CC}">
                  <c16:uniqueId val="{00000095-8CC3-4D67-8E5A-96A0767DBA42}"/>
                </c:ext>
              </c:extLst>
            </c:dLbl>
            <c:dLbl>
              <c:idx val="52"/>
              <c:delete val="1"/>
              <c:extLst>
                <c:ext xmlns:c15="http://schemas.microsoft.com/office/drawing/2012/chart" uri="{CE6537A1-D6FC-4f65-9D91-7224C49458BB}"/>
                <c:ext xmlns:c16="http://schemas.microsoft.com/office/drawing/2014/chart" uri="{C3380CC4-5D6E-409C-BE32-E72D297353CC}">
                  <c16:uniqueId val="{00000096-8CC3-4D67-8E5A-96A0767DBA42}"/>
                </c:ext>
              </c:extLst>
            </c:dLbl>
            <c:dLbl>
              <c:idx val="53"/>
              <c:delete val="1"/>
              <c:extLst>
                <c:ext xmlns:c15="http://schemas.microsoft.com/office/drawing/2012/chart" uri="{CE6537A1-D6FC-4f65-9D91-7224C49458BB}"/>
                <c:ext xmlns:c16="http://schemas.microsoft.com/office/drawing/2014/chart" uri="{C3380CC4-5D6E-409C-BE32-E72D297353CC}">
                  <c16:uniqueId val="{00000097-8CC3-4D67-8E5A-96A0767DBA42}"/>
                </c:ext>
              </c:extLst>
            </c:dLbl>
            <c:dLbl>
              <c:idx val="54"/>
              <c:delete val="1"/>
              <c:extLst>
                <c:ext xmlns:c15="http://schemas.microsoft.com/office/drawing/2012/chart" uri="{CE6537A1-D6FC-4f65-9D91-7224C49458BB}"/>
                <c:ext xmlns:c16="http://schemas.microsoft.com/office/drawing/2014/chart" uri="{C3380CC4-5D6E-409C-BE32-E72D297353CC}">
                  <c16:uniqueId val="{00000098-8CC3-4D67-8E5A-96A0767DBA42}"/>
                </c:ext>
              </c:extLst>
            </c:dLbl>
            <c:dLbl>
              <c:idx val="55"/>
              <c:delete val="1"/>
              <c:extLst>
                <c:ext xmlns:c15="http://schemas.microsoft.com/office/drawing/2012/chart" uri="{CE6537A1-D6FC-4f65-9D91-7224C49458BB}"/>
                <c:ext xmlns:c16="http://schemas.microsoft.com/office/drawing/2014/chart" uri="{C3380CC4-5D6E-409C-BE32-E72D297353CC}">
                  <c16:uniqueId val="{00000099-8CC3-4D67-8E5A-96A0767DBA42}"/>
                </c:ext>
              </c:extLst>
            </c:dLbl>
            <c:dLbl>
              <c:idx val="56"/>
              <c:delete val="1"/>
              <c:extLst>
                <c:ext xmlns:c15="http://schemas.microsoft.com/office/drawing/2012/chart" uri="{CE6537A1-D6FC-4f65-9D91-7224C49458BB}"/>
                <c:ext xmlns:c16="http://schemas.microsoft.com/office/drawing/2014/chart" uri="{C3380CC4-5D6E-409C-BE32-E72D297353CC}">
                  <c16:uniqueId val="{0000009A-8CC3-4D67-8E5A-96A0767DBA42}"/>
                </c:ext>
              </c:extLst>
            </c:dLbl>
            <c:dLbl>
              <c:idx val="57"/>
              <c:delete val="1"/>
              <c:extLst>
                <c:ext xmlns:c15="http://schemas.microsoft.com/office/drawing/2012/chart" uri="{CE6537A1-D6FC-4f65-9D91-7224C49458BB}"/>
                <c:ext xmlns:c16="http://schemas.microsoft.com/office/drawing/2014/chart" uri="{C3380CC4-5D6E-409C-BE32-E72D297353CC}">
                  <c16:uniqueId val="{0000009B-8CC3-4D67-8E5A-96A0767DBA42}"/>
                </c:ext>
              </c:extLst>
            </c:dLbl>
            <c:dLbl>
              <c:idx val="58"/>
              <c:delete val="1"/>
              <c:extLst>
                <c:ext xmlns:c15="http://schemas.microsoft.com/office/drawing/2012/chart" uri="{CE6537A1-D6FC-4f65-9D91-7224C49458BB}"/>
                <c:ext xmlns:c16="http://schemas.microsoft.com/office/drawing/2014/chart" uri="{C3380CC4-5D6E-409C-BE32-E72D297353CC}">
                  <c16:uniqueId val="{0000009C-8CC3-4D67-8E5A-96A0767DBA42}"/>
                </c:ext>
              </c:extLst>
            </c:dLbl>
            <c:dLbl>
              <c:idx val="59"/>
              <c:delete val="1"/>
              <c:extLst>
                <c:ext xmlns:c15="http://schemas.microsoft.com/office/drawing/2012/chart" uri="{CE6537A1-D6FC-4f65-9D91-7224C49458BB}"/>
                <c:ext xmlns:c16="http://schemas.microsoft.com/office/drawing/2014/chart" uri="{C3380CC4-5D6E-409C-BE32-E72D297353CC}">
                  <c16:uniqueId val="{0000009D-8CC3-4D67-8E5A-96A0767DBA42}"/>
                </c:ext>
              </c:extLst>
            </c:dLbl>
            <c:dLbl>
              <c:idx val="60"/>
              <c:layout>
                <c:manualLayout>
                  <c:x val="-4.1507182523291601E-2"/>
                  <c:y val="6.1206623714253401E-2"/>
                </c:manualLayout>
              </c:layout>
              <c:numFmt formatCode="#,##0.0" sourceLinked="0"/>
              <c:spPr>
                <a:noFill/>
                <a:ln w="25400">
                  <a:noFill/>
                </a:ln>
                <a:effectLst/>
              </c:spPr>
              <c:txPr>
                <a:bodyPr rot="0" vert="horz"/>
                <a:lstStyle/>
                <a:p>
                  <a:pPr>
                    <a:defRPr b="1">
                      <a:solidFill>
                        <a:srgbClr val="F29B00"/>
                      </a:solidFill>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E-8CC3-4D67-8E5A-96A0767DBA42}"/>
                </c:ext>
              </c:extLst>
            </c:dLbl>
            <c:dLbl>
              <c:idx val="61"/>
              <c:delete val="1"/>
              <c:extLst>
                <c:ext xmlns:c15="http://schemas.microsoft.com/office/drawing/2012/chart" uri="{CE6537A1-D6FC-4f65-9D91-7224C49458BB}"/>
                <c:ext xmlns:c16="http://schemas.microsoft.com/office/drawing/2014/chart" uri="{C3380CC4-5D6E-409C-BE32-E72D297353CC}">
                  <c16:uniqueId val="{0000009F-8CC3-4D67-8E5A-96A0767DBA42}"/>
                </c:ext>
              </c:extLst>
            </c:dLbl>
            <c:dLbl>
              <c:idx val="62"/>
              <c:delete val="1"/>
              <c:extLst>
                <c:ext xmlns:c15="http://schemas.microsoft.com/office/drawing/2012/chart" uri="{CE6537A1-D6FC-4f65-9D91-7224C49458BB}"/>
                <c:ext xmlns:c16="http://schemas.microsoft.com/office/drawing/2014/chart" uri="{C3380CC4-5D6E-409C-BE32-E72D297353CC}">
                  <c16:uniqueId val="{000000A0-8CC3-4D67-8E5A-96A0767DBA42}"/>
                </c:ext>
              </c:extLst>
            </c:dLbl>
            <c:dLbl>
              <c:idx val="63"/>
              <c:delete val="1"/>
              <c:extLst>
                <c:ext xmlns:c15="http://schemas.microsoft.com/office/drawing/2012/chart" uri="{CE6537A1-D6FC-4f65-9D91-7224C49458BB}"/>
                <c:ext xmlns:c16="http://schemas.microsoft.com/office/drawing/2014/chart" uri="{C3380CC4-5D6E-409C-BE32-E72D297353CC}">
                  <c16:uniqueId val="{000000A1-8CC3-4D67-8E5A-96A0767DBA42}"/>
                </c:ext>
              </c:extLst>
            </c:dLbl>
            <c:dLbl>
              <c:idx val="64"/>
              <c:delete val="1"/>
              <c:extLst>
                <c:ext xmlns:c15="http://schemas.microsoft.com/office/drawing/2012/chart" uri="{CE6537A1-D6FC-4f65-9D91-7224C49458BB}"/>
                <c:ext xmlns:c16="http://schemas.microsoft.com/office/drawing/2014/chart" uri="{C3380CC4-5D6E-409C-BE32-E72D297353CC}">
                  <c16:uniqueId val="{000000A2-8CC3-4D67-8E5A-96A0767DBA42}"/>
                </c:ext>
              </c:extLst>
            </c:dLbl>
            <c:dLbl>
              <c:idx val="65"/>
              <c:delete val="1"/>
              <c:extLst>
                <c:ext xmlns:c15="http://schemas.microsoft.com/office/drawing/2012/chart" uri="{CE6537A1-D6FC-4f65-9D91-7224C49458BB}"/>
                <c:ext xmlns:c16="http://schemas.microsoft.com/office/drawing/2014/chart" uri="{C3380CC4-5D6E-409C-BE32-E72D297353CC}">
                  <c16:uniqueId val="{000000A3-8CC3-4D67-8E5A-96A0767DBA42}"/>
                </c:ext>
              </c:extLst>
            </c:dLbl>
            <c:dLbl>
              <c:idx val="66"/>
              <c:delete val="1"/>
              <c:extLst>
                <c:ext xmlns:c15="http://schemas.microsoft.com/office/drawing/2012/chart" uri="{CE6537A1-D6FC-4f65-9D91-7224C49458BB}"/>
                <c:ext xmlns:c16="http://schemas.microsoft.com/office/drawing/2014/chart" uri="{C3380CC4-5D6E-409C-BE32-E72D297353CC}">
                  <c16:uniqueId val="{000000A4-8CC3-4D67-8E5A-96A0767DBA42}"/>
                </c:ext>
              </c:extLst>
            </c:dLbl>
            <c:dLbl>
              <c:idx val="67"/>
              <c:delete val="1"/>
              <c:extLst>
                <c:ext xmlns:c15="http://schemas.microsoft.com/office/drawing/2012/chart" uri="{CE6537A1-D6FC-4f65-9D91-7224C49458BB}"/>
                <c:ext xmlns:c16="http://schemas.microsoft.com/office/drawing/2014/chart" uri="{C3380CC4-5D6E-409C-BE32-E72D297353CC}">
                  <c16:uniqueId val="{000000A5-8CC3-4D67-8E5A-96A0767DBA42}"/>
                </c:ext>
              </c:extLst>
            </c:dLbl>
            <c:dLbl>
              <c:idx val="68"/>
              <c:delete val="1"/>
              <c:extLst>
                <c:ext xmlns:c15="http://schemas.microsoft.com/office/drawing/2012/chart" uri="{CE6537A1-D6FC-4f65-9D91-7224C49458BB}"/>
                <c:ext xmlns:c16="http://schemas.microsoft.com/office/drawing/2014/chart" uri="{C3380CC4-5D6E-409C-BE32-E72D297353CC}">
                  <c16:uniqueId val="{000000A6-8CC3-4D67-8E5A-96A0767DBA42}"/>
                </c:ext>
              </c:extLst>
            </c:dLbl>
            <c:dLbl>
              <c:idx val="69"/>
              <c:delete val="1"/>
              <c:extLst>
                <c:ext xmlns:c15="http://schemas.microsoft.com/office/drawing/2012/chart" uri="{CE6537A1-D6FC-4f65-9D91-7224C49458BB}"/>
                <c:ext xmlns:c16="http://schemas.microsoft.com/office/drawing/2014/chart" uri="{C3380CC4-5D6E-409C-BE32-E72D297353CC}">
                  <c16:uniqueId val="{000000A7-8CC3-4D67-8E5A-96A0767DBA42}"/>
                </c:ext>
              </c:extLst>
            </c:dLbl>
            <c:dLbl>
              <c:idx val="70"/>
              <c:delete val="1"/>
              <c:extLst>
                <c:ext xmlns:c15="http://schemas.microsoft.com/office/drawing/2012/chart" uri="{CE6537A1-D6FC-4f65-9D91-7224C49458BB}"/>
                <c:ext xmlns:c16="http://schemas.microsoft.com/office/drawing/2014/chart" uri="{C3380CC4-5D6E-409C-BE32-E72D297353CC}">
                  <c16:uniqueId val="{000000A8-8CC3-4D67-8E5A-96A0767DBA42}"/>
                </c:ext>
              </c:extLst>
            </c:dLbl>
            <c:dLbl>
              <c:idx val="71"/>
              <c:delete val="1"/>
              <c:extLst>
                <c:ext xmlns:c15="http://schemas.microsoft.com/office/drawing/2012/chart" uri="{CE6537A1-D6FC-4f65-9D91-7224C49458BB}"/>
                <c:ext xmlns:c16="http://schemas.microsoft.com/office/drawing/2014/chart" uri="{C3380CC4-5D6E-409C-BE32-E72D297353CC}">
                  <c16:uniqueId val="{000000A9-8CC3-4D67-8E5A-96A0767DBA42}"/>
                </c:ext>
              </c:extLst>
            </c:dLbl>
            <c:dLbl>
              <c:idx val="72"/>
              <c:numFmt formatCode="#,##0.0" sourceLinked="0"/>
              <c:spPr>
                <a:noFill/>
                <a:ln w="25400">
                  <a:noFill/>
                </a:ln>
                <a:effectLst/>
              </c:spPr>
              <c:txPr>
                <a:bodyPr rot="0" vert="horz"/>
                <a:lstStyle/>
                <a:p>
                  <a:pPr>
                    <a:defRPr b="1">
                      <a:solidFill>
                        <a:srgbClr val="F29B00"/>
                      </a:solidFill>
                    </a:defRPr>
                  </a:pPr>
                  <a:endParaRPr lang="es-CO"/>
                </a:p>
              </c:txPr>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A-8CC3-4D67-8E5A-96A0767DBA42}"/>
                </c:ext>
              </c:extLst>
            </c:dLbl>
            <c:dLbl>
              <c:idx val="73"/>
              <c:delete val="1"/>
              <c:extLst>
                <c:ext xmlns:c15="http://schemas.microsoft.com/office/drawing/2012/chart" uri="{CE6537A1-D6FC-4f65-9D91-7224C49458BB}"/>
                <c:ext xmlns:c16="http://schemas.microsoft.com/office/drawing/2014/chart" uri="{C3380CC4-5D6E-409C-BE32-E72D297353CC}">
                  <c16:uniqueId val="{000000AB-8CC3-4D67-8E5A-96A0767DBA42}"/>
                </c:ext>
              </c:extLst>
            </c:dLbl>
            <c:dLbl>
              <c:idx val="74"/>
              <c:delete val="1"/>
              <c:extLst>
                <c:ext xmlns:c15="http://schemas.microsoft.com/office/drawing/2012/chart" uri="{CE6537A1-D6FC-4f65-9D91-7224C49458BB}"/>
                <c:ext xmlns:c16="http://schemas.microsoft.com/office/drawing/2014/chart" uri="{C3380CC4-5D6E-409C-BE32-E72D297353CC}">
                  <c16:uniqueId val="{000000AC-8CC3-4D67-8E5A-96A0767DBA42}"/>
                </c:ext>
              </c:extLst>
            </c:dLbl>
            <c:dLbl>
              <c:idx val="75"/>
              <c:delete val="1"/>
              <c:extLst>
                <c:ext xmlns:c15="http://schemas.microsoft.com/office/drawing/2012/chart" uri="{CE6537A1-D6FC-4f65-9D91-7224C49458BB}"/>
                <c:ext xmlns:c16="http://schemas.microsoft.com/office/drawing/2014/chart" uri="{C3380CC4-5D6E-409C-BE32-E72D297353CC}">
                  <c16:uniqueId val="{000000AD-8CC3-4D67-8E5A-96A0767DBA42}"/>
                </c:ext>
              </c:extLst>
            </c:dLbl>
            <c:dLbl>
              <c:idx val="76"/>
              <c:delete val="1"/>
              <c:extLst>
                <c:ext xmlns:c15="http://schemas.microsoft.com/office/drawing/2012/chart" uri="{CE6537A1-D6FC-4f65-9D91-7224C49458BB}"/>
                <c:ext xmlns:c16="http://schemas.microsoft.com/office/drawing/2014/chart" uri="{C3380CC4-5D6E-409C-BE32-E72D297353CC}">
                  <c16:uniqueId val="{000000AE-8CC3-4D67-8E5A-96A0767DBA42}"/>
                </c:ext>
              </c:extLst>
            </c:dLbl>
            <c:dLbl>
              <c:idx val="77"/>
              <c:delete val="1"/>
              <c:extLst>
                <c:ext xmlns:c15="http://schemas.microsoft.com/office/drawing/2012/chart" uri="{CE6537A1-D6FC-4f65-9D91-7224C49458BB}"/>
                <c:ext xmlns:c16="http://schemas.microsoft.com/office/drawing/2014/chart" uri="{C3380CC4-5D6E-409C-BE32-E72D297353CC}">
                  <c16:uniqueId val="{000000AF-8CC3-4D67-8E5A-96A0767DBA42}"/>
                </c:ext>
              </c:extLst>
            </c:dLbl>
            <c:dLbl>
              <c:idx val="78"/>
              <c:delete val="1"/>
              <c:extLst>
                <c:ext xmlns:c15="http://schemas.microsoft.com/office/drawing/2012/chart" uri="{CE6537A1-D6FC-4f65-9D91-7224C49458BB}"/>
                <c:ext xmlns:c16="http://schemas.microsoft.com/office/drawing/2014/chart" uri="{C3380CC4-5D6E-409C-BE32-E72D297353CC}">
                  <c16:uniqueId val="{000000B0-8CC3-4D67-8E5A-96A0767DBA42}"/>
                </c:ext>
              </c:extLst>
            </c:dLbl>
            <c:dLbl>
              <c:idx val="79"/>
              <c:delete val="1"/>
              <c:extLst>
                <c:ext xmlns:c15="http://schemas.microsoft.com/office/drawing/2012/chart" uri="{CE6537A1-D6FC-4f65-9D91-7224C49458BB}"/>
                <c:ext xmlns:c16="http://schemas.microsoft.com/office/drawing/2014/chart" uri="{C3380CC4-5D6E-409C-BE32-E72D297353CC}">
                  <c16:uniqueId val="{000000B1-8CC3-4D67-8E5A-96A0767DBA42}"/>
                </c:ext>
              </c:extLst>
            </c:dLbl>
            <c:dLbl>
              <c:idx val="80"/>
              <c:delete val="1"/>
              <c:extLst>
                <c:ext xmlns:c15="http://schemas.microsoft.com/office/drawing/2012/chart" uri="{CE6537A1-D6FC-4f65-9D91-7224C49458BB}"/>
                <c:ext xmlns:c16="http://schemas.microsoft.com/office/drawing/2014/chart" uri="{C3380CC4-5D6E-409C-BE32-E72D297353CC}">
                  <c16:uniqueId val="{000000B2-8CC3-4D67-8E5A-96A0767DBA42}"/>
                </c:ext>
              </c:extLst>
            </c:dLbl>
            <c:dLbl>
              <c:idx val="81"/>
              <c:delete val="1"/>
              <c:extLst>
                <c:ext xmlns:c15="http://schemas.microsoft.com/office/drawing/2012/chart" uri="{CE6537A1-D6FC-4f65-9D91-7224C49458BB}"/>
                <c:ext xmlns:c16="http://schemas.microsoft.com/office/drawing/2014/chart" uri="{C3380CC4-5D6E-409C-BE32-E72D297353CC}">
                  <c16:uniqueId val="{000000B3-8CC3-4D67-8E5A-96A0767DBA42}"/>
                </c:ext>
              </c:extLst>
            </c:dLbl>
            <c:dLbl>
              <c:idx val="82"/>
              <c:delete val="1"/>
              <c:extLst>
                <c:ext xmlns:c15="http://schemas.microsoft.com/office/drawing/2012/chart" uri="{CE6537A1-D6FC-4f65-9D91-7224C49458BB}"/>
                <c:ext xmlns:c16="http://schemas.microsoft.com/office/drawing/2014/chart" uri="{C3380CC4-5D6E-409C-BE32-E72D297353CC}">
                  <c16:uniqueId val="{000000B4-8CC3-4D67-8E5A-96A0767DBA42}"/>
                </c:ext>
              </c:extLst>
            </c:dLbl>
            <c:dLbl>
              <c:idx val="83"/>
              <c:delete val="1"/>
              <c:extLst>
                <c:ext xmlns:c15="http://schemas.microsoft.com/office/drawing/2012/chart" uri="{CE6537A1-D6FC-4f65-9D91-7224C49458BB}"/>
                <c:ext xmlns:c16="http://schemas.microsoft.com/office/drawing/2014/chart" uri="{C3380CC4-5D6E-409C-BE32-E72D297353CC}">
                  <c16:uniqueId val="{000000B5-8CC3-4D67-8E5A-96A0767DBA42}"/>
                </c:ext>
              </c:extLst>
            </c:dLbl>
            <c:dLbl>
              <c:idx val="84"/>
              <c:layout>
                <c:manualLayout>
                  <c:x val="-1.9759698700411301E-2"/>
                  <c:y val="6.6344523567311006E-2"/>
                </c:manualLayout>
              </c:layout>
              <c:numFmt formatCode="#,##0.0" sourceLinked="0"/>
              <c:spPr>
                <a:noFill/>
                <a:ln w="25400">
                  <a:noFill/>
                </a:ln>
                <a:effectLst/>
              </c:spPr>
              <c:txPr>
                <a:bodyPr rot="0" vert="horz"/>
                <a:lstStyle/>
                <a:p>
                  <a:pPr>
                    <a:defRPr b="1">
                      <a:solidFill>
                        <a:srgbClr val="F29B00"/>
                      </a:solidFill>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6-8CC3-4D67-8E5A-96A0767DBA42}"/>
                </c:ext>
              </c:extLst>
            </c:dLbl>
            <c:dLbl>
              <c:idx val="85"/>
              <c:delete val="1"/>
              <c:extLst>
                <c:ext xmlns:c15="http://schemas.microsoft.com/office/drawing/2012/chart" uri="{CE6537A1-D6FC-4f65-9D91-7224C49458BB}"/>
                <c:ext xmlns:c16="http://schemas.microsoft.com/office/drawing/2014/chart" uri="{C3380CC4-5D6E-409C-BE32-E72D297353CC}">
                  <c16:uniqueId val="{000000B7-8CC3-4D67-8E5A-96A0767DBA42}"/>
                </c:ext>
              </c:extLst>
            </c:dLbl>
            <c:dLbl>
              <c:idx val="86"/>
              <c:delete val="1"/>
              <c:extLst>
                <c:ext xmlns:c15="http://schemas.microsoft.com/office/drawing/2012/chart" uri="{CE6537A1-D6FC-4f65-9D91-7224C49458BB}"/>
                <c:ext xmlns:c16="http://schemas.microsoft.com/office/drawing/2014/chart" uri="{C3380CC4-5D6E-409C-BE32-E72D297353CC}">
                  <c16:uniqueId val="{000000B8-8CC3-4D67-8E5A-96A0767DBA42}"/>
                </c:ext>
              </c:extLst>
            </c:dLbl>
            <c:dLbl>
              <c:idx val="87"/>
              <c:delete val="1"/>
              <c:extLst>
                <c:ext xmlns:c15="http://schemas.microsoft.com/office/drawing/2012/chart" uri="{CE6537A1-D6FC-4f65-9D91-7224C49458BB}"/>
                <c:ext xmlns:c16="http://schemas.microsoft.com/office/drawing/2014/chart" uri="{C3380CC4-5D6E-409C-BE32-E72D297353CC}">
                  <c16:uniqueId val="{000000B9-8CC3-4D67-8E5A-96A0767DBA42}"/>
                </c:ext>
              </c:extLst>
            </c:dLbl>
            <c:dLbl>
              <c:idx val="88"/>
              <c:delete val="1"/>
              <c:extLst>
                <c:ext xmlns:c15="http://schemas.microsoft.com/office/drawing/2012/chart" uri="{CE6537A1-D6FC-4f65-9D91-7224C49458BB}"/>
                <c:ext xmlns:c16="http://schemas.microsoft.com/office/drawing/2014/chart" uri="{C3380CC4-5D6E-409C-BE32-E72D297353CC}">
                  <c16:uniqueId val="{000000BA-8CC3-4D67-8E5A-96A0767DBA42}"/>
                </c:ext>
              </c:extLst>
            </c:dLbl>
            <c:dLbl>
              <c:idx val="89"/>
              <c:delete val="1"/>
              <c:extLst>
                <c:ext xmlns:c15="http://schemas.microsoft.com/office/drawing/2012/chart" uri="{CE6537A1-D6FC-4f65-9D91-7224C49458BB}"/>
                <c:ext xmlns:c16="http://schemas.microsoft.com/office/drawing/2014/chart" uri="{C3380CC4-5D6E-409C-BE32-E72D297353CC}">
                  <c16:uniqueId val="{000000BB-8CC3-4D67-8E5A-96A0767DBA42}"/>
                </c:ext>
              </c:extLst>
            </c:dLbl>
            <c:dLbl>
              <c:idx val="90"/>
              <c:delete val="1"/>
              <c:extLst>
                <c:ext xmlns:c15="http://schemas.microsoft.com/office/drawing/2012/chart" uri="{CE6537A1-D6FC-4f65-9D91-7224C49458BB}"/>
                <c:ext xmlns:c16="http://schemas.microsoft.com/office/drawing/2014/chart" uri="{C3380CC4-5D6E-409C-BE32-E72D297353CC}">
                  <c16:uniqueId val="{000000BC-8CC3-4D67-8E5A-96A0767DBA42}"/>
                </c:ext>
              </c:extLst>
            </c:dLbl>
            <c:dLbl>
              <c:idx val="91"/>
              <c:delete val="1"/>
              <c:extLst>
                <c:ext xmlns:c15="http://schemas.microsoft.com/office/drawing/2012/chart" uri="{CE6537A1-D6FC-4f65-9D91-7224C49458BB}"/>
                <c:ext xmlns:c16="http://schemas.microsoft.com/office/drawing/2014/chart" uri="{C3380CC4-5D6E-409C-BE32-E72D297353CC}">
                  <c16:uniqueId val="{000000BD-8CC3-4D67-8E5A-96A0767DBA42}"/>
                </c:ext>
              </c:extLst>
            </c:dLbl>
            <c:dLbl>
              <c:idx val="92"/>
              <c:delete val="1"/>
              <c:extLst>
                <c:ext xmlns:c15="http://schemas.microsoft.com/office/drawing/2012/chart" uri="{CE6537A1-D6FC-4f65-9D91-7224C49458BB}"/>
                <c:ext xmlns:c16="http://schemas.microsoft.com/office/drawing/2014/chart" uri="{C3380CC4-5D6E-409C-BE32-E72D297353CC}">
                  <c16:uniqueId val="{000000BE-8CC3-4D67-8E5A-96A0767DBA42}"/>
                </c:ext>
              </c:extLst>
            </c:dLbl>
            <c:dLbl>
              <c:idx val="93"/>
              <c:delete val="1"/>
              <c:extLst>
                <c:ext xmlns:c15="http://schemas.microsoft.com/office/drawing/2012/chart" uri="{CE6537A1-D6FC-4f65-9D91-7224C49458BB}"/>
                <c:ext xmlns:c16="http://schemas.microsoft.com/office/drawing/2014/chart" uri="{C3380CC4-5D6E-409C-BE32-E72D297353CC}">
                  <c16:uniqueId val="{000000BF-8CC3-4D67-8E5A-96A0767DBA42}"/>
                </c:ext>
              </c:extLst>
            </c:dLbl>
            <c:dLbl>
              <c:idx val="94"/>
              <c:delete val="1"/>
              <c:extLst>
                <c:ext xmlns:c15="http://schemas.microsoft.com/office/drawing/2012/chart" uri="{CE6537A1-D6FC-4f65-9D91-7224C49458BB}"/>
                <c:ext xmlns:c16="http://schemas.microsoft.com/office/drawing/2014/chart" uri="{C3380CC4-5D6E-409C-BE32-E72D297353CC}">
                  <c16:uniqueId val="{000000C0-8CC3-4D67-8E5A-96A0767DBA42}"/>
                </c:ext>
              </c:extLst>
            </c:dLbl>
            <c:dLbl>
              <c:idx val="95"/>
              <c:delete val="1"/>
              <c:extLst>
                <c:ext xmlns:c15="http://schemas.microsoft.com/office/drawing/2012/chart" uri="{CE6537A1-D6FC-4f65-9D91-7224C49458BB}"/>
                <c:ext xmlns:c16="http://schemas.microsoft.com/office/drawing/2014/chart" uri="{C3380CC4-5D6E-409C-BE32-E72D297353CC}">
                  <c16:uniqueId val="{000000C1-8CC3-4D67-8E5A-96A0767DBA42}"/>
                </c:ext>
              </c:extLst>
            </c:dLbl>
            <c:dLbl>
              <c:idx val="96"/>
              <c:layout>
                <c:manualLayout>
                  <c:x val="-5.0478416789948702E-2"/>
                  <c:y val="3.9476528237083898E-2"/>
                </c:manualLayout>
              </c:layout>
              <c:tx>
                <c:rich>
                  <a:bodyPr/>
                  <a:lstStyle/>
                  <a:p>
                    <a:fld id="{1032971F-95EC-470D-A0B8-694BFDB259E9}" type="VALUE">
                      <a:rPr lang="en-US" smtClean="0"/>
                      <a:pPr/>
                      <a:t>[VALOR]</a:t>
                    </a:fld>
                    <a:r>
                      <a:rPr lang="en-US" dirty="0"/>
                      <a:t>*</a:t>
                    </a:r>
                  </a:p>
                </c:rich>
              </c:tx>
              <c:dLblPos val="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C2-8CC3-4D67-8E5A-96A0767DBA42}"/>
                </c:ext>
              </c:extLst>
            </c:dLbl>
            <c:numFmt formatCode="#,##0.0" sourceLinked="0"/>
            <c:spPr>
              <a:noFill/>
              <a:ln>
                <a:noFill/>
              </a:ln>
              <a:effectLst/>
            </c:spPr>
            <c:txPr>
              <a:bodyPr rot="0" vert="horz"/>
              <a:lstStyle/>
              <a:p>
                <a:pPr>
                  <a:defRPr b="1">
                    <a:solidFill>
                      <a:srgbClr val="F29B00"/>
                    </a:solidFill>
                  </a:defRPr>
                </a:pPr>
                <a:endParaRPr lang="es-CO"/>
              </a:p>
            </c:txPr>
            <c:dLblPos val="b"/>
            <c:showLegendKey val="0"/>
            <c:showVal val="0"/>
            <c:showCatName val="0"/>
            <c:showSerName val="0"/>
            <c:showPercent val="0"/>
            <c:showBubbleSize val="0"/>
            <c:extLst>
              <c:ext xmlns:c15="http://schemas.microsoft.com/office/drawing/2012/chart" uri="{CE6537A1-D6FC-4f65-9D91-7224C49458BB}">
                <c15:showLeaderLines val="0"/>
              </c:ext>
            </c:extLst>
          </c:dLbls>
          <c:cat>
            <c:strRef>
              <c:f>'Total nacional Trim'!$DU$13:$HM$13</c:f>
              <c:strCache>
                <c:ptCount val="97"/>
                <c:pt idx="0">
                  <c:v>Abr - Jun 17</c:v>
                </c:pt>
                <c:pt idx="1">
                  <c:v>May - Jul 17</c:v>
                </c:pt>
                <c:pt idx="2">
                  <c:v>Jun - Ago 17</c:v>
                </c:pt>
                <c:pt idx="3">
                  <c:v>Jul - Sep 17</c:v>
                </c:pt>
                <c:pt idx="4">
                  <c:v>Ago - Oct 17</c:v>
                </c:pt>
                <c:pt idx="5">
                  <c:v>Sep - Nov 17</c:v>
                </c:pt>
                <c:pt idx="6">
                  <c:v>Oct - Dic 17</c:v>
                </c:pt>
                <c:pt idx="7">
                  <c:v>Nov 17 - Ene 18</c:v>
                </c:pt>
                <c:pt idx="8">
                  <c:v>Dic 17 - Feb 18</c:v>
                </c:pt>
                <c:pt idx="9">
                  <c:v>Ene - Mar 18</c:v>
                </c:pt>
                <c:pt idx="10">
                  <c:v>Feb - Abr 18</c:v>
                </c:pt>
                <c:pt idx="11">
                  <c:v>Mar - May 18</c:v>
                </c:pt>
                <c:pt idx="12">
                  <c:v>Abr - Jun 18</c:v>
                </c:pt>
                <c:pt idx="13">
                  <c:v>May - Jul 18</c:v>
                </c:pt>
                <c:pt idx="14">
                  <c:v>Jun - Ago 18</c:v>
                </c:pt>
                <c:pt idx="15">
                  <c:v>Jul - Sep 18</c:v>
                </c:pt>
                <c:pt idx="16">
                  <c:v>Ago - Oct 18</c:v>
                </c:pt>
                <c:pt idx="17">
                  <c:v>Sep - Nov 18</c:v>
                </c:pt>
                <c:pt idx="18">
                  <c:v>Oct - Dic 18</c:v>
                </c:pt>
                <c:pt idx="19">
                  <c:v>Nov 18 - Ene 19</c:v>
                </c:pt>
                <c:pt idx="20">
                  <c:v>Dic 18 - Feb 19</c:v>
                </c:pt>
                <c:pt idx="21">
                  <c:v>Ene - Mar 19</c:v>
                </c:pt>
                <c:pt idx="22">
                  <c:v>Feb - Abr 19</c:v>
                </c:pt>
                <c:pt idx="23">
                  <c:v>Mar - May 19</c:v>
                </c:pt>
                <c:pt idx="24">
                  <c:v>Abr - Jun 19</c:v>
                </c:pt>
                <c:pt idx="25">
                  <c:v>May - Jul 19</c:v>
                </c:pt>
                <c:pt idx="26">
                  <c:v>Jun - Ago 19</c:v>
                </c:pt>
                <c:pt idx="27">
                  <c:v>Jul - Sep 19</c:v>
                </c:pt>
                <c:pt idx="28">
                  <c:v>Ago - Oct 19</c:v>
                </c:pt>
                <c:pt idx="29">
                  <c:v>Sep - Nov 19</c:v>
                </c:pt>
                <c:pt idx="30">
                  <c:v>Oct - Dic 19</c:v>
                </c:pt>
                <c:pt idx="31">
                  <c:v>Nov 19 - Ene 20</c:v>
                </c:pt>
                <c:pt idx="32">
                  <c:v>Dic 19 - Feb 20</c:v>
                </c:pt>
                <c:pt idx="33">
                  <c:v>Ene - Mar 20</c:v>
                </c:pt>
                <c:pt idx="34">
                  <c:v>Feb - Abr 20</c:v>
                </c:pt>
                <c:pt idx="35">
                  <c:v>Mar - May 20</c:v>
                </c:pt>
                <c:pt idx="36">
                  <c:v>Abr - Jun 20</c:v>
                </c:pt>
                <c:pt idx="37">
                  <c:v>May - Jul 20</c:v>
                </c:pt>
                <c:pt idx="38">
                  <c:v>Jun - Ago 20</c:v>
                </c:pt>
                <c:pt idx="39">
                  <c:v>Jul - Sep 20</c:v>
                </c:pt>
                <c:pt idx="40">
                  <c:v>Ago- Oct 20</c:v>
                </c:pt>
                <c:pt idx="41">
                  <c:v>Sep - Nov 20</c:v>
                </c:pt>
                <c:pt idx="42">
                  <c:v>Oct - Dic 20</c:v>
                </c:pt>
                <c:pt idx="43">
                  <c:v>Nov 20 - Ene 21</c:v>
                </c:pt>
                <c:pt idx="44">
                  <c:v>Dic 20 - Feb 21</c:v>
                </c:pt>
                <c:pt idx="45">
                  <c:v>Ene - Mar 21</c:v>
                </c:pt>
                <c:pt idx="46">
                  <c:v>Feb - Abr 21</c:v>
                </c:pt>
                <c:pt idx="47">
                  <c:v>Mar - May 21</c:v>
                </c:pt>
                <c:pt idx="48">
                  <c:v>Abr - Jun 21</c:v>
                </c:pt>
                <c:pt idx="49">
                  <c:v>May - Jul 21</c:v>
                </c:pt>
                <c:pt idx="50">
                  <c:v>Jun - Ago 21</c:v>
                </c:pt>
                <c:pt idx="51">
                  <c:v>Jul - Sep 21</c:v>
                </c:pt>
                <c:pt idx="52">
                  <c:v>Ago - Oct 21</c:v>
                </c:pt>
                <c:pt idx="53">
                  <c:v>Sep - Nov 21</c:v>
                </c:pt>
                <c:pt idx="54">
                  <c:v>Oct - Dic 21</c:v>
                </c:pt>
                <c:pt idx="55">
                  <c:v>Nov 21 - Ene 22</c:v>
                </c:pt>
                <c:pt idx="56">
                  <c:v>Dic 21 - Feb 22</c:v>
                </c:pt>
                <c:pt idx="57">
                  <c:v>Ene - Mar 22</c:v>
                </c:pt>
                <c:pt idx="58">
                  <c:v>Feb - Abr 22</c:v>
                </c:pt>
                <c:pt idx="59">
                  <c:v>Mar - May 22</c:v>
                </c:pt>
                <c:pt idx="60">
                  <c:v>Abr - Jun 22</c:v>
                </c:pt>
                <c:pt idx="61">
                  <c:v>May - Jul 22</c:v>
                </c:pt>
                <c:pt idx="62">
                  <c:v>Jun - Ago 22</c:v>
                </c:pt>
                <c:pt idx="63">
                  <c:v>Jul - Sep 22</c:v>
                </c:pt>
                <c:pt idx="64">
                  <c:v>Ago - Oct 22</c:v>
                </c:pt>
                <c:pt idx="65">
                  <c:v>Sep - Nov 22</c:v>
                </c:pt>
                <c:pt idx="66">
                  <c:v>Oct - Dic 22</c:v>
                </c:pt>
                <c:pt idx="67">
                  <c:v>Nov 22 - Ene 23</c:v>
                </c:pt>
                <c:pt idx="68">
                  <c:v>Dic 22 - Feb 23</c:v>
                </c:pt>
                <c:pt idx="69">
                  <c:v>Ene - Mar 23</c:v>
                </c:pt>
                <c:pt idx="70">
                  <c:v>Feb - Abr 23</c:v>
                </c:pt>
                <c:pt idx="71">
                  <c:v>Mar - May 23</c:v>
                </c:pt>
                <c:pt idx="72">
                  <c:v>Abr - Jun 23</c:v>
                </c:pt>
                <c:pt idx="73">
                  <c:v>May - Jul 23</c:v>
                </c:pt>
                <c:pt idx="74">
                  <c:v>Jun - Ago 23</c:v>
                </c:pt>
                <c:pt idx="75">
                  <c:v>Jul - Sep 23</c:v>
                </c:pt>
                <c:pt idx="76">
                  <c:v>Ago - Oct 23</c:v>
                </c:pt>
                <c:pt idx="77">
                  <c:v>Sep - Nov 23</c:v>
                </c:pt>
                <c:pt idx="78">
                  <c:v>Oct - Dic 23</c:v>
                </c:pt>
                <c:pt idx="79">
                  <c:v>Nov 23 - Ene 24</c:v>
                </c:pt>
                <c:pt idx="80">
                  <c:v>Dic 23 - Feb 24</c:v>
                </c:pt>
                <c:pt idx="81">
                  <c:v>Ene - Mar 24</c:v>
                </c:pt>
                <c:pt idx="82">
                  <c:v>Feb - Abr 24</c:v>
                </c:pt>
                <c:pt idx="83">
                  <c:v>Mar - May 24</c:v>
                </c:pt>
                <c:pt idx="84">
                  <c:v>Abr - Jun 24</c:v>
                </c:pt>
                <c:pt idx="85">
                  <c:v>May - Jul 24</c:v>
                </c:pt>
                <c:pt idx="86">
                  <c:v>Jun - Ago 24</c:v>
                </c:pt>
                <c:pt idx="87">
                  <c:v>Jul - Sep 24</c:v>
                </c:pt>
                <c:pt idx="88">
                  <c:v>Ago - Oct 24</c:v>
                </c:pt>
                <c:pt idx="89">
                  <c:v>Sep - Nov 24</c:v>
                </c:pt>
                <c:pt idx="90">
                  <c:v>Oct - Dic 24</c:v>
                </c:pt>
                <c:pt idx="91">
                  <c:v>Nov 24 - Ene 25</c:v>
                </c:pt>
                <c:pt idx="92">
                  <c:v>Dic 24 - Feb 25 </c:v>
                </c:pt>
                <c:pt idx="93">
                  <c:v>Ene - Mar 25</c:v>
                </c:pt>
                <c:pt idx="94">
                  <c:v>Feb - Abr 25</c:v>
                </c:pt>
                <c:pt idx="95">
                  <c:v>Mar - May 25</c:v>
                </c:pt>
                <c:pt idx="96">
                  <c:v>Abr - Jun 25</c:v>
                </c:pt>
              </c:strCache>
            </c:strRef>
          </c:cat>
          <c:val>
            <c:numRef>
              <c:f>'Total nacional Trim'!$DU$16:$HM$16</c:f>
              <c:numCache>
                <c:formatCode>0.0</c:formatCode>
                <c:ptCount val="97"/>
                <c:pt idx="0">
                  <c:v>60.67963252756077</c:v>
                </c:pt>
                <c:pt idx="1">
                  <c:v>60.198997977697658</c:v>
                </c:pt>
                <c:pt idx="2">
                  <c:v>60.29177243540471</c:v>
                </c:pt>
                <c:pt idx="3">
                  <c:v>59.752657315067346</c:v>
                </c:pt>
                <c:pt idx="4">
                  <c:v>60.394188603565865</c:v>
                </c:pt>
                <c:pt idx="5">
                  <c:v>60.557832994107116</c:v>
                </c:pt>
                <c:pt idx="6">
                  <c:v>60.726554778701335</c:v>
                </c:pt>
                <c:pt idx="7">
                  <c:v>59.402256940328847</c:v>
                </c:pt>
                <c:pt idx="8">
                  <c:v>58.475539202761816</c:v>
                </c:pt>
                <c:pt idx="9">
                  <c:v>57.985114314972563</c:v>
                </c:pt>
                <c:pt idx="10">
                  <c:v>58.802698139673758</c:v>
                </c:pt>
                <c:pt idx="11">
                  <c:v>59.275416731526029</c:v>
                </c:pt>
                <c:pt idx="12">
                  <c:v>59.66129712987992</c:v>
                </c:pt>
                <c:pt idx="13">
                  <c:v>59.341485319411291</c:v>
                </c:pt>
                <c:pt idx="14">
                  <c:v>59.454782606553913</c:v>
                </c:pt>
                <c:pt idx="15">
                  <c:v>59.315018147249489</c:v>
                </c:pt>
                <c:pt idx="16">
                  <c:v>59.712034711548633</c:v>
                </c:pt>
                <c:pt idx="17">
                  <c:v>59.444942136983684</c:v>
                </c:pt>
                <c:pt idx="18">
                  <c:v>59.548035704609958</c:v>
                </c:pt>
                <c:pt idx="19">
                  <c:v>58.344732313333658</c:v>
                </c:pt>
                <c:pt idx="20">
                  <c:v>57.930079301610625</c:v>
                </c:pt>
                <c:pt idx="21">
                  <c:v>57.231386843795995</c:v>
                </c:pt>
                <c:pt idx="22">
                  <c:v>57.513203914209818</c:v>
                </c:pt>
                <c:pt idx="23">
                  <c:v>57.522554767515366</c:v>
                </c:pt>
                <c:pt idx="24">
                  <c:v>57.893073865602062</c:v>
                </c:pt>
                <c:pt idx="25">
                  <c:v>57.815244641826716</c:v>
                </c:pt>
                <c:pt idx="26">
                  <c:v>57.574591803224386</c:v>
                </c:pt>
                <c:pt idx="27">
                  <c:v>57.101640429361581</c:v>
                </c:pt>
                <c:pt idx="28">
                  <c:v>57.695915539122588</c:v>
                </c:pt>
                <c:pt idx="29">
                  <c:v>58.323849215574576</c:v>
                </c:pt>
                <c:pt idx="30">
                  <c:v>58.600064943773766</c:v>
                </c:pt>
                <c:pt idx="31">
                  <c:v>57.419482045545898</c:v>
                </c:pt>
                <c:pt idx="32">
                  <c:v>56.529164370282416</c:v>
                </c:pt>
                <c:pt idx="33">
                  <c:v>54.614683654941985</c:v>
                </c:pt>
                <c:pt idx="34">
                  <c:v>50.331370063907222</c:v>
                </c:pt>
                <c:pt idx="35">
                  <c:v>46.390585800480558</c:v>
                </c:pt>
                <c:pt idx="36">
                  <c:v>44.545448619819126</c:v>
                </c:pt>
                <c:pt idx="37">
                  <c:v>45.693079895799698</c:v>
                </c:pt>
                <c:pt idx="38">
                  <c:v>47.523251176704534</c:v>
                </c:pt>
                <c:pt idx="39">
                  <c:v>48.918196197260414</c:v>
                </c:pt>
                <c:pt idx="40">
                  <c:v>51.490449187163975</c:v>
                </c:pt>
                <c:pt idx="41">
                  <c:v>52.764487337973719</c:v>
                </c:pt>
                <c:pt idx="42">
                  <c:v>53.653215363608417</c:v>
                </c:pt>
                <c:pt idx="43">
                  <c:v>52.456534482339066</c:v>
                </c:pt>
                <c:pt idx="44">
                  <c:v>52.197061736330085</c:v>
                </c:pt>
                <c:pt idx="45">
                  <c:v>51.793619335785849</c:v>
                </c:pt>
                <c:pt idx="46">
                  <c:v>52.289354703187549</c:v>
                </c:pt>
                <c:pt idx="47">
                  <c:v>52.06801444956173</c:v>
                </c:pt>
                <c:pt idx="48">
                  <c:v>51.977297639222556</c:v>
                </c:pt>
                <c:pt idx="49">
                  <c:v>52.483055306113535</c:v>
                </c:pt>
                <c:pt idx="50">
                  <c:v>52.925133312438774</c:v>
                </c:pt>
                <c:pt idx="51">
                  <c:v>53.384851092394946</c:v>
                </c:pt>
                <c:pt idx="52">
                  <c:v>53.89309168275247</c:v>
                </c:pt>
                <c:pt idx="53">
                  <c:v>54.421289530134665</c:v>
                </c:pt>
                <c:pt idx="54">
                  <c:v>55.05701866647599</c:v>
                </c:pt>
                <c:pt idx="55">
                  <c:v>54.654990270296523</c:v>
                </c:pt>
                <c:pt idx="56">
                  <c:v>54.945017444428721</c:v>
                </c:pt>
                <c:pt idx="57">
                  <c:v>55.039175862734865</c:v>
                </c:pt>
                <c:pt idx="58">
                  <c:v>56.058297721313046</c:v>
                </c:pt>
                <c:pt idx="59">
                  <c:v>56.426197960104474</c:v>
                </c:pt>
                <c:pt idx="60">
                  <c:v>56.65283056073924</c:v>
                </c:pt>
                <c:pt idx="61">
                  <c:v>56.672834594339093</c:v>
                </c:pt>
                <c:pt idx="62">
                  <c:v>56.587246998489015</c:v>
                </c:pt>
                <c:pt idx="63">
                  <c:v>56.836128234589843</c:v>
                </c:pt>
                <c:pt idx="64">
                  <c:v>57.23866128939725</c:v>
                </c:pt>
                <c:pt idx="65">
                  <c:v>57.449369646594107</c:v>
                </c:pt>
                <c:pt idx="66">
                  <c:v>57.449992561570909</c:v>
                </c:pt>
                <c:pt idx="67">
                  <c:v>56.436270994221438</c:v>
                </c:pt>
                <c:pt idx="68">
                  <c:v>56.154914877197847</c:v>
                </c:pt>
                <c:pt idx="69">
                  <c:v>56.366049565990942</c:v>
                </c:pt>
                <c:pt idx="70">
                  <c:v>57.359051840280628</c:v>
                </c:pt>
                <c:pt idx="71">
                  <c:v>57.575694041202851</c:v>
                </c:pt>
                <c:pt idx="72">
                  <c:v>57.724305098115835</c:v>
                </c:pt>
                <c:pt idx="73">
                  <c:v>58.028737341020943</c:v>
                </c:pt>
                <c:pt idx="74">
                  <c:v>58.460451947858836</c:v>
                </c:pt>
                <c:pt idx="75">
                  <c:v>58.437154886431017</c:v>
                </c:pt>
                <c:pt idx="76">
                  <c:v>58.280678119368368</c:v>
                </c:pt>
                <c:pt idx="77">
                  <c:v>58.229495884691929</c:v>
                </c:pt>
                <c:pt idx="78">
                  <c:v>57.955741905977199</c:v>
                </c:pt>
                <c:pt idx="79">
                  <c:v>56.999678097424436</c:v>
                </c:pt>
                <c:pt idx="80">
                  <c:v>56.350941200223694</c:v>
                </c:pt>
                <c:pt idx="81">
                  <c:v>56.099848221089928</c:v>
                </c:pt>
                <c:pt idx="82">
                  <c:v>56.733106414451406</c:v>
                </c:pt>
                <c:pt idx="83">
                  <c:v>57.112956789403377</c:v>
                </c:pt>
                <c:pt idx="84">
                  <c:v>57.273483588381509</c:v>
                </c:pt>
                <c:pt idx="85">
                  <c:v>57.488508159735282</c:v>
                </c:pt>
                <c:pt idx="86">
                  <c:v>57.743442905841803</c:v>
                </c:pt>
                <c:pt idx="87">
                  <c:v>57.918615709326836</c:v>
                </c:pt>
                <c:pt idx="88">
                  <c:v>58.007340290777165</c:v>
                </c:pt>
                <c:pt idx="89">
                  <c:v>58.094600612328364</c:v>
                </c:pt>
                <c:pt idx="90">
                  <c:v>58.364851017933226</c:v>
                </c:pt>
                <c:pt idx="91">
                  <c:v>57.892939557948566</c:v>
                </c:pt>
                <c:pt idx="92">
                  <c:v>57.714728605142632</c:v>
                </c:pt>
                <c:pt idx="93">
                  <c:v>57.71755490040168</c:v>
                </c:pt>
                <c:pt idx="94">
                  <c:v>58.207236450477694</c:v>
                </c:pt>
                <c:pt idx="95">
                  <c:v>58.27230666175047</c:v>
                </c:pt>
                <c:pt idx="96">
                  <c:v>58.246900446605324</c:v>
                </c:pt>
              </c:numCache>
            </c:numRef>
          </c:val>
          <c:smooth val="1"/>
          <c:extLst>
            <c:ext xmlns:c16="http://schemas.microsoft.com/office/drawing/2014/chart" uri="{C3380CC4-5D6E-409C-BE32-E72D297353CC}">
              <c16:uniqueId val="{000000C3-8CC3-4D67-8E5A-96A0767DBA42}"/>
            </c:ext>
          </c:extLst>
        </c:ser>
        <c:dLbls>
          <c:showLegendKey val="0"/>
          <c:showVal val="0"/>
          <c:showCatName val="0"/>
          <c:showSerName val="0"/>
          <c:showPercent val="0"/>
          <c:showBubbleSize val="0"/>
        </c:dLbls>
        <c:marker val="1"/>
        <c:smooth val="0"/>
        <c:axId val="592653488"/>
        <c:axId val="592649960"/>
      </c:lineChart>
      <c:lineChart>
        <c:grouping val="standard"/>
        <c:varyColors val="0"/>
        <c:ser>
          <c:idx val="2"/>
          <c:order val="2"/>
          <c:tx>
            <c:strRef>
              <c:f>'Total nacional Trim'!$A$17</c:f>
              <c:strCache>
                <c:ptCount val="1"/>
                <c:pt idx="0">
                  <c:v>TD</c:v>
                </c:pt>
              </c:strCache>
            </c:strRef>
          </c:tx>
          <c:spPr>
            <a:ln w="28575" cap="rnd" cmpd="sng" algn="ctr">
              <a:solidFill>
                <a:srgbClr val="9BABAB"/>
              </a:solidFill>
              <a:prstDash val="solid"/>
              <a:round/>
            </a:ln>
          </c:spPr>
          <c:marker>
            <c:symbol val="none"/>
          </c:marker>
          <c:dLbls>
            <c:dLbl>
              <c:idx val="0"/>
              <c:layout>
                <c:manualLayout>
                  <c:x val="-1.2298889403685922E-2"/>
                  <c:y val="-7.6245730967480871E-2"/>
                </c:manualLayout>
              </c:layout>
              <c:numFmt formatCode="#,##0.0" sourceLinked="0"/>
              <c:spPr>
                <a:noFill/>
                <a:ln w="25400">
                  <a:noFill/>
                </a:ln>
                <a:effectLst/>
              </c:spPr>
              <c:txPr>
                <a:bodyPr rot="0" vert="horz"/>
                <a:lstStyle/>
                <a:p>
                  <a:pPr>
                    <a:defRPr b="1">
                      <a:solidFill>
                        <a:srgbClr val="7C7C7C"/>
                      </a:solidFill>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4-8CC3-4D67-8E5A-96A0767DBA42}"/>
                </c:ext>
              </c:extLst>
            </c:dLbl>
            <c:dLbl>
              <c:idx val="1"/>
              <c:delete val="1"/>
              <c:extLst>
                <c:ext xmlns:c15="http://schemas.microsoft.com/office/drawing/2012/chart" uri="{CE6537A1-D6FC-4f65-9D91-7224C49458BB}"/>
                <c:ext xmlns:c16="http://schemas.microsoft.com/office/drawing/2014/chart" uri="{C3380CC4-5D6E-409C-BE32-E72D297353CC}">
                  <c16:uniqueId val="{000000C5-8CC3-4D67-8E5A-96A0767DBA42}"/>
                </c:ext>
              </c:extLst>
            </c:dLbl>
            <c:dLbl>
              <c:idx val="2"/>
              <c:delete val="1"/>
              <c:extLst>
                <c:ext xmlns:c15="http://schemas.microsoft.com/office/drawing/2012/chart" uri="{CE6537A1-D6FC-4f65-9D91-7224C49458BB}"/>
                <c:ext xmlns:c16="http://schemas.microsoft.com/office/drawing/2014/chart" uri="{C3380CC4-5D6E-409C-BE32-E72D297353CC}">
                  <c16:uniqueId val="{000000C6-8CC3-4D67-8E5A-96A0767DBA42}"/>
                </c:ext>
              </c:extLst>
            </c:dLbl>
            <c:dLbl>
              <c:idx val="3"/>
              <c:delete val="1"/>
              <c:extLst>
                <c:ext xmlns:c15="http://schemas.microsoft.com/office/drawing/2012/chart" uri="{CE6537A1-D6FC-4f65-9D91-7224C49458BB}"/>
                <c:ext xmlns:c16="http://schemas.microsoft.com/office/drawing/2014/chart" uri="{C3380CC4-5D6E-409C-BE32-E72D297353CC}">
                  <c16:uniqueId val="{000000C7-8CC3-4D67-8E5A-96A0767DBA42}"/>
                </c:ext>
              </c:extLst>
            </c:dLbl>
            <c:dLbl>
              <c:idx val="4"/>
              <c:delete val="1"/>
              <c:extLst>
                <c:ext xmlns:c15="http://schemas.microsoft.com/office/drawing/2012/chart" uri="{CE6537A1-D6FC-4f65-9D91-7224C49458BB}"/>
                <c:ext xmlns:c16="http://schemas.microsoft.com/office/drawing/2014/chart" uri="{C3380CC4-5D6E-409C-BE32-E72D297353CC}">
                  <c16:uniqueId val="{000000C8-8CC3-4D67-8E5A-96A0767DBA42}"/>
                </c:ext>
              </c:extLst>
            </c:dLbl>
            <c:dLbl>
              <c:idx val="5"/>
              <c:delete val="1"/>
              <c:extLst>
                <c:ext xmlns:c15="http://schemas.microsoft.com/office/drawing/2012/chart" uri="{CE6537A1-D6FC-4f65-9D91-7224C49458BB}"/>
                <c:ext xmlns:c16="http://schemas.microsoft.com/office/drawing/2014/chart" uri="{C3380CC4-5D6E-409C-BE32-E72D297353CC}">
                  <c16:uniqueId val="{000000C9-8CC3-4D67-8E5A-96A0767DBA42}"/>
                </c:ext>
              </c:extLst>
            </c:dLbl>
            <c:dLbl>
              <c:idx val="6"/>
              <c:delete val="1"/>
              <c:extLst>
                <c:ext xmlns:c15="http://schemas.microsoft.com/office/drawing/2012/chart" uri="{CE6537A1-D6FC-4f65-9D91-7224C49458BB}"/>
                <c:ext xmlns:c16="http://schemas.microsoft.com/office/drawing/2014/chart" uri="{C3380CC4-5D6E-409C-BE32-E72D297353CC}">
                  <c16:uniqueId val="{000000CA-8CC3-4D67-8E5A-96A0767DBA42}"/>
                </c:ext>
              </c:extLst>
            </c:dLbl>
            <c:dLbl>
              <c:idx val="7"/>
              <c:delete val="1"/>
              <c:extLst>
                <c:ext xmlns:c15="http://schemas.microsoft.com/office/drawing/2012/chart" uri="{CE6537A1-D6FC-4f65-9D91-7224C49458BB}"/>
                <c:ext xmlns:c16="http://schemas.microsoft.com/office/drawing/2014/chart" uri="{C3380CC4-5D6E-409C-BE32-E72D297353CC}">
                  <c16:uniqueId val="{000000CB-8CC3-4D67-8E5A-96A0767DBA42}"/>
                </c:ext>
              </c:extLst>
            </c:dLbl>
            <c:dLbl>
              <c:idx val="8"/>
              <c:delete val="1"/>
              <c:extLst>
                <c:ext xmlns:c15="http://schemas.microsoft.com/office/drawing/2012/chart" uri="{CE6537A1-D6FC-4f65-9D91-7224C49458BB}"/>
                <c:ext xmlns:c16="http://schemas.microsoft.com/office/drawing/2014/chart" uri="{C3380CC4-5D6E-409C-BE32-E72D297353CC}">
                  <c16:uniqueId val="{000000CC-8CC3-4D67-8E5A-96A0767DBA42}"/>
                </c:ext>
              </c:extLst>
            </c:dLbl>
            <c:dLbl>
              <c:idx val="9"/>
              <c:delete val="1"/>
              <c:extLst>
                <c:ext xmlns:c15="http://schemas.microsoft.com/office/drawing/2012/chart" uri="{CE6537A1-D6FC-4f65-9D91-7224C49458BB}"/>
                <c:ext xmlns:c16="http://schemas.microsoft.com/office/drawing/2014/chart" uri="{C3380CC4-5D6E-409C-BE32-E72D297353CC}">
                  <c16:uniqueId val="{000000CD-8CC3-4D67-8E5A-96A0767DBA42}"/>
                </c:ext>
              </c:extLst>
            </c:dLbl>
            <c:dLbl>
              <c:idx val="10"/>
              <c:delete val="1"/>
              <c:extLst>
                <c:ext xmlns:c15="http://schemas.microsoft.com/office/drawing/2012/chart" uri="{CE6537A1-D6FC-4f65-9D91-7224C49458BB}"/>
                <c:ext xmlns:c16="http://schemas.microsoft.com/office/drawing/2014/chart" uri="{C3380CC4-5D6E-409C-BE32-E72D297353CC}">
                  <c16:uniqueId val="{000000CE-8CC3-4D67-8E5A-96A0767DBA42}"/>
                </c:ext>
              </c:extLst>
            </c:dLbl>
            <c:dLbl>
              <c:idx val="11"/>
              <c:delete val="1"/>
              <c:extLst>
                <c:ext xmlns:c15="http://schemas.microsoft.com/office/drawing/2012/chart" uri="{CE6537A1-D6FC-4f65-9D91-7224C49458BB}"/>
                <c:ext xmlns:c16="http://schemas.microsoft.com/office/drawing/2014/chart" uri="{C3380CC4-5D6E-409C-BE32-E72D297353CC}">
                  <c16:uniqueId val="{000000CF-8CC3-4D67-8E5A-96A0767DBA42}"/>
                </c:ext>
              </c:extLst>
            </c:dLbl>
            <c:dLbl>
              <c:idx val="12"/>
              <c:layout>
                <c:manualLayout>
                  <c:x val="-2.9860250585157601E-2"/>
                  <c:y val="-4.62744433141178E-2"/>
                </c:manualLayout>
              </c:layout>
              <c:numFmt formatCode="#,##0.0" sourceLinked="0"/>
              <c:spPr>
                <a:noFill/>
                <a:ln w="25400">
                  <a:noFill/>
                </a:ln>
                <a:effectLst/>
              </c:spPr>
              <c:txPr>
                <a:bodyPr rot="0" vert="horz"/>
                <a:lstStyle/>
                <a:p>
                  <a:pPr>
                    <a:defRPr b="1">
                      <a:solidFill>
                        <a:srgbClr val="7C7C7C"/>
                      </a:solidFill>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0-8CC3-4D67-8E5A-96A0767DBA42}"/>
                </c:ext>
              </c:extLst>
            </c:dLbl>
            <c:dLbl>
              <c:idx val="13"/>
              <c:delete val="1"/>
              <c:extLst>
                <c:ext xmlns:c15="http://schemas.microsoft.com/office/drawing/2012/chart" uri="{CE6537A1-D6FC-4f65-9D91-7224C49458BB}"/>
                <c:ext xmlns:c16="http://schemas.microsoft.com/office/drawing/2014/chart" uri="{C3380CC4-5D6E-409C-BE32-E72D297353CC}">
                  <c16:uniqueId val="{000000D1-8CC3-4D67-8E5A-96A0767DBA42}"/>
                </c:ext>
              </c:extLst>
            </c:dLbl>
            <c:dLbl>
              <c:idx val="14"/>
              <c:delete val="1"/>
              <c:extLst>
                <c:ext xmlns:c15="http://schemas.microsoft.com/office/drawing/2012/chart" uri="{CE6537A1-D6FC-4f65-9D91-7224C49458BB}"/>
                <c:ext xmlns:c16="http://schemas.microsoft.com/office/drawing/2014/chart" uri="{C3380CC4-5D6E-409C-BE32-E72D297353CC}">
                  <c16:uniqueId val="{000000D2-8CC3-4D67-8E5A-96A0767DBA42}"/>
                </c:ext>
              </c:extLst>
            </c:dLbl>
            <c:dLbl>
              <c:idx val="15"/>
              <c:delete val="1"/>
              <c:extLst>
                <c:ext xmlns:c15="http://schemas.microsoft.com/office/drawing/2012/chart" uri="{CE6537A1-D6FC-4f65-9D91-7224C49458BB}"/>
                <c:ext xmlns:c16="http://schemas.microsoft.com/office/drawing/2014/chart" uri="{C3380CC4-5D6E-409C-BE32-E72D297353CC}">
                  <c16:uniqueId val="{000000D3-8CC3-4D67-8E5A-96A0767DBA42}"/>
                </c:ext>
              </c:extLst>
            </c:dLbl>
            <c:dLbl>
              <c:idx val="16"/>
              <c:delete val="1"/>
              <c:extLst>
                <c:ext xmlns:c15="http://schemas.microsoft.com/office/drawing/2012/chart" uri="{CE6537A1-D6FC-4f65-9D91-7224C49458BB}"/>
                <c:ext xmlns:c16="http://schemas.microsoft.com/office/drawing/2014/chart" uri="{C3380CC4-5D6E-409C-BE32-E72D297353CC}">
                  <c16:uniqueId val="{000000D4-8CC3-4D67-8E5A-96A0767DBA42}"/>
                </c:ext>
              </c:extLst>
            </c:dLbl>
            <c:dLbl>
              <c:idx val="17"/>
              <c:delete val="1"/>
              <c:extLst>
                <c:ext xmlns:c15="http://schemas.microsoft.com/office/drawing/2012/chart" uri="{CE6537A1-D6FC-4f65-9D91-7224C49458BB}"/>
                <c:ext xmlns:c16="http://schemas.microsoft.com/office/drawing/2014/chart" uri="{C3380CC4-5D6E-409C-BE32-E72D297353CC}">
                  <c16:uniqueId val="{000000D5-8CC3-4D67-8E5A-96A0767DBA42}"/>
                </c:ext>
              </c:extLst>
            </c:dLbl>
            <c:dLbl>
              <c:idx val="18"/>
              <c:delete val="1"/>
              <c:extLst>
                <c:ext xmlns:c15="http://schemas.microsoft.com/office/drawing/2012/chart" uri="{CE6537A1-D6FC-4f65-9D91-7224C49458BB}"/>
                <c:ext xmlns:c16="http://schemas.microsoft.com/office/drawing/2014/chart" uri="{C3380CC4-5D6E-409C-BE32-E72D297353CC}">
                  <c16:uniqueId val="{000000D6-8CC3-4D67-8E5A-96A0767DBA42}"/>
                </c:ext>
              </c:extLst>
            </c:dLbl>
            <c:dLbl>
              <c:idx val="19"/>
              <c:delete val="1"/>
              <c:extLst>
                <c:ext xmlns:c15="http://schemas.microsoft.com/office/drawing/2012/chart" uri="{CE6537A1-D6FC-4f65-9D91-7224C49458BB}"/>
                <c:ext xmlns:c16="http://schemas.microsoft.com/office/drawing/2014/chart" uri="{C3380CC4-5D6E-409C-BE32-E72D297353CC}">
                  <c16:uniqueId val="{000000D7-8CC3-4D67-8E5A-96A0767DBA42}"/>
                </c:ext>
              </c:extLst>
            </c:dLbl>
            <c:dLbl>
              <c:idx val="20"/>
              <c:delete val="1"/>
              <c:extLst>
                <c:ext xmlns:c15="http://schemas.microsoft.com/office/drawing/2012/chart" uri="{CE6537A1-D6FC-4f65-9D91-7224C49458BB}"/>
                <c:ext xmlns:c16="http://schemas.microsoft.com/office/drawing/2014/chart" uri="{C3380CC4-5D6E-409C-BE32-E72D297353CC}">
                  <c16:uniqueId val="{000000D8-8CC3-4D67-8E5A-96A0767DBA42}"/>
                </c:ext>
              </c:extLst>
            </c:dLbl>
            <c:dLbl>
              <c:idx val="21"/>
              <c:delete val="1"/>
              <c:extLst>
                <c:ext xmlns:c15="http://schemas.microsoft.com/office/drawing/2012/chart" uri="{CE6537A1-D6FC-4f65-9D91-7224C49458BB}"/>
                <c:ext xmlns:c16="http://schemas.microsoft.com/office/drawing/2014/chart" uri="{C3380CC4-5D6E-409C-BE32-E72D297353CC}">
                  <c16:uniqueId val="{000000D9-8CC3-4D67-8E5A-96A0767DBA42}"/>
                </c:ext>
              </c:extLst>
            </c:dLbl>
            <c:dLbl>
              <c:idx val="22"/>
              <c:delete val="1"/>
              <c:extLst>
                <c:ext xmlns:c15="http://schemas.microsoft.com/office/drawing/2012/chart" uri="{CE6537A1-D6FC-4f65-9D91-7224C49458BB}"/>
                <c:ext xmlns:c16="http://schemas.microsoft.com/office/drawing/2014/chart" uri="{C3380CC4-5D6E-409C-BE32-E72D297353CC}">
                  <c16:uniqueId val="{000000DA-8CC3-4D67-8E5A-96A0767DBA42}"/>
                </c:ext>
              </c:extLst>
            </c:dLbl>
            <c:dLbl>
              <c:idx val="23"/>
              <c:delete val="1"/>
              <c:extLst>
                <c:ext xmlns:c15="http://schemas.microsoft.com/office/drawing/2012/chart" uri="{CE6537A1-D6FC-4f65-9D91-7224C49458BB}"/>
                <c:ext xmlns:c16="http://schemas.microsoft.com/office/drawing/2014/chart" uri="{C3380CC4-5D6E-409C-BE32-E72D297353CC}">
                  <c16:uniqueId val="{000000DB-8CC3-4D67-8E5A-96A0767DBA42}"/>
                </c:ext>
              </c:extLst>
            </c:dLbl>
            <c:dLbl>
              <c:idx val="24"/>
              <c:layout>
                <c:manualLayout>
                  <c:x val="-2.9801734820322199E-2"/>
                  <c:y val="-4.36778003843111E-2"/>
                </c:manualLayout>
              </c:layout>
              <c:numFmt formatCode="#,##0.0" sourceLinked="0"/>
              <c:spPr>
                <a:noFill/>
                <a:ln w="25400">
                  <a:noFill/>
                </a:ln>
                <a:effectLst/>
              </c:spPr>
              <c:txPr>
                <a:bodyPr rot="0" vert="horz"/>
                <a:lstStyle/>
                <a:p>
                  <a:pPr>
                    <a:defRPr b="1">
                      <a:solidFill>
                        <a:srgbClr val="7C7C7C"/>
                      </a:solidFill>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C-8CC3-4D67-8E5A-96A0767DBA42}"/>
                </c:ext>
              </c:extLst>
            </c:dLbl>
            <c:dLbl>
              <c:idx val="25"/>
              <c:delete val="1"/>
              <c:extLst>
                <c:ext xmlns:c15="http://schemas.microsoft.com/office/drawing/2012/chart" uri="{CE6537A1-D6FC-4f65-9D91-7224C49458BB}"/>
                <c:ext xmlns:c16="http://schemas.microsoft.com/office/drawing/2014/chart" uri="{C3380CC4-5D6E-409C-BE32-E72D297353CC}">
                  <c16:uniqueId val="{000000DD-8CC3-4D67-8E5A-96A0767DBA42}"/>
                </c:ext>
              </c:extLst>
            </c:dLbl>
            <c:dLbl>
              <c:idx val="26"/>
              <c:delete val="1"/>
              <c:extLst>
                <c:ext xmlns:c15="http://schemas.microsoft.com/office/drawing/2012/chart" uri="{CE6537A1-D6FC-4f65-9D91-7224C49458BB}"/>
                <c:ext xmlns:c16="http://schemas.microsoft.com/office/drawing/2014/chart" uri="{C3380CC4-5D6E-409C-BE32-E72D297353CC}">
                  <c16:uniqueId val="{000000DE-8CC3-4D67-8E5A-96A0767DBA42}"/>
                </c:ext>
              </c:extLst>
            </c:dLbl>
            <c:dLbl>
              <c:idx val="27"/>
              <c:delete val="1"/>
              <c:extLst>
                <c:ext xmlns:c15="http://schemas.microsoft.com/office/drawing/2012/chart" uri="{CE6537A1-D6FC-4f65-9D91-7224C49458BB}"/>
                <c:ext xmlns:c16="http://schemas.microsoft.com/office/drawing/2014/chart" uri="{C3380CC4-5D6E-409C-BE32-E72D297353CC}">
                  <c16:uniqueId val="{000000DF-8CC3-4D67-8E5A-96A0767DBA42}"/>
                </c:ext>
              </c:extLst>
            </c:dLbl>
            <c:dLbl>
              <c:idx val="28"/>
              <c:delete val="1"/>
              <c:extLst>
                <c:ext xmlns:c15="http://schemas.microsoft.com/office/drawing/2012/chart" uri="{CE6537A1-D6FC-4f65-9D91-7224C49458BB}"/>
                <c:ext xmlns:c16="http://schemas.microsoft.com/office/drawing/2014/chart" uri="{C3380CC4-5D6E-409C-BE32-E72D297353CC}">
                  <c16:uniqueId val="{000000E0-8CC3-4D67-8E5A-96A0767DBA42}"/>
                </c:ext>
              </c:extLst>
            </c:dLbl>
            <c:dLbl>
              <c:idx val="29"/>
              <c:delete val="1"/>
              <c:extLst>
                <c:ext xmlns:c15="http://schemas.microsoft.com/office/drawing/2012/chart" uri="{CE6537A1-D6FC-4f65-9D91-7224C49458BB}"/>
                <c:ext xmlns:c16="http://schemas.microsoft.com/office/drawing/2014/chart" uri="{C3380CC4-5D6E-409C-BE32-E72D297353CC}">
                  <c16:uniqueId val="{000000E1-8CC3-4D67-8E5A-96A0767DBA42}"/>
                </c:ext>
              </c:extLst>
            </c:dLbl>
            <c:dLbl>
              <c:idx val="30"/>
              <c:delete val="1"/>
              <c:extLst>
                <c:ext xmlns:c15="http://schemas.microsoft.com/office/drawing/2012/chart" uri="{CE6537A1-D6FC-4f65-9D91-7224C49458BB}"/>
                <c:ext xmlns:c16="http://schemas.microsoft.com/office/drawing/2014/chart" uri="{C3380CC4-5D6E-409C-BE32-E72D297353CC}">
                  <c16:uniqueId val="{000000E2-8CC3-4D67-8E5A-96A0767DBA42}"/>
                </c:ext>
              </c:extLst>
            </c:dLbl>
            <c:dLbl>
              <c:idx val="31"/>
              <c:delete val="1"/>
              <c:extLst>
                <c:ext xmlns:c15="http://schemas.microsoft.com/office/drawing/2012/chart" uri="{CE6537A1-D6FC-4f65-9D91-7224C49458BB}"/>
                <c:ext xmlns:c16="http://schemas.microsoft.com/office/drawing/2014/chart" uri="{C3380CC4-5D6E-409C-BE32-E72D297353CC}">
                  <c16:uniqueId val="{000000E3-8CC3-4D67-8E5A-96A0767DBA42}"/>
                </c:ext>
              </c:extLst>
            </c:dLbl>
            <c:dLbl>
              <c:idx val="32"/>
              <c:delete val="1"/>
              <c:extLst>
                <c:ext xmlns:c15="http://schemas.microsoft.com/office/drawing/2012/chart" uri="{CE6537A1-D6FC-4f65-9D91-7224C49458BB}"/>
                <c:ext xmlns:c16="http://schemas.microsoft.com/office/drawing/2014/chart" uri="{C3380CC4-5D6E-409C-BE32-E72D297353CC}">
                  <c16:uniqueId val="{000000E4-8CC3-4D67-8E5A-96A0767DBA42}"/>
                </c:ext>
              </c:extLst>
            </c:dLbl>
            <c:dLbl>
              <c:idx val="33"/>
              <c:delete val="1"/>
              <c:extLst>
                <c:ext xmlns:c15="http://schemas.microsoft.com/office/drawing/2012/chart" uri="{CE6537A1-D6FC-4f65-9D91-7224C49458BB}"/>
                <c:ext xmlns:c16="http://schemas.microsoft.com/office/drawing/2014/chart" uri="{C3380CC4-5D6E-409C-BE32-E72D297353CC}">
                  <c16:uniqueId val="{000000E5-8CC3-4D67-8E5A-96A0767DBA42}"/>
                </c:ext>
              </c:extLst>
            </c:dLbl>
            <c:dLbl>
              <c:idx val="34"/>
              <c:delete val="1"/>
              <c:extLst>
                <c:ext xmlns:c15="http://schemas.microsoft.com/office/drawing/2012/chart" uri="{CE6537A1-D6FC-4f65-9D91-7224C49458BB}"/>
                <c:ext xmlns:c16="http://schemas.microsoft.com/office/drawing/2014/chart" uri="{C3380CC4-5D6E-409C-BE32-E72D297353CC}">
                  <c16:uniqueId val="{000000E6-8CC3-4D67-8E5A-96A0767DBA42}"/>
                </c:ext>
              </c:extLst>
            </c:dLbl>
            <c:dLbl>
              <c:idx val="35"/>
              <c:delete val="1"/>
              <c:extLst>
                <c:ext xmlns:c15="http://schemas.microsoft.com/office/drawing/2012/chart" uri="{CE6537A1-D6FC-4f65-9D91-7224C49458BB}"/>
                <c:ext xmlns:c16="http://schemas.microsoft.com/office/drawing/2014/chart" uri="{C3380CC4-5D6E-409C-BE32-E72D297353CC}">
                  <c16:uniqueId val="{000000E7-8CC3-4D67-8E5A-96A0767DBA42}"/>
                </c:ext>
              </c:extLst>
            </c:dLbl>
            <c:dLbl>
              <c:idx val="36"/>
              <c:layout>
                <c:manualLayout>
                  <c:x val="-4.9734064649962342E-2"/>
                  <c:y val="-1.5427300774916242E-2"/>
                </c:manualLayout>
              </c:layout>
              <c:numFmt formatCode="#,##0.0" sourceLinked="0"/>
              <c:spPr>
                <a:noFill/>
                <a:ln w="25400">
                  <a:noFill/>
                </a:ln>
                <a:effectLst/>
              </c:spPr>
              <c:txPr>
                <a:bodyPr rot="0" vert="horz"/>
                <a:lstStyle/>
                <a:p>
                  <a:pPr>
                    <a:defRPr b="1">
                      <a:solidFill>
                        <a:srgbClr val="7C7C7C"/>
                      </a:solidFill>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8-8CC3-4D67-8E5A-96A0767DBA42}"/>
                </c:ext>
              </c:extLst>
            </c:dLbl>
            <c:dLbl>
              <c:idx val="37"/>
              <c:delete val="1"/>
              <c:extLst>
                <c:ext xmlns:c15="http://schemas.microsoft.com/office/drawing/2012/chart" uri="{CE6537A1-D6FC-4f65-9D91-7224C49458BB}"/>
                <c:ext xmlns:c16="http://schemas.microsoft.com/office/drawing/2014/chart" uri="{C3380CC4-5D6E-409C-BE32-E72D297353CC}">
                  <c16:uniqueId val="{000000E9-8CC3-4D67-8E5A-96A0767DBA42}"/>
                </c:ext>
              </c:extLst>
            </c:dLbl>
            <c:dLbl>
              <c:idx val="38"/>
              <c:delete val="1"/>
              <c:extLst>
                <c:ext xmlns:c15="http://schemas.microsoft.com/office/drawing/2012/chart" uri="{CE6537A1-D6FC-4f65-9D91-7224C49458BB}"/>
                <c:ext xmlns:c16="http://schemas.microsoft.com/office/drawing/2014/chart" uri="{C3380CC4-5D6E-409C-BE32-E72D297353CC}">
                  <c16:uniqueId val="{000000EA-8CC3-4D67-8E5A-96A0767DBA42}"/>
                </c:ext>
              </c:extLst>
            </c:dLbl>
            <c:dLbl>
              <c:idx val="39"/>
              <c:delete val="1"/>
              <c:extLst>
                <c:ext xmlns:c15="http://schemas.microsoft.com/office/drawing/2012/chart" uri="{CE6537A1-D6FC-4f65-9D91-7224C49458BB}"/>
                <c:ext xmlns:c16="http://schemas.microsoft.com/office/drawing/2014/chart" uri="{C3380CC4-5D6E-409C-BE32-E72D297353CC}">
                  <c16:uniqueId val="{000000EB-8CC3-4D67-8E5A-96A0767DBA42}"/>
                </c:ext>
              </c:extLst>
            </c:dLbl>
            <c:dLbl>
              <c:idx val="40"/>
              <c:delete val="1"/>
              <c:extLst>
                <c:ext xmlns:c15="http://schemas.microsoft.com/office/drawing/2012/chart" uri="{CE6537A1-D6FC-4f65-9D91-7224C49458BB}"/>
                <c:ext xmlns:c16="http://schemas.microsoft.com/office/drawing/2014/chart" uri="{C3380CC4-5D6E-409C-BE32-E72D297353CC}">
                  <c16:uniqueId val="{000000EC-8CC3-4D67-8E5A-96A0767DBA42}"/>
                </c:ext>
              </c:extLst>
            </c:dLbl>
            <c:dLbl>
              <c:idx val="41"/>
              <c:delete val="1"/>
              <c:extLst>
                <c:ext xmlns:c15="http://schemas.microsoft.com/office/drawing/2012/chart" uri="{CE6537A1-D6FC-4f65-9D91-7224C49458BB}"/>
                <c:ext xmlns:c16="http://schemas.microsoft.com/office/drawing/2014/chart" uri="{C3380CC4-5D6E-409C-BE32-E72D297353CC}">
                  <c16:uniqueId val="{000000ED-8CC3-4D67-8E5A-96A0767DBA42}"/>
                </c:ext>
              </c:extLst>
            </c:dLbl>
            <c:dLbl>
              <c:idx val="42"/>
              <c:delete val="1"/>
              <c:extLst>
                <c:ext xmlns:c15="http://schemas.microsoft.com/office/drawing/2012/chart" uri="{CE6537A1-D6FC-4f65-9D91-7224C49458BB}"/>
                <c:ext xmlns:c16="http://schemas.microsoft.com/office/drawing/2014/chart" uri="{C3380CC4-5D6E-409C-BE32-E72D297353CC}">
                  <c16:uniqueId val="{000000EE-8CC3-4D67-8E5A-96A0767DBA42}"/>
                </c:ext>
              </c:extLst>
            </c:dLbl>
            <c:dLbl>
              <c:idx val="43"/>
              <c:delete val="1"/>
              <c:extLst>
                <c:ext xmlns:c15="http://schemas.microsoft.com/office/drawing/2012/chart" uri="{CE6537A1-D6FC-4f65-9D91-7224C49458BB}"/>
                <c:ext xmlns:c16="http://schemas.microsoft.com/office/drawing/2014/chart" uri="{C3380CC4-5D6E-409C-BE32-E72D297353CC}">
                  <c16:uniqueId val="{000000EF-8CC3-4D67-8E5A-96A0767DBA42}"/>
                </c:ext>
              </c:extLst>
            </c:dLbl>
            <c:dLbl>
              <c:idx val="44"/>
              <c:delete val="1"/>
              <c:extLst>
                <c:ext xmlns:c15="http://schemas.microsoft.com/office/drawing/2012/chart" uri="{CE6537A1-D6FC-4f65-9D91-7224C49458BB}"/>
                <c:ext xmlns:c16="http://schemas.microsoft.com/office/drawing/2014/chart" uri="{C3380CC4-5D6E-409C-BE32-E72D297353CC}">
                  <c16:uniqueId val="{000000F0-8CC3-4D67-8E5A-96A0767DBA42}"/>
                </c:ext>
              </c:extLst>
            </c:dLbl>
            <c:dLbl>
              <c:idx val="45"/>
              <c:delete val="1"/>
              <c:extLst>
                <c:ext xmlns:c15="http://schemas.microsoft.com/office/drawing/2012/chart" uri="{CE6537A1-D6FC-4f65-9D91-7224C49458BB}"/>
                <c:ext xmlns:c16="http://schemas.microsoft.com/office/drawing/2014/chart" uri="{C3380CC4-5D6E-409C-BE32-E72D297353CC}">
                  <c16:uniqueId val="{000000F1-8CC3-4D67-8E5A-96A0767DBA42}"/>
                </c:ext>
              </c:extLst>
            </c:dLbl>
            <c:dLbl>
              <c:idx val="46"/>
              <c:delete val="1"/>
              <c:extLst>
                <c:ext xmlns:c15="http://schemas.microsoft.com/office/drawing/2012/chart" uri="{CE6537A1-D6FC-4f65-9D91-7224C49458BB}"/>
                <c:ext xmlns:c16="http://schemas.microsoft.com/office/drawing/2014/chart" uri="{C3380CC4-5D6E-409C-BE32-E72D297353CC}">
                  <c16:uniqueId val="{000000F2-8CC3-4D67-8E5A-96A0767DBA42}"/>
                </c:ext>
              </c:extLst>
            </c:dLbl>
            <c:dLbl>
              <c:idx val="47"/>
              <c:delete val="1"/>
              <c:extLst>
                <c:ext xmlns:c15="http://schemas.microsoft.com/office/drawing/2012/chart" uri="{CE6537A1-D6FC-4f65-9D91-7224C49458BB}"/>
                <c:ext xmlns:c16="http://schemas.microsoft.com/office/drawing/2014/chart" uri="{C3380CC4-5D6E-409C-BE32-E72D297353CC}">
                  <c16:uniqueId val="{000000F3-8CC3-4D67-8E5A-96A0767DBA42}"/>
                </c:ext>
              </c:extLst>
            </c:dLbl>
            <c:dLbl>
              <c:idx val="48"/>
              <c:layout>
                <c:manualLayout>
                  <c:x val="-1.3285143879939501E-2"/>
                  <c:y val="-5.0633265513733497E-2"/>
                </c:manualLayout>
              </c:layout>
              <c:numFmt formatCode="#,##0.0" sourceLinked="0"/>
              <c:spPr>
                <a:noFill/>
                <a:ln w="25400">
                  <a:noFill/>
                </a:ln>
                <a:effectLst/>
              </c:spPr>
              <c:txPr>
                <a:bodyPr rot="0" vert="horz"/>
                <a:lstStyle/>
                <a:p>
                  <a:pPr>
                    <a:defRPr b="1">
                      <a:solidFill>
                        <a:srgbClr val="7C7C7C"/>
                      </a:solidFill>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4-8CC3-4D67-8E5A-96A0767DBA42}"/>
                </c:ext>
              </c:extLst>
            </c:dLbl>
            <c:dLbl>
              <c:idx val="49"/>
              <c:delete val="1"/>
              <c:extLst>
                <c:ext xmlns:c15="http://schemas.microsoft.com/office/drawing/2012/chart" uri="{CE6537A1-D6FC-4f65-9D91-7224C49458BB}"/>
                <c:ext xmlns:c16="http://schemas.microsoft.com/office/drawing/2014/chart" uri="{C3380CC4-5D6E-409C-BE32-E72D297353CC}">
                  <c16:uniqueId val="{000000F5-8CC3-4D67-8E5A-96A0767DBA42}"/>
                </c:ext>
              </c:extLst>
            </c:dLbl>
            <c:dLbl>
              <c:idx val="50"/>
              <c:delete val="1"/>
              <c:extLst>
                <c:ext xmlns:c15="http://schemas.microsoft.com/office/drawing/2012/chart" uri="{CE6537A1-D6FC-4f65-9D91-7224C49458BB}"/>
                <c:ext xmlns:c16="http://schemas.microsoft.com/office/drawing/2014/chart" uri="{C3380CC4-5D6E-409C-BE32-E72D297353CC}">
                  <c16:uniqueId val="{000000F6-8CC3-4D67-8E5A-96A0767DBA42}"/>
                </c:ext>
              </c:extLst>
            </c:dLbl>
            <c:dLbl>
              <c:idx val="51"/>
              <c:delete val="1"/>
              <c:extLst>
                <c:ext xmlns:c15="http://schemas.microsoft.com/office/drawing/2012/chart" uri="{CE6537A1-D6FC-4f65-9D91-7224C49458BB}"/>
                <c:ext xmlns:c16="http://schemas.microsoft.com/office/drawing/2014/chart" uri="{C3380CC4-5D6E-409C-BE32-E72D297353CC}">
                  <c16:uniqueId val="{000000F7-8CC3-4D67-8E5A-96A0767DBA42}"/>
                </c:ext>
              </c:extLst>
            </c:dLbl>
            <c:dLbl>
              <c:idx val="52"/>
              <c:delete val="1"/>
              <c:extLst>
                <c:ext xmlns:c15="http://schemas.microsoft.com/office/drawing/2012/chart" uri="{CE6537A1-D6FC-4f65-9D91-7224C49458BB}"/>
                <c:ext xmlns:c16="http://schemas.microsoft.com/office/drawing/2014/chart" uri="{C3380CC4-5D6E-409C-BE32-E72D297353CC}">
                  <c16:uniqueId val="{000000F8-8CC3-4D67-8E5A-96A0767DBA42}"/>
                </c:ext>
              </c:extLst>
            </c:dLbl>
            <c:dLbl>
              <c:idx val="53"/>
              <c:delete val="1"/>
              <c:extLst>
                <c:ext xmlns:c15="http://schemas.microsoft.com/office/drawing/2012/chart" uri="{CE6537A1-D6FC-4f65-9D91-7224C49458BB}"/>
                <c:ext xmlns:c16="http://schemas.microsoft.com/office/drawing/2014/chart" uri="{C3380CC4-5D6E-409C-BE32-E72D297353CC}">
                  <c16:uniqueId val="{000000F9-8CC3-4D67-8E5A-96A0767DBA42}"/>
                </c:ext>
              </c:extLst>
            </c:dLbl>
            <c:dLbl>
              <c:idx val="54"/>
              <c:delete val="1"/>
              <c:extLst>
                <c:ext xmlns:c15="http://schemas.microsoft.com/office/drawing/2012/chart" uri="{CE6537A1-D6FC-4f65-9D91-7224C49458BB}"/>
                <c:ext xmlns:c16="http://schemas.microsoft.com/office/drawing/2014/chart" uri="{C3380CC4-5D6E-409C-BE32-E72D297353CC}">
                  <c16:uniqueId val="{000000FA-8CC3-4D67-8E5A-96A0767DBA42}"/>
                </c:ext>
              </c:extLst>
            </c:dLbl>
            <c:dLbl>
              <c:idx val="55"/>
              <c:delete val="1"/>
              <c:extLst>
                <c:ext xmlns:c15="http://schemas.microsoft.com/office/drawing/2012/chart" uri="{CE6537A1-D6FC-4f65-9D91-7224C49458BB}"/>
                <c:ext xmlns:c16="http://schemas.microsoft.com/office/drawing/2014/chart" uri="{C3380CC4-5D6E-409C-BE32-E72D297353CC}">
                  <c16:uniqueId val="{000000FB-8CC3-4D67-8E5A-96A0767DBA42}"/>
                </c:ext>
              </c:extLst>
            </c:dLbl>
            <c:dLbl>
              <c:idx val="56"/>
              <c:delete val="1"/>
              <c:extLst>
                <c:ext xmlns:c15="http://schemas.microsoft.com/office/drawing/2012/chart" uri="{CE6537A1-D6FC-4f65-9D91-7224C49458BB}"/>
                <c:ext xmlns:c16="http://schemas.microsoft.com/office/drawing/2014/chart" uri="{C3380CC4-5D6E-409C-BE32-E72D297353CC}">
                  <c16:uniqueId val="{000000FC-8CC3-4D67-8E5A-96A0767DBA42}"/>
                </c:ext>
              </c:extLst>
            </c:dLbl>
            <c:dLbl>
              <c:idx val="57"/>
              <c:delete val="1"/>
              <c:extLst>
                <c:ext xmlns:c15="http://schemas.microsoft.com/office/drawing/2012/chart" uri="{CE6537A1-D6FC-4f65-9D91-7224C49458BB}"/>
                <c:ext xmlns:c16="http://schemas.microsoft.com/office/drawing/2014/chart" uri="{C3380CC4-5D6E-409C-BE32-E72D297353CC}">
                  <c16:uniqueId val="{000000FD-8CC3-4D67-8E5A-96A0767DBA42}"/>
                </c:ext>
              </c:extLst>
            </c:dLbl>
            <c:dLbl>
              <c:idx val="58"/>
              <c:delete val="1"/>
              <c:extLst>
                <c:ext xmlns:c15="http://schemas.microsoft.com/office/drawing/2012/chart" uri="{CE6537A1-D6FC-4f65-9D91-7224C49458BB}"/>
                <c:ext xmlns:c16="http://schemas.microsoft.com/office/drawing/2014/chart" uri="{C3380CC4-5D6E-409C-BE32-E72D297353CC}">
                  <c16:uniqueId val="{000000FE-8CC3-4D67-8E5A-96A0767DBA42}"/>
                </c:ext>
              </c:extLst>
            </c:dLbl>
            <c:dLbl>
              <c:idx val="59"/>
              <c:delete val="1"/>
              <c:extLst>
                <c:ext xmlns:c15="http://schemas.microsoft.com/office/drawing/2012/chart" uri="{CE6537A1-D6FC-4f65-9D91-7224C49458BB}"/>
                <c:ext xmlns:c16="http://schemas.microsoft.com/office/drawing/2014/chart" uri="{C3380CC4-5D6E-409C-BE32-E72D297353CC}">
                  <c16:uniqueId val="{000000FF-8CC3-4D67-8E5A-96A0767DBA42}"/>
                </c:ext>
              </c:extLst>
            </c:dLbl>
            <c:dLbl>
              <c:idx val="60"/>
              <c:layout>
                <c:manualLayout>
                  <c:x val="-3.4528962248469297E-2"/>
                  <c:y val="-5.0939018876455397E-2"/>
                </c:manualLayout>
              </c:layout>
              <c:numFmt formatCode="#,##0.0" sourceLinked="0"/>
              <c:spPr>
                <a:noFill/>
                <a:ln w="25400">
                  <a:noFill/>
                </a:ln>
                <a:effectLst/>
              </c:spPr>
              <c:txPr>
                <a:bodyPr rot="0" vert="horz"/>
                <a:lstStyle/>
                <a:p>
                  <a:pPr>
                    <a:defRPr b="1">
                      <a:solidFill>
                        <a:srgbClr val="7C7C7C"/>
                      </a:solidFill>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0-8CC3-4D67-8E5A-96A0767DBA42}"/>
                </c:ext>
              </c:extLst>
            </c:dLbl>
            <c:dLbl>
              <c:idx val="61"/>
              <c:delete val="1"/>
              <c:extLst>
                <c:ext xmlns:c15="http://schemas.microsoft.com/office/drawing/2012/chart" uri="{CE6537A1-D6FC-4f65-9D91-7224C49458BB}"/>
                <c:ext xmlns:c16="http://schemas.microsoft.com/office/drawing/2014/chart" uri="{C3380CC4-5D6E-409C-BE32-E72D297353CC}">
                  <c16:uniqueId val="{00000101-8CC3-4D67-8E5A-96A0767DBA42}"/>
                </c:ext>
              </c:extLst>
            </c:dLbl>
            <c:dLbl>
              <c:idx val="62"/>
              <c:delete val="1"/>
              <c:extLst>
                <c:ext xmlns:c15="http://schemas.microsoft.com/office/drawing/2012/chart" uri="{CE6537A1-D6FC-4f65-9D91-7224C49458BB}"/>
                <c:ext xmlns:c16="http://schemas.microsoft.com/office/drawing/2014/chart" uri="{C3380CC4-5D6E-409C-BE32-E72D297353CC}">
                  <c16:uniqueId val="{00000102-8CC3-4D67-8E5A-96A0767DBA42}"/>
                </c:ext>
              </c:extLst>
            </c:dLbl>
            <c:dLbl>
              <c:idx val="63"/>
              <c:delete val="1"/>
              <c:extLst>
                <c:ext xmlns:c15="http://schemas.microsoft.com/office/drawing/2012/chart" uri="{CE6537A1-D6FC-4f65-9D91-7224C49458BB}"/>
                <c:ext xmlns:c16="http://schemas.microsoft.com/office/drawing/2014/chart" uri="{C3380CC4-5D6E-409C-BE32-E72D297353CC}">
                  <c16:uniqueId val="{00000103-8CC3-4D67-8E5A-96A0767DBA42}"/>
                </c:ext>
              </c:extLst>
            </c:dLbl>
            <c:dLbl>
              <c:idx val="64"/>
              <c:delete val="1"/>
              <c:extLst>
                <c:ext xmlns:c15="http://schemas.microsoft.com/office/drawing/2012/chart" uri="{CE6537A1-D6FC-4f65-9D91-7224C49458BB}"/>
                <c:ext xmlns:c16="http://schemas.microsoft.com/office/drawing/2014/chart" uri="{C3380CC4-5D6E-409C-BE32-E72D297353CC}">
                  <c16:uniqueId val="{00000104-8CC3-4D67-8E5A-96A0767DBA42}"/>
                </c:ext>
              </c:extLst>
            </c:dLbl>
            <c:dLbl>
              <c:idx val="65"/>
              <c:delete val="1"/>
              <c:extLst>
                <c:ext xmlns:c15="http://schemas.microsoft.com/office/drawing/2012/chart" uri="{CE6537A1-D6FC-4f65-9D91-7224C49458BB}"/>
                <c:ext xmlns:c16="http://schemas.microsoft.com/office/drawing/2014/chart" uri="{C3380CC4-5D6E-409C-BE32-E72D297353CC}">
                  <c16:uniqueId val="{00000105-8CC3-4D67-8E5A-96A0767DBA42}"/>
                </c:ext>
              </c:extLst>
            </c:dLbl>
            <c:dLbl>
              <c:idx val="66"/>
              <c:delete val="1"/>
              <c:extLst>
                <c:ext xmlns:c15="http://schemas.microsoft.com/office/drawing/2012/chart" uri="{CE6537A1-D6FC-4f65-9D91-7224C49458BB}"/>
                <c:ext xmlns:c16="http://schemas.microsoft.com/office/drawing/2014/chart" uri="{C3380CC4-5D6E-409C-BE32-E72D297353CC}">
                  <c16:uniqueId val="{00000106-8CC3-4D67-8E5A-96A0767DBA42}"/>
                </c:ext>
              </c:extLst>
            </c:dLbl>
            <c:dLbl>
              <c:idx val="67"/>
              <c:delete val="1"/>
              <c:extLst>
                <c:ext xmlns:c15="http://schemas.microsoft.com/office/drawing/2012/chart" uri="{CE6537A1-D6FC-4f65-9D91-7224C49458BB}"/>
                <c:ext xmlns:c16="http://schemas.microsoft.com/office/drawing/2014/chart" uri="{C3380CC4-5D6E-409C-BE32-E72D297353CC}">
                  <c16:uniqueId val="{00000107-8CC3-4D67-8E5A-96A0767DBA42}"/>
                </c:ext>
              </c:extLst>
            </c:dLbl>
            <c:dLbl>
              <c:idx val="68"/>
              <c:delete val="1"/>
              <c:extLst>
                <c:ext xmlns:c15="http://schemas.microsoft.com/office/drawing/2012/chart" uri="{CE6537A1-D6FC-4f65-9D91-7224C49458BB}"/>
                <c:ext xmlns:c16="http://schemas.microsoft.com/office/drawing/2014/chart" uri="{C3380CC4-5D6E-409C-BE32-E72D297353CC}">
                  <c16:uniqueId val="{00000108-8CC3-4D67-8E5A-96A0767DBA42}"/>
                </c:ext>
              </c:extLst>
            </c:dLbl>
            <c:dLbl>
              <c:idx val="69"/>
              <c:delete val="1"/>
              <c:extLst>
                <c:ext xmlns:c15="http://schemas.microsoft.com/office/drawing/2012/chart" uri="{CE6537A1-D6FC-4f65-9D91-7224C49458BB}"/>
                <c:ext xmlns:c16="http://schemas.microsoft.com/office/drawing/2014/chart" uri="{C3380CC4-5D6E-409C-BE32-E72D297353CC}">
                  <c16:uniqueId val="{00000109-8CC3-4D67-8E5A-96A0767DBA42}"/>
                </c:ext>
              </c:extLst>
            </c:dLbl>
            <c:dLbl>
              <c:idx val="70"/>
              <c:delete val="1"/>
              <c:extLst>
                <c:ext xmlns:c15="http://schemas.microsoft.com/office/drawing/2012/chart" uri="{CE6537A1-D6FC-4f65-9D91-7224C49458BB}"/>
                <c:ext xmlns:c16="http://schemas.microsoft.com/office/drawing/2014/chart" uri="{C3380CC4-5D6E-409C-BE32-E72D297353CC}">
                  <c16:uniqueId val="{0000010A-8CC3-4D67-8E5A-96A0767DBA42}"/>
                </c:ext>
              </c:extLst>
            </c:dLbl>
            <c:dLbl>
              <c:idx val="71"/>
              <c:delete val="1"/>
              <c:extLst>
                <c:ext xmlns:c15="http://schemas.microsoft.com/office/drawing/2012/chart" uri="{CE6537A1-D6FC-4f65-9D91-7224C49458BB}"/>
                <c:ext xmlns:c16="http://schemas.microsoft.com/office/drawing/2014/chart" uri="{C3380CC4-5D6E-409C-BE32-E72D297353CC}">
                  <c16:uniqueId val="{0000010B-8CC3-4D67-8E5A-96A0767DBA42}"/>
                </c:ext>
              </c:extLst>
            </c:dLbl>
            <c:dLbl>
              <c:idx val="72"/>
              <c:layout>
                <c:manualLayout>
                  <c:x val="-2.8040776649098199E-2"/>
                  <c:y val="-4.8784051090765203E-2"/>
                </c:manualLayout>
              </c:layout>
              <c:numFmt formatCode="#,##0.0" sourceLinked="0"/>
              <c:spPr>
                <a:noFill/>
                <a:ln w="25400">
                  <a:noFill/>
                </a:ln>
                <a:effectLst/>
              </c:spPr>
              <c:txPr>
                <a:bodyPr rot="0" vert="horz"/>
                <a:lstStyle/>
                <a:p>
                  <a:pPr>
                    <a:defRPr b="1">
                      <a:solidFill>
                        <a:srgbClr val="7C7C7C"/>
                      </a:solidFill>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C-8CC3-4D67-8E5A-96A0767DBA42}"/>
                </c:ext>
              </c:extLst>
            </c:dLbl>
            <c:dLbl>
              <c:idx val="73"/>
              <c:delete val="1"/>
              <c:extLst>
                <c:ext xmlns:c15="http://schemas.microsoft.com/office/drawing/2012/chart" uri="{CE6537A1-D6FC-4f65-9D91-7224C49458BB}"/>
                <c:ext xmlns:c16="http://schemas.microsoft.com/office/drawing/2014/chart" uri="{C3380CC4-5D6E-409C-BE32-E72D297353CC}">
                  <c16:uniqueId val="{0000010D-8CC3-4D67-8E5A-96A0767DBA42}"/>
                </c:ext>
              </c:extLst>
            </c:dLbl>
            <c:dLbl>
              <c:idx val="74"/>
              <c:delete val="1"/>
              <c:extLst>
                <c:ext xmlns:c15="http://schemas.microsoft.com/office/drawing/2012/chart" uri="{CE6537A1-D6FC-4f65-9D91-7224C49458BB}"/>
                <c:ext xmlns:c16="http://schemas.microsoft.com/office/drawing/2014/chart" uri="{C3380CC4-5D6E-409C-BE32-E72D297353CC}">
                  <c16:uniqueId val="{0000010E-8CC3-4D67-8E5A-96A0767DBA42}"/>
                </c:ext>
              </c:extLst>
            </c:dLbl>
            <c:dLbl>
              <c:idx val="75"/>
              <c:delete val="1"/>
              <c:extLst>
                <c:ext xmlns:c15="http://schemas.microsoft.com/office/drawing/2012/chart" uri="{CE6537A1-D6FC-4f65-9D91-7224C49458BB}"/>
                <c:ext xmlns:c16="http://schemas.microsoft.com/office/drawing/2014/chart" uri="{C3380CC4-5D6E-409C-BE32-E72D297353CC}">
                  <c16:uniqueId val="{0000010F-8CC3-4D67-8E5A-96A0767DBA42}"/>
                </c:ext>
              </c:extLst>
            </c:dLbl>
            <c:dLbl>
              <c:idx val="76"/>
              <c:delete val="1"/>
              <c:extLst>
                <c:ext xmlns:c15="http://schemas.microsoft.com/office/drawing/2012/chart" uri="{CE6537A1-D6FC-4f65-9D91-7224C49458BB}"/>
                <c:ext xmlns:c16="http://schemas.microsoft.com/office/drawing/2014/chart" uri="{C3380CC4-5D6E-409C-BE32-E72D297353CC}">
                  <c16:uniqueId val="{00000110-8CC3-4D67-8E5A-96A0767DBA42}"/>
                </c:ext>
              </c:extLst>
            </c:dLbl>
            <c:dLbl>
              <c:idx val="77"/>
              <c:delete val="1"/>
              <c:extLst>
                <c:ext xmlns:c15="http://schemas.microsoft.com/office/drawing/2012/chart" uri="{CE6537A1-D6FC-4f65-9D91-7224C49458BB}"/>
                <c:ext xmlns:c16="http://schemas.microsoft.com/office/drawing/2014/chart" uri="{C3380CC4-5D6E-409C-BE32-E72D297353CC}">
                  <c16:uniqueId val="{00000111-8CC3-4D67-8E5A-96A0767DBA42}"/>
                </c:ext>
              </c:extLst>
            </c:dLbl>
            <c:dLbl>
              <c:idx val="78"/>
              <c:delete val="1"/>
              <c:extLst>
                <c:ext xmlns:c15="http://schemas.microsoft.com/office/drawing/2012/chart" uri="{CE6537A1-D6FC-4f65-9D91-7224C49458BB}"/>
                <c:ext xmlns:c16="http://schemas.microsoft.com/office/drawing/2014/chart" uri="{C3380CC4-5D6E-409C-BE32-E72D297353CC}">
                  <c16:uniqueId val="{00000112-8CC3-4D67-8E5A-96A0767DBA42}"/>
                </c:ext>
              </c:extLst>
            </c:dLbl>
            <c:dLbl>
              <c:idx val="79"/>
              <c:delete val="1"/>
              <c:extLst>
                <c:ext xmlns:c15="http://schemas.microsoft.com/office/drawing/2012/chart" uri="{CE6537A1-D6FC-4f65-9D91-7224C49458BB}"/>
                <c:ext xmlns:c16="http://schemas.microsoft.com/office/drawing/2014/chart" uri="{C3380CC4-5D6E-409C-BE32-E72D297353CC}">
                  <c16:uniqueId val="{00000113-8CC3-4D67-8E5A-96A0767DBA42}"/>
                </c:ext>
              </c:extLst>
            </c:dLbl>
            <c:dLbl>
              <c:idx val="80"/>
              <c:delete val="1"/>
              <c:extLst>
                <c:ext xmlns:c15="http://schemas.microsoft.com/office/drawing/2012/chart" uri="{CE6537A1-D6FC-4f65-9D91-7224C49458BB}"/>
                <c:ext xmlns:c16="http://schemas.microsoft.com/office/drawing/2014/chart" uri="{C3380CC4-5D6E-409C-BE32-E72D297353CC}">
                  <c16:uniqueId val="{00000114-8CC3-4D67-8E5A-96A0767DBA42}"/>
                </c:ext>
              </c:extLst>
            </c:dLbl>
            <c:dLbl>
              <c:idx val="81"/>
              <c:delete val="1"/>
              <c:extLst>
                <c:ext xmlns:c15="http://schemas.microsoft.com/office/drawing/2012/chart" uri="{CE6537A1-D6FC-4f65-9D91-7224C49458BB}"/>
                <c:ext xmlns:c16="http://schemas.microsoft.com/office/drawing/2014/chart" uri="{C3380CC4-5D6E-409C-BE32-E72D297353CC}">
                  <c16:uniqueId val="{00000115-8CC3-4D67-8E5A-96A0767DBA42}"/>
                </c:ext>
              </c:extLst>
            </c:dLbl>
            <c:dLbl>
              <c:idx val="82"/>
              <c:delete val="1"/>
              <c:extLst>
                <c:ext xmlns:c15="http://schemas.microsoft.com/office/drawing/2012/chart" uri="{CE6537A1-D6FC-4f65-9D91-7224C49458BB}"/>
                <c:ext xmlns:c16="http://schemas.microsoft.com/office/drawing/2014/chart" uri="{C3380CC4-5D6E-409C-BE32-E72D297353CC}">
                  <c16:uniqueId val="{00000116-8CC3-4D67-8E5A-96A0767DBA42}"/>
                </c:ext>
              </c:extLst>
            </c:dLbl>
            <c:dLbl>
              <c:idx val="83"/>
              <c:delete val="1"/>
              <c:extLst>
                <c:ext xmlns:c15="http://schemas.microsoft.com/office/drawing/2012/chart" uri="{CE6537A1-D6FC-4f65-9D91-7224C49458BB}"/>
                <c:ext xmlns:c16="http://schemas.microsoft.com/office/drawing/2014/chart" uri="{C3380CC4-5D6E-409C-BE32-E72D297353CC}">
                  <c16:uniqueId val="{00000117-8CC3-4D67-8E5A-96A0767DBA42}"/>
                </c:ext>
              </c:extLst>
            </c:dLbl>
            <c:dLbl>
              <c:idx val="84"/>
              <c:layout>
                <c:manualLayout>
                  <c:x val="-2.5856542897630001E-2"/>
                  <c:y val="-5.9379450661241201E-2"/>
                </c:manualLayout>
              </c:layout>
              <c:numFmt formatCode="#,##0.0" sourceLinked="0"/>
              <c:spPr>
                <a:noFill/>
                <a:ln w="25400">
                  <a:noFill/>
                </a:ln>
                <a:effectLst/>
              </c:spPr>
              <c:txPr>
                <a:bodyPr rot="0" vert="horz"/>
                <a:lstStyle/>
                <a:p>
                  <a:pPr>
                    <a:defRPr b="1">
                      <a:solidFill>
                        <a:srgbClr val="7C7C7C"/>
                      </a:solidFill>
                    </a:defRPr>
                  </a:pPr>
                  <a:endParaRPr lang="es-CO"/>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8-8CC3-4D67-8E5A-96A0767DBA42}"/>
                </c:ext>
              </c:extLst>
            </c:dLbl>
            <c:dLbl>
              <c:idx val="85"/>
              <c:delete val="1"/>
              <c:extLst>
                <c:ext xmlns:c15="http://schemas.microsoft.com/office/drawing/2012/chart" uri="{CE6537A1-D6FC-4f65-9D91-7224C49458BB}"/>
                <c:ext xmlns:c16="http://schemas.microsoft.com/office/drawing/2014/chart" uri="{C3380CC4-5D6E-409C-BE32-E72D297353CC}">
                  <c16:uniqueId val="{00000119-8CC3-4D67-8E5A-96A0767DBA42}"/>
                </c:ext>
              </c:extLst>
            </c:dLbl>
            <c:dLbl>
              <c:idx val="86"/>
              <c:delete val="1"/>
              <c:extLst>
                <c:ext xmlns:c15="http://schemas.microsoft.com/office/drawing/2012/chart" uri="{CE6537A1-D6FC-4f65-9D91-7224C49458BB}"/>
                <c:ext xmlns:c16="http://schemas.microsoft.com/office/drawing/2014/chart" uri="{C3380CC4-5D6E-409C-BE32-E72D297353CC}">
                  <c16:uniqueId val="{0000011A-8CC3-4D67-8E5A-96A0767DBA42}"/>
                </c:ext>
              </c:extLst>
            </c:dLbl>
            <c:dLbl>
              <c:idx val="87"/>
              <c:delete val="1"/>
              <c:extLst>
                <c:ext xmlns:c15="http://schemas.microsoft.com/office/drawing/2012/chart" uri="{CE6537A1-D6FC-4f65-9D91-7224C49458BB}"/>
                <c:ext xmlns:c16="http://schemas.microsoft.com/office/drawing/2014/chart" uri="{C3380CC4-5D6E-409C-BE32-E72D297353CC}">
                  <c16:uniqueId val="{0000011B-8CC3-4D67-8E5A-96A0767DBA42}"/>
                </c:ext>
              </c:extLst>
            </c:dLbl>
            <c:dLbl>
              <c:idx val="88"/>
              <c:delete val="1"/>
              <c:extLst>
                <c:ext xmlns:c15="http://schemas.microsoft.com/office/drawing/2012/chart" uri="{CE6537A1-D6FC-4f65-9D91-7224C49458BB}"/>
                <c:ext xmlns:c16="http://schemas.microsoft.com/office/drawing/2014/chart" uri="{C3380CC4-5D6E-409C-BE32-E72D297353CC}">
                  <c16:uniqueId val="{0000011C-8CC3-4D67-8E5A-96A0767DBA42}"/>
                </c:ext>
              </c:extLst>
            </c:dLbl>
            <c:dLbl>
              <c:idx val="89"/>
              <c:delete val="1"/>
              <c:extLst>
                <c:ext xmlns:c15="http://schemas.microsoft.com/office/drawing/2012/chart" uri="{CE6537A1-D6FC-4f65-9D91-7224C49458BB}"/>
                <c:ext xmlns:c16="http://schemas.microsoft.com/office/drawing/2014/chart" uri="{C3380CC4-5D6E-409C-BE32-E72D297353CC}">
                  <c16:uniqueId val="{0000011D-8CC3-4D67-8E5A-96A0767DBA42}"/>
                </c:ext>
              </c:extLst>
            </c:dLbl>
            <c:dLbl>
              <c:idx val="90"/>
              <c:delete val="1"/>
              <c:extLst>
                <c:ext xmlns:c15="http://schemas.microsoft.com/office/drawing/2012/chart" uri="{CE6537A1-D6FC-4f65-9D91-7224C49458BB}"/>
                <c:ext xmlns:c16="http://schemas.microsoft.com/office/drawing/2014/chart" uri="{C3380CC4-5D6E-409C-BE32-E72D297353CC}">
                  <c16:uniqueId val="{0000011E-8CC3-4D67-8E5A-96A0767DBA42}"/>
                </c:ext>
              </c:extLst>
            </c:dLbl>
            <c:dLbl>
              <c:idx val="91"/>
              <c:delete val="1"/>
              <c:extLst>
                <c:ext xmlns:c15="http://schemas.microsoft.com/office/drawing/2012/chart" uri="{CE6537A1-D6FC-4f65-9D91-7224C49458BB}"/>
                <c:ext xmlns:c16="http://schemas.microsoft.com/office/drawing/2014/chart" uri="{C3380CC4-5D6E-409C-BE32-E72D297353CC}">
                  <c16:uniqueId val="{0000011F-8CC3-4D67-8E5A-96A0767DBA42}"/>
                </c:ext>
              </c:extLst>
            </c:dLbl>
            <c:dLbl>
              <c:idx val="92"/>
              <c:delete val="1"/>
              <c:extLst>
                <c:ext xmlns:c15="http://schemas.microsoft.com/office/drawing/2012/chart" uri="{CE6537A1-D6FC-4f65-9D91-7224C49458BB}"/>
                <c:ext xmlns:c16="http://schemas.microsoft.com/office/drawing/2014/chart" uri="{C3380CC4-5D6E-409C-BE32-E72D297353CC}">
                  <c16:uniqueId val="{00000120-8CC3-4D67-8E5A-96A0767DBA42}"/>
                </c:ext>
              </c:extLst>
            </c:dLbl>
            <c:dLbl>
              <c:idx val="93"/>
              <c:delete val="1"/>
              <c:extLst>
                <c:ext xmlns:c15="http://schemas.microsoft.com/office/drawing/2012/chart" uri="{CE6537A1-D6FC-4f65-9D91-7224C49458BB}"/>
                <c:ext xmlns:c16="http://schemas.microsoft.com/office/drawing/2014/chart" uri="{C3380CC4-5D6E-409C-BE32-E72D297353CC}">
                  <c16:uniqueId val="{00000121-8CC3-4D67-8E5A-96A0767DBA42}"/>
                </c:ext>
              </c:extLst>
            </c:dLbl>
            <c:dLbl>
              <c:idx val="94"/>
              <c:delete val="1"/>
              <c:extLst>
                <c:ext xmlns:c15="http://schemas.microsoft.com/office/drawing/2012/chart" uri="{CE6537A1-D6FC-4f65-9D91-7224C49458BB}"/>
                <c:ext xmlns:c16="http://schemas.microsoft.com/office/drawing/2014/chart" uri="{C3380CC4-5D6E-409C-BE32-E72D297353CC}">
                  <c16:uniqueId val="{00000122-8CC3-4D67-8E5A-96A0767DBA42}"/>
                </c:ext>
              </c:extLst>
            </c:dLbl>
            <c:dLbl>
              <c:idx val="95"/>
              <c:delete val="1"/>
              <c:extLst>
                <c:ext xmlns:c15="http://schemas.microsoft.com/office/drawing/2012/chart" uri="{CE6537A1-D6FC-4f65-9D91-7224C49458BB}"/>
                <c:ext xmlns:c16="http://schemas.microsoft.com/office/drawing/2014/chart" uri="{C3380CC4-5D6E-409C-BE32-E72D297353CC}">
                  <c16:uniqueId val="{00000123-8CC3-4D67-8E5A-96A0767DBA42}"/>
                </c:ext>
              </c:extLst>
            </c:dLbl>
            <c:dLbl>
              <c:idx val="96"/>
              <c:layout>
                <c:manualLayout>
                  <c:x val="-3.9838598437844888E-2"/>
                  <c:y val="-6.250937487060286E-2"/>
                </c:manualLayout>
              </c:layout>
              <c:tx>
                <c:rich>
                  <a:bodyPr/>
                  <a:lstStyle/>
                  <a:p>
                    <a:fld id="{30497EDB-E082-47DE-8EC1-B224FAC79358}" type="VALUE">
                      <a:rPr lang="en-US" smtClean="0"/>
                      <a:pPr/>
                      <a:t>[VALOR]</a:t>
                    </a:fld>
                    <a:r>
                      <a:rPr lang="en-US" dirty="0"/>
                      <a:t>*</a:t>
                    </a:r>
                  </a:p>
                </c:rich>
              </c:tx>
              <c:dLblPos val="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124-8CC3-4D67-8E5A-96A0767DBA42}"/>
                </c:ext>
              </c:extLst>
            </c:dLbl>
            <c:numFmt formatCode="#,##0.0" sourceLinked="0"/>
            <c:spPr>
              <a:noFill/>
              <a:ln>
                <a:noFill/>
              </a:ln>
              <a:effectLst/>
            </c:spPr>
            <c:txPr>
              <a:bodyPr rot="0" vert="horz"/>
              <a:lstStyle/>
              <a:p>
                <a:pPr>
                  <a:defRPr b="1">
                    <a:solidFill>
                      <a:srgbClr val="7C7C7C"/>
                    </a:solidFill>
                  </a:defRPr>
                </a:pPr>
                <a:endParaRPr lang="es-CO"/>
              </a:p>
            </c:txPr>
            <c:dLblPos val="t"/>
            <c:showLegendKey val="0"/>
            <c:showVal val="0"/>
            <c:showCatName val="0"/>
            <c:showSerName val="0"/>
            <c:showPercent val="0"/>
            <c:showBubbleSize val="0"/>
            <c:extLst>
              <c:ext xmlns:c15="http://schemas.microsoft.com/office/drawing/2012/chart" uri="{CE6537A1-D6FC-4f65-9D91-7224C49458BB}">
                <c15:showLeaderLines val="0"/>
              </c:ext>
            </c:extLst>
          </c:dLbls>
          <c:cat>
            <c:strRef>
              <c:f>'Total nacional Trim'!$DU$13:$HM$13</c:f>
              <c:strCache>
                <c:ptCount val="97"/>
                <c:pt idx="0">
                  <c:v>Abr - Jun 17</c:v>
                </c:pt>
                <c:pt idx="1">
                  <c:v>May - Jul 17</c:v>
                </c:pt>
                <c:pt idx="2">
                  <c:v>Jun - Ago 17</c:v>
                </c:pt>
                <c:pt idx="3">
                  <c:v>Jul - Sep 17</c:v>
                </c:pt>
                <c:pt idx="4">
                  <c:v>Ago - Oct 17</c:v>
                </c:pt>
                <c:pt idx="5">
                  <c:v>Sep - Nov 17</c:v>
                </c:pt>
                <c:pt idx="6">
                  <c:v>Oct - Dic 17</c:v>
                </c:pt>
                <c:pt idx="7">
                  <c:v>Nov 17 - Ene 18</c:v>
                </c:pt>
                <c:pt idx="8">
                  <c:v>Dic 17 - Feb 18</c:v>
                </c:pt>
                <c:pt idx="9">
                  <c:v>Ene - Mar 18</c:v>
                </c:pt>
                <c:pt idx="10">
                  <c:v>Feb - Abr 18</c:v>
                </c:pt>
                <c:pt idx="11">
                  <c:v>Mar - May 18</c:v>
                </c:pt>
                <c:pt idx="12">
                  <c:v>Abr - Jun 18</c:v>
                </c:pt>
                <c:pt idx="13">
                  <c:v>May - Jul 18</c:v>
                </c:pt>
                <c:pt idx="14">
                  <c:v>Jun - Ago 18</c:v>
                </c:pt>
                <c:pt idx="15">
                  <c:v>Jul - Sep 18</c:v>
                </c:pt>
                <c:pt idx="16">
                  <c:v>Ago - Oct 18</c:v>
                </c:pt>
                <c:pt idx="17">
                  <c:v>Sep - Nov 18</c:v>
                </c:pt>
                <c:pt idx="18">
                  <c:v>Oct - Dic 18</c:v>
                </c:pt>
                <c:pt idx="19">
                  <c:v>Nov 18 - Ene 19</c:v>
                </c:pt>
                <c:pt idx="20">
                  <c:v>Dic 18 - Feb 19</c:v>
                </c:pt>
                <c:pt idx="21">
                  <c:v>Ene - Mar 19</c:v>
                </c:pt>
                <c:pt idx="22">
                  <c:v>Feb - Abr 19</c:v>
                </c:pt>
                <c:pt idx="23">
                  <c:v>Mar - May 19</c:v>
                </c:pt>
                <c:pt idx="24">
                  <c:v>Abr - Jun 19</c:v>
                </c:pt>
                <c:pt idx="25">
                  <c:v>May - Jul 19</c:v>
                </c:pt>
                <c:pt idx="26">
                  <c:v>Jun - Ago 19</c:v>
                </c:pt>
                <c:pt idx="27">
                  <c:v>Jul - Sep 19</c:v>
                </c:pt>
                <c:pt idx="28">
                  <c:v>Ago - Oct 19</c:v>
                </c:pt>
                <c:pt idx="29">
                  <c:v>Sep - Nov 19</c:v>
                </c:pt>
                <c:pt idx="30">
                  <c:v>Oct - Dic 19</c:v>
                </c:pt>
                <c:pt idx="31">
                  <c:v>Nov 19 - Ene 20</c:v>
                </c:pt>
                <c:pt idx="32">
                  <c:v>Dic 19 - Feb 20</c:v>
                </c:pt>
                <c:pt idx="33">
                  <c:v>Ene - Mar 20</c:v>
                </c:pt>
                <c:pt idx="34">
                  <c:v>Feb - Abr 20</c:v>
                </c:pt>
                <c:pt idx="35">
                  <c:v>Mar - May 20</c:v>
                </c:pt>
                <c:pt idx="36">
                  <c:v>Abr - Jun 20</c:v>
                </c:pt>
                <c:pt idx="37">
                  <c:v>May - Jul 20</c:v>
                </c:pt>
                <c:pt idx="38">
                  <c:v>Jun - Ago 20</c:v>
                </c:pt>
                <c:pt idx="39">
                  <c:v>Jul - Sep 20</c:v>
                </c:pt>
                <c:pt idx="40">
                  <c:v>Ago- Oct 20</c:v>
                </c:pt>
                <c:pt idx="41">
                  <c:v>Sep - Nov 20</c:v>
                </c:pt>
                <c:pt idx="42">
                  <c:v>Oct - Dic 20</c:v>
                </c:pt>
                <c:pt idx="43">
                  <c:v>Nov 20 - Ene 21</c:v>
                </c:pt>
                <c:pt idx="44">
                  <c:v>Dic 20 - Feb 21</c:v>
                </c:pt>
                <c:pt idx="45">
                  <c:v>Ene - Mar 21</c:v>
                </c:pt>
                <c:pt idx="46">
                  <c:v>Feb - Abr 21</c:v>
                </c:pt>
                <c:pt idx="47">
                  <c:v>Mar - May 21</c:v>
                </c:pt>
                <c:pt idx="48">
                  <c:v>Abr - Jun 21</c:v>
                </c:pt>
                <c:pt idx="49">
                  <c:v>May - Jul 21</c:v>
                </c:pt>
                <c:pt idx="50">
                  <c:v>Jun - Ago 21</c:v>
                </c:pt>
                <c:pt idx="51">
                  <c:v>Jul - Sep 21</c:v>
                </c:pt>
                <c:pt idx="52">
                  <c:v>Ago - Oct 21</c:v>
                </c:pt>
                <c:pt idx="53">
                  <c:v>Sep - Nov 21</c:v>
                </c:pt>
                <c:pt idx="54">
                  <c:v>Oct - Dic 21</c:v>
                </c:pt>
                <c:pt idx="55">
                  <c:v>Nov 21 - Ene 22</c:v>
                </c:pt>
                <c:pt idx="56">
                  <c:v>Dic 21 - Feb 22</c:v>
                </c:pt>
                <c:pt idx="57">
                  <c:v>Ene - Mar 22</c:v>
                </c:pt>
                <c:pt idx="58">
                  <c:v>Feb - Abr 22</c:v>
                </c:pt>
                <c:pt idx="59">
                  <c:v>Mar - May 22</c:v>
                </c:pt>
                <c:pt idx="60">
                  <c:v>Abr - Jun 22</c:v>
                </c:pt>
                <c:pt idx="61">
                  <c:v>May - Jul 22</c:v>
                </c:pt>
                <c:pt idx="62">
                  <c:v>Jun - Ago 22</c:v>
                </c:pt>
                <c:pt idx="63">
                  <c:v>Jul - Sep 22</c:v>
                </c:pt>
                <c:pt idx="64">
                  <c:v>Ago - Oct 22</c:v>
                </c:pt>
                <c:pt idx="65">
                  <c:v>Sep - Nov 22</c:v>
                </c:pt>
                <c:pt idx="66">
                  <c:v>Oct - Dic 22</c:v>
                </c:pt>
                <c:pt idx="67">
                  <c:v>Nov 22 - Ene 23</c:v>
                </c:pt>
                <c:pt idx="68">
                  <c:v>Dic 22 - Feb 23</c:v>
                </c:pt>
                <c:pt idx="69">
                  <c:v>Ene - Mar 23</c:v>
                </c:pt>
                <c:pt idx="70">
                  <c:v>Feb - Abr 23</c:v>
                </c:pt>
                <c:pt idx="71">
                  <c:v>Mar - May 23</c:v>
                </c:pt>
                <c:pt idx="72">
                  <c:v>Abr - Jun 23</c:v>
                </c:pt>
                <c:pt idx="73">
                  <c:v>May - Jul 23</c:v>
                </c:pt>
                <c:pt idx="74">
                  <c:v>Jun - Ago 23</c:v>
                </c:pt>
                <c:pt idx="75">
                  <c:v>Jul - Sep 23</c:v>
                </c:pt>
                <c:pt idx="76">
                  <c:v>Ago - Oct 23</c:v>
                </c:pt>
                <c:pt idx="77">
                  <c:v>Sep - Nov 23</c:v>
                </c:pt>
                <c:pt idx="78">
                  <c:v>Oct - Dic 23</c:v>
                </c:pt>
                <c:pt idx="79">
                  <c:v>Nov 23 - Ene 24</c:v>
                </c:pt>
                <c:pt idx="80">
                  <c:v>Dic 23 - Feb 24</c:v>
                </c:pt>
                <c:pt idx="81">
                  <c:v>Ene - Mar 24</c:v>
                </c:pt>
                <c:pt idx="82">
                  <c:v>Feb - Abr 24</c:v>
                </c:pt>
                <c:pt idx="83">
                  <c:v>Mar - May 24</c:v>
                </c:pt>
                <c:pt idx="84">
                  <c:v>Abr - Jun 24</c:v>
                </c:pt>
                <c:pt idx="85">
                  <c:v>May - Jul 24</c:v>
                </c:pt>
                <c:pt idx="86">
                  <c:v>Jun - Ago 24</c:v>
                </c:pt>
                <c:pt idx="87">
                  <c:v>Jul - Sep 24</c:v>
                </c:pt>
                <c:pt idx="88">
                  <c:v>Ago - Oct 24</c:v>
                </c:pt>
                <c:pt idx="89">
                  <c:v>Sep - Nov 24</c:v>
                </c:pt>
                <c:pt idx="90">
                  <c:v>Oct - Dic 24</c:v>
                </c:pt>
                <c:pt idx="91">
                  <c:v>Nov 24 - Ene 25</c:v>
                </c:pt>
                <c:pt idx="92">
                  <c:v>Dic 24 - Feb 25 </c:v>
                </c:pt>
                <c:pt idx="93">
                  <c:v>Ene - Mar 25</c:v>
                </c:pt>
                <c:pt idx="94">
                  <c:v>Feb - Abr 25</c:v>
                </c:pt>
                <c:pt idx="95">
                  <c:v>Mar - May 25</c:v>
                </c:pt>
                <c:pt idx="96">
                  <c:v>Abr - Jun 25</c:v>
                </c:pt>
              </c:strCache>
            </c:strRef>
          </c:cat>
          <c:val>
            <c:numRef>
              <c:f>'Total nacional Trim'!$DU$17:$HM$17</c:f>
              <c:numCache>
                <c:formatCode>0.0</c:formatCode>
                <c:ptCount val="97"/>
                <c:pt idx="0">
                  <c:v>9.3147268776322729</c:v>
                </c:pt>
                <c:pt idx="1">
                  <c:v>9.5815487357858373</c:v>
                </c:pt>
                <c:pt idx="2">
                  <c:v>9.4750552076991923</c:v>
                </c:pt>
                <c:pt idx="3">
                  <c:v>9.6674627205158483</c:v>
                </c:pt>
                <c:pt idx="4">
                  <c:v>9.2647278673965285</c:v>
                </c:pt>
                <c:pt idx="5">
                  <c:v>9.0145062228011064</c:v>
                </c:pt>
                <c:pt idx="6">
                  <c:v>8.8052896725974232</c:v>
                </c:pt>
                <c:pt idx="7">
                  <c:v>9.929356930363026</c:v>
                </c:pt>
                <c:pt idx="8">
                  <c:v>10.73951915512386</c:v>
                </c:pt>
                <c:pt idx="9">
                  <c:v>11.032257457294492</c:v>
                </c:pt>
                <c:pt idx="10">
                  <c:v>10.225899144228585</c:v>
                </c:pt>
                <c:pt idx="11">
                  <c:v>9.8268996296419768</c:v>
                </c:pt>
                <c:pt idx="12">
                  <c:v>9.6718582124578116</c:v>
                </c:pt>
                <c:pt idx="13">
                  <c:v>9.7757897068304676</c:v>
                </c:pt>
                <c:pt idx="14">
                  <c:v>9.5922818057235943</c:v>
                </c:pt>
                <c:pt idx="15">
                  <c:v>9.7132174151302966</c:v>
                </c:pt>
                <c:pt idx="16">
                  <c:v>9.4868132393636309</c:v>
                </c:pt>
                <c:pt idx="17">
                  <c:v>9.342631654447251</c:v>
                </c:pt>
                <c:pt idx="18">
                  <c:v>9.4517522131007325</c:v>
                </c:pt>
                <c:pt idx="19">
                  <c:v>10.685958453150096</c:v>
                </c:pt>
                <c:pt idx="20">
                  <c:v>11.708805079530075</c:v>
                </c:pt>
                <c:pt idx="21">
                  <c:v>12.115065796163636</c:v>
                </c:pt>
                <c:pt idx="22">
                  <c:v>11.313951548192327</c:v>
                </c:pt>
                <c:pt idx="23">
                  <c:v>10.930891362919283</c:v>
                </c:pt>
                <c:pt idx="24">
                  <c:v>10.440873487803266</c:v>
                </c:pt>
                <c:pt idx="25">
                  <c:v>10.648824493442287</c:v>
                </c:pt>
                <c:pt idx="26">
                  <c:v>10.729848343504532</c:v>
                </c:pt>
                <c:pt idx="27">
                  <c:v>11.092326707856188</c:v>
                </c:pt>
                <c:pt idx="28">
                  <c:v>10.702088973652337</c:v>
                </c:pt>
                <c:pt idx="29">
                  <c:v>10.177739755508751</c:v>
                </c:pt>
                <c:pt idx="30">
                  <c:v>9.8976717791265081</c:v>
                </c:pt>
                <c:pt idx="31">
                  <c:v>10.999943371006257</c:v>
                </c:pt>
                <c:pt idx="32">
                  <c:v>12.069462380579091</c:v>
                </c:pt>
                <c:pt idx="33">
                  <c:v>13.150012700378843</c:v>
                </c:pt>
                <c:pt idx="34">
                  <c:v>15.24429582104074</c:v>
                </c:pt>
                <c:pt idx="35">
                  <c:v>18.398372943681689</c:v>
                </c:pt>
                <c:pt idx="36">
                  <c:v>20.939892729193975</c:v>
                </c:pt>
                <c:pt idx="37">
                  <c:v>21.070875473109744</c:v>
                </c:pt>
                <c:pt idx="38">
                  <c:v>19.548443283848449</c:v>
                </c:pt>
                <c:pt idx="39">
                  <c:v>18.173895138214753</c:v>
                </c:pt>
                <c:pt idx="40">
                  <c:v>16.319920277988409</c:v>
                </c:pt>
                <c:pt idx="41">
                  <c:v>15.154697671463849</c:v>
                </c:pt>
                <c:pt idx="42">
                  <c:v>14.373789177263415</c:v>
                </c:pt>
                <c:pt idx="43">
                  <c:v>15.111248612408387</c:v>
                </c:pt>
                <c:pt idx="44">
                  <c:v>15.67135707114633</c:v>
                </c:pt>
                <c:pt idx="45">
                  <c:v>15.947484479703242</c:v>
                </c:pt>
                <c:pt idx="46">
                  <c:v>15.267107358393501</c:v>
                </c:pt>
                <c:pt idx="47">
                  <c:v>15.138338219718353</c:v>
                </c:pt>
                <c:pt idx="48">
                  <c:v>15.112269271531401</c:v>
                </c:pt>
                <c:pt idx="49">
                  <c:v>14.304409120314986</c:v>
                </c:pt>
                <c:pt idx="50">
                  <c:v>13.521489826973454</c:v>
                </c:pt>
                <c:pt idx="51">
                  <c:v>12.627435635915043</c:v>
                </c:pt>
                <c:pt idx="52">
                  <c:v>12.271837459685031</c:v>
                </c:pt>
                <c:pt idx="53">
                  <c:v>11.828670056576536</c:v>
                </c:pt>
                <c:pt idx="54">
                  <c:v>11.540230873698439</c:v>
                </c:pt>
                <c:pt idx="55">
                  <c:v>12.429427141989374</c:v>
                </c:pt>
                <c:pt idx="56">
                  <c:v>12.884850618321442</c:v>
                </c:pt>
                <c:pt idx="57">
                  <c:v>13.215435780383606</c:v>
                </c:pt>
                <c:pt idx="58">
                  <c:v>12.066904233680257</c:v>
                </c:pt>
                <c:pt idx="59">
                  <c:v>11.311140983973054</c:v>
                </c:pt>
                <c:pt idx="60">
                  <c:v>11.025727706086274</c:v>
                </c:pt>
                <c:pt idx="61">
                  <c:v>10.966068320310077</c:v>
                </c:pt>
                <c:pt idx="62">
                  <c:v>10.96054568702602</c:v>
                </c:pt>
                <c:pt idx="63">
                  <c:v>10.789338460098492</c:v>
                </c:pt>
                <c:pt idx="64">
                  <c:v>10.366285392000128</c:v>
                </c:pt>
                <c:pt idx="65">
                  <c:v>9.9917974237772427</c:v>
                </c:pt>
                <c:pt idx="66">
                  <c:v>9.8323440585644679</c:v>
                </c:pt>
                <c:pt idx="67">
                  <c:v>11.158933232666572</c:v>
                </c:pt>
                <c:pt idx="68">
                  <c:v>11.773006318057288</c:v>
                </c:pt>
                <c:pt idx="69">
                  <c:v>11.686356001437808</c:v>
                </c:pt>
                <c:pt idx="70">
                  <c:v>10.701309237462807</c:v>
                </c:pt>
                <c:pt idx="71">
                  <c:v>10.411246887639981</c:v>
                </c:pt>
                <c:pt idx="72">
                  <c:v>10.18018419761076</c:v>
                </c:pt>
                <c:pt idx="73">
                  <c:v>9.7941889216235545</c:v>
                </c:pt>
                <c:pt idx="74">
                  <c:v>9.3978274739898691</c:v>
                </c:pt>
                <c:pt idx="75">
                  <c:v>9.3680175103529582</c:v>
                </c:pt>
                <c:pt idx="76">
                  <c:v>9.2536835960484822</c:v>
                </c:pt>
                <c:pt idx="77">
                  <c:v>9.1635910391967208</c:v>
                </c:pt>
                <c:pt idx="78">
                  <c:v>9.4169019061250303</c:v>
                </c:pt>
                <c:pt idx="79">
                  <c:v>10.554167961438136</c:v>
                </c:pt>
                <c:pt idx="80">
                  <c:v>11.444273483294584</c:v>
                </c:pt>
                <c:pt idx="81">
                  <c:v>11.868136514026746</c:v>
                </c:pt>
                <c:pt idx="82">
                  <c:v>11.198690976684169</c:v>
                </c:pt>
                <c:pt idx="83">
                  <c:v>10.745158002330344</c:v>
                </c:pt>
                <c:pt idx="84">
                  <c:v>10.407023241554633</c:v>
                </c:pt>
                <c:pt idx="85">
                  <c:v>10.163763761097819</c:v>
                </c:pt>
                <c:pt idx="86">
                  <c:v>9.948306347266449</c:v>
                </c:pt>
                <c:pt idx="87">
                  <c:v>9.5731475264421988</c:v>
                </c:pt>
                <c:pt idx="88">
                  <c:v>9.3115613432872859</c:v>
                </c:pt>
                <c:pt idx="89">
                  <c:v>8.8118367358311716</c:v>
                </c:pt>
                <c:pt idx="90">
                  <c:v>8.8106118942587095</c:v>
                </c:pt>
                <c:pt idx="91">
                  <c:v>9.6469324358688979</c:v>
                </c:pt>
                <c:pt idx="92">
                  <c:v>10.362651552822966</c:v>
                </c:pt>
                <c:pt idx="93">
                  <c:v>10.52342789644324</c:v>
                </c:pt>
                <c:pt idx="94">
                  <c:v>9.5797930706253123</c:v>
                </c:pt>
                <c:pt idx="95">
                  <c:v>9.1472024380119095</c:v>
                </c:pt>
                <c:pt idx="96">
                  <c:v>8.7909918062269057</c:v>
                </c:pt>
              </c:numCache>
            </c:numRef>
          </c:val>
          <c:smooth val="1"/>
          <c:extLst>
            <c:ext xmlns:c16="http://schemas.microsoft.com/office/drawing/2014/chart" uri="{C3380CC4-5D6E-409C-BE32-E72D297353CC}">
              <c16:uniqueId val="{00000125-8CC3-4D67-8E5A-96A0767DBA42}"/>
            </c:ext>
          </c:extLst>
        </c:ser>
        <c:dLbls>
          <c:showLegendKey val="0"/>
          <c:showVal val="0"/>
          <c:showCatName val="0"/>
          <c:showSerName val="0"/>
          <c:showPercent val="0"/>
          <c:showBubbleSize val="0"/>
        </c:dLbls>
        <c:marker val="1"/>
        <c:smooth val="0"/>
        <c:axId val="592647216"/>
        <c:axId val="592653880"/>
      </c:lineChart>
      <c:catAx>
        <c:axId val="592653488"/>
        <c:scaling>
          <c:orientation val="minMax"/>
        </c:scaling>
        <c:delete val="0"/>
        <c:axPos val="b"/>
        <c:numFmt formatCode="mmm\-yy" sourceLinked="0"/>
        <c:majorTickMark val="out"/>
        <c:minorTickMark val="none"/>
        <c:tickLblPos val="nextTo"/>
        <c:spPr>
          <a:ln w="3175" cap="flat" cmpd="sng" algn="ctr">
            <a:solidFill>
              <a:schemeClr val="bg1">
                <a:lumMod val="85000"/>
              </a:schemeClr>
            </a:solidFill>
            <a:prstDash val="solid"/>
            <a:round/>
          </a:ln>
        </c:spPr>
        <c:txPr>
          <a:bodyPr rot="-5400000" vert="horz"/>
          <a:lstStyle/>
          <a:p>
            <a:pPr>
              <a:defRPr/>
            </a:pPr>
            <a:endParaRPr lang="es-CO"/>
          </a:p>
        </c:txPr>
        <c:crossAx val="592649960"/>
        <c:crosses val="autoZero"/>
        <c:auto val="1"/>
        <c:lblAlgn val="ctr"/>
        <c:lblOffset val="100"/>
        <c:tickLblSkip val="12"/>
        <c:tickMarkSkip val="12"/>
        <c:noMultiLvlLbl val="0"/>
      </c:catAx>
      <c:valAx>
        <c:axId val="592649960"/>
        <c:scaling>
          <c:orientation val="minMax"/>
          <c:max val="75"/>
          <c:min val="10"/>
        </c:scaling>
        <c:delete val="0"/>
        <c:axPos val="l"/>
        <c:majorGridlines>
          <c:spPr>
            <a:ln w="3175" cap="flat" cmpd="sng" algn="ctr">
              <a:noFill/>
              <a:prstDash val="solid"/>
              <a:round/>
            </a:ln>
          </c:spPr>
        </c:majorGridlines>
        <c:title>
          <c:tx>
            <c:rich>
              <a:bodyPr rot="-5400000" vert="horz"/>
              <a:lstStyle/>
              <a:p>
                <a:pPr>
                  <a:defRPr/>
                </a:pPr>
                <a:r>
                  <a:rPr lang="es-CO"/>
                  <a:t>Tasa TGP-TO (%)</a:t>
                </a:r>
              </a:p>
            </c:rich>
          </c:tx>
          <c:layout>
            <c:manualLayout>
              <c:xMode val="edge"/>
              <c:yMode val="edge"/>
              <c:x val="4.2203336310638797E-3"/>
              <c:y val="0.33290976245641773"/>
            </c:manualLayout>
          </c:layout>
          <c:overlay val="0"/>
          <c:spPr>
            <a:noFill/>
            <a:ln w="25400">
              <a:noFill/>
            </a:ln>
          </c:spPr>
        </c:title>
        <c:numFmt formatCode="0.0" sourceLinked="0"/>
        <c:majorTickMark val="out"/>
        <c:minorTickMark val="none"/>
        <c:tickLblPos val="nextTo"/>
        <c:spPr>
          <a:ln w="3175" cap="flat" cmpd="sng" algn="ctr">
            <a:solidFill>
              <a:schemeClr val="bg1">
                <a:lumMod val="85000"/>
              </a:schemeClr>
            </a:solidFill>
            <a:prstDash val="solid"/>
            <a:round/>
          </a:ln>
        </c:spPr>
        <c:txPr>
          <a:bodyPr rot="0" vert="horz"/>
          <a:lstStyle/>
          <a:p>
            <a:pPr>
              <a:defRPr/>
            </a:pPr>
            <a:endParaRPr lang="es-CO"/>
          </a:p>
        </c:txPr>
        <c:crossAx val="592653488"/>
        <c:crosses val="autoZero"/>
        <c:crossBetween val="between"/>
        <c:majorUnit val="10"/>
      </c:valAx>
      <c:catAx>
        <c:axId val="592647216"/>
        <c:scaling>
          <c:orientation val="minMax"/>
        </c:scaling>
        <c:delete val="1"/>
        <c:axPos val="b"/>
        <c:numFmt formatCode="General" sourceLinked="1"/>
        <c:majorTickMark val="out"/>
        <c:minorTickMark val="none"/>
        <c:tickLblPos val="none"/>
        <c:crossAx val="592653880"/>
        <c:crosses val="autoZero"/>
        <c:auto val="1"/>
        <c:lblAlgn val="ctr"/>
        <c:lblOffset val="100"/>
        <c:noMultiLvlLbl val="1"/>
      </c:catAx>
      <c:valAx>
        <c:axId val="592653880"/>
        <c:scaling>
          <c:orientation val="minMax"/>
          <c:max val="50"/>
          <c:min val="5"/>
        </c:scaling>
        <c:delete val="0"/>
        <c:axPos val="r"/>
        <c:title>
          <c:tx>
            <c:rich>
              <a:bodyPr rot="-5400000" vert="horz"/>
              <a:lstStyle/>
              <a:p>
                <a:pPr>
                  <a:defRPr/>
                </a:pPr>
                <a:r>
                  <a:rPr lang="es-CO"/>
                  <a:t> Tasa TD (%)</a:t>
                </a:r>
              </a:p>
            </c:rich>
          </c:tx>
          <c:layout>
            <c:manualLayout>
              <c:xMode val="edge"/>
              <c:yMode val="edge"/>
              <c:x val="0.97198664934643941"/>
              <c:y val="0.35346206756302356"/>
            </c:manualLayout>
          </c:layout>
          <c:overlay val="0"/>
          <c:spPr>
            <a:noFill/>
            <a:ln w="25400">
              <a:noFill/>
            </a:ln>
          </c:spPr>
        </c:title>
        <c:numFmt formatCode="0.0" sourceLinked="0"/>
        <c:majorTickMark val="out"/>
        <c:minorTickMark val="none"/>
        <c:tickLblPos val="nextTo"/>
        <c:spPr>
          <a:ln w="3175" cap="flat" cmpd="sng" algn="ctr">
            <a:solidFill>
              <a:schemeClr val="bg1">
                <a:lumMod val="85000"/>
              </a:schemeClr>
            </a:solidFill>
            <a:prstDash val="solid"/>
            <a:round/>
          </a:ln>
        </c:spPr>
        <c:txPr>
          <a:bodyPr rot="0" vert="horz"/>
          <a:lstStyle/>
          <a:p>
            <a:pPr>
              <a:defRPr/>
            </a:pPr>
            <a:endParaRPr lang="es-CO"/>
          </a:p>
        </c:txPr>
        <c:crossAx val="592647216"/>
        <c:crosses val="max"/>
        <c:crossBetween val="between"/>
        <c:majorUnit val="10"/>
      </c:valAx>
      <c:spPr>
        <a:noFill/>
        <a:ln w="6350">
          <a:noFill/>
        </a:ln>
      </c:spPr>
    </c:plotArea>
    <c:legend>
      <c:legendPos val="r"/>
      <c:layout>
        <c:manualLayout>
          <c:xMode val="edge"/>
          <c:yMode val="edge"/>
          <c:x val="0.32718803358945397"/>
          <c:y val="0.94885773516619099"/>
          <c:w val="0.29996122786809898"/>
          <c:h val="4.9535623689496898E-2"/>
        </c:manualLayout>
      </c:layout>
      <c:overlay val="0"/>
      <c:txPr>
        <a:bodyPr rot="0" vert="horz"/>
        <a:lstStyle/>
        <a:p>
          <a:pPr>
            <a:defRPr/>
          </a:pPr>
          <a:endParaRPr lang="es-CO"/>
        </a:p>
      </c:txPr>
    </c:legend>
    <c:plotVisOnly val="1"/>
    <c:dispBlanksAs val="gap"/>
    <c:showDLblsOverMax val="0"/>
    <c:extLst>
      <c:ext uri="{0b15fc19-7d7d-44ad-8c2d-2c3a37ce22c3}">
        <chartProps xmlns="https://web.wps.cn/et/2018/main" chartId="{a0e60525-b23a-460e-a69e-ba0ac33bb6b2}"/>
      </c:ext>
    </c:extLst>
  </c:chart>
  <c:spPr>
    <a:noFill/>
    <a:ln w="9525">
      <a:noFill/>
    </a:ln>
  </c:spPr>
  <c:txPr>
    <a:bodyPr/>
    <a:lstStyle/>
    <a:p>
      <a:pPr>
        <a:defRPr lang="es-ES" sz="1000" b="0" i="0" u="none" strike="noStrike" baseline="0">
          <a:solidFill>
            <a:srgbClr val="000000"/>
          </a:solidFill>
          <a:latin typeface="Segoe UI" panose="020B0502040204020203" pitchFamily="34" charset="0"/>
          <a:ea typeface="Arial" panose="020B0604020202020204"/>
          <a:cs typeface="Segoe UI" panose="020B0502040204020203" pitchFamily="34" charset="0"/>
        </a:defRPr>
      </a:pPr>
      <a:endParaRPr lang="es-CO"/>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6825728888200412E-2"/>
          <c:y val="7.1750790773098483E-2"/>
          <c:w val="0.85284429493820679"/>
          <c:h val="0.54798102866566023"/>
        </c:manualLayout>
      </c:layout>
      <c:lineChart>
        <c:grouping val="standard"/>
        <c:varyColors val="0"/>
        <c:ser>
          <c:idx val="0"/>
          <c:order val="0"/>
          <c:tx>
            <c:strRef>
              <c:f>Hoja1!$L$8</c:f>
              <c:strCache>
                <c:ptCount val="1"/>
                <c:pt idx="0">
                  <c:v>TGP</c:v>
                </c:pt>
              </c:strCache>
            </c:strRef>
          </c:tx>
          <c:spPr>
            <a:ln>
              <a:solidFill>
                <a:schemeClr val="tx2"/>
              </a:solidFill>
            </a:ln>
          </c:spPr>
          <c:marker>
            <c:symbol val="none"/>
          </c:marker>
          <c:dPt>
            <c:idx val="70"/>
            <c:bubble3D val="0"/>
            <c:extLst>
              <c:ext xmlns:c16="http://schemas.microsoft.com/office/drawing/2014/chart" uri="{C3380CC4-5D6E-409C-BE32-E72D297353CC}">
                <c16:uniqueId val="{00000000-EF87-450A-86EE-B733D714C96B}"/>
              </c:ext>
            </c:extLst>
          </c:dPt>
          <c:dPt>
            <c:idx val="71"/>
            <c:bubble3D val="0"/>
            <c:extLst>
              <c:ext xmlns:c16="http://schemas.microsoft.com/office/drawing/2014/chart" uri="{C3380CC4-5D6E-409C-BE32-E72D297353CC}">
                <c16:uniqueId val="{00000001-EF87-450A-86EE-B733D714C96B}"/>
              </c:ext>
            </c:extLst>
          </c:dPt>
          <c:dPt>
            <c:idx val="72"/>
            <c:bubble3D val="0"/>
            <c:extLst>
              <c:ext xmlns:c16="http://schemas.microsoft.com/office/drawing/2014/chart" uri="{C3380CC4-5D6E-409C-BE32-E72D297353CC}">
                <c16:uniqueId val="{00000002-EF87-450A-86EE-B733D714C96B}"/>
              </c:ext>
            </c:extLst>
          </c:dPt>
          <c:dPt>
            <c:idx val="76"/>
            <c:bubble3D val="0"/>
            <c:extLst>
              <c:ext xmlns:c16="http://schemas.microsoft.com/office/drawing/2014/chart" uri="{C3380CC4-5D6E-409C-BE32-E72D297353CC}">
                <c16:uniqueId val="{00000003-EF87-450A-86EE-B733D714C96B}"/>
              </c:ext>
            </c:extLst>
          </c:dPt>
          <c:dPt>
            <c:idx val="77"/>
            <c:bubble3D val="0"/>
            <c:extLst>
              <c:ext xmlns:c16="http://schemas.microsoft.com/office/drawing/2014/chart" uri="{C3380CC4-5D6E-409C-BE32-E72D297353CC}">
                <c16:uniqueId val="{00000004-EF87-450A-86EE-B733D714C96B}"/>
              </c:ext>
            </c:extLst>
          </c:dPt>
          <c:dPt>
            <c:idx val="78"/>
            <c:bubble3D val="0"/>
            <c:extLst>
              <c:ext xmlns:c16="http://schemas.microsoft.com/office/drawing/2014/chart" uri="{C3380CC4-5D6E-409C-BE32-E72D297353CC}">
                <c16:uniqueId val="{00000005-EF87-450A-86EE-B733D714C96B}"/>
              </c:ext>
            </c:extLst>
          </c:dPt>
          <c:dPt>
            <c:idx val="79"/>
            <c:bubble3D val="0"/>
            <c:extLst>
              <c:ext xmlns:c16="http://schemas.microsoft.com/office/drawing/2014/chart" uri="{C3380CC4-5D6E-409C-BE32-E72D297353CC}">
                <c16:uniqueId val="{00000006-EF87-450A-86EE-B733D714C96B}"/>
              </c:ext>
            </c:extLst>
          </c:dPt>
          <c:dPt>
            <c:idx val="80"/>
            <c:bubble3D val="0"/>
            <c:extLst>
              <c:ext xmlns:c16="http://schemas.microsoft.com/office/drawing/2014/chart" uri="{C3380CC4-5D6E-409C-BE32-E72D297353CC}">
                <c16:uniqueId val="{00000007-EF87-450A-86EE-B733D714C96B}"/>
              </c:ext>
            </c:extLst>
          </c:dPt>
          <c:dPt>
            <c:idx val="81"/>
            <c:bubble3D val="0"/>
            <c:extLst>
              <c:ext xmlns:c16="http://schemas.microsoft.com/office/drawing/2014/chart" uri="{C3380CC4-5D6E-409C-BE32-E72D297353CC}">
                <c16:uniqueId val="{00000008-EF87-450A-86EE-B733D714C96B}"/>
              </c:ext>
            </c:extLst>
          </c:dPt>
          <c:dPt>
            <c:idx val="82"/>
            <c:bubble3D val="0"/>
            <c:extLst>
              <c:ext xmlns:c16="http://schemas.microsoft.com/office/drawing/2014/chart" uri="{C3380CC4-5D6E-409C-BE32-E72D297353CC}">
                <c16:uniqueId val="{00000009-EF87-450A-86EE-B733D714C96B}"/>
              </c:ext>
            </c:extLst>
          </c:dPt>
          <c:dPt>
            <c:idx val="83"/>
            <c:bubble3D val="0"/>
            <c:extLst>
              <c:ext xmlns:c16="http://schemas.microsoft.com/office/drawing/2014/chart" uri="{C3380CC4-5D6E-409C-BE32-E72D297353CC}">
                <c16:uniqueId val="{0000000A-EF87-450A-86EE-B733D714C96B}"/>
              </c:ext>
            </c:extLst>
          </c:dPt>
          <c:dPt>
            <c:idx val="84"/>
            <c:bubble3D val="0"/>
            <c:extLst>
              <c:ext xmlns:c16="http://schemas.microsoft.com/office/drawing/2014/chart" uri="{C3380CC4-5D6E-409C-BE32-E72D297353CC}">
                <c16:uniqueId val="{0000000B-EF87-450A-86EE-B733D714C96B}"/>
              </c:ext>
            </c:extLst>
          </c:dPt>
          <c:dPt>
            <c:idx val="85"/>
            <c:bubble3D val="0"/>
            <c:extLst>
              <c:ext xmlns:c16="http://schemas.microsoft.com/office/drawing/2014/chart" uri="{C3380CC4-5D6E-409C-BE32-E72D297353CC}">
                <c16:uniqueId val="{0000000C-EF87-450A-86EE-B733D714C96B}"/>
              </c:ext>
            </c:extLst>
          </c:dPt>
          <c:dPt>
            <c:idx val="86"/>
            <c:bubble3D val="0"/>
            <c:extLst>
              <c:ext xmlns:c16="http://schemas.microsoft.com/office/drawing/2014/chart" uri="{C3380CC4-5D6E-409C-BE32-E72D297353CC}">
                <c16:uniqueId val="{0000000D-EF87-450A-86EE-B733D714C96B}"/>
              </c:ext>
            </c:extLst>
          </c:dPt>
          <c:dPt>
            <c:idx val="87"/>
            <c:bubble3D val="0"/>
            <c:extLst>
              <c:ext xmlns:c16="http://schemas.microsoft.com/office/drawing/2014/chart" uri="{C3380CC4-5D6E-409C-BE32-E72D297353CC}">
                <c16:uniqueId val="{0000000E-EF87-450A-86EE-B733D714C96B}"/>
              </c:ext>
            </c:extLst>
          </c:dPt>
          <c:dPt>
            <c:idx val="88"/>
            <c:bubble3D val="0"/>
            <c:extLst>
              <c:ext xmlns:c16="http://schemas.microsoft.com/office/drawing/2014/chart" uri="{C3380CC4-5D6E-409C-BE32-E72D297353CC}">
                <c16:uniqueId val="{0000000F-EF87-450A-86EE-B733D714C96B}"/>
              </c:ext>
            </c:extLst>
          </c:dPt>
          <c:dPt>
            <c:idx val="89"/>
            <c:bubble3D val="0"/>
            <c:extLst>
              <c:ext xmlns:c16="http://schemas.microsoft.com/office/drawing/2014/chart" uri="{C3380CC4-5D6E-409C-BE32-E72D297353CC}">
                <c16:uniqueId val="{00000010-EF87-450A-86EE-B733D714C96B}"/>
              </c:ext>
            </c:extLst>
          </c:dPt>
          <c:dPt>
            <c:idx val="90"/>
            <c:bubble3D val="0"/>
            <c:extLst>
              <c:ext xmlns:c16="http://schemas.microsoft.com/office/drawing/2014/chart" uri="{C3380CC4-5D6E-409C-BE32-E72D297353CC}">
                <c16:uniqueId val="{00000011-EF87-450A-86EE-B733D714C96B}"/>
              </c:ext>
            </c:extLst>
          </c:dPt>
          <c:dPt>
            <c:idx val="91"/>
            <c:bubble3D val="0"/>
            <c:extLst>
              <c:ext xmlns:c16="http://schemas.microsoft.com/office/drawing/2014/chart" uri="{C3380CC4-5D6E-409C-BE32-E72D297353CC}">
                <c16:uniqueId val="{00000012-EF87-450A-86EE-B733D714C96B}"/>
              </c:ext>
            </c:extLst>
          </c:dPt>
          <c:dPt>
            <c:idx val="92"/>
            <c:bubble3D val="0"/>
            <c:extLst>
              <c:ext xmlns:c16="http://schemas.microsoft.com/office/drawing/2014/chart" uri="{C3380CC4-5D6E-409C-BE32-E72D297353CC}">
                <c16:uniqueId val="{00000013-EF87-450A-86EE-B733D714C96B}"/>
              </c:ext>
            </c:extLst>
          </c:dPt>
          <c:dPt>
            <c:idx val="93"/>
            <c:bubble3D val="0"/>
            <c:extLst>
              <c:ext xmlns:c16="http://schemas.microsoft.com/office/drawing/2014/chart" uri="{C3380CC4-5D6E-409C-BE32-E72D297353CC}">
                <c16:uniqueId val="{00000014-EF87-450A-86EE-B733D714C96B}"/>
              </c:ext>
            </c:extLst>
          </c:dPt>
          <c:dPt>
            <c:idx val="94"/>
            <c:bubble3D val="0"/>
            <c:extLst>
              <c:ext xmlns:c16="http://schemas.microsoft.com/office/drawing/2014/chart" uri="{C3380CC4-5D6E-409C-BE32-E72D297353CC}">
                <c16:uniqueId val="{00000015-EF87-450A-86EE-B733D714C96B}"/>
              </c:ext>
            </c:extLst>
          </c:dPt>
          <c:dPt>
            <c:idx val="95"/>
            <c:bubble3D val="0"/>
            <c:extLst>
              <c:ext xmlns:c16="http://schemas.microsoft.com/office/drawing/2014/chart" uri="{C3380CC4-5D6E-409C-BE32-E72D297353CC}">
                <c16:uniqueId val="{00000016-EF87-450A-86EE-B733D714C96B}"/>
              </c:ext>
            </c:extLst>
          </c:dPt>
          <c:dPt>
            <c:idx val="96"/>
            <c:bubble3D val="0"/>
            <c:extLst>
              <c:ext xmlns:c16="http://schemas.microsoft.com/office/drawing/2014/chart" uri="{C3380CC4-5D6E-409C-BE32-E72D297353CC}">
                <c16:uniqueId val="{00000017-EF87-450A-86EE-B733D714C96B}"/>
              </c:ext>
            </c:extLst>
          </c:dPt>
          <c:dPt>
            <c:idx val="97"/>
            <c:bubble3D val="0"/>
            <c:extLst>
              <c:ext xmlns:c16="http://schemas.microsoft.com/office/drawing/2014/chart" uri="{C3380CC4-5D6E-409C-BE32-E72D297353CC}">
                <c16:uniqueId val="{00000018-EF87-450A-86EE-B733D714C96B}"/>
              </c:ext>
            </c:extLst>
          </c:dPt>
          <c:dPt>
            <c:idx val="98"/>
            <c:bubble3D val="0"/>
            <c:extLst>
              <c:ext xmlns:c16="http://schemas.microsoft.com/office/drawing/2014/chart" uri="{C3380CC4-5D6E-409C-BE32-E72D297353CC}">
                <c16:uniqueId val="{00000019-EF87-450A-86EE-B733D714C96B}"/>
              </c:ext>
            </c:extLst>
          </c:dPt>
          <c:dPt>
            <c:idx val="99"/>
            <c:bubble3D val="0"/>
            <c:extLst>
              <c:ext xmlns:c16="http://schemas.microsoft.com/office/drawing/2014/chart" uri="{C3380CC4-5D6E-409C-BE32-E72D297353CC}">
                <c16:uniqueId val="{0000001A-EF87-450A-86EE-B733D714C96B}"/>
              </c:ext>
            </c:extLst>
          </c:dPt>
          <c:dPt>
            <c:idx val="100"/>
            <c:bubble3D val="0"/>
            <c:extLst>
              <c:ext xmlns:c16="http://schemas.microsoft.com/office/drawing/2014/chart" uri="{C3380CC4-5D6E-409C-BE32-E72D297353CC}">
                <c16:uniqueId val="{0000001B-EF87-450A-86EE-B733D714C96B}"/>
              </c:ext>
            </c:extLst>
          </c:dPt>
          <c:dPt>
            <c:idx val="101"/>
            <c:bubble3D val="0"/>
            <c:extLst>
              <c:ext xmlns:c16="http://schemas.microsoft.com/office/drawing/2014/chart" uri="{C3380CC4-5D6E-409C-BE32-E72D297353CC}">
                <c16:uniqueId val="{0000001C-EF87-450A-86EE-B733D714C96B}"/>
              </c:ext>
            </c:extLst>
          </c:dPt>
          <c:dPt>
            <c:idx val="102"/>
            <c:bubble3D val="0"/>
            <c:extLst>
              <c:ext xmlns:c16="http://schemas.microsoft.com/office/drawing/2014/chart" uri="{C3380CC4-5D6E-409C-BE32-E72D297353CC}">
                <c16:uniqueId val="{0000001D-EF87-450A-86EE-B733D714C96B}"/>
              </c:ext>
            </c:extLst>
          </c:dPt>
          <c:dPt>
            <c:idx val="103"/>
            <c:bubble3D val="0"/>
            <c:extLst>
              <c:ext xmlns:c16="http://schemas.microsoft.com/office/drawing/2014/chart" uri="{C3380CC4-5D6E-409C-BE32-E72D297353CC}">
                <c16:uniqueId val="{0000001E-EF87-450A-86EE-B733D714C96B}"/>
              </c:ext>
            </c:extLst>
          </c:dPt>
          <c:dPt>
            <c:idx val="104"/>
            <c:bubble3D val="0"/>
            <c:extLst>
              <c:ext xmlns:c16="http://schemas.microsoft.com/office/drawing/2014/chart" uri="{C3380CC4-5D6E-409C-BE32-E72D297353CC}">
                <c16:uniqueId val="{0000001F-EF87-450A-86EE-B733D714C96B}"/>
              </c:ext>
            </c:extLst>
          </c:dPt>
          <c:dPt>
            <c:idx val="105"/>
            <c:bubble3D val="0"/>
            <c:extLst>
              <c:ext xmlns:c16="http://schemas.microsoft.com/office/drawing/2014/chart" uri="{C3380CC4-5D6E-409C-BE32-E72D297353CC}">
                <c16:uniqueId val="{00000020-EF87-450A-86EE-B733D714C96B}"/>
              </c:ext>
            </c:extLst>
          </c:dPt>
          <c:dPt>
            <c:idx val="106"/>
            <c:bubble3D val="0"/>
            <c:extLst>
              <c:ext xmlns:c16="http://schemas.microsoft.com/office/drawing/2014/chart" uri="{C3380CC4-5D6E-409C-BE32-E72D297353CC}">
                <c16:uniqueId val="{00000021-EF87-450A-86EE-B733D714C96B}"/>
              </c:ext>
            </c:extLst>
          </c:dPt>
          <c:dPt>
            <c:idx val="107"/>
            <c:bubble3D val="0"/>
            <c:extLst>
              <c:ext xmlns:c16="http://schemas.microsoft.com/office/drawing/2014/chart" uri="{C3380CC4-5D6E-409C-BE32-E72D297353CC}">
                <c16:uniqueId val="{00000022-EF87-450A-86EE-B733D714C96B}"/>
              </c:ext>
            </c:extLst>
          </c:dPt>
          <c:dPt>
            <c:idx val="108"/>
            <c:bubble3D val="0"/>
            <c:extLst>
              <c:ext xmlns:c16="http://schemas.microsoft.com/office/drawing/2014/chart" uri="{C3380CC4-5D6E-409C-BE32-E72D297353CC}">
                <c16:uniqueId val="{00000023-EF87-450A-86EE-B733D714C96B}"/>
              </c:ext>
            </c:extLst>
          </c:dPt>
          <c:dLbls>
            <c:dLbl>
              <c:idx val="0"/>
              <c:layout>
                <c:manualLayout>
                  <c:x val="-2.3967074958587478E-2"/>
                  <c:y val="-4.496366263374478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4-EF87-450A-86EE-B733D714C96B}"/>
                </c:ext>
              </c:extLst>
            </c:dLbl>
            <c:dLbl>
              <c:idx val="12"/>
              <c:layout>
                <c:manualLayout>
                  <c:x val="-2.5810696109248053E-2"/>
                  <c:y val="-5.845276142386819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5-EF87-450A-86EE-B733D714C96B}"/>
                </c:ext>
              </c:extLst>
            </c:dLbl>
            <c:dLbl>
              <c:idx val="24"/>
              <c:layout>
                <c:manualLayout>
                  <c:x val="-2.7654317259908631E-2"/>
                  <c:y val="-4.496366263374477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6-EF87-450A-86EE-B733D714C96B}"/>
                </c:ext>
              </c:extLst>
            </c:dLbl>
            <c:dLbl>
              <c:idx val="36"/>
              <c:layout>
                <c:manualLayout>
                  <c:x val="-3.1341559561229713E-2"/>
                  <c:y val="-4.496366263374476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7-EF87-450A-86EE-B733D714C96B}"/>
                </c:ext>
              </c:extLst>
            </c:dLbl>
            <c:dLbl>
              <c:idx val="48"/>
              <c:layout>
                <c:manualLayout>
                  <c:x val="-3.1341559561229783E-2"/>
                  <c:y val="-5.39563951604937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8-EF87-450A-86EE-B733D714C96B}"/>
                </c:ext>
              </c:extLst>
            </c:dLbl>
            <c:dLbl>
              <c:idx val="60"/>
              <c:layout>
                <c:manualLayout>
                  <c:x val="-3.1341559561229783E-2"/>
                  <c:y val="-4.946002889711924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9-EF87-450A-86EE-B733D714C96B}"/>
                </c:ext>
              </c:extLst>
            </c:dLbl>
            <c:dLbl>
              <c:idx val="72"/>
              <c:layout>
                <c:manualLayout>
                  <c:x val="-4.6090528766514517E-2"/>
                  <c:y val="-5.395639516049373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F87-450A-86EE-B733D714C96B}"/>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Hoja1!$P$6:$CJ$6</c:f>
              <c:strCache>
                <c:ptCount val="73"/>
                <c:pt idx="0">
                  <c:v>Abr - Jun 19</c:v>
                </c:pt>
                <c:pt idx="12">
                  <c:v>Abr - Jun 20</c:v>
                </c:pt>
                <c:pt idx="24">
                  <c:v>Abr - Jun 21</c:v>
                </c:pt>
                <c:pt idx="36">
                  <c:v>Abr - Jun 22</c:v>
                </c:pt>
                <c:pt idx="48">
                  <c:v>Abr - Jun 23</c:v>
                </c:pt>
                <c:pt idx="60">
                  <c:v>Abr - Jun 24</c:v>
                </c:pt>
                <c:pt idx="72">
                  <c:v>Abr - Jun 25</c:v>
                </c:pt>
              </c:strCache>
            </c:strRef>
          </c:cat>
          <c:val>
            <c:numRef>
              <c:f>Hoja1!$P$8:$CJ$8</c:f>
              <c:numCache>
                <c:formatCode>0.0</c:formatCode>
                <c:ptCount val="73"/>
                <c:pt idx="0">
                  <c:v>63.375193179608424</c:v>
                </c:pt>
                <c:pt idx="1">
                  <c:v>64.474247527093922</c:v>
                </c:pt>
                <c:pt idx="2">
                  <c:v>65.008437010759977</c:v>
                </c:pt>
                <c:pt idx="3">
                  <c:v>64.277529488747092</c:v>
                </c:pt>
                <c:pt idx="4">
                  <c:v>63.686128077348577</c:v>
                </c:pt>
                <c:pt idx="5">
                  <c:v>62.716534958801141</c:v>
                </c:pt>
                <c:pt idx="6">
                  <c:v>62.216222542545992</c:v>
                </c:pt>
                <c:pt idx="7">
                  <c:v>61.710549662180334</c:v>
                </c:pt>
                <c:pt idx="8">
                  <c:v>61.937293126125006</c:v>
                </c:pt>
                <c:pt idx="9">
                  <c:v>62.172595386063925</c:v>
                </c:pt>
                <c:pt idx="10">
                  <c:v>58.19915193607055</c:v>
                </c:pt>
                <c:pt idx="11">
                  <c:v>54.73800486110634</c:v>
                </c:pt>
                <c:pt idx="12">
                  <c:v>49.794649816415259</c:v>
                </c:pt>
                <c:pt idx="13">
                  <c:v>50.930857432735579</c:v>
                </c:pt>
                <c:pt idx="14">
                  <c:v>51.888717987706812</c:v>
                </c:pt>
                <c:pt idx="15">
                  <c:v>55.704645781070724</c:v>
                </c:pt>
                <c:pt idx="16">
                  <c:v>58.113768737364538</c:v>
                </c:pt>
                <c:pt idx="17">
                  <c:v>58.363789465533586</c:v>
                </c:pt>
                <c:pt idx="18">
                  <c:v>57.862420556857685</c:v>
                </c:pt>
                <c:pt idx="19">
                  <c:v>56.820428717067152</c:v>
                </c:pt>
                <c:pt idx="20">
                  <c:v>57.741472424372667</c:v>
                </c:pt>
                <c:pt idx="21">
                  <c:v>57.998610706006978</c:v>
                </c:pt>
                <c:pt idx="22">
                  <c:v>58.910440787281551</c:v>
                </c:pt>
                <c:pt idx="23">
                  <c:v>60.002943208498614</c:v>
                </c:pt>
                <c:pt idx="24">
                  <c:v>59.677348597412461</c:v>
                </c:pt>
                <c:pt idx="25">
                  <c:v>58.540864123849303</c:v>
                </c:pt>
                <c:pt idx="26">
                  <c:v>56.541583691835271</c:v>
                </c:pt>
                <c:pt idx="27">
                  <c:v>58.485833077270343</c:v>
                </c:pt>
                <c:pt idx="28">
                  <c:v>59.606689236781719</c:v>
                </c:pt>
                <c:pt idx="29">
                  <c:v>60.836086831599324</c:v>
                </c:pt>
                <c:pt idx="30">
                  <c:v>60.518982982076231</c:v>
                </c:pt>
                <c:pt idx="31">
                  <c:v>61.170578581535949</c:v>
                </c:pt>
                <c:pt idx="32">
                  <c:v>62.095481584323807</c:v>
                </c:pt>
                <c:pt idx="33">
                  <c:v>62.091296393001649</c:v>
                </c:pt>
                <c:pt idx="34">
                  <c:v>62.34020424221336</c:v>
                </c:pt>
                <c:pt idx="35">
                  <c:v>61.71172563243158</c:v>
                </c:pt>
                <c:pt idx="36">
                  <c:v>62.076401149046958</c:v>
                </c:pt>
                <c:pt idx="37">
                  <c:v>61.31142795783262</c:v>
                </c:pt>
                <c:pt idx="38">
                  <c:v>61.519534717197843</c:v>
                </c:pt>
                <c:pt idx="39">
                  <c:v>62.168105342340262</c:v>
                </c:pt>
                <c:pt idx="40">
                  <c:v>62.27426956578325</c:v>
                </c:pt>
                <c:pt idx="41">
                  <c:v>61.579481829117967</c:v>
                </c:pt>
                <c:pt idx="42">
                  <c:v>60.515183758513167</c:v>
                </c:pt>
                <c:pt idx="43">
                  <c:v>60.313144363290419</c:v>
                </c:pt>
                <c:pt idx="44">
                  <c:v>59.662779930914787</c:v>
                </c:pt>
                <c:pt idx="45">
                  <c:v>58.719043457960737</c:v>
                </c:pt>
                <c:pt idx="46">
                  <c:v>57.527042217185411</c:v>
                </c:pt>
                <c:pt idx="47">
                  <c:v>57.142751997821392</c:v>
                </c:pt>
                <c:pt idx="48">
                  <c:v>57.391304347826065</c:v>
                </c:pt>
                <c:pt idx="49">
                  <c:v>58.115851882805394</c:v>
                </c:pt>
                <c:pt idx="50">
                  <c:v>58.777123833586174</c:v>
                </c:pt>
                <c:pt idx="51">
                  <c:v>58.782279959040373</c:v>
                </c:pt>
                <c:pt idx="52">
                  <c:v>59.071972621708028</c:v>
                </c:pt>
                <c:pt idx="53">
                  <c:v>59.309933357849523</c:v>
                </c:pt>
                <c:pt idx="54">
                  <c:v>59.024464715703296</c:v>
                </c:pt>
                <c:pt idx="55">
                  <c:v>57.986470832789941</c:v>
                </c:pt>
                <c:pt idx="56">
                  <c:v>57.994290008188088</c:v>
                </c:pt>
                <c:pt idx="57">
                  <c:v>57.958984113067821</c:v>
                </c:pt>
                <c:pt idx="58">
                  <c:v>58.312951369974364</c:v>
                </c:pt>
                <c:pt idx="59">
                  <c:v>57.610669740439334</c:v>
                </c:pt>
                <c:pt idx="60">
                  <c:v>56.740659804921421</c:v>
                </c:pt>
                <c:pt idx="61">
                  <c:v>55.850264167394684</c:v>
                </c:pt>
                <c:pt idx="62">
                  <c:v>56.1538280737199</c:v>
                </c:pt>
                <c:pt idx="63">
                  <c:v>56.237344822244374</c:v>
                </c:pt>
                <c:pt idx="64">
                  <c:v>57.074675292659748</c:v>
                </c:pt>
                <c:pt idx="65">
                  <c:v>57.474193469899973</c:v>
                </c:pt>
                <c:pt idx="66">
                  <c:v>58.17106183088454</c:v>
                </c:pt>
                <c:pt idx="67">
                  <c:v>58.740903364149233</c:v>
                </c:pt>
                <c:pt idx="68">
                  <c:v>58.292687652558286</c:v>
                </c:pt>
                <c:pt idx="69">
                  <c:v>57.860399757031367</c:v>
                </c:pt>
                <c:pt idx="70">
                  <c:v>56.850680464514944</c:v>
                </c:pt>
                <c:pt idx="71">
                  <c:v>56.722662751438136</c:v>
                </c:pt>
                <c:pt idx="72">
                  <c:v>58.264425750357709</c:v>
                </c:pt>
              </c:numCache>
            </c:numRef>
          </c:val>
          <c:smooth val="1"/>
          <c:extLst>
            <c:ext xmlns:c16="http://schemas.microsoft.com/office/drawing/2014/chart" uri="{C3380CC4-5D6E-409C-BE32-E72D297353CC}">
              <c16:uniqueId val="{0000002A-EF87-450A-86EE-B733D714C96B}"/>
            </c:ext>
          </c:extLst>
        </c:ser>
        <c:ser>
          <c:idx val="1"/>
          <c:order val="1"/>
          <c:tx>
            <c:strRef>
              <c:f>Hoja1!$L$9</c:f>
              <c:strCache>
                <c:ptCount val="1"/>
                <c:pt idx="0">
                  <c:v>TO</c:v>
                </c:pt>
              </c:strCache>
            </c:strRef>
          </c:tx>
          <c:spPr>
            <a:ln>
              <a:solidFill>
                <a:schemeClr val="tx2">
                  <a:lumMod val="40000"/>
                  <a:lumOff val="60000"/>
                </a:schemeClr>
              </a:solidFill>
            </a:ln>
          </c:spPr>
          <c:marker>
            <c:symbol val="none"/>
          </c:marker>
          <c:dPt>
            <c:idx val="70"/>
            <c:bubble3D val="0"/>
            <c:extLst>
              <c:ext xmlns:c16="http://schemas.microsoft.com/office/drawing/2014/chart" uri="{C3380CC4-5D6E-409C-BE32-E72D297353CC}">
                <c16:uniqueId val="{0000002B-EF87-450A-86EE-B733D714C96B}"/>
              </c:ext>
            </c:extLst>
          </c:dPt>
          <c:dPt>
            <c:idx val="71"/>
            <c:bubble3D val="0"/>
            <c:extLst>
              <c:ext xmlns:c16="http://schemas.microsoft.com/office/drawing/2014/chart" uri="{C3380CC4-5D6E-409C-BE32-E72D297353CC}">
                <c16:uniqueId val="{0000002C-EF87-450A-86EE-B733D714C96B}"/>
              </c:ext>
            </c:extLst>
          </c:dPt>
          <c:dPt>
            <c:idx val="72"/>
            <c:bubble3D val="0"/>
            <c:extLst>
              <c:ext xmlns:c16="http://schemas.microsoft.com/office/drawing/2014/chart" uri="{C3380CC4-5D6E-409C-BE32-E72D297353CC}">
                <c16:uniqueId val="{0000002D-EF87-450A-86EE-B733D714C96B}"/>
              </c:ext>
            </c:extLst>
          </c:dPt>
          <c:dPt>
            <c:idx val="76"/>
            <c:bubble3D val="0"/>
            <c:extLst>
              <c:ext xmlns:c16="http://schemas.microsoft.com/office/drawing/2014/chart" uri="{C3380CC4-5D6E-409C-BE32-E72D297353CC}">
                <c16:uniqueId val="{0000002E-EF87-450A-86EE-B733D714C96B}"/>
              </c:ext>
            </c:extLst>
          </c:dPt>
          <c:dPt>
            <c:idx val="77"/>
            <c:bubble3D val="0"/>
            <c:extLst>
              <c:ext xmlns:c16="http://schemas.microsoft.com/office/drawing/2014/chart" uri="{C3380CC4-5D6E-409C-BE32-E72D297353CC}">
                <c16:uniqueId val="{0000002F-EF87-450A-86EE-B733D714C96B}"/>
              </c:ext>
            </c:extLst>
          </c:dPt>
          <c:dPt>
            <c:idx val="78"/>
            <c:bubble3D val="0"/>
            <c:extLst>
              <c:ext xmlns:c16="http://schemas.microsoft.com/office/drawing/2014/chart" uri="{C3380CC4-5D6E-409C-BE32-E72D297353CC}">
                <c16:uniqueId val="{00000030-EF87-450A-86EE-B733D714C96B}"/>
              </c:ext>
            </c:extLst>
          </c:dPt>
          <c:dPt>
            <c:idx val="79"/>
            <c:bubble3D val="0"/>
            <c:extLst>
              <c:ext xmlns:c16="http://schemas.microsoft.com/office/drawing/2014/chart" uri="{C3380CC4-5D6E-409C-BE32-E72D297353CC}">
                <c16:uniqueId val="{00000031-EF87-450A-86EE-B733D714C96B}"/>
              </c:ext>
            </c:extLst>
          </c:dPt>
          <c:dPt>
            <c:idx val="80"/>
            <c:bubble3D val="0"/>
            <c:extLst>
              <c:ext xmlns:c16="http://schemas.microsoft.com/office/drawing/2014/chart" uri="{C3380CC4-5D6E-409C-BE32-E72D297353CC}">
                <c16:uniqueId val="{00000032-EF87-450A-86EE-B733D714C96B}"/>
              </c:ext>
            </c:extLst>
          </c:dPt>
          <c:dPt>
            <c:idx val="81"/>
            <c:bubble3D val="0"/>
            <c:extLst>
              <c:ext xmlns:c16="http://schemas.microsoft.com/office/drawing/2014/chart" uri="{C3380CC4-5D6E-409C-BE32-E72D297353CC}">
                <c16:uniqueId val="{00000033-EF87-450A-86EE-B733D714C96B}"/>
              </c:ext>
            </c:extLst>
          </c:dPt>
          <c:dPt>
            <c:idx val="82"/>
            <c:bubble3D val="0"/>
            <c:extLst>
              <c:ext xmlns:c16="http://schemas.microsoft.com/office/drawing/2014/chart" uri="{C3380CC4-5D6E-409C-BE32-E72D297353CC}">
                <c16:uniqueId val="{00000034-EF87-450A-86EE-B733D714C96B}"/>
              </c:ext>
            </c:extLst>
          </c:dPt>
          <c:dPt>
            <c:idx val="83"/>
            <c:bubble3D val="0"/>
            <c:extLst>
              <c:ext xmlns:c16="http://schemas.microsoft.com/office/drawing/2014/chart" uri="{C3380CC4-5D6E-409C-BE32-E72D297353CC}">
                <c16:uniqueId val="{00000035-EF87-450A-86EE-B733D714C96B}"/>
              </c:ext>
            </c:extLst>
          </c:dPt>
          <c:dPt>
            <c:idx val="85"/>
            <c:bubble3D val="0"/>
            <c:extLst>
              <c:ext xmlns:c16="http://schemas.microsoft.com/office/drawing/2014/chart" uri="{C3380CC4-5D6E-409C-BE32-E72D297353CC}">
                <c16:uniqueId val="{00000036-EF87-450A-86EE-B733D714C96B}"/>
              </c:ext>
            </c:extLst>
          </c:dPt>
          <c:dPt>
            <c:idx val="86"/>
            <c:bubble3D val="0"/>
            <c:extLst>
              <c:ext xmlns:c16="http://schemas.microsoft.com/office/drawing/2014/chart" uri="{C3380CC4-5D6E-409C-BE32-E72D297353CC}">
                <c16:uniqueId val="{00000037-EF87-450A-86EE-B733D714C96B}"/>
              </c:ext>
            </c:extLst>
          </c:dPt>
          <c:dPt>
            <c:idx val="87"/>
            <c:bubble3D val="0"/>
            <c:extLst>
              <c:ext xmlns:c16="http://schemas.microsoft.com/office/drawing/2014/chart" uri="{C3380CC4-5D6E-409C-BE32-E72D297353CC}">
                <c16:uniqueId val="{00000038-EF87-450A-86EE-B733D714C96B}"/>
              </c:ext>
            </c:extLst>
          </c:dPt>
          <c:dPt>
            <c:idx val="88"/>
            <c:bubble3D val="0"/>
            <c:extLst>
              <c:ext xmlns:c16="http://schemas.microsoft.com/office/drawing/2014/chart" uri="{C3380CC4-5D6E-409C-BE32-E72D297353CC}">
                <c16:uniqueId val="{00000039-EF87-450A-86EE-B733D714C96B}"/>
              </c:ext>
            </c:extLst>
          </c:dPt>
          <c:dPt>
            <c:idx val="89"/>
            <c:bubble3D val="0"/>
            <c:extLst>
              <c:ext xmlns:c16="http://schemas.microsoft.com/office/drawing/2014/chart" uri="{C3380CC4-5D6E-409C-BE32-E72D297353CC}">
                <c16:uniqueId val="{0000003A-EF87-450A-86EE-B733D714C96B}"/>
              </c:ext>
            </c:extLst>
          </c:dPt>
          <c:dPt>
            <c:idx val="90"/>
            <c:bubble3D val="0"/>
            <c:extLst>
              <c:ext xmlns:c16="http://schemas.microsoft.com/office/drawing/2014/chart" uri="{C3380CC4-5D6E-409C-BE32-E72D297353CC}">
                <c16:uniqueId val="{0000003B-EF87-450A-86EE-B733D714C96B}"/>
              </c:ext>
            </c:extLst>
          </c:dPt>
          <c:dPt>
            <c:idx val="91"/>
            <c:bubble3D val="0"/>
            <c:extLst>
              <c:ext xmlns:c16="http://schemas.microsoft.com/office/drawing/2014/chart" uri="{C3380CC4-5D6E-409C-BE32-E72D297353CC}">
                <c16:uniqueId val="{0000003C-EF87-450A-86EE-B733D714C96B}"/>
              </c:ext>
            </c:extLst>
          </c:dPt>
          <c:dPt>
            <c:idx val="92"/>
            <c:bubble3D val="0"/>
            <c:extLst>
              <c:ext xmlns:c16="http://schemas.microsoft.com/office/drawing/2014/chart" uri="{C3380CC4-5D6E-409C-BE32-E72D297353CC}">
                <c16:uniqueId val="{0000003D-EF87-450A-86EE-B733D714C96B}"/>
              </c:ext>
            </c:extLst>
          </c:dPt>
          <c:dPt>
            <c:idx val="93"/>
            <c:bubble3D val="0"/>
            <c:extLst>
              <c:ext xmlns:c16="http://schemas.microsoft.com/office/drawing/2014/chart" uri="{C3380CC4-5D6E-409C-BE32-E72D297353CC}">
                <c16:uniqueId val="{0000003E-EF87-450A-86EE-B733D714C96B}"/>
              </c:ext>
            </c:extLst>
          </c:dPt>
          <c:dPt>
            <c:idx val="94"/>
            <c:bubble3D val="0"/>
            <c:extLst>
              <c:ext xmlns:c16="http://schemas.microsoft.com/office/drawing/2014/chart" uri="{C3380CC4-5D6E-409C-BE32-E72D297353CC}">
                <c16:uniqueId val="{0000003F-EF87-450A-86EE-B733D714C96B}"/>
              </c:ext>
            </c:extLst>
          </c:dPt>
          <c:dPt>
            <c:idx val="95"/>
            <c:bubble3D val="0"/>
            <c:extLst>
              <c:ext xmlns:c16="http://schemas.microsoft.com/office/drawing/2014/chart" uri="{C3380CC4-5D6E-409C-BE32-E72D297353CC}">
                <c16:uniqueId val="{00000040-EF87-450A-86EE-B733D714C96B}"/>
              </c:ext>
            </c:extLst>
          </c:dPt>
          <c:dPt>
            <c:idx val="97"/>
            <c:bubble3D val="0"/>
            <c:extLst>
              <c:ext xmlns:c16="http://schemas.microsoft.com/office/drawing/2014/chart" uri="{C3380CC4-5D6E-409C-BE32-E72D297353CC}">
                <c16:uniqueId val="{00000041-EF87-450A-86EE-B733D714C96B}"/>
              </c:ext>
            </c:extLst>
          </c:dPt>
          <c:dPt>
            <c:idx val="98"/>
            <c:bubble3D val="0"/>
            <c:extLst>
              <c:ext xmlns:c16="http://schemas.microsoft.com/office/drawing/2014/chart" uri="{C3380CC4-5D6E-409C-BE32-E72D297353CC}">
                <c16:uniqueId val="{00000042-EF87-450A-86EE-B733D714C96B}"/>
              </c:ext>
            </c:extLst>
          </c:dPt>
          <c:dPt>
            <c:idx val="99"/>
            <c:bubble3D val="0"/>
            <c:extLst>
              <c:ext xmlns:c16="http://schemas.microsoft.com/office/drawing/2014/chart" uri="{C3380CC4-5D6E-409C-BE32-E72D297353CC}">
                <c16:uniqueId val="{00000043-EF87-450A-86EE-B733D714C96B}"/>
              </c:ext>
            </c:extLst>
          </c:dPt>
          <c:dPt>
            <c:idx val="100"/>
            <c:bubble3D val="0"/>
            <c:extLst>
              <c:ext xmlns:c16="http://schemas.microsoft.com/office/drawing/2014/chart" uri="{C3380CC4-5D6E-409C-BE32-E72D297353CC}">
                <c16:uniqueId val="{00000044-EF87-450A-86EE-B733D714C96B}"/>
              </c:ext>
            </c:extLst>
          </c:dPt>
          <c:dPt>
            <c:idx val="101"/>
            <c:bubble3D val="0"/>
            <c:extLst>
              <c:ext xmlns:c16="http://schemas.microsoft.com/office/drawing/2014/chart" uri="{C3380CC4-5D6E-409C-BE32-E72D297353CC}">
                <c16:uniqueId val="{00000045-EF87-450A-86EE-B733D714C96B}"/>
              </c:ext>
            </c:extLst>
          </c:dPt>
          <c:dPt>
            <c:idx val="102"/>
            <c:bubble3D val="0"/>
            <c:extLst>
              <c:ext xmlns:c16="http://schemas.microsoft.com/office/drawing/2014/chart" uri="{C3380CC4-5D6E-409C-BE32-E72D297353CC}">
                <c16:uniqueId val="{00000046-EF87-450A-86EE-B733D714C96B}"/>
              </c:ext>
            </c:extLst>
          </c:dPt>
          <c:dPt>
            <c:idx val="103"/>
            <c:bubble3D val="0"/>
            <c:extLst>
              <c:ext xmlns:c16="http://schemas.microsoft.com/office/drawing/2014/chart" uri="{C3380CC4-5D6E-409C-BE32-E72D297353CC}">
                <c16:uniqueId val="{00000047-EF87-450A-86EE-B733D714C96B}"/>
              </c:ext>
            </c:extLst>
          </c:dPt>
          <c:dPt>
            <c:idx val="104"/>
            <c:bubble3D val="0"/>
            <c:extLst>
              <c:ext xmlns:c16="http://schemas.microsoft.com/office/drawing/2014/chart" uri="{C3380CC4-5D6E-409C-BE32-E72D297353CC}">
                <c16:uniqueId val="{00000048-EF87-450A-86EE-B733D714C96B}"/>
              </c:ext>
            </c:extLst>
          </c:dPt>
          <c:dPt>
            <c:idx val="105"/>
            <c:bubble3D val="0"/>
            <c:extLst>
              <c:ext xmlns:c16="http://schemas.microsoft.com/office/drawing/2014/chart" uri="{C3380CC4-5D6E-409C-BE32-E72D297353CC}">
                <c16:uniqueId val="{00000049-EF87-450A-86EE-B733D714C96B}"/>
              </c:ext>
            </c:extLst>
          </c:dPt>
          <c:dPt>
            <c:idx val="106"/>
            <c:bubble3D val="0"/>
            <c:extLst>
              <c:ext xmlns:c16="http://schemas.microsoft.com/office/drawing/2014/chart" uri="{C3380CC4-5D6E-409C-BE32-E72D297353CC}">
                <c16:uniqueId val="{0000004A-EF87-450A-86EE-B733D714C96B}"/>
              </c:ext>
            </c:extLst>
          </c:dPt>
          <c:dPt>
            <c:idx val="107"/>
            <c:bubble3D val="0"/>
            <c:extLst>
              <c:ext xmlns:c16="http://schemas.microsoft.com/office/drawing/2014/chart" uri="{C3380CC4-5D6E-409C-BE32-E72D297353CC}">
                <c16:uniqueId val="{0000004B-EF87-450A-86EE-B733D714C96B}"/>
              </c:ext>
            </c:extLst>
          </c:dPt>
          <c:dLbls>
            <c:dLbl>
              <c:idx val="0"/>
              <c:layout>
                <c:manualLayout>
                  <c:x val="-2.0279832657266312E-2"/>
                  <c:y val="4.496366263374476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C-EF87-450A-86EE-B733D714C96B}"/>
                </c:ext>
              </c:extLst>
            </c:dLbl>
            <c:dLbl>
              <c:idx val="12"/>
              <c:layout>
                <c:manualLayout>
                  <c:x val="-1.4748969205284635E-2"/>
                  <c:y val="8.9927325267489117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D-EF87-450A-86EE-B733D714C96B}"/>
                </c:ext>
              </c:extLst>
            </c:dLbl>
            <c:dLbl>
              <c:idx val="24"/>
              <c:layout>
                <c:manualLayout>
                  <c:x val="-1.4748969205284602E-2"/>
                  <c:y val="5.395639516049367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E-EF87-450A-86EE-B733D714C96B}"/>
                </c:ext>
              </c:extLst>
            </c:dLbl>
            <c:dLbl>
              <c:idx val="36"/>
              <c:layout>
                <c:manualLayout>
                  <c:x val="-3.6872423013211503E-2"/>
                  <c:y val="4.946002889711924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F-EF87-450A-86EE-B733D714C96B}"/>
                </c:ext>
              </c:extLst>
            </c:dLbl>
            <c:dLbl>
              <c:idx val="48"/>
              <c:layout>
                <c:manualLayout>
                  <c:x val="-3.3185180711890354E-2"/>
                  <c:y val="3.147456384362133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0-EF87-450A-86EE-B733D714C96B}"/>
                </c:ext>
              </c:extLst>
            </c:dLbl>
            <c:dLbl>
              <c:idx val="60"/>
              <c:layout>
                <c:manualLayout>
                  <c:x val="-3.1341559561229783E-2"/>
                  <c:y val="4.496366263374472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1-EF87-450A-86EE-B733D714C96B}"/>
                </c:ext>
              </c:extLst>
            </c:dLbl>
            <c:dLbl>
              <c:idx val="72"/>
              <c:layout>
                <c:manualLayout>
                  <c:x val="-4.7934149917174956E-2"/>
                  <c:y val="4.496366263374476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D-EF87-450A-86EE-B733D714C96B}"/>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Hoja1!$P$6:$CJ$6</c:f>
              <c:strCache>
                <c:ptCount val="73"/>
                <c:pt idx="0">
                  <c:v>Abr - Jun 19</c:v>
                </c:pt>
                <c:pt idx="12">
                  <c:v>Abr - Jun 20</c:v>
                </c:pt>
                <c:pt idx="24">
                  <c:v>Abr - Jun 21</c:v>
                </c:pt>
                <c:pt idx="36">
                  <c:v>Abr - Jun 22</c:v>
                </c:pt>
                <c:pt idx="48">
                  <c:v>Abr - Jun 23</c:v>
                </c:pt>
                <c:pt idx="60">
                  <c:v>Abr - Jun 24</c:v>
                </c:pt>
                <c:pt idx="72">
                  <c:v>Abr - Jun 25</c:v>
                </c:pt>
              </c:strCache>
            </c:strRef>
          </c:cat>
          <c:val>
            <c:numRef>
              <c:f>Hoja1!$P$9:$CJ$9</c:f>
              <c:numCache>
                <c:formatCode>0.0</c:formatCode>
                <c:ptCount val="73"/>
                <c:pt idx="0">
                  <c:v>52.914734870582457</c:v>
                </c:pt>
                <c:pt idx="1">
                  <c:v>54.028207030963301</c:v>
                </c:pt>
                <c:pt idx="2">
                  <c:v>54.714370127905489</c:v>
                </c:pt>
                <c:pt idx="3">
                  <c:v>54.128626865581062</c:v>
                </c:pt>
                <c:pt idx="4">
                  <c:v>53.631054696552319</c:v>
                </c:pt>
                <c:pt idx="5">
                  <c:v>52.883016913217375</c:v>
                </c:pt>
                <c:pt idx="6">
                  <c:v>51.920058658594783</c:v>
                </c:pt>
                <c:pt idx="7">
                  <c:v>51.06210339334806</c:v>
                </c:pt>
                <c:pt idx="8">
                  <c:v>50.437291139341099</c:v>
                </c:pt>
                <c:pt idx="9">
                  <c:v>50.011435337867205</c:v>
                </c:pt>
                <c:pt idx="10">
                  <c:v>46.076002080194051</c:v>
                </c:pt>
                <c:pt idx="11">
                  <c:v>42.236344983135638</c:v>
                </c:pt>
                <c:pt idx="12">
                  <c:v>37.787767227306816</c:v>
                </c:pt>
                <c:pt idx="13">
                  <c:v>38.154842833810164</c:v>
                </c:pt>
                <c:pt idx="14">
                  <c:v>39.153103416009209</c:v>
                </c:pt>
                <c:pt idx="15">
                  <c:v>42.234019796589074</c:v>
                </c:pt>
                <c:pt idx="16">
                  <c:v>44.885567718377843</c:v>
                </c:pt>
                <c:pt idx="17">
                  <c:v>46.265413577498592</c:v>
                </c:pt>
                <c:pt idx="18">
                  <c:v>46.265967093807852</c:v>
                </c:pt>
                <c:pt idx="19">
                  <c:v>45.711576671285435</c:v>
                </c:pt>
                <c:pt idx="20">
                  <c:v>46.940629786350307</c:v>
                </c:pt>
                <c:pt idx="21">
                  <c:v>47.748537787261483</c:v>
                </c:pt>
                <c:pt idx="22">
                  <c:v>49.22424655593047</c:v>
                </c:pt>
                <c:pt idx="23">
                  <c:v>49.46386781553727</c:v>
                </c:pt>
                <c:pt idx="24">
                  <c:v>49.395457779320637</c:v>
                </c:pt>
                <c:pt idx="25">
                  <c:v>48.639163423180044</c:v>
                </c:pt>
                <c:pt idx="26">
                  <c:v>48.557568064697563</c:v>
                </c:pt>
                <c:pt idx="27">
                  <c:v>50.802710094951962</c:v>
                </c:pt>
                <c:pt idx="28">
                  <c:v>51.24732074557118</c:v>
                </c:pt>
                <c:pt idx="29">
                  <c:v>51.317709593515602</c:v>
                </c:pt>
                <c:pt idx="30">
                  <c:v>50.504687359933584</c:v>
                </c:pt>
                <c:pt idx="31">
                  <c:v>51.088031745014874</c:v>
                </c:pt>
                <c:pt idx="32">
                  <c:v>51.746940126947571</c:v>
                </c:pt>
                <c:pt idx="33">
                  <c:v>51.467914207463451</c:v>
                </c:pt>
                <c:pt idx="34">
                  <c:v>52.283868353898534</c:v>
                </c:pt>
                <c:pt idx="35">
                  <c:v>51.786672510331769</c:v>
                </c:pt>
                <c:pt idx="36">
                  <c:v>52.488199078368602</c:v>
                </c:pt>
                <c:pt idx="37">
                  <c:v>51.242611837866612</c:v>
                </c:pt>
                <c:pt idx="38">
                  <c:v>51.044611356838629</c:v>
                </c:pt>
                <c:pt idx="39">
                  <c:v>51.253938048813197</c:v>
                </c:pt>
                <c:pt idx="40">
                  <c:v>52.302064644473987</c:v>
                </c:pt>
                <c:pt idx="41">
                  <c:v>52.666040425942697</c:v>
                </c:pt>
                <c:pt idx="42">
                  <c:v>51.779471247066489</c:v>
                </c:pt>
                <c:pt idx="43">
                  <c:v>50.775364545350222</c:v>
                </c:pt>
                <c:pt idx="44">
                  <c:v>49.615762071890749</c:v>
                </c:pt>
                <c:pt idx="45">
                  <c:v>49.317315917053669</c:v>
                </c:pt>
                <c:pt idx="46">
                  <c:v>48.620708718005424</c:v>
                </c:pt>
                <c:pt idx="47">
                  <c:v>48.977306809797099</c:v>
                </c:pt>
                <c:pt idx="48">
                  <c:v>49.358436142165544</c:v>
                </c:pt>
                <c:pt idx="49">
                  <c:v>50.815810117810265</c:v>
                </c:pt>
                <c:pt idx="50">
                  <c:v>51.565434437310046</c:v>
                </c:pt>
                <c:pt idx="51">
                  <c:v>52.411195330999881</c:v>
                </c:pt>
                <c:pt idx="52">
                  <c:v>52.702999265771545</c:v>
                </c:pt>
                <c:pt idx="53">
                  <c:v>53.018834267639214</c:v>
                </c:pt>
                <c:pt idx="54">
                  <c:v>52.555349906156145</c:v>
                </c:pt>
                <c:pt idx="55">
                  <c:v>50.712284705336195</c:v>
                </c:pt>
                <c:pt idx="56">
                  <c:v>50.05845899091306</c:v>
                </c:pt>
                <c:pt idx="57">
                  <c:v>49.849271466879387</c:v>
                </c:pt>
                <c:pt idx="58">
                  <c:v>50.538198596702458</c:v>
                </c:pt>
                <c:pt idx="59">
                  <c:v>50.719472859386073</c:v>
                </c:pt>
                <c:pt idx="60">
                  <c:v>50.053320820896118</c:v>
                </c:pt>
                <c:pt idx="61">
                  <c:v>49.532178290039745</c:v>
                </c:pt>
                <c:pt idx="62">
                  <c:v>49.751948127728667</c:v>
                </c:pt>
                <c:pt idx="63">
                  <c:v>49.8967592340191</c:v>
                </c:pt>
                <c:pt idx="64">
                  <c:v>49.969161608556909</c:v>
                </c:pt>
                <c:pt idx="65">
                  <c:v>50.212993704793938</c:v>
                </c:pt>
                <c:pt idx="66">
                  <c:v>51.003109013288103</c:v>
                </c:pt>
                <c:pt idx="67">
                  <c:v>51.741283998052346</c:v>
                </c:pt>
                <c:pt idx="68">
                  <c:v>51.188096424289434</c:v>
                </c:pt>
                <c:pt idx="69">
                  <c:v>50.922301402738654</c:v>
                </c:pt>
                <c:pt idx="70">
                  <c:v>51.381928434942978</c:v>
                </c:pt>
                <c:pt idx="71">
                  <c:v>52.295658230297505</c:v>
                </c:pt>
                <c:pt idx="72">
                  <c:v>53.646878103558926</c:v>
                </c:pt>
              </c:numCache>
            </c:numRef>
          </c:val>
          <c:smooth val="1"/>
          <c:extLst>
            <c:ext xmlns:c16="http://schemas.microsoft.com/office/drawing/2014/chart" uri="{C3380CC4-5D6E-409C-BE32-E72D297353CC}">
              <c16:uniqueId val="{00000052-EF87-450A-86EE-B733D714C96B}"/>
            </c:ext>
          </c:extLst>
        </c:ser>
        <c:dLbls>
          <c:showLegendKey val="0"/>
          <c:showVal val="0"/>
          <c:showCatName val="0"/>
          <c:showSerName val="0"/>
          <c:showPercent val="0"/>
          <c:showBubbleSize val="0"/>
        </c:dLbls>
        <c:marker val="1"/>
        <c:smooth val="0"/>
        <c:axId val="213384032"/>
        <c:axId val="213384592"/>
      </c:lineChart>
      <c:lineChart>
        <c:grouping val="standard"/>
        <c:varyColors val="0"/>
        <c:ser>
          <c:idx val="2"/>
          <c:order val="2"/>
          <c:tx>
            <c:strRef>
              <c:f>Hoja1!$L$10</c:f>
              <c:strCache>
                <c:ptCount val="1"/>
                <c:pt idx="0">
                  <c:v>TD</c:v>
                </c:pt>
              </c:strCache>
            </c:strRef>
          </c:tx>
          <c:spPr>
            <a:ln>
              <a:solidFill>
                <a:schemeClr val="bg2">
                  <a:lumMod val="50000"/>
                </a:schemeClr>
              </a:solidFill>
            </a:ln>
          </c:spPr>
          <c:marker>
            <c:symbol val="none"/>
          </c:marker>
          <c:dPt>
            <c:idx val="70"/>
            <c:bubble3D val="0"/>
            <c:extLst>
              <c:ext xmlns:c16="http://schemas.microsoft.com/office/drawing/2014/chart" uri="{C3380CC4-5D6E-409C-BE32-E72D297353CC}">
                <c16:uniqueId val="{00000053-EF87-450A-86EE-B733D714C96B}"/>
              </c:ext>
            </c:extLst>
          </c:dPt>
          <c:dPt>
            <c:idx val="71"/>
            <c:bubble3D val="0"/>
            <c:extLst>
              <c:ext xmlns:c16="http://schemas.microsoft.com/office/drawing/2014/chart" uri="{C3380CC4-5D6E-409C-BE32-E72D297353CC}">
                <c16:uniqueId val="{00000054-EF87-450A-86EE-B733D714C96B}"/>
              </c:ext>
            </c:extLst>
          </c:dPt>
          <c:dPt>
            <c:idx val="72"/>
            <c:bubble3D val="0"/>
            <c:extLst>
              <c:ext xmlns:c16="http://schemas.microsoft.com/office/drawing/2014/chart" uri="{C3380CC4-5D6E-409C-BE32-E72D297353CC}">
                <c16:uniqueId val="{00000055-EF87-450A-86EE-B733D714C96B}"/>
              </c:ext>
            </c:extLst>
          </c:dPt>
          <c:dPt>
            <c:idx val="76"/>
            <c:bubble3D val="0"/>
            <c:extLst>
              <c:ext xmlns:c16="http://schemas.microsoft.com/office/drawing/2014/chart" uri="{C3380CC4-5D6E-409C-BE32-E72D297353CC}">
                <c16:uniqueId val="{00000056-EF87-450A-86EE-B733D714C96B}"/>
              </c:ext>
            </c:extLst>
          </c:dPt>
          <c:dPt>
            <c:idx val="77"/>
            <c:bubble3D val="0"/>
            <c:extLst>
              <c:ext xmlns:c16="http://schemas.microsoft.com/office/drawing/2014/chart" uri="{C3380CC4-5D6E-409C-BE32-E72D297353CC}">
                <c16:uniqueId val="{00000057-EF87-450A-86EE-B733D714C96B}"/>
              </c:ext>
            </c:extLst>
          </c:dPt>
          <c:dPt>
            <c:idx val="78"/>
            <c:bubble3D val="0"/>
            <c:extLst>
              <c:ext xmlns:c16="http://schemas.microsoft.com/office/drawing/2014/chart" uri="{C3380CC4-5D6E-409C-BE32-E72D297353CC}">
                <c16:uniqueId val="{00000058-EF87-450A-86EE-B733D714C96B}"/>
              </c:ext>
            </c:extLst>
          </c:dPt>
          <c:dPt>
            <c:idx val="79"/>
            <c:bubble3D val="0"/>
            <c:extLst>
              <c:ext xmlns:c16="http://schemas.microsoft.com/office/drawing/2014/chart" uri="{C3380CC4-5D6E-409C-BE32-E72D297353CC}">
                <c16:uniqueId val="{00000059-EF87-450A-86EE-B733D714C96B}"/>
              </c:ext>
            </c:extLst>
          </c:dPt>
          <c:dPt>
            <c:idx val="80"/>
            <c:bubble3D val="0"/>
            <c:extLst>
              <c:ext xmlns:c16="http://schemas.microsoft.com/office/drawing/2014/chart" uri="{C3380CC4-5D6E-409C-BE32-E72D297353CC}">
                <c16:uniqueId val="{0000005A-EF87-450A-86EE-B733D714C96B}"/>
              </c:ext>
            </c:extLst>
          </c:dPt>
          <c:dPt>
            <c:idx val="81"/>
            <c:bubble3D val="0"/>
            <c:extLst>
              <c:ext xmlns:c16="http://schemas.microsoft.com/office/drawing/2014/chart" uri="{C3380CC4-5D6E-409C-BE32-E72D297353CC}">
                <c16:uniqueId val="{0000005B-EF87-450A-86EE-B733D714C96B}"/>
              </c:ext>
            </c:extLst>
          </c:dPt>
          <c:dPt>
            <c:idx val="82"/>
            <c:bubble3D val="0"/>
            <c:extLst>
              <c:ext xmlns:c16="http://schemas.microsoft.com/office/drawing/2014/chart" uri="{C3380CC4-5D6E-409C-BE32-E72D297353CC}">
                <c16:uniqueId val="{0000005C-EF87-450A-86EE-B733D714C96B}"/>
              </c:ext>
            </c:extLst>
          </c:dPt>
          <c:dPt>
            <c:idx val="83"/>
            <c:bubble3D val="0"/>
            <c:extLst>
              <c:ext xmlns:c16="http://schemas.microsoft.com/office/drawing/2014/chart" uri="{C3380CC4-5D6E-409C-BE32-E72D297353CC}">
                <c16:uniqueId val="{0000005D-EF87-450A-86EE-B733D714C96B}"/>
              </c:ext>
            </c:extLst>
          </c:dPt>
          <c:dPt>
            <c:idx val="84"/>
            <c:bubble3D val="0"/>
            <c:extLst>
              <c:ext xmlns:c16="http://schemas.microsoft.com/office/drawing/2014/chart" uri="{C3380CC4-5D6E-409C-BE32-E72D297353CC}">
                <c16:uniqueId val="{0000005E-EF87-450A-86EE-B733D714C96B}"/>
              </c:ext>
            </c:extLst>
          </c:dPt>
          <c:dPt>
            <c:idx val="85"/>
            <c:bubble3D val="0"/>
            <c:extLst>
              <c:ext xmlns:c16="http://schemas.microsoft.com/office/drawing/2014/chart" uri="{C3380CC4-5D6E-409C-BE32-E72D297353CC}">
                <c16:uniqueId val="{0000005F-EF87-450A-86EE-B733D714C96B}"/>
              </c:ext>
            </c:extLst>
          </c:dPt>
          <c:dPt>
            <c:idx val="86"/>
            <c:bubble3D val="0"/>
            <c:extLst>
              <c:ext xmlns:c16="http://schemas.microsoft.com/office/drawing/2014/chart" uri="{C3380CC4-5D6E-409C-BE32-E72D297353CC}">
                <c16:uniqueId val="{00000060-EF87-450A-86EE-B733D714C96B}"/>
              </c:ext>
            </c:extLst>
          </c:dPt>
          <c:dPt>
            <c:idx val="87"/>
            <c:bubble3D val="0"/>
            <c:extLst>
              <c:ext xmlns:c16="http://schemas.microsoft.com/office/drawing/2014/chart" uri="{C3380CC4-5D6E-409C-BE32-E72D297353CC}">
                <c16:uniqueId val="{00000061-EF87-450A-86EE-B733D714C96B}"/>
              </c:ext>
            </c:extLst>
          </c:dPt>
          <c:dPt>
            <c:idx val="88"/>
            <c:bubble3D val="0"/>
            <c:extLst>
              <c:ext xmlns:c16="http://schemas.microsoft.com/office/drawing/2014/chart" uri="{C3380CC4-5D6E-409C-BE32-E72D297353CC}">
                <c16:uniqueId val="{00000062-EF87-450A-86EE-B733D714C96B}"/>
              </c:ext>
            </c:extLst>
          </c:dPt>
          <c:dPt>
            <c:idx val="89"/>
            <c:bubble3D val="0"/>
            <c:extLst>
              <c:ext xmlns:c16="http://schemas.microsoft.com/office/drawing/2014/chart" uri="{C3380CC4-5D6E-409C-BE32-E72D297353CC}">
                <c16:uniqueId val="{00000063-EF87-450A-86EE-B733D714C96B}"/>
              </c:ext>
            </c:extLst>
          </c:dPt>
          <c:dPt>
            <c:idx val="90"/>
            <c:bubble3D val="0"/>
            <c:extLst>
              <c:ext xmlns:c16="http://schemas.microsoft.com/office/drawing/2014/chart" uri="{C3380CC4-5D6E-409C-BE32-E72D297353CC}">
                <c16:uniqueId val="{00000064-EF87-450A-86EE-B733D714C96B}"/>
              </c:ext>
            </c:extLst>
          </c:dPt>
          <c:dPt>
            <c:idx val="91"/>
            <c:bubble3D val="0"/>
            <c:extLst>
              <c:ext xmlns:c16="http://schemas.microsoft.com/office/drawing/2014/chart" uri="{C3380CC4-5D6E-409C-BE32-E72D297353CC}">
                <c16:uniqueId val="{00000065-EF87-450A-86EE-B733D714C96B}"/>
              </c:ext>
            </c:extLst>
          </c:dPt>
          <c:dPt>
            <c:idx val="92"/>
            <c:bubble3D val="0"/>
            <c:extLst>
              <c:ext xmlns:c16="http://schemas.microsoft.com/office/drawing/2014/chart" uri="{C3380CC4-5D6E-409C-BE32-E72D297353CC}">
                <c16:uniqueId val="{00000066-EF87-450A-86EE-B733D714C96B}"/>
              </c:ext>
            </c:extLst>
          </c:dPt>
          <c:dPt>
            <c:idx val="93"/>
            <c:bubble3D val="0"/>
            <c:extLst>
              <c:ext xmlns:c16="http://schemas.microsoft.com/office/drawing/2014/chart" uri="{C3380CC4-5D6E-409C-BE32-E72D297353CC}">
                <c16:uniqueId val="{00000067-EF87-450A-86EE-B733D714C96B}"/>
              </c:ext>
            </c:extLst>
          </c:dPt>
          <c:dPt>
            <c:idx val="94"/>
            <c:bubble3D val="0"/>
            <c:extLst>
              <c:ext xmlns:c16="http://schemas.microsoft.com/office/drawing/2014/chart" uri="{C3380CC4-5D6E-409C-BE32-E72D297353CC}">
                <c16:uniqueId val="{00000068-EF87-450A-86EE-B733D714C96B}"/>
              </c:ext>
            </c:extLst>
          </c:dPt>
          <c:dPt>
            <c:idx val="95"/>
            <c:bubble3D val="0"/>
            <c:extLst>
              <c:ext xmlns:c16="http://schemas.microsoft.com/office/drawing/2014/chart" uri="{C3380CC4-5D6E-409C-BE32-E72D297353CC}">
                <c16:uniqueId val="{00000069-EF87-450A-86EE-B733D714C96B}"/>
              </c:ext>
            </c:extLst>
          </c:dPt>
          <c:dPt>
            <c:idx val="96"/>
            <c:bubble3D val="0"/>
            <c:extLst>
              <c:ext xmlns:c16="http://schemas.microsoft.com/office/drawing/2014/chart" uri="{C3380CC4-5D6E-409C-BE32-E72D297353CC}">
                <c16:uniqueId val="{0000006A-EF87-450A-86EE-B733D714C96B}"/>
              </c:ext>
            </c:extLst>
          </c:dPt>
          <c:dPt>
            <c:idx val="97"/>
            <c:bubble3D val="0"/>
            <c:extLst>
              <c:ext xmlns:c16="http://schemas.microsoft.com/office/drawing/2014/chart" uri="{C3380CC4-5D6E-409C-BE32-E72D297353CC}">
                <c16:uniqueId val="{0000006B-EF87-450A-86EE-B733D714C96B}"/>
              </c:ext>
            </c:extLst>
          </c:dPt>
          <c:dPt>
            <c:idx val="98"/>
            <c:bubble3D val="0"/>
            <c:extLst>
              <c:ext xmlns:c16="http://schemas.microsoft.com/office/drawing/2014/chart" uri="{C3380CC4-5D6E-409C-BE32-E72D297353CC}">
                <c16:uniqueId val="{0000006C-EF87-450A-86EE-B733D714C96B}"/>
              </c:ext>
            </c:extLst>
          </c:dPt>
          <c:dPt>
            <c:idx val="99"/>
            <c:bubble3D val="0"/>
            <c:extLst>
              <c:ext xmlns:c16="http://schemas.microsoft.com/office/drawing/2014/chart" uri="{C3380CC4-5D6E-409C-BE32-E72D297353CC}">
                <c16:uniqueId val="{0000006D-EF87-450A-86EE-B733D714C96B}"/>
              </c:ext>
            </c:extLst>
          </c:dPt>
          <c:dPt>
            <c:idx val="100"/>
            <c:bubble3D val="0"/>
            <c:extLst>
              <c:ext xmlns:c16="http://schemas.microsoft.com/office/drawing/2014/chart" uri="{C3380CC4-5D6E-409C-BE32-E72D297353CC}">
                <c16:uniqueId val="{0000006E-EF87-450A-86EE-B733D714C96B}"/>
              </c:ext>
            </c:extLst>
          </c:dPt>
          <c:dPt>
            <c:idx val="101"/>
            <c:bubble3D val="0"/>
            <c:extLst>
              <c:ext xmlns:c16="http://schemas.microsoft.com/office/drawing/2014/chart" uri="{C3380CC4-5D6E-409C-BE32-E72D297353CC}">
                <c16:uniqueId val="{0000006F-EF87-450A-86EE-B733D714C96B}"/>
              </c:ext>
            </c:extLst>
          </c:dPt>
          <c:dPt>
            <c:idx val="102"/>
            <c:bubble3D val="0"/>
            <c:extLst>
              <c:ext xmlns:c16="http://schemas.microsoft.com/office/drawing/2014/chart" uri="{C3380CC4-5D6E-409C-BE32-E72D297353CC}">
                <c16:uniqueId val="{00000070-EF87-450A-86EE-B733D714C96B}"/>
              </c:ext>
            </c:extLst>
          </c:dPt>
          <c:dPt>
            <c:idx val="103"/>
            <c:bubble3D val="0"/>
            <c:extLst>
              <c:ext xmlns:c16="http://schemas.microsoft.com/office/drawing/2014/chart" uri="{C3380CC4-5D6E-409C-BE32-E72D297353CC}">
                <c16:uniqueId val="{00000071-EF87-450A-86EE-B733D714C96B}"/>
              </c:ext>
            </c:extLst>
          </c:dPt>
          <c:dPt>
            <c:idx val="104"/>
            <c:bubble3D val="0"/>
            <c:extLst>
              <c:ext xmlns:c16="http://schemas.microsoft.com/office/drawing/2014/chart" uri="{C3380CC4-5D6E-409C-BE32-E72D297353CC}">
                <c16:uniqueId val="{00000072-EF87-450A-86EE-B733D714C96B}"/>
              </c:ext>
            </c:extLst>
          </c:dPt>
          <c:dPt>
            <c:idx val="105"/>
            <c:bubble3D val="0"/>
            <c:extLst>
              <c:ext xmlns:c16="http://schemas.microsoft.com/office/drawing/2014/chart" uri="{C3380CC4-5D6E-409C-BE32-E72D297353CC}">
                <c16:uniqueId val="{00000073-EF87-450A-86EE-B733D714C96B}"/>
              </c:ext>
            </c:extLst>
          </c:dPt>
          <c:dPt>
            <c:idx val="106"/>
            <c:bubble3D val="0"/>
            <c:extLst>
              <c:ext xmlns:c16="http://schemas.microsoft.com/office/drawing/2014/chart" uri="{C3380CC4-5D6E-409C-BE32-E72D297353CC}">
                <c16:uniqueId val="{00000074-EF87-450A-86EE-B733D714C96B}"/>
              </c:ext>
            </c:extLst>
          </c:dPt>
          <c:dPt>
            <c:idx val="107"/>
            <c:bubble3D val="0"/>
            <c:extLst>
              <c:ext xmlns:c16="http://schemas.microsoft.com/office/drawing/2014/chart" uri="{C3380CC4-5D6E-409C-BE32-E72D297353CC}">
                <c16:uniqueId val="{00000075-EF87-450A-86EE-B733D714C96B}"/>
              </c:ext>
            </c:extLst>
          </c:dPt>
          <c:dPt>
            <c:idx val="108"/>
            <c:bubble3D val="0"/>
            <c:extLst>
              <c:ext xmlns:c16="http://schemas.microsoft.com/office/drawing/2014/chart" uri="{C3380CC4-5D6E-409C-BE32-E72D297353CC}">
                <c16:uniqueId val="{00000076-EF87-450A-86EE-B733D714C96B}"/>
              </c:ext>
            </c:extLst>
          </c:dPt>
          <c:dLbls>
            <c:dLbl>
              <c:idx val="0"/>
              <c:layout>
                <c:manualLayout>
                  <c:x val="-3.3185180711890361E-2"/>
                  <c:y val="-4.9459851874825413E-2"/>
                </c:manualLayout>
              </c:layout>
              <c:spPr>
                <a:noFill/>
                <a:ln>
                  <a:noFill/>
                </a:ln>
                <a:effectLst/>
              </c:spPr>
              <c:txPr>
                <a:bodyPr wrap="square" lIns="38100" tIns="19050" rIns="38100" bIns="19050" anchor="ctr">
                  <a:noAutofit/>
                </a:bodyPr>
                <a:lstStyle/>
                <a:p>
                  <a:pPr>
                    <a:defRPr/>
                  </a:pPr>
                  <a:endParaRPr lang="es-CO"/>
                </a:p>
              </c:txPr>
              <c:showLegendKey val="0"/>
              <c:showVal val="1"/>
              <c:showCatName val="0"/>
              <c:showSerName val="0"/>
              <c:showPercent val="0"/>
              <c:showBubbleSize val="0"/>
              <c:extLst>
                <c:ext xmlns:c15="http://schemas.microsoft.com/office/drawing/2012/chart" uri="{CE6537A1-D6FC-4f65-9D91-7224C49458BB}">
                  <c15:layout>
                    <c:manualLayout>
                      <c:w val="5.7299745362530678E-2"/>
                      <c:h val="0.13623989778024662"/>
                    </c:manualLayout>
                  </c15:layout>
                </c:ext>
                <c:ext xmlns:c16="http://schemas.microsoft.com/office/drawing/2014/chart" uri="{C3380CC4-5D6E-409C-BE32-E72D297353CC}">
                  <c16:uniqueId val="{00000077-EF87-450A-86EE-B733D714C96B}"/>
                </c:ext>
              </c:extLst>
            </c:dLbl>
            <c:dLbl>
              <c:idx val="12"/>
              <c:layout>
                <c:manualLayout>
                  <c:x val="-1.4748969205284602E-2"/>
                  <c:y val="-3.147456384362133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8-EF87-450A-86EE-B733D714C96B}"/>
                </c:ext>
              </c:extLst>
            </c:dLbl>
            <c:dLbl>
              <c:idx val="24"/>
              <c:layout>
                <c:manualLayout>
                  <c:x val="-2.3967074958587478E-2"/>
                  <c:y val="-4.046729637037037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9-EF87-450A-86EE-B733D714C96B}"/>
                </c:ext>
              </c:extLst>
            </c:dLbl>
            <c:dLbl>
              <c:idx val="36"/>
              <c:layout>
                <c:manualLayout>
                  <c:x val="-3.5028801862550862E-2"/>
                  <c:y val="-4.496366263374476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A-EF87-450A-86EE-B733D714C96B}"/>
                </c:ext>
              </c:extLst>
            </c:dLbl>
            <c:dLbl>
              <c:idx val="48"/>
              <c:layout>
                <c:manualLayout>
                  <c:x val="-3.1341559561229783E-2"/>
                  <c:y val="-4.496366263374476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B-EF87-450A-86EE-B733D714C96B}"/>
                </c:ext>
              </c:extLst>
            </c:dLbl>
            <c:dLbl>
              <c:idx val="60"/>
              <c:layout>
                <c:manualLayout>
                  <c:x val="-2.2123453807926904E-2"/>
                  <c:y val="-3.147456384362133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C-EF87-450A-86EE-B733D714C96B}"/>
                </c:ext>
              </c:extLst>
            </c:dLbl>
            <c:dLbl>
              <c:idx val="72"/>
              <c:layout>
                <c:manualLayout>
                  <c:x val="-3.1341559561229783E-2"/>
                  <c:y val="-3.14745638436214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5-EF87-450A-86EE-B733D714C96B}"/>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Hoja1!$P$6:$CJ$6</c:f>
              <c:strCache>
                <c:ptCount val="73"/>
                <c:pt idx="0">
                  <c:v>Abr - Jun 19</c:v>
                </c:pt>
                <c:pt idx="12">
                  <c:v>Abr - Jun 20</c:v>
                </c:pt>
                <c:pt idx="24">
                  <c:v>Abr - Jun 21</c:v>
                </c:pt>
                <c:pt idx="36">
                  <c:v>Abr - Jun 22</c:v>
                </c:pt>
                <c:pt idx="48">
                  <c:v>Abr - Jun 23</c:v>
                </c:pt>
                <c:pt idx="60">
                  <c:v>Abr - Jun 24</c:v>
                </c:pt>
                <c:pt idx="72">
                  <c:v>Abr - Jun 25</c:v>
                </c:pt>
              </c:strCache>
            </c:strRef>
          </c:cat>
          <c:val>
            <c:numRef>
              <c:f>Hoja1!$P$10:$CJ$10</c:f>
              <c:numCache>
                <c:formatCode>0.0</c:formatCode>
                <c:ptCount val="73"/>
                <c:pt idx="0">
                  <c:v>16.505442330674075</c:v>
                </c:pt>
                <c:pt idx="1">
                  <c:v>16.201722336141707</c:v>
                </c:pt>
                <c:pt idx="2">
                  <c:v>15.834814414538226</c:v>
                </c:pt>
                <c:pt idx="3">
                  <c:v>15.789034780624808</c:v>
                </c:pt>
                <c:pt idx="4">
                  <c:v>15.788324597638598</c:v>
                </c:pt>
                <c:pt idx="5">
                  <c:v>15.679146918672679</c:v>
                </c:pt>
                <c:pt idx="6">
                  <c:v>16.5488411727348</c:v>
                </c:pt>
                <c:pt idx="7">
                  <c:v>17.255309903905641</c:v>
                </c:pt>
                <c:pt idx="8">
                  <c:v>18.567169158274432</c:v>
                </c:pt>
                <c:pt idx="9">
                  <c:v>19.560322313523155</c:v>
                </c:pt>
                <c:pt idx="10">
                  <c:v>20.830457923499122</c:v>
                </c:pt>
                <c:pt idx="11">
                  <c:v>22.839085768092453</c:v>
                </c:pt>
                <c:pt idx="12">
                  <c:v>24.112796522067864</c:v>
                </c:pt>
                <c:pt idx="13">
                  <c:v>25.084825780896157</c:v>
                </c:pt>
                <c:pt idx="14">
                  <c:v>24.543903941812065</c:v>
                </c:pt>
                <c:pt idx="15">
                  <c:v>24.182056205271422</c:v>
                </c:pt>
                <c:pt idx="16">
                  <c:v>22.762593626941189</c:v>
                </c:pt>
                <c:pt idx="17">
                  <c:v>20.729250103233319</c:v>
                </c:pt>
                <c:pt idx="18">
                  <c:v>20.041591630936022</c:v>
                </c:pt>
                <c:pt idx="19">
                  <c:v>19.550806455715737</c:v>
                </c:pt>
                <c:pt idx="20">
                  <c:v>18.705519940054945</c:v>
                </c:pt>
                <c:pt idx="21">
                  <c:v>17.672797414035539</c:v>
                </c:pt>
                <c:pt idx="22">
                  <c:v>16.442236897066785</c:v>
                </c:pt>
                <c:pt idx="23">
                  <c:v>17.564264066747672</c:v>
                </c:pt>
                <c:pt idx="24">
                  <c:v>17.229134771811289</c:v>
                </c:pt>
                <c:pt idx="25">
                  <c:v>16.914331613580895</c:v>
                </c:pt>
                <c:pt idx="26">
                  <c:v>14.120608419198946</c:v>
                </c:pt>
                <c:pt idx="27">
                  <c:v>13.136562719417016</c:v>
                </c:pt>
                <c:pt idx="28">
                  <c:v>14.023894384406702</c:v>
                </c:pt>
                <c:pt idx="29">
                  <c:v>15.645628616926244</c:v>
                </c:pt>
                <c:pt idx="30">
                  <c:v>16.547206790580628</c:v>
                </c:pt>
                <c:pt idx="31">
                  <c:v>16.482519636531652</c:v>
                </c:pt>
                <c:pt idx="32">
                  <c:v>16.665530556073119</c:v>
                </c:pt>
                <c:pt idx="33">
                  <c:v>17.109293576829813</c:v>
                </c:pt>
                <c:pt idx="34">
                  <c:v>16.131531480030027</c:v>
                </c:pt>
                <c:pt idx="35">
                  <c:v>16.083080919978389</c:v>
                </c:pt>
                <c:pt idx="36">
                  <c:v>15.445808541086089</c:v>
                </c:pt>
                <c:pt idx="37">
                  <c:v>16.422413333597309</c:v>
                </c:pt>
                <c:pt idx="38">
                  <c:v>17.026987295193148</c:v>
                </c:pt>
                <c:pt idx="39">
                  <c:v>17.55604474594546</c:v>
                </c:pt>
                <c:pt idx="40">
                  <c:v>16.013213853348915</c:v>
                </c:pt>
                <c:pt idx="41">
                  <c:v>14.474543007146377</c:v>
                </c:pt>
                <c:pt idx="42">
                  <c:v>14.435418159985788</c:v>
                </c:pt>
                <c:pt idx="43">
                  <c:v>15.8136130538992</c:v>
                </c:pt>
                <c:pt idx="44">
                  <c:v>16.839519481565464</c:v>
                </c:pt>
                <c:pt idx="45">
                  <c:v>16.011220064114653</c:v>
                </c:pt>
                <c:pt idx="46">
                  <c:v>15.481994477580379</c:v>
                </c:pt>
                <c:pt idx="47">
                  <c:v>14.2895553723692</c:v>
                </c:pt>
                <c:pt idx="48">
                  <c:v>13.996664297741837</c:v>
                </c:pt>
                <c:pt idx="49">
                  <c:v>12.561188606021245</c:v>
                </c:pt>
                <c:pt idx="50">
                  <c:v>12.269551359291551</c:v>
                </c:pt>
                <c:pt idx="51">
                  <c:v>10.838444225844784</c:v>
                </c:pt>
                <c:pt idx="52">
                  <c:v>10.781717747471843</c:v>
                </c:pt>
                <c:pt idx="53">
                  <c:v>10.607159263276635</c:v>
                </c:pt>
                <c:pt idx="54">
                  <c:v>10.960056716662077</c:v>
                </c:pt>
                <c:pt idx="55">
                  <c:v>12.544626398163636</c:v>
                </c:pt>
                <c:pt idx="56">
                  <c:v>13.683814417168753</c:v>
                </c:pt>
                <c:pt idx="57">
                  <c:v>13.992158023970921</c:v>
                </c:pt>
                <c:pt idx="58">
                  <c:v>13.332806161609032</c:v>
                </c:pt>
                <c:pt idx="59">
                  <c:v>11.961667712076748</c:v>
                </c:pt>
                <c:pt idx="60">
                  <c:v>11.785797005210917</c:v>
                </c:pt>
                <c:pt idx="61">
                  <c:v>11.312544303135629</c:v>
                </c:pt>
                <c:pt idx="62">
                  <c:v>11.400611793708316</c:v>
                </c:pt>
                <c:pt idx="63">
                  <c:v>11.274688746893569</c:v>
                </c:pt>
                <c:pt idx="64">
                  <c:v>12.44950347534725</c:v>
                </c:pt>
                <c:pt idx="65">
                  <c:v>12.633843690053462</c:v>
                </c:pt>
                <c:pt idx="66">
                  <c:v>12.322196968718032</c:v>
                </c:pt>
                <c:pt idx="67">
                  <c:v>11.916090773586699</c:v>
                </c:pt>
                <c:pt idx="68">
                  <c:v>12.187791495589103</c:v>
                </c:pt>
                <c:pt idx="69">
                  <c:v>11.991099929187305</c:v>
                </c:pt>
                <c:pt idx="70">
                  <c:v>9.6195014463993225</c:v>
                </c:pt>
                <c:pt idx="71">
                  <c:v>7.804648629666568</c:v>
                </c:pt>
                <c:pt idx="72">
                  <c:v>7.9251577396184976</c:v>
                </c:pt>
              </c:numCache>
            </c:numRef>
          </c:val>
          <c:smooth val="1"/>
          <c:extLst>
            <c:ext xmlns:c16="http://schemas.microsoft.com/office/drawing/2014/chart" uri="{C3380CC4-5D6E-409C-BE32-E72D297353CC}">
              <c16:uniqueId val="{0000007D-EF87-450A-86EE-B733D714C96B}"/>
            </c:ext>
          </c:extLst>
        </c:ser>
        <c:dLbls>
          <c:showLegendKey val="0"/>
          <c:showVal val="0"/>
          <c:showCatName val="0"/>
          <c:showSerName val="0"/>
          <c:showPercent val="0"/>
          <c:showBubbleSize val="0"/>
        </c:dLbls>
        <c:marker val="1"/>
        <c:smooth val="0"/>
        <c:axId val="213385152"/>
        <c:axId val="213385712"/>
      </c:lineChart>
      <c:dateAx>
        <c:axId val="213384032"/>
        <c:scaling>
          <c:orientation val="minMax"/>
        </c:scaling>
        <c:delete val="0"/>
        <c:axPos val="b"/>
        <c:numFmt formatCode="mmm\-yy" sourceLinked="0"/>
        <c:majorTickMark val="out"/>
        <c:minorTickMark val="none"/>
        <c:tickLblPos val="nextTo"/>
        <c:txPr>
          <a:bodyPr rot="-5400000" vert="horz" anchor="t" anchorCtr="1"/>
          <a:lstStyle/>
          <a:p>
            <a:pPr>
              <a:defRPr/>
            </a:pPr>
            <a:endParaRPr lang="es-ES"/>
          </a:p>
        </c:txPr>
        <c:crossAx val="213384592"/>
        <c:crosses val="autoZero"/>
        <c:auto val="1"/>
        <c:lblOffset val="100"/>
        <c:baseTimeUnit val="days"/>
        <c:majorTimeUnit val="months"/>
        <c:minorUnit val="8"/>
        <c:minorTimeUnit val="days"/>
      </c:dateAx>
      <c:valAx>
        <c:axId val="213384592"/>
        <c:scaling>
          <c:orientation val="minMax"/>
          <c:max val="80"/>
          <c:min val="0"/>
        </c:scaling>
        <c:delete val="0"/>
        <c:axPos val="l"/>
        <c:majorGridlines>
          <c:spPr>
            <a:ln w="3175">
              <a:noFill/>
              <a:prstDash val="solid"/>
            </a:ln>
          </c:spPr>
        </c:majorGridlines>
        <c:title>
          <c:tx>
            <c:rich>
              <a:bodyPr rot="-5400000" vert="horz"/>
              <a:lstStyle/>
              <a:p>
                <a:pPr>
                  <a:defRPr b="1"/>
                </a:pPr>
                <a:r>
                  <a:rPr lang="es-CO" b="1"/>
                  <a:t>Tasa TGP-TO</a:t>
                </a:r>
              </a:p>
            </c:rich>
          </c:tx>
          <c:layout>
            <c:manualLayout>
              <c:xMode val="edge"/>
              <c:yMode val="edge"/>
              <c:x val="1.128252594098351E-2"/>
              <c:y val="0.34075587872381746"/>
            </c:manualLayout>
          </c:layout>
          <c:overlay val="0"/>
          <c:spPr>
            <a:noFill/>
            <a:ln w="25400">
              <a:noFill/>
            </a:ln>
          </c:spPr>
        </c:title>
        <c:numFmt formatCode="0" sourceLinked="0"/>
        <c:majorTickMark val="out"/>
        <c:minorTickMark val="none"/>
        <c:tickLblPos val="nextTo"/>
        <c:spPr>
          <a:ln w="3175">
            <a:noFill/>
            <a:prstDash val="solid"/>
          </a:ln>
        </c:spPr>
        <c:txPr>
          <a:bodyPr rot="0" vert="horz"/>
          <a:lstStyle/>
          <a:p>
            <a:pPr>
              <a:defRPr/>
            </a:pPr>
            <a:endParaRPr lang="es-ES"/>
          </a:p>
        </c:txPr>
        <c:crossAx val="213384032"/>
        <c:crosses val="autoZero"/>
        <c:crossBetween val="between"/>
        <c:majorUnit val="10"/>
      </c:valAx>
      <c:catAx>
        <c:axId val="213385152"/>
        <c:scaling>
          <c:orientation val="minMax"/>
        </c:scaling>
        <c:delete val="1"/>
        <c:axPos val="b"/>
        <c:numFmt formatCode="General" sourceLinked="1"/>
        <c:majorTickMark val="out"/>
        <c:minorTickMark val="none"/>
        <c:tickLblPos val="none"/>
        <c:crossAx val="213385712"/>
        <c:crosses val="autoZero"/>
        <c:auto val="1"/>
        <c:lblAlgn val="ctr"/>
        <c:lblOffset val="100"/>
        <c:noMultiLvlLbl val="0"/>
      </c:catAx>
      <c:valAx>
        <c:axId val="213385712"/>
        <c:scaling>
          <c:orientation val="minMax"/>
          <c:max val="100"/>
          <c:min val="0"/>
        </c:scaling>
        <c:delete val="0"/>
        <c:axPos val="r"/>
        <c:title>
          <c:tx>
            <c:rich>
              <a:bodyPr rot="-5400000" vert="horz"/>
              <a:lstStyle/>
              <a:p>
                <a:pPr>
                  <a:defRPr b="1"/>
                </a:pPr>
                <a:r>
                  <a:rPr lang="es-CO" b="1"/>
                  <a:t> Tasa TD</a:t>
                </a:r>
              </a:p>
            </c:rich>
          </c:tx>
          <c:layout>
            <c:manualLayout>
              <c:xMode val="edge"/>
              <c:yMode val="edge"/>
              <c:x val="0.96197336473576567"/>
              <c:y val="0.34367801477169946"/>
            </c:manualLayout>
          </c:layout>
          <c:overlay val="0"/>
          <c:spPr>
            <a:noFill/>
            <a:ln w="25400">
              <a:noFill/>
            </a:ln>
          </c:spPr>
        </c:title>
        <c:numFmt formatCode="0" sourceLinked="0"/>
        <c:majorTickMark val="cross"/>
        <c:minorTickMark val="none"/>
        <c:tickLblPos val="nextTo"/>
        <c:spPr>
          <a:ln w="3175">
            <a:noFill/>
            <a:prstDash val="solid"/>
          </a:ln>
        </c:spPr>
        <c:txPr>
          <a:bodyPr rot="0" vert="horz"/>
          <a:lstStyle/>
          <a:p>
            <a:pPr>
              <a:defRPr/>
            </a:pPr>
            <a:endParaRPr lang="es-ES"/>
          </a:p>
        </c:txPr>
        <c:crossAx val="213385152"/>
        <c:crosses val="max"/>
        <c:crossBetween val="between"/>
        <c:majorUnit val="20"/>
        <c:minorUnit val="5"/>
      </c:valAx>
      <c:spPr>
        <a:noFill/>
        <a:ln w="6350">
          <a:noFill/>
        </a:ln>
      </c:spPr>
    </c:plotArea>
    <c:legend>
      <c:legendPos val="r"/>
      <c:layout>
        <c:manualLayout>
          <c:xMode val="edge"/>
          <c:yMode val="edge"/>
          <c:x val="0.31184604979490077"/>
          <c:y val="0.90074151246832823"/>
          <c:w val="0.29996122786809931"/>
          <c:h val="4.6274219173910176E-2"/>
        </c:manualLayout>
      </c:layout>
      <c:overlay val="0"/>
      <c:txPr>
        <a:bodyPr/>
        <a:lstStyle/>
        <a:p>
          <a:pPr rtl="0">
            <a:defRPr/>
          </a:pPr>
          <a:endParaRPr lang="es-ES"/>
        </a:p>
      </c:txPr>
    </c:legend>
    <c:plotVisOnly val="1"/>
    <c:dispBlanksAs val="gap"/>
    <c:showDLblsOverMax val="0"/>
  </c:chart>
  <c:spPr>
    <a:ln w="9525">
      <a:noFill/>
    </a:ln>
  </c:spPr>
  <c:txPr>
    <a:bodyPr/>
    <a:lstStyle/>
    <a:p>
      <a:pPr>
        <a:defRPr sz="1000" b="0" i="0" u="none" strike="noStrike" baseline="0">
          <a:solidFill>
            <a:srgbClr val="000000"/>
          </a:solidFill>
          <a:latin typeface="Segoe UI" panose="020B0502040204020203" pitchFamily="34" charset="0"/>
          <a:ea typeface="Arial"/>
          <a:cs typeface="Segoe UI" panose="020B0502040204020203" pitchFamily="34" charset="0"/>
        </a:defRPr>
      </a:pPr>
      <a:endParaRPr lang="es-ES"/>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6825728888200412E-2"/>
          <c:y val="7.1750790773098483E-2"/>
          <c:w val="0.85284429493820679"/>
          <c:h val="0.54798102866566023"/>
        </c:manualLayout>
      </c:layout>
      <c:lineChart>
        <c:grouping val="standard"/>
        <c:varyColors val="0"/>
        <c:ser>
          <c:idx val="0"/>
          <c:order val="0"/>
          <c:tx>
            <c:strRef>
              <c:f>Hoja1!$L$29</c:f>
              <c:strCache>
                <c:ptCount val="1"/>
                <c:pt idx="0">
                  <c:v>TGP</c:v>
                </c:pt>
              </c:strCache>
            </c:strRef>
          </c:tx>
          <c:spPr>
            <a:ln>
              <a:solidFill>
                <a:schemeClr val="tx2"/>
              </a:solidFill>
            </a:ln>
          </c:spPr>
          <c:marker>
            <c:symbol val="none"/>
          </c:marker>
          <c:dPt>
            <c:idx val="70"/>
            <c:bubble3D val="0"/>
            <c:extLst>
              <c:ext xmlns:c16="http://schemas.microsoft.com/office/drawing/2014/chart" uri="{C3380CC4-5D6E-409C-BE32-E72D297353CC}">
                <c16:uniqueId val="{00000000-9235-49C8-A2C4-DD58F0EBC6A5}"/>
              </c:ext>
            </c:extLst>
          </c:dPt>
          <c:dPt>
            <c:idx val="71"/>
            <c:bubble3D val="0"/>
            <c:extLst>
              <c:ext xmlns:c16="http://schemas.microsoft.com/office/drawing/2014/chart" uri="{C3380CC4-5D6E-409C-BE32-E72D297353CC}">
                <c16:uniqueId val="{00000001-9235-49C8-A2C4-DD58F0EBC6A5}"/>
              </c:ext>
            </c:extLst>
          </c:dPt>
          <c:dPt>
            <c:idx val="72"/>
            <c:bubble3D val="0"/>
            <c:extLst>
              <c:ext xmlns:c16="http://schemas.microsoft.com/office/drawing/2014/chart" uri="{C3380CC4-5D6E-409C-BE32-E72D297353CC}">
                <c16:uniqueId val="{00000002-9235-49C8-A2C4-DD58F0EBC6A5}"/>
              </c:ext>
            </c:extLst>
          </c:dPt>
          <c:dPt>
            <c:idx val="76"/>
            <c:bubble3D val="0"/>
            <c:extLst>
              <c:ext xmlns:c16="http://schemas.microsoft.com/office/drawing/2014/chart" uri="{C3380CC4-5D6E-409C-BE32-E72D297353CC}">
                <c16:uniqueId val="{00000003-9235-49C8-A2C4-DD58F0EBC6A5}"/>
              </c:ext>
            </c:extLst>
          </c:dPt>
          <c:dPt>
            <c:idx val="77"/>
            <c:bubble3D val="0"/>
            <c:extLst>
              <c:ext xmlns:c16="http://schemas.microsoft.com/office/drawing/2014/chart" uri="{C3380CC4-5D6E-409C-BE32-E72D297353CC}">
                <c16:uniqueId val="{00000004-9235-49C8-A2C4-DD58F0EBC6A5}"/>
              </c:ext>
            </c:extLst>
          </c:dPt>
          <c:dPt>
            <c:idx val="78"/>
            <c:bubble3D val="0"/>
            <c:extLst>
              <c:ext xmlns:c16="http://schemas.microsoft.com/office/drawing/2014/chart" uri="{C3380CC4-5D6E-409C-BE32-E72D297353CC}">
                <c16:uniqueId val="{00000005-9235-49C8-A2C4-DD58F0EBC6A5}"/>
              </c:ext>
            </c:extLst>
          </c:dPt>
          <c:dPt>
            <c:idx val="79"/>
            <c:bubble3D val="0"/>
            <c:extLst>
              <c:ext xmlns:c16="http://schemas.microsoft.com/office/drawing/2014/chart" uri="{C3380CC4-5D6E-409C-BE32-E72D297353CC}">
                <c16:uniqueId val="{00000006-9235-49C8-A2C4-DD58F0EBC6A5}"/>
              </c:ext>
            </c:extLst>
          </c:dPt>
          <c:dPt>
            <c:idx val="80"/>
            <c:bubble3D val="0"/>
            <c:extLst>
              <c:ext xmlns:c16="http://schemas.microsoft.com/office/drawing/2014/chart" uri="{C3380CC4-5D6E-409C-BE32-E72D297353CC}">
                <c16:uniqueId val="{00000007-9235-49C8-A2C4-DD58F0EBC6A5}"/>
              </c:ext>
            </c:extLst>
          </c:dPt>
          <c:dPt>
            <c:idx val="81"/>
            <c:bubble3D val="0"/>
            <c:extLst>
              <c:ext xmlns:c16="http://schemas.microsoft.com/office/drawing/2014/chart" uri="{C3380CC4-5D6E-409C-BE32-E72D297353CC}">
                <c16:uniqueId val="{00000008-9235-49C8-A2C4-DD58F0EBC6A5}"/>
              </c:ext>
            </c:extLst>
          </c:dPt>
          <c:dPt>
            <c:idx val="82"/>
            <c:bubble3D val="0"/>
            <c:extLst>
              <c:ext xmlns:c16="http://schemas.microsoft.com/office/drawing/2014/chart" uri="{C3380CC4-5D6E-409C-BE32-E72D297353CC}">
                <c16:uniqueId val="{00000009-9235-49C8-A2C4-DD58F0EBC6A5}"/>
              </c:ext>
            </c:extLst>
          </c:dPt>
          <c:dPt>
            <c:idx val="83"/>
            <c:bubble3D val="0"/>
            <c:extLst>
              <c:ext xmlns:c16="http://schemas.microsoft.com/office/drawing/2014/chart" uri="{C3380CC4-5D6E-409C-BE32-E72D297353CC}">
                <c16:uniqueId val="{0000000A-9235-49C8-A2C4-DD58F0EBC6A5}"/>
              </c:ext>
            </c:extLst>
          </c:dPt>
          <c:dPt>
            <c:idx val="84"/>
            <c:bubble3D val="0"/>
            <c:extLst>
              <c:ext xmlns:c16="http://schemas.microsoft.com/office/drawing/2014/chart" uri="{C3380CC4-5D6E-409C-BE32-E72D297353CC}">
                <c16:uniqueId val="{0000000B-9235-49C8-A2C4-DD58F0EBC6A5}"/>
              </c:ext>
            </c:extLst>
          </c:dPt>
          <c:dPt>
            <c:idx val="85"/>
            <c:bubble3D val="0"/>
            <c:extLst>
              <c:ext xmlns:c16="http://schemas.microsoft.com/office/drawing/2014/chart" uri="{C3380CC4-5D6E-409C-BE32-E72D297353CC}">
                <c16:uniqueId val="{0000000C-9235-49C8-A2C4-DD58F0EBC6A5}"/>
              </c:ext>
            </c:extLst>
          </c:dPt>
          <c:dPt>
            <c:idx val="86"/>
            <c:bubble3D val="0"/>
            <c:extLst>
              <c:ext xmlns:c16="http://schemas.microsoft.com/office/drawing/2014/chart" uri="{C3380CC4-5D6E-409C-BE32-E72D297353CC}">
                <c16:uniqueId val="{0000000D-9235-49C8-A2C4-DD58F0EBC6A5}"/>
              </c:ext>
            </c:extLst>
          </c:dPt>
          <c:dPt>
            <c:idx val="87"/>
            <c:bubble3D val="0"/>
            <c:extLst>
              <c:ext xmlns:c16="http://schemas.microsoft.com/office/drawing/2014/chart" uri="{C3380CC4-5D6E-409C-BE32-E72D297353CC}">
                <c16:uniqueId val="{0000000E-9235-49C8-A2C4-DD58F0EBC6A5}"/>
              </c:ext>
            </c:extLst>
          </c:dPt>
          <c:dPt>
            <c:idx val="88"/>
            <c:bubble3D val="0"/>
            <c:extLst>
              <c:ext xmlns:c16="http://schemas.microsoft.com/office/drawing/2014/chart" uri="{C3380CC4-5D6E-409C-BE32-E72D297353CC}">
                <c16:uniqueId val="{0000000F-9235-49C8-A2C4-DD58F0EBC6A5}"/>
              </c:ext>
            </c:extLst>
          </c:dPt>
          <c:dPt>
            <c:idx val="89"/>
            <c:bubble3D val="0"/>
            <c:extLst>
              <c:ext xmlns:c16="http://schemas.microsoft.com/office/drawing/2014/chart" uri="{C3380CC4-5D6E-409C-BE32-E72D297353CC}">
                <c16:uniqueId val="{00000010-9235-49C8-A2C4-DD58F0EBC6A5}"/>
              </c:ext>
            </c:extLst>
          </c:dPt>
          <c:dPt>
            <c:idx val="90"/>
            <c:bubble3D val="0"/>
            <c:extLst>
              <c:ext xmlns:c16="http://schemas.microsoft.com/office/drawing/2014/chart" uri="{C3380CC4-5D6E-409C-BE32-E72D297353CC}">
                <c16:uniqueId val="{00000011-9235-49C8-A2C4-DD58F0EBC6A5}"/>
              </c:ext>
            </c:extLst>
          </c:dPt>
          <c:dPt>
            <c:idx val="91"/>
            <c:bubble3D val="0"/>
            <c:extLst>
              <c:ext xmlns:c16="http://schemas.microsoft.com/office/drawing/2014/chart" uri="{C3380CC4-5D6E-409C-BE32-E72D297353CC}">
                <c16:uniqueId val="{00000012-9235-49C8-A2C4-DD58F0EBC6A5}"/>
              </c:ext>
            </c:extLst>
          </c:dPt>
          <c:dPt>
            <c:idx val="92"/>
            <c:bubble3D val="0"/>
            <c:extLst>
              <c:ext xmlns:c16="http://schemas.microsoft.com/office/drawing/2014/chart" uri="{C3380CC4-5D6E-409C-BE32-E72D297353CC}">
                <c16:uniqueId val="{00000013-9235-49C8-A2C4-DD58F0EBC6A5}"/>
              </c:ext>
            </c:extLst>
          </c:dPt>
          <c:dPt>
            <c:idx val="93"/>
            <c:bubble3D val="0"/>
            <c:extLst>
              <c:ext xmlns:c16="http://schemas.microsoft.com/office/drawing/2014/chart" uri="{C3380CC4-5D6E-409C-BE32-E72D297353CC}">
                <c16:uniqueId val="{00000014-9235-49C8-A2C4-DD58F0EBC6A5}"/>
              </c:ext>
            </c:extLst>
          </c:dPt>
          <c:dPt>
            <c:idx val="94"/>
            <c:bubble3D val="0"/>
            <c:extLst>
              <c:ext xmlns:c16="http://schemas.microsoft.com/office/drawing/2014/chart" uri="{C3380CC4-5D6E-409C-BE32-E72D297353CC}">
                <c16:uniqueId val="{00000015-9235-49C8-A2C4-DD58F0EBC6A5}"/>
              </c:ext>
            </c:extLst>
          </c:dPt>
          <c:dPt>
            <c:idx val="95"/>
            <c:bubble3D val="0"/>
            <c:extLst>
              <c:ext xmlns:c16="http://schemas.microsoft.com/office/drawing/2014/chart" uri="{C3380CC4-5D6E-409C-BE32-E72D297353CC}">
                <c16:uniqueId val="{00000016-9235-49C8-A2C4-DD58F0EBC6A5}"/>
              </c:ext>
            </c:extLst>
          </c:dPt>
          <c:dPt>
            <c:idx val="96"/>
            <c:bubble3D val="0"/>
            <c:extLst>
              <c:ext xmlns:c16="http://schemas.microsoft.com/office/drawing/2014/chart" uri="{C3380CC4-5D6E-409C-BE32-E72D297353CC}">
                <c16:uniqueId val="{00000017-9235-49C8-A2C4-DD58F0EBC6A5}"/>
              </c:ext>
            </c:extLst>
          </c:dPt>
          <c:dPt>
            <c:idx val="97"/>
            <c:bubble3D val="0"/>
            <c:extLst>
              <c:ext xmlns:c16="http://schemas.microsoft.com/office/drawing/2014/chart" uri="{C3380CC4-5D6E-409C-BE32-E72D297353CC}">
                <c16:uniqueId val="{00000018-9235-49C8-A2C4-DD58F0EBC6A5}"/>
              </c:ext>
            </c:extLst>
          </c:dPt>
          <c:dPt>
            <c:idx val="98"/>
            <c:bubble3D val="0"/>
            <c:extLst>
              <c:ext xmlns:c16="http://schemas.microsoft.com/office/drawing/2014/chart" uri="{C3380CC4-5D6E-409C-BE32-E72D297353CC}">
                <c16:uniqueId val="{00000019-9235-49C8-A2C4-DD58F0EBC6A5}"/>
              </c:ext>
            </c:extLst>
          </c:dPt>
          <c:dPt>
            <c:idx val="99"/>
            <c:bubble3D val="0"/>
            <c:extLst>
              <c:ext xmlns:c16="http://schemas.microsoft.com/office/drawing/2014/chart" uri="{C3380CC4-5D6E-409C-BE32-E72D297353CC}">
                <c16:uniqueId val="{0000001A-9235-49C8-A2C4-DD58F0EBC6A5}"/>
              </c:ext>
            </c:extLst>
          </c:dPt>
          <c:dPt>
            <c:idx val="100"/>
            <c:bubble3D val="0"/>
            <c:extLst>
              <c:ext xmlns:c16="http://schemas.microsoft.com/office/drawing/2014/chart" uri="{C3380CC4-5D6E-409C-BE32-E72D297353CC}">
                <c16:uniqueId val="{0000001B-9235-49C8-A2C4-DD58F0EBC6A5}"/>
              </c:ext>
            </c:extLst>
          </c:dPt>
          <c:dPt>
            <c:idx val="101"/>
            <c:bubble3D val="0"/>
            <c:extLst>
              <c:ext xmlns:c16="http://schemas.microsoft.com/office/drawing/2014/chart" uri="{C3380CC4-5D6E-409C-BE32-E72D297353CC}">
                <c16:uniqueId val="{0000001C-9235-49C8-A2C4-DD58F0EBC6A5}"/>
              </c:ext>
            </c:extLst>
          </c:dPt>
          <c:dPt>
            <c:idx val="102"/>
            <c:bubble3D val="0"/>
            <c:extLst>
              <c:ext xmlns:c16="http://schemas.microsoft.com/office/drawing/2014/chart" uri="{C3380CC4-5D6E-409C-BE32-E72D297353CC}">
                <c16:uniqueId val="{0000001D-9235-49C8-A2C4-DD58F0EBC6A5}"/>
              </c:ext>
            </c:extLst>
          </c:dPt>
          <c:dPt>
            <c:idx val="103"/>
            <c:bubble3D val="0"/>
            <c:extLst>
              <c:ext xmlns:c16="http://schemas.microsoft.com/office/drawing/2014/chart" uri="{C3380CC4-5D6E-409C-BE32-E72D297353CC}">
                <c16:uniqueId val="{0000001E-9235-49C8-A2C4-DD58F0EBC6A5}"/>
              </c:ext>
            </c:extLst>
          </c:dPt>
          <c:dPt>
            <c:idx val="104"/>
            <c:bubble3D val="0"/>
            <c:extLst>
              <c:ext xmlns:c16="http://schemas.microsoft.com/office/drawing/2014/chart" uri="{C3380CC4-5D6E-409C-BE32-E72D297353CC}">
                <c16:uniqueId val="{0000001F-9235-49C8-A2C4-DD58F0EBC6A5}"/>
              </c:ext>
            </c:extLst>
          </c:dPt>
          <c:dPt>
            <c:idx val="105"/>
            <c:bubble3D val="0"/>
            <c:extLst>
              <c:ext xmlns:c16="http://schemas.microsoft.com/office/drawing/2014/chart" uri="{C3380CC4-5D6E-409C-BE32-E72D297353CC}">
                <c16:uniqueId val="{00000020-9235-49C8-A2C4-DD58F0EBC6A5}"/>
              </c:ext>
            </c:extLst>
          </c:dPt>
          <c:dPt>
            <c:idx val="106"/>
            <c:bubble3D val="0"/>
            <c:extLst>
              <c:ext xmlns:c16="http://schemas.microsoft.com/office/drawing/2014/chart" uri="{C3380CC4-5D6E-409C-BE32-E72D297353CC}">
                <c16:uniqueId val="{00000021-9235-49C8-A2C4-DD58F0EBC6A5}"/>
              </c:ext>
            </c:extLst>
          </c:dPt>
          <c:dPt>
            <c:idx val="107"/>
            <c:bubble3D val="0"/>
            <c:extLst>
              <c:ext xmlns:c16="http://schemas.microsoft.com/office/drawing/2014/chart" uri="{C3380CC4-5D6E-409C-BE32-E72D297353CC}">
                <c16:uniqueId val="{00000022-9235-49C8-A2C4-DD58F0EBC6A5}"/>
              </c:ext>
            </c:extLst>
          </c:dPt>
          <c:dPt>
            <c:idx val="108"/>
            <c:bubble3D val="0"/>
            <c:extLst>
              <c:ext xmlns:c16="http://schemas.microsoft.com/office/drawing/2014/chart" uri="{C3380CC4-5D6E-409C-BE32-E72D297353CC}">
                <c16:uniqueId val="{00000023-9235-49C8-A2C4-DD58F0EBC6A5}"/>
              </c:ext>
            </c:extLst>
          </c:dPt>
          <c:dLbls>
            <c:dLbl>
              <c:idx val="0"/>
              <c:layout>
                <c:manualLayout>
                  <c:x val="-1.4748969205284602E-2"/>
                  <c:y val="-4.496369447205011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4-9235-49C8-A2C4-DD58F0EBC6A5}"/>
                </c:ext>
              </c:extLst>
            </c:dLbl>
            <c:dLbl>
              <c:idx val="12"/>
              <c:layout>
                <c:manualLayout>
                  <c:x val="-3.3185180711890354E-2"/>
                  <c:y val="-5.395643336646015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5-9235-49C8-A2C4-DD58F0EBC6A5}"/>
                </c:ext>
              </c:extLst>
            </c:dLbl>
            <c:dLbl>
              <c:idx val="24"/>
              <c:layout>
                <c:manualLayout>
                  <c:x val="-2.7654317259908631E-2"/>
                  <c:y val="-4.496369447205011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6-9235-49C8-A2C4-DD58F0EBC6A5}"/>
                </c:ext>
              </c:extLst>
            </c:dLbl>
            <c:dLbl>
              <c:idx val="36"/>
              <c:layout>
                <c:manualLayout>
                  <c:x val="-1.2905348054624026E-2"/>
                  <c:y val="-3.597095557764008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7-9235-49C8-A2C4-DD58F0EBC6A5}"/>
                </c:ext>
              </c:extLst>
            </c:dLbl>
            <c:dLbl>
              <c:idx val="48"/>
              <c:layout>
                <c:manualLayout>
                  <c:x val="-1.6592590355945177E-2"/>
                  <c:y val="-3.597095557764009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8-9235-49C8-A2C4-DD58F0EBC6A5}"/>
                </c:ext>
              </c:extLst>
            </c:dLbl>
            <c:dLbl>
              <c:idx val="60"/>
              <c:layout>
                <c:manualLayout>
                  <c:x val="-2.3967074958587478E-2"/>
                  <c:y val="-4.496369447205010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9-9235-49C8-A2C4-DD58F0EBC6A5}"/>
                </c:ext>
              </c:extLst>
            </c:dLbl>
            <c:dLbl>
              <c:idx val="72"/>
              <c:layout>
                <c:manualLayout>
                  <c:x val="-3.6872423013211503E-2"/>
                  <c:y val="-4.496369447205010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9235-49C8-A2C4-DD58F0EBC6A5}"/>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Hoja1!$P$6:$CJ$6</c:f>
              <c:strCache>
                <c:ptCount val="73"/>
                <c:pt idx="0">
                  <c:v>Abr - Jun 19</c:v>
                </c:pt>
                <c:pt idx="12">
                  <c:v>Abr - Jun 20</c:v>
                </c:pt>
                <c:pt idx="24">
                  <c:v>Abr - Jun 21</c:v>
                </c:pt>
                <c:pt idx="36">
                  <c:v>Abr - Jun 22</c:v>
                </c:pt>
                <c:pt idx="48">
                  <c:v>Abr - Jun 23</c:v>
                </c:pt>
                <c:pt idx="60">
                  <c:v>Abr - Jun 24</c:v>
                </c:pt>
                <c:pt idx="72">
                  <c:v>Abr - Jun 25</c:v>
                </c:pt>
              </c:strCache>
            </c:strRef>
          </c:cat>
          <c:val>
            <c:numRef>
              <c:f>Hoja1!$P$29:$CJ$29</c:f>
              <c:numCache>
                <c:formatCode>0.0</c:formatCode>
                <c:ptCount val="73"/>
                <c:pt idx="0">
                  <c:v>65.766992249402122</c:v>
                </c:pt>
                <c:pt idx="1">
                  <c:v>65.496495201892088</c:v>
                </c:pt>
                <c:pt idx="2">
                  <c:v>64.944185073716824</c:v>
                </c:pt>
                <c:pt idx="3">
                  <c:v>65.712043800757215</c:v>
                </c:pt>
                <c:pt idx="4">
                  <c:v>66.029271496801385</c:v>
                </c:pt>
                <c:pt idx="5">
                  <c:v>66.682745696835084</c:v>
                </c:pt>
                <c:pt idx="6">
                  <c:v>66.365871403990923</c:v>
                </c:pt>
                <c:pt idx="7">
                  <c:v>66.17240883016126</c:v>
                </c:pt>
                <c:pt idx="8">
                  <c:v>66.004939112662868</c:v>
                </c:pt>
                <c:pt idx="9">
                  <c:v>63.284734569469123</c:v>
                </c:pt>
                <c:pt idx="10">
                  <c:v>57.095420592851035</c:v>
                </c:pt>
                <c:pt idx="11">
                  <c:v>55.505834751269447</c:v>
                </c:pt>
                <c:pt idx="12">
                  <c:v>55.427819511301379</c:v>
                </c:pt>
                <c:pt idx="13">
                  <c:v>58.764602145404879</c:v>
                </c:pt>
                <c:pt idx="14">
                  <c:v>57.664411893844104</c:v>
                </c:pt>
                <c:pt idx="15">
                  <c:v>58.757991648870892</c:v>
                </c:pt>
                <c:pt idx="16">
                  <c:v>59.260134192955682</c:v>
                </c:pt>
                <c:pt idx="17">
                  <c:v>60.237002332725886</c:v>
                </c:pt>
                <c:pt idx="18">
                  <c:v>60.157389372302205</c:v>
                </c:pt>
                <c:pt idx="19">
                  <c:v>60.992298607111827</c:v>
                </c:pt>
                <c:pt idx="20">
                  <c:v>61.519292108909305</c:v>
                </c:pt>
                <c:pt idx="21">
                  <c:v>63.20858834152704</c:v>
                </c:pt>
                <c:pt idx="22">
                  <c:v>64.663836381539667</c:v>
                </c:pt>
                <c:pt idx="23">
                  <c:v>64.987278173210086</c:v>
                </c:pt>
                <c:pt idx="24">
                  <c:v>63.760646962623582</c:v>
                </c:pt>
                <c:pt idx="25">
                  <c:v>62.227678972136388</c:v>
                </c:pt>
                <c:pt idx="26">
                  <c:v>60.974704760929924</c:v>
                </c:pt>
                <c:pt idx="27">
                  <c:v>60.582487702576316</c:v>
                </c:pt>
                <c:pt idx="28">
                  <c:v>61.425909112629625</c:v>
                </c:pt>
                <c:pt idx="29">
                  <c:v>62.600555799327182</c:v>
                </c:pt>
                <c:pt idx="30">
                  <c:v>62.119769449522636</c:v>
                </c:pt>
                <c:pt idx="31">
                  <c:v>61.437759401831258</c:v>
                </c:pt>
                <c:pt idx="32">
                  <c:v>61.108633564535872</c:v>
                </c:pt>
                <c:pt idx="33">
                  <c:v>62.303473145408553</c:v>
                </c:pt>
                <c:pt idx="34">
                  <c:v>61.540013619511214</c:v>
                </c:pt>
                <c:pt idx="35">
                  <c:v>61.493569040738848</c:v>
                </c:pt>
                <c:pt idx="36">
                  <c:v>61.021540859748711</c:v>
                </c:pt>
                <c:pt idx="37">
                  <c:v>60.196688182705373</c:v>
                </c:pt>
                <c:pt idx="38">
                  <c:v>59.56989516821335</c:v>
                </c:pt>
                <c:pt idx="39">
                  <c:v>59.345966879172174</c:v>
                </c:pt>
                <c:pt idx="40">
                  <c:v>59.731531047578599</c:v>
                </c:pt>
                <c:pt idx="41">
                  <c:v>60.165826309569468</c:v>
                </c:pt>
                <c:pt idx="42">
                  <c:v>60.029388781828764</c:v>
                </c:pt>
                <c:pt idx="43">
                  <c:v>61.102580998085386</c:v>
                </c:pt>
                <c:pt idx="44">
                  <c:v>61.522373887976975</c:v>
                </c:pt>
                <c:pt idx="45">
                  <c:v>63.50521212496708</c:v>
                </c:pt>
                <c:pt idx="46">
                  <c:v>64.836537837060504</c:v>
                </c:pt>
                <c:pt idx="47">
                  <c:v>65.139829697370118</c:v>
                </c:pt>
                <c:pt idx="48">
                  <c:v>63.850835965790878</c:v>
                </c:pt>
                <c:pt idx="49">
                  <c:v>64.284174289699706</c:v>
                </c:pt>
                <c:pt idx="50">
                  <c:v>65.11414647691241</c:v>
                </c:pt>
                <c:pt idx="51">
                  <c:v>65.83489737862871</c:v>
                </c:pt>
                <c:pt idx="52">
                  <c:v>64.130294295511277</c:v>
                </c:pt>
                <c:pt idx="53">
                  <c:v>63.021965444656793</c:v>
                </c:pt>
                <c:pt idx="54">
                  <c:v>62.411873597272425</c:v>
                </c:pt>
                <c:pt idx="55">
                  <c:v>63.369563832967138</c:v>
                </c:pt>
                <c:pt idx="56">
                  <c:v>62.722191246171334</c:v>
                </c:pt>
                <c:pt idx="57">
                  <c:v>62.350552137220838</c:v>
                </c:pt>
                <c:pt idx="58">
                  <c:v>60.618836158193076</c:v>
                </c:pt>
                <c:pt idx="59">
                  <c:v>60.239214367780811</c:v>
                </c:pt>
                <c:pt idx="60">
                  <c:v>60.835311987208897</c:v>
                </c:pt>
                <c:pt idx="61">
                  <c:v>62.998113450744462</c:v>
                </c:pt>
                <c:pt idx="62">
                  <c:v>64.907102807999848</c:v>
                </c:pt>
                <c:pt idx="63">
                  <c:v>64.594730177669405</c:v>
                </c:pt>
                <c:pt idx="64">
                  <c:v>63.573332111212657</c:v>
                </c:pt>
                <c:pt idx="65">
                  <c:v>62.193425697285299</c:v>
                </c:pt>
                <c:pt idx="66">
                  <c:v>62.477277362845271</c:v>
                </c:pt>
                <c:pt idx="67">
                  <c:v>62.538969226589735</c:v>
                </c:pt>
                <c:pt idx="68">
                  <c:v>63.23959577194416</c:v>
                </c:pt>
                <c:pt idx="69">
                  <c:v>63.246890531272136</c:v>
                </c:pt>
                <c:pt idx="70">
                  <c:v>62.47151686318643</c:v>
                </c:pt>
                <c:pt idx="71">
                  <c:v>61.342307953321182</c:v>
                </c:pt>
                <c:pt idx="72">
                  <c:v>60.065853564983861</c:v>
                </c:pt>
              </c:numCache>
            </c:numRef>
          </c:val>
          <c:smooth val="1"/>
          <c:extLst>
            <c:ext xmlns:c16="http://schemas.microsoft.com/office/drawing/2014/chart" uri="{C3380CC4-5D6E-409C-BE32-E72D297353CC}">
              <c16:uniqueId val="{0000002A-9235-49C8-A2C4-DD58F0EBC6A5}"/>
            </c:ext>
          </c:extLst>
        </c:ser>
        <c:ser>
          <c:idx val="1"/>
          <c:order val="1"/>
          <c:tx>
            <c:strRef>
              <c:f>Hoja1!$L$30</c:f>
              <c:strCache>
                <c:ptCount val="1"/>
                <c:pt idx="0">
                  <c:v>TO</c:v>
                </c:pt>
              </c:strCache>
            </c:strRef>
          </c:tx>
          <c:spPr>
            <a:ln>
              <a:solidFill>
                <a:schemeClr val="tx2">
                  <a:lumMod val="40000"/>
                  <a:lumOff val="60000"/>
                </a:schemeClr>
              </a:solidFill>
            </a:ln>
          </c:spPr>
          <c:marker>
            <c:symbol val="none"/>
          </c:marker>
          <c:dPt>
            <c:idx val="70"/>
            <c:bubble3D val="0"/>
            <c:extLst>
              <c:ext xmlns:c16="http://schemas.microsoft.com/office/drawing/2014/chart" uri="{C3380CC4-5D6E-409C-BE32-E72D297353CC}">
                <c16:uniqueId val="{0000002B-9235-49C8-A2C4-DD58F0EBC6A5}"/>
              </c:ext>
            </c:extLst>
          </c:dPt>
          <c:dPt>
            <c:idx val="71"/>
            <c:bubble3D val="0"/>
            <c:extLst>
              <c:ext xmlns:c16="http://schemas.microsoft.com/office/drawing/2014/chart" uri="{C3380CC4-5D6E-409C-BE32-E72D297353CC}">
                <c16:uniqueId val="{0000002C-9235-49C8-A2C4-DD58F0EBC6A5}"/>
              </c:ext>
            </c:extLst>
          </c:dPt>
          <c:dPt>
            <c:idx val="72"/>
            <c:bubble3D val="0"/>
            <c:extLst>
              <c:ext xmlns:c16="http://schemas.microsoft.com/office/drawing/2014/chart" uri="{C3380CC4-5D6E-409C-BE32-E72D297353CC}">
                <c16:uniqueId val="{0000002D-9235-49C8-A2C4-DD58F0EBC6A5}"/>
              </c:ext>
            </c:extLst>
          </c:dPt>
          <c:dPt>
            <c:idx val="76"/>
            <c:bubble3D val="0"/>
            <c:extLst>
              <c:ext xmlns:c16="http://schemas.microsoft.com/office/drawing/2014/chart" uri="{C3380CC4-5D6E-409C-BE32-E72D297353CC}">
                <c16:uniqueId val="{0000002E-9235-49C8-A2C4-DD58F0EBC6A5}"/>
              </c:ext>
            </c:extLst>
          </c:dPt>
          <c:dPt>
            <c:idx val="77"/>
            <c:bubble3D val="0"/>
            <c:extLst>
              <c:ext xmlns:c16="http://schemas.microsoft.com/office/drawing/2014/chart" uri="{C3380CC4-5D6E-409C-BE32-E72D297353CC}">
                <c16:uniqueId val="{0000002F-9235-49C8-A2C4-DD58F0EBC6A5}"/>
              </c:ext>
            </c:extLst>
          </c:dPt>
          <c:dPt>
            <c:idx val="78"/>
            <c:bubble3D val="0"/>
            <c:extLst>
              <c:ext xmlns:c16="http://schemas.microsoft.com/office/drawing/2014/chart" uri="{C3380CC4-5D6E-409C-BE32-E72D297353CC}">
                <c16:uniqueId val="{00000030-9235-49C8-A2C4-DD58F0EBC6A5}"/>
              </c:ext>
            </c:extLst>
          </c:dPt>
          <c:dPt>
            <c:idx val="79"/>
            <c:bubble3D val="0"/>
            <c:extLst>
              <c:ext xmlns:c16="http://schemas.microsoft.com/office/drawing/2014/chart" uri="{C3380CC4-5D6E-409C-BE32-E72D297353CC}">
                <c16:uniqueId val="{00000031-9235-49C8-A2C4-DD58F0EBC6A5}"/>
              </c:ext>
            </c:extLst>
          </c:dPt>
          <c:dPt>
            <c:idx val="80"/>
            <c:bubble3D val="0"/>
            <c:extLst>
              <c:ext xmlns:c16="http://schemas.microsoft.com/office/drawing/2014/chart" uri="{C3380CC4-5D6E-409C-BE32-E72D297353CC}">
                <c16:uniqueId val="{00000032-9235-49C8-A2C4-DD58F0EBC6A5}"/>
              </c:ext>
            </c:extLst>
          </c:dPt>
          <c:dPt>
            <c:idx val="81"/>
            <c:bubble3D val="0"/>
            <c:extLst>
              <c:ext xmlns:c16="http://schemas.microsoft.com/office/drawing/2014/chart" uri="{C3380CC4-5D6E-409C-BE32-E72D297353CC}">
                <c16:uniqueId val="{00000033-9235-49C8-A2C4-DD58F0EBC6A5}"/>
              </c:ext>
            </c:extLst>
          </c:dPt>
          <c:dPt>
            <c:idx val="82"/>
            <c:bubble3D val="0"/>
            <c:extLst>
              <c:ext xmlns:c16="http://schemas.microsoft.com/office/drawing/2014/chart" uri="{C3380CC4-5D6E-409C-BE32-E72D297353CC}">
                <c16:uniqueId val="{00000034-9235-49C8-A2C4-DD58F0EBC6A5}"/>
              </c:ext>
            </c:extLst>
          </c:dPt>
          <c:dPt>
            <c:idx val="83"/>
            <c:bubble3D val="0"/>
            <c:extLst>
              <c:ext xmlns:c16="http://schemas.microsoft.com/office/drawing/2014/chart" uri="{C3380CC4-5D6E-409C-BE32-E72D297353CC}">
                <c16:uniqueId val="{00000035-9235-49C8-A2C4-DD58F0EBC6A5}"/>
              </c:ext>
            </c:extLst>
          </c:dPt>
          <c:dPt>
            <c:idx val="85"/>
            <c:bubble3D val="0"/>
            <c:extLst>
              <c:ext xmlns:c16="http://schemas.microsoft.com/office/drawing/2014/chart" uri="{C3380CC4-5D6E-409C-BE32-E72D297353CC}">
                <c16:uniqueId val="{00000036-9235-49C8-A2C4-DD58F0EBC6A5}"/>
              </c:ext>
            </c:extLst>
          </c:dPt>
          <c:dPt>
            <c:idx val="86"/>
            <c:bubble3D val="0"/>
            <c:extLst>
              <c:ext xmlns:c16="http://schemas.microsoft.com/office/drawing/2014/chart" uri="{C3380CC4-5D6E-409C-BE32-E72D297353CC}">
                <c16:uniqueId val="{00000037-9235-49C8-A2C4-DD58F0EBC6A5}"/>
              </c:ext>
            </c:extLst>
          </c:dPt>
          <c:dPt>
            <c:idx val="87"/>
            <c:bubble3D val="0"/>
            <c:extLst>
              <c:ext xmlns:c16="http://schemas.microsoft.com/office/drawing/2014/chart" uri="{C3380CC4-5D6E-409C-BE32-E72D297353CC}">
                <c16:uniqueId val="{00000038-9235-49C8-A2C4-DD58F0EBC6A5}"/>
              </c:ext>
            </c:extLst>
          </c:dPt>
          <c:dPt>
            <c:idx val="88"/>
            <c:bubble3D val="0"/>
            <c:extLst>
              <c:ext xmlns:c16="http://schemas.microsoft.com/office/drawing/2014/chart" uri="{C3380CC4-5D6E-409C-BE32-E72D297353CC}">
                <c16:uniqueId val="{00000039-9235-49C8-A2C4-DD58F0EBC6A5}"/>
              </c:ext>
            </c:extLst>
          </c:dPt>
          <c:dPt>
            <c:idx val="89"/>
            <c:bubble3D val="0"/>
            <c:extLst>
              <c:ext xmlns:c16="http://schemas.microsoft.com/office/drawing/2014/chart" uri="{C3380CC4-5D6E-409C-BE32-E72D297353CC}">
                <c16:uniqueId val="{0000003A-9235-49C8-A2C4-DD58F0EBC6A5}"/>
              </c:ext>
            </c:extLst>
          </c:dPt>
          <c:dPt>
            <c:idx val="90"/>
            <c:bubble3D val="0"/>
            <c:extLst>
              <c:ext xmlns:c16="http://schemas.microsoft.com/office/drawing/2014/chart" uri="{C3380CC4-5D6E-409C-BE32-E72D297353CC}">
                <c16:uniqueId val="{0000003B-9235-49C8-A2C4-DD58F0EBC6A5}"/>
              </c:ext>
            </c:extLst>
          </c:dPt>
          <c:dPt>
            <c:idx val="91"/>
            <c:bubble3D val="0"/>
            <c:extLst>
              <c:ext xmlns:c16="http://schemas.microsoft.com/office/drawing/2014/chart" uri="{C3380CC4-5D6E-409C-BE32-E72D297353CC}">
                <c16:uniqueId val="{0000003C-9235-49C8-A2C4-DD58F0EBC6A5}"/>
              </c:ext>
            </c:extLst>
          </c:dPt>
          <c:dPt>
            <c:idx val="92"/>
            <c:bubble3D val="0"/>
            <c:extLst>
              <c:ext xmlns:c16="http://schemas.microsoft.com/office/drawing/2014/chart" uri="{C3380CC4-5D6E-409C-BE32-E72D297353CC}">
                <c16:uniqueId val="{0000003D-9235-49C8-A2C4-DD58F0EBC6A5}"/>
              </c:ext>
            </c:extLst>
          </c:dPt>
          <c:dPt>
            <c:idx val="93"/>
            <c:bubble3D val="0"/>
            <c:extLst>
              <c:ext xmlns:c16="http://schemas.microsoft.com/office/drawing/2014/chart" uri="{C3380CC4-5D6E-409C-BE32-E72D297353CC}">
                <c16:uniqueId val="{0000003E-9235-49C8-A2C4-DD58F0EBC6A5}"/>
              </c:ext>
            </c:extLst>
          </c:dPt>
          <c:dPt>
            <c:idx val="94"/>
            <c:bubble3D val="0"/>
            <c:extLst>
              <c:ext xmlns:c16="http://schemas.microsoft.com/office/drawing/2014/chart" uri="{C3380CC4-5D6E-409C-BE32-E72D297353CC}">
                <c16:uniqueId val="{0000003F-9235-49C8-A2C4-DD58F0EBC6A5}"/>
              </c:ext>
            </c:extLst>
          </c:dPt>
          <c:dPt>
            <c:idx val="95"/>
            <c:bubble3D val="0"/>
            <c:extLst>
              <c:ext xmlns:c16="http://schemas.microsoft.com/office/drawing/2014/chart" uri="{C3380CC4-5D6E-409C-BE32-E72D297353CC}">
                <c16:uniqueId val="{00000040-9235-49C8-A2C4-DD58F0EBC6A5}"/>
              </c:ext>
            </c:extLst>
          </c:dPt>
          <c:dPt>
            <c:idx val="97"/>
            <c:bubble3D val="0"/>
            <c:extLst>
              <c:ext xmlns:c16="http://schemas.microsoft.com/office/drawing/2014/chart" uri="{C3380CC4-5D6E-409C-BE32-E72D297353CC}">
                <c16:uniqueId val="{00000041-9235-49C8-A2C4-DD58F0EBC6A5}"/>
              </c:ext>
            </c:extLst>
          </c:dPt>
          <c:dPt>
            <c:idx val="98"/>
            <c:bubble3D val="0"/>
            <c:extLst>
              <c:ext xmlns:c16="http://schemas.microsoft.com/office/drawing/2014/chart" uri="{C3380CC4-5D6E-409C-BE32-E72D297353CC}">
                <c16:uniqueId val="{00000042-9235-49C8-A2C4-DD58F0EBC6A5}"/>
              </c:ext>
            </c:extLst>
          </c:dPt>
          <c:dPt>
            <c:idx val="99"/>
            <c:bubble3D val="0"/>
            <c:extLst>
              <c:ext xmlns:c16="http://schemas.microsoft.com/office/drawing/2014/chart" uri="{C3380CC4-5D6E-409C-BE32-E72D297353CC}">
                <c16:uniqueId val="{00000043-9235-49C8-A2C4-DD58F0EBC6A5}"/>
              </c:ext>
            </c:extLst>
          </c:dPt>
          <c:dPt>
            <c:idx val="100"/>
            <c:bubble3D val="0"/>
            <c:extLst>
              <c:ext xmlns:c16="http://schemas.microsoft.com/office/drawing/2014/chart" uri="{C3380CC4-5D6E-409C-BE32-E72D297353CC}">
                <c16:uniqueId val="{00000044-9235-49C8-A2C4-DD58F0EBC6A5}"/>
              </c:ext>
            </c:extLst>
          </c:dPt>
          <c:dPt>
            <c:idx val="101"/>
            <c:bubble3D val="0"/>
            <c:extLst>
              <c:ext xmlns:c16="http://schemas.microsoft.com/office/drawing/2014/chart" uri="{C3380CC4-5D6E-409C-BE32-E72D297353CC}">
                <c16:uniqueId val="{00000045-9235-49C8-A2C4-DD58F0EBC6A5}"/>
              </c:ext>
            </c:extLst>
          </c:dPt>
          <c:dPt>
            <c:idx val="102"/>
            <c:bubble3D val="0"/>
            <c:extLst>
              <c:ext xmlns:c16="http://schemas.microsoft.com/office/drawing/2014/chart" uri="{C3380CC4-5D6E-409C-BE32-E72D297353CC}">
                <c16:uniqueId val="{00000046-9235-49C8-A2C4-DD58F0EBC6A5}"/>
              </c:ext>
            </c:extLst>
          </c:dPt>
          <c:dPt>
            <c:idx val="103"/>
            <c:bubble3D val="0"/>
            <c:extLst>
              <c:ext xmlns:c16="http://schemas.microsoft.com/office/drawing/2014/chart" uri="{C3380CC4-5D6E-409C-BE32-E72D297353CC}">
                <c16:uniqueId val="{00000047-9235-49C8-A2C4-DD58F0EBC6A5}"/>
              </c:ext>
            </c:extLst>
          </c:dPt>
          <c:dPt>
            <c:idx val="104"/>
            <c:bubble3D val="0"/>
            <c:extLst>
              <c:ext xmlns:c16="http://schemas.microsoft.com/office/drawing/2014/chart" uri="{C3380CC4-5D6E-409C-BE32-E72D297353CC}">
                <c16:uniqueId val="{00000048-9235-49C8-A2C4-DD58F0EBC6A5}"/>
              </c:ext>
            </c:extLst>
          </c:dPt>
          <c:dPt>
            <c:idx val="105"/>
            <c:bubble3D val="0"/>
            <c:extLst>
              <c:ext xmlns:c16="http://schemas.microsoft.com/office/drawing/2014/chart" uri="{C3380CC4-5D6E-409C-BE32-E72D297353CC}">
                <c16:uniqueId val="{00000049-9235-49C8-A2C4-DD58F0EBC6A5}"/>
              </c:ext>
            </c:extLst>
          </c:dPt>
          <c:dPt>
            <c:idx val="106"/>
            <c:bubble3D val="0"/>
            <c:extLst>
              <c:ext xmlns:c16="http://schemas.microsoft.com/office/drawing/2014/chart" uri="{C3380CC4-5D6E-409C-BE32-E72D297353CC}">
                <c16:uniqueId val="{0000004A-9235-49C8-A2C4-DD58F0EBC6A5}"/>
              </c:ext>
            </c:extLst>
          </c:dPt>
          <c:dPt>
            <c:idx val="107"/>
            <c:bubble3D val="0"/>
            <c:extLst>
              <c:ext xmlns:c16="http://schemas.microsoft.com/office/drawing/2014/chart" uri="{C3380CC4-5D6E-409C-BE32-E72D297353CC}">
                <c16:uniqueId val="{0000004B-9235-49C8-A2C4-DD58F0EBC6A5}"/>
              </c:ext>
            </c:extLst>
          </c:dPt>
          <c:dLbls>
            <c:dLbl>
              <c:idx val="0"/>
              <c:layout>
                <c:manualLayout>
                  <c:x val="-1.6592590355945194E-2"/>
                  <c:y val="6.744554170807516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C-9235-49C8-A2C4-DD58F0EBC6A5}"/>
                </c:ext>
              </c:extLst>
            </c:dLbl>
            <c:dLbl>
              <c:idx val="12"/>
              <c:layout>
                <c:manualLayout>
                  <c:x val="-3.3185180711890354E-2"/>
                  <c:y val="-4.946006391925511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D-9235-49C8-A2C4-DD58F0EBC6A5}"/>
                </c:ext>
              </c:extLst>
            </c:dLbl>
            <c:dLbl>
              <c:idx val="24"/>
              <c:layout>
                <c:manualLayout>
                  <c:x val="-1.8436211506605821E-2"/>
                  <c:y val="2.697821668323004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E-9235-49C8-A2C4-DD58F0EBC6A5}"/>
                </c:ext>
              </c:extLst>
            </c:dLbl>
            <c:dLbl>
              <c:idx val="36"/>
              <c:layout>
                <c:manualLayout>
                  <c:x val="-1.2905348054624026E-2"/>
                  <c:y val="3.597095557764006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F-9235-49C8-A2C4-DD58F0EBC6A5}"/>
                </c:ext>
              </c:extLst>
            </c:dLbl>
            <c:dLbl>
              <c:idx val="48"/>
              <c:layout>
                <c:manualLayout>
                  <c:x val="-1.6592590355945177E-2"/>
                  <c:y val="3.147458613043507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0-9235-49C8-A2C4-DD58F0EBC6A5}"/>
                </c:ext>
              </c:extLst>
            </c:dLbl>
            <c:dLbl>
              <c:idx val="60"/>
              <c:layout>
                <c:manualLayout>
                  <c:x val="-3.1341559561229783E-2"/>
                  <c:y val="3.597095557764008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1-9235-49C8-A2C4-DD58F0EBC6A5}"/>
                </c:ext>
              </c:extLst>
            </c:dLbl>
            <c:dLbl>
              <c:idx val="72"/>
              <c:layout>
                <c:manualLayout>
                  <c:x val="-4.4246907615853807E-2"/>
                  <c:y val="5.395643336646013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D-9235-49C8-A2C4-DD58F0EBC6A5}"/>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Hoja1!$P$6:$CJ$6</c:f>
              <c:strCache>
                <c:ptCount val="73"/>
                <c:pt idx="0">
                  <c:v>Abr - Jun 19</c:v>
                </c:pt>
                <c:pt idx="12">
                  <c:v>Abr - Jun 20</c:v>
                </c:pt>
                <c:pt idx="24">
                  <c:v>Abr - Jun 21</c:v>
                </c:pt>
                <c:pt idx="36">
                  <c:v>Abr - Jun 22</c:v>
                </c:pt>
                <c:pt idx="48">
                  <c:v>Abr - Jun 23</c:v>
                </c:pt>
                <c:pt idx="60">
                  <c:v>Abr - Jun 24</c:v>
                </c:pt>
                <c:pt idx="72">
                  <c:v>Abr - Jun 25</c:v>
                </c:pt>
              </c:strCache>
            </c:strRef>
          </c:cat>
          <c:val>
            <c:numRef>
              <c:f>Hoja1!$P$30:$CJ$30</c:f>
              <c:numCache>
                <c:formatCode>0.0</c:formatCode>
                <c:ptCount val="73"/>
                <c:pt idx="0">
                  <c:v>56.069740974443185</c:v>
                </c:pt>
                <c:pt idx="1">
                  <c:v>55.520146336932221</c:v>
                </c:pt>
                <c:pt idx="2">
                  <c:v>55.214060611216865</c:v>
                </c:pt>
                <c:pt idx="3">
                  <c:v>56.008177454995845</c:v>
                </c:pt>
                <c:pt idx="4">
                  <c:v>56.200714842235087</c:v>
                </c:pt>
                <c:pt idx="5">
                  <c:v>56.509578012215435</c:v>
                </c:pt>
                <c:pt idx="6">
                  <c:v>56.617898065232467</c:v>
                </c:pt>
                <c:pt idx="7">
                  <c:v>55.768321350979043</c:v>
                </c:pt>
                <c:pt idx="8">
                  <c:v>55.327940049391124</c:v>
                </c:pt>
                <c:pt idx="9">
                  <c:v>51.84150368300736</c:v>
                </c:pt>
                <c:pt idx="10">
                  <c:v>44.068121964854619</c:v>
                </c:pt>
                <c:pt idx="11">
                  <c:v>38.874449014590226</c:v>
                </c:pt>
                <c:pt idx="12">
                  <c:v>38.023219014940786</c:v>
                </c:pt>
                <c:pt idx="13">
                  <c:v>42.805998647519793</c:v>
                </c:pt>
                <c:pt idx="14">
                  <c:v>44.5768256892243</c:v>
                </c:pt>
                <c:pt idx="15">
                  <c:v>46.552115586471039</c:v>
                </c:pt>
                <c:pt idx="16">
                  <c:v>46.960316288531246</c:v>
                </c:pt>
                <c:pt idx="17">
                  <c:v>48.188620354587414</c:v>
                </c:pt>
                <c:pt idx="18">
                  <c:v>48.672271868607282</c:v>
                </c:pt>
                <c:pt idx="19">
                  <c:v>49.758416382785583</c:v>
                </c:pt>
                <c:pt idx="20">
                  <c:v>49.413822306876106</c:v>
                </c:pt>
                <c:pt idx="21">
                  <c:v>49.441867841295625</c:v>
                </c:pt>
                <c:pt idx="22">
                  <c:v>50.745290480879426</c:v>
                </c:pt>
                <c:pt idx="23">
                  <c:v>51.940481174917061</c:v>
                </c:pt>
                <c:pt idx="24">
                  <c:v>52.192045341361471</c:v>
                </c:pt>
                <c:pt idx="25">
                  <c:v>51.187697949658286</c:v>
                </c:pt>
                <c:pt idx="26">
                  <c:v>50.891154982918998</c:v>
                </c:pt>
                <c:pt idx="27">
                  <c:v>50.873188903111298</c:v>
                </c:pt>
                <c:pt idx="28">
                  <c:v>51.39134451506029</c:v>
                </c:pt>
                <c:pt idx="29">
                  <c:v>52.285518057118864</c:v>
                </c:pt>
                <c:pt idx="30">
                  <c:v>52.164901990656098</c:v>
                </c:pt>
                <c:pt idx="31">
                  <c:v>51.661755853372625</c:v>
                </c:pt>
                <c:pt idx="32">
                  <c:v>51.429755228941119</c:v>
                </c:pt>
                <c:pt idx="33">
                  <c:v>52.561993387792995</c:v>
                </c:pt>
                <c:pt idx="34">
                  <c:v>52.66589321294358</c:v>
                </c:pt>
                <c:pt idx="35">
                  <c:v>52.610157327138452</c:v>
                </c:pt>
                <c:pt idx="36">
                  <c:v>51.739234284349408</c:v>
                </c:pt>
                <c:pt idx="37">
                  <c:v>51.275743150588205</c:v>
                </c:pt>
                <c:pt idx="38">
                  <c:v>50.671412190063222</c:v>
                </c:pt>
                <c:pt idx="39">
                  <c:v>49.920232233685155</c:v>
                </c:pt>
                <c:pt idx="40">
                  <c:v>49.740463355674521</c:v>
                </c:pt>
                <c:pt idx="41">
                  <c:v>50.094325796624226</c:v>
                </c:pt>
                <c:pt idx="42">
                  <c:v>50.227731926988795</c:v>
                </c:pt>
                <c:pt idx="43">
                  <c:v>50.185555859462418</c:v>
                </c:pt>
                <c:pt idx="44">
                  <c:v>50.499421298091995</c:v>
                </c:pt>
                <c:pt idx="45">
                  <c:v>52.439398398413893</c:v>
                </c:pt>
                <c:pt idx="46">
                  <c:v>54.618103770871542</c:v>
                </c:pt>
                <c:pt idx="47">
                  <c:v>55.465059556521581</c:v>
                </c:pt>
                <c:pt idx="48">
                  <c:v>54.546575236921178</c:v>
                </c:pt>
                <c:pt idx="49">
                  <c:v>55.564722297808068</c:v>
                </c:pt>
                <c:pt idx="50">
                  <c:v>56.484490870893659</c:v>
                </c:pt>
                <c:pt idx="51">
                  <c:v>57.247726530618273</c:v>
                </c:pt>
                <c:pt idx="52">
                  <c:v>55.699138318197953</c:v>
                </c:pt>
                <c:pt idx="53">
                  <c:v>54.321292113280926</c:v>
                </c:pt>
                <c:pt idx="54">
                  <c:v>53.773875275679806</c:v>
                </c:pt>
                <c:pt idx="55">
                  <c:v>51.958026476554053</c:v>
                </c:pt>
                <c:pt idx="56">
                  <c:v>50.308348884460628</c:v>
                </c:pt>
                <c:pt idx="57">
                  <c:v>48.788313184388706</c:v>
                </c:pt>
                <c:pt idx="58">
                  <c:v>48.419389222424172</c:v>
                </c:pt>
                <c:pt idx="59">
                  <c:v>48.494002514001892</c:v>
                </c:pt>
                <c:pt idx="60">
                  <c:v>49.668770480319566</c:v>
                </c:pt>
                <c:pt idx="61">
                  <c:v>52.512025574646216</c:v>
                </c:pt>
                <c:pt idx="62">
                  <c:v>54.280936458196308</c:v>
                </c:pt>
                <c:pt idx="63">
                  <c:v>54.894017759542677</c:v>
                </c:pt>
                <c:pt idx="64">
                  <c:v>53.826076107345678</c:v>
                </c:pt>
                <c:pt idx="65">
                  <c:v>53.486367617949604</c:v>
                </c:pt>
                <c:pt idx="66">
                  <c:v>52.694986550489823</c:v>
                </c:pt>
                <c:pt idx="67">
                  <c:v>52.021124458727606</c:v>
                </c:pt>
                <c:pt idx="68">
                  <c:v>51.633429168220637</c:v>
                </c:pt>
                <c:pt idx="69">
                  <c:v>52.034195996545208</c:v>
                </c:pt>
                <c:pt idx="70">
                  <c:v>52.029895302060559</c:v>
                </c:pt>
                <c:pt idx="71">
                  <c:v>51.911071864547445</c:v>
                </c:pt>
                <c:pt idx="72">
                  <c:v>51.339185834750886</c:v>
                </c:pt>
              </c:numCache>
            </c:numRef>
          </c:val>
          <c:smooth val="1"/>
          <c:extLst>
            <c:ext xmlns:c16="http://schemas.microsoft.com/office/drawing/2014/chart" uri="{C3380CC4-5D6E-409C-BE32-E72D297353CC}">
              <c16:uniqueId val="{00000052-9235-49C8-A2C4-DD58F0EBC6A5}"/>
            </c:ext>
          </c:extLst>
        </c:ser>
        <c:dLbls>
          <c:showLegendKey val="0"/>
          <c:showVal val="0"/>
          <c:showCatName val="0"/>
          <c:showSerName val="0"/>
          <c:showPercent val="0"/>
          <c:showBubbleSize val="0"/>
        </c:dLbls>
        <c:marker val="1"/>
        <c:smooth val="0"/>
        <c:axId val="213384032"/>
        <c:axId val="213384592"/>
      </c:lineChart>
      <c:lineChart>
        <c:grouping val="standard"/>
        <c:varyColors val="0"/>
        <c:ser>
          <c:idx val="2"/>
          <c:order val="2"/>
          <c:tx>
            <c:strRef>
              <c:f>Hoja1!$L$31</c:f>
              <c:strCache>
                <c:ptCount val="1"/>
                <c:pt idx="0">
                  <c:v>TD</c:v>
                </c:pt>
              </c:strCache>
            </c:strRef>
          </c:tx>
          <c:spPr>
            <a:ln>
              <a:solidFill>
                <a:schemeClr val="bg2">
                  <a:lumMod val="50000"/>
                </a:schemeClr>
              </a:solidFill>
            </a:ln>
          </c:spPr>
          <c:marker>
            <c:symbol val="none"/>
          </c:marker>
          <c:dPt>
            <c:idx val="70"/>
            <c:bubble3D val="0"/>
            <c:extLst>
              <c:ext xmlns:c16="http://schemas.microsoft.com/office/drawing/2014/chart" uri="{C3380CC4-5D6E-409C-BE32-E72D297353CC}">
                <c16:uniqueId val="{00000053-9235-49C8-A2C4-DD58F0EBC6A5}"/>
              </c:ext>
            </c:extLst>
          </c:dPt>
          <c:dPt>
            <c:idx val="71"/>
            <c:bubble3D val="0"/>
            <c:extLst>
              <c:ext xmlns:c16="http://schemas.microsoft.com/office/drawing/2014/chart" uri="{C3380CC4-5D6E-409C-BE32-E72D297353CC}">
                <c16:uniqueId val="{00000054-9235-49C8-A2C4-DD58F0EBC6A5}"/>
              </c:ext>
            </c:extLst>
          </c:dPt>
          <c:dPt>
            <c:idx val="72"/>
            <c:bubble3D val="0"/>
            <c:extLst>
              <c:ext xmlns:c16="http://schemas.microsoft.com/office/drawing/2014/chart" uri="{C3380CC4-5D6E-409C-BE32-E72D297353CC}">
                <c16:uniqueId val="{00000055-9235-49C8-A2C4-DD58F0EBC6A5}"/>
              </c:ext>
            </c:extLst>
          </c:dPt>
          <c:dPt>
            <c:idx val="76"/>
            <c:bubble3D val="0"/>
            <c:extLst>
              <c:ext xmlns:c16="http://schemas.microsoft.com/office/drawing/2014/chart" uri="{C3380CC4-5D6E-409C-BE32-E72D297353CC}">
                <c16:uniqueId val="{00000056-9235-49C8-A2C4-DD58F0EBC6A5}"/>
              </c:ext>
            </c:extLst>
          </c:dPt>
          <c:dPt>
            <c:idx val="77"/>
            <c:bubble3D val="0"/>
            <c:extLst>
              <c:ext xmlns:c16="http://schemas.microsoft.com/office/drawing/2014/chart" uri="{C3380CC4-5D6E-409C-BE32-E72D297353CC}">
                <c16:uniqueId val="{00000057-9235-49C8-A2C4-DD58F0EBC6A5}"/>
              </c:ext>
            </c:extLst>
          </c:dPt>
          <c:dPt>
            <c:idx val="78"/>
            <c:bubble3D val="0"/>
            <c:extLst>
              <c:ext xmlns:c16="http://schemas.microsoft.com/office/drawing/2014/chart" uri="{C3380CC4-5D6E-409C-BE32-E72D297353CC}">
                <c16:uniqueId val="{00000058-9235-49C8-A2C4-DD58F0EBC6A5}"/>
              </c:ext>
            </c:extLst>
          </c:dPt>
          <c:dPt>
            <c:idx val="79"/>
            <c:bubble3D val="0"/>
            <c:extLst>
              <c:ext xmlns:c16="http://schemas.microsoft.com/office/drawing/2014/chart" uri="{C3380CC4-5D6E-409C-BE32-E72D297353CC}">
                <c16:uniqueId val="{00000059-9235-49C8-A2C4-DD58F0EBC6A5}"/>
              </c:ext>
            </c:extLst>
          </c:dPt>
          <c:dPt>
            <c:idx val="80"/>
            <c:bubble3D val="0"/>
            <c:extLst>
              <c:ext xmlns:c16="http://schemas.microsoft.com/office/drawing/2014/chart" uri="{C3380CC4-5D6E-409C-BE32-E72D297353CC}">
                <c16:uniqueId val="{0000005A-9235-49C8-A2C4-DD58F0EBC6A5}"/>
              </c:ext>
            </c:extLst>
          </c:dPt>
          <c:dPt>
            <c:idx val="81"/>
            <c:bubble3D val="0"/>
            <c:extLst>
              <c:ext xmlns:c16="http://schemas.microsoft.com/office/drawing/2014/chart" uri="{C3380CC4-5D6E-409C-BE32-E72D297353CC}">
                <c16:uniqueId val="{0000005B-9235-49C8-A2C4-DD58F0EBC6A5}"/>
              </c:ext>
            </c:extLst>
          </c:dPt>
          <c:dPt>
            <c:idx val="82"/>
            <c:bubble3D val="0"/>
            <c:extLst>
              <c:ext xmlns:c16="http://schemas.microsoft.com/office/drawing/2014/chart" uri="{C3380CC4-5D6E-409C-BE32-E72D297353CC}">
                <c16:uniqueId val="{0000005C-9235-49C8-A2C4-DD58F0EBC6A5}"/>
              </c:ext>
            </c:extLst>
          </c:dPt>
          <c:dPt>
            <c:idx val="83"/>
            <c:bubble3D val="0"/>
            <c:extLst>
              <c:ext xmlns:c16="http://schemas.microsoft.com/office/drawing/2014/chart" uri="{C3380CC4-5D6E-409C-BE32-E72D297353CC}">
                <c16:uniqueId val="{0000005D-9235-49C8-A2C4-DD58F0EBC6A5}"/>
              </c:ext>
            </c:extLst>
          </c:dPt>
          <c:dPt>
            <c:idx val="84"/>
            <c:bubble3D val="0"/>
            <c:extLst>
              <c:ext xmlns:c16="http://schemas.microsoft.com/office/drawing/2014/chart" uri="{C3380CC4-5D6E-409C-BE32-E72D297353CC}">
                <c16:uniqueId val="{0000005E-9235-49C8-A2C4-DD58F0EBC6A5}"/>
              </c:ext>
            </c:extLst>
          </c:dPt>
          <c:dPt>
            <c:idx val="85"/>
            <c:bubble3D val="0"/>
            <c:extLst>
              <c:ext xmlns:c16="http://schemas.microsoft.com/office/drawing/2014/chart" uri="{C3380CC4-5D6E-409C-BE32-E72D297353CC}">
                <c16:uniqueId val="{0000005F-9235-49C8-A2C4-DD58F0EBC6A5}"/>
              </c:ext>
            </c:extLst>
          </c:dPt>
          <c:dPt>
            <c:idx val="86"/>
            <c:bubble3D val="0"/>
            <c:extLst>
              <c:ext xmlns:c16="http://schemas.microsoft.com/office/drawing/2014/chart" uri="{C3380CC4-5D6E-409C-BE32-E72D297353CC}">
                <c16:uniqueId val="{00000060-9235-49C8-A2C4-DD58F0EBC6A5}"/>
              </c:ext>
            </c:extLst>
          </c:dPt>
          <c:dPt>
            <c:idx val="87"/>
            <c:bubble3D val="0"/>
            <c:extLst>
              <c:ext xmlns:c16="http://schemas.microsoft.com/office/drawing/2014/chart" uri="{C3380CC4-5D6E-409C-BE32-E72D297353CC}">
                <c16:uniqueId val="{00000061-9235-49C8-A2C4-DD58F0EBC6A5}"/>
              </c:ext>
            </c:extLst>
          </c:dPt>
          <c:dPt>
            <c:idx val="88"/>
            <c:bubble3D val="0"/>
            <c:extLst>
              <c:ext xmlns:c16="http://schemas.microsoft.com/office/drawing/2014/chart" uri="{C3380CC4-5D6E-409C-BE32-E72D297353CC}">
                <c16:uniqueId val="{00000062-9235-49C8-A2C4-DD58F0EBC6A5}"/>
              </c:ext>
            </c:extLst>
          </c:dPt>
          <c:dPt>
            <c:idx val="89"/>
            <c:bubble3D val="0"/>
            <c:extLst>
              <c:ext xmlns:c16="http://schemas.microsoft.com/office/drawing/2014/chart" uri="{C3380CC4-5D6E-409C-BE32-E72D297353CC}">
                <c16:uniqueId val="{00000063-9235-49C8-A2C4-DD58F0EBC6A5}"/>
              </c:ext>
            </c:extLst>
          </c:dPt>
          <c:dPt>
            <c:idx val="90"/>
            <c:bubble3D val="0"/>
            <c:extLst>
              <c:ext xmlns:c16="http://schemas.microsoft.com/office/drawing/2014/chart" uri="{C3380CC4-5D6E-409C-BE32-E72D297353CC}">
                <c16:uniqueId val="{00000064-9235-49C8-A2C4-DD58F0EBC6A5}"/>
              </c:ext>
            </c:extLst>
          </c:dPt>
          <c:dPt>
            <c:idx val="91"/>
            <c:bubble3D val="0"/>
            <c:extLst>
              <c:ext xmlns:c16="http://schemas.microsoft.com/office/drawing/2014/chart" uri="{C3380CC4-5D6E-409C-BE32-E72D297353CC}">
                <c16:uniqueId val="{00000065-9235-49C8-A2C4-DD58F0EBC6A5}"/>
              </c:ext>
            </c:extLst>
          </c:dPt>
          <c:dPt>
            <c:idx val="92"/>
            <c:bubble3D val="0"/>
            <c:extLst>
              <c:ext xmlns:c16="http://schemas.microsoft.com/office/drawing/2014/chart" uri="{C3380CC4-5D6E-409C-BE32-E72D297353CC}">
                <c16:uniqueId val="{00000066-9235-49C8-A2C4-DD58F0EBC6A5}"/>
              </c:ext>
            </c:extLst>
          </c:dPt>
          <c:dPt>
            <c:idx val="93"/>
            <c:bubble3D val="0"/>
            <c:extLst>
              <c:ext xmlns:c16="http://schemas.microsoft.com/office/drawing/2014/chart" uri="{C3380CC4-5D6E-409C-BE32-E72D297353CC}">
                <c16:uniqueId val="{00000067-9235-49C8-A2C4-DD58F0EBC6A5}"/>
              </c:ext>
            </c:extLst>
          </c:dPt>
          <c:dPt>
            <c:idx val="94"/>
            <c:bubble3D val="0"/>
            <c:extLst>
              <c:ext xmlns:c16="http://schemas.microsoft.com/office/drawing/2014/chart" uri="{C3380CC4-5D6E-409C-BE32-E72D297353CC}">
                <c16:uniqueId val="{00000068-9235-49C8-A2C4-DD58F0EBC6A5}"/>
              </c:ext>
            </c:extLst>
          </c:dPt>
          <c:dPt>
            <c:idx val="95"/>
            <c:bubble3D val="0"/>
            <c:extLst>
              <c:ext xmlns:c16="http://schemas.microsoft.com/office/drawing/2014/chart" uri="{C3380CC4-5D6E-409C-BE32-E72D297353CC}">
                <c16:uniqueId val="{00000069-9235-49C8-A2C4-DD58F0EBC6A5}"/>
              </c:ext>
            </c:extLst>
          </c:dPt>
          <c:dPt>
            <c:idx val="96"/>
            <c:bubble3D val="0"/>
            <c:extLst>
              <c:ext xmlns:c16="http://schemas.microsoft.com/office/drawing/2014/chart" uri="{C3380CC4-5D6E-409C-BE32-E72D297353CC}">
                <c16:uniqueId val="{0000006A-9235-49C8-A2C4-DD58F0EBC6A5}"/>
              </c:ext>
            </c:extLst>
          </c:dPt>
          <c:dPt>
            <c:idx val="97"/>
            <c:bubble3D val="0"/>
            <c:extLst>
              <c:ext xmlns:c16="http://schemas.microsoft.com/office/drawing/2014/chart" uri="{C3380CC4-5D6E-409C-BE32-E72D297353CC}">
                <c16:uniqueId val="{0000006B-9235-49C8-A2C4-DD58F0EBC6A5}"/>
              </c:ext>
            </c:extLst>
          </c:dPt>
          <c:dPt>
            <c:idx val="98"/>
            <c:bubble3D val="0"/>
            <c:extLst>
              <c:ext xmlns:c16="http://schemas.microsoft.com/office/drawing/2014/chart" uri="{C3380CC4-5D6E-409C-BE32-E72D297353CC}">
                <c16:uniqueId val="{0000006C-9235-49C8-A2C4-DD58F0EBC6A5}"/>
              </c:ext>
            </c:extLst>
          </c:dPt>
          <c:dPt>
            <c:idx val="99"/>
            <c:bubble3D val="0"/>
            <c:extLst>
              <c:ext xmlns:c16="http://schemas.microsoft.com/office/drawing/2014/chart" uri="{C3380CC4-5D6E-409C-BE32-E72D297353CC}">
                <c16:uniqueId val="{0000006D-9235-49C8-A2C4-DD58F0EBC6A5}"/>
              </c:ext>
            </c:extLst>
          </c:dPt>
          <c:dPt>
            <c:idx val="100"/>
            <c:bubble3D val="0"/>
            <c:extLst>
              <c:ext xmlns:c16="http://schemas.microsoft.com/office/drawing/2014/chart" uri="{C3380CC4-5D6E-409C-BE32-E72D297353CC}">
                <c16:uniqueId val="{0000006E-9235-49C8-A2C4-DD58F0EBC6A5}"/>
              </c:ext>
            </c:extLst>
          </c:dPt>
          <c:dPt>
            <c:idx val="101"/>
            <c:bubble3D val="0"/>
            <c:extLst>
              <c:ext xmlns:c16="http://schemas.microsoft.com/office/drawing/2014/chart" uri="{C3380CC4-5D6E-409C-BE32-E72D297353CC}">
                <c16:uniqueId val="{0000006F-9235-49C8-A2C4-DD58F0EBC6A5}"/>
              </c:ext>
            </c:extLst>
          </c:dPt>
          <c:dPt>
            <c:idx val="102"/>
            <c:bubble3D val="0"/>
            <c:extLst>
              <c:ext xmlns:c16="http://schemas.microsoft.com/office/drawing/2014/chart" uri="{C3380CC4-5D6E-409C-BE32-E72D297353CC}">
                <c16:uniqueId val="{00000070-9235-49C8-A2C4-DD58F0EBC6A5}"/>
              </c:ext>
            </c:extLst>
          </c:dPt>
          <c:dPt>
            <c:idx val="103"/>
            <c:bubble3D val="0"/>
            <c:extLst>
              <c:ext xmlns:c16="http://schemas.microsoft.com/office/drawing/2014/chart" uri="{C3380CC4-5D6E-409C-BE32-E72D297353CC}">
                <c16:uniqueId val="{00000071-9235-49C8-A2C4-DD58F0EBC6A5}"/>
              </c:ext>
            </c:extLst>
          </c:dPt>
          <c:dPt>
            <c:idx val="104"/>
            <c:bubble3D val="0"/>
            <c:extLst>
              <c:ext xmlns:c16="http://schemas.microsoft.com/office/drawing/2014/chart" uri="{C3380CC4-5D6E-409C-BE32-E72D297353CC}">
                <c16:uniqueId val="{00000072-9235-49C8-A2C4-DD58F0EBC6A5}"/>
              </c:ext>
            </c:extLst>
          </c:dPt>
          <c:dPt>
            <c:idx val="105"/>
            <c:bubble3D val="0"/>
            <c:extLst>
              <c:ext xmlns:c16="http://schemas.microsoft.com/office/drawing/2014/chart" uri="{C3380CC4-5D6E-409C-BE32-E72D297353CC}">
                <c16:uniqueId val="{00000073-9235-49C8-A2C4-DD58F0EBC6A5}"/>
              </c:ext>
            </c:extLst>
          </c:dPt>
          <c:dPt>
            <c:idx val="106"/>
            <c:bubble3D val="0"/>
            <c:extLst>
              <c:ext xmlns:c16="http://schemas.microsoft.com/office/drawing/2014/chart" uri="{C3380CC4-5D6E-409C-BE32-E72D297353CC}">
                <c16:uniqueId val="{00000074-9235-49C8-A2C4-DD58F0EBC6A5}"/>
              </c:ext>
            </c:extLst>
          </c:dPt>
          <c:dPt>
            <c:idx val="107"/>
            <c:bubble3D val="0"/>
            <c:extLst>
              <c:ext xmlns:c16="http://schemas.microsoft.com/office/drawing/2014/chart" uri="{C3380CC4-5D6E-409C-BE32-E72D297353CC}">
                <c16:uniqueId val="{00000075-9235-49C8-A2C4-DD58F0EBC6A5}"/>
              </c:ext>
            </c:extLst>
          </c:dPt>
          <c:dPt>
            <c:idx val="108"/>
            <c:bubble3D val="0"/>
            <c:extLst>
              <c:ext xmlns:c16="http://schemas.microsoft.com/office/drawing/2014/chart" uri="{C3380CC4-5D6E-409C-BE32-E72D297353CC}">
                <c16:uniqueId val="{00000076-9235-49C8-A2C4-DD58F0EBC6A5}"/>
              </c:ext>
            </c:extLst>
          </c:dPt>
          <c:dLbls>
            <c:dLbl>
              <c:idx val="0"/>
              <c:layout>
                <c:manualLayout>
                  <c:x val="-2.3967074958587478E-2"/>
                  <c:y val="-6.744554170807524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7-9235-49C8-A2C4-DD58F0EBC6A5}"/>
                </c:ext>
              </c:extLst>
            </c:dLbl>
            <c:dLbl>
              <c:idx val="12"/>
              <c:layout>
                <c:manualLayout>
                  <c:x val="-2.7654317259908662E-2"/>
                  <c:y val="-4.046732502484513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8-9235-49C8-A2C4-DD58F0EBC6A5}"/>
                </c:ext>
              </c:extLst>
            </c:dLbl>
            <c:dLbl>
              <c:idx val="24"/>
              <c:layout>
                <c:manualLayout>
                  <c:x val="-1.8436211506605821E-2"/>
                  <c:y val="-4.946006391925511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9-9235-49C8-A2C4-DD58F0EBC6A5}"/>
                </c:ext>
              </c:extLst>
            </c:dLbl>
            <c:dLbl>
              <c:idx val="36"/>
              <c:layout>
                <c:manualLayout>
                  <c:x val="-1.2905348054624026E-2"/>
                  <c:y val="-5.395643336646021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A-9235-49C8-A2C4-DD58F0EBC6A5}"/>
                </c:ext>
              </c:extLst>
            </c:dLbl>
            <c:dLbl>
              <c:idx val="48"/>
              <c:layout>
                <c:manualLayout>
                  <c:x val="-2.3967074958587478E-2"/>
                  <c:y val="-4.946006391925511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B-9235-49C8-A2C4-DD58F0EBC6A5}"/>
                </c:ext>
              </c:extLst>
            </c:dLbl>
            <c:dLbl>
              <c:idx val="60"/>
              <c:layout>
                <c:manualLayout>
                  <c:x val="-3.1341559561229783E-2"/>
                  <c:y val="-4.946006391925519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C-9235-49C8-A2C4-DD58F0EBC6A5}"/>
                </c:ext>
              </c:extLst>
            </c:dLbl>
            <c:dLbl>
              <c:idx val="72"/>
              <c:layout>
                <c:manualLayout>
                  <c:x val="-3.8716044163872081E-2"/>
                  <c:y val="-4.046732502484509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5-9235-49C8-A2C4-DD58F0EBC6A5}"/>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Hoja1!$P$6:$CJ$6</c:f>
              <c:strCache>
                <c:ptCount val="73"/>
                <c:pt idx="0">
                  <c:v>Abr - Jun 19</c:v>
                </c:pt>
                <c:pt idx="12">
                  <c:v>Abr - Jun 20</c:v>
                </c:pt>
                <c:pt idx="24">
                  <c:v>Abr - Jun 21</c:v>
                </c:pt>
                <c:pt idx="36">
                  <c:v>Abr - Jun 22</c:v>
                </c:pt>
                <c:pt idx="48">
                  <c:v>Abr - Jun 23</c:v>
                </c:pt>
                <c:pt idx="60">
                  <c:v>Abr - Jun 24</c:v>
                </c:pt>
                <c:pt idx="72">
                  <c:v>Abr - Jun 25</c:v>
                </c:pt>
              </c:strCache>
            </c:strRef>
          </c:cat>
          <c:val>
            <c:numRef>
              <c:f>Hoja1!$P$31:$CJ$31</c:f>
              <c:numCache>
                <c:formatCode>0.0</c:formatCode>
                <c:ptCount val="73"/>
                <c:pt idx="0">
                  <c:v>14.745955773632852</c:v>
                </c:pt>
                <c:pt idx="1">
                  <c:v>15.233518431646356</c:v>
                </c:pt>
                <c:pt idx="2">
                  <c:v>14.983924935727035</c:v>
                </c:pt>
                <c:pt idx="3">
                  <c:v>14.768863352806678</c:v>
                </c:pt>
                <c:pt idx="4">
                  <c:v>14.88620910432993</c:v>
                </c:pt>
                <c:pt idx="5">
                  <c:v>15.256592402928915</c:v>
                </c:pt>
                <c:pt idx="6">
                  <c:v>14.688232268388864</c:v>
                </c:pt>
                <c:pt idx="7">
                  <c:v>15.722697213404246</c:v>
                </c:pt>
                <c:pt idx="8">
                  <c:v>16.176576836933748</c:v>
                </c:pt>
                <c:pt idx="9">
                  <c:v>18.08266974912236</c:v>
                </c:pt>
                <c:pt idx="10">
                  <c:v>22.817303495381562</c:v>
                </c:pt>
                <c:pt idx="11">
                  <c:v>29.962707282338457</c:v>
                </c:pt>
                <c:pt idx="12">
                  <c:v>31.399877393530691</c:v>
                </c:pt>
                <c:pt idx="13">
                  <c:v>27.156830668908015</c:v>
                </c:pt>
                <c:pt idx="14">
                  <c:v>22.696123613838427</c:v>
                </c:pt>
                <c:pt idx="15">
                  <c:v>20.773133525972717</c:v>
                </c:pt>
                <c:pt idx="16">
                  <c:v>20.755082606192143</c:v>
                </c:pt>
                <c:pt idx="17">
                  <c:v>20.00162941639736</c:v>
                </c:pt>
                <c:pt idx="18">
                  <c:v>19.091239430967065</c:v>
                </c:pt>
                <c:pt idx="19">
                  <c:v>18.417992296941186</c:v>
                </c:pt>
                <c:pt idx="20">
                  <c:v>19.676990590320269</c:v>
                </c:pt>
                <c:pt idx="21">
                  <c:v>21.779825908858164</c:v>
                </c:pt>
                <c:pt idx="22">
                  <c:v>21.524466656348444</c:v>
                </c:pt>
                <c:pt idx="23">
                  <c:v>20.07592465023615</c:v>
                </c:pt>
                <c:pt idx="24">
                  <c:v>18.143795855841329</c:v>
                </c:pt>
                <c:pt idx="25">
                  <c:v>17.741270773447074</c:v>
                </c:pt>
                <c:pt idx="26">
                  <c:v>16.537267080745341</c:v>
                </c:pt>
                <c:pt idx="27">
                  <c:v>16.026576602684006</c:v>
                </c:pt>
                <c:pt idx="28">
                  <c:v>16.336045721635312</c:v>
                </c:pt>
                <c:pt idx="29">
                  <c:v>16.477549776513616</c:v>
                </c:pt>
                <c:pt idx="30">
                  <c:v>16.025280755357091</c:v>
                </c:pt>
                <c:pt idx="31">
                  <c:v>15.912044390354584</c:v>
                </c:pt>
                <c:pt idx="32">
                  <c:v>15.838806680848197</c:v>
                </c:pt>
                <c:pt idx="33">
                  <c:v>15.636039268753771</c:v>
                </c:pt>
                <c:pt idx="34">
                  <c:v>14.420594262295083</c:v>
                </c:pt>
                <c:pt idx="35">
                  <c:v>14.44659438762452</c:v>
                </c:pt>
                <c:pt idx="36">
                  <c:v>15.211524397152889</c:v>
                </c:pt>
                <c:pt idx="37">
                  <c:v>14.819660850844224</c:v>
                </c:pt>
                <c:pt idx="38">
                  <c:v>14.937885912040983</c:v>
                </c:pt>
                <c:pt idx="39">
                  <c:v>15.88268780703789</c:v>
                </c:pt>
                <c:pt idx="40">
                  <c:v>16.726622466693158</c:v>
                </c:pt>
                <c:pt idx="41">
                  <c:v>16.739569836745272</c:v>
                </c:pt>
                <c:pt idx="42">
                  <c:v>16.32809704337183</c:v>
                </c:pt>
                <c:pt idx="43">
                  <c:v>17.866716855978716</c:v>
                </c:pt>
                <c:pt idx="44">
                  <c:v>17.916981893377717</c:v>
                </c:pt>
                <c:pt idx="45">
                  <c:v>17.425048049249263</c:v>
                </c:pt>
                <c:pt idx="46">
                  <c:v>15.760301840713201</c:v>
                </c:pt>
                <c:pt idx="47">
                  <c:v>14.852311075721387</c:v>
                </c:pt>
                <c:pt idx="48">
                  <c:v>14.571869871609231</c:v>
                </c:pt>
                <c:pt idx="49">
                  <c:v>13.563916917711294</c:v>
                </c:pt>
                <c:pt idx="50">
                  <c:v>13.253119441684724</c:v>
                </c:pt>
                <c:pt idx="51">
                  <c:v>13.043493936998004</c:v>
                </c:pt>
                <c:pt idx="52">
                  <c:v>13.146916086900562</c:v>
                </c:pt>
                <c:pt idx="53">
                  <c:v>13.805779096204926</c:v>
                </c:pt>
                <c:pt idx="54">
                  <c:v>13.840312465751767</c:v>
                </c:pt>
                <c:pt idx="55">
                  <c:v>18.007915261168886</c:v>
                </c:pt>
                <c:pt idx="56">
                  <c:v>19.791786790402536</c:v>
                </c:pt>
                <c:pt idx="57">
                  <c:v>21.751593992278515</c:v>
                </c:pt>
                <c:pt idx="58">
                  <c:v>20.12484519487122</c:v>
                </c:pt>
                <c:pt idx="59">
                  <c:v>19.497617917242962</c:v>
                </c:pt>
                <c:pt idx="60">
                  <c:v>18.355361618326317</c:v>
                </c:pt>
                <c:pt idx="61">
                  <c:v>16.645082371072501</c:v>
                </c:pt>
                <c:pt idx="62">
                  <c:v>16.371345954597036</c:v>
                </c:pt>
                <c:pt idx="63">
                  <c:v>15.017807786246163</c:v>
                </c:pt>
                <c:pt idx="64">
                  <c:v>15.332303153176669</c:v>
                </c:pt>
                <c:pt idx="65">
                  <c:v>13.999965401030876</c:v>
                </c:pt>
                <c:pt idx="66">
                  <c:v>15.65735772310228</c:v>
                </c:pt>
                <c:pt idx="67">
                  <c:v>16.818065436534766</c:v>
                </c:pt>
                <c:pt idx="68">
                  <c:v>18.352689421953215</c:v>
                </c:pt>
                <c:pt idx="69">
                  <c:v>17.728451850423987</c:v>
                </c:pt>
                <c:pt idx="70">
                  <c:v>16.71421166864447</c:v>
                </c:pt>
                <c:pt idx="71">
                  <c:v>15.374765644537922</c:v>
                </c:pt>
                <c:pt idx="72">
                  <c:v>14.528500324717433</c:v>
                </c:pt>
              </c:numCache>
            </c:numRef>
          </c:val>
          <c:smooth val="1"/>
          <c:extLst>
            <c:ext xmlns:c16="http://schemas.microsoft.com/office/drawing/2014/chart" uri="{C3380CC4-5D6E-409C-BE32-E72D297353CC}">
              <c16:uniqueId val="{0000007D-9235-49C8-A2C4-DD58F0EBC6A5}"/>
            </c:ext>
          </c:extLst>
        </c:ser>
        <c:dLbls>
          <c:showLegendKey val="0"/>
          <c:showVal val="0"/>
          <c:showCatName val="0"/>
          <c:showSerName val="0"/>
          <c:showPercent val="0"/>
          <c:showBubbleSize val="0"/>
        </c:dLbls>
        <c:marker val="1"/>
        <c:smooth val="0"/>
        <c:axId val="213385152"/>
        <c:axId val="213385712"/>
      </c:lineChart>
      <c:dateAx>
        <c:axId val="213384032"/>
        <c:scaling>
          <c:orientation val="minMax"/>
        </c:scaling>
        <c:delete val="0"/>
        <c:axPos val="b"/>
        <c:numFmt formatCode="mmm\-yy" sourceLinked="0"/>
        <c:majorTickMark val="out"/>
        <c:minorTickMark val="none"/>
        <c:tickLblPos val="nextTo"/>
        <c:txPr>
          <a:bodyPr rot="-5400000" vert="horz" anchor="t" anchorCtr="1"/>
          <a:lstStyle/>
          <a:p>
            <a:pPr>
              <a:defRPr/>
            </a:pPr>
            <a:endParaRPr lang="es-ES"/>
          </a:p>
        </c:txPr>
        <c:crossAx val="213384592"/>
        <c:crosses val="autoZero"/>
        <c:auto val="1"/>
        <c:lblOffset val="100"/>
        <c:baseTimeUnit val="days"/>
        <c:majorTimeUnit val="months"/>
        <c:minorUnit val="8"/>
        <c:minorTimeUnit val="days"/>
      </c:dateAx>
      <c:valAx>
        <c:axId val="213384592"/>
        <c:scaling>
          <c:orientation val="minMax"/>
          <c:max val="80"/>
          <c:min val="0"/>
        </c:scaling>
        <c:delete val="0"/>
        <c:axPos val="l"/>
        <c:majorGridlines>
          <c:spPr>
            <a:ln w="3175">
              <a:noFill/>
              <a:prstDash val="solid"/>
            </a:ln>
          </c:spPr>
        </c:majorGridlines>
        <c:title>
          <c:tx>
            <c:rich>
              <a:bodyPr rot="-5400000" vert="horz"/>
              <a:lstStyle/>
              <a:p>
                <a:pPr>
                  <a:defRPr b="1"/>
                </a:pPr>
                <a:r>
                  <a:rPr lang="es-CO" b="1"/>
                  <a:t>Tasa TGP-TO</a:t>
                </a:r>
              </a:p>
            </c:rich>
          </c:tx>
          <c:layout>
            <c:manualLayout>
              <c:xMode val="edge"/>
              <c:yMode val="edge"/>
              <c:x val="1.128252594098351E-2"/>
              <c:y val="0.34075587872381746"/>
            </c:manualLayout>
          </c:layout>
          <c:overlay val="0"/>
          <c:spPr>
            <a:noFill/>
            <a:ln w="25400">
              <a:noFill/>
            </a:ln>
          </c:spPr>
        </c:title>
        <c:numFmt formatCode="0" sourceLinked="0"/>
        <c:majorTickMark val="out"/>
        <c:minorTickMark val="none"/>
        <c:tickLblPos val="nextTo"/>
        <c:spPr>
          <a:ln w="3175">
            <a:noFill/>
            <a:prstDash val="solid"/>
          </a:ln>
        </c:spPr>
        <c:txPr>
          <a:bodyPr rot="0" vert="horz"/>
          <a:lstStyle/>
          <a:p>
            <a:pPr>
              <a:defRPr/>
            </a:pPr>
            <a:endParaRPr lang="es-ES"/>
          </a:p>
        </c:txPr>
        <c:crossAx val="213384032"/>
        <c:crosses val="autoZero"/>
        <c:crossBetween val="between"/>
        <c:majorUnit val="10"/>
      </c:valAx>
      <c:catAx>
        <c:axId val="213385152"/>
        <c:scaling>
          <c:orientation val="minMax"/>
        </c:scaling>
        <c:delete val="1"/>
        <c:axPos val="b"/>
        <c:numFmt formatCode="General" sourceLinked="1"/>
        <c:majorTickMark val="out"/>
        <c:minorTickMark val="none"/>
        <c:tickLblPos val="none"/>
        <c:crossAx val="213385712"/>
        <c:crosses val="autoZero"/>
        <c:auto val="1"/>
        <c:lblAlgn val="ctr"/>
        <c:lblOffset val="100"/>
        <c:noMultiLvlLbl val="0"/>
      </c:catAx>
      <c:valAx>
        <c:axId val="213385712"/>
        <c:scaling>
          <c:orientation val="minMax"/>
          <c:max val="100"/>
          <c:min val="0"/>
        </c:scaling>
        <c:delete val="0"/>
        <c:axPos val="r"/>
        <c:title>
          <c:tx>
            <c:rich>
              <a:bodyPr rot="-5400000" vert="horz"/>
              <a:lstStyle/>
              <a:p>
                <a:pPr>
                  <a:defRPr b="1"/>
                </a:pPr>
                <a:r>
                  <a:rPr lang="es-CO" b="1"/>
                  <a:t> Tasa TD</a:t>
                </a:r>
              </a:p>
            </c:rich>
          </c:tx>
          <c:layout>
            <c:manualLayout>
              <c:xMode val="edge"/>
              <c:yMode val="edge"/>
              <c:x val="0.96197336473576567"/>
              <c:y val="0.34367801477169946"/>
            </c:manualLayout>
          </c:layout>
          <c:overlay val="0"/>
          <c:spPr>
            <a:noFill/>
            <a:ln w="25400">
              <a:noFill/>
            </a:ln>
          </c:spPr>
        </c:title>
        <c:numFmt formatCode="0" sourceLinked="0"/>
        <c:majorTickMark val="cross"/>
        <c:minorTickMark val="none"/>
        <c:tickLblPos val="nextTo"/>
        <c:spPr>
          <a:ln w="3175">
            <a:noFill/>
            <a:prstDash val="solid"/>
          </a:ln>
        </c:spPr>
        <c:txPr>
          <a:bodyPr rot="0" vert="horz"/>
          <a:lstStyle/>
          <a:p>
            <a:pPr>
              <a:defRPr/>
            </a:pPr>
            <a:endParaRPr lang="es-ES"/>
          </a:p>
        </c:txPr>
        <c:crossAx val="213385152"/>
        <c:crosses val="max"/>
        <c:crossBetween val="between"/>
        <c:majorUnit val="20"/>
        <c:minorUnit val="5"/>
      </c:valAx>
      <c:spPr>
        <a:noFill/>
        <a:ln w="6350">
          <a:noFill/>
        </a:ln>
      </c:spPr>
    </c:plotArea>
    <c:legend>
      <c:legendPos val="r"/>
      <c:layout>
        <c:manualLayout>
          <c:xMode val="edge"/>
          <c:yMode val="edge"/>
          <c:x val="0.31184604979490077"/>
          <c:y val="0.90074151246832823"/>
          <c:w val="0.29996122786809931"/>
          <c:h val="4.6274219173910176E-2"/>
        </c:manualLayout>
      </c:layout>
      <c:overlay val="0"/>
      <c:txPr>
        <a:bodyPr/>
        <a:lstStyle/>
        <a:p>
          <a:pPr rtl="0">
            <a:defRPr/>
          </a:pPr>
          <a:endParaRPr lang="es-ES"/>
        </a:p>
      </c:txPr>
    </c:legend>
    <c:plotVisOnly val="1"/>
    <c:dispBlanksAs val="gap"/>
    <c:showDLblsOverMax val="0"/>
  </c:chart>
  <c:spPr>
    <a:ln w="9525">
      <a:noFill/>
    </a:ln>
  </c:spPr>
  <c:txPr>
    <a:bodyPr/>
    <a:lstStyle/>
    <a:p>
      <a:pPr>
        <a:defRPr sz="1000" b="0" i="0" u="none" strike="noStrike" baseline="0">
          <a:solidFill>
            <a:srgbClr val="000000"/>
          </a:solidFill>
          <a:latin typeface="Segoe UI" panose="020B0502040204020203" pitchFamily="34" charset="0"/>
          <a:ea typeface="Arial"/>
          <a:cs typeface="Segoe UI" panose="020B0502040204020203" pitchFamily="34" charset="0"/>
        </a:defRPr>
      </a:pPr>
      <a:endParaRPr lang="es-ES"/>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6825728888200412E-2"/>
          <c:y val="7.1750790773098483E-2"/>
          <c:w val="0.85284429493820679"/>
          <c:h val="0.54798102866566023"/>
        </c:manualLayout>
      </c:layout>
      <c:lineChart>
        <c:grouping val="standard"/>
        <c:varyColors val="0"/>
        <c:ser>
          <c:idx val="0"/>
          <c:order val="0"/>
          <c:tx>
            <c:strRef>
              <c:f>Hoja1!$L$49</c:f>
              <c:strCache>
                <c:ptCount val="1"/>
                <c:pt idx="0">
                  <c:v>TGP</c:v>
                </c:pt>
              </c:strCache>
            </c:strRef>
          </c:tx>
          <c:spPr>
            <a:ln>
              <a:solidFill>
                <a:schemeClr val="tx2"/>
              </a:solidFill>
            </a:ln>
          </c:spPr>
          <c:marker>
            <c:symbol val="none"/>
          </c:marker>
          <c:dPt>
            <c:idx val="70"/>
            <c:bubble3D val="0"/>
            <c:extLst>
              <c:ext xmlns:c16="http://schemas.microsoft.com/office/drawing/2014/chart" uri="{C3380CC4-5D6E-409C-BE32-E72D297353CC}">
                <c16:uniqueId val="{00000000-8BEB-47A7-BC1F-7ECF5AA941EE}"/>
              </c:ext>
            </c:extLst>
          </c:dPt>
          <c:dPt>
            <c:idx val="71"/>
            <c:bubble3D val="0"/>
            <c:extLst>
              <c:ext xmlns:c16="http://schemas.microsoft.com/office/drawing/2014/chart" uri="{C3380CC4-5D6E-409C-BE32-E72D297353CC}">
                <c16:uniqueId val="{00000001-8BEB-47A7-BC1F-7ECF5AA941EE}"/>
              </c:ext>
            </c:extLst>
          </c:dPt>
          <c:dPt>
            <c:idx val="72"/>
            <c:bubble3D val="0"/>
            <c:extLst>
              <c:ext xmlns:c16="http://schemas.microsoft.com/office/drawing/2014/chart" uri="{C3380CC4-5D6E-409C-BE32-E72D297353CC}">
                <c16:uniqueId val="{00000002-8BEB-47A7-BC1F-7ECF5AA941EE}"/>
              </c:ext>
            </c:extLst>
          </c:dPt>
          <c:dPt>
            <c:idx val="76"/>
            <c:bubble3D val="0"/>
            <c:extLst>
              <c:ext xmlns:c16="http://schemas.microsoft.com/office/drawing/2014/chart" uri="{C3380CC4-5D6E-409C-BE32-E72D297353CC}">
                <c16:uniqueId val="{00000003-8BEB-47A7-BC1F-7ECF5AA941EE}"/>
              </c:ext>
            </c:extLst>
          </c:dPt>
          <c:dPt>
            <c:idx val="77"/>
            <c:bubble3D val="0"/>
            <c:extLst>
              <c:ext xmlns:c16="http://schemas.microsoft.com/office/drawing/2014/chart" uri="{C3380CC4-5D6E-409C-BE32-E72D297353CC}">
                <c16:uniqueId val="{00000004-8BEB-47A7-BC1F-7ECF5AA941EE}"/>
              </c:ext>
            </c:extLst>
          </c:dPt>
          <c:dPt>
            <c:idx val="78"/>
            <c:bubble3D val="0"/>
            <c:extLst>
              <c:ext xmlns:c16="http://schemas.microsoft.com/office/drawing/2014/chart" uri="{C3380CC4-5D6E-409C-BE32-E72D297353CC}">
                <c16:uniqueId val="{00000005-8BEB-47A7-BC1F-7ECF5AA941EE}"/>
              </c:ext>
            </c:extLst>
          </c:dPt>
          <c:dPt>
            <c:idx val="79"/>
            <c:bubble3D val="0"/>
            <c:extLst>
              <c:ext xmlns:c16="http://schemas.microsoft.com/office/drawing/2014/chart" uri="{C3380CC4-5D6E-409C-BE32-E72D297353CC}">
                <c16:uniqueId val="{00000006-8BEB-47A7-BC1F-7ECF5AA941EE}"/>
              </c:ext>
            </c:extLst>
          </c:dPt>
          <c:dPt>
            <c:idx val="80"/>
            <c:bubble3D val="0"/>
            <c:extLst>
              <c:ext xmlns:c16="http://schemas.microsoft.com/office/drawing/2014/chart" uri="{C3380CC4-5D6E-409C-BE32-E72D297353CC}">
                <c16:uniqueId val="{00000007-8BEB-47A7-BC1F-7ECF5AA941EE}"/>
              </c:ext>
            </c:extLst>
          </c:dPt>
          <c:dPt>
            <c:idx val="81"/>
            <c:bubble3D val="0"/>
            <c:extLst>
              <c:ext xmlns:c16="http://schemas.microsoft.com/office/drawing/2014/chart" uri="{C3380CC4-5D6E-409C-BE32-E72D297353CC}">
                <c16:uniqueId val="{00000008-8BEB-47A7-BC1F-7ECF5AA941EE}"/>
              </c:ext>
            </c:extLst>
          </c:dPt>
          <c:dPt>
            <c:idx val="82"/>
            <c:bubble3D val="0"/>
            <c:extLst>
              <c:ext xmlns:c16="http://schemas.microsoft.com/office/drawing/2014/chart" uri="{C3380CC4-5D6E-409C-BE32-E72D297353CC}">
                <c16:uniqueId val="{00000009-8BEB-47A7-BC1F-7ECF5AA941EE}"/>
              </c:ext>
            </c:extLst>
          </c:dPt>
          <c:dPt>
            <c:idx val="83"/>
            <c:bubble3D val="0"/>
            <c:extLst>
              <c:ext xmlns:c16="http://schemas.microsoft.com/office/drawing/2014/chart" uri="{C3380CC4-5D6E-409C-BE32-E72D297353CC}">
                <c16:uniqueId val="{0000000A-8BEB-47A7-BC1F-7ECF5AA941EE}"/>
              </c:ext>
            </c:extLst>
          </c:dPt>
          <c:dPt>
            <c:idx val="84"/>
            <c:bubble3D val="0"/>
            <c:extLst>
              <c:ext xmlns:c16="http://schemas.microsoft.com/office/drawing/2014/chart" uri="{C3380CC4-5D6E-409C-BE32-E72D297353CC}">
                <c16:uniqueId val="{0000000B-8BEB-47A7-BC1F-7ECF5AA941EE}"/>
              </c:ext>
            </c:extLst>
          </c:dPt>
          <c:dPt>
            <c:idx val="85"/>
            <c:bubble3D val="0"/>
            <c:extLst>
              <c:ext xmlns:c16="http://schemas.microsoft.com/office/drawing/2014/chart" uri="{C3380CC4-5D6E-409C-BE32-E72D297353CC}">
                <c16:uniqueId val="{0000000C-8BEB-47A7-BC1F-7ECF5AA941EE}"/>
              </c:ext>
            </c:extLst>
          </c:dPt>
          <c:dPt>
            <c:idx val="86"/>
            <c:bubble3D val="0"/>
            <c:extLst>
              <c:ext xmlns:c16="http://schemas.microsoft.com/office/drawing/2014/chart" uri="{C3380CC4-5D6E-409C-BE32-E72D297353CC}">
                <c16:uniqueId val="{0000000D-8BEB-47A7-BC1F-7ECF5AA941EE}"/>
              </c:ext>
            </c:extLst>
          </c:dPt>
          <c:dPt>
            <c:idx val="87"/>
            <c:bubble3D val="0"/>
            <c:extLst>
              <c:ext xmlns:c16="http://schemas.microsoft.com/office/drawing/2014/chart" uri="{C3380CC4-5D6E-409C-BE32-E72D297353CC}">
                <c16:uniqueId val="{0000000E-8BEB-47A7-BC1F-7ECF5AA941EE}"/>
              </c:ext>
            </c:extLst>
          </c:dPt>
          <c:dPt>
            <c:idx val="88"/>
            <c:bubble3D val="0"/>
            <c:extLst>
              <c:ext xmlns:c16="http://schemas.microsoft.com/office/drawing/2014/chart" uri="{C3380CC4-5D6E-409C-BE32-E72D297353CC}">
                <c16:uniqueId val="{0000000F-8BEB-47A7-BC1F-7ECF5AA941EE}"/>
              </c:ext>
            </c:extLst>
          </c:dPt>
          <c:dPt>
            <c:idx val="89"/>
            <c:bubble3D val="0"/>
            <c:extLst>
              <c:ext xmlns:c16="http://schemas.microsoft.com/office/drawing/2014/chart" uri="{C3380CC4-5D6E-409C-BE32-E72D297353CC}">
                <c16:uniqueId val="{00000010-8BEB-47A7-BC1F-7ECF5AA941EE}"/>
              </c:ext>
            </c:extLst>
          </c:dPt>
          <c:dPt>
            <c:idx val="90"/>
            <c:bubble3D val="0"/>
            <c:extLst>
              <c:ext xmlns:c16="http://schemas.microsoft.com/office/drawing/2014/chart" uri="{C3380CC4-5D6E-409C-BE32-E72D297353CC}">
                <c16:uniqueId val="{00000011-8BEB-47A7-BC1F-7ECF5AA941EE}"/>
              </c:ext>
            </c:extLst>
          </c:dPt>
          <c:dPt>
            <c:idx val="91"/>
            <c:bubble3D val="0"/>
            <c:extLst>
              <c:ext xmlns:c16="http://schemas.microsoft.com/office/drawing/2014/chart" uri="{C3380CC4-5D6E-409C-BE32-E72D297353CC}">
                <c16:uniqueId val="{00000012-8BEB-47A7-BC1F-7ECF5AA941EE}"/>
              </c:ext>
            </c:extLst>
          </c:dPt>
          <c:dPt>
            <c:idx val="92"/>
            <c:bubble3D val="0"/>
            <c:extLst>
              <c:ext xmlns:c16="http://schemas.microsoft.com/office/drawing/2014/chart" uri="{C3380CC4-5D6E-409C-BE32-E72D297353CC}">
                <c16:uniqueId val="{00000013-8BEB-47A7-BC1F-7ECF5AA941EE}"/>
              </c:ext>
            </c:extLst>
          </c:dPt>
          <c:dPt>
            <c:idx val="93"/>
            <c:bubble3D val="0"/>
            <c:extLst>
              <c:ext xmlns:c16="http://schemas.microsoft.com/office/drawing/2014/chart" uri="{C3380CC4-5D6E-409C-BE32-E72D297353CC}">
                <c16:uniqueId val="{00000014-8BEB-47A7-BC1F-7ECF5AA941EE}"/>
              </c:ext>
            </c:extLst>
          </c:dPt>
          <c:dPt>
            <c:idx val="94"/>
            <c:bubble3D val="0"/>
            <c:extLst>
              <c:ext xmlns:c16="http://schemas.microsoft.com/office/drawing/2014/chart" uri="{C3380CC4-5D6E-409C-BE32-E72D297353CC}">
                <c16:uniqueId val="{00000015-8BEB-47A7-BC1F-7ECF5AA941EE}"/>
              </c:ext>
            </c:extLst>
          </c:dPt>
          <c:dPt>
            <c:idx val="95"/>
            <c:bubble3D val="0"/>
            <c:extLst>
              <c:ext xmlns:c16="http://schemas.microsoft.com/office/drawing/2014/chart" uri="{C3380CC4-5D6E-409C-BE32-E72D297353CC}">
                <c16:uniqueId val="{00000016-8BEB-47A7-BC1F-7ECF5AA941EE}"/>
              </c:ext>
            </c:extLst>
          </c:dPt>
          <c:dPt>
            <c:idx val="96"/>
            <c:bubble3D val="0"/>
            <c:extLst>
              <c:ext xmlns:c16="http://schemas.microsoft.com/office/drawing/2014/chart" uri="{C3380CC4-5D6E-409C-BE32-E72D297353CC}">
                <c16:uniqueId val="{00000017-8BEB-47A7-BC1F-7ECF5AA941EE}"/>
              </c:ext>
            </c:extLst>
          </c:dPt>
          <c:dPt>
            <c:idx val="97"/>
            <c:bubble3D val="0"/>
            <c:extLst>
              <c:ext xmlns:c16="http://schemas.microsoft.com/office/drawing/2014/chart" uri="{C3380CC4-5D6E-409C-BE32-E72D297353CC}">
                <c16:uniqueId val="{00000018-8BEB-47A7-BC1F-7ECF5AA941EE}"/>
              </c:ext>
            </c:extLst>
          </c:dPt>
          <c:dPt>
            <c:idx val="98"/>
            <c:bubble3D val="0"/>
            <c:extLst>
              <c:ext xmlns:c16="http://schemas.microsoft.com/office/drawing/2014/chart" uri="{C3380CC4-5D6E-409C-BE32-E72D297353CC}">
                <c16:uniqueId val="{00000019-8BEB-47A7-BC1F-7ECF5AA941EE}"/>
              </c:ext>
            </c:extLst>
          </c:dPt>
          <c:dPt>
            <c:idx val="99"/>
            <c:bubble3D val="0"/>
            <c:extLst>
              <c:ext xmlns:c16="http://schemas.microsoft.com/office/drawing/2014/chart" uri="{C3380CC4-5D6E-409C-BE32-E72D297353CC}">
                <c16:uniqueId val="{0000001A-8BEB-47A7-BC1F-7ECF5AA941EE}"/>
              </c:ext>
            </c:extLst>
          </c:dPt>
          <c:dPt>
            <c:idx val="100"/>
            <c:bubble3D val="0"/>
            <c:extLst>
              <c:ext xmlns:c16="http://schemas.microsoft.com/office/drawing/2014/chart" uri="{C3380CC4-5D6E-409C-BE32-E72D297353CC}">
                <c16:uniqueId val="{0000001B-8BEB-47A7-BC1F-7ECF5AA941EE}"/>
              </c:ext>
            </c:extLst>
          </c:dPt>
          <c:dPt>
            <c:idx val="101"/>
            <c:bubble3D val="0"/>
            <c:extLst>
              <c:ext xmlns:c16="http://schemas.microsoft.com/office/drawing/2014/chart" uri="{C3380CC4-5D6E-409C-BE32-E72D297353CC}">
                <c16:uniqueId val="{0000001C-8BEB-47A7-BC1F-7ECF5AA941EE}"/>
              </c:ext>
            </c:extLst>
          </c:dPt>
          <c:dPt>
            <c:idx val="102"/>
            <c:bubble3D val="0"/>
            <c:extLst>
              <c:ext xmlns:c16="http://schemas.microsoft.com/office/drawing/2014/chart" uri="{C3380CC4-5D6E-409C-BE32-E72D297353CC}">
                <c16:uniqueId val="{0000001D-8BEB-47A7-BC1F-7ECF5AA941EE}"/>
              </c:ext>
            </c:extLst>
          </c:dPt>
          <c:dPt>
            <c:idx val="103"/>
            <c:bubble3D val="0"/>
            <c:extLst>
              <c:ext xmlns:c16="http://schemas.microsoft.com/office/drawing/2014/chart" uri="{C3380CC4-5D6E-409C-BE32-E72D297353CC}">
                <c16:uniqueId val="{0000001E-8BEB-47A7-BC1F-7ECF5AA941EE}"/>
              </c:ext>
            </c:extLst>
          </c:dPt>
          <c:dPt>
            <c:idx val="104"/>
            <c:bubble3D val="0"/>
            <c:extLst>
              <c:ext xmlns:c16="http://schemas.microsoft.com/office/drawing/2014/chart" uri="{C3380CC4-5D6E-409C-BE32-E72D297353CC}">
                <c16:uniqueId val="{0000001F-8BEB-47A7-BC1F-7ECF5AA941EE}"/>
              </c:ext>
            </c:extLst>
          </c:dPt>
          <c:dPt>
            <c:idx val="105"/>
            <c:bubble3D val="0"/>
            <c:extLst>
              <c:ext xmlns:c16="http://schemas.microsoft.com/office/drawing/2014/chart" uri="{C3380CC4-5D6E-409C-BE32-E72D297353CC}">
                <c16:uniqueId val="{00000020-8BEB-47A7-BC1F-7ECF5AA941EE}"/>
              </c:ext>
            </c:extLst>
          </c:dPt>
          <c:dPt>
            <c:idx val="106"/>
            <c:bubble3D val="0"/>
            <c:extLst>
              <c:ext xmlns:c16="http://schemas.microsoft.com/office/drawing/2014/chart" uri="{C3380CC4-5D6E-409C-BE32-E72D297353CC}">
                <c16:uniqueId val="{00000021-8BEB-47A7-BC1F-7ECF5AA941EE}"/>
              </c:ext>
            </c:extLst>
          </c:dPt>
          <c:dPt>
            <c:idx val="107"/>
            <c:bubble3D val="0"/>
            <c:extLst>
              <c:ext xmlns:c16="http://schemas.microsoft.com/office/drawing/2014/chart" uri="{C3380CC4-5D6E-409C-BE32-E72D297353CC}">
                <c16:uniqueId val="{00000022-8BEB-47A7-BC1F-7ECF5AA941EE}"/>
              </c:ext>
            </c:extLst>
          </c:dPt>
          <c:dPt>
            <c:idx val="108"/>
            <c:bubble3D val="0"/>
            <c:extLst>
              <c:ext xmlns:c16="http://schemas.microsoft.com/office/drawing/2014/chart" uri="{C3380CC4-5D6E-409C-BE32-E72D297353CC}">
                <c16:uniqueId val="{00000023-8BEB-47A7-BC1F-7ECF5AA941EE}"/>
              </c:ext>
            </c:extLst>
          </c:dPt>
          <c:dLbls>
            <c:dLbl>
              <c:idx val="0"/>
              <c:layout>
                <c:manualLayout>
                  <c:x val="-2.0279832657266329E-2"/>
                  <c:y val="-3.597093010699581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4-8BEB-47A7-BC1F-7ECF5AA941EE}"/>
                </c:ext>
              </c:extLst>
            </c:dLbl>
            <c:dLbl>
              <c:idx val="12"/>
              <c:layout>
                <c:manualLayout>
                  <c:x val="-2.7654317259908662E-2"/>
                  <c:y val="-7.643822647736613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5-8BEB-47A7-BC1F-7ECF5AA941EE}"/>
                </c:ext>
              </c:extLst>
            </c:dLbl>
            <c:dLbl>
              <c:idx val="24"/>
              <c:layout>
                <c:manualLayout>
                  <c:x val="-5.5308634519817936E-3"/>
                  <c:y val="-4.04672963703702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6-8BEB-47A7-BC1F-7ECF5AA941EE}"/>
                </c:ext>
              </c:extLst>
            </c:dLbl>
            <c:dLbl>
              <c:idx val="36"/>
              <c:layout>
                <c:manualLayout>
                  <c:x val="6.7598661285384169E-17"/>
                  <c:y val="-4.046729637037029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7-8BEB-47A7-BC1F-7ECF5AA941EE}"/>
                </c:ext>
              </c:extLst>
            </c:dLbl>
            <c:dLbl>
              <c:idx val="48"/>
              <c:layout>
                <c:manualLayout>
                  <c:x val="-1.1061726903963452E-2"/>
                  <c:y val="-3.147456384362133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8-8BEB-47A7-BC1F-7ECF5AA941EE}"/>
                </c:ext>
              </c:extLst>
            </c:dLbl>
            <c:dLbl>
              <c:idx val="60"/>
              <c:layout>
                <c:manualLayout>
                  <c:x val="-7.3744846026423012E-3"/>
                  <c:y val="-4.49636626337447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9-8BEB-47A7-BC1F-7ECF5AA941EE}"/>
                </c:ext>
              </c:extLst>
            </c:dLbl>
            <c:dLbl>
              <c:idx val="72"/>
              <c:layout>
                <c:manualLayout>
                  <c:x val="-3.8716044163872081E-2"/>
                  <c:y val="-4.046729637037030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BEB-47A7-BC1F-7ECF5AA941E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Hoja1!$P$6:$CJ$6</c:f>
              <c:strCache>
                <c:ptCount val="73"/>
                <c:pt idx="0">
                  <c:v>Abr - Jun 19</c:v>
                </c:pt>
                <c:pt idx="12">
                  <c:v>Abr - Jun 20</c:v>
                </c:pt>
                <c:pt idx="24">
                  <c:v>Abr - Jun 21</c:v>
                </c:pt>
                <c:pt idx="36">
                  <c:v>Abr - Jun 22</c:v>
                </c:pt>
                <c:pt idx="48">
                  <c:v>Abr - Jun 23</c:v>
                </c:pt>
                <c:pt idx="60">
                  <c:v>Abr - Jun 24</c:v>
                </c:pt>
                <c:pt idx="72">
                  <c:v>Abr - Jun 25</c:v>
                </c:pt>
              </c:strCache>
            </c:strRef>
          </c:cat>
          <c:val>
            <c:numRef>
              <c:f>Hoja1!$P$49:$CJ$49</c:f>
              <c:numCache>
                <c:formatCode>0.0</c:formatCode>
                <c:ptCount val="73"/>
                <c:pt idx="0">
                  <c:v>61.208650783938154</c:v>
                </c:pt>
                <c:pt idx="1">
                  <c:v>60.237993230187804</c:v>
                </c:pt>
                <c:pt idx="2">
                  <c:v>60.356342398729723</c:v>
                </c:pt>
                <c:pt idx="3">
                  <c:v>60.460866058157755</c:v>
                </c:pt>
                <c:pt idx="4">
                  <c:v>61.593999115090689</c:v>
                </c:pt>
                <c:pt idx="5">
                  <c:v>61.422659770667195</c:v>
                </c:pt>
                <c:pt idx="6">
                  <c:v>61.052574666205551</c:v>
                </c:pt>
                <c:pt idx="7">
                  <c:v>60.495691057666392</c:v>
                </c:pt>
                <c:pt idx="8">
                  <c:v>60.230937118125794</c:v>
                </c:pt>
                <c:pt idx="9">
                  <c:v>57.778994315665066</c:v>
                </c:pt>
                <c:pt idx="10">
                  <c:v>51.473950719197191</c:v>
                </c:pt>
                <c:pt idx="11">
                  <c:v>46.901231705656578</c:v>
                </c:pt>
                <c:pt idx="12">
                  <c:v>45.171026249260152</c:v>
                </c:pt>
                <c:pt idx="13">
                  <c:v>46.688557725844234</c:v>
                </c:pt>
                <c:pt idx="14">
                  <c:v>49.630286627200135</c:v>
                </c:pt>
                <c:pt idx="15">
                  <c:v>52.85408484397621</c:v>
                </c:pt>
                <c:pt idx="16">
                  <c:v>56.698226704451351</c:v>
                </c:pt>
                <c:pt idx="17">
                  <c:v>57.583179054121572</c:v>
                </c:pt>
                <c:pt idx="18">
                  <c:v>57.935143370150719</c:v>
                </c:pt>
                <c:pt idx="19">
                  <c:v>57.952935531908153</c:v>
                </c:pt>
                <c:pt idx="20">
                  <c:v>58.327579662732489</c:v>
                </c:pt>
                <c:pt idx="21">
                  <c:v>57.7098250375332</c:v>
                </c:pt>
                <c:pt idx="22">
                  <c:v>57.901872134889565</c:v>
                </c:pt>
                <c:pt idx="23">
                  <c:v>57.282434481654498</c:v>
                </c:pt>
                <c:pt idx="24">
                  <c:v>57.208221751648345</c:v>
                </c:pt>
                <c:pt idx="25">
                  <c:v>57.953345062528818</c:v>
                </c:pt>
                <c:pt idx="26">
                  <c:v>58.309641220068464</c:v>
                </c:pt>
                <c:pt idx="27">
                  <c:v>58.604337557979726</c:v>
                </c:pt>
                <c:pt idx="28">
                  <c:v>57.589234682213061</c:v>
                </c:pt>
                <c:pt idx="29">
                  <c:v>58.084832159692468</c:v>
                </c:pt>
                <c:pt idx="30">
                  <c:v>58.84080694518066</c:v>
                </c:pt>
                <c:pt idx="31">
                  <c:v>59.518432503136594</c:v>
                </c:pt>
                <c:pt idx="32">
                  <c:v>59.334537361613769</c:v>
                </c:pt>
                <c:pt idx="33">
                  <c:v>58.462113504116886</c:v>
                </c:pt>
                <c:pt idx="34">
                  <c:v>58.973992848121917</c:v>
                </c:pt>
                <c:pt idx="35">
                  <c:v>59.95352179186515</c:v>
                </c:pt>
                <c:pt idx="36">
                  <c:v>61.336481716836644</c:v>
                </c:pt>
                <c:pt idx="37">
                  <c:v>61.625255623269872</c:v>
                </c:pt>
                <c:pt idx="38">
                  <c:v>61.794747919384363</c:v>
                </c:pt>
                <c:pt idx="39">
                  <c:v>62.49905153809641</c:v>
                </c:pt>
                <c:pt idx="40">
                  <c:v>62.682885125225631</c:v>
                </c:pt>
                <c:pt idx="41">
                  <c:v>62.228600609272931</c:v>
                </c:pt>
                <c:pt idx="42">
                  <c:v>61.790253976407186</c:v>
                </c:pt>
                <c:pt idx="43">
                  <c:v>61.282366905912255</c:v>
                </c:pt>
                <c:pt idx="44">
                  <c:v>61.322493500839911</c:v>
                </c:pt>
                <c:pt idx="45">
                  <c:v>60.591185263766988</c:v>
                </c:pt>
                <c:pt idx="46">
                  <c:v>60.701580456498483</c:v>
                </c:pt>
                <c:pt idx="47">
                  <c:v>61.179519167427046</c:v>
                </c:pt>
                <c:pt idx="48">
                  <c:v>61.036033083849986</c:v>
                </c:pt>
                <c:pt idx="49">
                  <c:v>61.193769835990487</c:v>
                </c:pt>
                <c:pt idx="50">
                  <c:v>60.722598882953726</c:v>
                </c:pt>
                <c:pt idx="51">
                  <c:v>60.830441879373033</c:v>
                </c:pt>
                <c:pt idx="52">
                  <c:v>60.42112859549399</c:v>
                </c:pt>
                <c:pt idx="53">
                  <c:v>59.764612045369816</c:v>
                </c:pt>
                <c:pt idx="54">
                  <c:v>59.763943147462726</c:v>
                </c:pt>
                <c:pt idx="55">
                  <c:v>58.967040520017434</c:v>
                </c:pt>
                <c:pt idx="56">
                  <c:v>58.507685980374738</c:v>
                </c:pt>
                <c:pt idx="57">
                  <c:v>57.296793110487997</c:v>
                </c:pt>
                <c:pt idx="58">
                  <c:v>56.96773836499132</c:v>
                </c:pt>
                <c:pt idx="59">
                  <c:v>56.770419064497702</c:v>
                </c:pt>
                <c:pt idx="60">
                  <c:v>56.699562699603867</c:v>
                </c:pt>
                <c:pt idx="61">
                  <c:v>57.036925933591554</c:v>
                </c:pt>
                <c:pt idx="62">
                  <c:v>57.958116082426784</c:v>
                </c:pt>
                <c:pt idx="63">
                  <c:v>57.804338036249426</c:v>
                </c:pt>
                <c:pt idx="64">
                  <c:v>57.024044146902142</c:v>
                </c:pt>
                <c:pt idx="65">
                  <c:v>56.079052872711074</c:v>
                </c:pt>
                <c:pt idx="66">
                  <c:v>57.571971749562756</c:v>
                </c:pt>
                <c:pt idx="67">
                  <c:v>58.865415468048234</c:v>
                </c:pt>
                <c:pt idx="68">
                  <c:v>59.440713393852839</c:v>
                </c:pt>
                <c:pt idx="69">
                  <c:v>58.555457770750365</c:v>
                </c:pt>
                <c:pt idx="70">
                  <c:v>58.477369727926352</c:v>
                </c:pt>
                <c:pt idx="71">
                  <c:v>57.767032421756227</c:v>
                </c:pt>
                <c:pt idx="72">
                  <c:v>57.851748246753651</c:v>
                </c:pt>
              </c:numCache>
            </c:numRef>
          </c:val>
          <c:smooth val="1"/>
          <c:extLst>
            <c:ext xmlns:c16="http://schemas.microsoft.com/office/drawing/2014/chart" uri="{C3380CC4-5D6E-409C-BE32-E72D297353CC}">
              <c16:uniqueId val="{0000002A-8BEB-47A7-BC1F-7ECF5AA941EE}"/>
            </c:ext>
          </c:extLst>
        </c:ser>
        <c:ser>
          <c:idx val="1"/>
          <c:order val="1"/>
          <c:tx>
            <c:strRef>
              <c:f>Hoja1!$L$50</c:f>
              <c:strCache>
                <c:ptCount val="1"/>
                <c:pt idx="0">
                  <c:v>TO</c:v>
                </c:pt>
              </c:strCache>
            </c:strRef>
          </c:tx>
          <c:spPr>
            <a:ln>
              <a:solidFill>
                <a:schemeClr val="tx2">
                  <a:lumMod val="40000"/>
                  <a:lumOff val="60000"/>
                </a:schemeClr>
              </a:solidFill>
            </a:ln>
          </c:spPr>
          <c:marker>
            <c:symbol val="none"/>
          </c:marker>
          <c:dPt>
            <c:idx val="70"/>
            <c:bubble3D val="0"/>
            <c:extLst>
              <c:ext xmlns:c16="http://schemas.microsoft.com/office/drawing/2014/chart" uri="{C3380CC4-5D6E-409C-BE32-E72D297353CC}">
                <c16:uniqueId val="{0000002B-8BEB-47A7-BC1F-7ECF5AA941EE}"/>
              </c:ext>
            </c:extLst>
          </c:dPt>
          <c:dPt>
            <c:idx val="71"/>
            <c:bubble3D val="0"/>
            <c:extLst>
              <c:ext xmlns:c16="http://schemas.microsoft.com/office/drawing/2014/chart" uri="{C3380CC4-5D6E-409C-BE32-E72D297353CC}">
                <c16:uniqueId val="{0000002C-8BEB-47A7-BC1F-7ECF5AA941EE}"/>
              </c:ext>
            </c:extLst>
          </c:dPt>
          <c:dPt>
            <c:idx val="72"/>
            <c:bubble3D val="0"/>
            <c:extLst>
              <c:ext xmlns:c16="http://schemas.microsoft.com/office/drawing/2014/chart" uri="{C3380CC4-5D6E-409C-BE32-E72D297353CC}">
                <c16:uniqueId val="{0000002D-8BEB-47A7-BC1F-7ECF5AA941EE}"/>
              </c:ext>
            </c:extLst>
          </c:dPt>
          <c:dPt>
            <c:idx val="76"/>
            <c:bubble3D val="0"/>
            <c:extLst>
              <c:ext xmlns:c16="http://schemas.microsoft.com/office/drawing/2014/chart" uri="{C3380CC4-5D6E-409C-BE32-E72D297353CC}">
                <c16:uniqueId val="{0000002E-8BEB-47A7-BC1F-7ECF5AA941EE}"/>
              </c:ext>
            </c:extLst>
          </c:dPt>
          <c:dPt>
            <c:idx val="77"/>
            <c:bubble3D val="0"/>
            <c:extLst>
              <c:ext xmlns:c16="http://schemas.microsoft.com/office/drawing/2014/chart" uri="{C3380CC4-5D6E-409C-BE32-E72D297353CC}">
                <c16:uniqueId val="{0000002F-8BEB-47A7-BC1F-7ECF5AA941EE}"/>
              </c:ext>
            </c:extLst>
          </c:dPt>
          <c:dPt>
            <c:idx val="78"/>
            <c:bubble3D val="0"/>
            <c:extLst>
              <c:ext xmlns:c16="http://schemas.microsoft.com/office/drawing/2014/chart" uri="{C3380CC4-5D6E-409C-BE32-E72D297353CC}">
                <c16:uniqueId val="{00000030-8BEB-47A7-BC1F-7ECF5AA941EE}"/>
              </c:ext>
            </c:extLst>
          </c:dPt>
          <c:dPt>
            <c:idx val="79"/>
            <c:bubble3D val="0"/>
            <c:extLst>
              <c:ext xmlns:c16="http://schemas.microsoft.com/office/drawing/2014/chart" uri="{C3380CC4-5D6E-409C-BE32-E72D297353CC}">
                <c16:uniqueId val="{00000031-8BEB-47A7-BC1F-7ECF5AA941EE}"/>
              </c:ext>
            </c:extLst>
          </c:dPt>
          <c:dPt>
            <c:idx val="80"/>
            <c:bubble3D val="0"/>
            <c:extLst>
              <c:ext xmlns:c16="http://schemas.microsoft.com/office/drawing/2014/chart" uri="{C3380CC4-5D6E-409C-BE32-E72D297353CC}">
                <c16:uniqueId val="{00000032-8BEB-47A7-BC1F-7ECF5AA941EE}"/>
              </c:ext>
            </c:extLst>
          </c:dPt>
          <c:dPt>
            <c:idx val="81"/>
            <c:bubble3D val="0"/>
            <c:extLst>
              <c:ext xmlns:c16="http://schemas.microsoft.com/office/drawing/2014/chart" uri="{C3380CC4-5D6E-409C-BE32-E72D297353CC}">
                <c16:uniqueId val="{00000033-8BEB-47A7-BC1F-7ECF5AA941EE}"/>
              </c:ext>
            </c:extLst>
          </c:dPt>
          <c:dPt>
            <c:idx val="82"/>
            <c:bubble3D val="0"/>
            <c:extLst>
              <c:ext xmlns:c16="http://schemas.microsoft.com/office/drawing/2014/chart" uri="{C3380CC4-5D6E-409C-BE32-E72D297353CC}">
                <c16:uniqueId val="{00000034-8BEB-47A7-BC1F-7ECF5AA941EE}"/>
              </c:ext>
            </c:extLst>
          </c:dPt>
          <c:dPt>
            <c:idx val="83"/>
            <c:bubble3D val="0"/>
            <c:extLst>
              <c:ext xmlns:c16="http://schemas.microsoft.com/office/drawing/2014/chart" uri="{C3380CC4-5D6E-409C-BE32-E72D297353CC}">
                <c16:uniqueId val="{00000035-8BEB-47A7-BC1F-7ECF5AA941EE}"/>
              </c:ext>
            </c:extLst>
          </c:dPt>
          <c:dPt>
            <c:idx val="85"/>
            <c:bubble3D val="0"/>
            <c:extLst>
              <c:ext xmlns:c16="http://schemas.microsoft.com/office/drawing/2014/chart" uri="{C3380CC4-5D6E-409C-BE32-E72D297353CC}">
                <c16:uniqueId val="{00000036-8BEB-47A7-BC1F-7ECF5AA941EE}"/>
              </c:ext>
            </c:extLst>
          </c:dPt>
          <c:dPt>
            <c:idx val="86"/>
            <c:bubble3D val="0"/>
            <c:extLst>
              <c:ext xmlns:c16="http://schemas.microsoft.com/office/drawing/2014/chart" uri="{C3380CC4-5D6E-409C-BE32-E72D297353CC}">
                <c16:uniqueId val="{00000037-8BEB-47A7-BC1F-7ECF5AA941EE}"/>
              </c:ext>
            </c:extLst>
          </c:dPt>
          <c:dPt>
            <c:idx val="87"/>
            <c:bubble3D val="0"/>
            <c:extLst>
              <c:ext xmlns:c16="http://schemas.microsoft.com/office/drawing/2014/chart" uri="{C3380CC4-5D6E-409C-BE32-E72D297353CC}">
                <c16:uniqueId val="{00000038-8BEB-47A7-BC1F-7ECF5AA941EE}"/>
              </c:ext>
            </c:extLst>
          </c:dPt>
          <c:dPt>
            <c:idx val="88"/>
            <c:bubble3D val="0"/>
            <c:extLst>
              <c:ext xmlns:c16="http://schemas.microsoft.com/office/drawing/2014/chart" uri="{C3380CC4-5D6E-409C-BE32-E72D297353CC}">
                <c16:uniqueId val="{00000039-8BEB-47A7-BC1F-7ECF5AA941EE}"/>
              </c:ext>
            </c:extLst>
          </c:dPt>
          <c:dPt>
            <c:idx val="89"/>
            <c:bubble3D val="0"/>
            <c:extLst>
              <c:ext xmlns:c16="http://schemas.microsoft.com/office/drawing/2014/chart" uri="{C3380CC4-5D6E-409C-BE32-E72D297353CC}">
                <c16:uniqueId val="{0000003A-8BEB-47A7-BC1F-7ECF5AA941EE}"/>
              </c:ext>
            </c:extLst>
          </c:dPt>
          <c:dPt>
            <c:idx val="90"/>
            <c:bubble3D val="0"/>
            <c:extLst>
              <c:ext xmlns:c16="http://schemas.microsoft.com/office/drawing/2014/chart" uri="{C3380CC4-5D6E-409C-BE32-E72D297353CC}">
                <c16:uniqueId val="{0000003B-8BEB-47A7-BC1F-7ECF5AA941EE}"/>
              </c:ext>
            </c:extLst>
          </c:dPt>
          <c:dPt>
            <c:idx val="91"/>
            <c:bubble3D val="0"/>
            <c:extLst>
              <c:ext xmlns:c16="http://schemas.microsoft.com/office/drawing/2014/chart" uri="{C3380CC4-5D6E-409C-BE32-E72D297353CC}">
                <c16:uniqueId val="{0000003C-8BEB-47A7-BC1F-7ECF5AA941EE}"/>
              </c:ext>
            </c:extLst>
          </c:dPt>
          <c:dPt>
            <c:idx val="92"/>
            <c:bubble3D val="0"/>
            <c:extLst>
              <c:ext xmlns:c16="http://schemas.microsoft.com/office/drawing/2014/chart" uri="{C3380CC4-5D6E-409C-BE32-E72D297353CC}">
                <c16:uniqueId val="{0000003D-8BEB-47A7-BC1F-7ECF5AA941EE}"/>
              </c:ext>
            </c:extLst>
          </c:dPt>
          <c:dPt>
            <c:idx val="93"/>
            <c:bubble3D val="0"/>
            <c:extLst>
              <c:ext xmlns:c16="http://schemas.microsoft.com/office/drawing/2014/chart" uri="{C3380CC4-5D6E-409C-BE32-E72D297353CC}">
                <c16:uniqueId val="{0000003E-8BEB-47A7-BC1F-7ECF5AA941EE}"/>
              </c:ext>
            </c:extLst>
          </c:dPt>
          <c:dPt>
            <c:idx val="94"/>
            <c:bubble3D val="0"/>
            <c:extLst>
              <c:ext xmlns:c16="http://schemas.microsoft.com/office/drawing/2014/chart" uri="{C3380CC4-5D6E-409C-BE32-E72D297353CC}">
                <c16:uniqueId val="{0000003F-8BEB-47A7-BC1F-7ECF5AA941EE}"/>
              </c:ext>
            </c:extLst>
          </c:dPt>
          <c:dPt>
            <c:idx val="95"/>
            <c:bubble3D val="0"/>
            <c:extLst>
              <c:ext xmlns:c16="http://schemas.microsoft.com/office/drawing/2014/chart" uri="{C3380CC4-5D6E-409C-BE32-E72D297353CC}">
                <c16:uniqueId val="{00000040-8BEB-47A7-BC1F-7ECF5AA941EE}"/>
              </c:ext>
            </c:extLst>
          </c:dPt>
          <c:dPt>
            <c:idx val="97"/>
            <c:bubble3D val="0"/>
            <c:extLst>
              <c:ext xmlns:c16="http://schemas.microsoft.com/office/drawing/2014/chart" uri="{C3380CC4-5D6E-409C-BE32-E72D297353CC}">
                <c16:uniqueId val="{00000041-8BEB-47A7-BC1F-7ECF5AA941EE}"/>
              </c:ext>
            </c:extLst>
          </c:dPt>
          <c:dPt>
            <c:idx val="98"/>
            <c:bubble3D val="0"/>
            <c:extLst>
              <c:ext xmlns:c16="http://schemas.microsoft.com/office/drawing/2014/chart" uri="{C3380CC4-5D6E-409C-BE32-E72D297353CC}">
                <c16:uniqueId val="{00000042-8BEB-47A7-BC1F-7ECF5AA941EE}"/>
              </c:ext>
            </c:extLst>
          </c:dPt>
          <c:dPt>
            <c:idx val="99"/>
            <c:bubble3D val="0"/>
            <c:extLst>
              <c:ext xmlns:c16="http://schemas.microsoft.com/office/drawing/2014/chart" uri="{C3380CC4-5D6E-409C-BE32-E72D297353CC}">
                <c16:uniqueId val="{00000043-8BEB-47A7-BC1F-7ECF5AA941EE}"/>
              </c:ext>
            </c:extLst>
          </c:dPt>
          <c:dPt>
            <c:idx val="100"/>
            <c:bubble3D val="0"/>
            <c:extLst>
              <c:ext xmlns:c16="http://schemas.microsoft.com/office/drawing/2014/chart" uri="{C3380CC4-5D6E-409C-BE32-E72D297353CC}">
                <c16:uniqueId val="{00000044-8BEB-47A7-BC1F-7ECF5AA941EE}"/>
              </c:ext>
            </c:extLst>
          </c:dPt>
          <c:dPt>
            <c:idx val="101"/>
            <c:bubble3D val="0"/>
            <c:extLst>
              <c:ext xmlns:c16="http://schemas.microsoft.com/office/drawing/2014/chart" uri="{C3380CC4-5D6E-409C-BE32-E72D297353CC}">
                <c16:uniqueId val="{00000045-8BEB-47A7-BC1F-7ECF5AA941EE}"/>
              </c:ext>
            </c:extLst>
          </c:dPt>
          <c:dPt>
            <c:idx val="102"/>
            <c:bubble3D val="0"/>
            <c:extLst>
              <c:ext xmlns:c16="http://schemas.microsoft.com/office/drawing/2014/chart" uri="{C3380CC4-5D6E-409C-BE32-E72D297353CC}">
                <c16:uniqueId val="{00000046-8BEB-47A7-BC1F-7ECF5AA941EE}"/>
              </c:ext>
            </c:extLst>
          </c:dPt>
          <c:dPt>
            <c:idx val="103"/>
            <c:bubble3D val="0"/>
            <c:extLst>
              <c:ext xmlns:c16="http://schemas.microsoft.com/office/drawing/2014/chart" uri="{C3380CC4-5D6E-409C-BE32-E72D297353CC}">
                <c16:uniqueId val="{00000047-8BEB-47A7-BC1F-7ECF5AA941EE}"/>
              </c:ext>
            </c:extLst>
          </c:dPt>
          <c:dPt>
            <c:idx val="104"/>
            <c:bubble3D val="0"/>
            <c:extLst>
              <c:ext xmlns:c16="http://schemas.microsoft.com/office/drawing/2014/chart" uri="{C3380CC4-5D6E-409C-BE32-E72D297353CC}">
                <c16:uniqueId val="{00000048-8BEB-47A7-BC1F-7ECF5AA941EE}"/>
              </c:ext>
            </c:extLst>
          </c:dPt>
          <c:dPt>
            <c:idx val="105"/>
            <c:bubble3D val="0"/>
            <c:extLst>
              <c:ext xmlns:c16="http://schemas.microsoft.com/office/drawing/2014/chart" uri="{C3380CC4-5D6E-409C-BE32-E72D297353CC}">
                <c16:uniqueId val="{00000049-8BEB-47A7-BC1F-7ECF5AA941EE}"/>
              </c:ext>
            </c:extLst>
          </c:dPt>
          <c:dPt>
            <c:idx val="106"/>
            <c:bubble3D val="0"/>
            <c:extLst>
              <c:ext xmlns:c16="http://schemas.microsoft.com/office/drawing/2014/chart" uri="{C3380CC4-5D6E-409C-BE32-E72D297353CC}">
                <c16:uniqueId val="{0000004A-8BEB-47A7-BC1F-7ECF5AA941EE}"/>
              </c:ext>
            </c:extLst>
          </c:dPt>
          <c:dPt>
            <c:idx val="107"/>
            <c:bubble3D val="0"/>
            <c:extLst>
              <c:ext xmlns:c16="http://schemas.microsoft.com/office/drawing/2014/chart" uri="{C3380CC4-5D6E-409C-BE32-E72D297353CC}">
                <c16:uniqueId val="{0000004B-8BEB-47A7-BC1F-7ECF5AA941EE}"/>
              </c:ext>
            </c:extLst>
          </c:dPt>
          <c:dLbls>
            <c:dLbl>
              <c:idx val="0"/>
              <c:layout>
                <c:manualLayout>
                  <c:x val="-2.0279832657266312E-2"/>
                  <c:y val="5.845276142386817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C-8BEB-47A7-BC1F-7ECF5AA941EE}"/>
                </c:ext>
              </c:extLst>
            </c:dLbl>
            <c:dLbl>
              <c:idx val="12"/>
              <c:layout>
                <c:manualLayout>
                  <c:x val="-1.8436211506605786E-2"/>
                  <c:y val="2.697819758024690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D-8BEB-47A7-BC1F-7ECF5AA941EE}"/>
                </c:ext>
              </c:extLst>
            </c:dLbl>
            <c:dLbl>
              <c:idx val="24"/>
              <c:layout>
                <c:manualLayout>
                  <c:x val="-1.2905348054624026E-2"/>
                  <c:y val="2.69781975802468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E-8BEB-47A7-BC1F-7ECF5AA941EE}"/>
                </c:ext>
              </c:extLst>
            </c:dLbl>
            <c:dLbl>
              <c:idx val="36"/>
              <c:layout>
                <c:manualLayout>
                  <c:x val="-5.5308634519817259E-3"/>
                  <c:y val="4.046729637037024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F-8BEB-47A7-BC1F-7ECF5AA941EE}"/>
                </c:ext>
              </c:extLst>
            </c:dLbl>
            <c:dLbl>
              <c:idx val="48"/>
              <c:layout>
                <c:manualLayout>
                  <c:x val="-1.2905348054624026E-2"/>
                  <c:y val="4.496366263374472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0-8BEB-47A7-BC1F-7ECF5AA941EE}"/>
                </c:ext>
              </c:extLst>
            </c:dLbl>
            <c:dLbl>
              <c:idx val="60"/>
              <c:layout>
                <c:manualLayout>
                  <c:x val="-3.6872423013211506E-3"/>
                  <c:y val="3.147456384362129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1-8BEB-47A7-BC1F-7ECF5AA941EE}"/>
                </c:ext>
              </c:extLst>
            </c:dLbl>
            <c:dLbl>
              <c:idx val="72"/>
              <c:layout>
                <c:manualLayout>
                  <c:x val="-4.7934149917174956E-2"/>
                  <c:y val="5.39563951604937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D-8BEB-47A7-BC1F-7ECF5AA941E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Hoja1!$P$6:$CJ$6</c:f>
              <c:strCache>
                <c:ptCount val="73"/>
                <c:pt idx="0">
                  <c:v>Abr - Jun 19</c:v>
                </c:pt>
                <c:pt idx="12">
                  <c:v>Abr - Jun 20</c:v>
                </c:pt>
                <c:pt idx="24">
                  <c:v>Abr - Jun 21</c:v>
                </c:pt>
                <c:pt idx="36">
                  <c:v>Abr - Jun 22</c:v>
                </c:pt>
                <c:pt idx="48">
                  <c:v>Abr - Jun 23</c:v>
                </c:pt>
                <c:pt idx="60">
                  <c:v>Abr - Jun 24</c:v>
                </c:pt>
                <c:pt idx="72">
                  <c:v>Abr - Jun 25</c:v>
                </c:pt>
              </c:strCache>
            </c:strRef>
          </c:cat>
          <c:val>
            <c:numRef>
              <c:f>Hoja1!$P$50:$CJ$50</c:f>
              <c:numCache>
                <c:formatCode>0.0</c:formatCode>
                <c:ptCount val="73"/>
                <c:pt idx="0">
                  <c:v>53.878423414834067</c:v>
                </c:pt>
                <c:pt idx="1">
                  <c:v>52.541800611155729</c:v>
                </c:pt>
                <c:pt idx="2">
                  <c:v>52.748707513910198</c:v>
                </c:pt>
                <c:pt idx="3">
                  <c:v>53.193731650015565</c:v>
                </c:pt>
                <c:pt idx="4">
                  <c:v>54.682145080129288</c:v>
                </c:pt>
                <c:pt idx="5">
                  <c:v>53.913398685173561</c:v>
                </c:pt>
                <c:pt idx="6">
                  <c:v>53.106015338278297</c:v>
                </c:pt>
                <c:pt idx="7">
                  <c:v>52.513224316007687</c:v>
                </c:pt>
                <c:pt idx="8">
                  <c:v>52.495730426252727</c:v>
                </c:pt>
                <c:pt idx="9">
                  <c:v>49.785138242988445</c:v>
                </c:pt>
                <c:pt idx="10">
                  <c:v>42.970129912054567</c:v>
                </c:pt>
                <c:pt idx="11">
                  <c:v>37.413013318024412</c:v>
                </c:pt>
                <c:pt idx="12">
                  <c:v>34.997270003532947</c:v>
                </c:pt>
                <c:pt idx="13">
                  <c:v>36.166477019422757</c:v>
                </c:pt>
                <c:pt idx="14">
                  <c:v>38.437128631023782</c:v>
                </c:pt>
                <c:pt idx="15">
                  <c:v>41.453243916403196</c:v>
                </c:pt>
                <c:pt idx="16">
                  <c:v>44.982518214364369</c:v>
                </c:pt>
                <c:pt idx="17">
                  <c:v>46.984515151460101</c:v>
                </c:pt>
                <c:pt idx="18">
                  <c:v>47.760215463300504</c:v>
                </c:pt>
                <c:pt idx="19">
                  <c:v>48.806822039460279</c:v>
                </c:pt>
                <c:pt idx="20">
                  <c:v>49.15927124188913</c:v>
                </c:pt>
                <c:pt idx="21">
                  <c:v>49.044076250144364</c:v>
                </c:pt>
                <c:pt idx="22">
                  <c:v>48.687397702777076</c:v>
                </c:pt>
                <c:pt idx="23">
                  <c:v>48.46055048182</c:v>
                </c:pt>
                <c:pt idx="24">
                  <c:v>48.411004962578602</c:v>
                </c:pt>
                <c:pt idx="25">
                  <c:v>49.924316200458051</c:v>
                </c:pt>
                <c:pt idx="26">
                  <c:v>50.462455126764368</c:v>
                </c:pt>
                <c:pt idx="27">
                  <c:v>51.413645431953924</c:v>
                </c:pt>
                <c:pt idx="28">
                  <c:v>49.913640975080007</c:v>
                </c:pt>
                <c:pt idx="29">
                  <c:v>50.166480103107958</c:v>
                </c:pt>
                <c:pt idx="30">
                  <c:v>50.226502331838184</c:v>
                </c:pt>
                <c:pt idx="31">
                  <c:v>50.941334543480778</c:v>
                </c:pt>
                <c:pt idx="32">
                  <c:v>50.794765321141355</c:v>
                </c:pt>
                <c:pt idx="33">
                  <c:v>50.241934481478921</c:v>
                </c:pt>
                <c:pt idx="34">
                  <c:v>51.065597905521422</c:v>
                </c:pt>
                <c:pt idx="35">
                  <c:v>52.553865018282067</c:v>
                </c:pt>
                <c:pt idx="36">
                  <c:v>54.60424536150358</c:v>
                </c:pt>
                <c:pt idx="37">
                  <c:v>55.038154508297097</c:v>
                </c:pt>
                <c:pt idx="38">
                  <c:v>55.081754085054612</c:v>
                </c:pt>
                <c:pt idx="39">
                  <c:v>55.439054043800418</c:v>
                </c:pt>
                <c:pt idx="40">
                  <c:v>55.388721231949454</c:v>
                </c:pt>
                <c:pt idx="41">
                  <c:v>55.684199404814329</c:v>
                </c:pt>
                <c:pt idx="42">
                  <c:v>55.542958566558418</c:v>
                </c:pt>
                <c:pt idx="43">
                  <c:v>55.587829841296625</c:v>
                </c:pt>
                <c:pt idx="44">
                  <c:v>55.513183508896958</c:v>
                </c:pt>
                <c:pt idx="45">
                  <c:v>54.804004944809272</c:v>
                </c:pt>
                <c:pt idx="46">
                  <c:v>55.346892948287909</c:v>
                </c:pt>
                <c:pt idx="47">
                  <c:v>55.603516528893074</c:v>
                </c:pt>
                <c:pt idx="48">
                  <c:v>55.740519851620775</c:v>
                </c:pt>
                <c:pt idx="49">
                  <c:v>55.553410566835602</c:v>
                </c:pt>
                <c:pt idx="50">
                  <c:v>55.774570658042499</c:v>
                </c:pt>
                <c:pt idx="51">
                  <c:v>55.997296505858721</c:v>
                </c:pt>
                <c:pt idx="52">
                  <c:v>56.030938532116735</c:v>
                </c:pt>
                <c:pt idx="53">
                  <c:v>54.448186893498161</c:v>
                </c:pt>
                <c:pt idx="54">
                  <c:v>53.687163326053081</c:v>
                </c:pt>
                <c:pt idx="55">
                  <c:v>51.690100585138325</c:v>
                </c:pt>
                <c:pt idx="56">
                  <c:v>51.444195944104109</c:v>
                </c:pt>
                <c:pt idx="57">
                  <c:v>50.691502599129798</c:v>
                </c:pt>
                <c:pt idx="58">
                  <c:v>51.514714866317512</c:v>
                </c:pt>
                <c:pt idx="59">
                  <c:v>51.491024663562278</c:v>
                </c:pt>
                <c:pt idx="60">
                  <c:v>51.589569489417642</c:v>
                </c:pt>
                <c:pt idx="61">
                  <c:v>51.874423257891081</c:v>
                </c:pt>
                <c:pt idx="62">
                  <c:v>52.734572243998493</c:v>
                </c:pt>
                <c:pt idx="63">
                  <c:v>52.590358791009415</c:v>
                </c:pt>
                <c:pt idx="64">
                  <c:v>51.793845202014147</c:v>
                </c:pt>
                <c:pt idx="65">
                  <c:v>51.012242050533338</c:v>
                </c:pt>
                <c:pt idx="66">
                  <c:v>52.415743034505539</c:v>
                </c:pt>
                <c:pt idx="67">
                  <c:v>53.196392763184406</c:v>
                </c:pt>
                <c:pt idx="68">
                  <c:v>53.712961540436311</c:v>
                </c:pt>
                <c:pt idx="69">
                  <c:v>52.835455429077008</c:v>
                </c:pt>
                <c:pt idx="70">
                  <c:v>53.382184198496688</c:v>
                </c:pt>
                <c:pt idx="71">
                  <c:v>52.966254071178007</c:v>
                </c:pt>
                <c:pt idx="72">
                  <c:v>53.42200140924632</c:v>
                </c:pt>
              </c:numCache>
            </c:numRef>
          </c:val>
          <c:smooth val="1"/>
          <c:extLst>
            <c:ext xmlns:c16="http://schemas.microsoft.com/office/drawing/2014/chart" uri="{C3380CC4-5D6E-409C-BE32-E72D297353CC}">
              <c16:uniqueId val="{00000052-8BEB-47A7-BC1F-7ECF5AA941EE}"/>
            </c:ext>
          </c:extLst>
        </c:ser>
        <c:dLbls>
          <c:showLegendKey val="0"/>
          <c:showVal val="0"/>
          <c:showCatName val="0"/>
          <c:showSerName val="0"/>
          <c:showPercent val="0"/>
          <c:showBubbleSize val="0"/>
        </c:dLbls>
        <c:marker val="1"/>
        <c:smooth val="0"/>
        <c:axId val="213384032"/>
        <c:axId val="213384592"/>
      </c:lineChart>
      <c:lineChart>
        <c:grouping val="standard"/>
        <c:varyColors val="0"/>
        <c:ser>
          <c:idx val="2"/>
          <c:order val="2"/>
          <c:tx>
            <c:strRef>
              <c:f>Hoja1!$L$51</c:f>
              <c:strCache>
                <c:ptCount val="1"/>
                <c:pt idx="0">
                  <c:v>TD</c:v>
                </c:pt>
              </c:strCache>
            </c:strRef>
          </c:tx>
          <c:spPr>
            <a:ln>
              <a:solidFill>
                <a:schemeClr val="bg2">
                  <a:lumMod val="50000"/>
                </a:schemeClr>
              </a:solidFill>
            </a:ln>
          </c:spPr>
          <c:marker>
            <c:symbol val="none"/>
          </c:marker>
          <c:dPt>
            <c:idx val="70"/>
            <c:bubble3D val="0"/>
            <c:extLst>
              <c:ext xmlns:c16="http://schemas.microsoft.com/office/drawing/2014/chart" uri="{C3380CC4-5D6E-409C-BE32-E72D297353CC}">
                <c16:uniqueId val="{00000053-8BEB-47A7-BC1F-7ECF5AA941EE}"/>
              </c:ext>
            </c:extLst>
          </c:dPt>
          <c:dPt>
            <c:idx val="71"/>
            <c:bubble3D val="0"/>
            <c:extLst>
              <c:ext xmlns:c16="http://schemas.microsoft.com/office/drawing/2014/chart" uri="{C3380CC4-5D6E-409C-BE32-E72D297353CC}">
                <c16:uniqueId val="{00000054-8BEB-47A7-BC1F-7ECF5AA941EE}"/>
              </c:ext>
            </c:extLst>
          </c:dPt>
          <c:dPt>
            <c:idx val="72"/>
            <c:bubble3D val="0"/>
            <c:extLst>
              <c:ext xmlns:c16="http://schemas.microsoft.com/office/drawing/2014/chart" uri="{C3380CC4-5D6E-409C-BE32-E72D297353CC}">
                <c16:uniqueId val="{00000055-8BEB-47A7-BC1F-7ECF5AA941EE}"/>
              </c:ext>
            </c:extLst>
          </c:dPt>
          <c:dPt>
            <c:idx val="76"/>
            <c:bubble3D val="0"/>
            <c:extLst>
              <c:ext xmlns:c16="http://schemas.microsoft.com/office/drawing/2014/chart" uri="{C3380CC4-5D6E-409C-BE32-E72D297353CC}">
                <c16:uniqueId val="{00000056-8BEB-47A7-BC1F-7ECF5AA941EE}"/>
              </c:ext>
            </c:extLst>
          </c:dPt>
          <c:dPt>
            <c:idx val="77"/>
            <c:bubble3D val="0"/>
            <c:extLst>
              <c:ext xmlns:c16="http://schemas.microsoft.com/office/drawing/2014/chart" uri="{C3380CC4-5D6E-409C-BE32-E72D297353CC}">
                <c16:uniqueId val="{00000057-8BEB-47A7-BC1F-7ECF5AA941EE}"/>
              </c:ext>
            </c:extLst>
          </c:dPt>
          <c:dPt>
            <c:idx val="78"/>
            <c:bubble3D val="0"/>
            <c:extLst>
              <c:ext xmlns:c16="http://schemas.microsoft.com/office/drawing/2014/chart" uri="{C3380CC4-5D6E-409C-BE32-E72D297353CC}">
                <c16:uniqueId val="{00000058-8BEB-47A7-BC1F-7ECF5AA941EE}"/>
              </c:ext>
            </c:extLst>
          </c:dPt>
          <c:dPt>
            <c:idx val="79"/>
            <c:bubble3D val="0"/>
            <c:extLst>
              <c:ext xmlns:c16="http://schemas.microsoft.com/office/drawing/2014/chart" uri="{C3380CC4-5D6E-409C-BE32-E72D297353CC}">
                <c16:uniqueId val="{00000059-8BEB-47A7-BC1F-7ECF5AA941EE}"/>
              </c:ext>
            </c:extLst>
          </c:dPt>
          <c:dPt>
            <c:idx val="80"/>
            <c:bubble3D val="0"/>
            <c:extLst>
              <c:ext xmlns:c16="http://schemas.microsoft.com/office/drawing/2014/chart" uri="{C3380CC4-5D6E-409C-BE32-E72D297353CC}">
                <c16:uniqueId val="{0000005A-8BEB-47A7-BC1F-7ECF5AA941EE}"/>
              </c:ext>
            </c:extLst>
          </c:dPt>
          <c:dPt>
            <c:idx val="81"/>
            <c:bubble3D val="0"/>
            <c:extLst>
              <c:ext xmlns:c16="http://schemas.microsoft.com/office/drawing/2014/chart" uri="{C3380CC4-5D6E-409C-BE32-E72D297353CC}">
                <c16:uniqueId val="{0000005B-8BEB-47A7-BC1F-7ECF5AA941EE}"/>
              </c:ext>
            </c:extLst>
          </c:dPt>
          <c:dPt>
            <c:idx val="82"/>
            <c:bubble3D val="0"/>
            <c:extLst>
              <c:ext xmlns:c16="http://schemas.microsoft.com/office/drawing/2014/chart" uri="{C3380CC4-5D6E-409C-BE32-E72D297353CC}">
                <c16:uniqueId val="{0000005C-8BEB-47A7-BC1F-7ECF5AA941EE}"/>
              </c:ext>
            </c:extLst>
          </c:dPt>
          <c:dPt>
            <c:idx val="83"/>
            <c:bubble3D val="0"/>
            <c:extLst>
              <c:ext xmlns:c16="http://schemas.microsoft.com/office/drawing/2014/chart" uri="{C3380CC4-5D6E-409C-BE32-E72D297353CC}">
                <c16:uniqueId val="{0000005D-8BEB-47A7-BC1F-7ECF5AA941EE}"/>
              </c:ext>
            </c:extLst>
          </c:dPt>
          <c:dPt>
            <c:idx val="84"/>
            <c:bubble3D val="0"/>
            <c:extLst>
              <c:ext xmlns:c16="http://schemas.microsoft.com/office/drawing/2014/chart" uri="{C3380CC4-5D6E-409C-BE32-E72D297353CC}">
                <c16:uniqueId val="{0000005E-8BEB-47A7-BC1F-7ECF5AA941EE}"/>
              </c:ext>
            </c:extLst>
          </c:dPt>
          <c:dPt>
            <c:idx val="85"/>
            <c:bubble3D val="0"/>
            <c:extLst>
              <c:ext xmlns:c16="http://schemas.microsoft.com/office/drawing/2014/chart" uri="{C3380CC4-5D6E-409C-BE32-E72D297353CC}">
                <c16:uniqueId val="{0000005F-8BEB-47A7-BC1F-7ECF5AA941EE}"/>
              </c:ext>
            </c:extLst>
          </c:dPt>
          <c:dPt>
            <c:idx val="86"/>
            <c:bubble3D val="0"/>
            <c:extLst>
              <c:ext xmlns:c16="http://schemas.microsoft.com/office/drawing/2014/chart" uri="{C3380CC4-5D6E-409C-BE32-E72D297353CC}">
                <c16:uniqueId val="{00000060-8BEB-47A7-BC1F-7ECF5AA941EE}"/>
              </c:ext>
            </c:extLst>
          </c:dPt>
          <c:dPt>
            <c:idx val="87"/>
            <c:bubble3D val="0"/>
            <c:extLst>
              <c:ext xmlns:c16="http://schemas.microsoft.com/office/drawing/2014/chart" uri="{C3380CC4-5D6E-409C-BE32-E72D297353CC}">
                <c16:uniqueId val="{00000061-8BEB-47A7-BC1F-7ECF5AA941EE}"/>
              </c:ext>
            </c:extLst>
          </c:dPt>
          <c:dPt>
            <c:idx val="88"/>
            <c:bubble3D val="0"/>
            <c:extLst>
              <c:ext xmlns:c16="http://schemas.microsoft.com/office/drawing/2014/chart" uri="{C3380CC4-5D6E-409C-BE32-E72D297353CC}">
                <c16:uniqueId val="{00000062-8BEB-47A7-BC1F-7ECF5AA941EE}"/>
              </c:ext>
            </c:extLst>
          </c:dPt>
          <c:dPt>
            <c:idx val="89"/>
            <c:bubble3D val="0"/>
            <c:extLst>
              <c:ext xmlns:c16="http://schemas.microsoft.com/office/drawing/2014/chart" uri="{C3380CC4-5D6E-409C-BE32-E72D297353CC}">
                <c16:uniqueId val="{00000063-8BEB-47A7-BC1F-7ECF5AA941EE}"/>
              </c:ext>
            </c:extLst>
          </c:dPt>
          <c:dPt>
            <c:idx val="90"/>
            <c:bubble3D val="0"/>
            <c:extLst>
              <c:ext xmlns:c16="http://schemas.microsoft.com/office/drawing/2014/chart" uri="{C3380CC4-5D6E-409C-BE32-E72D297353CC}">
                <c16:uniqueId val="{00000064-8BEB-47A7-BC1F-7ECF5AA941EE}"/>
              </c:ext>
            </c:extLst>
          </c:dPt>
          <c:dPt>
            <c:idx val="91"/>
            <c:bubble3D val="0"/>
            <c:extLst>
              <c:ext xmlns:c16="http://schemas.microsoft.com/office/drawing/2014/chart" uri="{C3380CC4-5D6E-409C-BE32-E72D297353CC}">
                <c16:uniqueId val="{00000065-8BEB-47A7-BC1F-7ECF5AA941EE}"/>
              </c:ext>
            </c:extLst>
          </c:dPt>
          <c:dPt>
            <c:idx val="92"/>
            <c:bubble3D val="0"/>
            <c:extLst>
              <c:ext xmlns:c16="http://schemas.microsoft.com/office/drawing/2014/chart" uri="{C3380CC4-5D6E-409C-BE32-E72D297353CC}">
                <c16:uniqueId val="{00000066-8BEB-47A7-BC1F-7ECF5AA941EE}"/>
              </c:ext>
            </c:extLst>
          </c:dPt>
          <c:dPt>
            <c:idx val="93"/>
            <c:bubble3D val="0"/>
            <c:extLst>
              <c:ext xmlns:c16="http://schemas.microsoft.com/office/drawing/2014/chart" uri="{C3380CC4-5D6E-409C-BE32-E72D297353CC}">
                <c16:uniqueId val="{00000067-8BEB-47A7-BC1F-7ECF5AA941EE}"/>
              </c:ext>
            </c:extLst>
          </c:dPt>
          <c:dPt>
            <c:idx val="94"/>
            <c:bubble3D val="0"/>
            <c:extLst>
              <c:ext xmlns:c16="http://schemas.microsoft.com/office/drawing/2014/chart" uri="{C3380CC4-5D6E-409C-BE32-E72D297353CC}">
                <c16:uniqueId val="{00000068-8BEB-47A7-BC1F-7ECF5AA941EE}"/>
              </c:ext>
            </c:extLst>
          </c:dPt>
          <c:dPt>
            <c:idx val="95"/>
            <c:bubble3D val="0"/>
            <c:extLst>
              <c:ext xmlns:c16="http://schemas.microsoft.com/office/drawing/2014/chart" uri="{C3380CC4-5D6E-409C-BE32-E72D297353CC}">
                <c16:uniqueId val="{00000069-8BEB-47A7-BC1F-7ECF5AA941EE}"/>
              </c:ext>
            </c:extLst>
          </c:dPt>
          <c:dPt>
            <c:idx val="96"/>
            <c:bubble3D val="0"/>
            <c:extLst>
              <c:ext xmlns:c16="http://schemas.microsoft.com/office/drawing/2014/chart" uri="{C3380CC4-5D6E-409C-BE32-E72D297353CC}">
                <c16:uniqueId val="{0000006A-8BEB-47A7-BC1F-7ECF5AA941EE}"/>
              </c:ext>
            </c:extLst>
          </c:dPt>
          <c:dPt>
            <c:idx val="97"/>
            <c:bubble3D val="0"/>
            <c:extLst>
              <c:ext xmlns:c16="http://schemas.microsoft.com/office/drawing/2014/chart" uri="{C3380CC4-5D6E-409C-BE32-E72D297353CC}">
                <c16:uniqueId val="{0000006B-8BEB-47A7-BC1F-7ECF5AA941EE}"/>
              </c:ext>
            </c:extLst>
          </c:dPt>
          <c:dPt>
            <c:idx val="98"/>
            <c:bubble3D val="0"/>
            <c:extLst>
              <c:ext xmlns:c16="http://schemas.microsoft.com/office/drawing/2014/chart" uri="{C3380CC4-5D6E-409C-BE32-E72D297353CC}">
                <c16:uniqueId val="{0000006C-8BEB-47A7-BC1F-7ECF5AA941EE}"/>
              </c:ext>
            </c:extLst>
          </c:dPt>
          <c:dPt>
            <c:idx val="99"/>
            <c:bubble3D val="0"/>
            <c:extLst>
              <c:ext xmlns:c16="http://schemas.microsoft.com/office/drawing/2014/chart" uri="{C3380CC4-5D6E-409C-BE32-E72D297353CC}">
                <c16:uniqueId val="{0000006D-8BEB-47A7-BC1F-7ECF5AA941EE}"/>
              </c:ext>
            </c:extLst>
          </c:dPt>
          <c:dPt>
            <c:idx val="100"/>
            <c:bubble3D val="0"/>
            <c:extLst>
              <c:ext xmlns:c16="http://schemas.microsoft.com/office/drawing/2014/chart" uri="{C3380CC4-5D6E-409C-BE32-E72D297353CC}">
                <c16:uniqueId val="{0000006E-8BEB-47A7-BC1F-7ECF5AA941EE}"/>
              </c:ext>
            </c:extLst>
          </c:dPt>
          <c:dPt>
            <c:idx val="101"/>
            <c:bubble3D val="0"/>
            <c:extLst>
              <c:ext xmlns:c16="http://schemas.microsoft.com/office/drawing/2014/chart" uri="{C3380CC4-5D6E-409C-BE32-E72D297353CC}">
                <c16:uniqueId val="{0000006F-8BEB-47A7-BC1F-7ECF5AA941EE}"/>
              </c:ext>
            </c:extLst>
          </c:dPt>
          <c:dPt>
            <c:idx val="102"/>
            <c:bubble3D val="0"/>
            <c:extLst>
              <c:ext xmlns:c16="http://schemas.microsoft.com/office/drawing/2014/chart" uri="{C3380CC4-5D6E-409C-BE32-E72D297353CC}">
                <c16:uniqueId val="{00000070-8BEB-47A7-BC1F-7ECF5AA941EE}"/>
              </c:ext>
            </c:extLst>
          </c:dPt>
          <c:dPt>
            <c:idx val="103"/>
            <c:bubble3D val="0"/>
            <c:extLst>
              <c:ext xmlns:c16="http://schemas.microsoft.com/office/drawing/2014/chart" uri="{C3380CC4-5D6E-409C-BE32-E72D297353CC}">
                <c16:uniqueId val="{00000071-8BEB-47A7-BC1F-7ECF5AA941EE}"/>
              </c:ext>
            </c:extLst>
          </c:dPt>
          <c:dPt>
            <c:idx val="104"/>
            <c:bubble3D val="0"/>
            <c:extLst>
              <c:ext xmlns:c16="http://schemas.microsoft.com/office/drawing/2014/chart" uri="{C3380CC4-5D6E-409C-BE32-E72D297353CC}">
                <c16:uniqueId val="{00000072-8BEB-47A7-BC1F-7ECF5AA941EE}"/>
              </c:ext>
            </c:extLst>
          </c:dPt>
          <c:dPt>
            <c:idx val="105"/>
            <c:bubble3D val="0"/>
            <c:extLst>
              <c:ext xmlns:c16="http://schemas.microsoft.com/office/drawing/2014/chart" uri="{C3380CC4-5D6E-409C-BE32-E72D297353CC}">
                <c16:uniqueId val="{00000073-8BEB-47A7-BC1F-7ECF5AA941EE}"/>
              </c:ext>
            </c:extLst>
          </c:dPt>
          <c:dPt>
            <c:idx val="106"/>
            <c:bubble3D val="0"/>
            <c:extLst>
              <c:ext xmlns:c16="http://schemas.microsoft.com/office/drawing/2014/chart" uri="{C3380CC4-5D6E-409C-BE32-E72D297353CC}">
                <c16:uniqueId val="{00000074-8BEB-47A7-BC1F-7ECF5AA941EE}"/>
              </c:ext>
            </c:extLst>
          </c:dPt>
          <c:dPt>
            <c:idx val="107"/>
            <c:bubble3D val="0"/>
            <c:extLst>
              <c:ext xmlns:c16="http://schemas.microsoft.com/office/drawing/2014/chart" uri="{C3380CC4-5D6E-409C-BE32-E72D297353CC}">
                <c16:uniqueId val="{00000075-8BEB-47A7-BC1F-7ECF5AA941EE}"/>
              </c:ext>
            </c:extLst>
          </c:dPt>
          <c:dPt>
            <c:idx val="108"/>
            <c:bubble3D val="0"/>
            <c:extLst>
              <c:ext xmlns:c16="http://schemas.microsoft.com/office/drawing/2014/chart" uri="{C3380CC4-5D6E-409C-BE32-E72D297353CC}">
                <c16:uniqueId val="{00000076-8BEB-47A7-BC1F-7ECF5AA941EE}"/>
              </c:ext>
            </c:extLst>
          </c:dPt>
          <c:dLbls>
            <c:dLbl>
              <c:idx val="0"/>
              <c:layout>
                <c:manualLayout>
                  <c:x val="-2.2123453807926911E-2"/>
                  <c:y val="-3.597093010699589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7-8BEB-47A7-BC1F-7ECF5AA941EE}"/>
                </c:ext>
              </c:extLst>
            </c:dLbl>
            <c:dLbl>
              <c:idx val="12"/>
              <c:layout>
                <c:manualLayout>
                  <c:x val="-1.8436211506605786E-2"/>
                  <c:y val="-3.597093010699581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8-8BEB-47A7-BC1F-7ECF5AA941EE}"/>
                </c:ext>
              </c:extLst>
            </c:dLbl>
            <c:dLbl>
              <c:idx val="24"/>
              <c:layout>
                <c:manualLayout>
                  <c:x val="-1.8436211506605821E-2"/>
                  <c:y val="-4.946002889711924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9-8BEB-47A7-BC1F-7ECF5AA941EE}"/>
                </c:ext>
              </c:extLst>
            </c:dLbl>
            <c:dLbl>
              <c:idx val="36"/>
              <c:layout>
                <c:manualLayout>
                  <c:x val="-1.1061726903963452E-2"/>
                  <c:y val="-6.744549395061723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A-8BEB-47A7-BC1F-7ECF5AA941EE}"/>
                </c:ext>
              </c:extLst>
            </c:dLbl>
            <c:dLbl>
              <c:idx val="48"/>
              <c:layout>
                <c:manualLayout>
                  <c:x val="-1.4748969205284602E-2"/>
                  <c:y val="-5.395639516049380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B-8BEB-47A7-BC1F-7ECF5AA941EE}"/>
                </c:ext>
              </c:extLst>
            </c:dLbl>
            <c:dLbl>
              <c:idx val="60"/>
              <c:layout>
                <c:manualLayout>
                  <c:x val="0"/>
                  <c:y val="-6.74454939506171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C-8BEB-47A7-BC1F-7ECF5AA941EE}"/>
                </c:ext>
              </c:extLst>
            </c:dLbl>
            <c:dLbl>
              <c:idx val="72"/>
              <c:layout>
                <c:manualLayout>
                  <c:x val="-3.5028801862550932E-2"/>
                  <c:y val="-4.046729637037037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5-8BEB-47A7-BC1F-7ECF5AA941E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Hoja1!$P$6:$CJ$6</c:f>
              <c:strCache>
                <c:ptCount val="73"/>
                <c:pt idx="0">
                  <c:v>Abr - Jun 19</c:v>
                </c:pt>
                <c:pt idx="12">
                  <c:v>Abr - Jun 20</c:v>
                </c:pt>
                <c:pt idx="24">
                  <c:v>Abr - Jun 21</c:v>
                </c:pt>
                <c:pt idx="36">
                  <c:v>Abr - Jun 22</c:v>
                </c:pt>
                <c:pt idx="48">
                  <c:v>Abr - Jun 23</c:v>
                </c:pt>
                <c:pt idx="60">
                  <c:v>Abr - Jun 24</c:v>
                </c:pt>
                <c:pt idx="72">
                  <c:v>Abr - Jun 25</c:v>
                </c:pt>
              </c:strCache>
            </c:strRef>
          </c:cat>
          <c:val>
            <c:numRef>
              <c:f>Hoja1!$P$51:$CJ$51</c:f>
              <c:numCache>
                <c:formatCode>0.0</c:formatCode>
                <c:ptCount val="73"/>
                <c:pt idx="0">
                  <c:v>11.975802889332162</c:v>
                </c:pt>
                <c:pt idx="1">
                  <c:v>12.776309777821741</c:v>
                </c:pt>
                <c:pt idx="2">
                  <c:v>12.604532651368277</c:v>
                </c:pt>
                <c:pt idx="3">
                  <c:v>12.019411678727701</c:v>
                </c:pt>
                <c:pt idx="4">
                  <c:v>11.221483251403962</c:v>
                </c:pt>
                <c:pt idx="5">
                  <c:v>12.225250685208772</c:v>
                </c:pt>
                <c:pt idx="6">
                  <c:v>13.015928273907681</c:v>
                </c:pt>
                <c:pt idx="7">
                  <c:v>13.195099687429886</c:v>
                </c:pt>
                <c:pt idx="8">
                  <c:v>12.842734611192865</c:v>
                </c:pt>
                <c:pt idx="9">
                  <c:v>13.835228818631986</c:v>
                </c:pt>
                <c:pt idx="10">
                  <c:v>16.520629732761375</c:v>
                </c:pt>
                <c:pt idx="11">
                  <c:v>20.230211537254409</c:v>
                </c:pt>
                <c:pt idx="12">
                  <c:v>22.522747633819467</c:v>
                </c:pt>
                <c:pt idx="13">
                  <c:v>22.536547873007905</c:v>
                </c:pt>
                <c:pt idx="14">
                  <c:v>22.553079494088376</c:v>
                </c:pt>
                <c:pt idx="15">
                  <c:v>21.570406452458656</c:v>
                </c:pt>
                <c:pt idx="16">
                  <c:v>20.663592458184397</c:v>
                </c:pt>
                <c:pt idx="17">
                  <c:v>18.405990982605704</c:v>
                </c:pt>
                <c:pt idx="18">
                  <c:v>17.562774506397194</c:v>
                </c:pt>
                <c:pt idx="19">
                  <c:v>15.781967571620484</c:v>
                </c:pt>
                <c:pt idx="20">
                  <c:v>15.718650548946576</c:v>
                </c:pt>
                <c:pt idx="21">
                  <c:v>15.016071841758025</c:v>
                </c:pt>
                <c:pt idx="22">
                  <c:v>15.913949052711493</c:v>
                </c:pt>
                <c:pt idx="23">
                  <c:v>15.400679247771562</c:v>
                </c:pt>
                <c:pt idx="24">
                  <c:v>15.377539311150285</c:v>
                </c:pt>
                <c:pt idx="25">
                  <c:v>13.854297544702263</c:v>
                </c:pt>
                <c:pt idx="26">
                  <c:v>13.457784903336572</c:v>
                </c:pt>
                <c:pt idx="27">
                  <c:v>12.2698974609375</c:v>
                </c:pt>
                <c:pt idx="28">
                  <c:v>13.328174526868183</c:v>
                </c:pt>
                <c:pt idx="29">
                  <c:v>13.632392075808367</c:v>
                </c:pt>
                <c:pt idx="30">
                  <c:v>14.640017804936022</c:v>
                </c:pt>
                <c:pt idx="31">
                  <c:v>14.410826359050718</c:v>
                </c:pt>
                <c:pt idx="32">
                  <c:v>14.392582162437458</c:v>
                </c:pt>
                <c:pt idx="33">
                  <c:v>14.060694234154061</c:v>
                </c:pt>
                <c:pt idx="34">
                  <c:v>13.409819942161327</c:v>
                </c:pt>
                <c:pt idx="35">
                  <c:v>12.34217432938868</c:v>
                </c:pt>
                <c:pt idx="36">
                  <c:v>10.975764606744818</c:v>
                </c:pt>
                <c:pt idx="37">
                  <c:v>10.688963556177889</c:v>
                </c:pt>
                <c:pt idx="38">
                  <c:v>10.863372795188543</c:v>
                </c:pt>
                <c:pt idx="39">
                  <c:v>11.296167414624781</c:v>
                </c:pt>
                <c:pt idx="40">
                  <c:v>11.636611618473134</c:v>
                </c:pt>
                <c:pt idx="41">
                  <c:v>10.51670958431195</c:v>
                </c:pt>
                <c:pt idx="42">
                  <c:v>10.110486699462513</c:v>
                </c:pt>
                <c:pt idx="43">
                  <c:v>9.292436329018825</c:v>
                </c:pt>
                <c:pt idx="44">
                  <c:v>9.4735184880384153</c:v>
                </c:pt>
                <c:pt idx="45">
                  <c:v>9.5513364983497251</c:v>
                </c:pt>
                <c:pt idx="46">
                  <c:v>8.821331286502458</c:v>
                </c:pt>
                <c:pt idx="47">
                  <c:v>9.1141655155451442</c:v>
                </c:pt>
                <c:pt idx="48">
                  <c:v>8.6760442392354786</c:v>
                </c:pt>
                <c:pt idx="49">
                  <c:v>9.2172116283603458</c:v>
                </c:pt>
                <c:pt idx="50">
                  <c:v>8.1485778210003375</c:v>
                </c:pt>
                <c:pt idx="51">
                  <c:v>7.9452741492466563</c:v>
                </c:pt>
                <c:pt idx="52">
                  <c:v>7.2659848722266602</c:v>
                </c:pt>
                <c:pt idx="53">
                  <c:v>8.8956072329822238</c:v>
                </c:pt>
                <c:pt idx="54">
                  <c:v>10.16797001900556</c:v>
                </c:pt>
                <c:pt idx="55">
                  <c:v>12.340690444535399</c:v>
                </c:pt>
                <c:pt idx="56">
                  <c:v>12.072755772019155</c:v>
                </c:pt>
                <c:pt idx="57">
                  <c:v>11.5282028064308</c:v>
                </c:pt>
                <c:pt idx="58">
                  <c:v>9.5721256542367072</c:v>
                </c:pt>
                <c:pt idx="59">
                  <c:v>9.2995515762134815</c:v>
                </c:pt>
                <c:pt idx="60">
                  <c:v>9.0124032124538331</c:v>
                </c:pt>
                <c:pt idx="61">
                  <c:v>9.0511586857102646</c:v>
                </c:pt>
                <c:pt idx="62">
                  <c:v>9.0126184070569604</c:v>
                </c:pt>
                <c:pt idx="63">
                  <c:v>9.0200483603326873</c:v>
                </c:pt>
                <c:pt idx="64">
                  <c:v>9.1719186584071135</c:v>
                </c:pt>
                <c:pt idx="65">
                  <c:v>9.0351219619889989</c:v>
                </c:pt>
                <c:pt idx="66">
                  <c:v>8.9561440373914873</c:v>
                </c:pt>
                <c:pt idx="67">
                  <c:v>9.6304810894285353</c:v>
                </c:pt>
                <c:pt idx="68">
                  <c:v>9.6360752191256829</c:v>
                </c:pt>
                <c:pt idx="69">
                  <c:v>9.7685212607637339</c:v>
                </c:pt>
                <c:pt idx="70">
                  <c:v>8.7130894449179461</c:v>
                </c:pt>
                <c:pt idx="71">
                  <c:v>8.3105850332206188</c:v>
                </c:pt>
                <c:pt idx="72">
                  <c:v>7.6570665049107536</c:v>
                </c:pt>
              </c:numCache>
            </c:numRef>
          </c:val>
          <c:smooth val="1"/>
          <c:extLst>
            <c:ext xmlns:c16="http://schemas.microsoft.com/office/drawing/2014/chart" uri="{C3380CC4-5D6E-409C-BE32-E72D297353CC}">
              <c16:uniqueId val="{0000007D-8BEB-47A7-BC1F-7ECF5AA941EE}"/>
            </c:ext>
          </c:extLst>
        </c:ser>
        <c:dLbls>
          <c:showLegendKey val="0"/>
          <c:showVal val="0"/>
          <c:showCatName val="0"/>
          <c:showSerName val="0"/>
          <c:showPercent val="0"/>
          <c:showBubbleSize val="0"/>
        </c:dLbls>
        <c:marker val="1"/>
        <c:smooth val="0"/>
        <c:axId val="213385152"/>
        <c:axId val="213385712"/>
      </c:lineChart>
      <c:dateAx>
        <c:axId val="213384032"/>
        <c:scaling>
          <c:orientation val="minMax"/>
        </c:scaling>
        <c:delete val="0"/>
        <c:axPos val="b"/>
        <c:numFmt formatCode="mmm\-yy" sourceLinked="0"/>
        <c:majorTickMark val="out"/>
        <c:minorTickMark val="none"/>
        <c:tickLblPos val="nextTo"/>
        <c:txPr>
          <a:bodyPr rot="-5400000" vert="horz" anchor="t" anchorCtr="1"/>
          <a:lstStyle/>
          <a:p>
            <a:pPr>
              <a:defRPr/>
            </a:pPr>
            <a:endParaRPr lang="es-ES"/>
          </a:p>
        </c:txPr>
        <c:crossAx val="213384592"/>
        <c:crosses val="autoZero"/>
        <c:auto val="1"/>
        <c:lblOffset val="100"/>
        <c:baseTimeUnit val="days"/>
        <c:majorTimeUnit val="months"/>
        <c:minorUnit val="8"/>
        <c:minorTimeUnit val="days"/>
      </c:dateAx>
      <c:valAx>
        <c:axId val="213384592"/>
        <c:scaling>
          <c:orientation val="minMax"/>
          <c:max val="80"/>
          <c:min val="0"/>
        </c:scaling>
        <c:delete val="0"/>
        <c:axPos val="l"/>
        <c:majorGridlines>
          <c:spPr>
            <a:ln w="3175">
              <a:noFill/>
              <a:prstDash val="solid"/>
            </a:ln>
          </c:spPr>
        </c:majorGridlines>
        <c:title>
          <c:tx>
            <c:rich>
              <a:bodyPr rot="-5400000" vert="horz"/>
              <a:lstStyle/>
              <a:p>
                <a:pPr>
                  <a:defRPr b="1"/>
                </a:pPr>
                <a:r>
                  <a:rPr lang="es-CO" b="1"/>
                  <a:t>Tasa TGP-TO</a:t>
                </a:r>
              </a:p>
            </c:rich>
          </c:tx>
          <c:layout>
            <c:manualLayout>
              <c:xMode val="edge"/>
              <c:yMode val="edge"/>
              <c:x val="1.128252594098351E-2"/>
              <c:y val="0.34075587872381746"/>
            </c:manualLayout>
          </c:layout>
          <c:overlay val="0"/>
          <c:spPr>
            <a:noFill/>
            <a:ln w="25400">
              <a:noFill/>
            </a:ln>
          </c:spPr>
        </c:title>
        <c:numFmt formatCode="0" sourceLinked="0"/>
        <c:majorTickMark val="out"/>
        <c:minorTickMark val="none"/>
        <c:tickLblPos val="nextTo"/>
        <c:spPr>
          <a:ln w="3175">
            <a:noFill/>
            <a:prstDash val="solid"/>
          </a:ln>
        </c:spPr>
        <c:txPr>
          <a:bodyPr rot="0" vert="horz"/>
          <a:lstStyle/>
          <a:p>
            <a:pPr>
              <a:defRPr/>
            </a:pPr>
            <a:endParaRPr lang="es-ES"/>
          </a:p>
        </c:txPr>
        <c:crossAx val="213384032"/>
        <c:crosses val="autoZero"/>
        <c:crossBetween val="between"/>
        <c:majorUnit val="10"/>
      </c:valAx>
      <c:catAx>
        <c:axId val="213385152"/>
        <c:scaling>
          <c:orientation val="minMax"/>
        </c:scaling>
        <c:delete val="1"/>
        <c:axPos val="b"/>
        <c:numFmt formatCode="General" sourceLinked="1"/>
        <c:majorTickMark val="out"/>
        <c:minorTickMark val="none"/>
        <c:tickLblPos val="none"/>
        <c:crossAx val="213385712"/>
        <c:crosses val="autoZero"/>
        <c:auto val="1"/>
        <c:lblAlgn val="ctr"/>
        <c:lblOffset val="100"/>
        <c:noMultiLvlLbl val="0"/>
      </c:catAx>
      <c:valAx>
        <c:axId val="213385712"/>
        <c:scaling>
          <c:orientation val="minMax"/>
          <c:max val="100"/>
          <c:min val="0"/>
        </c:scaling>
        <c:delete val="0"/>
        <c:axPos val="r"/>
        <c:title>
          <c:tx>
            <c:rich>
              <a:bodyPr rot="-5400000" vert="horz"/>
              <a:lstStyle/>
              <a:p>
                <a:pPr>
                  <a:defRPr b="1"/>
                </a:pPr>
                <a:r>
                  <a:rPr lang="es-CO" b="1"/>
                  <a:t> Tasa TD</a:t>
                </a:r>
              </a:p>
            </c:rich>
          </c:tx>
          <c:layout>
            <c:manualLayout>
              <c:xMode val="edge"/>
              <c:yMode val="edge"/>
              <c:x val="0.96197336473576567"/>
              <c:y val="0.34367801477169946"/>
            </c:manualLayout>
          </c:layout>
          <c:overlay val="0"/>
          <c:spPr>
            <a:noFill/>
            <a:ln w="25400">
              <a:noFill/>
            </a:ln>
          </c:spPr>
        </c:title>
        <c:numFmt formatCode="0" sourceLinked="0"/>
        <c:majorTickMark val="cross"/>
        <c:minorTickMark val="none"/>
        <c:tickLblPos val="nextTo"/>
        <c:spPr>
          <a:ln w="3175">
            <a:noFill/>
            <a:prstDash val="solid"/>
          </a:ln>
        </c:spPr>
        <c:txPr>
          <a:bodyPr rot="0" vert="horz"/>
          <a:lstStyle/>
          <a:p>
            <a:pPr>
              <a:defRPr/>
            </a:pPr>
            <a:endParaRPr lang="es-ES"/>
          </a:p>
        </c:txPr>
        <c:crossAx val="213385152"/>
        <c:crosses val="max"/>
        <c:crossBetween val="between"/>
        <c:majorUnit val="20"/>
        <c:minorUnit val="5"/>
      </c:valAx>
      <c:spPr>
        <a:noFill/>
        <a:ln w="6350">
          <a:noFill/>
        </a:ln>
      </c:spPr>
    </c:plotArea>
    <c:legend>
      <c:legendPos val="r"/>
      <c:layout>
        <c:manualLayout>
          <c:xMode val="edge"/>
          <c:yMode val="edge"/>
          <c:x val="0.31184604979490077"/>
          <c:y val="0.90074151246832823"/>
          <c:w val="0.29996122786809931"/>
          <c:h val="4.6274219173910176E-2"/>
        </c:manualLayout>
      </c:layout>
      <c:overlay val="0"/>
      <c:txPr>
        <a:bodyPr/>
        <a:lstStyle/>
        <a:p>
          <a:pPr rtl="0">
            <a:defRPr/>
          </a:pPr>
          <a:endParaRPr lang="es-ES"/>
        </a:p>
      </c:txPr>
    </c:legend>
    <c:plotVisOnly val="1"/>
    <c:dispBlanksAs val="gap"/>
    <c:showDLblsOverMax val="0"/>
  </c:chart>
  <c:spPr>
    <a:ln w="9525">
      <a:noFill/>
    </a:ln>
  </c:spPr>
  <c:txPr>
    <a:bodyPr/>
    <a:lstStyle/>
    <a:p>
      <a:pPr>
        <a:defRPr sz="1000" b="0" i="0" u="none" strike="noStrike" baseline="0">
          <a:solidFill>
            <a:srgbClr val="000000"/>
          </a:solidFill>
          <a:latin typeface="Segoe UI" panose="020B0502040204020203" pitchFamily="34" charset="0"/>
          <a:ea typeface="Arial"/>
          <a:cs typeface="Segoe UI" panose="020B0502040204020203" pitchFamily="34" charset="0"/>
        </a:defRPr>
      </a:pPr>
      <a:endParaRPr lang="es-ES"/>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5691005820409265E-2"/>
          <c:y val="1.9770476152803276E-2"/>
          <c:w val="0.91458498701224678"/>
          <c:h val="0.86831492449468617"/>
        </c:manualLayout>
      </c:layout>
      <c:lineChart>
        <c:grouping val="standard"/>
        <c:varyColors val="0"/>
        <c:ser>
          <c:idx val="0"/>
          <c:order val="0"/>
          <c:tx>
            <c:strRef>
              <c:f>graficoPM_f!$B$1</c:f>
              <c:strCache>
                <c:ptCount val="1"/>
                <c:pt idx="0">
                  <c:v>Nacional</c:v>
                </c:pt>
              </c:strCache>
            </c:strRef>
          </c:tx>
          <c:spPr>
            <a:ln w="28575" cap="rnd">
              <a:solidFill>
                <a:srgbClr val="006F2D"/>
              </a:solidFill>
              <a:prstDash val="solid"/>
              <a:round/>
            </a:ln>
            <a:effectLst/>
          </c:spPr>
          <c:marker>
            <c:symbol val="diamond"/>
            <c:size val="5"/>
            <c:spPr>
              <a:solidFill>
                <a:srgbClr val="006F2D"/>
              </a:solidFill>
              <a:ln w="9525">
                <a:noFill/>
              </a:ln>
              <a:effectLst/>
            </c:spPr>
          </c:marker>
          <c:dLbls>
            <c:dLbl>
              <c:idx val="11"/>
              <c:layout>
                <c:manualLayout>
                  <c:x val="-3.5238388669928698E-2"/>
                  <c:y val="-2.684702093854772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0FDE-4367-B384-CE385CBA8704}"/>
                </c:ext>
              </c:extLst>
            </c:dLbl>
            <c:dLbl>
              <c:idx val="12"/>
              <c:numFmt formatCode="#,##0.0" sourceLinked="0"/>
              <c:spPr>
                <a:solidFill>
                  <a:srgbClr val="006F2D"/>
                </a:solid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bg1"/>
                      </a:solidFill>
                      <a:latin typeface="Segoe UI" panose="020B0502040204020203" pitchFamily="34" charset="0"/>
                      <a:ea typeface="+mn-ea"/>
                      <a:cs typeface="Segoe UI" panose="020B0502040204020203" pitchFamily="34" charset="0"/>
                    </a:defRPr>
                  </a:pPr>
                  <a:endParaRPr lang="es-CO"/>
                </a:p>
              </c:txPr>
              <c:dLblPos val="t"/>
              <c:showLegendKey val="0"/>
              <c:showVal val="1"/>
              <c:showCatName val="0"/>
              <c:showSerName val="0"/>
              <c:showPercent val="0"/>
              <c:showBubbleSize val="0"/>
              <c:extLst>
                <c:ext xmlns:c16="http://schemas.microsoft.com/office/drawing/2014/chart" uri="{C3380CC4-5D6E-409C-BE32-E72D297353CC}">
                  <c16:uniqueId val="{00000001-0FDE-4367-B384-CE385CBA8704}"/>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rgbClr val="006F2D"/>
                    </a:solidFill>
                    <a:latin typeface="Segoe UI" panose="020B0502040204020203" pitchFamily="34" charset="0"/>
                    <a:ea typeface="+mn-ea"/>
                    <a:cs typeface="Segoe UI" panose="020B0502040204020203" pitchFamily="34" charset="0"/>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graficoPM_f!$A$2:$A$14</c:f>
              <c:numCache>
                <c:formatCode>General</c:formatCode>
                <c:ptCount val="13"/>
                <c:pt idx="0">
                  <c:v>2012</c:v>
                </c:pt>
                <c:pt idx="1">
                  <c:v>2013</c:v>
                </c:pt>
                <c:pt idx="2">
                  <c:v>2014</c:v>
                </c:pt>
                <c:pt idx="3">
                  <c:v>2015</c:v>
                </c:pt>
                <c:pt idx="4">
                  <c:v>2016</c:v>
                </c:pt>
                <c:pt idx="5">
                  <c:v>2017</c:v>
                </c:pt>
                <c:pt idx="6">
                  <c:v>2018</c:v>
                </c:pt>
                <c:pt idx="7">
                  <c:v>2019</c:v>
                </c:pt>
                <c:pt idx="8">
                  <c:v>2020</c:v>
                </c:pt>
                <c:pt idx="9">
                  <c:v>2021</c:v>
                </c:pt>
                <c:pt idx="10">
                  <c:v>2022</c:v>
                </c:pt>
                <c:pt idx="11">
                  <c:v>2023</c:v>
                </c:pt>
                <c:pt idx="12">
                  <c:v>2024</c:v>
                </c:pt>
              </c:numCache>
            </c:numRef>
          </c:cat>
          <c:val>
            <c:numRef>
              <c:f>graficoPM_f!$B$2:$B$14</c:f>
              <c:numCache>
                <c:formatCode>0.0</c:formatCode>
                <c:ptCount val="13"/>
                <c:pt idx="0">
                  <c:v>41</c:v>
                </c:pt>
                <c:pt idx="1">
                  <c:v>38.700000000000003</c:v>
                </c:pt>
                <c:pt idx="2">
                  <c:v>37</c:v>
                </c:pt>
                <c:pt idx="3">
                  <c:v>36.799999999999997</c:v>
                </c:pt>
                <c:pt idx="4">
                  <c:v>36.799999999999997</c:v>
                </c:pt>
                <c:pt idx="5">
                  <c:v>35.9</c:v>
                </c:pt>
                <c:pt idx="6">
                  <c:v>35.5</c:v>
                </c:pt>
                <c:pt idx="7">
                  <c:v>36.5</c:v>
                </c:pt>
                <c:pt idx="8">
                  <c:v>43.1</c:v>
                </c:pt>
                <c:pt idx="9">
                  <c:v>39.700000000000003</c:v>
                </c:pt>
                <c:pt idx="10">
                  <c:v>36.6</c:v>
                </c:pt>
                <c:pt idx="11">
                  <c:v>34.6</c:v>
                </c:pt>
                <c:pt idx="12">
                  <c:v>31.8</c:v>
                </c:pt>
              </c:numCache>
            </c:numRef>
          </c:val>
          <c:smooth val="0"/>
          <c:extLst>
            <c:ext xmlns:c16="http://schemas.microsoft.com/office/drawing/2014/chart" uri="{C3380CC4-5D6E-409C-BE32-E72D297353CC}">
              <c16:uniqueId val="{00000002-0FDE-4367-B384-CE385CBA8704}"/>
            </c:ext>
          </c:extLst>
        </c:ser>
        <c:ser>
          <c:idx val="1"/>
          <c:order val="1"/>
          <c:tx>
            <c:strRef>
              <c:f>graficoPM_f!$C$1</c:f>
              <c:strCache>
                <c:ptCount val="1"/>
                <c:pt idx="0">
                  <c:v>Cabeceras</c:v>
                </c:pt>
              </c:strCache>
            </c:strRef>
          </c:tx>
          <c:spPr>
            <a:ln w="28575" cap="rnd">
              <a:solidFill>
                <a:srgbClr val="9BBC58"/>
              </a:solidFill>
              <a:prstDash val="solid"/>
              <a:round/>
            </a:ln>
            <a:effectLst/>
          </c:spPr>
          <c:marker>
            <c:symbol val="square"/>
            <c:size val="5"/>
            <c:spPr>
              <a:solidFill>
                <a:srgbClr val="9BBC58"/>
              </a:solidFill>
              <a:ln w="9525">
                <a:noFill/>
              </a:ln>
              <a:effectLst/>
            </c:spPr>
          </c:marker>
          <c:dLbls>
            <c:dLbl>
              <c:idx val="12"/>
              <c:numFmt formatCode="#,##0.0" sourceLinked="0"/>
              <c:spPr>
                <a:solidFill>
                  <a:srgbClr val="9BBC58"/>
                </a:solid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bg1"/>
                      </a:solidFill>
                      <a:latin typeface="Segoe UI" panose="020B0502040204020203" pitchFamily="34" charset="0"/>
                      <a:ea typeface="+mn-ea"/>
                      <a:cs typeface="Segoe UI" panose="020B0502040204020203" pitchFamily="34" charset="0"/>
                    </a:defRPr>
                  </a:pPr>
                  <a:endParaRPr lang="es-CO"/>
                </a:p>
              </c:txPr>
              <c:dLblPos val="b"/>
              <c:showLegendKey val="0"/>
              <c:showVal val="1"/>
              <c:showCatName val="0"/>
              <c:showSerName val="0"/>
              <c:showPercent val="0"/>
              <c:showBubbleSize val="0"/>
              <c:extLst>
                <c:ext xmlns:c16="http://schemas.microsoft.com/office/drawing/2014/chart" uri="{C3380CC4-5D6E-409C-BE32-E72D297353CC}">
                  <c16:uniqueId val="{00000003-0FDE-4367-B384-CE385CBA8704}"/>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rgbClr val="9BBC58"/>
                    </a:solidFill>
                    <a:latin typeface="Segoe UI" panose="020B0502040204020203" pitchFamily="34" charset="0"/>
                    <a:ea typeface="+mn-ea"/>
                    <a:cs typeface="Segoe UI" panose="020B0502040204020203" pitchFamily="34" charset="0"/>
                  </a:defRPr>
                </a:pPr>
                <a:endParaRPr lang="es-CO"/>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graficoPM_f!$A$2:$A$14</c:f>
              <c:numCache>
                <c:formatCode>General</c:formatCode>
                <c:ptCount val="13"/>
                <c:pt idx="0">
                  <c:v>2012</c:v>
                </c:pt>
                <c:pt idx="1">
                  <c:v>2013</c:v>
                </c:pt>
                <c:pt idx="2">
                  <c:v>2014</c:v>
                </c:pt>
                <c:pt idx="3">
                  <c:v>2015</c:v>
                </c:pt>
                <c:pt idx="4">
                  <c:v>2016</c:v>
                </c:pt>
                <c:pt idx="5">
                  <c:v>2017</c:v>
                </c:pt>
                <c:pt idx="6">
                  <c:v>2018</c:v>
                </c:pt>
                <c:pt idx="7">
                  <c:v>2019</c:v>
                </c:pt>
                <c:pt idx="8">
                  <c:v>2020</c:v>
                </c:pt>
                <c:pt idx="9">
                  <c:v>2021</c:v>
                </c:pt>
                <c:pt idx="10">
                  <c:v>2022</c:v>
                </c:pt>
                <c:pt idx="11">
                  <c:v>2023</c:v>
                </c:pt>
                <c:pt idx="12">
                  <c:v>2024</c:v>
                </c:pt>
              </c:numCache>
            </c:numRef>
          </c:cat>
          <c:val>
            <c:numRef>
              <c:f>graficoPM_f!$C$2:$C$14</c:f>
              <c:numCache>
                <c:formatCode>0.0</c:formatCode>
                <c:ptCount val="13"/>
                <c:pt idx="0">
                  <c:v>35.299999999999997</c:v>
                </c:pt>
                <c:pt idx="1">
                  <c:v>33.200000000000003</c:v>
                </c:pt>
                <c:pt idx="2">
                  <c:v>31.2</c:v>
                </c:pt>
                <c:pt idx="3">
                  <c:v>30.8</c:v>
                </c:pt>
                <c:pt idx="4">
                  <c:v>31.6</c:v>
                </c:pt>
                <c:pt idx="5">
                  <c:v>31.1</c:v>
                </c:pt>
                <c:pt idx="6">
                  <c:v>30.7</c:v>
                </c:pt>
                <c:pt idx="7">
                  <c:v>31.4</c:v>
                </c:pt>
                <c:pt idx="8">
                  <c:v>41.5</c:v>
                </c:pt>
                <c:pt idx="9">
                  <c:v>37</c:v>
                </c:pt>
                <c:pt idx="10">
                  <c:v>33.799999999999997</c:v>
                </c:pt>
                <c:pt idx="11">
                  <c:v>31.8</c:v>
                </c:pt>
                <c:pt idx="12">
                  <c:v>28.6</c:v>
                </c:pt>
              </c:numCache>
            </c:numRef>
          </c:val>
          <c:smooth val="0"/>
          <c:extLst>
            <c:ext xmlns:c16="http://schemas.microsoft.com/office/drawing/2014/chart" uri="{C3380CC4-5D6E-409C-BE32-E72D297353CC}">
              <c16:uniqueId val="{00000004-0FDE-4367-B384-CE385CBA8704}"/>
            </c:ext>
          </c:extLst>
        </c:ser>
        <c:ser>
          <c:idx val="2"/>
          <c:order val="2"/>
          <c:tx>
            <c:strRef>
              <c:f>graficoPM_f!$D$1</c:f>
              <c:strCache>
                <c:ptCount val="1"/>
                <c:pt idx="0">
                  <c:v>Centros poblados y rural disperso</c:v>
                </c:pt>
              </c:strCache>
            </c:strRef>
          </c:tx>
          <c:spPr>
            <a:ln w="28575" cap="rnd">
              <a:solidFill>
                <a:schemeClr val="bg1">
                  <a:lumMod val="50000"/>
                  <a:alpha val="92000"/>
                </a:schemeClr>
              </a:solidFill>
              <a:prstDash val="solid"/>
              <a:round/>
            </a:ln>
            <a:effectLst/>
          </c:spPr>
          <c:marker>
            <c:symbol val="triangle"/>
            <c:size val="5"/>
            <c:spPr>
              <a:solidFill>
                <a:schemeClr val="bg1">
                  <a:lumMod val="50000"/>
                </a:schemeClr>
              </a:solidFill>
              <a:ln w="9525">
                <a:noFill/>
              </a:ln>
              <a:effectLst/>
            </c:spPr>
          </c:marker>
          <c:dLbls>
            <c:dLbl>
              <c:idx val="11"/>
              <c:layout>
                <c:manualLayout>
                  <c:x val="-2.1971333162503711E-2"/>
                  <c:y val="-1.818005402042785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0FDE-4367-B384-CE385CBA8704}"/>
                </c:ext>
              </c:extLst>
            </c:dLbl>
            <c:dLbl>
              <c:idx val="12"/>
              <c:spPr>
                <a:solidFill>
                  <a:schemeClr val="bg1">
                    <a:lumMod val="50000"/>
                  </a:schemeClr>
                </a:solid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bg1"/>
                      </a:solidFill>
                      <a:latin typeface="Segoe UI" panose="020B0502040204020203" pitchFamily="34" charset="0"/>
                      <a:ea typeface="+mn-ea"/>
                      <a:cs typeface="Segoe UI" panose="020B0502040204020203" pitchFamily="34" charset="0"/>
                    </a:defRPr>
                  </a:pPr>
                  <a:endParaRPr lang="es-CO"/>
                </a:p>
              </c:txPr>
              <c:dLblPos val="t"/>
              <c:showLegendKey val="0"/>
              <c:showVal val="1"/>
              <c:showCatName val="0"/>
              <c:showSerName val="0"/>
              <c:showPercent val="0"/>
              <c:showBubbleSize val="0"/>
              <c:extLst>
                <c:ext xmlns:c16="http://schemas.microsoft.com/office/drawing/2014/chart" uri="{C3380CC4-5D6E-409C-BE32-E72D297353CC}">
                  <c16:uniqueId val="{00000006-0FDE-4367-B384-CE385CBA8704}"/>
                </c:ext>
              </c:extLst>
            </c:dLbl>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bg1">
                        <a:lumMod val="50000"/>
                      </a:schemeClr>
                    </a:solidFill>
                    <a:latin typeface="Segoe UI" panose="020B0502040204020203" pitchFamily="34" charset="0"/>
                    <a:ea typeface="+mn-ea"/>
                    <a:cs typeface="Segoe UI" panose="020B0502040204020203" pitchFamily="34" charset="0"/>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graficoPM_f!$A$2:$A$14</c:f>
              <c:numCache>
                <c:formatCode>General</c:formatCode>
                <c:ptCount val="13"/>
                <c:pt idx="0">
                  <c:v>2012</c:v>
                </c:pt>
                <c:pt idx="1">
                  <c:v>2013</c:v>
                </c:pt>
                <c:pt idx="2">
                  <c:v>2014</c:v>
                </c:pt>
                <c:pt idx="3">
                  <c:v>2015</c:v>
                </c:pt>
                <c:pt idx="4">
                  <c:v>2016</c:v>
                </c:pt>
                <c:pt idx="5">
                  <c:v>2017</c:v>
                </c:pt>
                <c:pt idx="6">
                  <c:v>2018</c:v>
                </c:pt>
                <c:pt idx="7">
                  <c:v>2019</c:v>
                </c:pt>
                <c:pt idx="8">
                  <c:v>2020</c:v>
                </c:pt>
                <c:pt idx="9">
                  <c:v>2021</c:v>
                </c:pt>
                <c:pt idx="10">
                  <c:v>2022</c:v>
                </c:pt>
                <c:pt idx="11">
                  <c:v>2023</c:v>
                </c:pt>
                <c:pt idx="12">
                  <c:v>2024</c:v>
                </c:pt>
              </c:numCache>
            </c:numRef>
          </c:cat>
          <c:val>
            <c:numRef>
              <c:f>graficoPM_f!$D$2:$D$14</c:f>
              <c:numCache>
                <c:formatCode>0.0</c:formatCode>
                <c:ptCount val="13"/>
                <c:pt idx="0">
                  <c:v>58.9</c:v>
                </c:pt>
                <c:pt idx="1">
                  <c:v>55.7</c:v>
                </c:pt>
                <c:pt idx="2">
                  <c:v>54.9</c:v>
                </c:pt>
                <c:pt idx="3">
                  <c:v>55.4</c:v>
                </c:pt>
                <c:pt idx="4">
                  <c:v>52.9</c:v>
                </c:pt>
                <c:pt idx="5">
                  <c:v>50.9</c:v>
                </c:pt>
                <c:pt idx="6">
                  <c:v>51</c:v>
                </c:pt>
                <c:pt idx="7">
                  <c:v>52.6</c:v>
                </c:pt>
                <c:pt idx="8">
                  <c:v>48.6</c:v>
                </c:pt>
                <c:pt idx="9">
                  <c:v>48.5</c:v>
                </c:pt>
                <c:pt idx="10">
                  <c:v>45.9</c:v>
                </c:pt>
                <c:pt idx="11">
                  <c:v>44</c:v>
                </c:pt>
                <c:pt idx="12">
                  <c:v>42.5</c:v>
                </c:pt>
              </c:numCache>
            </c:numRef>
          </c:val>
          <c:smooth val="0"/>
          <c:extLst>
            <c:ext xmlns:c16="http://schemas.microsoft.com/office/drawing/2014/chart" uri="{C3380CC4-5D6E-409C-BE32-E72D297353CC}">
              <c16:uniqueId val="{00000007-0FDE-4367-B384-CE385CBA8704}"/>
            </c:ext>
          </c:extLst>
        </c:ser>
        <c:dLbls>
          <c:showLegendKey val="0"/>
          <c:showVal val="0"/>
          <c:showCatName val="0"/>
          <c:showSerName val="0"/>
          <c:showPercent val="0"/>
          <c:showBubbleSize val="0"/>
        </c:dLbls>
        <c:marker val="1"/>
        <c:smooth val="0"/>
        <c:axId val="1212093216"/>
        <c:axId val="1121310192"/>
      </c:lineChart>
      <c:catAx>
        <c:axId val="1212093216"/>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s-CO"/>
          </a:p>
        </c:txPr>
        <c:crossAx val="1121310192"/>
        <c:crosses val="autoZero"/>
        <c:auto val="1"/>
        <c:lblAlgn val="ctr"/>
        <c:lblOffset val="100"/>
        <c:noMultiLvlLbl val="0"/>
      </c:catAx>
      <c:valAx>
        <c:axId val="1121310192"/>
        <c:scaling>
          <c:orientation val="minMax"/>
          <c:max val="65"/>
          <c:min val="0"/>
        </c:scaling>
        <c:delete val="0"/>
        <c:axPos val="l"/>
        <c:title>
          <c:tx>
            <c:rich>
              <a:bodyPr rot="-5400000" spcFirstLastPara="1" vertOverflow="ellipsis" vert="horz" wrap="square" anchor="ctr" anchorCtr="1"/>
              <a:lstStyle/>
              <a:p>
                <a:pPr>
                  <a:defRPr sz="800" b="1"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r>
                  <a:rPr lang="es-CO" sz="800" b="1" noProof="0">
                    <a:latin typeface="Segoe UI" panose="020B0502040204020203" pitchFamily="34" charset="0"/>
                    <a:cs typeface="Segoe UI" panose="020B0502040204020203" pitchFamily="34" charset="0"/>
                  </a:rPr>
                  <a:t>Incidencia (%)</a:t>
                </a:r>
              </a:p>
            </c:rich>
          </c:tx>
          <c:overlay val="0"/>
          <c:spPr>
            <a:noFill/>
            <a:ln>
              <a:noFill/>
            </a:ln>
            <a:effectLst/>
          </c:spPr>
          <c:txPr>
            <a:bodyPr rot="-5400000" spcFirstLastPara="1" vertOverflow="ellipsis" vert="horz" wrap="square" anchor="ctr" anchorCtr="1"/>
            <a:lstStyle/>
            <a:p>
              <a:pPr>
                <a:defRPr sz="800" b="1"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s-CO"/>
            </a:p>
          </c:txPr>
        </c:title>
        <c:numFmt formatCode="0.0" sourceLinked="1"/>
        <c:majorTickMark val="out"/>
        <c:minorTickMark val="none"/>
        <c:tickLblPos val="nextTo"/>
        <c:spPr>
          <a:noFill/>
          <a:ln cap="flat">
            <a:solidFill>
              <a:schemeClr val="tx1"/>
            </a:solidFill>
            <a:prstDash val="soli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s-CO"/>
          </a:p>
        </c:txPr>
        <c:crossAx val="1212093216"/>
        <c:crosses val="autoZero"/>
        <c:crossBetween val="between"/>
        <c:majorUnit val="5"/>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s-CO"/>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s-CO"/>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3439374140331443E-2"/>
          <c:y val="2.2023322525142136E-2"/>
          <c:w val="0.91458498701224678"/>
          <c:h val="0.86831492449468617"/>
        </c:manualLayout>
      </c:layout>
      <c:lineChart>
        <c:grouping val="standard"/>
        <c:varyColors val="0"/>
        <c:ser>
          <c:idx val="0"/>
          <c:order val="0"/>
          <c:tx>
            <c:strRef>
              <c:f>graficoPME_F!$B$1</c:f>
              <c:strCache>
                <c:ptCount val="1"/>
                <c:pt idx="0">
                  <c:v>Nacional</c:v>
                </c:pt>
              </c:strCache>
            </c:strRef>
          </c:tx>
          <c:spPr>
            <a:ln w="28575" cap="rnd">
              <a:solidFill>
                <a:srgbClr val="006F2D"/>
              </a:solidFill>
              <a:prstDash val="solid"/>
              <a:round/>
            </a:ln>
            <a:effectLst/>
          </c:spPr>
          <c:marker>
            <c:symbol val="diamond"/>
            <c:size val="5"/>
            <c:spPr>
              <a:solidFill>
                <a:srgbClr val="006F2D"/>
              </a:solidFill>
              <a:ln w="9525">
                <a:noFill/>
              </a:ln>
              <a:effectLst/>
            </c:spPr>
          </c:marker>
          <c:dLbls>
            <c:dLbl>
              <c:idx val="11"/>
              <c:layout>
                <c:manualLayout>
                  <c:x val="-2.8493836681175583E-2"/>
                  <c:y val="-3.198932496235879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2D8E-47A3-AB2C-16C2A43FF118}"/>
                </c:ext>
              </c:extLst>
            </c:dLbl>
            <c:dLbl>
              <c:idx val="12"/>
              <c:numFmt formatCode="#,##0.0" sourceLinked="0"/>
              <c:spPr>
                <a:solidFill>
                  <a:srgbClr val="006F2D"/>
                </a:solid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bg1"/>
                      </a:solidFill>
                      <a:latin typeface="Segoe UI" panose="020B0502040204020203" pitchFamily="34" charset="0"/>
                      <a:ea typeface="+mn-ea"/>
                      <a:cs typeface="Segoe UI" panose="020B0502040204020203" pitchFamily="34" charset="0"/>
                    </a:defRPr>
                  </a:pPr>
                  <a:endParaRPr lang="es-CO"/>
                </a:p>
              </c:txPr>
              <c:dLblPos val="t"/>
              <c:showLegendKey val="0"/>
              <c:showVal val="1"/>
              <c:showCatName val="0"/>
              <c:showSerName val="0"/>
              <c:showPercent val="0"/>
              <c:showBubbleSize val="0"/>
              <c:extLst>
                <c:ext xmlns:c16="http://schemas.microsoft.com/office/drawing/2014/chart" uri="{C3380CC4-5D6E-409C-BE32-E72D297353CC}">
                  <c16:uniqueId val="{00000001-2D8E-47A3-AB2C-16C2A43FF118}"/>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rgbClr val="006F2D"/>
                    </a:solidFill>
                    <a:latin typeface="Segoe UI" panose="020B0502040204020203" pitchFamily="34" charset="0"/>
                    <a:ea typeface="+mn-ea"/>
                    <a:cs typeface="Segoe UI" panose="020B0502040204020203" pitchFamily="34" charset="0"/>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graficoPME_F!$A$2:$A$14</c:f>
              <c:numCache>
                <c:formatCode>General</c:formatCode>
                <c:ptCount val="13"/>
                <c:pt idx="0">
                  <c:v>2012</c:v>
                </c:pt>
                <c:pt idx="1">
                  <c:v>2013</c:v>
                </c:pt>
                <c:pt idx="2">
                  <c:v>2014</c:v>
                </c:pt>
                <c:pt idx="3">
                  <c:v>2015</c:v>
                </c:pt>
                <c:pt idx="4">
                  <c:v>2016</c:v>
                </c:pt>
                <c:pt idx="5">
                  <c:v>2017</c:v>
                </c:pt>
                <c:pt idx="6">
                  <c:v>2018</c:v>
                </c:pt>
                <c:pt idx="7">
                  <c:v>2019</c:v>
                </c:pt>
                <c:pt idx="8">
                  <c:v>2020</c:v>
                </c:pt>
                <c:pt idx="9">
                  <c:v>2021</c:v>
                </c:pt>
                <c:pt idx="10">
                  <c:v>2022</c:v>
                </c:pt>
                <c:pt idx="11">
                  <c:v>2023</c:v>
                </c:pt>
                <c:pt idx="12">
                  <c:v>2024</c:v>
                </c:pt>
              </c:numCache>
            </c:numRef>
          </c:cat>
          <c:val>
            <c:numRef>
              <c:f>graficoPME_F!$B$2:$B$14</c:f>
              <c:numCache>
                <c:formatCode>0.0</c:formatCode>
                <c:ptCount val="13"/>
                <c:pt idx="0">
                  <c:v>13</c:v>
                </c:pt>
                <c:pt idx="1">
                  <c:v>11.4</c:v>
                </c:pt>
                <c:pt idx="2">
                  <c:v>10.9</c:v>
                </c:pt>
                <c:pt idx="3">
                  <c:v>10.9</c:v>
                </c:pt>
                <c:pt idx="4">
                  <c:v>11.7</c:v>
                </c:pt>
                <c:pt idx="5">
                  <c:v>10.4</c:v>
                </c:pt>
                <c:pt idx="6">
                  <c:v>10.4</c:v>
                </c:pt>
                <c:pt idx="7">
                  <c:v>12</c:v>
                </c:pt>
                <c:pt idx="8">
                  <c:v>17.3</c:v>
                </c:pt>
                <c:pt idx="9">
                  <c:v>13.7</c:v>
                </c:pt>
                <c:pt idx="10">
                  <c:v>13.8</c:v>
                </c:pt>
                <c:pt idx="11">
                  <c:v>12.6</c:v>
                </c:pt>
                <c:pt idx="12">
                  <c:v>11.7</c:v>
                </c:pt>
              </c:numCache>
            </c:numRef>
          </c:val>
          <c:smooth val="0"/>
          <c:extLst>
            <c:ext xmlns:c16="http://schemas.microsoft.com/office/drawing/2014/chart" uri="{C3380CC4-5D6E-409C-BE32-E72D297353CC}">
              <c16:uniqueId val="{00000002-2D8E-47A3-AB2C-16C2A43FF118}"/>
            </c:ext>
          </c:extLst>
        </c:ser>
        <c:ser>
          <c:idx val="1"/>
          <c:order val="1"/>
          <c:tx>
            <c:strRef>
              <c:f>graficoPME_F!$C$1</c:f>
              <c:strCache>
                <c:ptCount val="1"/>
                <c:pt idx="0">
                  <c:v>Cabeceras</c:v>
                </c:pt>
              </c:strCache>
            </c:strRef>
          </c:tx>
          <c:spPr>
            <a:ln w="28575" cap="rnd">
              <a:solidFill>
                <a:srgbClr val="9BBC58"/>
              </a:solidFill>
              <a:prstDash val="solid"/>
              <a:round/>
            </a:ln>
            <a:effectLst/>
          </c:spPr>
          <c:marker>
            <c:symbol val="square"/>
            <c:size val="5"/>
            <c:spPr>
              <a:solidFill>
                <a:srgbClr val="9BBC58"/>
              </a:solidFill>
              <a:ln w="9525">
                <a:noFill/>
              </a:ln>
              <a:effectLst/>
            </c:spPr>
          </c:marker>
          <c:dLbls>
            <c:dLbl>
              <c:idx val="8"/>
              <c:layout>
                <c:manualLayout>
                  <c:x val="-2.5866203560947768E-2"/>
                  <c:y val="4.000480581196488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2D8E-47A3-AB2C-16C2A43FF118}"/>
                </c:ext>
              </c:extLst>
            </c:dLbl>
            <c:dLbl>
              <c:idx val="12"/>
              <c:numFmt formatCode="#,##0.0" sourceLinked="0"/>
              <c:spPr>
                <a:solidFill>
                  <a:srgbClr val="9BBC58"/>
                </a:solid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bg1"/>
                      </a:solidFill>
                      <a:latin typeface="Segoe UI" panose="020B0502040204020203" pitchFamily="34" charset="0"/>
                      <a:ea typeface="+mn-ea"/>
                      <a:cs typeface="Segoe UI" panose="020B0502040204020203" pitchFamily="34" charset="0"/>
                    </a:defRPr>
                  </a:pPr>
                  <a:endParaRPr lang="es-CO"/>
                </a:p>
              </c:txPr>
              <c:dLblPos val="b"/>
              <c:showLegendKey val="0"/>
              <c:showVal val="1"/>
              <c:showCatName val="0"/>
              <c:showSerName val="0"/>
              <c:showPercent val="0"/>
              <c:showBubbleSize val="0"/>
              <c:extLst>
                <c:ext xmlns:c16="http://schemas.microsoft.com/office/drawing/2014/chart" uri="{C3380CC4-5D6E-409C-BE32-E72D297353CC}">
                  <c16:uniqueId val="{00000003-2D8E-47A3-AB2C-16C2A43FF118}"/>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rgbClr val="9BBC58"/>
                    </a:solidFill>
                    <a:latin typeface="Segoe UI" panose="020B0502040204020203" pitchFamily="34" charset="0"/>
                    <a:ea typeface="+mn-ea"/>
                    <a:cs typeface="Segoe UI" panose="020B0502040204020203" pitchFamily="34" charset="0"/>
                  </a:defRPr>
                </a:pPr>
                <a:endParaRPr lang="es-CO"/>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graficoPME_F!$A$2:$A$14</c:f>
              <c:numCache>
                <c:formatCode>General</c:formatCode>
                <c:ptCount val="13"/>
                <c:pt idx="0">
                  <c:v>2012</c:v>
                </c:pt>
                <c:pt idx="1">
                  <c:v>2013</c:v>
                </c:pt>
                <c:pt idx="2">
                  <c:v>2014</c:v>
                </c:pt>
                <c:pt idx="3">
                  <c:v>2015</c:v>
                </c:pt>
                <c:pt idx="4">
                  <c:v>2016</c:v>
                </c:pt>
                <c:pt idx="5">
                  <c:v>2017</c:v>
                </c:pt>
                <c:pt idx="6">
                  <c:v>2018</c:v>
                </c:pt>
                <c:pt idx="7">
                  <c:v>2019</c:v>
                </c:pt>
                <c:pt idx="8">
                  <c:v>2020</c:v>
                </c:pt>
                <c:pt idx="9">
                  <c:v>2021</c:v>
                </c:pt>
                <c:pt idx="10">
                  <c:v>2022</c:v>
                </c:pt>
                <c:pt idx="11">
                  <c:v>2023</c:v>
                </c:pt>
                <c:pt idx="12">
                  <c:v>2024</c:v>
                </c:pt>
              </c:numCache>
            </c:numRef>
          </c:cat>
          <c:val>
            <c:numRef>
              <c:f>graficoPME_F!$C$2:$C$14</c:f>
              <c:numCache>
                <c:formatCode>0.0</c:formatCode>
                <c:ptCount val="13"/>
                <c:pt idx="0">
                  <c:v>8.6999999999999993</c:v>
                </c:pt>
                <c:pt idx="1">
                  <c:v>7.9</c:v>
                </c:pt>
                <c:pt idx="2">
                  <c:v>7.3</c:v>
                </c:pt>
                <c:pt idx="3">
                  <c:v>7.1</c:v>
                </c:pt>
                <c:pt idx="4">
                  <c:v>8</c:v>
                </c:pt>
                <c:pt idx="5">
                  <c:v>7.2</c:v>
                </c:pt>
                <c:pt idx="6">
                  <c:v>7.3</c:v>
                </c:pt>
                <c:pt idx="7">
                  <c:v>8.3000000000000007</c:v>
                </c:pt>
                <c:pt idx="8">
                  <c:v>15.5</c:v>
                </c:pt>
                <c:pt idx="9">
                  <c:v>11.3</c:v>
                </c:pt>
                <c:pt idx="10">
                  <c:v>11</c:v>
                </c:pt>
                <c:pt idx="11">
                  <c:v>9.8000000000000007</c:v>
                </c:pt>
                <c:pt idx="12">
                  <c:v>8.6999999999999993</c:v>
                </c:pt>
              </c:numCache>
            </c:numRef>
          </c:val>
          <c:smooth val="0"/>
          <c:extLst>
            <c:ext xmlns:c16="http://schemas.microsoft.com/office/drawing/2014/chart" uri="{C3380CC4-5D6E-409C-BE32-E72D297353CC}">
              <c16:uniqueId val="{00000004-2D8E-47A3-AB2C-16C2A43FF118}"/>
            </c:ext>
          </c:extLst>
        </c:ser>
        <c:ser>
          <c:idx val="2"/>
          <c:order val="2"/>
          <c:tx>
            <c:strRef>
              <c:f>graficoPME_F!$D$1</c:f>
              <c:strCache>
                <c:ptCount val="1"/>
                <c:pt idx="0">
                  <c:v>Centros poblados y rural disperso</c:v>
                </c:pt>
              </c:strCache>
            </c:strRef>
          </c:tx>
          <c:spPr>
            <a:ln w="28575" cap="rnd">
              <a:solidFill>
                <a:schemeClr val="bg1">
                  <a:lumMod val="50000"/>
                  <a:alpha val="92000"/>
                </a:schemeClr>
              </a:solidFill>
              <a:prstDash val="solid"/>
              <a:round/>
            </a:ln>
            <a:effectLst/>
          </c:spPr>
          <c:marker>
            <c:symbol val="triangle"/>
            <c:size val="5"/>
            <c:spPr>
              <a:solidFill>
                <a:schemeClr val="bg1">
                  <a:lumMod val="50000"/>
                </a:schemeClr>
              </a:solidFill>
              <a:ln w="9525">
                <a:noFill/>
              </a:ln>
              <a:effectLst/>
            </c:spPr>
          </c:marker>
          <c:dLbls>
            <c:dLbl>
              <c:idx val="11"/>
              <c:layout>
                <c:manualLayout>
                  <c:x val="-2.8619865936124988E-2"/>
                  <c:y val="-3.109820472247714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D8E-47A3-AB2C-16C2A43FF118}"/>
                </c:ext>
              </c:extLst>
            </c:dLbl>
            <c:dLbl>
              <c:idx val="12"/>
              <c:spPr>
                <a:solidFill>
                  <a:schemeClr val="bg1">
                    <a:lumMod val="50000"/>
                  </a:schemeClr>
                </a:solid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bg1"/>
                      </a:solidFill>
                      <a:latin typeface="Segoe UI" panose="020B0502040204020203" pitchFamily="34" charset="0"/>
                      <a:ea typeface="+mn-ea"/>
                      <a:cs typeface="Segoe UI" panose="020B0502040204020203" pitchFamily="34" charset="0"/>
                    </a:defRPr>
                  </a:pPr>
                  <a:endParaRPr lang="es-CO"/>
                </a:p>
              </c:txPr>
              <c:dLblPos val="t"/>
              <c:showLegendKey val="0"/>
              <c:showVal val="1"/>
              <c:showCatName val="0"/>
              <c:showSerName val="0"/>
              <c:showPercent val="0"/>
              <c:showBubbleSize val="0"/>
              <c:extLst>
                <c:ext xmlns:c16="http://schemas.microsoft.com/office/drawing/2014/chart" uri="{C3380CC4-5D6E-409C-BE32-E72D297353CC}">
                  <c16:uniqueId val="{00000006-2D8E-47A3-AB2C-16C2A43FF118}"/>
                </c:ext>
              </c:extLst>
            </c:dLbl>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bg1">
                        <a:lumMod val="50000"/>
                      </a:schemeClr>
                    </a:solidFill>
                    <a:latin typeface="Segoe UI" panose="020B0502040204020203" pitchFamily="34" charset="0"/>
                    <a:ea typeface="+mn-ea"/>
                    <a:cs typeface="Segoe UI" panose="020B0502040204020203" pitchFamily="34" charset="0"/>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graficoPME_F!$A$2:$A$14</c:f>
              <c:numCache>
                <c:formatCode>General</c:formatCode>
                <c:ptCount val="13"/>
                <c:pt idx="0">
                  <c:v>2012</c:v>
                </c:pt>
                <c:pt idx="1">
                  <c:v>2013</c:v>
                </c:pt>
                <c:pt idx="2">
                  <c:v>2014</c:v>
                </c:pt>
                <c:pt idx="3">
                  <c:v>2015</c:v>
                </c:pt>
                <c:pt idx="4">
                  <c:v>2016</c:v>
                </c:pt>
                <c:pt idx="5">
                  <c:v>2017</c:v>
                </c:pt>
                <c:pt idx="6">
                  <c:v>2018</c:v>
                </c:pt>
                <c:pt idx="7">
                  <c:v>2019</c:v>
                </c:pt>
                <c:pt idx="8">
                  <c:v>2020</c:v>
                </c:pt>
                <c:pt idx="9">
                  <c:v>2021</c:v>
                </c:pt>
                <c:pt idx="10">
                  <c:v>2022</c:v>
                </c:pt>
                <c:pt idx="11">
                  <c:v>2023</c:v>
                </c:pt>
                <c:pt idx="12">
                  <c:v>2024</c:v>
                </c:pt>
              </c:numCache>
            </c:numRef>
          </c:cat>
          <c:val>
            <c:numRef>
              <c:f>graficoPME_F!$D$2:$D$14</c:f>
              <c:numCache>
                <c:formatCode>0.0</c:formatCode>
                <c:ptCount val="13"/>
                <c:pt idx="0">
                  <c:v>26.4</c:v>
                </c:pt>
                <c:pt idx="1">
                  <c:v>22.5</c:v>
                </c:pt>
                <c:pt idx="2">
                  <c:v>22.1</c:v>
                </c:pt>
                <c:pt idx="3">
                  <c:v>22.7</c:v>
                </c:pt>
                <c:pt idx="4">
                  <c:v>23.5</c:v>
                </c:pt>
                <c:pt idx="5">
                  <c:v>20.5</c:v>
                </c:pt>
                <c:pt idx="6">
                  <c:v>20.3</c:v>
                </c:pt>
                <c:pt idx="7">
                  <c:v>23.7</c:v>
                </c:pt>
                <c:pt idx="8">
                  <c:v>23.1</c:v>
                </c:pt>
                <c:pt idx="9">
                  <c:v>21.6</c:v>
                </c:pt>
                <c:pt idx="10">
                  <c:v>23.3</c:v>
                </c:pt>
                <c:pt idx="11">
                  <c:v>22</c:v>
                </c:pt>
                <c:pt idx="12">
                  <c:v>21.8</c:v>
                </c:pt>
              </c:numCache>
            </c:numRef>
          </c:val>
          <c:smooth val="0"/>
          <c:extLst>
            <c:ext xmlns:c16="http://schemas.microsoft.com/office/drawing/2014/chart" uri="{C3380CC4-5D6E-409C-BE32-E72D297353CC}">
              <c16:uniqueId val="{00000007-2D8E-47A3-AB2C-16C2A43FF118}"/>
            </c:ext>
          </c:extLst>
        </c:ser>
        <c:dLbls>
          <c:showLegendKey val="0"/>
          <c:showVal val="0"/>
          <c:showCatName val="0"/>
          <c:showSerName val="0"/>
          <c:showPercent val="0"/>
          <c:showBubbleSize val="0"/>
        </c:dLbls>
        <c:marker val="1"/>
        <c:smooth val="0"/>
        <c:axId val="1212093216"/>
        <c:axId val="1121310192"/>
      </c:lineChart>
      <c:catAx>
        <c:axId val="1212093216"/>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s-CO"/>
          </a:p>
        </c:txPr>
        <c:crossAx val="1121310192"/>
        <c:crosses val="autoZero"/>
        <c:auto val="1"/>
        <c:lblAlgn val="ctr"/>
        <c:lblOffset val="100"/>
        <c:noMultiLvlLbl val="0"/>
      </c:catAx>
      <c:valAx>
        <c:axId val="1121310192"/>
        <c:scaling>
          <c:orientation val="minMax"/>
          <c:max val="30"/>
          <c:min val="0"/>
        </c:scaling>
        <c:delete val="0"/>
        <c:axPos val="l"/>
        <c:title>
          <c:tx>
            <c:rich>
              <a:bodyPr rot="-5400000" spcFirstLastPara="1" vertOverflow="ellipsis" vert="horz" wrap="square" anchor="ctr" anchorCtr="1"/>
              <a:lstStyle/>
              <a:p>
                <a:pPr>
                  <a:defRPr sz="800" b="1"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r>
                  <a:rPr lang="es-CO" sz="800" b="1" noProof="0">
                    <a:latin typeface="Segoe UI" panose="020B0502040204020203" pitchFamily="34" charset="0"/>
                    <a:cs typeface="Segoe UI" panose="020B0502040204020203" pitchFamily="34" charset="0"/>
                  </a:rPr>
                  <a:t>Incidencia (%)</a:t>
                </a:r>
              </a:p>
            </c:rich>
          </c:tx>
          <c:overlay val="0"/>
          <c:spPr>
            <a:noFill/>
            <a:ln>
              <a:noFill/>
            </a:ln>
            <a:effectLst/>
          </c:spPr>
          <c:txPr>
            <a:bodyPr rot="-5400000" spcFirstLastPara="1" vertOverflow="ellipsis" vert="horz" wrap="square" anchor="ctr" anchorCtr="1"/>
            <a:lstStyle/>
            <a:p>
              <a:pPr>
                <a:defRPr sz="800" b="1"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s-CO"/>
            </a:p>
          </c:txPr>
        </c:title>
        <c:numFmt formatCode="0.0" sourceLinked="1"/>
        <c:majorTickMark val="out"/>
        <c:minorTickMark val="none"/>
        <c:tickLblPos val="nextTo"/>
        <c:spPr>
          <a:noFill/>
          <a:ln cap="flat">
            <a:solidFill>
              <a:schemeClr val="tx1"/>
            </a:solidFill>
            <a:prstDash val="soli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s-CO"/>
          </a:p>
        </c:txPr>
        <c:crossAx val="1212093216"/>
        <c:crosses val="autoZero"/>
        <c:crossBetween val="between"/>
        <c:majorUnit val="5"/>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s-CO"/>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s-CO"/>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3"/>
          <c:order val="0"/>
          <c:tx>
            <c:strRef>
              <c:f>graficoGini!$E$1</c:f>
              <c:strCache>
                <c:ptCount val="1"/>
                <c:pt idx="0">
                  <c:v>Nacional</c:v>
                </c:pt>
              </c:strCache>
            </c:strRef>
          </c:tx>
          <c:spPr>
            <a:ln w="28575" cap="rnd">
              <a:solidFill>
                <a:srgbClr val="006F2D"/>
              </a:solidFill>
              <a:prstDash val="solid"/>
              <a:round/>
            </a:ln>
            <a:effectLst/>
          </c:spPr>
          <c:marker>
            <c:symbol val="diamond"/>
            <c:size val="5"/>
            <c:spPr>
              <a:solidFill>
                <a:srgbClr val="006F2D"/>
              </a:solidFill>
              <a:ln w="9525">
                <a:noFill/>
              </a:ln>
              <a:effectLst/>
            </c:spPr>
          </c:marker>
          <c:dLbls>
            <c:dLbl>
              <c:idx val="12"/>
              <c:spPr>
                <a:solidFill>
                  <a:srgbClr val="006F2D"/>
                </a:solid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bg1"/>
                      </a:solidFill>
                      <a:latin typeface="+mn-lt"/>
                      <a:ea typeface="+mn-ea"/>
                      <a:cs typeface="+mn-cs"/>
                    </a:defRPr>
                  </a:pPr>
                  <a:endParaRPr lang="es-CO"/>
                </a:p>
              </c:txPr>
              <c:dLblPos val="t"/>
              <c:showLegendKey val="0"/>
              <c:showVal val="1"/>
              <c:showCatName val="0"/>
              <c:showSerName val="0"/>
              <c:showPercent val="0"/>
              <c:showBubbleSize val="0"/>
              <c:extLst>
                <c:ext xmlns:c16="http://schemas.microsoft.com/office/drawing/2014/chart" uri="{C3380CC4-5D6E-409C-BE32-E72D297353CC}">
                  <c16:uniqueId val="{00000004-E645-47AA-9A07-59D3F3807846}"/>
                </c:ext>
              </c:extLst>
            </c:dLbl>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rgbClr val="006F2D"/>
                    </a:solidFill>
                    <a:latin typeface="+mn-lt"/>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graficoGini!$A$2:$A$14</c:f>
              <c:numCache>
                <c:formatCode>General</c:formatCode>
                <c:ptCount val="13"/>
                <c:pt idx="0">
                  <c:v>2012</c:v>
                </c:pt>
                <c:pt idx="1">
                  <c:v>2013</c:v>
                </c:pt>
                <c:pt idx="2">
                  <c:v>2014</c:v>
                </c:pt>
                <c:pt idx="3">
                  <c:v>2015</c:v>
                </c:pt>
                <c:pt idx="4">
                  <c:v>2016</c:v>
                </c:pt>
                <c:pt idx="5">
                  <c:v>2017</c:v>
                </c:pt>
                <c:pt idx="6">
                  <c:v>2018</c:v>
                </c:pt>
                <c:pt idx="7">
                  <c:v>2019</c:v>
                </c:pt>
                <c:pt idx="8">
                  <c:v>2020</c:v>
                </c:pt>
                <c:pt idx="9">
                  <c:v>2021</c:v>
                </c:pt>
                <c:pt idx="10">
                  <c:v>2022</c:v>
                </c:pt>
                <c:pt idx="11">
                  <c:v>2023</c:v>
                </c:pt>
                <c:pt idx="12">
                  <c:v>2024</c:v>
                </c:pt>
              </c:numCache>
            </c:numRef>
          </c:cat>
          <c:val>
            <c:numRef>
              <c:f>graficoGini!$E$2:$E$14</c:f>
              <c:numCache>
                <c:formatCode>0.000</c:formatCode>
                <c:ptCount val="13"/>
                <c:pt idx="0">
                  <c:v>0.54600000000000004</c:v>
                </c:pt>
                <c:pt idx="1">
                  <c:v>0.54600000000000004</c:v>
                </c:pt>
                <c:pt idx="2">
                  <c:v>0.54700000000000004</c:v>
                </c:pt>
                <c:pt idx="3">
                  <c:v>0.53100000000000003</c:v>
                </c:pt>
                <c:pt idx="4">
                  <c:v>0.52700000000000002</c:v>
                </c:pt>
                <c:pt idx="5">
                  <c:v>0.51900000000000002</c:v>
                </c:pt>
                <c:pt idx="6">
                  <c:v>0.52700000000000002</c:v>
                </c:pt>
                <c:pt idx="7">
                  <c:v>0.53500000000000003</c:v>
                </c:pt>
                <c:pt idx="8">
                  <c:v>0.55300000000000005</c:v>
                </c:pt>
                <c:pt idx="9">
                  <c:v>0.56299999999999994</c:v>
                </c:pt>
                <c:pt idx="10">
                  <c:v>0.55600000000000005</c:v>
                </c:pt>
                <c:pt idx="11">
                  <c:v>0.55324815558072304</c:v>
                </c:pt>
                <c:pt idx="12">
                  <c:v>0.55100000000000005</c:v>
                </c:pt>
              </c:numCache>
            </c:numRef>
          </c:val>
          <c:smooth val="0"/>
          <c:extLst>
            <c:ext xmlns:c16="http://schemas.microsoft.com/office/drawing/2014/chart" uri="{C3380CC4-5D6E-409C-BE32-E72D297353CC}">
              <c16:uniqueId val="{00000005-E645-47AA-9A07-59D3F3807846}"/>
            </c:ext>
          </c:extLst>
        </c:ser>
        <c:ser>
          <c:idx val="4"/>
          <c:order val="1"/>
          <c:tx>
            <c:strRef>
              <c:f>graficoGini!$F$1</c:f>
              <c:strCache>
                <c:ptCount val="1"/>
                <c:pt idx="0">
                  <c:v>Cabeceras</c:v>
                </c:pt>
              </c:strCache>
            </c:strRef>
          </c:tx>
          <c:spPr>
            <a:ln w="28575" cap="rnd">
              <a:solidFill>
                <a:srgbClr val="9BBC58"/>
              </a:solidFill>
              <a:prstDash val="solid"/>
              <a:round/>
            </a:ln>
            <a:effectLst/>
          </c:spPr>
          <c:marker>
            <c:symbol val="square"/>
            <c:size val="5"/>
            <c:spPr>
              <a:solidFill>
                <a:srgbClr val="A7C46E"/>
              </a:solidFill>
              <a:ln w="9525">
                <a:noFill/>
              </a:ln>
              <a:effectLst/>
            </c:spPr>
          </c:marker>
          <c:dLbls>
            <c:dLbl>
              <c:idx val="7"/>
              <c:layout>
                <c:manualLayout>
                  <c:x val="-4.4220473839158191E-2"/>
                  <c:y val="-4.344657613884339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2F66-48DC-B4FA-5EA45378E51B}"/>
                </c:ext>
              </c:extLst>
            </c:dLbl>
            <c:dLbl>
              <c:idx val="8"/>
              <c:layout>
                <c:manualLayout>
                  <c:x val="-3.5299674243305469E-2"/>
                  <c:y val="-2.714088578672773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F66-48DC-B4FA-5EA45378E51B}"/>
                </c:ext>
              </c:extLst>
            </c:dLbl>
            <c:dLbl>
              <c:idx val="12"/>
              <c:spPr>
                <a:solidFill>
                  <a:srgbClr val="9BBC58"/>
                </a:solid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bg1"/>
                      </a:solidFill>
                      <a:latin typeface="+mn-lt"/>
                      <a:ea typeface="+mn-ea"/>
                      <a:cs typeface="+mn-cs"/>
                    </a:defRPr>
                  </a:pPr>
                  <a:endParaRPr lang="es-CO"/>
                </a:p>
              </c:txPr>
              <c:dLblPos val="t"/>
              <c:showLegendKey val="0"/>
              <c:showVal val="1"/>
              <c:showCatName val="0"/>
              <c:showSerName val="0"/>
              <c:showPercent val="0"/>
              <c:showBubbleSize val="0"/>
              <c:extLst>
                <c:ext xmlns:c16="http://schemas.microsoft.com/office/drawing/2014/chart" uri="{C3380CC4-5D6E-409C-BE32-E72D297353CC}">
                  <c16:uniqueId val="{00000009-E645-47AA-9A07-59D3F3807846}"/>
                </c:ext>
              </c:extLst>
            </c:dLbl>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rgbClr val="9BBC58"/>
                    </a:solidFill>
                    <a:latin typeface="+mn-lt"/>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graficoGini!$A$2:$A$14</c:f>
              <c:numCache>
                <c:formatCode>General</c:formatCode>
                <c:ptCount val="13"/>
                <c:pt idx="0">
                  <c:v>2012</c:v>
                </c:pt>
                <c:pt idx="1">
                  <c:v>2013</c:v>
                </c:pt>
                <c:pt idx="2">
                  <c:v>2014</c:v>
                </c:pt>
                <c:pt idx="3">
                  <c:v>2015</c:v>
                </c:pt>
                <c:pt idx="4">
                  <c:v>2016</c:v>
                </c:pt>
                <c:pt idx="5">
                  <c:v>2017</c:v>
                </c:pt>
                <c:pt idx="6">
                  <c:v>2018</c:v>
                </c:pt>
                <c:pt idx="7">
                  <c:v>2019</c:v>
                </c:pt>
                <c:pt idx="8">
                  <c:v>2020</c:v>
                </c:pt>
                <c:pt idx="9">
                  <c:v>2021</c:v>
                </c:pt>
                <c:pt idx="10">
                  <c:v>2022</c:v>
                </c:pt>
                <c:pt idx="11">
                  <c:v>2023</c:v>
                </c:pt>
                <c:pt idx="12">
                  <c:v>2024</c:v>
                </c:pt>
              </c:numCache>
            </c:numRef>
          </c:cat>
          <c:val>
            <c:numRef>
              <c:f>graficoGini!$F$2:$F$14</c:f>
              <c:numCache>
                <c:formatCode>0.000</c:formatCode>
                <c:ptCount val="13"/>
                <c:pt idx="0">
                  <c:v>0.51600000000000001</c:v>
                </c:pt>
                <c:pt idx="1">
                  <c:v>0.51900000000000002</c:v>
                </c:pt>
                <c:pt idx="2">
                  <c:v>0.51800000000000002</c:v>
                </c:pt>
                <c:pt idx="3">
                  <c:v>0.501</c:v>
                </c:pt>
                <c:pt idx="4">
                  <c:v>0.499</c:v>
                </c:pt>
                <c:pt idx="5">
                  <c:v>0.49299999999999999</c:v>
                </c:pt>
                <c:pt idx="6">
                  <c:v>0.501</c:v>
                </c:pt>
                <c:pt idx="7">
                  <c:v>0.50800000000000001</c:v>
                </c:pt>
                <c:pt idx="8">
                  <c:v>0.53900000000000003</c:v>
                </c:pt>
                <c:pt idx="9">
                  <c:v>0.54800000000000004</c:v>
                </c:pt>
                <c:pt idx="10">
                  <c:v>0.53800000000000003</c:v>
                </c:pt>
                <c:pt idx="11">
                  <c:v>0.53325073780514698</c:v>
                </c:pt>
                <c:pt idx="12">
                  <c:v>0.53</c:v>
                </c:pt>
              </c:numCache>
            </c:numRef>
          </c:val>
          <c:smooth val="0"/>
          <c:extLst>
            <c:ext xmlns:c16="http://schemas.microsoft.com/office/drawing/2014/chart" uri="{C3380CC4-5D6E-409C-BE32-E72D297353CC}">
              <c16:uniqueId val="{0000000A-E645-47AA-9A07-59D3F3807846}"/>
            </c:ext>
          </c:extLst>
        </c:ser>
        <c:ser>
          <c:idx val="5"/>
          <c:order val="2"/>
          <c:tx>
            <c:strRef>
              <c:f>graficoGini!$G$1</c:f>
              <c:strCache>
                <c:ptCount val="1"/>
                <c:pt idx="0">
                  <c:v>Centros Poblados y Rural Disperso</c:v>
                </c:pt>
              </c:strCache>
            </c:strRef>
          </c:tx>
          <c:spPr>
            <a:ln w="28575" cap="rnd">
              <a:solidFill>
                <a:schemeClr val="bg1">
                  <a:lumMod val="50000"/>
                </a:schemeClr>
              </a:solidFill>
              <a:prstDash val="solid"/>
              <a:round/>
            </a:ln>
            <a:effectLst/>
          </c:spPr>
          <c:marker>
            <c:symbol val="triangle"/>
            <c:size val="5"/>
            <c:spPr>
              <a:solidFill>
                <a:schemeClr val="bg1">
                  <a:lumMod val="50000"/>
                </a:schemeClr>
              </a:solidFill>
              <a:ln w="9525">
                <a:noFill/>
              </a:ln>
              <a:effectLst/>
            </c:spPr>
          </c:marker>
          <c:dLbls>
            <c:dLbl>
              <c:idx val="12"/>
              <c:spPr>
                <a:solidFill>
                  <a:schemeClr val="bg1">
                    <a:lumMod val="50000"/>
                  </a:schemeClr>
                </a:solid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bg1"/>
                      </a:solidFill>
                      <a:latin typeface="+mn-lt"/>
                      <a:ea typeface="+mn-ea"/>
                      <a:cs typeface="+mn-cs"/>
                    </a:defRPr>
                  </a:pPr>
                  <a:endParaRPr lang="es-CO"/>
                </a:p>
              </c:txPr>
              <c:dLblPos val="t"/>
              <c:showLegendKey val="0"/>
              <c:showVal val="1"/>
              <c:showCatName val="0"/>
              <c:showSerName val="0"/>
              <c:showPercent val="0"/>
              <c:showBubbleSize val="0"/>
              <c:extLst>
                <c:ext xmlns:c16="http://schemas.microsoft.com/office/drawing/2014/chart" uri="{C3380CC4-5D6E-409C-BE32-E72D297353CC}">
                  <c16:uniqueId val="{0000000D-E645-47AA-9A07-59D3F3807846}"/>
                </c:ext>
              </c:extLst>
            </c:dLbl>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bg1">
                        <a:lumMod val="50000"/>
                      </a:schemeClr>
                    </a:solidFill>
                    <a:latin typeface="+mn-lt"/>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graficoGini!$A$2:$A$14</c:f>
              <c:numCache>
                <c:formatCode>General</c:formatCode>
                <c:ptCount val="13"/>
                <c:pt idx="0">
                  <c:v>2012</c:v>
                </c:pt>
                <c:pt idx="1">
                  <c:v>2013</c:v>
                </c:pt>
                <c:pt idx="2">
                  <c:v>2014</c:v>
                </c:pt>
                <c:pt idx="3">
                  <c:v>2015</c:v>
                </c:pt>
                <c:pt idx="4">
                  <c:v>2016</c:v>
                </c:pt>
                <c:pt idx="5">
                  <c:v>2017</c:v>
                </c:pt>
                <c:pt idx="6">
                  <c:v>2018</c:v>
                </c:pt>
                <c:pt idx="7">
                  <c:v>2019</c:v>
                </c:pt>
                <c:pt idx="8">
                  <c:v>2020</c:v>
                </c:pt>
                <c:pt idx="9">
                  <c:v>2021</c:v>
                </c:pt>
                <c:pt idx="10">
                  <c:v>2022</c:v>
                </c:pt>
                <c:pt idx="11">
                  <c:v>2023</c:v>
                </c:pt>
                <c:pt idx="12">
                  <c:v>2024</c:v>
                </c:pt>
              </c:numCache>
            </c:numRef>
          </c:cat>
          <c:val>
            <c:numRef>
              <c:f>graficoGini!$G$2:$G$14</c:f>
              <c:numCache>
                <c:formatCode>0.000</c:formatCode>
                <c:ptCount val="13"/>
                <c:pt idx="0">
                  <c:v>0.47599999999999998</c:v>
                </c:pt>
                <c:pt idx="1">
                  <c:v>0.45900000000000002</c:v>
                </c:pt>
                <c:pt idx="2">
                  <c:v>0.47399999999999998</c:v>
                </c:pt>
                <c:pt idx="3">
                  <c:v>0.46899999999999997</c:v>
                </c:pt>
                <c:pt idx="4">
                  <c:v>0.47399999999999998</c:v>
                </c:pt>
                <c:pt idx="5">
                  <c:v>0.47099999999999997</c:v>
                </c:pt>
                <c:pt idx="6">
                  <c:v>0.46400000000000002</c:v>
                </c:pt>
                <c:pt idx="7">
                  <c:v>0.47399999999999998</c:v>
                </c:pt>
                <c:pt idx="8">
                  <c:v>0.47499999999999998</c:v>
                </c:pt>
                <c:pt idx="9">
                  <c:v>0.46200000000000002</c:v>
                </c:pt>
                <c:pt idx="10">
                  <c:v>0.47899999999999998</c:v>
                </c:pt>
                <c:pt idx="11">
                  <c:v>0.48728421496479901</c:v>
                </c:pt>
                <c:pt idx="12">
                  <c:v>0.48199999999999998</c:v>
                </c:pt>
              </c:numCache>
            </c:numRef>
          </c:val>
          <c:smooth val="0"/>
          <c:extLst>
            <c:ext xmlns:c16="http://schemas.microsoft.com/office/drawing/2014/chart" uri="{C3380CC4-5D6E-409C-BE32-E72D297353CC}">
              <c16:uniqueId val="{0000000E-E645-47AA-9A07-59D3F3807846}"/>
            </c:ext>
          </c:extLst>
        </c:ser>
        <c:dLbls>
          <c:showLegendKey val="0"/>
          <c:showVal val="0"/>
          <c:showCatName val="0"/>
          <c:showSerName val="0"/>
          <c:showPercent val="0"/>
          <c:showBubbleSize val="0"/>
        </c:dLbls>
        <c:marker val="1"/>
        <c:smooth val="0"/>
        <c:axId val="1212093216"/>
        <c:axId val="1121310192"/>
      </c:lineChart>
      <c:catAx>
        <c:axId val="1212093216"/>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s-CO"/>
          </a:p>
        </c:txPr>
        <c:crossAx val="1121310192"/>
        <c:crosses val="autoZero"/>
        <c:auto val="1"/>
        <c:lblAlgn val="ctr"/>
        <c:lblOffset val="100"/>
        <c:noMultiLvlLbl val="0"/>
      </c:catAx>
      <c:valAx>
        <c:axId val="1121310192"/>
        <c:scaling>
          <c:orientation val="minMax"/>
          <c:max val="0.60000000000000009"/>
          <c:min val="0.45"/>
        </c:scaling>
        <c:delete val="0"/>
        <c:axPos val="l"/>
        <c:title>
          <c:tx>
            <c:rich>
              <a:bodyPr rot="-5400000" spcFirstLastPara="1" vertOverflow="ellipsis" vert="horz" wrap="square" anchor="ctr" anchorCtr="1"/>
              <a:lstStyle/>
              <a:p>
                <a:pPr>
                  <a:defRPr sz="800" b="1"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r>
                  <a:rPr lang="es-CO" sz="800" b="1" noProof="0">
                    <a:latin typeface="Segoe UI" panose="020B0502040204020203" pitchFamily="34" charset="0"/>
                    <a:cs typeface="Segoe UI" panose="020B0502040204020203" pitchFamily="34" charset="0"/>
                  </a:rPr>
                  <a:t>Coeficiente</a:t>
                </a:r>
              </a:p>
            </c:rich>
          </c:tx>
          <c:overlay val="0"/>
          <c:spPr>
            <a:noFill/>
            <a:ln>
              <a:noFill/>
            </a:ln>
            <a:effectLst/>
          </c:spPr>
          <c:txPr>
            <a:bodyPr rot="-5400000" spcFirstLastPara="1" vertOverflow="ellipsis" vert="horz" wrap="square" anchor="ctr" anchorCtr="1"/>
            <a:lstStyle/>
            <a:p>
              <a:pPr>
                <a:defRPr sz="800" b="1"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s-CO"/>
            </a:p>
          </c:txPr>
        </c:title>
        <c:numFmt formatCode="0.000" sourceLinked="1"/>
        <c:majorTickMark val="out"/>
        <c:minorTickMark val="none"/>
        <c:tickLblPos val="nextTo"/>
        <c:spPr>
          <a:noFill/>
          <a:ln cap="flat">
            <a:solidFill>
              <a:schemeClr val="tx1"/>
            </a:solidFill>
            <a:prstDash val="soli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s-CO"/>
          </a:p>
        </c:txPr>
        <c:crossAx val="1212093216"/>
        <c:crosses val="autoZero"/>
        <c:crossBetween val="between"/>
        <c:majorUnit val="2.0000000000000004E-2"/>
        <c:minorUnit val="2.0000000000000004E-2"/>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s-CO"/>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s-CO"/>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0506846139353244E-2"/>
          <c:y val="2.3971713000637825E-2"/>
          <c:w val="0.91949315386064678"/>
          <c:h val="0.74329149438053976"/>
        </c:manualLayout>
      </c:layout>
      <c:lineChart>
        <c:grouping val="standard"/>
        <c:varyColors val="0"/>
        <c:ser>
          <c:idx val="0"/>
          <c:order val="0"/>
          <c:tx>
            <c:strRef>
              <c:f>'Grafica 1_Dominios'!$B$4</c:f>
              <c:strCache>
                <c:ptCount val="1"/>
                <c:pt idx="0">
                  <c:v>Nacional</c:v>
                </c:pt>
              </c:strCache>
            </c:strRef>
          </c:tx>
          <c:spPr>
            <a:ln w="28575" cap="rnd">
              <a:solidFill>
                <a:srgbClr val="9BBC58"/>
              </a:solidFill>
              <a:round/>
            </a:ln>
            <a:effectLst/>
          </c:spPr>
          <c:marker>
            <c:symbol val="diamond"/>
            <c:size val="7"/>
            <c:spPr>
              <a:solidFill>
                <a:srgbClr val="9BBC58"/>
              </a:solidFill>
              <a:ln w="9525">
                <a:noFill/>
              </a:ln>
              <a:effectLst/>
            </c:spPr>
          </c:marker>
          <c:dLbls>
            <c:dLbl>
              <c:idx val="14"/>
              <c:spPr>
                <a:solidFill>
                  <a:srgbClr val="9BBC58"/>
                </a:solid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Encode"/>
                      <a:ea typeface="+mn-ea"/>
                      <a:cs typeface="+mn-cs"/>
                    </a:defRPr>
                  </a:pPr>
                  <a:endParaRPr lang="es-CO"/>
                </a:p>
              </c:txPr>
              <c:dLblPos val="t"/>
              <c:showLegendKey val="0"/>
              <c:showVal val="1"/>
              <c:showCatName val="0"/>
              <c:showSerName val="0"/>
              <c:showPercent val="0"/>
              <c:showBubbleSize val="0"/>
              <c:extLst>
                <c:ext xmlns:c16="http://schemas.microsoft.com/office/drawing/2014/chart" uri="{C3380CC4-5D6E-409C-BE32-E72D297353CC}">
                  <c16:uniqueId val="{00000000-6717-450C-B39D-19786A108744}"/>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Encode"/>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'Grafica 1_Dominios'!$C$3:$Q$3</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'Grafica 1_Dominios'!$C$4:$Q$4</c:f>
              <c:numCache>
                <c:formatCode>0.0</c:formatCode>
                <c:ptCount val="15"/>
                <c:pt idx="0">
                  <c:v>29.7</c:v>
                </c:pt>
                <c:pt idx="1">
                  <c:v>28.8</c:v>
                </c:pt>
                <c:pt idx="2">
                  <c:v>26.5</c:v>
                </c:pt>
                <c:pt idx="3">
                  <c:v>24.3</c:v>
                </c:pt>
                <c:pt idx="4">
                  <c:v>21.6</c:v>
                </c:pt>
                <c:pt idx="5">
                  <c:v>19.8</c:v>
                </c:pt>
                <c:pt idx="6">
                  <c:v>17.600000000000001</c:v>
                </c:pt>
                <c:pt idx="8">
                  <c:v>19.100000000000001</c:v>
                </c:pt>
                <c:pt idx="9">
                  <c:v>17.5</c:v>
                </c:pt>
                <c:pt idx="10">
                  <c:v>18.100000000000001</c:v>
                </c:pt>
                <c:pt idx="11">
                  <c:v>16</c:v>
                </c:pt>
                <c:pt idx="12">
                  <c:v>12.9</c:v>
                </c:pt>
                <c:pt idx="13">
                  <c:v>12.1</c:v>
                </c:pt>
                <c:pt idx="14">
                  <c:v>11.530290666350901</c:v>
                </c:pt>
              </c:numCache>
            </c:numRef>
          </c:val>
          <c:smooth val="0"/>
          <c:extLst>
            <c:ext xmlns:c16="http://schemas.microsoft.com/office/drawing/2014/chart" uri="{C3380CC4-5D6E-409C-BE32-E72D297353CC}">
              <c16:uniqueId val="{00000001-6717-450C-B39D-19786A108744}"/>
            </c:ext>
          </c:extLst>
        </c:ser>
        <c:ser>
          <c:idx val="1"/>
          <c:order val="1"/>
          <c:tx>
            <c:strRef>
              <c:f>'Grafica 1_Dominios'!$B$5</c:f>
              <c:strCache>
                <c:ptCount val="1"/>
                <c:pt idx="0">
                  <c:v>Cabeceras</c:v>
                </c:pt>
              </c:strCache>
            </c:strRef>
          </c:tx>
          <c:spPr>
            <a:ln w="28575" cap="rnd">
              <a:solidFill>
                <a:srgbClr val="A6A6A6"/>
              </a:solidFill>
              <a:round/>
            </a:ln>
            <a:effectLst/>
          </c:spPr>
          <c:marker>
            <c:symbol val="square"/>
            <c:size val="6"/>
            <c:spPr>
              <a:solidFill>
                <a:srgbClr val="A6A6A6"/>
              </a:solidFill>
              <a:ln w="9525">
                <a:noFill/>
              </a:ln>
              <a:effectLst/>
            </c:spPr>
          </c:marker>
          <c:dLbls>
            <c:dLbl>
              <c:idx val="14"/>
              <c:spPr>
                <a:solidFill>
                  <a:prstClr val="white">
                    <a:lumMod val="75000"/>
                  </a:prstClr>
                </a:solidFill>
                <a:ln>
                  <a:noFill/>
                </a:ln>
                <a:effectLst/>
              </c:spPr>
              <c:txPr>
                <a:bodyPr rot="0" spcFirstLastPara="1" vertOverflow="ellipsis" vert="horz" wrap="square" lIns="38100" tIns="19050" rIns="38100" bIns="19050" anchor="b" anchorCtr="0">
                  <a:spAutoFit/>
                </a:bodyPr>
                <a:lstStyle/>
                <a:p>
                  <a:pPr>
                    <a:defRPr sz="900" b="1" i="0" u="none" strike="noStrike" kern="1200" baseline="0">
                      <a:solidFill>
                        <a:schemeClr val="bg1"/>
                      </a:solidFill>
                      <a:latin typeface="Encode"/>
                      <a:ea typeface="+mn-ea"/>
                      <a:cs typeface="+mn-cs"/>
                    </a:defRPr>
                  </a:pPr>
                  <a:endParaRPr lang="es-CO"/>
                </a:p>
              </c:txPr>
              <c:dLblPos val="b"/>
              <c:showLegendKey val="0"/>
              <c:showVal val="1"/>
              <c:showCatName val="0"/>
              <c:showSerName val="0"/>
              <c:showPercent val="0"/>
              <c:showBubbleSize val="0"/>
              <c:extLst>
                <c:ext xmlns:c16="http://schemas.microsoft.com/office/drawing/2014/chart" uri="{C3380CC4-5D6E-409C-BE32-E72D297353CC}">
                  <c16:uniqueId val="{00000002-6717-450C-B39D-19786A108744}"/>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Encode"/>
                    <a:ea typeface="+mn-ea"/>
                    <a:cs typeface="+mn-cs"/>
                  </a:defRPr>
                </a:pPr>
                <a:endParaRPr lang="es-CO"/>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'Grafica 1_Dominios'!$C$3:$Q$3</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'Grafica 1_Dominios'!$C$5:$Q$5</c:f>
              <c:numCache>
                <c:formatCode>0.0</c:formatCode>
                <c:ptCount val="15"/>
                <c:pt idx="0">
                  <c:v>22.9</c:v>
                </c:pt>
                <c:pt idx="1">
                  <c:v>21.5</c:v>
                </c:pt>
                <c:pt idx="2">
                  <c:v>20</c:v>
                </c:pt>
                <c:pt idx="3">
                  <c:v>17.899999999999999</c:v>
                </c:pt>
                <c:pt idx="4">
                  <c:v>14.9</c:v>
                </c:pt>
                <c:pt idx="5">
                  <c:v>13.9</c:v>
                </c:pt>
                <c:pt idx="6">
                  <c:v>11.7</c:v>
                </c:pt>
                <c:pt idx="7">
                  <c:v>12</c:v>
                </c:pt>
                <c:pt idx="8">
                  <c:v>13.2</c:v>
                </c:pt>
                <c:pt idx="9">
                  <c:v>12.3</c:v>
                </c:pt>
                <c:pt idx="10">
                  <c:v>12.5</c:v>
                </c:pt>
                <c:pt idx="11">
                  <c:v>11.5</c:v>
                </c:pt>
                <c:pt idx="12">
                  <c:v>8.6999999999999993</c:v>
                </c:pt>
                <c:pt idx="13">
                  <c:v>8.3000000000000007</c:v>
                </c:pt>
                <c:pt idx="14">
                  <c:v>7.8193763948802104</c:v>
                </c:pt>
              </c:numCache>
            </c:numRef>
          </c:val>
          <c:smooth val="0"/>
          <c:extLst>
            <c:ext xmlns:c16="http://schemas.microsoft.com/office/drawing/2014/chart" uri="{C3380CC4-5D6E-409C-BE32-E72D297353CC}">
              <c16:uniqueId val="{00000003-6717-450C-B39D-19786A108744}"/>
            </c:ext>
          </c:extLst>
        </c:ser>
        <c:ser>
          <c:idx val="2"/>
          <c:order val="2"/>
          <c:tx>
            <c:strRef>
              <c:f>'Grafica 1_Dominios'!$B$6</c:f>
              <c:strCache>
                <c:ptCount val="1"/>
                <c:pt idx="0">
                  <c:v>CP y RD</c:v>
                </c:pt>
              </c:strCache>
            </c:strRef>
          </c:tx>
          <c:spPr>
            <a:ln w="28575" cap="sq">
              <a:solidFill>
                <a:srgbClr val="07925D"/>
              </a:solidFill>
              <a:miter lim="800000"/>
            </a:ln>
            <a:effectLst/>
          </c:spPr>
          <c:marker>
            <c:symbol val="triangle"/>
            <c:size val="7"/>
            <c:spPr>
              <a:solidFill>
                <a:srgbClr val="07925D"/>
              </a:solidFill>
              <a:ln w="9525" cap="sq">
                <a:noFill/>
                <a:bevel/>
              </a:ln>
              <a:effectLst/>
            </c:spPr>
          </c:marker>
          <c:dLbls>
            <c:dLbl>
              <c:idx val="14"/>
              <c:spPr>
                <a:solidFill>
                  <a:srgbClr val="07925D"/>
                </a:solid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bg1"/>
                      </a:solidFill>
                      <a:latin typeface="Encode"/>
                      <a:ea typeface="+mn-ea"/>
                      <a:cs typeface="+mn-cs"/>
                    </a:defRPr>
                  </a:pPr>
                  <a:endParaRPr lang="es-CO"/>
                </a:p>
              </c:txPr>
              <c:dLblPos val="t"/>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6717-450C-B39D-19786A108744}"/>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Encode"/>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'Grafica 1_Dominios'!$C$3:$Q$3</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'Grafica 1_Dominios'!$C$6:$Q$6</c:f>
              <c:numCache>
                <c:formatCode>0.0</c:formatCode>
                <c:ptCount val="15"/>
                <c:pt idx="0">
                  <c:v>50.8</c:v>
                </c:pt>
                <c:pt idx="1">
                  <c:v>51.7</c:v>
                </c:pt>
                <c:pt idx="2">
                  <c:v>47.1</c:v>
                </c:pt>
                <c:pt idx="3">
                  <c:v>44.7</c:v>
                </c:pt>
                <c:pt idx="4">
                  <c:v>42.9</c:v>
                </c:pt>
                <c:pt idx="5">
                  <c:v>38.799999999999997</c:v>
                </c:pt>
                <c:pt idx="6">
                  <c:v>36.799999999999997</c:v>
                </c:pt>
                <c:pt idx="8">
                  <c:v>38.6</c:v>
                </c:pt>
                <c:pt idx="9">
                  <c:v>34.5</c:v>
                </c:pt>
                <c:pt idx="10">
                  <c:v>37.1</c:v>
                </c:pt>
                <c:pt idx="11">
                  <c:v>31.1</c:v>
                </c:pt>
                <c:pt idx="12">
                  <c:v>27.3</c:v>
                </c:pt>
                <c:pt idx="13">
                  <c:v>25.1</c:v>
                </c:pt>
                <c:pt idx="14">
                  <c:v>24.339684172497002</c:v>
                </c:pt>
              </c:numCache>
            </c:numRef>
          </c:val>
          <c:smooth val="0"/>
          <c:extLst>
            <c:ext xmlns:c16="http://schemas.microsoft.com/office/drawing/2014/chart" uri="{C3380CC4-5D6E-409C-BE32-E72D297353CC}">
              <c16:uniqueId val="{00000005-6717-450C-B39D-19786A108744}"/>
            </c:ext>
          </c:extLst>
        </c:ser>
        <c:dLbls>
          <c:showLegendKey val="0"/>
          <c:showVal val="0"/>
          <c:showCatName val="0"/>
          <c:showSerName val="0"/>
          <c:showPercent val="0"/>
          <c:showBubbleSize val="0"/>
        </c:dLbls>
        <c:marker val="1"/>
        <c:smooth val="0"/>
        <c:axId val="1144157840"/>
        <c:axId val="1144158800"/>
      </c:lineChart>
      <c:catAx>
        <c:axId val="11441578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144158800"/>
        <c:crosses val="autoZero"/>
        <c:auto val="1"/>
        <c:lblAlgn val="ctr"/>
        <c:lblOffset val="100"/>
        <c:noMultiLvlLbl val="0"/>
      </c:catAx>
      <c:valAx>
        <c:axId val="1144158800"/>
        <c:scaling>
          <c:orientation val="minMax"/>
        </c:scaling>
        <c:delete val="0"/>
        <c:axPos val="l"/>
        <c:title>
          <c:tx>
            <c:rich>
              <a:bodyPr rot="-5400000" spcFirstLastPara="1" vertOverflow="ellipsis" vert="horz" wrap="square" anchor="ctr" anchorCtr="1"/>
              <a:lstStyle/>
              <a:p>
                <a:pPr>
                  <a:defRPr sz="900" b="1" i="0" u="none" strike="noStrike" kern="1200" baseline="0">
                    <a:solidFill>
                      <a:schemeClr val="tx1">
                        <a:lumMod val="65000"/>
                        <a:lumOff val="35000"/>
                      </a:schemeClr>
                    </a:solidFill>
                    <a:latin typeface="Encode"/>
                    <a:ea typeface="+mn-ea"/>
                    <a:cs typeface="+mn-cs"/>
                  </a:defRPr>
                </a:pPr>
                <a:r>
                  <a:rPr lang="es-CO" sz="900" b="1" noProof="0">
                    <a:latin typeface="Encode"/>
                  </a:rPr>
                  <a:t>Porcentaje (%)</a:t>
                </a:r>
              </a:p>
              <a:p>
                <a:pPr>
                  <a:defRPr sz="900" b="1" i="0" u="none" strike="noStrike" kern="1200" baseline="0">
                    <a:solidFill>
                      <a:schemeClr val="tx1">
                        <a:lumMod val="65000"/>
                        <a:lumOff val="35000"/>
                      </a:schemeClr>
                    </a:solidFill>
                    <a:latin typeface="Encode"/>
                    <a:ea typeface="+mn-ea"/>
                    <a:cs typeface="+mn-cs"/>
                  </a:defRPr>
                </a:pPr>
                <a:endParaRPr lang="es-CO" sz="900" b="1" noProof="0">
                  <a:latin typeface="Encode"/>
                </a:endParaRPr>
              </a:p>
            </c:rich>
          </c:tx>
          <c:layout>
            <c:manualLayout>
              <c:xMode val="edge"/>
              <c:yMode val="edge"/>
              <c:x val="1.2004284814012578E-2"/>
              <c:y val="0.33932680570523682"/>
            </c:manualLayout>
          </c:layout>
          <c:overlay val="0"/>
          <c:spPr>
            <a:noFill/>
            <a:ln>
              <a:noFill/>
            </a:ln>
            <a:effectLst/>
          </c:spPr>
        </c:title>
        <c:numFmt formatCode="0" sourceLinked="0"/>
        <c:majorTickMark val="none"/>
        <c:minorTickMark val="none"/>
        <c:tickLblPos val="nextTo"/>
        <c:spPr>
          <a:noFill/>
          <a:ln>
            <a:solidFill>
              <a:schemeClr val="bg1">
                <a:lumMod val="85000"/>
              </a:schemeClr>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Encode"/>
                <a:ea typeface="+mn-ea"/>
                <a:cs typeface="+mn-cs"/>
              </a:defRPr>
            </a:pPr>
            <a:endParaRPr lang="es-CO"/>
          </a:p>
        </c:txPr>
        <c:crossAx val="1144157840"/>
        <c:crosses val="autoZero"/>
        <c:crossBetween val="between"/>
        <c:majorUnit val="10"/>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Encode"/>
              <a:ea typeface="+mn-ea"/>
              <a:cs typeface="+mn-cs"/>
            </a:defRPr>
          </a:pPr>
          <a:endParaRPr lang="es-CO"/>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s-CO"/>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1125541425591852E-2"/>
          <c:y val="3.3372090257460713E-2"/>
          <c:w val="0.91164934279647247"/>
          <c:h val="0.83716964534746507"/>
        </c:manualLayout>
      </c:layout>
      <c:lineChart>
        <c:grouping val="standard"/>
        <c:varyColors val="0"/>
        <c:ser>
          <c:idx val="0"/>
          <c:order val="0"/>
          <c:tx>
            <c:strRef>
              <c:f>'7.1 Var 1999 2022'!$H$3</c:f>
              <c:strCache>
                <c:ptCount val="1"/>
                <c:pt idx="0">
                  <c:v>Var anual Colombia</c:v>
                </c:pt>
              </c:strCache>
            </c:strRef>
          </c:tx>
          <c:spPr>
            <a:ln w="22225" cap="rnd">
              <a:solidFill>
                <a:srgbClr val="FFC000"/>
              </a:solidFill>
              <a:prstDash val="solid"/>
              <a:round/>
            </a:ln>
            <a:effectLst/>
          </c:spPr>
          <c:marker>
            <c:symbol val="none"/>
          </c:marker>
          <c:dPt>
            <c:idx val="0"/>
            <c:bubble3D val="0"/>
            <c:extLst>
              <c:ext xmlns:c16="http://schemas.microsoft.com/office/drawing/2014/chart" uri="{C3380CC4-5D6E-409C-BE32-E72D297353CC}">
                <c16:uniqueId val="{00000000-A200-42E5-88D5-D75B951F6E61}"/>
              </c:ext>
            </c:extLst>
          </c:dPt>
          <c:cat>
            <c:multiLvlStrRef>
              <c:f>'7.1 Var 1999 2022'!$B$244:$C$322</c:f>
              <c:multiLvlStrCache>
                <c:ptCount val="79"/>
                <c:lvl>
                  <c:pt idx="0">
                    <c:v>Ene</c:v>
                  </c:pt>
                  <c:pt idx="1">
                    <c:v>Feb</c:v>
                  </c:pt>
                  <c:pt idx="2">
                    <c:v>Mar</c:v>
                  </c:pt>
                  <c:pt idx="3">
                    <c:v>Abr</c:v>
                  </c:pt>
                  <c:pt idx="4">
                    <c:v>May</c:v>
                  </c:pt>
                  <c:pt idx="5">
                    <c:v>Jun</c:v>
                  </c:pt>
                  <c:pt idx="6">
                    <c:v>Jul</c:v>
                  </c:pt>
                  <c:pt idx="7">
                    <c:v>Ago</c:v>
                  </c:pt>
                  <c:pt idx="8">
                    <c:v>Sep</c:v>
                  </c:pt>
                  <c:pt idx="9">
                    <c:v>Oct</c:v>
                  </c:pt>
                  <c:pt idx="10">
                    <c:v>Nov</c:v>
                  </c:pt>
                  <c:pt idx="11">
                    <c:v>Dic</c:v>
                  </c:pt>
                  <c:pt idx="12">
                    <c:v>Ene</c:v>
                  </c:pt>
                  <c:pt idx="13">
                    <c:v>Feb</c:v>
                  </c:pt>
                  <c:pt idx="14">
                    <c:v>Mar</c:v>
                  </c:pt>
                  <c:pt idx="15">
                    <c:v>Abr</c:v>
                  </c:pt>
                  <c:pt idx="16">
                    <c:v>May</c:v>
                  </c:pt>
                  <c:pt idx="17">
                    <c:v>Jun</c:v>
                  </c:pt>
                  <c:pt idx="18">
                    <c:v>Jul</c:v>
                  </c:pt>
                  <c:pt idx="19">
                    <c:v>Ago</c:v>
                  </c:pt>
                  <c:pt idx="20">
                    <c:v>Sep</c:v>
                  </c:pt>
                  <c:pt idx="21">
                    <c:v>Oct</c:v>
                  </c:pt>
                  <c:pt idx="22">
                    <c:v>Nov</c:v>
                  </c:pt>
                  <c:pt idx="23">
                    <c:v>Dic</c:v>
                  </c:pt>
                  <c:pt idx="24">
                    <c:v>Ene</c:v>
                  </c:pt>
                  <c:pt idx="25">
                    <c:v>Feb</c:v>
                  </c:pt>
                  <c:pt idx="26">
                    <c:v>Mar</c:v>
                  </c:pt>
                  <c:pt idx="27">
                    <c:v>Abr</c:v>
                  </c:pt>
                  <c:pt idx="28">
                    <c:v>May</c:v>
                  </c:pt>
                  <c:pt idx="29">
                    <c:v>Jun</c:v>
                  </c:pt>
                  <c:pt idx="30">
                    <c:v>Jul</c:v>
                  </c:pt>
                  <c:pt idx="31">
                    <c:v>Ago</c:v>
                  </c:pt>
                  <c:pt idx="32">
                    <c:v>Sep</c:v>
                  </c:pt>
                  <c:pt idx="33">
                    <c:v>Oct</c:v>
                  </c:pt>
                  <c:pt idx="34">
                    <c:v>Nov</c:v>
                  </c:pt>
                  <c:pt idx="35">
                    <c:v>Dic</c:v>
                  </c:pt>
                  <c:pt idx="36">
                    <c:v>Ene</c:v>
                  </c:pt>
                  <c:pt idx="37">
                    <c:v>Feb</c:v>
                  </c:pt>
                  <c:pt idx="38">
                    <c:v>Mar</c:v>
                  </c:pt>
                  <c:pt idx="39">
                    <c:v>Abr</c:v>
                  </c:pt>
                  <c:pt idx="40">
                    <c:v>May</c:v>
                  </c:pt>
                  <c:pt idx="41">
                    <c:v>Jun</c:v>
                  </c:pt>
                  <c:pt idx="42">
                    <c:v>Jul</c:v>
                  </c:pt>
                  <c:pt idx="43">
                    <c:v>Ago</c:v>
                  </c:pt>
                  <c:pt idx="44">
                    <c:v>Sep</c:v>
                  </c:pt>
                  <c:pt idx="45">
                    <c:v>Oct</c:v>
                  </c:pt>
                  <c:pt idx="46">
                    <c:v>Nov</c:v>
                  </c:pt>
                  <c:pt idx="47">
                    <c:v>Dic</c:v>
                  </c:pt>
                  <c:pt idx="48">
                    <c:v>Ene</c:v>
                  </c:pt>
                  <c:pt idx="49">
                    <c:v>Feb</c:v>
                  </c:pt>
                  <c:pt idx="50">
                    <c:v>Mar</c:v>
                  </c:pt>
                  <c:pt idx="51">
                    <c:v>Abr</c:v>
                  </c:pt>
                  <c:pt idx="52">
                    <c:v>May</c:v>
                  </c:pt>
                  <c:pt idx="53">
                    <c:v>Jun</c:v>
                  </c:pt>
                  <c:pt idx="54">
                    <c:v>Jul</c:v>
                  </c:pt>
                  <c:pt idx="55">
                    <c:v>Ago</c:v>
                  </c:pt>
                  <c:pt idx="56">
                    <c:v>Sep</c:v>
                  </c:pt>
                  <c:pt idx="57">
                    <c:v>Oct</c:v>
                  </c:pt>
                  <c:pt idx="58">
                    <c:v>Nov</c:v>
                  </c:pt>
                  <c:pt idx="59">
                    <c:v>Dic</c:v>
                  </c:pt>
                  <c:pt idx="60">
                    <c:v>Ene</c:v>
                  </c:pt>
                  <c:pt idx="61">
                    <c:v>Feb</c:v>
                  </c:pt>
                  <c:pt idx="62">
                    <c:v>Mar</c:v>
                  </c:pt>
                  <c:pt idx="63">
                    <c:v>Abr</c:v>
                  </c:pt>
                  <c:pt idx="64">
                    <c:v>May</c:v>
                  </c:pt>
                  <c:pt idx="65">
                    <c:v>Jun</c:v>
                  </c:pt>
                  <c:pt idx="66">
                    <c:v>Jul</c:v>
                  </c:pt>
                  <c:pt idx="67">
                    <c:v>Ago</c:v>
                  </c:pt>
                  <c:pt idx="68">
                    <c:v>Sep</c:v>
                  </c:pt>
                  <c:pt idx="69">
                    <c:v>Oct</c:v>
                  </c:pt>
                  <c:pt idx="70">
                    <c:v>Nov</c:v>
                  </c:pt>
                  <c:pt idx="71">
                    <c:v>Dic</c:v>
                  </c:pt>
                  <c:pt idx="72">
                    <c:v>Ene</c:v>
                  </c:pt>
                  <c:pt idx="73">
                    <c:v>Feb</c:v>
                  </c:pt>
                  <c:pt idx="74">
                    <c:v>Mar</c:v>
                  </c:pt>
                  <c:pt idx="75">
                    <c:v>Abr</c:v>
                  </c:pt>
                  <c:pt idx="76">
                    <c:v>May</c:v>
                  </c:pt>
                  <c:pt idx="77">
                    <c:v>Jun</c:v>
                  </c:pt>
                  <c:pt idx="78">
                    <c:v>Jul</c:v>
                  </c:pt>
                </c:lvl>
                <c:lvl>
                  <c:pt idx="0">
                    <c:v>2019</c:v>
                  </c:pt>
                  <c:pt idx="12">
                    <c:v>2020</c:v>
                  </c:pt>
                  <c:pt idx="24">
                    <c:v>2021</c:v>
                  </c:pt>
                  <c:pt idx="36">
                    <c:v>2022</c:v>
                  </c:pt>
                  <c:pt idx="48">
                    <c:v>2023</c:v>
                  </c:pt>
                  <c:pt idx="60">
                    <c:v>2024</c:v>
                  </c:pt>
                  <c:pt idx="72">
                    <c:v>2025</c:v>
                  </c:pt>
                </c:lvl>
              </c:multiLvlStrCache>
            </c:multiLvlStrRef>
          </c:cat>
          <c:val>
            <c:numRef>
              <c:f>'7.1 Var 1999 2022'!$H$244:$H$322</c:f>
              <c:numCache>
                <c:formatCode>0.00</c:formatCode>
                <c:ptCount val="79"/>
                <c:pt idx="0">
                  <c:v>3.15</c:v>
                </c:pt>
                <c:pt idx="1">
                  <c:v>3.01</c:v>
                </c:pt>
                <c:pt idx="2">
                  <c:v>3.21</c:v>
                </c:pt>
                <c:pt idx="3">
                  <c:v>3.25</c:v>
                </c:pt>
                <c:pt idx="4">
                  <c:v>3.31</c:v>
                </c:pt>
                <c:pt idx="5">
                  <c:v>3.43</c:v>
                </c:pt>
                <c:pt idx="6">
                  <c:v>3.79</c:v>
                </c:pt>
                <c:pt idx="7">
                  <c:v>3.75</c:v>
                </c:pt>
                <c:pt idx="8">
                  <c:v>3.82</c:v>
                </c:pt>
                <c:pt idx="9">
                  <c:v>3.86</c:v>
                </c:pt>
                <c:pt idx="10">
                  <c:v>3.84</c:v>
                </c:pt>
                <c:pt idx="11">
                  <c:v>3.8</c:v>
                </c:pt>
                <c:pt idx="12">
                  <c:v>3.62</c:v>
                </c:pt>
                <c:pt idx="13">
                  <c:v>3.72</c:v>
                </c:pt>
                <c:pt idx="14">
                  <c:v>3.86</c:v>
                </c:pt>
                <c:pt idx="15">
                  <c:v>3.51</c:v>
                </c:pt>
                <c:pt idx="16">
                  <c:v>2.85</c:v>
                </c:pt>
                <c:pt idx="17">
                  <c:v>2.19</c:v>
                </c:pt>
                <c:pt idx="18">
                  <c:v>1.9711790878797111</c:v>
                </c:pt>
                <c:pt idx="19">
                  <c:v>1.8781034585066596</c:v>
                </c:pt>
                <c:pt idx="20">
                  <c:v>1.9674222041738754</c:v>
                </c:pt>
                <c:pt idx="21">
                  <c:v>1.7481368865117266</c:v>
                </c:pt>
                <c:pt idx="22">
                  <c:v>1.4894733108434561</c:v>
                </c:pt>
                <c:pt idx="23">
                  <c:v>1.610449146902287</c:v>
                </c:pt>
                <c:pt idx="24">
                  <c:v>1.6</c:v>
                </c:pt>
                <c:pt idx="25">
                  <c:v>1.5631013315939501</c:v>
                </c:pt>
                <c:pt idx="26">
                  <c:v>1.5065503012070776</c:v>
                </c:pt>
                <c:pt idx="27">
                  <c:v>1.9477773143728792</c:v>
                </c:pt>
                <c:pt idx="28">
                  <c:v>3.2956635399582801</c:v>
                </c:pt>
                <c:pt idx="29">
                  <c:v>3.63</c:v>
                </c:pt>
                <c:pt idx="30">
                  <c:v>3.97</c:v>
                </c:pt>
                <c:pt idx="31">
                  <c:v>4.4400000000000004</c:v>
                </c:pt>
                <c:pt idx="32">
                  <c:v>4.51</c:v>
                </c:pt>
                <c:pt idx="33">
                  <c:v>4.58</c:v>
                </c:pt>
                <c:pt idx="34">
                  <c:v>5.26</c:v>
                </c:pt>
                <c:pt idx="35">
                  <c:v>5.62</c:v>
                </c:pt>
                <c:pt idx="36">
                  <c:v>6.9446017323820008</c:v>
                </c:pt>
                <c:pt idx="37">
                  <c:v>8.0051946535291094</c:v>
                </c:pt>
                <c:pt idx="38">
                  <c:v>8.5299999999999994</c:v>
                </c:pt>
                <c:pt idx="39">
                  <c:v>9.2341002719912844</c:v>
                </c:pt>
                <c:pt idx="40">
                  <c:v>9.0667765203322492</c:v>
                </c:pt>
                <c:pt idx="41">
                  <c:v>9.6738327407093383</c:v>
                </c:pt>
                <c:pt idx="42">
                  <c:v>10.205821497624832</c:v>
                </c:pt>
                <c:pt idx="43">
                  <c:v>10.835975162290023</c:v>
                </c:pt>
                <c:pt idx="44">
                  <c:v>11.439886433636261</c:v>
                </c:pt>
                <c:pt idx="45">
                  <c:v>12.221746123152135</c:v>
                </c:pt>
                <c:pt idx="46">
                  <c:v>12.531462180395147</c:v>
                </c:pt>
                <c:pt idx="47">
                  <c:v>13.12246848156429</c:v>
                </c:pt>
                <c:pt idx="48">
                  <c:v>13.251977072911838</c:v>
                </c:pt>
                <c:pt idx="49">
                  <c:v>13.279016991783536</c:v>
                </c:pt>
                <c:pt idx="50">
                  <c:v>13.344330343117749</c:v>
                </c:pt>
                <c:pt idx="51">
                  <c:v>12.822871095713824</c:v>
                </c:pt>
                <c:pt idx="52">
                  <c:v>12.36025646061403</c:v>
                </c:pt>
                <c:pt idx="53">
                  <c:v>12.129618151946955</c:v>
                </c:pt>
                <c:pt idx="54">
                  <c:v>11.784919808408194</c:v>
                </c:pt>
                <c:pt idx="55">
                  <c:v>11.427340920735061</c:v>
                </c:pt>
                <c:pt idx="56">
                  <c:v>10.994324332193036</c:v>
                </c:pt>
                <c:pt idx="57">
                  <c:v>10.478627545492852</c:v>
                </c:pt>
                <c:pt idx="58">
                  <c:v>10.148634263520705</c:v>
                </c:pt>
                <c:pt idx="59">
                  <c:v>9.2760549777215591</c:v>
                </c:pt>
                <c:pt idx="60">
                  <c:v>8.3465670024767871</c:v>
                </c:pt>
                <c:pt idx="61">
                  <c:v>7.7373824775161566</c:v>
                </c:pt>
                <c:pt idx="62">
                  <c:v>7.3626847125323049</c:v>
                </c:pt>
                <c:pt idx="63">
                  <c:v>7.1632812366983893</c:v>
                </c:pt>
                <c:pt idx="64">
                  <c:v>7.1569236938748597</c:v>
                </c:pt>
                <c:pt idx="65">
                  <c:v>7.1824654001163761</c:v>
                </c:pt>
                <c:pt idx="66">
                  <c:v>6.860040885343448</c:v>
                </c:pt>
                <c:pt idx="67">
                  <c:v>6.1204508799398676</c:v>
                </c:pt>
                <c:pt idx="68">
                  <c:v>5.8087773542034045</c:v>
                </c:pt>
                <c:pt idx="69">
                  <c:v>5.406128330486089</c:v>
                </c:pt>
                <c:pt idx="70">
                  <c:v>5.197362660306923</c:v>
                </c:pt>
                <c:pt idx="71">
                  <c:v>5.2030631083674601</c:v>
                </c:pt>
                <c:pt idx="72">
                  <c:v>5.2229795250771192</c:v>
                </c:pt>
                <c:pt idx="73">
                  <c:v>5.2765869140107942</c:v>
                </c:pt>
                <c:pt idx="74">
                  <c:v>5.089996336100592</c:v>
                </c:pt>
                <c:pt idx="75">
                  <c:v>5.1622920681779867</c:v>
                </c:pt>
                <c:pt idx="76">
                  <c:v>5.0521088151480047</c:v>
                </c:pt>
                <c:pt idx="77">
                  <c:v>4.8200675098535894</c:v>
                </c:pt>
                <c:pt idx="78">
                  <c:v>4.9004657530580857</c:v>
                </c:pt>
              </c:numCache>
            </c:numRef>
          </c:val>
          <c:smooth val="1"/>
          <c:extLst>
            <c:ext xmlns:c16="http://schemas.microsoft.com/office/drawing/2014/chart" uri="{C3380CC4-5D6E-409C-BE32-E72D297353CC}">
              <c16:uniqueId val="{00000001-A200-42E5-88D5-D75B951F6E61}"/>
            </c:ext>
          </c:extLst>
        </c:ser>
        <c:ser>
          <c:idx val="1"/>
          <c:order val="1"/>
          <c:tx>
            <c:strRef>
              <c:f>'7.1 Var 1999 2022'!$I$3</c:f>
              <c:strCache>
                <c:ptCount val="1"/>
                <c:pt idx="0">
                  <c:v>Var anual México</c:v>
                </c:pt>
              </c:strCache>
            </c:strRef>
          </c:tx>
          <c:spPr>
            <a:ln>
              <a:solidFill>
                <a:srgbClr val="C00000"/>
              </a:solidFill>
              <a:prstDash val="sysDot"/>
            </a:ln>
          </c:spPr>
          <c:marker>
            <c:symbol val="none"/>
          </c:marker>
          <c:cat>
            <c:multiLvlStrRef>
              <c:f>'7.1 Var 1999 2022'!$B$244:$C$322</c:f>
              <c:multiLvlStrCache>
                <c:ptCount val="79"/>
                <c:lvl>
                  <c:pt idx="0">
                    <c:v>Ene</c:v>
                  </c:pt>
                  <c:pt idx="1">
                    <c:v>Feb</c:v>
                  </c:pt>
                  <c:pt idx="2">
                    <c:v>Mar</c:v>
                  </c:pt>
                  <c:pt idx="3">
                    <c:v>Abr</c:v>
                  </c:pt>
                  <c:pt idx="4">
                    <c:v>May</c:v>
                  </c:pt>
                  <c:pt idx="5">
                    <c:v>Jun</c:v>
                  </c:pt>
                  <c:pt idx="6">
                    <c:v>Jul</c:v>
                  </c:pt>
                  <c:pt idx="7">
                    <c:v>Ago</c:v>
                  </c:pt>
                  <c:pt idx="8">
                    <c:v>Sep</c:v>
                  </c:pt>
                  <c:pt idx="9">
                    <c:v>Oct</c:v>
                  </c:pt>
                  <c:pt idx="10">
                    <c:v>Nov</c:v>
                  </c:pt>
                  <c:pt idx="11">
                    <c:v>Dic</c:v>
                  </c:pt>
                  <c:pt idx="12">
                    <c:v>Ene</c:v>
                  </c:pt>
                  <c:pt idx="13">
                    <c:v>Feb</c:v>
                  </c:pt>
                  <c:pt idx="14">
                    <c:v>Mar</c:v>
                  </c:pt>
                  <c:pt idx="15">
                    <c:v>Abr</c:v>
                  </c:pt>
                  <c:pt idx="16">
                    <c:v>May</c:v>
                  </c:pt>
                  <c:pt idx="17">
                    <c:v>Jun</c:v>
                  </c:pt>
                  <c:pt idx="18">
                    <c:v>Jul</c:v>
                  </c:pt>
                  <c:pt idx="19">
                    <c:v>Ago</c:v>
                  </c:pt>
                  <c:pt idx="20">
                    <c:v>Sep</c:v>
                  </c:pt>
                  <c:pt idx="21">
                    <c:v>Oct</c:v>
                  </c:pt>
                  <c:pt idx="22">
                    <c:v>Nov</c:v>
                  </c:pt>
                  <c:pt idx="23">
                    <c:v>Dic</c:v>
                  </c:pt>
                  <c:pt idx="24">
                    <c:v>Ene</c:v>
                  </c:pt>
                  <c:pt idx="25">
                    <c:v>Feb</c:v>
                  </c:pt>
                  <c:pt idx="26">
                    <c:v>Mar</c:v>
                  </c:pt>
                  <c:pt idx="27">
                    <c:v>Abr</c:v>
                  </c:pt>
                  <c:pt idx="28">
                    <c:v>May</c:v>
                  </c:pt>
                  <c:pt idx="29">
                    <c:v>Jun</c:v>
                  </c:pt>
                  <c:pt idx="30">
                    <c:v>Jul</c:v>
                  </c:pt>
                  <c:pt idx="31">
                    <c:v>Ago</c:v>
                  </c:pt>
                  <c:pt idx="32">
                    <c:v>Sep</c:v>
                  </c:pt>
                  <c:pt idx="33">
                    <c:v>Oct</c:v>
                  </c:pt>
                  <c:pt idx="34">
                    <c:v>Nov</c:v>
                  </c:pt>
                  <c:pt idx="35">
                    <c:v>Dic</c:v>
                  </c:pt>
                  <c:pt idx="36">
                    <c:v>Ene</c:v>
                  </c:pt>
                  <c:pt idx="37">
                    <c:v>Feb</c:v>
                  </c:pt>
                  <c:pt idx="38">
                    <c:v>Mar</c:v>
                  </c:pt>
                  <c:pt idx="39">
                    <c:v>Abr</c:v>
                  </c:pt>
                  <c:pt idx="40">
                    <c:v>May</c:v>
                  </c:pt>
                  <c:pt idx="41">
                    <c:v>Jun</c:v>
                  </c:pt>
                  <c:pt idx="42">
                    <c:v>Jul</c:v>
                  </c:pt>
                  <c:pt idx="43">
                    <c:v>Ago</c:v>
                  </c:pt>
                  <c:pt idx="44">
                    <c:v>Sep</c:v>
                  </c:pt>
                  <c:pt idx="45">
                    <c:v>Oct</c:v>
                  </c:pt>
                  <c:pt idx="46">
                    <c:v>Nov</c:v>
                  </c:pt>
                  <c:pt idx="47">
                    <c:v>Dic</c:v>
                  </c:pt>
                  <c:pt idx="48">
                    <c:v>Ene</c:v>
                  </c:pt>
                  <c:pt idx="49">
                    <c:v>Feb</c:v>
                  </c:pt>
                  <c:pt idx="50">
                    <c:v>Mar</c:v>
                  </c:pt>
                  <c:pt idx="51">
                    <c:v>Abr</c:v>
                  </c:pt>
                  <c:pt idx="52">
                    <c:v>May</c:v>
                  </c:pt>
                  <c:pt idx="53">
                    <c:v>Jun</c:v>
                  </c:pt>
                  <c:pt idx="54">
                    <c:v>Jul</c:v>
                  </c:pt>
                  <c:pt idx="55">
                    <c:v>Ago</c:v>
                  </c:pt>
                  <c:pt idx="56">
                    <c:v>Sep</c:v>
                  </c:pt>
                  <c:pt idx="57">
                    <c:v>Oct</c:v>
                  </c:pt>
                  <c:pt idx="58">
                    <c:v>Nov</c:v>
                  </c:pt>
                  <c:pt idx="59">
                    <c:v>Dic</c:v>
                  </c:pt>
                  <c:pt idx="60">
                    <c:v>Ene</c:v>
                  </c:pt>
                  <c:pt idx="61">
                    <c:v>Feb</c:v>
                  </c:pt>
                  <c:pt idx="62">
                    <c:v>Mar</c:v>
                  </c:pt>
                  <c:pt idx="63">
                    <c:v>Abr</c:v>
                  </c:pt>
                  <c:pt idx="64">
                    <c:v>May</c:v>
                  </c:pt>
                  <c:pt idx="65">
                    <c:v>Jun</c:v>
                  </c:pt>
                  <c:pt idx="66">
                    <c:v>Jul</c:v>
                  </c:pt>
                  <c:pt idx="67">
                    <c:v>Ago</c:v>
                  </c:pt>
                  <c:pt idx="68">
                    <c:v>Sep</c:v>
                  </c:pt>
                  <c:pt idx="69">
                    <c:v>Oct</c:v>
                  </c:pt>
                  <c:pt idx="70">
                    <c:v>Nov</c:v>
                  </c:pt>
                  <c:pt idx="71">
                    <c:v>Dic</c:v>
                  </c:pt>
                  <c:pt idx="72">
                    <c:v>Ene</c:v>
                  </c:pt>
                  <c:pt idx="73">
                    <c:v>Feb</c:v>
                  </c:pt>
                  <c:pt idx="74">
                    <c:v>Mar</c:v>
                  </c:pt>
                  <c:pt idx="75">
                    <c:v>Abr</c:v>
                  </c:pt>
                  <c:pt idx="76">
                    <c:v>May</c:v>
                  </c:pt>
                  <c:pt idx="77">
                    <c:v>Jun</c:v>
                  </c:pt>
                  <c:pt idx="78">
                    <c:v>Jul</c:v>
                  </c:pt>
                </c:lvl>
                <c:lvl>
                  <c:pt idx="0">
                    <c:v>2019</c:v>
                  </c:pt>
                  <c:pt idx="12">
                    <c:v>2020</c:v>
                  </c:pt>
                  <c:pt idx="24">
                    <c:v>2021</c:v>
                  </c:pt>
                  <c:pt idx="36">
                    <c:v>2022</c:v>
                  </c:pt>
                  <c:pt idx="48">
                    <c:v>2023</c:v>
                  </c:pt>
                  <c:pt idx="60">
                    <c:v>2024</c:v>
                  </c:pt>
                  <c:pt idx="72">
                    <c:v>2025</c:v>
                  </c:pt>
                </c:lvl>
              </c:multiLvlStrCache>
            </c:multiLvlStrRef>
          </c:cat>
          <c:val>
            <c:numRef>
              <c:f>'7.1 Var 1999 2022'!$I$244:$I$321</c:f>
              <c:numCache>
                <c:formatCode>0.00</c:formatCode>
                <c:ptCount val="78"/>
                <c:pt idx="0">
                  <c:v>4.37</c:v>
                </c:pt>
                <c:pt idx="1">
                  <c:v>3.94</c:v>
                </c:pt>
                <c:pt idx="2">
                  <c:v>4</c:v>
                </c:pt>
                <c:pt idx="3">
                  <c:v>4.41</c:v>
                </c:pt>
                <c:pt idx="4">
                  <c:v>4.28</c:v>
                </c:pt>
                <c:pt idx="5">
                  <c:v>3.95</c:v>
                </c:pt>
                <c:pt idx="6">
                  <c:v>3.78</c:v>
                </c:pt>
                <c:pt idx="7">
                  <c:v>3.16</c:v>
                </c:pt>
                <c:pt idx="8">
                  <c:v>3</c:v>
                </c:pt>
                <c:pt idx="9">
                  <c:v>3.02</c:v>
                </c:pt>
                <c:pt idx="10">
                  <c:v>2.97</c:v>
                </c:pt>
                <c:pt idx="11">
                  <c:v>2.83</c:v>
                </c:pt>
                <c:pt idx="12">
                  <c:v>3.24</c:v>
                </c:pt>
                <c:pt idx="13">
                  <c:v>3.7</c:v>
                </c:pt>
                <c:pt idx="14">
                  <c:v>3.25</c:v>
                </c:pt>
                <c:pt idx="15">
                  <c:v>2.15</c:v>
                </c:pt>
                <c:pt idx="16">
                  <c:v>2.84</c:v>
                </c:pt>
                <c:pt idx="17">
                  <c:v>3.33</c:v>
                </c:pt>
                <c:pt idx="18">
                  <c:v>3.62</c:v>
                </c:pt>
                <c:pt idx="19">
                  <c:v>4.05</c:v>
                </c:pt>
                <c:pt idx="20">
                  <c:v>4.01</c:v>
                </c:pt>
                <c:pt idx="21">
                  <c:v>4.09</c:v>
                </c:pt>
                <c:pt idx="22">
                  <c:v>3.33</c:v>
                </c:pt>
                <c:pt idx="23">
                  <c:v>3.15</c:v>
                </c:pt>
                <c:pt idx="24">
                  <c:v>3.54</c:v>
                </c:pt>
                <c:pt idx="25">
                  <c:v>3.76</c:v>
                </c:pt>
                <c:pt idx="26">
                  <c:v>4.67</c:v>
                </c:pt>
                <c:pt idx="27">
                  <c:v>6.08</c:v>
                </c:pt>
                <c:pt idx="28">
                  <c:v>5.89</c:v>
                </c:pt>
                <c:pt idx="29">
                  <c:v>5.88</c:v>
                </c:pt>
                <c:pt idx="30">
                  <c:v>5.81</c:v>
                </c:pt>
                <c:pt idx="31">
                  <c:v>5.59</c:v>
                </c:pt>
                <c:pt idx="32">
                  <c:v>6</c:v>
                </c:pt>
                <c:pt idx="33">
                  <c:v>6.24</c:v>
                </c:pt>
                <c:pt idx="34">
                  <c:v>7.37</c:v>
                </c:pt>
                <c:pt idx="35">
                  <c:v>7.36</c:v>
                </c:pt>
                <c:pt idx="36">
                  <c:v>7.07</c:v>
                </c:pt>
                <c:pt idx="37">
                  <c:v>7.28</c:v>
                </c:pt>
                <c:pt idx="38">
                  <c:v>7.45</c:v>
                </c:pt>
                <c:pt idx="39">
                  <c:v>7.68</c:v>
                </c:pt>
                <c:pt idx="40">
                  <c:v>7.65</c:v>
                </c:pt>
                <c:pt idx="41">
                  <c:v>7.99</c:v>
                </c:pt>
                <c:pt idx="42">
                  <c:v>8.15</c:v>
                </c:pt>
                <c:pt idx="43">
                  <c:v>8.6999999999999993</c:v>
                </c:pt>
                <c:pt idx="44">
                  <c:v>8.6999999999999993</c:v>
                </c:pt>
                <c:pt idx="45">
                  <c:v>8.41</c:v>
                </c:pt>
                <c:pt idx="46">
                  <c:v>7.7966189999999997</c:v>
                </c:pt>
                <c:pt idx="47">
                  <c:v>7.82</c:v>
                </c:pt>
                <c:pt idx="48">
                  <c:v>7.91</c:v>
                </c:pt>
                <c:pt idx="49">
                  <c:v>7.6188640000000003</c:v>
                </c:pt>
                <c:pt idx="50">
                  <c:v>6.8492579999999998</c:v>
                </c:pt>
                <c:pt idx="51">
                  <c:v>6.2528449999999998</c:v>
                </c:pt>
                <c:pt idx="52">
                  <c:v>5.8353029999999997</c:v>
                </c:pt>
                <c:pt idx="53">
                  <c:v>5.0555539999999999</c:v>
                </c:pt>
                <c:pt idx="54">
                  <c:v>4.7857630000000002</c:v>
                </c:pt>
                <c:pt idx="55">
                  <c:v>4.6380140000000001</c:v>
                </c:pt>
                <c:pt idx="56">
                  <c:v>4.4544879999999996</c:v>
                </c:pt>
                <c:pt idx="57">
                  <c:v>4.2569999999999997</c:v>
                </c:pt>
                <c:pt idx="58">
                  <c:v>4.3239130000000001</c:v>
                </c:pt>
                <c:pt idx="59">
                  <c:v>4.66</c:v>
                </c:pt>
                <c:pt idx="60">
                  <c:v>4.88</c:v>
                </c:pt>
                <c:pt idx="61">
                  <c:v>4.4000000000000004</c:v>
                </c:pt>
                <c:pt idx="62">
                  <c:v>4.42</c:v>
                </c:pt>
                <c:pt idx="63">
                  <c:v>4.6500000000000004</c:v>
                </c:pt>
                <c:pt idx="64">
                  <c:v>4.6900000000000004</c:v>
                </c:pt>
                <c:pt idx="65">
                  <c:v>4.9800000000000004</c:v>
                </c:pt>
                <c:pt idx="66">
                  <c:v>5.57</c:v>
                </c:pt>
                <c:pt idx="67">
                  <c:v>4.99</c:v>
                </c:pt>
                <c:pt idx="68">
                  <c:v>4.58</c:v>
                </c:pt>
                <c:pt idx="69">
                  <c:v>4.76</c:v>
                </c:pt>
                <c:pt idx="70">
                  <c:v>4.55</c:v>
                </c:pt>
                <c:pt idx="71">
                  <c:v>4.21</c:v>
                </c:pt>
                <c:pt idx="72">
                  <c:v>3.59</c:v>
                </c:pt>
                <c:pt idx="73">
                  <c:v>3.77</c:v>
                </c:pt>
                <c:pt idx="74">
                  <c:v>3.8</c:v>
                </c:pt>
                <c:pt idx="75">
                  <c:v>3.93</c:v>
                </c:pt>
                <c:pt idx="76">
                  <c:v>4.42</c:v>
                </c:pt>
                <c:pt idx="77">
                  <c:v>4.32</c:v>
                </c:pt>
              </c:numCache>
            </c:numRef>
          </c:val>
          <c:smooth val="1"/>
          <c:extLst>
            <c:ext xmlns:c16="http://schemas.microsoft.com/office/drawing/2014/chart" uri="{C3380CC4-5D6E-409C-BE32-E72D297353CC}">
              <c16:uniqueId val="{00000002-A200-42E5-88D5-D75B951F6E61}"/>
            </c:ext>
          </c:extLst>
        </c:ser>
        <c:ser>
          <c:idx val="2"/>
          <c:order val="2"/>
          <c:tx>
            <c:strRef>
              <c:f>'7.1 Var 1999 2022'!$J$3</c:f>
              <c:strCache>
                <c:ptCount val="1"/>
                <c:pt idx="0">
                  <c:v>Var anual Chile</c:v>
                </c:pt>
              </c:strCache>
            </c:strRef>
          </c:tx>
          <c:spPr>
            <a:ln>
              <a:solidFill>
                <a:schemeClr val="accent3"/>
              </a:solidFill>
              <a:prstDash val="sysDot"/>
            </a:ln>
          </c:spPr>
          <c:marker>
            <c:symbol val="none"/>
          </c:marker>
          <c:cat>
            <c:multiLvlStrRef>
              <c:f>'7.1 Var 1999 2022'!$B$244:$C$322</c:f>
              <c:multiLvlStrCache>
                <c:ptCount val="79"/>
                <c:lvl>
                  <c:pt idx="0">
                    <c:v>Ene</c:v>
                  </c:pt>
                  <c:pt idx="1">
                    <c:v>Feb</c:v>
                  </c:pt>
                  <c:pt idx="2">
                    <c:v>Mar</c:v>
                  </c:pt>
                  <c:pt idx="3">
                    <c:v>Abr</c:v>
                  </c:pt>
                  <c:pt idx="4">
                    <c:v>May</c:v>
                  </c:pt>
                  <c:pt idx="5">
                    <c:v>Jun</c:v>
                  </c:pt>
                  <c:pt idx="6">
                    <c:v>Jul</c:v>
                  </c:pt>
                  <c:pt idx="7">
                    <c:v>Ago</c:v>
                  </c:pt>
                  <c:pt idx="8">
                    <c:v>Sep</c:v>
                  </c:pt>
                  <c:pt idx="9">
                    <c:v>Oct</c:v>
                  </c:pt>
                  <c:pt idx="10">
                    <c:v>Nov</c:v>
                  </c:pt>
                  <c:pt idx="11">
                    <c:v>Dic</c:v>
                  </c:pt>
                  <c:pt idx="12">
                    <c:v>Ene</c:v>
                  </c:pt>
                  <c:pt idx="13">
                    <c:v>Feb</c:v>
                  </c:pt>
                  <c:pt idx="14">
                    <c:v>Mar</c:v>
                  </c:pt>
                  <c:pt idx="15">
                    <c:v>Abr</c:v>
                  </c:pt>
                  <c:pt idx="16">
                    <c:v>May</c:v>
                  </c:pt>
                  <c:pt idx="17">
                    <c:v>Jun</c:v>
                  </c:pt>
                  <c:pt idx="18">
                    <c:v>Jul</c:v>
                  </c:pt>
                  <c:pt idx="19">
                    <c:v>Ago</c:v>
                  </c:pt>
                  <c:pt idx="20">
                    <c:v>Sep</c:v>
                  </c:pt>
                  <c:pt idx="21">
                    <c:v>Oct</c:v>
                  </c:pt>
                  <c:pt idx="22">
                    <c:v>Nov</c:v>
                  </c:pt>
                  <c:pt idx="23">
                    <c:v>Dic</c:v>
                  </c:pt>
                  <c:pt idx="24">
                    <c:v>Ene</c:v>
                  </c:pt>
                  <c:pt idx="25">
                    <c:v>Feb</c:v>
                  </c:pt>
                  <c:pt idx="26">
                    <c:v>Mar</c:v>
                  </c:pt>
                  <c:pt idx="27">
                    <c:v>Abr</c:v>
                  </c:pt>
                  <c:pt idx="28">
                    <c:v>May</c:v>
                  </c:pt>
                  <c:pt idx="29">
                    <c:v>Jun</c:v>
                  </c:pt>
                  <c:pt idx="30">
                    <c:v>Jul</c:v>
                  </c:pt>
                  <c:pt idx="31">
                    <c:v>Ago</c:v>
                  </c:pt>
                  <c:pt idx="32">
                    <c:v>Sep</c:v>
                  </c:pt>
                  <c:pt idx="33">
                    <c:v>Oct</c:v>
                  </c:pt>
                  <c:pt idx="34">
                    <c:v>Nov</c:v>
                  </c:pt>
                  <c:pt idx="35">
                    <c:v>Dic</c:v>
                  </c:pt>
                  <c:pt idx="36">
                    <c:v>Ene</c:v>
                  </c:pt>
                  <c:pt idx="37">
                    <c:v>Feb</c:v>
                  </c:pt>
                  <c:pt idx="38">
                    <c:v>Mar</c:v>
                  </c:pt>
                  <c:pt idx="39">
                    <c:v>Abr</c:v>
                  </c:pt>
                  <c:pt idx="40">
                    <c:v>May</c:v>
                  </c:pt>
                  <c:pt idx="41">
                    <c:v>Jun</c:v>
                  </c:pt>
                  <c:pt idx="42">
                    <c:v>Jul</c:v>
                  </c:pt>
                  <c:pt idx="43">
                    <c:v>Ago</c:v>
                  </c:pt>
                  <c:pt idx="44">
                    <c:v>Sep</c:v>
                  </c:pt>
                  <c:pt idx="45">
                    <c:v>Oct</c:v>
                  </c:pt>
                  <c:pt idx="46">
                    <c:v>Nov</c:v>
                  </c:pt>
                  <c:pt idx="47">
                    <c:v>Dic</c:v>
                  </c:pt>
                  <c:pt idx="48">
                    <c:v>Ene</c:v>
                  </c:pt>
                  <c:pt idx="49">
                    <c:v>Feb</c:v>
                  </c:pt>
                  <c:pt idx="50">
                    <c:v>Mar</c:v>
                  </c:pt>
                  <c:pt idx="51">
                    <c:v>Abr</c:v>
                  </c:pt>
                  <c:pt idx="52">
                    <c:v>May</c:v>
                  </c:pt>
                  <c:pt idx="53">
                    <c:v>Jun</c:v>
                  </c:pt>
                  <c:pt idx="54">
                    <c:v>Jul</c:v>
                  </c:pt>
                  <c:pt idx="55">
                    <c:v>Ago</c:v>
                  </c:pt>
                  <c:pt idx="56">
                    <c:v>Sep</c:v>
                  </c:pt>
                  <c:pt idx="57">
                    <c:v>Oct</c:v>
                  </c:pt>
                  <c:pt idx="58">
                    <c:v>Nov</c:v>
                  </c:pt>
                  <c:pt idx="59">
                    <c:v>Dic</c:v>
                  </c:pt>
                  <c:pt idx="60">
                    <c:v>Ene</c:v>
                  </c:pt>
                  <c:pt idx="61">
                    <c:v>Feb</c:v>
                  </c:pt>
                  <c:pt idx="62">
                    <c:v>Mar</c:v>
                  </c:pt>
                  <c:pt idx="63">
                    <c:v>Abr</c:v>
                  </c:pt>
                  <c:pt idx="64">
                    <c:v>May</c:v>
                  </c:pt>
                  <c:pt idx="65">
                    <c:v>Jun</c:v>
                  </c:pt>
                  <c:pt idx="66">
                    <c:v>Jul</c:v>
                  </c:pt>
                  <c:pt idx="67">
                    <c:v>Ago</c:v>
                  </c:pt>
                  <c:pt idx="68">
                    <c:v>Sep</c:v>
                  </c:pt>
                  <c:pt idx="69">
                    <c:v>Oct</c:v>
                  </c:pt>
                  <c:pt idx="70">
                    <c:v>Nov</c:v>
                  </c:pt>
                  <c:pt idx="71">
                    <c:v>Dic</c:v>
                  </c:pt>
                  <c:pt idx="72">
                    <c:v>Ene</c:v>
                  </c:pt>
                  <c:pt idx="73">
                    <c:v>Feb</c:v>
                  </c:pt>
                  <c:pt idx="74">
                    <c:v>Mar</c:v>
                  </c:pt>
                  <c:pt idx="75">
                    <c:v>Abr</c:v>
                  </c:pt>
                  <c:pt idx="76">
                    <c:v>May</c:v>
                  </c:pt>
                  <c:pt idx="77">
                    <c:v>Jun</c:v>
                  </c:pt>
                  <c:pt idx="78">
                    <c:v>Jul</c:v>
                  </c:pt>
                </c:lvl>
                <c:lvl>
                  <c:pt idx="0">
                    <c:v>2019</c:v>
                  </c:pt>
                  <c:pt idx="12">
                    <c:v>2020</c:v>
                  </c:pt>
                  <c:pt idx="24">
                    <c:v>2021</c:v>
                  </c:pt>
                  <c:pt idx="36">
                    <c:v>2022</c:v>
                  </c:pt>
                  <c:pt idx="48">
                    <c:v>2023</c:v>
                  </c:pt>
                  <c:pt idx="60">
                    <c:v>2024</c:v>
                  </c:pt>
                  <c:pt idx="72">
                    <c:v>2025</c:v>
                  </c:pt>
                </c:lvl>
              </c:multiLvlStrCache>
            </c:multiLvlStrRef>
          </c:cat>
          <c:val>
            <c:numRef>
              <c:f>'7.1 Var 1999 2022'!$J$244:$J$321</c:f>
              <c:numCache>
                <c:formatCode>0.00</c:formatCode>
                <c:ptCount val="78"/>
                <c:pt idx="0">
                  <c:v>2.2116259999999999</c:v>
                </c:pt>
                <c:pt idx="1">
                  <c:v>2.2003650000000001</c:v>
                </c:pt>
                <c:pt idx="2">
                  <c:v>2.4792550000000002</c:v>
                </c:pt>
                <c:pt idx="3">
                  <c:v>2.4311509999999998</c:v>
                </c:pt>
                <c:pt idx="4">
                  <c:v>2.756262</c:v>
                </c:pt>
                <c:pt idx="5">
                  <c:v>2.703246</c:v>
                </c:pt>
                <c:pt idx="6">
                  <c:v>2.5736029999999999</c:v>
                </c:pt>
                <c:pt idx="7">
                  <c:v>2.5789689999999998</c:v>
                </c:pt>
                <c:pt idx="8">
                  <c:v>2.241482</c:v>
                </c:pt>
                <c:pt idx="9">
                  <c:v>2.709946</c:v>
                </c:pt>
                <c:pt idx="10">
                  <c:v>2.7893590000000001</c:v>
                </c:pt>
                <c:pt idx="11">
                  <c:v>3.0007950000000001</c:v>
                </c:pt>
                <c:pt idx="12">
                  <c:v>3.4640200000000001</c:v>
                </c:pt>
                <c:pt idx="13">
                  <c:v>3.889275</c:v>
                </c:pt>
                <c:pt idx="14">
                  <c:v>3.7424710000000001</c:v>
                </c:pt>
                <c:pt idx="15">
                  <c:v>3.4173719999999999</c:v>
                </c:pt>
                <c:pt idx="16">
                  <c:v>2.7508569999999999</c:v>
                </c:pt>
                <c:pt idx="17">
                  <c:v>2.6320939999999999</c:v>
                </c:pt>
                <c:pt idx="18">
                  <c:v>2.4992679999999998</c:v>
                </c:pt>
                <c:pt idx="19">
                  <c:v>2.4459170000000001</c:v>
                </c:pt>
                <c:pt idx="20">
                  <c:v>3.088765</c:v>
                </c:pt>
                <c:pt idx="21">
                  <c:v>2.9477139999999999</c:v>
                </c:pt>
                <c:pt idx="22">
                  <c:v>2.7329789999999998</c:v>
                </c:pt>
                <c:pt idx="23">
                  <c:v>2.9712519999999998</c:v>
                </c:pt>
                <c:pt idx="24">
                  <c:v>3.1178050000000002</c:v>
                </c:pt>
                <c:pt idx="25">
                  <c:v>2.8459560000000002</c:v>
                </c:pt>
                <c:pt idx="26">
                  <c:v>2.8840659999999998</c:v>
                </c:pt>
                <c:pt idx="27">
                  <c:v>3.323493</c:v>
                </c:pt>
                <c:pt idx="28">
                  <c:v>3.6490089999999999</c:v>
                </c:pt>
                <c:pt idx="29">
                  <c:v>3.8039849999999999</c:v>
                </c:pt>
                <c:pt idx="30">
                  <c:v>4.5432899999999998</c:v>
                </c:pt>
                <c:pt idx="31">
                  <c:v>4.7750409999999999</c:v>
                </c:pt>
                <c:pt idx="32">
                  <c:v>5.3402649999999996</c:v>
                </c:pt>
                <c:pt idx="33">
                  <c:v>6.027037</c:v>
                </c:pt>
                <c:pt idx="34">
                  <c:v>6.702388</c:v>
                </c:pt>
                <c:pt idx="35">
                  <c:v>7.1669479999999997</c:v>
                </c:pt>
                <c:pt idx="36">
                  <c:v>7.7030419999999999</c:v>
                </c:pt>
                <c:pt idx="37">
                  <c:v>7.8094530000000004</c:v>
                </c:pt>
                <c:pt idx="38">
                  <c:v>9.4088259999999995</c:v>
                </c:pt>
                <c:pt idx="39">
                  <c:v>10.51613</c:v>
                </c:pt>
                <c:pt idx="40">
                  <c:v>11.54518</c:v>
                </c:pt>
                <c:pt idx="41">
                  <c:v>12.490819999999999</c:v>
                </c:pt>
                <c:pt idx="42">
                  <c:v>13.119529999999999</c:v>
                </c:pt>
                <c:pt idx="43">
                  <c:v>14.089880000000001</c:v>
                </c:pt>
                <c:pt idx="44">
                  <c:v>13.72813</c:v>
                </c:pt>
                <c:pt idx="45">
                  <c:v>12.812110000000001</c:v>
                </c:pt>
                <c:pt idx="46">
                  <c:v>13.33803</c:v>
                </c:pt>
                <c:pt idx="47">
                  <c:v>12.8</c:v>
                </c:pt>
                <c:pt idx="48">
                  <c:v>12.3</c:v>
                </c:pt>
                <c:pt idx="49">
                  <c:v>11.9466</c:v>
                </c:pt>
                <c:pt idx="50">
                  <c:v>11.094200000000001</c:v>
                </c:pt>
                <c:pt idx="51">
                  <c:v>9.9074310000000008</c:v>
                </c:pt>
                <c:pt idx="52">
                  <c:v>8.7268229999999996</c:v>
                </c:pt>
                <c:pt idx="53">
                  <c:v>7.5604180000000003</c:v>
                </c:pt>
                <c:pt idx="54">
                  <c:v>6.4755149999999997</c:v>
                </c:pt>
                <c:pt idx="55">
                  <c:v>5.3155089999999996</c:v>
                </c:pt>
                <c:pt idx="56">
                  <c:v>5.1203159999999999</c:v>
                </c:pt>
                <c:pt idx="57">
                  <c:v>5.031002</c:v>
                </c:pt>
                <c:pt idx="58">
                  <c:v>4.7959579999999997</c:v>
                </c:pt>
                <c:pt idx="59">
                  <c:v>3.94</c:v>
                </c:pt>
                <c:pt idx="60">
                  <c:v>3.84</c:v>
                </c:pt>
                <c:pt idx="61">
                  <c:v>4.51</c:v>
                </c:pt>
                <c:pt idx="62">
                  <c:v>3.78</c:v>
                </c:pt>
                <c:pt idx="63">
                  <c:v>4</c:v>
                </c:pt>
                <c:pt idx="64">
                  <c:v>4.16</c:v>
                </c:pt>
                <c:pt idx="65">
                  <c:v>4.22</c:v>
                </c:pt>
                <c:pt idx="66">
                  <c:v>4.63</c:v>
                </c:pt>
                <c:pt idx="67">
                  <c:v>4.7699999999999996</c:v>
                </c:pt>
                <c:pt idx="68">
                  <c:v>4.16</c:v>
                </c:pt>
                <c:pt idx="69">
                  <c:v>4.72</c:v>
                </c:pt>
                <c:pt idx="70">
                  <c:v>4.21</c:v>
                </c:pt>
                <c:pt idx="71">
                  <c:v>4.5599999999999996</c:v>
                </c:pt>
                <c:pt idx="72">
                  <c:v>4.9400000000000004</c:v>
                </c:pt>
                <c:pt idx="73">
                  <c:v>4.7300000000000004</c:v>
                </c:pt>
                <c:pt idx="74">
                  <c:v>4.87</c:v>
                </c:pt>
                <c:pt idx="75">
                  <c:v>4.5199999999999996</c:v>
                </c:pt>
                <c:pt idx="76">
                  <c:v>4.4400000000000004</c:v>
                </c:pt>
                <c:pt idx="77">
                  <c:v>4.12</c:v>
                </c:pt>
              </c:numCache>
            </c:numRef>
          </c:val>
          <c:smooth val="1"/>
          <c:extLst>
            <c:ext xmlns:c16="http://schemas.microsoft.com/office/drawing/2014/chart" uri="{C3380CC4-5D6E-409C-BE32-E72D297353CC}">
              <c16:uniqueId val="{00000003-A200-42E5-88D5-D75B951F6E61}"/>
            </c:ext>
          </c:extLst>
        </c:ser>
        <c:ser>
          <c:idx val="3"/>
          <c:order val="3"/>
          <c:tx>
            <c:strRef>
              <c:f>'7.1 Var 1999 2022'!$K$3</c:f>
              <c:strCache>
                <c:ptCount val="1"/>
                <c:pt idx="0">
                  <c:v>Var anual Brasil</c:v>
                </c:pt>
              </c:strCache>
            </c:strRef>
          </c:tx>
          <c:spPr>
            <a:ln>
              <a:solidFill>
                <a:schemeClr val="tx1">
                  <a:lumMod val="50000"/>
                  <a:lumOff val="50000"/>
                </a:schemeClr>
              </a:solidFill>
              <a:prstDash val="sysDot"/>
            </a:ln>
          </c:spPr>
          <c:marker>
            <c:symbol val="none"/>
          </c:marker>
          <c:cat>
            <c:multiLvlStrRef>
              <c:f>'7.1 Var 1999 2022'!$B$244:$C$322</c:f>
              <c:multiLvlStrCache>
                <c:ptCount val="79"/>
                <c:lvl>
                  <c:pt idx="0">
                    <c:v>Ene</c:v>
                  </c:pt>
                  <c:pt idx="1">
                    <c:v>Feb</c:v>
                  </c:pt>
                  <c:pt idx="2">
                    <c:v>Mar</c:v>
                  </c:pt>
                  <c:pt idx="3">
                    <c:v>Abr</c:v>
                  </c:pt>
                  <c:pt idx="4">
                    <c:v>May</c:v>
                  </c:pt>
                  <c:pt idx="5">
                    <c:v>Jun</c:v>
                  </c:pt>
                  <c:pt idx="6">
                    <c:v>Jul</c:v>
                  </c:pt>
                  <c:pt idx="7">
                    <c:v>Ago</c:v>
                  </c:pt>
                  <c:pt idx="8">
                    <c:v>Sep</c:v>
                  </c:pt>
                  <c:pt idx="9">
                    <c:v>Oct</c:v>
                  </c:pt>
                  <c:pt idx="10">
                    <c:v>Nov</c:v>
                  </c:pt>
                  <c:pt idx="11">
                    <c:v>Dic</c:v>
                  </c:pt>
                  <c:pt idx="12">
                    <c:v>Ene</c:v>
                  </c:pt>
                  <c:pt idx="13">
                    <c:v>Feb</c:v>
                  </c:pt>
                  <c:pt idx="14">
                    <c:v>Mar</c:v>
                  </c:pt>
                  <c:pt idx="15">
                    <c:v>Abr</c:v>
                  </c:pt>
                  <c:pt idx="16">
                    <c:v>May</c:v>
                  </c:pt>
                  <c:pt idx="17">
                    <c:v>Jun</c:v>
                  </c:pt>
                  <c:pt idx="18">
                    <c:v>Jul</c:v>
                  </c:pt>
                  <c:pt idx="19">
                    <c:v>Ago</c:v>
                  </c:pt>
                  <c:pt idx="20">
                    <c:v>Sep</c:v>
                  </c:pt>
                  <c:pt idx="21">
                    <c:v>Oct</c:v>
                  </c:pt>
                  <c:pt idx="22">
                    <c:v>Nov</c:v>
                  </c:pt>
                  <c:pt idx="23">
                    <c:v>Dic</c:v>
                  </c:pt>
                  <c:pt idx="24">
                    <c:v>Ene</c:v>
                  </c:pt>
                  <c:pt idx="25">
                    <c:v>Feb</c:v>
                  </c:pt>
                  <c:pt idx="26">
                    <c:v>Mar</c:v>
                  </c:pt>
                  <c:pt idx="27">
                    <c:v>Abr</c:v>
                  </c:pt>
                  <c:pt idx="28">
                    <c:v>May</c:v>
                  </c:pt>
                  <c:pt idx="29">
                    <c:v>Jun</c:v>
                  </c:pt>
                  <c:pt idx="30">
                    <c:v>Jul</c:v>
                  </c:pt>
                  <c:pt idx="31">
                    <c:v>Ago</c:v>
                  </c:pt>
                  <c:pt idx="32">
                    <c:v>Sep</c:v>
                  </c:pt>
                  <c:pt idx="33">
                    <c:v>Oct</c:v>
                  </c:pt>
                  <c:pt idx="34">
                    <c:v>Nov</c:v>
                  </c:pt>
                  <c:pt idx="35">
                    <c:v>Dic</c:v>
                  </c:pt>
                  <c:pt idx="36">
                    <c:v>Ene</c:v>
                  </c:pt>
                  <c:pt idx="37">
                    <c:v>Feb</c:v>
                  </c:pt>
                  <c:pt idx="38">
                    <c:v>Mar</c:v>
                  </c:pt>
                  <c:pt idx="39">
                    <c:v>Abr</c:v>
                  </c:pt>
                  <c:pt idx="40">
                    <c:v>May</c:v>
                  </c:pt>
                  <c:pt idx="41">
                    <c:v>Jun</c:v>
                  </c:pt>
                  <c:pt idx="42">
                    <c:v>Jul</c:v>
                  </c:pt>
                  <c:pt idx="43">
                    <c:v>Ago</c:v>
                  </c:pt>
                  <c:pt idx="44">
                    <c:v>Sep</c:v>
                  </c:pt>
                  <c:pt idx="45">
                    <c:v>Oct</c:v>
                  </c:pt>
                  <c:pt idx="46">
                    <c:v>Nov</c:v>
                  </c:pt>
                  <c:pt idx="47">
                    <c:v>Dic</c:v>
                  </c:pt>
                  <c:pt idx="48">
                    <c:v>Ene</c:v>
                  </c:pt>
                  <c:pt idx="49">
                    <c:v>Feb</c:v>
                  </c:pt>
                  <c:pt idx="50">
                    <c:v>Mar</c:v>
                  </c:pt>
                  <c:pt idx="51">
                    <c:v>Abr</c:v>
                  </c:pt>
                  <c:pt idx="52">
                    <c:v>May</c:v>
                  </c:pt>
                  <c:pt idx="53">
                    <c:v>Jun</c:v>
                  </c:pt>
                  <c:pt idx="54">
                    <c:v>Jul</c:v>
                  </c:pt>
                  <c:pt idx="55">
                    <c:v>Ago</c:v>
                  </c:pt>
                  <c:pt idx="56">
                    <c:v>Sep</c:v>
                  </c:pt>
                  <c:pt idx="57">
                    <c:v>Oct</c:v>
                  </c:pt>
                  <c:pt idx="58">
                    <c:v>Nov</c:v>
                  </c:pt>
                  <c:pt idx="59">
                    <c:v>Dic</c:v>
                  </c:pt>
                  <c:pt idx="60">
                    <c:v>Ene</c:v>
                  </c:pt>
                  <c:pt idx="61">
                    <c:v>Feb</c:v>
                  </c:pt>
                  <c:pt idx="62">
                    <c:v>Mar</c:v>
                  </c:pt>
                  <c:pt idx="63">
                    <c:v>Abr</c:v>
                  </c:pt>
                  <c:pt idx="64">
                    <c:v>May</c:v>
                  </c:pt>
                  <c:pt idx="65">
                    <c:v>Jun</c:v>
                  </c:pt>
                  <c:pt idx="66">
                    <c:v>Jul</c:v>
                  </c:pt>
                  <c:pt idx="67">
                    <c:v>Ago</c:v>
                  </c:pt>
                  <c:pt idx="68">
                    <c:v>Sep</c:v>
                  </c:pt>
                  <c:pt idx="69">
                    <c:v>Oct</c:v>
                  </c:pt>
                  <c:pt idx="70">
                    <c:v>Nov</c:v>
                  </c:pt>
                  <c:pt idx="71">
                    <c:v>Dic</c:v>
                  </c:pt>
                  <c:pt idx="72">
                    <c:v>Ene</c:v>
                  </c:pt>
                  <c:pt idx="73">
                    <c:v>Feb</c:v>
                  </c:pt>
                  <c:pt idx="74">
                    <c:v>Mar</c:v>
                  </c:pt>
                  <c:pt idx="75">
                    <c:v>Abr</c:v>
                  </c:pt>
                  <c:pt idx="76">
                    <c:v>May</c:v>
                  </c:pt>
                  <c:pt idx="77">
                    <c:v>Jun</c:v>
                  </c:pt>
                  <c:pt idx="78">
                    <c:v>Jul</c:v>
                  </c:pt>
                </c:lvl>
                <c:lvl>
                  <c:pt idx="0">
                    <c:v>2019</c:v>
                  </c:pt>
                  <c:pt idx="12">
                    <c:v>2020</c:v>
                  </c:pt>
                  <c:pt idx="24">
                    <c:v>2021</c:v>
                  </c:pt>
                  <c:pt idx="36">
                    <c:v>2022</c:v>
                  </c:pt>
                  <c:pt idx="48">
                    <c:v>2023</c:v>
                  </c:pt>
                  <c:pt idx="60">
                    <c:v>2024</c:v>
                  </c:pt>
                  <c:pt idx="72">
                    <c:v>2025</c:v>
                  </c:pt>
                </c:lvl>
              </c:multiLvlStrCache>
            </c:multiLvlStrRef>
          </c:cat>
          <c:val>
            <c:numRef>
              <c:f>'7.1 Var 1999 2022'!$K$244:$K$321</c:f>
              <c:numCache>
                <c:formatCode>0.00</c:formatCode>
                <c:ptCount val="78"/>
                <c:pt idx="0">
                  <c:v>3.7765279999999999</c:v>
                </c:pt>
                <c:pt idx="1">
                  <c:v>3.890225</c:v>
                </c:pt>
                <c:pt idx="2">
                  <c:v>4.5752839999999999</c:v>
                </c:pt>
                <c:pt idx="3">
                  <c:v>4.9405060000000001</c:v>
                </c:pt>
                <c:pt idx="4">
                  <c:v>4.658258</c:v>
                </c:pt>
                <c:pt idx="5">
                  <c:v>3.3662670000000001</c:v>
                </c:pt>
                <c:pt idx="6">
                  <c:v>3.2220200000000001</c:v>
                </c:pt>
                <c:pt idx="7">
                  <c:v>3.4286159999999999</c:v>
                </c:pt>
                <c:pt idx="8">
                  <c:v>2.8934250000000001</c:v>
                </c:pt>
                <c:pt idx="9">
                  <c:v>2.5350290000000002</c:v>
                </c:pt>
                <c:pt idx="10">
                  <c:v>3.2749060000000001</c:v>
                </c:pt>
                <c:pt idx="11">
                  <c:v>4.3061509999999998</c:v>
                </c:pt>
                <c:pt idx="12">
                  <c:v>4.1917710000000001</c:v>
                </c:pt>
                <c:pt idx="13">
                  <c:v>4.0051139999999998</c:v>
                </c:pt>
                <c:pt idx="14">
                  <c:v>3.3031579999999998</c:v>
                </c:pt>
                <c:pt idx="15">
                  <c:v>2.3992789999999999</c:v>
                </c:pt>
                <c:pt idx="16">
                  <c:v>1.8777269999999999</c:v>
                </c:pt>
                <c:pt idx="17">
                  <c:v>2.1324169999999998</c:v>
                </c:pt>
                <c:pt idx="18">
                  <c:v>2.305625</c:v>
                </c:pt>
                <c:pt idx="19">
                  <c:v>2.4384649999999999</c:v>
                </c:pt>
                <c:pt idx="20">
                  <c:v>3.135329</c:v>
                </c:pt>
                <c:pt idx="21">
                  <c:v>3.9183500000000002</c:v>
                </c:pt>
                <c:pt idx="22">
                  <c:v>4.3112240000000002</c:v>
                </c:pt>
                <c:pt idx="23">
                  <c:v>4.5174570000000003</c:v>
                </c:pt>
                <c:pt idx="24">
                  <c:v>4.5591980000000003</c:v>
                </c:pt>
                <c:pt idx="25">
                  <c:v>5.195379</c:v>
                </c:pt>
                <c:pt idx="26">
                  <c:v>6.0994789999999997</c:v>
                </c:pt>
                <c:pt idx="27">
                  <c:v>6.7593040000000002</c:v>
                </c:pt>
                <c:pt idx="28">
                  <c:v>8.0560659999999995</c:v>
                </c:pt>
                <c:pt idx="29">
                  <c:v>8.347073</c:v>
                </c:pt>
                <c:pt idx="30">
                  <c:v>8.9948230000000002</c:v>
                </c:pt>
                <c:pt idx="31">
                  <c:v>9.6797730000000008</c:v>
                </c:pt>
                <c:pt idx="32">
                  <c:v>10.2464</c:v>
                </c:pt>
                <c:pt idx="33">
                  <c:v>10.67262</c:v>
                </c:pt>
                <c:pt idx="34">
                  <c:v>10.7385</c:v>
                </c:pt>
                <c:pt idx="35">
                  <c:v>10.060980000000001</c:v>
                </c:pt>
                <c:pt idx="36">
                  <c:v>10.379429999999999</c:v>
                </c:pt>
                <c:pt idx="37">
                  <c:v>10.543659999999999</c:v>
                </c:pt>
                <c:pt idx="38">
                  <c:v>11.29941</c:v>
                </c:pt>
                <c:pt idx="39">
                  <c:v>12.131629999999999</c:v>
                </c:pt>
                <c:pt idx="40">
                  <c:v>11.731210000000001</c:v>
                </c:pt>
                <c:pt idx="41">
                  <c:v>11.88687</c:v>
                </c:pt>
                <c:pt idx="42">
                  <c:v>10.0694</c:v>
                </c:pt>
                <c:pt idx="43">
                  <c:v>8.7272909999999992</c:v>
                </c:pt>
                <c:pt idx="44">
                  <c:v>7.168825</c:v>
                </c:pt>
                <c:pt idx="45">
                  <c:v>6.4703720000000002</c:v>
                </c:pt>
                <c:pt idx="46">
                  <c:v>5.9007290000000001</c:v>
                </c:pt>
                <c:pt idx="47">
                  <c:v>5.79</c:v>
                </c:pt>
                <c:pt idx="48">
                  <c:v>5.77</c:v>
                </c:pt>
                <c:pt idx="49">
                  <c:v>5.5964049999999999</c:v>
                </c:pt>
                <c:pt idx="50">
                  <c:v>4.6507800000000001</c:v>
                </c:pt>
                <c:pt idx="51">
                  <c:v>4.1847880000000002</c:v>
                </c:pt>
                <c:pt idx="52" formatCode="#,##0.00">
                  <c:v>3.935829</c:v>
                </c:pt>
                <c:pt idx="53">
                  <c:v>3.1614740000000001</c:v>
                </c:pt>
                <c:pt idx="54">
                  <c:v>3.9923890000000002</c:v>
                </c:pt>
                <c:pt idx="55">
                  <c:v>4.6081700000000003</c:v>
                </c:pt>
                <c:pt idx="56">
                  <c:v>5.1852799999999997</c:v>
                </c:pt>
                <c:pt idx="57">
                  <c:v>4.8191850000000001</c:v>
                </c:pt>
                <c:pt idx="58">
                  <c:v>4.6835659999999999</c:v>
                </c:pt>
                <c:pt idx="59">
                  <c:v>4.62</c:v>
                </c:pt>
                <c:pt idx="60">
                  <c:v>4.51</c:v>
                </c:pt>
                <c:pt idx="61">
                  <c:v>4.5</c:v>
                </c:pt>
                <c:pt idx="62">
                  <c:v>3.93</c:v>
                </c:pt>
                <c:pt idx="63">
                  <c:v>3.69</c:v>
                </c:pt>
                <c:pt idx="64">
                  <c:v>3.93</c:v>
                </c:pt>
                <c:pt idx="65">
                  <c:v>4.2300000000000004</c:v>
                </c:pt>
                <c:pt idx="66">
                  <c:v>4.5</c:v>
                </c:pt>
                <c:pt idx="67">
                  <c:v>4.24</c:v>
                </c:pt>
                <c:pt idx="68">
                  <c:v>4.42</c:v>
                </c:pt>
                <c:pt idx="69">
                  <c:v>4.76</c:v>
                </c:pt>
                <c:pt idx="70">
                  <c:v>4.87</c:v>
                </c:pt>
                <c:pt idx="71">
                  <c:v>4.83</c:v>
                </c:pt>
                <c:pt idx="72">
                  <c:v>4.5599999999999996</c:v>
                </c:pt>
                <c:pt idx="73">
                  <c:v>5.0599999999999996</c:v>
                </c:pt>
                <c:pt idx="74">
                  <c:v>5.48</c:v>
                </c:pt>
                <c:pt idx="75">
                  <c:v>5.53</c:v>
                </c:pt>
                <c:pt idx="76">
                  <c:v>5.32</c:v>
                </c:pt>
                <c:pt idx="77">
                  <c:v>5.35</c:v>
                </c:pt>
              </c:numCache>
            </c:numRef>
          </c:val>
          <c:smooth val="1"/>
          <c:extLst>
            <c:ext xmlns:c16="http://schemas.microsoft.com/office/drawing/2014/chart" uri="{C3380CC4-5D6E-409C-BE32-E72D297353CC}">
              <c16:uniqueId val="{00000004-A200-42E5-88D5-D75B951F6E61}"/>
            </c:ext>
          </c:extLst>
        </c:ser>
        <c:ser>
          <c:idx val="4"/>
          <c:order val="4"/>
          <c:tx>
            <c:strRef>
              <c:f>'7.1 Var 1999 2022'!$L$3</c:f>
              <c:strCache>
                <c:ptCount val="1"/>
                <c:pt idx="0">
                  <c:v>Var anual Argentina</c:v>
                </c:pt>
              </c:strCache>
            </c:strRef>
          </c:tx>
          <c:marker>
            <c:symbol val="none"/>
          </c:marker>
          <c:cat>
            <c:multiLvlStrRef>
              <c:f>'7.1 Var 1999 2022'!$B$244:$C$322</c:f>
              <c:multiLvlStrCache>
                <c:ptCount val="79"/>
                <c:lvl>
                  <c:pt idx="0">
                    <c:v>Ene</c:v>
                  </c:pt>
                  <c:pt idx="1">
                    <c:v>Feb</c:v>
                  </c:pt>
                  <c:pt idx="2">
                    <c:v>Mar</c:v>
                  </c:pt>
                  <c:pt idx="3">
                    <c:v>Abr</c:v>
                  </c:pt>
                  <c:pt idx="4">
                    <c:v>May</c:v>
                  </c:pt>
                  <c:pt idx="5">
                    <c:v>Jun</c:v>
                  </c:pt>
                  <c:pt idx="6">
                    <c:v>Jul</c:v>
                  </c:pt>
                  <c:pt idx="7">
                    <c:v>Ago</c:v>
                  </c:pt>
                  <c:pt idx="8">
                    <c:v>Sep</c:v>
                  </c:pt>
                  <c:pt idx="9">
                    <c:v>Oct</c:v>
                  </c:pt>
                  <c:pt idx="10">
                    <c:v>Nov</c:v>
                  </c:pt>
                  <c:pt idx="11">
                    <c:v>Dic</c:v>
                  </c:pt>
                  <c:pt idx="12">
                    <c:v>Ene</c:v>
                  </c:pt>
                  <c:pt idx="13">
                    <c:v>Feb</c:v>
                  </c:pt>
                  <c:pt idx="14">
                    <c:v>Mar</c:v>
                  </c:pt>
                  <c:pt idx="15">
                    <c:v>Abr</c:v>
                  </c:pt>
                  <c:pt idx="16">
                    <c:v>May</c:v>
                  </c:pt>
                  <c:pt idx="17">
                    <c:v>Jun</c:v>
                  </c:pt>
                  <c:pt idx="18">
                    <c:v>Jul</c:v>
                  </c:pt>
                  <c:pt idx="19">
                    <c:v>Ago</c:v>
                  </c:pt>
                  <c:pt idx="20">
                    <c:v>Sep</c:v>
                  </c:pt>
                  <c:pt idx="21">
                    <c:v>Oct</c:v>
                  </c:pt>
                  <c:pt idx="22">
                    <c:v>Nov</c:v>
                  </c:pt>
                  <c:pt idx="23">
                    <c:v>Dic</c:v>
                  </c:pt>
                  <c:pt idx="24">
                    <c:v>Ene</c:v>
                  </c:pt>
                  <c:pt idx="25">
                    <c:v>Feb</c:v>
                  </c:pt>
                  <c:pt idx="26">
                    <c:v>Mar</c:v>
                  </c:pt>
                  <c:pt idx="27">
                    <c:v>Abr</c:v>
                  </c:pt>
                  <c:pt idx="28">
                    <c:v>May</c:v>
                  </c:pt>
                  <c:pt idx="29">
                    <c:v>Jun</c:v>
                  </c:pt>
                  <c:pt idx="30">
                    <c:v>Jul</c:v>
                  </c:pt>
                  <c:pt idx="31">
                    <c:v>Ago</c:v>
                  </c:pt>
                  <c:pt idx="32">
                    <c:v>Sep</c:v>
                  </c:pt>
                  <c:pt idx="33">
                    <c:v>Oct</c:v>
                  </c:pt>
                  <c:pt idx="34">
                    <c:v>Nov</c:v>
                  </c:pt>
                  <c:pt idx="35">
                    <c:v>Dic</c:v>
                  </c:pt>
                  <c:pt idx="36">
                    <c:v>Ene</c:v>
                  </c:pt>
                  <c:pt idx="37">
                    <c:v>Feb</c:v>
                  </c:pt>
                  <c:pt idx="38">
                    <c:v>Mar</c:v>
                  </c:pt>
                  <c:pt idx="39">
                    <c:v>Abr</c:v>
                  </c:pt>
                  <c:pt idx="40">
                    <c:v>May</c:v>
                  </c:pt>
                  <c:pt idx="41">
                    <c:v>Jun</c:v>
                  </c:pt>
                  <c:pt idx="42">
                    <c:v>Jul</c:v>
                  </c:pt>
                  <c:pt idx="43">
                    <c:v>Ago</c:v>
                  </c:pt>
                  <c:pt idx="44">
                    <c:v>Sep</c:v>
                  </c:pt>
                  <c:pt idx="45">
                    <c:v>Oct</c:v>
                  </c:pt>
                  <c:pt idx="46">
                    <c:v>Nov</c:v>
                  </c:pt>
                  <c:pt idx="47">
                    <c:v>Dic</c:v>
                  </c:pt>
                  <c:pt idx="48">
                    <c:v>Ene</c:v>
                  </c:pt>
                  <c:pt idx="49">
                    <c:v>Feb</c:v>
                  </c:pt>
                  <c:pt idx="50">
                    <c:v>Mar</c:v>
                  </c:pt>
                  <c:pt idx="51">
                    <c:v>Abr</c:v>
                  </c:pt>
                  <c:pt idx="52">
                    <c:v>May</c:v>
                  </c:pt>
                  <c:pt idx="53">
                    <c:v>Jun</c:v>
                  </c:pt>
                  <c:pt idx="54">
                    <c:v>Jul</c:v>
                  </c:pt>
                  <c:pt idx="55">
                    <c:v>Ago</c:v>
                  </c:pt>
                  <c:pt idx="56">
                    <c:v>Sep</c:v>
                  </c:pt>
                  <c:pt idx="57">
                    <c:v>Oct</c:v>
                  </c:pt>
                  <c:pt idx="58">
                    <c:v>Nov</c:v>
                  </c:pt>
                  <c:pt idx="59">
                    <c:v>Dic</c:v>
                  </c:pt>
                  <c:pt idx="60">
                    <c:v>Ene</c:v>
                  </c:pt>
                  <c:pt idx="61">
                    <c:v>Feb</c:v>
                  </c:pt>
                  <c:pt idx="62">
                    <c:v>Mar</c:v>
                  </c:pt>
                  <c:pt idx="63">
                    <c:v>Abr</c:v>
                  </c:pt>
                  <c:pt idx="64">
                    <c:v>May</c:v>
                  </c:pt>
                  <c:pt idx="65">
                    <c:v>Jun</c:v>
                  </c:pt>
                  <c:pt idx="66">
                    <c:v>Jul</c:v>
                  </c:pt>
                  <c:pt idx="67">
                    <c:v>Ago</c:v>
                  </c:pt>
                  <c:pt idx="68">
                    <c:v>Sep</c:v>
                  </c:pt>
                  <c:pt idx="69">
                    <c:v>Oct</c:v>
                  </c:pt>
                  <c:pt idx="70">
                    <c:v>Nov</c:v>
                  </c:pt>
                  <c:pt idx="71">
                    <c:v>Dic</c:v>
                  </c:pt>
                  <c:pt idx="72">
                    <c:v>Ene</c:v>
                  </c:pt>
                  <c:pt idx="73">
                    <c:v>Feb</c:v>
                  </c:pt>
                  <c:pt idx="74">
                    <c:v>Mar</c:v>
                  </c:pt>
                  <c:pt idx="75">
                    <c:v>Abr</c:v>
                  </c:pt>
                  <c:pt idx="76">
                    <c:v>May</c:v>
                  </c:pt>
                  <c:pt idx="77">
                    <c:v>Jun</c:v>
                  </c:pt>
                  <c:pt idx="78">
                    <c:v>Jul</c:v>
                  </c:pt>
                </c:lvl>
                <c:lvl>
                  <c:pt idx="0">
                    <c:v>2019</c:v>
                  </c:pt>
                  <c:pt idx="12">
                    <c:v>2020</c:v>
                  </c:pt>
                  <c:pt idx="24">
                    <c:v>2021</c:v>
                  </c:pt>
                  <c:pt idx="36">
                    <c:v>2022</c:v>
                  </c:pt>
                  <c:pt idx="48">
                    <c:v>2023</c:v>
                  </c:pt>
                  <c:pt idx="60">
                    <c:v>2024</c:v>
                  </c:pt>
                  <c:pt idx="72">
                    <c:v>2025</c:v>
                  </c:pt>
                </c:lvl>
              </c:multiLvlStrCache>
            </c:multiLvlStrRef>
          </c:cat>
          <c:val>
            <c:numRef>
              <c:f>'7.1 Var 1999 2022'!$L$4:$L$306</c:f>
            </c:numRef>
          </c:val>
          <c:smooth val="0"/>
          <c:extLst>
            <c:ext xmlns:c16="http://schemas.microsoft.com/office/drawing/2014/chart" uri="{C3380CC4-5D6E-409C-BE32-E72D297353CC}">
              <c16:uniqueId val="{00000005-A200-42E5-88D5-D75B951F6E61}"/>
            </c:ext>
          </c:extLst>
        </c:ser>
        <c:ser>
          <c:idx val="5"/>
          <c:order val="5"/>
          <c:tx>
            <c:strRef>
              <c:f>'7.1 Var 1999 2022'!$M$3</c:f>
              <c:strCache>
                <c:ptCount val="1"/>
                <c:pt idx="0">
                  <c:v>Var anual EURO (27 paises)</c:v>
                </c:pt>
              </c:strCache>
            </c:strRef>
          </c:tx>
          <c:spPr>
            <a:ln w="22225">
              <a:solidFill>
                <a:schemeClr val="bg2">
                  <a:lumMod val="10000"/>
                </a:schemeClr>
              </a:solidFill>
            </a:ln>
          </c:spPr>
          <c:marker>
            <c:symbol val="none"/>
          </c:marker>
          <c:cat>
            <c:multiLvlStrRef>
              <c:f>'7.1 Var 1999 2022'!$B$244:$C$322</c:f>
              <c:multiLvlStrCache>
                <c:ptCount val="79"/>
                <c:lvl>
                  <c:pt idx="0">
                    <c:v>Ene</c:v>
                  </c:pt>
                  <c:pt idx="1">
                    <c:v>Feb</c:v>
                  </c:pt>
                  <c:pt idx="2">
                    <c:v>Mar</c:v>
                  </c:pt>
                  <c:pt idx="3">
                    <c:v>Abr</c:v>
                  </c:pt>
                  <c:pt idx="4">
                    <c:v>May</c:v>
                  </c:pt>
                  <c:pt idx="5">
                    <c:v>Jun</c:v>
                  </c:pt>
                  <c:pt idx="6">
                    <c:v>Jul</c:v>
                  </c:pt>
                  <c:pt idx="7">
                    <c:v>Ago</c:v>
                  </c:pt>
                  <c:pt idx="8">
                    <c:v>Sep</c:v>
                  </c:pt>
                  <c:pt idx="9">
                    <c:v>Oct</c:v>
                  </c:pt>
                  <c:pt idx="10">
                    <c:v>Nov</c:v>
                  </c:pt>
                  <c:pt idx="11">
                    <c:v>Dic</c:v>
                  </c:pt>
                  <c:pt idx="12">
                    <c:v>Ene</c:v>
                  </c:pt>
                  <c:pt idx="13">
                    <c:v>Feb</c:v>
                  </c:pt>
                  <c:pt idx="14">
                    <c:v>Mar</c:v>
                  </c:pt>
                  <c:pt idx="15">
                    <c:v>Abr</c:v>
                  </c:pt>
                  <c:pt idx="16">
                    <c:v>May</c:v>
                  </c:pt>
                  <c:pt idx="17">
                    <c:v>Jun</c:v>
                  </c:pt>
                  <c:pt idx="18">
                    <c:v>Jul</c:v>
                  </c:pt>
                  <c:pt idx="19">
                    <c:v>Ago</c:v>
                  </c:pt>
                  <c:pt idx="20">
                    <c:v>Sep</c:v>
                  </c:pt>
                  <c:pt idx="21">
                    <c:v>Oct</c:v>
                  </c:pt>
                  <c:pt idx="22">
                    <c:v>Nov</c:v>
                  </c:pt>
                  <c:pt idx="23">
                    <c:v>Dic</c:v>
                  </c:pt>
                  <c:pt idx="24">
                    <c:v>Ene</c:v>
                  </c:pt>
                  <c:pt idx="25">
                    <c:v>Feb</c:v>
                  </c:pt>
                  <c:pt idx="26">
                    <c:v>Mar</c:v>
                  </c:pt>
                  <c:pt idx="27">
                    <c:v>Abr</c:v>
                  </c:pt>
                  <c:pt idx="28">
                    <c:v>May</c:v>
                  </c:pt>
                  <c:pt idx="29">
                    <c:v>Jun</c:v>
                  </c:pt>
                  <c:pt idx="30">
                    <c:v>Jul</c:v>
                  </c:pt>
                  <c:pt idx="31">
                    <c:v>Ago</c:v>
                  </c:pt>
                  <c:pt idx="32">
                    <c:v>Sep</c:v>
                  </c:pt>
                  <c:pt idx="33">
                    <c:v>Oct</c:v>
                  </c:pt>
                  <c:pt idx="34">
                    <c:v>Nov</c:v>
                  </c:pt>
                  <c:pt idx="35">
                    <c:v>Dic</c:v>
                  </c:pt>
                  <c:pt idx="36">
                    <c:v>Ene</c:v>
                  </c:pt>
                  <c:pt idx="37">
                    <c:v>Feb</c:v>
                  </c:pt>
                  <c:pt idx="38">
                    <c:v>Mar</c:v>
                  </c:pt>
                  <c:pt idx="39">
                    <c:v>Abr</c:v>
                  </c:pt>
                  <c:pt idx="40">
                    <c:v>May</c:v>
                  </c:pt>
                  <c:pt idx="41">
                    <c:v>Jun</c:v>
                  </c:pt>
                  <c:pt idx="42">
                    <c:v>Jul</c:v>
                  </c:pt>
                  <c:pt idx="43">
                    <c:v>Ago</c:v>
                  </c:pt>
                  <c:pt idx="44">
                    <c:v>Sep</c:v>
                  </c:pt>
                  <c:pt idx="45">
                    <c:v>Oct</c:v>
                  </c:pt>
                  <c:pt idx="46">
                    <c:v>Nov</c:v>
                  </c:pt>
                  <c:pt idx="47">
                    <c:v>Dic</c:v>
                  </c:pt>
                  <c:pt idx="48">
                    <c:v>Ene</c:v>
                  </c:pt>
                  <c:pt idx="49">
                    <c:v>Feb</c:v>
                  </c:pt>
                  <c:pt idx="50">
                    <c:v>Mar</c:v>
                  </c:pt>
                  <c:pt idx="51">
                    <c:v>Abr</c:v>
                  </c:pt>
                  <c:pt idx="52">
                    <c:v>May</c:v>
                  </c:pt>
                  <c:pt idx="53">
                    <c:v>Jun</c:v>
                  </c:pt>
                  <c:pt idx="54">
                    <c:v>Jul</c:v>
                  </c:pt>
                  <c:pt idx="55">
                    <c:v>Ago</c:v>
                  </c:pt>
                  <c:pt idx="56">
                    <c:v>Sep</c:v>
                  </c:pt>
                  <c:pt idx="57">
                    <c:v>Oct</c:v>
                  </c:pt>
                  <c:pt idx="58">
                    <c:v>Nov</c:v>
                  </c:pt>
                  <c:pt idx="59">
                    <c:v>Dic</c:v>
                  </c:pt>
                  <c:pt idx="60">
                    <c:v>Ene</c:v>
                  </c:pt>
                  <c:pt idx="61">
                    <c:v>Feb</c:v>
                  </c:pt>
                  <c:pt idx="62">
                    <c:v>Mar</c:v>
                  </c:pt>
                  <c:pt idx="63">
                    <c:v>Abr</c:v>
                  </c:pt>
                  <c:pt idx="64">
                    <c:v>May</c:v>
                  </c:pt>
                  <c:pt idx="65">
                    <c:v>Jun</c:v>
                  </c:pt>
                  <c:pt idx="66">
                    <c:v>Jul</c:v>
                  </c:pt>
                  <c:pt idx="67">
                    <c:v>Ago</c:v>
                  </c:pt>
                  <c:pt idx="68">
                    <c:v>Sep</c:v>
                  </c:pt>
                  <c:pt idx="69">
                    <c:v>Oct</c:v>
                  </c:pt>
                  <c:pt idx="70">
                    <c:v>Nov</c:v>
                  </c:pt>
                  <c:pt idx="71">
                    <c:v>Dic</c:v>
                  </c:pt>
                  <c:pt idx="72">
                    <c:v>Ene</c:v>
                  </c:pt>
                  <c:pt idx="73">
                    <c:v>Feb</c:v>
                  </c:pt>
                  <c:pt idx="74">
                    <c:v>Mar</c:v>
                  </c:pt>
                  <c:pt idx="75">
                    <c:v>Abr</c:v>
                  </c:pt>
                  <c:pt idx="76">
                    <c:v>May</c:v>
                  </c:pt>
                  <c:pt idx="77">
                    <c:v>Jun</c:v>
                  </c:pt>
                  <c:pt idx="78">
                    <c:v>Jul</c:v>
                  </c:pt>
                </c:lvl>
                <c:lvl>
                  <c:pt idx="0">
                    <c:v>2019</c:v>
                  </c:pt>
                  <c:pt idx="12">
                    <c:v>2020</c:v>
                  </c:pt>
                  <c:pt idx="24">
                    <c:v>2021</c:v>
                  </c:pt>
                  <c:pt idx="36">
                    <c:v>2022</c:v>
                  </c:pt>
                  <c:pt idx="48">
                    <c:v>2023</c:v>
                  </c:pt>
                  <c:pt idx="60">
                    <c:v>2024</c:v>
                  </c:pt>
                  <c:pt idx="72">
                    <c:v>2025</c:v>
                  </c:pt>
                </c:lvl>
              </c:multiLvlStrCache>
            </c:multiLvlStrRef>
          </c:cat>
          <c:val>
            <c:numRef>
              <c:f>'7.1 Var 1999 2022'!$M$244:$M$321</c:f>
              <c:numCache>
                <c:formatCode>General</c:formatCode>
                <c:ptCount val="78"/>
                <c:pt idx="12" formatCode="0.00">
                  <c:v>1.7</c:v>
                </c:pt>
                <c:pt idx="13" formatCode="0.00">
                  <c:v>1.6</c:v>
                </c:pt>
                <c:pt idx="14" formatCode="0.00">
                  <c:v>1.1000000000000001</c:v>
                </c:pt>
                <c:pt idx="15" formatCode="0.00">
                  <c:v>0.6</c:v>
                </c:pt>
                <c:pt idx="16" formatCode="0.00">
                  <c:v>0.5</c:v>
                </c:pt>
                <c:pt idx="17" formatCode="0.00">
                  <c:v>0.7</c:v>
                </c:pt>
                <c:pt idx="18" formatCode="0.00">
                  <c:v>0.8</c:v>
                </c:pt>
                <c:pt idx="19" formatCode="0.00">
                  <c:v>0.4</c:v>
                </c:pt>
                <c:pt idx="20" formatCode="0.00">
                  <c:v>0.2</c:v>
                </c:pt>
                <c:pt idx="21" formatCode="0.00">
                  <c:v>0.2</c:v>
                </c:pt>
                <c:pt idx="22" formatCode="0.00">
                  <c:v>0.2</c:v>
                </c:pt>
                <c:pt idx="23" formatCode="0.00">
                  <c:v>0.2</c:v>
                </c:pt>
                <c:pt idx="24" formatCode="0.00">
                  <c:v>1.2</c:v>
                </c:pt>
                <c:pt idx="25" formatCode="0.00">
                  <c:v>1.3</c:v>
                </c:pt>
                <c:pt idx="26" formatCode="0.00">
                  <c:v>1.7</c:v>
                </c:pt>
                <c:pt idx="27" formatCode="0.00">
                  <c:v>2</c:v>
                </c:pt>
                <c:pt idx="28" formatCode="0.00">
                  <c:v>2.2999999999999998</c:v>
                </c:pt>
                <c:pt idx="29" formatCode="0.00">
                  <c:v>2.2000000000000002</c:v>
                </c:pt>
                <c:pt idx="30" formatCode="0.00">
                  <c:v>2.5</c:v>
                </c:pt>
                <c:pt idx="31" formatCode="0.00">
                  <c:v>3.2</c:v>
                </c:pt>
                <c:pt idx="32" formatCode="0.00">
                  <c:v>3.6</c:v>
                </c:pt>
                <c:pt idx="33" formatCode="0.00">
                  <c:v>4.4000000000000004</c:v>
                </c:pt>
                <c:pt idx="34" formatCode="0.00">
                  <c:v>5.2</c:v>
                </c:pt>
                <c:pt idx="35" formatCode="0.00">
                  <c:v>5.3</c:v>
                </c:pt>
                <c:pt idx="36" formatCode="0.00">
                  <c:v>5.6</c:v>
                </c:pt>
                <c:pt idx="37" formatCode="0.00">
                  <c:v>6.2</c:v>
                </c:pt>
                <c:pt idx="38" formatCode="0.00">
                  <c:v>7.8</c:v>
                </c:pt>
                <c:pt idx="39" formatCode="0.00">
                  <c:v>8.1</c:v>
                </c:pt>
                <c:pt idx="40" formatCode="0.00">
                  <c:v>8.8000000000000007</c:v>
                </c:pt>
                <c:pt idx="41" formatCode="0.00">
                  <c:v>9.6</c:v>
                </c:pt>
                <c:pt idx="42" formatCode="0.00">
                  <c:v>9.8000000000000007</c:v>
                </c:pt>
                <c:pt idx="43" formatCode="0.00">
                  <c:v>10.1</c:v>
                </c:pt>
                <c:pt idx="44" formatCode="0.00">
                  <c:v>10.9</c:v>
                </c:pt>
                <c:pt idx="45" formatCode="0.00">
                  <c:v>11.5</c:v>
                </c:pt>
                <c:pt idx="46" formatCode="0.00">
                  <c:v>11.1</c:v>
                </c:pt>
                <c:pt idx="47" formatCode="0.00">
                  <c:v>10.4</c:v>
                </c:pt>
                <c:pt idx="48" formatCode="0.00">
                  <c:v>10</c:v>
                </c:pt>
                <c:pt idx="49" formatCode="0.00">
                  <c:v>9.9</c:v>
                </c:pt>
                <c:pt idx="50" formatCode="0.00">
                  <c:v>8.3000000000000007</c:v>
                </c:pt>
                <c:pt idx="51" formatCode="0.00">
                  <c:v>8.1</c:v>
                </c:pt>
                <c:pt idx="52" formatCode="0.00">
                  <c:v>7.1</c:v>
                </c:pt>
                <c:pt idx="53" formatCode="0.00">
                  <c:v>6.4</c:v>
                </c:pt>
                <c:pt idx="54" formatCode="0.00">
                  <c:v>6.1</c:v>
                </c:pt>
                <c:pt idx="55" formatCode="0.00">
                  <c:v>5.9</c:v>
                </c:pt>
                <c:pt idx="56" formatCode="0.00">
                  <c:v>4.9000000000000004</c:v>
                </c:pt>
                <c:pt idx="57" formatCode="0.00">
                  <c:v>3.6</c:v>
                </c:pt>
                <c:pt idx="58" formatCode="0.00">
                  <c:v>3.1</c:v>
                </c:pt>
                <c:pt idx="59" formatCode="0.00">
                  <c:v>3.4</c:v>
                </c:pt>
                <c:pt idx="60" formatCode="0.00">
                  <c:v>3.1</c:v>
                </c:pt>
                <c:pt idx="61" formatCode="0.00">
                  <c:v>2.8</c:v>
                </c:pt>
                <c:pt idx="62" formatCode="0.00">
                  <c:v>2.6</c:v>
                </c:pt>
                <c:pt idx="63" formatCode="0.00">
                  <c:v>2.6</c:v>
                </c:pt>
                <c:pt idx="64" formatCode="0.00">
                  <c:v>2.7</c:v>
                </c:pt>
                <c:pt idx="65" formatCode="0.00">
                  <c:v>2.6</c:v>
                </c:pt>
                <c:pt idx="66" formatCode="0.00">
                  <c:v>2.8</c:v>
                </c:pt>
                <c:pt idx="67" formatCode="0.00">
                  <c:v>2.4</c:v>
                </c:pt>
                <c:pt idx="68" formatCode="0.00">
                  <c:v>2.1</c:v>
                </c:pt>
                <c:pt idx="69" formatCode="0.00">
                  <c:v>2.2999999999999998</c:v>
                </c:pt>
                <c:pt idx="70" formatCode="0.00">
                  <c:v>2.5</c:v>
                </c:pt>
                <c:pt idx="71" formatCode="0.00">
                  <c:v>2.7</c:v>
                </c:pt>
                <c:pt idx="72" formatCode="0.00">
                  <c:v>2.8</c:v>
                </c:pt>
                <c:pt idx="73" formatCode="0.00">
                  <c:v>2.7</c:v>
                </c:pt>
                <c:pt idx="74" formatCode="0.00">
                  <c:v>2.5</c:v>
                </c:pt>
                <c:pt idx="75" formatCode="0.00">
                  <c:v>2.4</c:v>
                </c:pt>
                <c:pt idx="76" formatCode="0.00">
                  <c:v>2.2000000000000002</c:v>
                </c:pt>
                <c:pt idx="77" formatCode="0.00">
                  <c:v>2.2999999999999998</c:v>
                </c:pt>
              </c:numCache>
            </c:numRef>
          </c:val>
          <c:smooth val="1"/>
          <c:extLst>
            <c:ext xmlns:c16="http://schemas.microsoft.com/office/drawing/2014/chart" uri="{C3380CC4-5D6E-409C-BE32-E72D297353CC}">
              <c16:uniqueId val="{00000006-A200-42E5-88D5-D75B951F6E61}"/>
            </c:ext>
          </c:extLst>
        </c:ser>
        <c:dLbls>
          <c:showLegendKey val="0"/>
          <c:showVal val="0"/>
          <c:showCatName val="0"/>
          <c:showSerName val="0"/>
          <c:showPercent val="0"/>
          <c:showBubbleSize val="0"/>
        </c:dLbls>
        <c:smooth val="0"/>
        <c:axId val="-298711248"/>
        <c:axId val="-298720496"/>
      </c:lineChart>
      <c:catAx>
        <c:axId val="-298711248"/>
        <c:scaling>
          <c:orientation val="minMax"/>
        </c:scaling>
        <c:delete val="0"/>
        <c:axPos val="b"/>
        <c:title>
          <c:tx>
            <c:rich>
              <a:bodyPr rot="-5400000" vert="horz"/>
              <a:lstStyle/>
              <a:p>
                <a:pPr algn="ctr">
                  <a:defRPr/>
                </a:pPr>
                <a:r>
                  <a:rPr lang="es-CO"/>
                  <a:t>Variación %</a:t>
                </a:r>
              </a:p>
            </c:rich>
          </c:tx>
          <c:layout>
            <c:manualLayout>
              <c:xMode val="edge"/>
              <c:yMode val="edge"/>
              <c:x val="4.8412405855254286E-3"/>
              <c:y val="0.44366149146610911"/>
            </c:manualLayout>
          </c:layout>
          <c:overlay val="0"/>
          <c:spPr>
            <a:noFill/>
            <a:ln w="25400">
              <a:noFill/>
            </a:ln>
          </c:spPr>
        </c:title>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5400000" vert="horz"/>
          <a:lstStyle/>
          <a:p>
            <a:pPr>
              <a:defRPr/>
            </a:pPr>
            <a:endParaRPr lang="es-CO"/>
          </a:p>
        </c:txPr>
        <c:crossAx val="-298720496"/>
        <c:crosses val="autoZero"/>
        <c:auto val="1"/>
        <c:lblAlgn val="ctr"/>
        <c:lblOffset val="100"/>
        <c:tickMarkSkip val="1"/>
        <c:noMultiLvlLbl val="0"/>
      </c:catAx>
      <c:valAx>
        <c:axId val="-298720496"/>
        <c:scaling>
          <c:orientation val="minMax"/>
        </c:scaling>
        <c:delete val="0"/>
        <c:axPos val="l"/>
        <c:numFmt formatCode="0.00" sourceLinked="1"/>
        <c:majorTickMark val="none"/>
        <c:minorTickMark val="none"/>
        <c:tickLblPos val="nextTo"/>
        <c:spPr>
          <a:ln w="6350">
            <a:noFill/>
          </a:ln>
        </c:spPr>
        <c:txPr>
          <a:bodyPr rot="0" vert="horz"/>
          <a:lstStyle/>
          <a:p>
            <a:pPr>
              <a:defRPr/>
            </a:pPr>
            <a:endParaRPr lang="es-CO"/>
          </a:p>
        </c:txPr>
        <c:crossAx val="-298711248"/>
        <c:crosses val="autoZero"/>
        <c:crossBetween val="between"/>
      </c:valAx>
      <c:spPr>
        <a:noFill/>
        <a:ln w="25400">
          <a:noFill/>
        </a:ln>
      </c:spPr>
    </c:plotArea>
    <c:legend>
      <c:legendPos val="t"/>
      <c:overlay val="0"/>
    </c:legend>
    <c:plotVisOnly val="1"/>
    <c:dispBlanksAs val="gap"/>
    <c:showDLblsOverMax val="0"/>
  </c:chart>
  <c:spPr>
    <a:solidFill>
      <a:schemeClr val="bg1"/>
    </a:solidFill>
    <a:ln w="9525" cap="flat" cmpd="sng" algn="ctr">
      <a:noFill/>
      <a:round/>
    </a:ln>
    <a:effectLst/>
  </c:spPr>
  <c:txPr>
    <a:bodyPr/>
    <a:lstStyle/>
    <a:p>
      <a:pPr>
        <a:defRPr sz="800" b="0" i="0" u="none" strike="noStrike" baseline="0">
          <a:solidFill>
            <a:srgbClr val="000000"/>
          </a:solidFill>
          <a:latin typeface="Bahnschrift Light" panose="020B0502040204020203" pitchFamily="34" charset="0"/>
          <a:ea typeface="Arial"/>
          <a:cs typeface="Segoe UI" panose="020B0502040204020203" pitchFamily="34" charset="0"/>
        </a:defRPr>
      </a:pPr>
      <a:endParaRPr lang="es-CO"/>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0307564713578167E-2"/>
          <c:y val="0.10948408534452606"/>
          <c:w val="0.89071055330255466"/>
          <c:h val="0.59476477789436866"/>
        </c:manualLayout>
      </c:layout>
      <c:lineChart>
        <c:grouping val="standard"/>
        <c:varyColors val="0"/>
        <c:ser>
          <c:idx val="1"/>
          <c:order val="0"/>
          <c:tx>
            <c:strRef>
              <c:f>'22. Gráfico por ingresos'!$M$5</c:f>
              <c:strCache>
                <c:ptCount val="1"/>
                <c:pt idx="0">
                  <c:v>Ingresos Altos</c:v>
                </c:pt>
              </c:strCache>
            </c:strRef>
          </c:tx>
          <c:spPr>
            <a:ln w="28575" cap="rnd">
              <a:solidFill>
                <a:srgbClr val="7D629E"/>
              </a:solidFill>
              <a:round/>
            </a:ln>
            <a:effectLst/>
          </c:spPr>
          <c:marker>
            <c:symbol val="none"/>
          </c:marker>
          <c:cat>
            <c:multiLvlStrRef>
              <c:f>'22. Gráfico por ingresos'!$H$42:$I$120</c:f>
              <c:multiLvlStrCache>
                <c:ptCount val="79"/>
                <c:lvl>
                  <c:pt idx="0">
                    <c:v>Enero</c:v>
                  </c:pt>
                  <c:pt idx="1">
                    <c:v>Febrero</c:v>
                  </c:pt>
                  <c:pt idx="2">
                    <c:v>Marzo</c:v>
                  </c:pt>
                  <c:pt idx="3">
                    <c:v>Abril</c:v>
                  </c:pt>
                  <c:pt idx="4">
                    <c:v>Mayo</c:v>
                  </c:pt>
                  <c:pt idx="5">
                    <c:v>Junio</c:v>
                  </c:pt>
                  <c:pt idx="6">
                    <c:v>Julio</c:v>
                  </c:pt>
                  <c:pt idx="7">
                    <c:v>Agosto</c:v>
                  </c:pt>
                  <c:pt idx="8">
                    <c:v>Septiembre</c:v>
                  </c:pt>
                  <c:pt idx="9">
                    <c:v>Octubre</c:v>
                  </c:pt>
                  <c:pt idx="10">
                    <c:v>Noviembre</c:v>
                  </c:pt>
                  <c:pt idx="11">
                    <c:v>Diciembre</c:v>
                  </c:pt>
                  <c:pt idx="12">
                    <c:v>Enero</c:v>
                  </c:pt>
                  <c:pt idx="13">
                    <c:v>Febrero</c:v>
                  </c:pt>
                  <c:pt idx="14">
                    <c:v>Marzo</c:v>
                  </c:pt>
                  <c:pt idx="15">
                    <c:v>Abril</c:v>
                  </c:pt>
                  <c:pt idx="16">
                    <c:v>Mayo</c:v>
                  </c:pt>
                  <c:pt idx="17">
                    <c:v>Junio</c:v>
                  </c:pt>
                  <c:pt idx="18">
                    <c:v>Julio</c:v>
                  </c:pt>
                  <c:pt idx="19">
                    <c:v>Agosto</c:v>
                  </c:pt>
                  <c:pt idx="20">
                    <c:v>Septiembre</c:v>
                  </c:pt>
                  <c:pt idx="21">
                    <c:v>Octubre</c:v>
                  </c:pt>
                  <c:pt idx="22">
                    <c:v>Noviembre</c:v>
                  </c:pt>
                  <c:pt idx="23">
                    <c:v>Diciembre</c:v>
                  </c:pt>
                  <c:pt idx="24">
                    <c:v>Enero</c:v>
                  </c:pt>
                  <c:pt idx="25">
                    <c:v>Febrero</c:v>
                  </c:pt>
                  <c:pt idx="26">
                    <c:v>Marzo</c:v>
                  </c:pt>
                  <c:pt idx="27">
                    <c:v>Abril</c:v>
                  </c:pt>
                  <c:pt idx="28">
                    <c:v>Mayo</c:v>
                  </c:pt>
                  <c:pt idx="29">
                    <c:v>Junio</c:v>
                  </c:pt>
                  <c:pt idx="30">
                    <c:v>Julio</c:v>
                  </c:pt>
                  <c:pt idx="31">
                    <c:v>Agosto</c:v>
                  </c:pt>
                  <c:pt idx="32">
                    <c:v>Septiembre</c:v>
                  </c:pt>
                  <c:pt idx="33">
                    <c:v>Octubre</c:v>
                  </c:pt>
                  <c:pt idx="34">
                    <c:v>Noviembre</c:v>
                  </c:pt>
                  <c:pt idx="35">
                    <c:v>Diciembre</c:v>
                  </c:pt>
                  <c:pt idx="36">
                    <c:v>Enero</c:v>
                  </c:pt>
                  <c:pt idx="37">
                    <c:v>Febrero</c:v>
                  </c:pt>
                  <c:pt idx="38">
                    <c:v>Marzo</c:v>
                  </c:pt>
                  <c:pt idx="39">
                    <c:v>Abril</c:v>
                  </c:pt>
                  <c:pt idx="40">
                    <c:v>Mayo</c:v>
                  </c:pt>
                  <c:pt idx="41">
                    <c:v>Junio</c:v>
                  </c:pt>
                  <c:pt idx="42">
                    <c:v>Julio</c:v>
                  </c:pt>
                  <c:pt idx="43">
                    <c:v>Agosto</c:v>
                  </c:pt>
                  <c:pt idx="44">
                    <c:v>Septiembre</c:v>
                  </c:pt>
                  <c:pt idx="45">
                    <c:v>Octubre</c:v>
                  </c:pt>
                  <c:pt idx="46">
                    <c:v>Noviembre</c:v>
                  </c:pt>
                  <c:pt idx="47">
                    <c:v>Diciembre</c:v>
                  </c:pt>
                  <c:pt idx="48">
                    <c:v>Enero</c:v>
                  </c:pt>
                  <c:pt idx="49">
                    <c:v>Febrero</c:v>
                  </c:pt>
                  <c:pt idx="50">
                    <c:v>Marzo</c:v>
                  </c:pt>
                  <c:pt idx="51">
                    <c:v>Abril</c:v>
                  </c:pt>
                  <c:pt idx="52">
                    <c:v>Mayo</c:v>
                  </c:pt>
                  <c:pt idx="53">
                    <c:v>Junio</c:v>
                  </c:pt>
                  <c:pt idx="54">
                    <c:v>Julio</c:v>
                  </c:pt>
                  <c:pt idx="55">
                    <c:v>Agosto</c:v>
                  </c:pt>
                  <c:pt idx="56">
                    <c:v>Septiembre</c:v>
                  </c:pt>
                  <c:pt idx="57">
                    <c:v>Octubre</c:v>
                  </c:pt>
                  <c:pt idx="58">
                    <c:v>Noviembre</c:v>
                  </c:pt>
                  <c:pt idx="59">
                    <c:v>Diciembre</c:v>
                  </c:pt>
                  <c:pt idx="60">
                    <c:v>Enero</c:v>
                  </c:pt>
                  <c:pt idx="61">
                    <c:v>Febrero</c:v>
                  </c:pt>
                  <c:pt idx="62">
                    <c:v>Marzo</c:v>
                  </c:pt>
                  <c:pt idx="63">
                    <c:v>Abril</c:v>
                  </c:pt>
                  <c:pt idx="64">
                    <c:v>Mayo</c:v>
                  </c:pt>
                  <c:pt idx="65">
                    <c:v>Junio</c:v>
                  </c:pt>
                  <c:pt idx="66">
                    <c:v>Julio</c:v>
                  </c:pt>
                  <c:pt idx="67">
                    <c:v>Agosto</c:v>
                  </c:pt>
                  <c:pt idx="68">
                    <c:v>Septiembre</c:v>
                  </c:pt>
                  <c:pt idx="69">
                    <c:v>Octubre</c:v>
                  </c:pt>
                  <c:pt idx="70">
                    <c:v>Noviembre</c:v>
                  </c:pt>
                  <c:pt idx="71">
                    <c:v>Diciembre</c:v>
                  </c:pt>
                  <c:pt idx="72">
                    <c:v>Enero</c:v>
                  </c:pt>
                  <c:pt idx="73">
                    <c:v>Febrero</c:v>
                  </c:pt>
                  <c:pt idx="74">
                    <c:v>Marzo</c:v>
                  </c:pt>
                  <c:pt idx="75">
                    <c:v>Abril</c:v>
                  </c:pt>
                  <c:pt idx="76">
                    <c:v>Mayo</c:v>
                  </c:pt>
                  <c:pt idx="77">
                    <c:v>Junio</c:v>
                  </c:pt>
                  <c:pt idx="78">
                    <c:v>Julio</c:v>
                  </c:pt>
                </c:lvl>
                <c:lvl>
                  <c:pt idx="0">
                    <c:v>2019</c:v>
                  </c:pt>
                  <c:pt idx="12">
                    <c:v>2020</c:v>
                  </c:pt>
                  <c:pt idx="24">
                    <c:v>2021</c:v>
                  </c:pt>
                  <c:pt idx="36">
                    <c:v>2022</c:v>
                  </c:pt>
                  <c:pt idx="48">
                    <c:v>2023</c:v>
                  </c:pt>
                  <c:pt idx="60">
                    <c:v>2024</c:v>
                  </c:pt>
                  <c:pt idx="72">
                    <c:v>2025</c:v>
                  </c:pt>
                </c:lvl>
              </c:multiLvlStrCache>
            </c:multiLvlStrRef>
          </c:cat>
          <c:val>
            <c:numRef>
              <c:f>'22. Gráfico por ingresos'!$M$42:$M$120</c:f>
              <c:numCache>
                <c:formatCode>#,##0.00</c:formatCode>
                <c:ptCount val="79"/>
                <c:pt idx="0">
                  <c:v>0.51</c:v>
                </c:pt>
                <c:pt idx="1">
                  <c:v>0.65</c:v>
                </c:pt>
                <c:pt idx="2">
                  <c:v>0.34</c:v>
                </c:pt>
                <c:pt idx="3">
                  <c:v>0.42</c:v>
                </c:pt>
                <c:pt idx="4">
                  <c:v>0.26</c:v>
                </c:pt>
                <c:pt idx="5">
                  <c:v>0.21</c:v>
                </c:pt>
                <c:pt idx="6">
                  <c:v>0.18</c:v>
                </c:pt>
                <c:pt idx="7">
                  <c:v>0.12</c:v>
                </c:pt>
                <c:pt idx="8">
                  <c:v>0.27</c:v>
                </c:pt>
                <c:pt idx="9">
                  <c:v>0.16</c:v>
                </c:pt>
                <c:pt idx="10">
                  <c:v>0.14000000000000001</c:v>
                </c:pt>
                <c:pt idx="11" formatCode="0.00">
                  <c:v>0.31</c:v>
                </c:pt>
                <c:pt idx="12" formatCode="0.00">
                  <c:v>0.34</c:v>
                </c:pt>
                <c:pt idx="13" formatCode="0.00">
                  <c:v>0.77</c:v>
                </c:pt>
                <c:pt idx="14" formatCode="0.00">
                  <c:v>0.36</c:v>
                </c:pt>
                <c:pt idx="15" formatCode="0.00">
                  <c:v>0</c:v>
                </c:pt>
                <c:pt idx="16" formatCode="0.00">
                  <c:v>-0.32</c:v>
                </c:pt>
                <c:pt idx="17" formatCode="0.00">
                  <c:v>-0.37</c:v>
                </c:pt>
                <c:pt idx="18" formatCode="0.00">
                  <c:v>0.04</c:v>
                </c:pt>
                <c:pt idx="19" formatCode="0.00">
                  <c:v>0.02</c:v>
                </c:pt>
                <c:pt idx="20" formatCode="0.00">
                  <c:v>0.27</c:v>
                </c:pt>
                <c:pt idx="21" formatCode="0.00">
                  <c:v>-0.03</c:v>
                </c:pt>
                <c:pt idx="22" formatCode="0.00">
                  <c:v>-0.17</c:v>
                </c:pt>
                <c:pt idx="23" formatCode="0.00">
                  <c:v>0.25</c:v>
                </c:pt>
                <c:pt idx="24" formatCode="0.00">
                  <c:v>0.19</c:v>
                </c:pt>
                <c:pt idx="25" formatCode="0.00">
                  <c:v>0.71</c:v>
                </c:pt>
                <c:pt idx="26" formatCode="0.00">
                  <c:v>0.41</c:v>
                </c:pt>
                <c:pt idx="27" formatCode="0.00">
                  <c:v>0.44</c:v>
                </c:pt>
                <c:pt idx="28" formatCode="0.00">
                  <c:v>0.49</c:v>
                </c:pt>
                <c:pt idx="29" formatCode="0.00">
                  <c:v>0.05</c:v>
                </c:pt>
                <c:pt idx="30" formatCode="0.00">
                  <c:v>0.34</c:v>
                </c:pt>
                <c:pt idx="31" formatCode="0.00">
                  <c:v>0.41</c:v>
                </c:pt>
                <c:pt idx="32" formatCode="0.00">
                  <c:v>0.4</c:v>
                </c:pt>
                <c:pt idx="33" formatCode="0.00">
                  <c:v>-0.02</c:v>
                </c:pt>
                <c:pt idx="34" formatCode="0.00">
                  <c:v>0.37</c:v>
                </c:pt>
                <c:pt idx="35" formatCode="0.00">
                  <c:v>0.52323869714507754</c:v>
                </c:pt>
                <c:pt idx="36" formatCode="0.00">
                  <c:v>1.3071884142654207</c:v>
                </c:pt>
                <c:pt idx="37" formatCode="0.00">
                  <c:v>1.4765655236124997</c:v>
                </c:pt>
                <c:pt idx="38" formatCode="0.00">
                  <c:v>0.74073329842601565</c:v>
                </c:pt>
                <c:pt idx="39" formatCode="0.00">
                  <c:v>1.1452965259043586</c:v>
                </c:pt>
                <c:pt idx="40" formatCode="0.00">
                  <c:v>0.73676702763031188</c:v>
                </c:pt>
                <c:pt idx="41" formatCode="0.00">
                  <c:v>0.54476156887122451</c:v>
                </c:pt>
                <c:pt idx="42" formatCode="0.00">
                  <c:v>0.79271648317986443</c:v>
                </c:pt>
                <c:pt idx="43" formatCode="0.00">
                  <c:v>0.89681519554218858</c:v>
                </c:pt>
                <c:pt idx="44" formatCode="0.00">
                  <c:v>0.88731154723797723</c:v>
                </c:pt>
                <c:pt idx="45" formatCode="0.00">
                  <c:v>0.67054731979086635</c:v>
                </c:pt>
                <c:pt idx="46" formatCode="0.00">
                  <c:v>0.73492470824598044</c:v>
                </c:pt>
                <c:pt idx="47" formatCode="0.00">
                  <c:v>1.0260749752853542</c:v>
                </c:pt>
                <c:pt idx="48" formatCode="0.00">
                  <c:v>1.7181979446938533</c:v>
                </c:pt>
                <c:pt idx="49" formatCode="0.00">
                  <c:v>1.8401532120646711</c:v>
                </c:pt>
                <c:pt idx="50" formatCode="0.00">
                  <c:v>1.1253288559747521</c:v>
                </c:pt>
                <c:pt idx="51" formatCode="0.00">
                  <c:v>0.94448101868309275</c:v>
                </c:pt>
                <c:pt idx="52" formatCode="0.00">
                  <c:v>0.56192102375870945</c:v>
                </c:pt>
                <c:pt idx="53" formatCode="0.00">
                  <c:v>0.38581255145663412</c:v>
                </c:pt>
                <c:pt idx="54" formatCode="0.00">
                  <c:v>0.56320675203424642</c:v>
                </c:pt>
                <c:pt idx="55" formatCode="0.00">
                  <c:v>0.65557798004746171</c:v>
                </c:pt>
                <c:pt idx="56" formatCode="0.00">
                  <c:v>0.52667105524614555</c:v>
                </c:pt>
                <c:pt idx="57" formatCode="0.00">
                  <c:v>0.1983684993575697</c:v>
                </c:pt>
                <c:pt idx="58" formatCode="0.00">
                  <c:v>0.4212641191060702</c:v>
                </c:pt>
                <c:pt idx="59" formatCode="0.00">
                  <c:v>0.46099825558147373</c:v>
                </c:pt>
                <c:pt idx="60" formatCode="0.00">
                  <c:v>0.89007007101933533</c:v>
                </c:pt>
                <c:pt idx="61" formatCode="0.00">
                  <c:v>1.3253266316495231</c:v>
                </c:pt>
                <c:pt idx="62" formatCode="0.00">
                  <c:v>0.74416768754402585</c:v>
                </c:pt>
                <c:pt idx="63" formatCode="0.00">
                  <c:v>0.57695038909105911</c:v>
                </c:pt>
                <c:pt idx="64" formatCode="0.00">
                  <c:v>0.33778706343601939</c:v>
                </c:pt>
                <c:pt idx="65" formatCode="0.00">
                  <c:v>0.29881132278781247</c:v>
                </c:pt>
                <c:pt idx="66" formatCode="0.00">
                  <c:v>0.12923430961899629</c:v>
                </c:pt>
                <c:pt idx="67" formatCode="0.00">
                  <c:v>7.8228650290616999E-2</c:v>
                </c:pt>
                <c:pt idx="68" formatCode="0.00">
                  <c:v>0.37045744045328788</c:v>
                </c:pt>
                <c:pt idx="69" formatCode="0.00">
                  <c:v>-8.3772201069321206E-2</c:v>
                </c:pt>
                <c:pt idx="70" formatCode="0.00">
                  <c:v>0.32781619580561072</c:v>
                </c:pt>
                <c:pt idx="71" formatCode="0.00">
                  <c:v>0.3851100778796705</c:v>
                </c:pt>
                <c:pt idx="72" formatCode="0.00">
                  <c:v>0.75782276834152618</c:v>
                </c:pt>
                <c:pt idx="73" formatCode="0.00">
                  <c:v>1.3776799697818554</c:v>
                </c:pt>
                <c:pt idx="74" formatCode="0.00">
                  <c:v>0.4942404477810558</c:v>
                </c:pt>
                <c:pt idx="75" formatCode="0.00">
                  <c:v>0.70661797139016391</c:v>
                </c:pt>
                <c:pt idx="76" formatCode="0.00">
                  <c:v>0.22891597435967051</c:v>
                </c:pt>
                <c:pt idx="77" formatCode="0.00">
                  <c:v>0.14301821839830259</c:v>
                </c:pt>
                <c:pt idx="78" formatCode="0.00">
                  <c:v>0.23700429881982349</c:v>
                </c:pt>
              </c:numCache>
            </c:numRef>
          </c:val>
          <c:smooth val="1"/>
          <c:extLst>
            <c:ext xmlns:c16="http://schemas.microsoft.com/office/drawing/2014/chart" uri="{C3380CC4-5D6E-409C-BE32-E72D297353CC}">
              <c16:uniqueId val="{00000000-0914-4065-8B58-D9C1CD298551}"/>
            </c:ext>
          </c:extLst>
        </c:ser>
        <c:ser>
          <c:idx val="3"/>
          <c:order val="1"/>
          <c:tx>
            <c:strRef>
              <c:f>'22. Gráfico por ingresos'!$L$5</c:f>
              <c:strCache>
                <c:ptCount val="1"/>
                <c:pt idx="0">
                  <c:v>Clase media</c:v>
                </c:pt>
              </c:strCache>
            </c:strRef>
          </c:tx>
          <c:spPr>
            <a:ln cmpd="dbl">
              <a:solidFill>
                <a:srgbClr val="FFC000"/>
              </a:solidFill>
              <a:prstDash val="sysDash"/>
            </a:ln>
          </c:spPr>
          <c:marker>
            <c:symbol val="none"/>
          </c:marker>
          <c:cat>
            <c:multiLvlStrRef>
              <c:f>'22. Gráfico por ingresos'!$H$42:$I$120</c:f>
              <c:multiLvlStrCache>
                <c:ptCount val="79"/>
                <c:lvl>
                  <c:pt idx="0">
                    <c:v>Enero</c:v>
                  </c:pt>
                  <c:pt idx="1">
                    <c:v>Febrero</c:v>
                  </c:pt>
                  <c:pt idx="2">
                    <c:v>Marzo</c:v>
                  </c:pt>
                  <c:pt idx="3">
                    <c:v>Abril</c:v>
                  </c:pt>
                  <c:pt idx="4">
                    <c:v>Mayo</c:v>
                  </c:pt>
                  <c:pt idx="5">
                    <c:v>Junio</c:v>
                  </c:pt>
                  <c:pt idx="6">
                    <c:v>Julio</c:v>
                  </c:pt>
                  <c:pt idx="7">
                    <c:v>Agosto</c:v>
                  </c:pt>
                  <c:pt idx="8">
                    <c:v>Septiembre</c:v>
                  </c:pt>
                  <c:pt idx="9">
                    <c:v>Octubre</c:v>
                  </c:pt>
                  <c:pt idx="10">
                    <c:v>Noviembre</c:v>
                  </c:pt>
                  <c:pt idx="11">
                    <c:v>Diciembre</c:v>
                  </c:pt>
                  <c:pt idx="12">
                    <c:v>Enero</c:v>
                  </c:pt>
                  <c:pt idx="13">
                    <c:v>Febrero</c:v>
                  </c:pt>
                  <c:pt idx="14">
                    <c:v>Marzo</c:v>
                  </c:pt>
                  <c:pt idx="15">
                    <c:v>Abril</c:v>
                  </c:pt>
                  <c:pt idx="16">
                    <c:v>Mayo</c:v>
                  </c:pt>
                  <c:pt idx="17">
                    <c:v>Junio</c:v>
                  </c:pt>
                  <c:pt idx="18">
                    <c:v>Julio</c:v>
                  </c:pt>
                  <c:pt idx="19">
                    <c:v>Agosto</c:v>
                  </c:pt>
                  <c:pt idx="20">
                    <c:v>Septiembre</c:v>
                  </c:pt>
                  <c:pt idx="21">
                    <c:v>Octubre</c:v>
                  </c:pt>
                  <c:pt idx="22">
                    <c:v>Noviembre</c:v>
                  </c:pt>
                  <c:pt idx="23">
                    <c:v>Diciembre</c:v>
                  </c:pt>
                  <c:pt idx="24">
                    <c:v>Enero</c:v>
                  </c:pt>
                  <c:pt idx="25">
                    <c:v>Febrero</c:v>
                  </c:pt>
                  <c:pt idx="26">
                    <c:v>Marzo</c:v>
                  </c:pt>
                  <c:pt idx="27">
                    <c:v>Abril</c:v>
                  </c:pt>
                  <c:pt idx="28">
                    <c:v>Mayo</c:v>
                  </c:pt>
                  <c:pt idx="29">
                    <c:v>Junio</c:v>
                  </c:pt>
                  <c:pt idx="30">
                    <c:v>Julio</c:v>
                  </c:pt>
                  <c:pt idx="31">
                    <c:v>Agosto</c:v>
                  </c:pt>
                  <c:pt idx="32">
                    <c:v>Septiembre</c:v>
                  </c:pt>
                  <c:pt idx="33">
                    <c:v>Octubre</c:v>
                  </c:pt>
                  <c:pt idx="34">
                    <c:v>Noviembre</c:v>
                  </c:pt>
                  <c:pt idx="35">
                    <c:v>Diciembre</c:v>
                  </c:pt>
                  <c:pt idx="36">
                    <c:v>Enero</c:v>
                  </c:pt>
                  <c:pt idx="37">
                    <c:v>Febrero</c:v>
                  </c:pt>
                  <c:pt idx="38">
                    <c:v>Marzo</c:v>
                  </c:pt>
                  <c:pt idx="39">
                    <c:v>Abril</c:v>
                  </c:pt>
                  <c:pt idx="40">
                    <c:v>Mayo</c:v>
                  </c:pt>
                  <c:pt idx="41">
                    <c:v>Junio</c:v>
                  </c:pt>
                  <c:pt idx="42">
                    <c:v>Julio</c:v>
                  </c:pt>
                  <c:pt idx="43">
                    <c:v>Agosto</c:v>
                  </c:pt>
                  <c:pt idx="44">
                    <c:v>Septiembre</c:v>
                  </c:pt>
                  <c:pt idx="45">
                    <c:v>Octubre</c:v>
                  </c:pt>
                  <c:pt idx="46">
                    <c:v>Noviembre</c:v>
                  </c:pt>
                  <c:pt idx="47">
                    <c:v>Diciembre</c:v>
                  </c:pt>
                  <c:pt idx="48">
                    <c:v>Enero</c:v>
                  </c:pt>
                  <c:pt idx="49">
                    <c:v>Febrero</c:v>
                  </c:pt>
                  <c:pt idx="50">
                    <c:v>Marzo</c:v>
                  </c:pt>
                  <c:pt idx="51">
                    <c:v>Abril</c:v>
                  </c:pt>
                  <c:pt idx="52">
                    <c:v>Mayo</c:v>
                  </c:pt>
                  <c:pt idx="53">
                    <c:v>Junio</c:v>
                  </c:pt>
                  <c:pt idx="54">
                    <c:v>Julio</c:v>
                  </c:pt>
                  <c:pt idx="55">
                    <c:v>Agosto</c:v>
                  </c:pt>
                  <c:pt idx="56">
                    <c:v>Septiembre</c:v>
                  </c:pt>
                  <c:pt idx="57">
                    <c:v>Octubre</c:v>
                  </c:pt>
                  <c:pt idx="58">
                    <c:v>Noviembre</c:v>
                  </c:pt>
                  <c:pt idx="59">
                    <c:v>Diciembre</c:v>
                  </c:pt>
                  <c:pt idx="60">
                    <c:v>Enero</c:v>
                  </c:pt>
                  <c:pt idx="61">
                    <c:v>Febrero</c:v>
                  </c:pt>
                  <c:pt idx="62">
                    <c:v>Marzo</c:v>
                  </c:pt>
                  <c:pt idx="63">
                    <c:v>Abril</c:v>
                  </c:pt>
                  <c:pt idx="64">
                    <c:v>Mayo</c:v>
                  </c:pt>
                  <c:pt idx="65">
                    <c:v>Junio</c:v>
                  </c:pt>
                  <c:pt idx="66">
                    <c:v>Julio</c:v>
                  </c:pt>
                  <c:pt idx="67">
                    <c:v>Agosto</c:v>
                  </c:pt>
                  <c:pt idx="68">
                    <c:v>Septiembre</c:v>
                  </c:pt>
                  <c:pt idx="69">
                    <c:v>Octubre</c:v>
                  </c:pt>
                  <c:pt idx="70">
                    <c:v>Noviembre</c:v>
                  </c:pt>
                  <c:pt idx="71">
                    <c:v>Diciembre</c:v>
                  </c:pt>
                  <c:pt idx="72">
                    <c:v>Enero</c:v>
                  </c:pt>
                  <c:pt idx="73">
                    <c:v>Febrero</c:v>
                  </c:pt>
                  <c:pt idx="74">
                    <c:v>Marzo</c:v>
                  </c:pt>
                  <c:pt idx="75">
                    <c:v>Abril</c:v>
                  </c:pt>
                  <c:pt idx="76">
                    <c:v>Mayo</c:v>
                  </c:pt>
                  <c:pt idx="77">
                    <c:v>Junio</c:v>
                  </c:pt>
                  <c:pt idx="78">
                    <c:v>Julio</c:v>
                  </c:pt>
                </c:lvl>
                <c:lvl>
                  <c:pt idx="0">
                    <c:v>2019</c:v>
                  </c:pt>
                  <c:pt idx="12">
                    <c:v>2020</c:v>
                  </c:pt>
                  <c:pt idx="24">
                    <c:v>2021</c:v>
                  </c:pt>
                  <c:pt idx="36">
                    <c:v>2022</c:v>
                  </c:pt>
                  <c:pt idx="48">
                    <c:v>2023</c:v>
                  </c:pt>
                  <c:pt idx="60">
                    <c:v>2024</c:v>
                  </c:pt>
                  <c:pt idx="72">
                    <c:v>2025</c:v>
                  </c:pt>
                </c:lvl>
              </c:multiLvlStrCache>
            </c:multiLvlStrRef>
          </c:cat>
          <c:val>
            <c:numRef>
              <c:f>'22. Gráfico por ingresos'!$L$42:$L$120</c:f>
              <c:numCache>
                <c:formatCode>#,##0.00</c:formatCode>
                <c:ptCount val="79"/>
                <c:pt idx="0">
                  <c:v>0.61</c:v>
                </c:pt>
                <c:pt idx="1">
                  <c:v>0.57999999999999996</c:v>
                </c:pt>
                <c:pt idx="2">
                  <c:v>0.45</c:v>
                </c:pt>
                <c:pt idx="3">
                  <c:v>0.5</c:v>
                </c:pt>
                <c:pt idx="4">
                  <c:v>0.31</c:v>
                </c:pt>
                <c:pt idx="5">
                  <c:v>0.27</c:v>
                </c:pt>
                <c:pt idx="6">
                  <c:v>0.22</c:v>
                </c:pt>
                <c:pt idx="7">
                  <c:v>0.09</c:v>
                </c:pt>
                <c:pt idx="8">
                  <c:v>0.23</c:v>
                </c:pt>
                <c:pt idx="9">
                  <c:v>0.16</c:v>
                </c:pt>
                <c:pt idx="10">
                  <c:v>0.1</c:v>
                </c:pt>
                <c:pt idx="11" formatCode="0.00">
                  <c:v>0.25</c:v>
                </c:pt>
                <c:pt idx="12" formatCode="0.00">
                  <c:v>0.43</c:v>
                </c:pt>
                <c:pt idx="13" formatCode="0.00">
                  <c:v>0.65</c:v>
                </c:pt>
                <c:pt idx="14" formatCode="0.00">
                  <c:v>0.59</c:v>
                </c:pt>
                <c:pt idx="15" formatCode="0.00">
                  <c:v>0.14000000000000001</c:v>
                </c:pt>
                <c:pt idx="16" formatCode="0.00">
                  <c:v>-0.34</c:v>
                </c:pt>
                <c:pt idx="17" formatCode="0.00">
                  <c:v>-0.39</c:v>
                </c:pt>
                <c:pt idx="18" formatCode="0.00">
                  <c:v>0.01</c:v>
                </c:pt>
                <c:pt idx="19" formatCode="0.00">
                  <c:v>0.01</c:v>
                </c:pt>
                <c:pt idx="20" formatCode="0.00">
                  <c:v>0.35</c:v>
                </c:pt>
                <c:pt idx="21" formatCode="0.00">
                  <c:v>-0.06</c:v>
                </c:pt>
                <c:pt idx="22" formatCode="0.00">
                  <c:v>-0.15</c:v>
                </c:pt>
                <c:pt idx="23" formatCode="0.00">
                  <c:v>0.41</c:v>
                </c:pt>
                <c:pt idx="24" formatCode="0.00">
                  <c:v>0.46</c:v>
                </c:pt>
                <c:pt idx="25" formatCode="0.00">
                  <c:v>0.63</c:v>
                </c:pt>
                <c:pt idx="26" formatCode="0.00">
                  <c:v>0.52</c:v>
                </c:pt>
                <c:pt idx="27" formatCode="0.00">
                  <c:v>0.61</c:v>
                </c:pt>
                <c:pt idx="28" formatCode="0.00">
                  <c:v>1.07</c:v>
                </c:pt>
                <c:pt idx="29" formatCode="0.00">
                  <c:v>-7.0000000000000007E-2</c:v>
                </c:pt>
                <c:pt idx="30" formatCode="0.00">
                  <c:v>0.32</c:v>
                </c:pt>
                <c:pt idx="31" formatCode="0.00">
                  <c:v>0.46</c:v>
                </c:pt>
                <c:pt idx="32" formatCode="0.00">
                  <c:v>0.37</c:v>
                </c:pt>
                <c:pt idx="33" formatCode="0.00">
                  <c:v>0</c:v>
                </c:pt>
                <c:pt idx="34" formatCode="0.00">
                  <c:v>0.51</c:v>
                </c:pt>
                <c:pt idx="35" formatCode="0.00">
                  <c:v>0.75028056337946081</c:v>
                </c:pt>
                <c:pt idx="36" formatCode="0.00">
                  <c:v>1.7370489056066072</c:v>
                </c:pt>
                <c:pt idx="37" formatCode="0.00">
                  <c:v>1.6488123747068981</c:v>
                </c:pt>
                <c:pt idx="38" formatCode="0.00">
                  <c:v>1.0260827805652213</c:v>
                </c:pt>
                <c:pt idx="39" formatCode="0.00">
                  <c:v>1.2380294635687337</c:v>
                </c:pt>
                <c:pt idx="40" formatCode="0.00">
                  <c:v>0.85697068284686406</c:v>
                </c:pt>
                <c:pt idx="41" formatCode="0.00">
                  <c:v>0.50611710125049703</c:v>
                </c:pt>
                <c:pt idx="42" formatCode="0.00">
                  <c:v>0.80668163206695309</c:v>
                </c:pt>
                <c:pt idx="43" formatCode="0.00">
                  <c:v>1.0274788291053942</c:v>
                </c:pt>
                <c:pt idx="44" formatCode="0.00">
                  <c:v>0.93529584068319138</c:v>
                </c:pt>
                <c:pt idx="45" formatCode="0.00">
                  <c:v>0.71689275008991848</c:v>
                </c:pt>
                <c:pt idx="46" formatCode="0.00">
                  <c:v>0.76383761921261362</c:v>
                </c:pt>
                <c:pt idx="47" formatCode="0.00">
                  <c:v>1.2826062594786618</c:v>
                </c:pt>
                <c:pt idx="48" formatCode="0.00">
                  <c:v>1.7971616037483227</c:v>
                </c:pt>
                <c:pt idx="49" formatCode="0.00">
                  <c:v>1.6403427744508667</c:v>
                </c:pt>
                <c:pt idx="50" formatCode="0.00">
                  <c:v>1.0575785051334159</c:v>
                </c:pt>
                <c:pt idx="51" formatCode="0.00">
                  <c:v>0.74959934198419242</c:v>
                </c:pt>
                <c:pt idx="52" formatCode="0.00">
                  <c:v>0.41787846921980082</c:v>
                </c:pt>
                <c:pt idx="53" formatCode="0.00">
                  <c:v>0.30080350240799231</c:v>
                </c:pt>
                <c:pt idx="54" formatCode="0.00">
                  <c:v>0.49512264548285062</c:v>
                </c:pt>
                <c:pt idx="55" formatCode="0.00">
                  <c:v>0.7064333240788484</c:v>
                </c:pt>
                <c:pt idx="56" formatCode="0.00">
                  <c:v>0.53685518108099028</c:v>
                </c:pt>
                <c:pt idx="57" formatCode="0.00">
                  <c:v>0.25198930819113152</c:v>
                </c:pt>
                <c:pt idx="58" formatCode="0.00">
                  <c:v>0.48843432013362498</c:v>
                </c:pt>
                <c:pt idx="59" formatCode="0.00">
                  <c:v>0.46299599223734311</c:v>
                </c:pt>
                <c:pt idx="60" formatCode="0.00">
                  <c:v>0.9497897748195262</c:v>
                </c:pt>
                <c:pt idx="61" formatCode="0.00">
                  <c:v>1.0533090483934924</c:v>
                </c:pt>
                <c:pt idx="62" formatCode="0.00">
                  <c:v>0.69551329143348239</c:v>
                </c:pt>
                <c:pt idx="63" formatCode="0.00">
                  <c:v>0.57518114371338935</c:v>
                </c:pt>
                <c:pt idx="64" formatCode="0.00">
                  <c:v>0.42801161106085478</c:v>
                </c:pt>
                <c:pt idx="65" formatCode="0.00">
                  <c:v>0.32363969038157359</c:v>
                </c:pt>
                <c:pt idx="66" formatCode="0.00">
                  <c:v>0.20827316311981661</c:v>
                </c:pt>
                <c:pt idx="67" formatCode="0.00">
                  <c:v>-1.0212970015406799E-2</c:v>
                </c:pt>
                <c:pt idx="68" formatCode="0.00">
                  <c:v>0.2363639492545179</c:v>
                </c:pt>
                <c:pt idx="69" formatCode="0.00">
                  <c:v>-0.13231504624685769</c:v>
                </c:pt>
                <c:pt idx="70" formatCode="0.00">
                  <c:v>0.25935031120079999</c:v>
                </c:pt>
                <c:pt idx="71" formatCode="0.00">
                  <c:v>0.46973226567147419</c:v>
                </c:pt>
                <c:pt idx="72" formatCode="0.00">
                  <c:v>0.97745014314442558</c:v>
                </c:pt>
                <c:pt idx="73" formatCode="0.00">
                  <c:v>1.0929127782866193</c:v>
                </c:pt>
                <c:pt idx="74" formatCode="0.00">
                  <c:v>0.53053240694369941</c:v>
                </c:pt>
                <c:pt idx="75" formatCode="0.00">
                  <c:v>0.63851746376693419</c:v>
                </c:pt>
                <c:pt idx="76" formatCode="0.00">
                  <c:v>0.3338939430041632</c:v>
                </c:pt>
                <c:pt idx="77" formatCode="0.00">
                  <c:v>9.3466596843505403E-2</c:v>
                </c:pt>
                <c:pt idx="78" formatCode="0.00">
                  <c:v>0.2816225171361269</c:v>
                </c:pt>
              </c:numCache>
            </c:numRef>
          </c:val>
          <c:smooth val="1"/>
          <c:extLst>
            <c:ext xmlns:c16="http://schemas.microsoft.com/office/drawing/2014/chart" uri="{C3380CC4-5D6E-409C-BE32-E72D297353CC}">
              <c16:uniqueId val="{00000001-0914-4065-8B58-D9C1CD298551}"/>
            </c:ext>
          </c:extLst>
        </c:ser>
        <c:ser>
          <c:idx val="2"/>
          <c:order val="2"/>
          <c:tx>
            <c:strRef>
              <c:f>'22. Gráfico por ingresos'!$K$5</c:f>
              <c:strCache>
                <c:ptCount val="1"/>
                <c:pt idx="0">
                  <c:v>Vulnerables</c:v>
                </c:pt>
              </c:strCache>
            </c:strRef>
          </c:tx>
          <c:spPr>
            <a:ln>
              <a:solidFill>
                <a:schemeClr val="accent4">
                  <a:lumMod val="60000"/>
                  <a:lumOff val="40000"/>
                </a:schemeClr>
              </a:solidFill>
              <a:prstDash val="sysDash"/>
            </a:ln>
          </c:spPr>
          <c:marker>
            <c:symbol val="none"/>
          </c:marker>
          <c:cat>
            <c:multiLvlStrRef>
              <c:f>'22. Gráfico por ingresos'!$H$42:$I$120</c:f>
              <c:multiLvlStrCache>
                <c:ptCount val="79"/>
                <c:lvl>
                  <c:pt idx="0">
                    <c:v>Enero</c:v>
                  </c:pt>
                  <c:pt idx="1">
                    <c:v>Febrero</c:v>
                  </c:pt>
                  <c:pt idx="2">
                    <c:v>Marzo</c:v>
                  </c:pt>
                  <c:pt idx="3">
                    <c:v>Abril</c:v>
                  </c:pt>
                  <c:pt idx="4">
                    <c:v>Mayo</c:v>
                  </c:pt>
                  <c:pt idx="5">
                    <c:v>Junio</c:v>
                  </c:pt>
                  <c:pt idx="6">
                    <c:v>Julio</c:v>
                  </c:pt>
                  <c:pt idx="7">
                    <c:v>Agosto</c:v>
                  </c:pt>
                  <c:pt idx="8">
                    <c:v>Septiembre</c:v>
                  </c:pt>
                  <c:pt idx="9">
                    <c:v>Octubre</c:v>
                  </c:pt>
                  <c:pt idx="10">
                    <c:v>Noviembre</c:v>
                  </c:pt>
                  <c:pt idx="11">
                    <c:v>Diciembre</c:v>
                  </c:pt>
                  <c:pt idx="12">
                    <c:v>Enero</c:v>
                  </c:pt>
                  <c:pt idx="13">
                    <c:v>Febrero</c:v>
                  </c:pt>
                  <c:pt idx="14">
                    <c:v>Marzo</c:v>
                  </c:pt>
                  <c:pt idx="15">
                    <c:v>Abril</c:v>
                  </c:pt>
                  <c:pt idx="16">
                    <c:v>Mayo</c:v>
                  </c:pt>
                  <c:pt idx="17">
                    <c:v>Junio</c:v>
                  </c:pt>
                  <c:pt idx="18">
                    <c:v>Julio</c:v>
                  </c:pt>
                  <c:pt idx="19">
                    <c:v>Agosto</c:v>
                  </c:pt>
                  <c:pt idx="20">
                    <c:v>Septiembre</c:v>
                  </c:pt>
                  <c:pt idx="21">
                    <c:v>Octubre</c:v>
                  </c:pt>
                  <c:pt idx="22">
                    <c:v>Noviembre</c:v>
                  </c:pt>
                  <c:pt idx="23">
                    <c:v>Diciembre</c:v>
                  </c:pt>
                  <c:pt idx="24">
                    <c:v>Enero</c:v>
                  </c:pt>
                  <c:pt idx="25">
                    <c:v>Febrero</c:v>
                  </c:pt>
                  <c:pt idx="26">
                    <c:v>Marzo</c:v>
                  </c:pt>
                  <c:pt idx="27">
                    <c:v>Abril</c:v>
                  </c:pt>
                  <c:pt idx="28">
                    <c:v>Mayo</c:v>
                  </c:pt>
                  <c:pt idx="29">
                    <c:v>Junio</c:v>
                  </c:pt>
                  <c:pt idx="30">
                    <c:v>Julio</c:v>
                  </c:pt>
                  <c:pt idx="31">
                    <c:v>Agosto</c:v>
                  </c:pt>
                  <c:pt idx="32">
                    <c:v>Septiembre</c:v>
                  </c:pt>
                  <c:pt idx="33">
                    <c:v>Octubre</c:v>
                  </c:pt>
                  <c:pt idx="34">
                    <c:v>Noviembre</c:v>
                  </c:pt>
                  <c:pt idx="35">
                    <c:v>Diciembre</c:v>
                  </c:pt>
                  <c:pt idx="36">
                    <c:v>Enero</c:v>
                  </c:pt>
                  <c:pt idx="37">
                    <c:v>Febrero</c:v>
                  </c:pt>
                  <c:pt idx="38">
                    <c:v>Marzo</c:v>
                  </c:pt>
                  <c:pt idx="39">
                    <c:v>Abril</c:v>
                  </c:pt>
                  <c:pt idx="40">
                    <c:v>Mayo</c:v>
                  </c:pt>
                  <c:pt idx="41">
                    <c:v>Junio</c:v>
                  </c:pt>
                  <c:pt idx="42">
                    <c:v>Julio</c:v>
                  </c:pt>
                  <c:pt idx="43">
                    <c:v>Agosto</c:v>
                  </c:pt>
                  <c:pt idx="44">
                    <c:v>Septiembre</c:v>
                  </c:pt>
                  <c:pt idx="45">
                    <c:v>Octubre</c:v>
                  </c:pt>
                  <c:pt idx="46">
                    <c:v>Noviembre</c:v>
                  </c:pt>
                  <c:pt idx="47">
                    <c:v>Diciembre</c:v>
                  </c:pt>
                  <c:pt idx="48">
                    <c:v>Enero</c:v>
                  </c:pt>
                  <c:pt idx="49">
                    <c:v>Febrero</c:v>
                  </c:pt>
                  <c:pt idx="50">
                    <c:v>Marzo</c:v>
                  </c:pt>
                  <c:pt idx="51">
                    <c:v>Abril</c:v>
                  </c:pt>
                  <c:pt idx="52">
                    <c:v>Mayo</c:v>
                  </c:pt>
                  <c:pt idx="53">
                    <c:v>Junio</c:v>
                  </c:pt>
                  <c:pt idx="54">
                    <c:v>Julio</c:v>
                  </c:pt>
                  <c:pt idx="55">
                    <c:v>Agosto</c:v>
                  </c:pt>
                  <c:pt idx="56">
                    <c:v>Septiembre</c:v>
                  </c:pt>
                  <c:pt idx="57">
                    <c:v>Octubre</c:v>
                  </c:pt>
                  <c:pt idx="58">
                    <c:v>Noviembre</c:v>
                  </c:pt>
                  <c:pt idx="59">
                    <c:v>Diciembre</c:v>
                  </c:pt>
                  <c:pt idx="60">
                    <c:v>Enero</c:v>
                  </c:pt>
                  <c:pt idx="61">
                    <c:v>Febrero</c:v>
                  </c:pt>
                  <c:pt idx="62">
                    <c:v>Marzo</c:v>
                  </c:pt>
                  <c:pt idx="63">
                    <c:v>Abril</c:v>
                  </c:pt>
                  <c:pt idx="64">
                    <c:v>Mayo</c:v>
                  </c:pt>
                  <c:pt idx="65">
                    <c:v>Junio</c:v>
                  </c:pt>
                  <c:pt idx="66">
                    <c:v>Julio</c:v>
                  </c:pt>
                  <c:pt idx="67">
                    <c:v>Agosto</c:v>
                  </c:pt>
                  <c:pt idx="68">
                    <c:v>Septiembre</c:v>
                  </c:pt>
                  <c:pt idx="69">
                    <c:v>Octubre</c:v>
                  </c:pt>
                  <c:pt idx="70">
                    <c:v>Noviembre</c:v>
                  </c:pt>
                  <c:pt idx="71">
                    <c:v>Diciembre</c:v>
                  </c:pt>
                  <c:pt idx="72">
                    <c:v>Enero</c:v>
                  </c:pt>
                  <c:pt idx="73">
                    <c:v>Febrero</c:v>
                  </c:pt>
                  <c:pt idx="74">
                    <c:v>Marzo</c:v>
                  </c:pt>
                  <c:pt idx="75">
                    <c:v>Abril</c:v>
                  </c:pt>
                  <c:pt idx="76">
                    <c:v>Mayo</c:v>
                  </c:pt>
                  <c:pt idx="77">
                    <c:v>Junio</c:v>
                  </c:pt>
                  <c:pt idx="78">
                    <c:v>Julio</c:v>
                  </c:pt>
                </c:lvl>
                <c:lvl>
                  <c:pt idx="0">
                    <c:v>2019</c:v>
                  </c:pt>
                  <c:pt idx="12">
                    <c:v>2020</c:v>
                  </c:pt>
                  <c:pt idx="24">
                    <c:v>2021</c:v>
                  </c:pt>
                  <c:pt idx="36">
                    <c:v>2022</c:v>
                  </c:pt>
                  <c:pt idx="48">
                    <c:v>2023</c:v>
                  </c:pt>
                  <c:pt idx="60">
                    <c:v>2024</c:v>
                  </c:pt>
                  <c:pt idx="72">
                    <c:v>2025</c:v>
                  </c:pt>
                </c:lvl>
              </c:multiLvlStrCache>
            </c:multiLvlStrRef>
          </c:cat>
          <c:val>
            <c:numRef>
              <c:f>'22. Gráfico por ingresos'!$K$42:$K$120</c:f>
              <c:numCache>
                <c:formatCode>#,##0.00</c:formatCode>
                <c:ptCount val="79"/>
                <c:pt idx="0">
                  <c:v>0.69</c:v>
                </c:pt>
                <c:pt idx="1">
                  <c:v>0.44</c:v>
                </c:pt>
                <c:pt idx="2">
                  <c:v>0.5</c:v>
                </c:pt>
                <c:pt idx="3">
                  <c:v>0.6</c:v>
                </c:pt>
                <c:pt idx="4">
                  <c:v>0.4</c:v>
                </c:pt>
                <c:pt idx="5">
                  <c:v>0.33</c:v>
                </c:pt>
                <c:pt idx="6">
                  <c:v>0.28000000000000003</c:v>
                </c:pt>
                <c:pt idx="7">
                  <c:v>0.04</c:v>
                </c:pt>
                <c:pt idx="8">
                  <c:v>0.15</c:v>
                </c:pt>
                <c:pt idx="9">
                  <c:v>0.16</c:v>
                </c:pt>
                <c:pt idx="10">
                  <c:v>0.08</c:v>
                </c:pt>
                <c:pt idx="11" formatCode="0.00">
                  <c:v>0.22</c:v>
                </c:pt>
                <c:pt idx="12" formatCode="0.00">
                  <c:v>0.5</c:v>
                </c:pt>
                <c:pt idx="13" formatCode="0.00">
                  <c:v>0.59</c:v>
                </c:pt>
                <c:pt idx="14" formatCode="0.00">
                  <c:v>0.77</c:v>
                </c:pt>
                <c:pt idx="15" formatCode="0.00">
                  <c:v>0.42</c:v>
                </c:pt>
                <c:pt idx="16" formatCode="0.00">
                  <c:v>-0.25</c:v>
                </c:pt>
                <c:pt idx="17" formatCode="0.00">
                  <c:v>-0.34</c:v>
                </c:pt>
                <c:pt idx="18" formatCode="0.00">
                  <c:v>-0.08</c:v>
                </c:pt>
                <c:pt idx="19" formatCode="0.00">
                  <c:v>-7.0000000000000007E-2</c:v>
                </c:pt>
                <c:pt idx="20" formatCode="0.00">
                  <c:v>0.26</c:v>
                </c:pt>
                <c:pt idx="21" formatCode="0.00">
                  <c:v>-0.09</c:v>
                </c:pt>
                <c:pt idx="22" formatCode="0.00">
                  <c:v>-0.11</c:v>
                </c:pt>
                <c:pt idx="23" formatCode="0.00">
                  <c:v>0.48</c:v>
                </c:pt>
                <c:pt idx="24" formatCode="0.00">
                  <c:v>0.56999999999999995</c:v>
                </c:pt>
                <c:pt idx="25" formatCode="0.00">
                  <c:v>0.55000000000000004</c:v>
                </c:pt>
                <c:pt idx="26" formatCode="0.00">
                  <c:v>0.61</c:v>
                </c:pt>
                <c:pt idx="27" formatCode="0.00">
                  <c:v>0.75</c:v>
                </c:pt>
                <c:pt idx="28" formatCode="0.00">
                  <c:v>1.49</c:v>
                </c:pt>
                <c:pt idx="29" formatCode="0.00">
                  <c:v>-0.14000000000000001</c:v>
                </c:pt>
                <c:pt idx="30" formatCode="0.00">
                  <c:v>0.3</c:v>
                </c:pt>
                <c:pt idx="31" formatCode="0.00">
                  <c:v>0.47</c:v>
                </c:pt>
                <c:pt idx="32" formatCode="0.00">
                  <c:v>0.41</c:v>
                </c:pt>
                <c:pt idx="33" formatCode="0.00">
                  <c:v>0.09</c:v>
                </c:pt>
                <c:pt idx="34" formatCode="0.00">
                  <c:v>0.62</c:v>
                </c:pt>
                <c:pt idx="35" formatCode="0.00">
                  <c:v>0.92707947616958553</c:v>
                </c:pt>
                <c:pt idx="36" formatCode="0.00">
                  <c:v>1.9413626764989953</c:v>
                </c:pt>
                <c:pt idx="37" formatCode="0.00">
                  <c:v>1.8038418367400773</c:v>
                </c:pt>
                <c:pt idx="38" formatCode="0.00">
                  <c:v>1.2403142131487528</c:v>
                </c:pt>
                <c:pt idx="39" formatCode="0.00">
                  <c:v>1.404645735185567</c:v>
                </c:pt>
                <c:pt idx="40" formatCode="0.00">
                  <c:v>0.94924319528449286</c:v>
                </c:pt>
                <c:pt idx="41" formatCode="0.00">
                  <c:v>0.4590427869686407</c:v>
                </c:pt>
                <c:pt idx="42" formatCode="0.00">
                  <c:v>0.85411417673187762</c:v>
                </c:pt>
                <c:pt idx="43" formatCode="0.00">
                  <c:v>1.1745312393748757</c:v>
                </c:pt>
                <c:pt idx="44" formatCode="0.00">
                  <c:v>0.96951294209790495</c:v>
                </c:pt>
                <c:pt idx="45" formatCode="0.00">
                  <c:v>0.76392272541552564</c:v>
                </c:pt>
                <c:pt idx="46" formatCode="0.00">
                  <c:v>0.84939238263257655</c:v>
                </c:pt>
                <c:pt idx="47" formatCode="0.00">
                  <c:v>1.4800506526088468</c:v>
                </c:pt>
                <c:pt idx="48" formatCode="0.00">
                  <c:v>1.8364298765624734</c:v>
                </c:pt>
                <c:pt idx="49" formatCode="0.00">
                  <c:v>1.4787416790053152</c:v>
                </c:pt>
                <c:pt idx="50" formatCode="0.00">
                  <c:v>0.95851691050454757</c:v>
                </c:pt>
                <c:pt idx="51" formatCode="0.00">
                  <c:v>0.65975064956853824</c:v>
                </c:pt>
                <c:pt idx="52" formatCode="0.00">
                  <c:v>0.30273458014572679</c:v>
                </c:pt>
                <c:pt idx="53" formatCode="0.00">
                  <c:v>0.19144987275886399</c:v>
                </c:pt>
                <c:pt idx="54" formatCode="0.00">
                  <c:v>0.44953150561204869</c:v>
                </c:pt>
                <c:pt idx="55" formatCode="0.00">
                  <c:v>0.74092632568360606</c:v>
                </c:pt>
                <c:pt idx="56" formatCode="0.00">
                  <c:v>0.55984515438650795</c:v>
                </c:pt>
                <c:pt idx="57" formatCode="0.00">
                  <c:v>0.29356095968135232</c:v>
                </c:pt>
                <c:pt idx="58" formatCode="0.00">
                  <c:v>0.49479249917131868</c:v>
                </c:pt>
                <c:pt idx="59" formatCode="0.00">
                  <c:v>0.41018421932588239</c:v>
                </c:pt>
                <c:pt idx="60" formatCode="0.00">
                  <c:v>0.86114746730923253</c:v>
                </c:pt>
                <c:pt idx="61" formatCode="0.00">
                  <c:v>0.87222554174308442</c:v>
                </c:pt>
                <c:pt idx="62" formatCode="0.00">
                  <c:v>0.67022283764413393</c:v>
                </c:pt>
                <c:pt idx="63" formatCode="0.00">
                  <c:v>0.67532174747675389</c:v>
                </c:pt>
                <c:pt idx="64" formatCode="0.00">
                  <c:v>0.53387741633912456</c:v>
                </c:pt>
                <c:pt idx="65" formatCode="0.00">
                  <c:v>0.35905293687713802</c:v>
                </c:pt>
                <c:pt idx="66" formatCode="0.00">
                  <c:v>0.25852688454324818</c:v>
                </c:pt>
                <c:pt idx="67" formatCode="0.00">
                  <c:v>-6.5971515056703095E-2</c:v>
                </c:pt>
                <c:pt idx="68" formatCode="0.00">
                  <c:v>8.55573670260769E-2</c:v>
                </c:pt>
                <c:pt idx="69" formatCode="0.00">
                  <c:v>-0.21424680140056809</c:v>
                </c:pt>
                <c:pt idx="70" formatCode="0.00">
                  <c:v>0.23496442064529949</c:v>
                </c:pt>
                <c:pt idx="71" formatCode="0.00">
                  <c:v>0.52375619950092689</c:v>
                </c:pt>
                <c:pt idx="72" formatCode="0.00">
                  <c:v>1.0530747482056479</c:v>
                </c:pt>
                <c:pt idx="73" formatCode="0.00">
                  <c:v>0.95309775132814645</c:v>
                </c:pt>
                <c:pt idx="74" formatCode="0.00">
                  <c:v>0.546019076051106</c:v>
                </c:pt>
                <c:pt idx="75" formatCode="0.00">
                  <c:v>0.68487183273612739</c:v>
                </c:pt>
                <c:pt idx="76" formatCode="0.00">
                  <c:v>0.39618247393993888</c:v>
                </c:pt>
                <c:pt idx="77" formatCode="0.00">
                  <c:v>7.67748500468515E-2</c:v>
                </c:pt>
                <c:pt idx="78" formatCode="0.00">
                  <c:v>0.31311341694429612</c:v>
                </c:pt>
              </c:numCache>
            </c:numRef>
          </c:val>
          <c:smooth val="1"/>
          <c:extLst>
            <c:ext xmlns:c16="http://schemas.microsoft.com/office/drawing/2014/chart" uri="{C3380CC4-5D6E-409C-BE32-E72D297353CC}">
              <c16:uniqueId val="{00000002-0914-4065-8B58-D9C1CD298551}"/>
            </c:ext>
          </c:extLst>
        </c:ser>
        <c:ser>
          <c:idx val="0"/>
          <c:order val="3"/>
          <c:tx>
            <c:strRef>
              <c:f>'22. Gráfico por ingresos'!$J$5</c:f>
              <c:strCache>
                <c:ptCount val="1"/>
                <c:pt idx="0">
                  <c:v>Pobres</c:v>
                </c:pt>
              </c:strCache>
            </c:strRef>
          </c:tx>
          <c:spPr>
            <a:ln w="28575" cap="rnd">
              <a:solidFill>
                <a:schemeClr val="accent3">
                  <a:lumMod val="75000"/>
                </a:schemeClr>
              </a:solidFill>
              <a:prstDash val="sysDot"/>
              <a:round/>
            </a:ln>
            <a:effectLst/>
          </c:spPr>
          <c:marker>
            <c:symbol val="none"/>
          </c:marker>
          <c:dPt>
            <c:idx val="0"/>
            <c:bubble3D val="0"/>
            <c:extLst>
              <c:ext xmlns:c16="http://schemas.microsoft.com/office/drawing/2014/chart" uri="{C3380CC4-5D6E-409C-BE32-E72D297353CC}">
                <c16:uniqueId val="{00000003-0914-4065-8B58-D9C1CD298551}"/>
              </c:ext>
            </c:extLst>
          </c:dPt>
          <c:cat>
            <c:multiLvlStrRef>
              <c:f>'22. Gráfico por ingresos'!$H$42:$I$120</c:f>
              <c:multiLvlStrCache>
                <c:ptCount val="79"/>
                <c:lvl>
                  <c:pt idx="0">
                    <c:v>Enero</c:v>
                  </c:pt>
                  <c:pt idx="1">
                    <c:v>Febrero</c:v>
                  </c:pt>
                  <c:pt idx="2">
                    <c:v>Marzo</c:v>
                  </c:pt>
                  <c:pt idx="3">
                    <c:v>Abril</c:v>
                  </c:pt>
                  <c:pt idx="4">
                    <c:v>Mayo</c:v>
                  </c:pt>
                  <c:pt idx="5">
                    <c:v>Junio</c:v>
                  </c:pt>
                  <c:pt idx="6">
                    <c:v>Julio</c:v>
                  </c:pt>
                  <c:pt idx="7">
                    <c:v>Agosto</c:v>
                  </c:pt>
                  <c:pt idx="8">
                    <c:v>Septiembre</c:v>
                  </c:pt>
                  <c:pt idx="9">
                    <c:v>Octubre</c:v>
                  </c:pt>
                  <c:pt idx="10">
                    <c:v>Noviembre</c:v>
                  </c:pt>
                  <c:pt idx="11">
                    <c:v>Diciembre</c:v>
                  </c:pt>
                  <c:pt idx="12">
                    <c:v>Enero</c:v>
                  </c:pt>
                  <c:pt idx="13">
                    <c:v>Febrero</c:v>
                  </c:pt>
                  <c:pt idx="14">
                    <c:v>Marzo</c:v>
                  </c:pt>
                  <c:pt idx="15">
                    <c:v>Abril</c:v>
                  </c:pt>
                  <c:pt idx="16">
                    <c:v>Mayo</c:v>
                  </c:pt>
                  <c:pt idx="17">
                    <c:v>Junio</c:v>
                  </c:pt>
                  <c:pt idx="18">
                    <c:v>Julio</c:v>
                  </c:pt>
                  <c:pt idx="19">
                    <c:v>Agosto</c:v>
                  </c:pt>
                  <c:pt idx="20">
                    <c:v>Septiembre</c:v>
                  </c:pt>
                  <c:pt idx="21">
                    <c:v>Octubre</c:v>
                  </c:pt>
                  <c:pt idx="22">
                    <c:v>Noviembre</c:v>
                  </c:pt>
                  <c:pt idx="23">
                    <c:v>Diciembre</c:v>
                  </c:pt>
                  <c:pt idx="24">
                    <c:v>Enero</c:v>
                  </c:pt>
                  <c:pt idx="25">
                    <c:v>Febrero</c:v>
                  </c:pt>
                  <c:pt idx="26">
                    <c:v>Marzo</c:v>
                  </c:pt>
                  <c:pt idx="27">
                    <c:v>Abril</c:v>
                  </c:pt>
                  <c:pt idx="28">
                    <c:v>Mayo</c:v>
                  </c:pt>
                  <c:pt idx="29">
                    <c:v>Junio</c:v>
                  </c:pt>
                  <c:pt idx="30">
                    <c:v>Julio</c:v>
                  </c:pt>
                  <c:pt idx="31">
                    <c:v>Agosto</c:v>
                  </c:pt>
                  <c:pt idx="32">
                    <c:v>Septiembre</c:v>
                  </c:pt>
                  <c:pt idx="33">
                    <c:v>Octubre</c:v>
                  </c:pt>
                  <c:pt idx="34">
                    <c:v>Noviembre</c:v>
                  </c:pt>
                  <c:pt idx="35">
                    <c:v>Diciembre</c:v>
                  </c:pt>
                  <c:pt idx="36">
                    <c:v>Enero</c:v>
                  </c:pt>
                  <c:pt idx="37">
                    <c:v>Febrero</c:v>
                  </c:pt>
                  <c:pt idx="38">
                    <c:v>Marzo</c:v>
                  </c:pt>
                  <c:pt idx="39">
                    <c:v>Abril</c:v>
                  </c:pt>
                  <c:pt idx="40">
                    <c:v>Mayo</c:v>
                  </c:pt>
                  <c:pt idx="41">
                    <c:v>Junio</c:v>
                  </c:pt>
                  <c:pt idx="42">
                    <c:v>Julio</c:v>
                  </c:pt>
                  <c:pt idx="43">
                    <c:v>Agosto</c:v>
                  </c:pt>
                  <c:pt idx="44">
                    <c:v>Septiembre</c:v>
                  </c:pt>
                  <c:pt idx="45">
                    <c:v>Octubre</c:v>
                  </c:pt>
                  <c:pt idx="46">
                    <c:v>Noviembre</c:v>
                  </c:pt>
                  <c:pt idx="47">
                    <c:v>Diciembre</c:v>
                  </c:pt>
                  <c:pt idx="48">
                    <c:v>Enero</c:v>
                  </c:pt>
                  <c:pt idx="49">
                    <c:v>Febrero</c:v>
                  </c:pt>
                  <c:pt idx="50">
                    <c:v>Marzo</c:v>
                  </c:pt>
                  <c:pt idx="51">
                    <c:v>Abril</c:v>
                  </c:pt>
                  <c:pt idx="52">
                    <c:v>Mayo</c:v>
                  </c:pt>
                  <c:pt idx="53">
                    <c:v>Junio</c:v>
                  </c:pt>
                  <c:pt idx="54">
                    <c:v>Julio</c:v>
                  </c:pt>
                  <c:pt idx="55">
                    <c:v>Agosto</c:v>
                  </c:pt>
                  <c:pt idx="56">
                    <c:v>Septiembre</c:v>
                  </c:pt>
                  <c:pt idx="57">
                    <c:v>Octubre</c:v>
                  </c:pt>
                  <c:pt idx="58">
                    <c:v>Noviembre</c:v>
                  </c:pt>
                  <c:pt idx="59">
                    <c:v>Diciembre</c:v>
                  </c:pt>
                  <c:pt idx="60">
                    <c:v>Enero</c:v>
                  </c:pt>
                  <c:pt idx="61">
                    <c:v>Febrero</c:v>
                  </c:pt>
                  <c:pt idx="62">
                    <c:v>Marzo</c:v>
                  </c:pt>
                  <c:pt idx="63">
                    <c:v>Abril</c:v>
                  </c:pt>
                  <c:pt idx="64">
                    <c:v>Mayo</c:v>
                  </c:pt>
                  <c:pt idx="65">
                    <c:v>Junio</c:v>
                  </c:pt>
                  <c:pt idx="66">
                    <c:v>Julio</c:v>
                  </c:pt>
                  <c:pt idx="67">
                    <c:v>Agosto</c:v>
                  </c:pt>
                  <c:pt idx="68">
                    <c:v>Septiembre</c:v>
                  </c:pt>
                  <c:pt idx="69">
                    <c:v>Octubre</c:v>
                  </c:pt>
                  <c:pt idx="70">
                    <c:v>Noviembre</c:v>
                  </c:pt>
                  <c:pt idx="71">
                    <c:v>Diciembre</c:v>
                  </c:pt>
                  <c:pt idx="72">
                    <c:v>Enero</c:v>
                  </c:pt>
                  <c:pt idx="73">
                    <c:v>Febrero</c:v>
                  </c:pt>
                  <c:pt idx="74">
                    <c:v>Marzo</c:v>
                  </c:pt>
                  <c:pt idx="75">
                    <c:v>Abril</c:v>
                  </c:pt>
                  <c:pt idx="76">
                    <c:v>Mayo</c:v>
                  </c:pt>
                  <c:pt idx="77">
                    <c:v>Junio</c:v>
                  </c:pt>
                  <c:pt idx="78">
                    <c:v>Julio</c:v>
                  </c:pt>
                </c:lvl>
                <c:lvl>
                  <c:pt idx="0">
                    <c:v>2019</c:v>
                  </c:pt>
                  <c:pt idx="12">
                    <c:v>2020</c:v>
                  </c:pt>
                  <c:pt idx="24">
                    <c:v>2021</c:v>
                  </c:pt>
                  <c:pt idx="36">
                    <c:v>2022</c:v>
                  </c:pt>
                  <c:pt idx="48">
                    <c:v>2023</c:v>
                  </c:pt>
                  <c:pt idx="60">
                    <c:v>2024</c:v>
                  </c:pt>
                  <c:pt idx="72">
                    <c:v>2025</c:v>
                  </c:pt>
                </c:lvl>
              </c:multiLvlStrCache>
            </c:multiLvlStrRef>
          </c:cat>
          <c:val>
            <c:numRef>
              <c:f>'22. Gráfico por ingresos'!$J$42:$J$120</c:f>
              <c:numCache>
                <c:formatCode>#,##0.00</c:formatCode>
                <c:ptCount val="79"/>
                <c:pt idx="0">
                  <c:v>0.63</c:v>
                </c:pt>
                <c:pt idx="1">
                  <c:v>0.42</c:v>
                </c:pt>
                <c:pt idx="2">
                  <c:v>0.49</c:v>
                </c:pt>
                <c:pt idx="3">
                  <c:v>0.61</c:v>
                </c:pt>
                <c:pt idx="4">
                  <c:v>0.42</c:v>
                </c:pt>
                <c:pt idx="5">
                  <c:v>0.35</c:v>
                </c:pt>
                <c:pt idx="6">
                  <c:v>0.26</c:v>
                </c:pt>
                <c:pt idx="7">
                  <c:v>0.04</c:v>
                </c:pt>
                <c:pt idx="8">
                  <c:v>0.14000000000000001</c:v>
                </c:pt>
                <c:pt idx="9">
                  <c:v>0.16</c:v>
                </c:pt>
                <c:pt idx="10">
                  <c:v>0.09</c:v>
                </c:pt>
                <c:pt idx="11" formatCode="0.00">
                  <c:v>0.22</c:v>
                </c:pt>
                <c:pt idx="12" formatCode="0.00">
                  <c:v>0.51</c:v>
                </c:pt>
                <c:pt idx="13" formatCode="0.00">
                  <c:v>0.63</c:v>
                </c:pt>
                <c:pt idx="14" formatCode="0.00">
                  <c:v>0.81</c:v>
                </c:pt>
                <c:pt idx="15" formatCode="0.00">
                  <c:v>0.59</c:v>
                </c:pt>
                <c:pt idx="16" formatCode="0.00">
                  <c:v>-0.21</c:v>
                </c:pt>
                <c:pt idx="17" formatCode="0.00">
                  <c:v>-0.23</c:v>
                </c:pt>
                <c:pt idx="18" formatCode="0.00">
                  <c:v>-0.17</c:v>
                </c:pt>
                <c:pt idx="19" formatCode="0.00">
                  <c:v>-0.14000000000000001</c:v>
                </c:pt>
                <c:pt idx="20" formatCode="0.00">
                  <c:v>0.22</c:v>
                </c:pt>
                <c:pt idx="21" formatCode="0.00">
                  <c:v>-0.12</c:v>
                </c:pt>
                <c:pt idx="22" formatCode="0.00">
                  <c:v>-0.11</c:v>
                </c:pt>
                <c:pt idx="23" formatCode="0.00">
                  <c:v>0.48</c:v>
                </c:pt>
                <c:pt idx="24" formatCode="0.00">
                  <c:v>0.54</c:v>
                </c:pt>
                <c:pt idx="25" formatCode="0.00">
                  <c:v>0.48</c:v>
                </c:pt>
                <c:pt idx="26" formatCode="0.00">
                  <c:v>0.6</c:v>
                </c:pt>
                <c:pt idx="27" formatCode="0.00">
                  <c:v>0.74</c:v>
                </c:pt>
                <c:pt idx="28" formatCode="0.00">
                  <c:v>1.5</c:v>
                </c:pt>
                <c:pt idx="29" formatCode="0.00">
                  <c:v>-0.1</c:v>
                </c:pt>
                <c:pt idx="30" formatCode="0.00">
                  <c:v>0.33</c:v>
                </c:pt>
                <c:pt idx="31" formatCode="0.00">
                  <c:v>0.43</c:v>
                </c:pt>
                <c:pt idx="32" formatCode="0.00">
                  <c:v>0.36</c:v>
                </c:pt>
                <c:pt idx="33" formatCode="0.00">
                  <c:v>0.17</c:v>
                </c:pt>
                <c:pt idx="34" formatCode="0.00">
                  <c:v>0.66</c:v>
                </c:pt>
                <c:pt idx="35" formatCode="0.00">
                  <c:v>0.95863369440278745</c:v>
                </c:pt>
                <c:pt idx="36" formatCode="0.00">
                  <c:v>1.8835473712614603</c:v>
                </c:pt>
                <c:pt idx="37" formatCode="0.00">
                  <c:v>1.7967296722766062</c:v>
                </c:pt>
                <c:pt idx="38" formatCode="0.00">
                  <c:v>1.2944065717761466</c:v>
                </c:pt>
                <c:pt idx="39" formatCode="0.00">
                  <c:v>1.4667360964809393</c:v>
                </c:pt>
                <c:pt idx="40" formatCode="0.00">
                  <c:v>0.97108990830356445</c:v>
                </c:pt>
                <c:pt idx="41" formatCode="0.00">
                  <c:v>0.46119989215747731</c:v>
                </c:pt>
                <c:pt idx="42" formatCode="0.00">
                  <c:v>0.84959714790998431</c:v>
                </c:pt>
                <c:pt idx="43" formatCode="0.00">
                  <c:v>1.1694907693482564</c:v>
                </c:pt>
                <c:pt idx="44" formatCode="0.00">
                  <c:v>0.96891310494206717</c:v>
                </c:pt>
                <c:pt idx="45" formatCode="0.00">
                  <c:v>0.79924010490930186</c:v>
                </c:pt>
                <c:pt idx="46" formatCode="0.00">
                  <c:v>0.86657635953413348</c:v>
                </c:pt>
                <c:pt idx="47" formatCode="0.00">
                  <c:v>1.4733097790857792</c:v>
                </c:pt>
                <c:pt idx="48" formatCode="0.00">
                  <c:v>1.7354982306932059</c:v>
                </c:pt>
                <c:pt idx="49" formatCode="0.00">
                  <c:v>1.4241518668683748</c:v>
                </c:pt>
                <c:pt idx="50" formatCode="0.00">
                  <c:v>0.88341618570383917</c:v>
                </c:pt>
                <c:pt idx="51" formatCode="0.00">
                  <c:v>0.66675317456403105</c:v>
                </c:pt>
                <c:pt idx="52" formatCode="0.00">
                  <c:v>0.26485513690408091</c:v>
                </c:pt>
                <c:pt idx="53" formatCode="0.00">
                  <c:v>0.1534439668139484</c:v>
                </c:pt>
                <c:pt idx="54" formatCode="0.00">
                  <c:v>0.38438166185338402</c:v>
                </c:pt>
                <c:pt idx="55" formatCode="0.00">
                  <c:v>0.68705181307578245</c:v>
                </c:pt>
                <c:pt idx="56" formatCode="0.00">
                  <c:v>0.52556407526411897</c:v>
                </c:pt>
                <c:pt idx="57" formatCode="0.00">
                  <c:v>0.32116237900187899</c:v>
                </c:pt>
                <c:pt idx="58" formatCode="0.00">
                  <c:v>0.44154847429273741</c:v>
                </c:pt>
                <c:pt idx="59" formatCode="0.00">
                  <c:v>0.4188388585619221</c:v>
                </c:pt>
                <c:pt idx="60" formatCode="0.00">
                  <c:v>0.75753756810314843</c:v>
                </c:pt>
                <c:pt idx="61" formatCode="0.00">
                  <c:v>0.84714456073948885</c:v>
                </c:pt>
                <c:pt idx="62" formatCode="0.00">
                  <c:v>0.66056200235666174</c:v>
                </c:pt>
                <c:pt idx="63" formatCode="0.00">
                  <c:v>0.69051649416563465</c:v>
                </c:pt>
                <c:pt idx="64" formatCode="0.00">
                  <c:v>0.54953367399275888</c:v>
                </c:pt>
                <c:pt idx="65" formatCode="0.00">
                  <c:v>0.38978054814445079</c:v>
                </c:pt>
                <c:pt idx="66" formatCode="0.00">
                  <c:v>0.30939300833266459</c:v>
                </c:pt>
                <c:pt idx="67" formatCode="0.00">
                  <c:v>-5.6367442208661502E-2</c:v>
                </c:pt>
                <c:pt idx="68" formatCode="0.00">
                  <c:v>8.7323073297479403E-2</c:v>
                </c:pt>
                <c:pt idx="69" formatCode="0.00">
                  <c:v>-0.1898594565181756</c:v>
                </c:pt>
                <c:pt idx="70" formatCode="0.00">
                  <c:v>0.26624342937515039</c:v>
                </c:pt>
                <c:pt idx="71" formatCode="0.00">
                  <c:v>0.52753156272171819</c:v>
                </c:pt>
                <c:pt idx="72" formatCode="0.00">
                  <c:v>0.99366155688541036</c:v>
                </c:pt>
                <c:pt idx="73" formatCode="0.00">
                  <c:v>0.97291329117255798</c:v>
                </c:pt>
                <c:pt idx="74" formatCode="0.00">
                  <c:v>0.53672978313950093</c:v>
                </c:pt>
                <c:pt idx="75" formatCode="0.00">
                  <c:v>0.67276932989166427</c:v>
                </c:pt>
                <c:pt idx="76" formatCode="0.00">
                  <c:v>0.42330205758793688</c:v>
                </c:pt>
                <c:pt idx="77" formatCode="0.00">
                  <c:v>9.6578882454922604E-2</c:v>
                </c:pt>
                <c:pt idx="78" formatCode="0.00">
                  <c:v>0.31079882940759312</c:v>
                </c:pt>
              </c:numCache>
            </c:numRef>
          </c:val>
          <c:smooth val="0"/>
          <c:extLst>
            <c:ext xmlns:c16="http://schemas.microsoft.com/office/drawing/2014/chart" uri="{C3380CC4-5D6E-409C-BE32-E72D297353CC}">
              <c16:uniqueId val="{00000004-0914-4065-8B58-D9C1CD298551}"/>
            </c:ext>
          </c:extLst>
        </c:ser>
        <c:dLbls>
          <c:showLegendKey val="0"/>
          <c:showVal val="0"/>
          <c:showCatName val="0"/>
          <c:showSerName val="0"/>
          <c:showPercent val="0"/>
          <c:showBubbleSize val="0"/>
        </c:dLbls>
        <c:smooth val="0"/>
        <c:axId val="-343452432"/>
        <c:axId val="-343450800"/>
      </c:lineChart>
      <c:catAx>
        <c:axId val="-343452432"/>
        <c:scaling>
          <c:orientation val="minMax"/>
        </c:scaling>
        <c:delete val="0"/>
        <c:axPos val="b"/>
        <c:numFmt formatCode="mm/yy" sourceLinked="0"/>
        <c:majorTickMark val="none"/>
        <c:minorTickMark val="none"/>
        <c:tickLblPos val="low"/>
        <c:spPr>
          <a:noFill/>
          <a:ln w="9525" cap="flat" cmpd="sng" algn="ctr">
            <a:solidFill>
              <a:schemeClr val="tx1">
                <a:lumMod val="15000"/>
                <a:lumOff val="85000"/>
              </a:schemeClr>
            </a:solidFill>
            <a:round/>
          </a:ln>
          <a:effectLst/>
        </c:spPr>
        <c:txPr>
          <a:bodyPr rot="-60000000" vert="horz"/>
          <a:lstStyle/>
          <a:p>
            <a:pPr>
              <a:defRPr/>
            </a:pPr>
            <a:endParaRPr lang="es-CO"/>
          </a:p>
        </c:txPr>
        <c:crossAx val="-343450800"/>
        <c:crosses val="autoZero"/>
        <c:auto val="1"/>
        <c:lblAlgn val="ctr"/>
        <c:lblOffset val="100"/>
        <c:tickLblSkip val="1"/>
        <c:noMultiLvlLbl val="0"/>
      </c:catAx>
      <c:valAx>
        <c:axId val="-343450800"/>
        <c:scaling>
          <c:orientation val="minMax"/>
        </c:scaling>
        <c:delete val="0"/>
        <c:axPos val="l"/>
        <c:title>
          <c:tx>
            <c:rich>
              <a:bodyPr rot="-5400000" vert="horz"/>
              <a:lstStyle/>
              <a:p>
                <a:pPr>
                  <a:defRPr/>
                </a:pPr>
                <a:r>
                  <a:rPr lang="es-ES"/>
                  <a:t>Variación  %</a:t>
                </a:r>
              </a:p>
            </c:rich>
          </c:tx>
          <c:layout>
            <c:manualLayout>
              <c:xMode val="edge"/>
              <c:yMode val="edge"/>
              <c:x val="8.1900071336896783E-3"/>
              <c:y val="0.36945256842894642"/>
            </c:manualLayout>
          </c:layout>
          <c:overlay val="0"/>
        </c:title>
        <c:numFmt formatCode="#,##0.00" sourceLinked="1"/>
        <c:majorTickMark val="out"/>
        <c:minorTickMark val="none"/>
        <c:tickLblPos val="nextTo"/>
        <c:spPr>
          <a:noFill/>
          <a:ln>
            <a:noFill/>
          </a:ln>
          <a:effectLst/>
        </c:spPr>
        <c:txPr>
          <a:bodyPr rot="-60000000" vert="horz"/>
          <a:lstStyle/>
          <a:p>
            <a:pPr>
              <a:defRPr/>
            </a:pPr>
            <a:endParaRPr lang="es-CO"/>
          </a:p>
        </c:txPr>
        <c:crossAx val="-343452432"/>
        <c:crosses val="autoZero"/>
        <c:crossBetween val="between"/>
      </c:valAx>
      <c:spPr>
        <a:noFill/>
        <a:ln>
          <a:noFill/>
        </a:ln>
        <a:effectLst/>
      </c:spPr>
    </c:plotArea>
    <c:legend>
      <c:legendPos val="t"/>
      <c:overlay val="0"/>
    </c:legend>
    <c:plotVisOnly val="1"/>
    <c:dispBlanksAs val="gap"/>
    <c:showDLblsOverMax val="0"/>
  </c:chart>
  <c:spPr>
    <a:solidFill>
      <a:schemeClr val="bg1"/>
    </a:solidFill>
    <a:ln w="9525" cap="flat" cmpd="sng" algn="ctr">
      <a:solidFill>
        <a:schemeClr val="bg1">
          <a:lumMod val="65000"/>
        </a:schemeClr>
      </a:solidFill>
      <a:round/>
    </a:ln>
    <a:effectLst/>
  </c:spPr>
  <c:txPr>
    <a:bodyPr/>
    <a:lstStyle/>
    <a:p>
      <a:pPr>
        <a:defRPr sz="800" baseline="0">
          <a:latin typeface="Segoe UI" panose="020B0502040204020203" pitchFamily="34" charset="0"/>
          <a:cs typeface="Segoe UI" panose="020B0502040204020203" pitchFamily="34" charset="0"/>
        </a:defRPr>
      </a:pPr>
      <a:endParaRPr lang="es-CO"/>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0307564713578167E-2"/>
          <c:y val="0.10948408534452606"/>
          <c:w val="0.89071055330255466"/>
          <c:h val="0.46012939830741162"/>
        </c:manualLayout>
      </c:layout>
      <c:lineChart>
        <c:grouping val="standard"/>
        <c:varyColors val="0"/>
        <c:ser>
          <c:idx val="1"/>
          <c:order val="0"/>
          <c:tx>
            <c:strRef>
              <c:f>'22. Gráfico por ingresos'!$F$5</c:f>
              <c:strCache>
                <c:ptCount val="1"/>
                <c:pt idx="0">
                  <c:v>Ingresos Altos</c:v>
                </c:pt>
              </c:strCache>
            </c:strRef>
          </c:tx>
          <c:spPr>
            <a:ln w="28575" cap="rnd">
              <a:solidFill>
                <a:srgbClr val="7D629E"/>
              </a:solidFill>
              <a:round/>
            </a:ln>
            <a:effectLst/>
          </c:spPr>
          <c:marker>
            <c:symbol val="none"/>
          </c:marker>
          <c:cat>
            <c:multiLvlStrRef>
              <c:f>'22. Gráfico por ingresos'!$A$42:$B$120</c:f>
              <c:multiLvlStrCache>
                <c:ptCount val="79"/>
                <c:lvl>
                  <c:pt idx="0">
                    <c:v>Enero</c:v>
                  </c:pt>
                  <c:pt idx="1">
                    <c:v>Febrero</c:v>
                  </c:pt>
                  <c:pt idx="2">
                    <c:v>Marzo</c:v>
                  </c:pt>
                  <c:pt idx="3">
                    <c:v>Abril</c:v>
                  </c:pt>
                  <c:pt idx="4">
                    <c:v>Mayo</c:v>
                  </c:pt>
                  <c:pt idx="5">
                    <c:v>Junio</c:v>
                  </c:pt>
                  <c:pt idx="6">
                    <c:v>Julio</c:v>
                  </c:pt>
                  <c:pt idx="7">
                    <c:v>Agosto</c:v>
                  </c:pt>
                  <c:pt idx="8">
                    <c:v>Septiembre</c:v>
                  </c:pt>
                  <c:pt idx="9">
                    <c:v>Octubre</c:v>
                  </c:pt>
                  <c:pt idx="10">
                    <c:v>Noviembre</c:v>
                  </c:pt>
                  <c:pt idx="11">
                    <c:v>Diciembre</c:v>
                  </c:pt>
                  <c:pt idx="12">
                    <c:v>Enero</c:v>
                  </c:pt>
                  <c:pt idx="13">
                    <c:v>Febrero</c:v>
                  </c:pt>
                  <c:pt idx="14">
                    <c:v>Marzo</c:v>
                  </c:pt>
                  <c:pt idx="15">
                    <c:v>Abril</c:v>
                  </c:pt>
                  <c:pt idx="16">
                    <c:v>Mayo</c:v>
                  </c:pt>
                  <c:pt idx="17">
                    <c:v>Junio</c:v>
                  </c:pt>
                  <c:pt idx="18">
                    <c:v>Julio</c:v>
                  </c:pt>
                  <c:pt idx="19">
                    <c:v>Agosto</c:v>
                  </c:pt>
                  <c:pt idx="20">
                    <c:v>Septiembre</c:v>
                  </c:pt>
                  <c:pt idx="21">
                    <c:v>Octubre</c:v>
                  </c:pt>
                  <c:pt idx="22">
                    <c:v>Noviembre</c:v>
                  </c:pt>
                  <c:pt idx="23">
                    <c:v>Diciembre</c:v>
                  </c:pt>
                  <c:pt idx="24">
                    <c:v>Enero</c:v>
                  </c:pt>
                  <c:pt idx="25">
                    <c:v>Febrero</c:v>
                  </c:pt>
                  <c:pt idx="26">
                    <c:v>Marzo</c:v>
                  </c:pt>
                  <c:pt idx="27">
                    <c:v>Abril</c:v>
                  </c:pt>
                  <c:pt idx="28">
                    <c:v>Mayo</c:v>
                  </c:pt>
                  <c:pt idx="29">
                    <c:v>Junio</c:v>
                  </c:pt>
                  <c:pt idx="30">
                    <c:v>Julio</c:v>
                  </c:pt>
                  <c:pt idx="31">
                    <c:v>Agosto</c:v>
                  </c:pt>
                  <c:pt idx="32">
                    <c:v>Septiembre</c:v>
                  </c:pt>
                  <c:pt idx="33">
                    <c:v>Octubre</c:v>
                  </c:pt>
                  <c:pt idx="34">
                    <c:v>Noviembre</c:v>
                  </c:pt>
                  <c:pt idx="35">
                    <c:v>Diciembre</c:v>
                  </c:pt>
                  <c:pt idx="36">
                    <c:v>Enero</c:v>
                  </c:pt>
                  <c:pt idx="37">
                    <c:v>Febrero</c:v>
                  </c:pt>
                  <c:pt idx="38">
                    <c:v>Marzo</c:v>
                  </c:pt>
                  <c:pt idx="39">
                    <c:v>Abril</c:v>
                  </c:pt>
                  <c:pt idx="40">
                    <c:v>Mayo</c:v>
                  </c:pt>
                  <c:pt idx="41">
                    <c:v>Junio</c:v>
                  </c:pt>
                  <c:pt idx="42">
                    <c:v>Julio</c:v>
                  </c:pt>
                  <c:pt idx="43">
                    <c:v>Agosto</c:v>
                  </c:pt>
                  <c:pt idx="44">
                    <c:v>Septiembre</c:v>
                  </c:pt>
                  <c:pt idx="45">
                    <c:v>Octubre</c:v>
                  </c:pt>
                  <c:pt idx="46">
                    <c:v>Noviembre</c:v>
                  </c:pt>
                  <c:pt idx="47">
                    <c:v>Diciembre</c:v>
                  </c:pt>
                  <c:pt idx="48">
                    <c:v>Enero</c:v>
                  </c:pt>
                  <c:pt idx="49">
                    <c:v>Febrero</c:v>
                  </c:pt>
                  <c:pt idx="50">
                    <c:v>Marzo</c:v>
                  </c:pt>
                  <c:pt idx="51">
                    <c:v>Abril</c:v>
                  </c:pt>
                  <c:pt idx="52">
                    <c:v>Mayo</c:v>
                  </c:pt>
                  <c:pt idx="53">
                    <c:v>Junio</c:v>
                  </c:pt>
                  <c:pt idx="54">
                    <c:v>Julio</c:v>
                  </c:pt>
                  <c:pt idx="55">
                    <c:v>Agosto</c:v>
                  </c:pt>
                  <c:pt idx="56">
                    <c:v>Septiembre</c:v>
                  </c:pt>
                  <c:pt idx="57">
                    <c:v>Octubre</c:v>
                  </c:pt>
                  <c:pt idx="58">
                    <c:v>Noviembre</c:v>
                  </c:pt>
                  <c:pt idx="59">
                    <c:v>Diciembre</c:v>
                  </c:pt>
                  <c:pt idx="60">
                    <c:v>Enero</c:v>
                  </c:pt>
                  <c:pt idx="61">
                    <c:v>Febrero</c:v>
                  </c:pt>
                  <c:pt idx="62">
                    <c:v>Marzo</c:v>
                  </c:pt>
                  <c:pt idx="63">
                    <c:v>Abril</c:v>
                  </c:pt>
                  <c:pt idx="64">
                    <c:v>Mayo</c:v>
                  </c:pt>
                  <c:pt idx="65">
                    <c:v>Junio</c:v>
                  </c:pt>
                  <c:pt idx="66">
                    <c:v>Julio</c:v>
                  </c:pt>
                  <c:pt idx="67">
                    <c:v>Agosto</c:v>
                  </c:pt>
                  <c:pt idx="68">
                    <c:v>Septiembre</c:v>
                  </c:pt>
                  <c:pt idx="69">
                    <c:v>Octubre</c:v>
                  </c:pt>
                  <c:pt idx="70">
                    <c:v>Noviembre</c:v>
                  </c:pt>
                  <c:pt idx="71">
                    <c:v>Diciembre</c:v>
                  </c:pt>
                  <c:pt idx="72">
                    <c:v>Enero</c:v>
                  </c:pt>
                  <c:pt idx="73">
                    <c:v>Febrero</c:v>
                  </c:pt>
                  <c:pt idx="74">
                    <c:v>Marzo</c:v>
                  </c:pt>
                  <c:pt idx="75">
                    <c:v>Abril</c:v>
                  </c:pt>
                  <c:pt idx="76">
                    <c:v>Mayo</c:v>
                  </c:pt>
                  <c:pt idx="77">
                    <c:v>Junio</c:v>
                  </c:pt>
                  <c:pt idx="78">
                    <c:v>Julio</c:v>
                  </c:pt>
                </c:lvl>
                <c:lvl>
                  <c:pt idx="0">
                    <c:v>2019</c:v>
                  </c:pt>
                  <c:pt idx="12">
                    <c:v>2020</c:v>
                  </c:pt>
                  <c:pt idx="24">
                    <c:v>2021</c:v>
                  </c:pt>
                  <c:pt idx="36">
                    <c:v>2022</c:v>
                  </c:pt>
                  <c:pt idx="48">
                    <c:v>2023</c:v>
                  </c:pt>
                  <c:pt idx="60">
                    <c:v>2024</c:v>
                  </c:pt>
                  <c:pt idx="72">
                    <c:v>2025</c:v>
                  </c:pt>
                </c:lvl>
              </c:multiLvlStrCache>
            </c:multiLvlStrRef>
          </c:cat>
          <c:val>
            <c:numRef>
              <c:f>'22. Gráfico por ingresos'!$F$42:$F$120</c:f>
              <c:numCache>
                <c:formatCode>#,##0.00</c:formatCode>
                <c:ptCount val="79"/>
                <c:pt idx="0">
                  <c:v>3.2228361737018041</c:v>
                </c:pt>
                <c:pt idx="1">
                  <c:v>2.8067521829647242</c:v>
                </c:pt>
                <c:pt idx="2">
                  <c:v>2.9535655050315399</c:v>
                </c:pt>
                <c:pt idx="3">
                  <c:v>3.0827323184250548</c:v>
                </c:pt>
                <c:pt idx="4">
                  <c:v>2.9244449465675855</c:v>
                </c:pt>
                <c:pt idx="5">
                  <c:v>3.0210523701202985</c:v>
                </c:pt>
                <c:pt idx="6">
                  <c:v>3.3075102672155516</c:v>
                </c:pt>
                <c:pt idx="7">
                  <c:v>3.19</c:v>
                </c:pt>
                <c:pt idx="8">
                  <c:v>3.29</c:v>
                </c:pt>
                <c:pt idx="9">
                  <c:v>3.3742944801253758</c:v>
                </c:pt>
                <c:pt idx="10">
                  <c:v>3.53</c:v>
                </c:pt>
                <c:pt idx="11" formatCode="0.00">
                  <c:v>3.631098435746086</c:v>
                </c:pt>
                <c:pt idx="12" formatCode="0.00">
                  <c:v>3.4548574427736729</c:v>
                </c:pt>
                <c:pt idx="13" formatCode="0.00">
                  <c:v>3.5824586945677006</c:v>
                </c:pt>
                <c:pt idx="14" formatCode="0.00">
                  <c:v>3.6008509334359839</c:v>
                </c:pt>
                <c:pt idx="15" formatCode="0.00">
                  <c:v>3.1635607095249778</c:v>
                </c:pt>
                <c:pt idx="16" formatCode="0.00">
                  <c:v>2.570548086248059</c:v>
                </c:pt>
                <c:pt idx="17" formatCode="0.00">
                  <c:v>1.9728055434001239</c:v>
                </c:pt>
                <c:pt idx="18" formatCode="0.00">
                  <c:v>1.8293174019097562</c:v>
                </c:pt>
                <c:pt idx="19" formatCode="0.00">
                  <c:v>1.7296186411995262</c:v>
                </c:pt>
                <c:pt idx="20" formatCode="0.00">
                  <c:v>1.7289886226670761</c:v>
                </c:pt>
                <c:pt idx="21" formatCode="0.00">
                  <c:v>1.539533004038429</c:v>
                </c:pt>
                <c:pt idx="22" formatCode="0.00">
                  <c:v>1.2238459314427368</c:v>
                </c:pt>
                <c:pt idx="23" formatCode="0.00">
                  <c:v>1.1674138097958771</c:v>
                </c:pt>
                <c:pt idx="24" formatCode="0.00">
                  <c:v>1.0129880723009808</c:v>
                </c:pt>
                <c:pt idx="25" formatCode="0.00">
                  <c:v>0.95204044512862673</c:v>
                </c:pt>
                <c:pt idx="26" formatCode="0.00">
                  <c:v>0.9973874825997433</c:v>
                </c:pt>
                <c:pt idx="27" formatCode="0.00">
                  <c:v>1.446254425100256</c:v>
                </c:pt>
                <c:pt idx="28" formatCode="0.00">
                  <c:v>2.2690206425459323</c:v>
                </c:pt>
                <c:pt idx="29" formatCode="0.00">
                  <c:v>2.7007740842547814</c:v>
                </c:pt>
                <c:pt idx="30" formatCode="0.00">
                  <c:v>3.0065868679201997</c:v>
                </c:pt>
                <c:pt idx="31" formatCode="0.00">
                  <c:v>3.4095021695682468</c:v>
                </c:pt>
                <c:pt idx="32" formatCode="0.00">
                  <c:v>3.5436725287012614</c:v>
                </c:pt>
                <c:pt idx="33" formatCode="0.00">
                  <c:v>3.5474565567306762</c:v>
                </c:pt>
                <c:pt idx="34" formatCode="0.00">
                  <c:v>4.1108969537137368</c:v>
                </c:pt>
                <c:pt idx="35" formatCode="0.00">
                  <c:v>4.3933591740687579</c:v>
                </c:pt>
                <c:pt idx="36" formatCode="0.00">
                  <c:v>5.559480556688273</c:v>
                </c:pt>
                <c:pt idx="37" formatCode="0.00">
                  <c:v>6.3617198262601171</c:v>
                </c:pt>
                <c:pt idx="38" formatCode="0.00">
                  <c:v>6.7150211479737294</c:v>
                </c:pt>
                <c:pt idx="39" formatCode="0.00">
                  <c:v>7.4639658458014404</c:v>
                </c:pt>
                <c:pt idx="40" formatCode="0.00">
                  <c:v>7.730107476037297</c:v>
                </c:pt>
                <c:pt idx="41" formatCode="0.00">
                  <c:v>8.2613967156590444</c:v>
                </c:pt>
                <c:pt idx="42" formatCode="0.00">
                  <c:v>8.7498991284290089</c:v>
                </c:pt>
                <c:pt idx="43" formatCode="0.00">
                  <c:v>9.2776522165761239</c:v>
                </c:pt>
                <c:pt idx="44" formatCode="0.00">
                  <c:v>9.8047523441110354</c:v>
                </c:pt>
                <c:pt idx="45" formatCode="0.00">
                  <c:v>10.566783555033664</c:v>
                </c:pt>
                <c:pt idx="46" formatCode="0.00">
                  <c:v>10.967654165258038</c:v>
                </c:pt>
                <c:pt idx="47" formatCode="0.00">
                  <c:v>11.522735387646076</c:v>
                </c:pt>
                <c:pt idx="48" formatCode="0.00">
                  <c:v>11.9751900240963</c:v>
                </c:pt>
                <c:pt idx="49" formatCode="0.00">
                  <c:v>12.37639398970923</c:v>
                </c:pt>
                <c:pt idx="50" formatCode="0.00">
                  <c:v>12.805410738810698</c:v>
                </c:pt>
                <c:pt idx="51" formatCode="0.00">
                  <c:v>12.581445052289469</c:v>
                </c:pt>
                <c:pt idx="52" formatCode="0.00">
                  <c:v>12.386040570308385</c:v>
                </c:pt>
                <c:pt idx="53" formatCode="0.00">
                  <c:v>12.20837193356364</c:v>
                </c:pt>
                <c:pt idx="54" formatCode="0.00">
                  <c:v>11.952868220861767</c:v>
                </c:pt>
                <c:pt idx="55" formatCode="0.00">
                  <c:v>11.685196757259</c:v>
                </c:pt>
                <c:pt idx="56" formatCode="0.00">
                  <c:v>11.285957212770958</c:v>
                </c:pt>
                <c:pt idx="57" formatCode="0.00">
                  <c:v>10.763988539643597</c:v>
                </c:pt>
                <c:pt idx="58" formatCode="0.00">
                  <c:v>10.419100230038428</c:v>
                </c:pt>
                <c:pt idx="59" formatCode="0.00">
                  <c:v>9.8014847979244095</c:v>
                </c:pt>
                <c:pt idx="60" formatCode="0.00">
                  <c:v>8.9075477053556806</c:v>
                </c:pt>
                <c:pt idx="61" formatCode="0.00">
                  <c:v>8.3569937382009485</c:v>
                </c:pt>
                <c:pt idx="62" formatCode="0.00">
                  <c:v>7.9485750086093132</c:v>
                </c:pt>
                <c:pt idx="63" formatCode="0.00">
                  <c:v>7.5555430435518671</c:v>
                </c:pt>
                <c:pt idx="64" formatCode="0.00">
                  <c:v>7.315821590624239</c:v>
                </c:pt>
                <c:pt idx="65" formatCode="0.00">
                  <c:v>7.2228143409274503</c:v>
                </c:pt>
                <c:pt idx="66" formatCode="0.00">
                  <c:v>6.7601028968015111</c:v>
                </c:pt>
                <c:pt idx="67" formatCode="0.00">
                  <c:v>6.1477386832210348</c:v>
                </c:pt>
                <c:pt idx="68" formatCode="0.00">
                  <c:v>5.9827901995228041</c:v>
                </c:pt>
                <c:pt idx="69" formatCode="0.00">
                  <c:v>5.684361601253948</c:v>
                </c:pt>
                <c:pt idx="70" formatCode="0.00">
                  <c:v>5.586016054585083</c:v>
                </c:pt>
                <c:pt idx="71" formatCode="0.00">
                  <c:v>5.5062564415182216</c:v>
                </c:pt>
                <c:pt idx="72" formatCode="0.00">
                  <c:v>5.3679582143467846</c:v>
                </c:pt>
                <c:pt idx="73" formatCode="0.00">
                  <c:v>5.4224003220417636</c:v>
                </c:pt>
                <c:pt idx="74" formatCode="0.00">
                  <c:v>5.1608672712810257</c:v>
                </c:pt>
                <c:pt idx="75" formatCode="0.00">
                  <c:v>5.2964446114051009</c:v>
                </c:pt>
                <c:pt idx="76" formatCode="0.00">
                  <c:v>5.1821931520474864</c:v>
                </c:pt>
                <c:pt idx="77" formatCode="0.00">
                  <c:v>5.0188147412613615</c:v>
                </c:pt>
                <c:pt idx="78" formatCode="0.00">
                  <c:v>5.1318474295524981</c:v>
                </c:pt>
              </c:numCache>
            </c:numRef>
          </c:val>
          <c:smooth val="1"/>
          <c:extLst>
            <c:ext xmlns:c16="http://schemas.microsoft.com/office/drawing/2014/chart" uri="{C3380CC4-5D6E-409C-BE32-E72D297353CC}">
              <c16:uniqueId val="{00000000-6318-4AE7-8123-63857C5D9E41}"/>
            </c:ext>
          </c:extLst>
        </c:ser>
        <c:ser>
          <c:idx val="3"/>
          <c:order val="1"/>
          <c:tx>
            <c:strRef>
              <c:f>'22. Gráfico por ingresos'!$E$5</c:f>
              <c:strCache>
                <c:ptCount val="1"/>
                <c:pt idx="0">
                  <c:v>Clase media</c:v>
                </c:pt>
              </c:strCache>
            </c:strRef>
          </c:tx>
          <c:spPr>
            <a:ln cmpd="dbl">
              <a:solidFill>
                <a:srgbClr val="FFC000"/>
              </a:solidFill>
              <a:prstDash val="sysDash"/>
            </a:ln>
          </c:spPr>
          <c:marker>
            <c:symbol val="none"/>
          </c:marker>
          <c:cat>
            <c:multiLvlStrRef>
              <c:f>'22. Gráfico por ingresos'!$A$42:$B$120</c:f>
              <c:multiLvlStrCache>
                <c:ptCount val="79"/>
                <c:lvl>
                  <c:pt idx="0">
                    <c:v>Enero</c:v>
                  </c:pt>
                  <c:pt idx="1">
                    <c:v>Febrero</c:v>
                  </c:pt>
                  <c:pt idx="2">
                    <c:v>Marzo</c:v>
                  </c:pt>
                  <c:pt idx="3">
                    <c:v>Abril</c:v>
                  </c:pt>
                  <c:pt idx="4">
                    <c:v>Mayo</c:v>
                  </c:pt>
                  <c:pt idx="5">
                    <c:v>Junio</c:v>
                  </c:pt>
                  <c:pt idx="6">
                    <c:v>Julio</c:v>
                  </c:pt>
                  <c:pt idx="7">
                    <c:v>Agosto</c:v>
                  </c:pt>
                  <c:pt idx="8">
                    <c:v>Septiembre</c:v>
                  </c:pt>
                  <c:pt idx="9">
                    <c:v>Octubre</c:v>
                  </c:pt>
                  <c:pt idx="10">
                    <c:v>Noviembre</c:v>
                  </c:pt>
                  <c:pt idx="11">
                    <c:v>Diciembre</c:v>
                  </c:pt>
                  <c:pt idx="12">
                    <c:v>Enero</c:v>
                  </c:pt>
                  <c:pt idx="13">
                    <c:v>Febrero</c:v>
                  </c:pt>
                  <c:pt idx="14">
                    <c:v>Marzo</c:v>
                  </c:pt>
                  <c:pt idx="15">
                    <c:v>Abril</c:v>
                  </c:pt>
                  <c:pt idx="16">
                    <c:v>Mayo</c:v>
                  </c:pt>
                  <c:pt idx="17">
                    <c:v>Junio</c:v>
                  </c:pt>
                  <c:pt idx="18">
                    <c:v>Julio</c:v>
                  </c:pt>
                  <c:pt idx="19">
                    <c:v>Agosto</c:v>
                  </c:pt>
                  <c:pt idx="20">
                    <c:v>Septiembre</c:v>
                  </c:pt>
                  <c:pt idx="21">
                    <c:v>Octubre</c:v>
                  </c:pt>
                  <c:pt idx="22">
                    <c:v>Noviembre</c:v>
                  </c:pt>
                  <c:pt idx="23">
                    <c:v>Diciembre</c:v>
                  </c:pt>
                  <c:pt idx="24">
                    <c:v>Enero</c:v>
                  </c:pt>
                  <c:pt idx="25">
                    <c:v>Febrero</c:v>
                  </c:pt>
                  <c:pt idx="26">
                    <c:v>Marzo</c:v>
                  </c:pt>
                  <c:pt idx="27">
                    <c:v>Abril</c:v>
                  </c:pt>
                  <c:pt idx="28">
                    <c:v>Mayo</c:v>
                  </c:pt>
                  <c:pt idx="29">
                    <c:v>Junio</c:v>
                  </c:pt>
                  <c:pt idx="30">
                    <c:v>Julio</c:v>
                  </c:pt>
                  <c:pt idx="31">
                    <c:v>Agosto</c:v>
                  </c:pt>
                  <c:pt idx="32">
                    <c:v>Septiembre</c:v>
                  </c:pt>
                  <c:pt idx="33">
                    <c:v>Octubre</c:v>
                  </c:pt>
                  <c:pt idx="34">
                    <c:v>Noviembre</c:v>
                  </c:pt>
                  <c:pt idx="35">
                    <c:v>Diciembre</c:v>
                  </c:pt>
                  <c:pt idx="36">
                    <c:v>Enero</c:v>
                  </c:pt>
                  <c:pt idx="37">
                    <c:v>Febrero</c:v>
                  </c:pt>
                  <c:pt idx="38">
                    <c:v>Marzo</c:v>
                  </c:pt>
                  <c:pt idx="39">
                    <c:v>Abril</c:v>
                  </c:pt>
                  <c:pt idx="40">
                    <c:v>Mayo</c:v>
                  </c:pt>
                  <c:pt idx="41">
                    <c:v>Junio</c:v>
                  </c:pt>
                  <c:pt idx="42">
                    <c:v>Julio</c:v>
                  </c:pt>
                  <c:pt idx="43">
                    <c:v>Agosto</c:v>
                  </c:pt>
                  <c:pt idx="44">
                    <c:v>Septiembre</c:v>
                  </c:pt>
                  <c:pt idx="45">
                    <c:v>Octubre</c:v>
                  </c:pt>
                  <c:pt idx="46">
                    <c:v>Noviembre</c:v>
                  </c:pt>
                  <c:pt idx="47">
                    <c:v>Diciembre</c:v>
                  </c:pt>
                  <c:pt idx="48">
                    <c:v>Enero</c:v>
                  </c:pt>
                  <c:pt idx="49">
                    <c:v>Febrero</c:v>
                  </c:pt>
                  <c:pt idx="50">
                    <c:v>Marzo</c:v>
                  </c:pt>
                  <c:pt idx="51">
                    <c:v>Abril</c:v>
                  </c:pt>
                  <c:pt idx="52">
                    <c:v>Mayo</c:v>
                  </c:pt>
                  <c:pt idx="53">
                    <c:v>Junio</c:v>
                  </c:pt>
                  <c:pt idx="54">
                    <c:v>Julio</c:v>
                  </c:pt>
                  <c:pt idx="55">
                    <c:v>Agosto</c:v>
                  </c:pt>
                  <c:pt idx="56">
                    <c:v>Septiembre</c:v>
                  </c:pt>
                  <c:pt idx="57">
                    <c:v>Octubre</c:v>
                  </c:pt>
                  <c:pt idx="58">
                    <c:v>Noviembre</c:v>
                  </c:pt>
                  <c:pt idx="59">
                    <c:v>Diciembre</c:v>
                  </c:pt>
                  <c:pt idx="60">
                    <c:v>Enero</c:v>
                  </c:pt>
                  <c:pt idx="61">
                    <c:v>Febrero</c:v>
                  </c:pt>
                  <c:pt idx="62">
                    <c:v>Marzo</c:v>
                  </c:pt>
                  <c:pt idx="63">
                    <c:v>Abril</c:v>
                  </c:pt>
                  <c:pt idx="64">
                    <c:v>Mayo</c:v>
                  </c:pt>
                  <c:pt idx="65">
                    <c:v>Junio</c:v>
                  </c:pt>
                  <c:pt idx="66">
                    <c:v>Julio</c:v>
                  </c:pt>
                  <c:pt idx="67">
                    <c:v>Agosto</c:v>
                  </c:pt>
                  <c:pt idx="68">
                    <c:v>Septiembre</c:v>
                  </c:pt>
                  <c:pt idx="69">
                    <c:v>Octubre</c:v>
                  </c:pt>
                  <c:pt idx="70">
                    <c:v>Noviembre</c:v>
                  </c:pt>
                  <c:pt idx="71">
                    <c:v>Diciembre</c:v>
                  </c:pt>
                  <c:pt idx="72">
                    <c:v>Enero</c:v>
                  </c:pt>
                  <c:pt idx="73">
                    <c:v>Febrero</c:v>
                  </c:pt>
                  <c:pt idx="74">
                    <c:v>Marzo</c:v>
                  </c:pt>
                  <c:pt idx="75">
                    <c:v>Abril</c:v>
                  </c:pt>
                  <c:pt idx="76">
                    <c:v>Mayo</c:v>
                  </c:pt>
                  <c:pt idx="77">
                    <c:v>Junio</c:v>
                  </c:pt>
                  <c:pt idx="78">
                    <c:v>Julio</c:v>
                  </c:pt>
                </c:lvl>
                <c:lvl>
                  <c:pt idx="0">
                    <c:v>2019</c:v>
                  </c:pt>
                  <c:pt idx="12">
                    <c:v>2020</c:v>
                  </c:pt>
                  <c:pt idx="24">
                    <c:v>2021</c:v>
                  </c:pt>
                  <c:pt idx="36">
                    <c:v>2022</c:v>
                  </c:pt>
                  <c:pt idx="48">
                    <c:v>2023</c:v>
                  </c:pt>
                  <c:pt idx="60">
                    <c:v>2024</c:v>
                  </c:pt>
                  <c:pt idx="72">
                    <c:v>2025</c:v>
                  </c:pt>
                </c:lvl>
              </c:multiLvlStrCache>
            </c:multiLvlStrRef>
          </c:cat>
          <c:val>
            <c:numRef>
              <c:f>'22. Gráfico por ingresos'!$E$42:$E$120</c:f>
              <c:numCache>
                <c:formatCode>#,##0.00</c:formatCode>
                <c:ptCount val="79"/>
                <c:pt idx="0">
                  <c:v>3.2293492628733045</c:v>
                </c:pt>
                <c:pt idx="1">
                  <c:v>3.114138109952771</c:v>
                </c:pt>
                <c:pt idx="2">
                  <c:v>3.3166144979475929</c:v>
                </c:pt>
                <c:pt idx="3">
                  <c:v>3.333404652454893</c:v>
                </c:pt>
                <c:pt idx="4">
                  <c:v>3.3740616862461317</c:v>
                </c:pt>
                <c:pt idx="5">
                  <c:v>3.4943707234994825</c:v>
                </c:pt>
                <c:pt idx="6">
                  <c:v>3.842720402188053</c:v>
                </c:pt>
                <c:pt idx="7">
                  <c:v>3.82</c:v>
                </c:pt>
                <c:pt idx="8">
                  <c:v>3.9</c:v>
                </c:pt>
                <c:pt idx="9">
                  <c:v>3.9194245986950165</c:v>
                </c:pt>
                <c:pt idx="10">
                  <c:v>3.88</c:v>
                </c:pt>
                <c:pt idx="11" formatCode="0.00">
                  <c:v>3.8384036772267422</c:v>
                </c:pt>
                <c:pt idx="12" formatCode="0.00">
                  <c:v>3.6530404919388713</c:v>
                </c:pt>
                <c:pt idx="13" formatCode="0.00">
                  <c:v>3.7180131087842003</c:v>
                </c:pt>
                <c:pt idx="14" formatCode="0.00">
                  <c:v>3.8613313572862245</c:v>
                </c:pt>
                <c:pt idx="15" formatCode="0.00">
                  <c:v>3.49321685516309</c:v>
                </c:pt>
                <c:pt idx="16" formatCode="0.00">
                  <c:v>2.8196295744843747</c:v>
                </c:pt>
                <c:pt idx="17" formatCode="0.00">
                  <c:v>2.1353252465884003</c:v>
                </c:pt>
                <c:pt idx="18" formatCode="0.00">
                  <c:v>1.9268606991282415</c:v>
                </c:pt>
                <c:pt idx="19" formatCode="0.00">
                  <c:v>1.845375992156556</c:v>
                </c:pt>
                <c:pt idx="20" formatCode="0.00">
                  <c:v>1.9681067701450843</c:v>
                </c:pt>
                <c:pt idx="21" formatCode="0.00">
                  <c:v>1.748820822497968</c:v>
                </c:pt>
                <c:pt idx="22" formatCode="0.00">
                  <c:v>1.4961744607991998</c:v>
                </c:pt>
                <c:pt idx="23" formatCode="0.00">
                  <c:v>1.6510953592741415</c:v>
                </c:pt>
                <c:pt idx="24" formatCode="0.00">
                  <c:v>1.6761061345105341</c:v>
                </c:pt>
                <c:pt idx="25" formatCode="0.00">
                  <c:v>1.6625573056794285</c:v>
                </c:pt>
                <c:pt idx="26" formatCode="0.00">
                  <c:v>1.5949326071967942</c:v>
                </c:pt>
                <c:pt idx="27" formatCode="0.00">
                  <c:v>2.0721363461923343</c:v>
                </c:pt>
                <c:pt idx="28" formatCode="0.00">
                  <c:v>3.5155799816610998</c:v>
                </c:pt>
                <c:pt idx="29" formatCode="0.00">
                  <c:v>3.8578855110207551</c:v>
                </c:pt>
                <c:pt idx="30" formatCode="0.00">
                  <c:v>4.1812006276369118</c:v>
                </c:pt>
                <c:pt idx="31" formatCode="0.00">
                  <c:v>4.6517783734068674</c:v>
                </c:pt>
                <c:pt idx="32" formatCode="0.00">
                  <c:v>4.6656721626441184</c:v>
                </c:pt>
                <c:pt idx="33" formatCode="0.00">
                  <c:v>4.7273186098354802</c:v>
                </c:pt>
                <c:pt idx="34" formatCode="0.00">
                  <c:v>5.4180174313653708</c:v>
                </c:pt>
                <c:pt idx="35" formatCode="0.00">
                  <c:v>5.7805266210236317</c:v>
                </c:pt>
                <c:pt idx="36" formatCode="0.00">
                  <c:v>7.1283609929989735</c:v>
                </c:pt>
                <c:pt idx="37" formatCode="0.00">
                  <c:v>8.2096108072941298</c:v>
                </c:pt>
                <c:pt idx="38" formatCode="0.00">
                  <c:v>8.7495294292732453</c:v>
                </c:pt>
                <c:pt idx="39" formatCode="0.00">
                  <c:v>9.4284115585650206</c:v>
                </c:pt>
                <c:pt idx="40" formatCode="0.00">
                  <c:v>9.1992122192336065</c:v>
                </c:pt>
                <c:pt idx="41" formatCode="0.00">
                  <c:v>9.8238797153287738</c:v>
                </c:pt>
                <c:pt idx="42" formatCode="0.00">
                  <c:v>10.352359732787667</c:v>
                </c:pt>
                <c:pt idx="43" formatCode="0.00">
                  <c:v>10.976295579292724</c:v>
                </c:pt>
                <c:pt idx="44" formatCode="0.00">
                  <c:v>11.604066281933937</c:v>
                </c:pt>
                <c:pt idx="45" formatCode="0.00">
                  <c:v>12.40249639711462</c:v>
                </c:pt>
                <c:pt idx="46" formatCode="0.00">
                  <c:v>12.68918374383713</c:v>
                </c:pt>
                <c:pt idx="47" formatCode="0.00">
                  <c:v>13.284590008155693</c:v>
                </c:pt>
                <c:pt idx="48" formatCode="0.00">
                  <c:v>13.351525725640348</c:v>
                </c:pt>
                <c:pt idx="49" formatCode="0.00">
                  <c:v>13.342081029840378</c:v>
                </c:pt>
                <c:pt idx="50" formatCode="0.00">
                  <c:v>13.377416369664012</c:v>
                </c:pt>
                <c:pt idx="51" formatCode="0.00">
                  <c:v>12.830418906795535</c:v>
                </c:pt>
                <c:pt idx="52" formatCode="0.00">
                  <c:v>12.339198933928754</c:v>
                </c:pt>
                <c:pt idx="53" formatCode="0.00">
                  <c:v>12.109712750505976</c:v>
                </c:pt>
                <c:pt idx="54" formatCode="0.00">
                  <c:v>11.763219959301235</c:v>
                </c:pt>
                <c:pt idx="55" formatCode="0.00">
                  <c:v>11.408058375432335</c:v>
                </c:pt>
                <c:pt idx="56" formatCode="0.00">
                  <c:v>10.968276633135048</c:v>
                </c:pt>
                <c:pt idx="57" formatCode="0.00">
                  <c:v>10.456053386967884</c:v>
                </c:pt>
                <c:pt idx="58" formatCode="0.00">
                  <c:v>10.154159749083892</c:v>
                </c:pt>
                <c:pt idx="59" formatCode="0.00">
                  <c:v>9.2627581190903889</c:v>
                </c:pt>
                <c:pt idx="60" formatCode="0.00">
                  <c:v>8.3532417659569322</c:v>
                </c:pt>
                <c:pt idx="61" formatCode="0.00">
                  <c:v>7.7274370361813247</c:v>
                </c:pt>
                <c:pt idx="62" formatCode="0.00">
                  <c:v>7.3414753093240979</c:v>
                </c:pt>
                <c:pt idx="63" formatCode="0.00">
                  <c:v>7.1556452231951075</c:v>
                </c:pt>
                <c:pt idx="64" formatCode="0.00">
                  <c:v>7.1664582713163059</c:v>
                </c:pt>
                <c:pt idx="65" formatCode="0.00">
                  <c:v>7.1908576111031293</c:v>
                </c:pt>
                <c:pt idx="66" formatCode="0.00">
                  <c:v>6.8848960757531685</c:v>
                </c:pt>
                <c:pt idx="67" formatCode="0.00">
                  <c:v>6.124282655746133</c:v>
                </c:pt>
                <c:pt idx="68" formatCode="0.00">
                  <c:v>5.8070913494884566</c:v>
                </c:pt>
                <c:pt idx="69" formatCode="0.00">
                  <c:v>5.4014921567280574</c:v>
                </c:pt>
                <c:pt idx="70" formatCode="0.00">
                  <c:v>5.1612078241665413</c:v>
                </c:pt>
                <c:pt idx="71" formatCode="0.00">
                  <c:v>5.1682591234391797</c:v>
                </c:pt>
                <c:pt idx="72" formatCode="0.00">
                  <c:v>5.1970753576277957</c:v>
                </c:pt>
                <c:pt idx="73" formatCode="0.00">
                  <c:v>5.2383030680040612</c:v>
                </c:pt>
                <c:pt idx="74" formatCode="0.00">
                  <c:v>5.0658792155915604</c:v>
                </c:pt>
                <c:pt idx="75" formatCode="0.00">
                  <c:v>5.1320435125585933</c:v>
                </c:pt>
                <c:pt idx="76" formatCode="0.00">
                  <c:v>5.0335173880769366</c:v>
                </c:pt>
                <c:pt idx="77" formatCode="0.00">
                  <c:v>4.7925383955183563</c:v>
                </c:pt>
                <c:pt idx="78" formatCode="0.00">
                  <c:v>4.8692432897792184</c:v>
                </c:pt>
              </c:numCache>
            </c:numRef>
          </c:val>
          <c:smooth val="1"/>
          <c:extLst>
            <c:ext xmlns:c16="http://schemas.microsoft.com/office/drawing/2014/chart" uri="{C3380CC4-5D6E-409C-BE32-E72D297353CC}">
              <c16:uniqueId val="{00000001-6318-4AE7-8123-63857C5D9E41}"/>
            </c:ext>
          </c:extLst>
        </c:ser>
        <c:ser>
          <c:idx val="2"/>
          <c:order val="2"/>
          <c:tx>
            <c:strRef>
              <c:f>'22. Gráfico por ingresos'!$D$5</c:f>
              <c:strCache>
                <c:ptCount val="1"/>
                <c:pt idx="0">
                  <c:v>Vulnerables</c:v>
                </c:pt>
              </c:strCache>
            </c:strRef>
          </c:tx>
          <c:spPr>
            <a:ln>
              <a:solidFill>
                <a:schemeClr val="accent4">
                  <a:lumMod val="60000"/>
                  <a:lumOff val="40000"/>
                </a:schemeClr>
              </a:solidFill>
              <a:prstDash val="sysDash"/>
            </a:ln>
          </c:spPr>
          <c:marker>
            <c:symbol val="none"/>
          </c:marker>
          <c:cat>
            <c:multiLvlStrRef>
              <c:f>'22. Gráfico por ingresos'!$A$42:$B$120</c:f>
              <c:multiLvlStrCache>
                <c:ptCount val="79"/>
                <c:lvl>
                  <c:pt idx="0">
                    <c:v>Enero</c:v>
                  </c:pt>
                  <c:pt idx="1">
                    <c:v>Febrero</c:v>
                  </c:pt>
                  <c:pt idx="2">
                    <c:v>Marzo</c:v>
                  </c:pt>
                  <c:pt idx="3">
                    <c:v>Abril</c:v>
                  </c:pt>
                  <c:pt idx="4">
                    <c:v>Mayo</c:v>
                  </c:pt>
                  <c:pt idx="5">
                    <c:v>Junio</c:v>
                  </c:pt>
                  <c:pt idx="6">
                    <c:v>Julio</c:v>
                  </c:pt>
                  <c:pt idx="7">
                    <c:v>Agosto</c:v>
                  </c:pt>
                  <c:pt idx="8">
                    <c:v>Septiembre</c:v>
                  </c:pt>
                  <c:pt idx="9">
                    <c:v>Octubre</c:v>
                  </c:pt>
                  <c:pt idx="10">
                    <c:v>Noviembre</c:v>
                  </c:pt>
                  <c:pt idx="11">
                    <c:v>Diciembre</c:v>
                  </c:pt>
                  <c:pt idx="12">
                    <c:v>Enero</c:v>
                  </c:pt>
                  <c:pt idx="13">
                    <c:v>Febrero</c:v>
                  </c:pt>
                  <c:pt idx="14">
                    <c:v>Marzo</c:v>
                  </c:pt>
                  <c:pt idx="15">
                    <c:v>Abril</c:v>
                  </c:pt>
                  <c:pt idx="16">
                    <c:v>Mayo</c:v>
                  </c:pt>
                  <c:pt idx="17">
                    <c:v>Junio</c:v>
                  </c:pt>
                  <c:pt idx="18">
                    <c:v>Julio</c:v>
                  </c:pt>
                  <c:pt idx="19">
                    <c:v>Agosto</c:v>
                  </c:pt>
                  <c:pt idx="20">
                    <c:v>Septiembre</c:v>
                  </c:pt>
                  <c:pt idx="21">
                    <c:v>Octubre</c:v>
                  </c:pt>
                  <c:pt idx="22">
                    <c:v>Noviembre</c:v>
                  </c:pt>
                  <c:pt idx="23">
                    <c:v>Diciembre</c:v>
                  </c:pt>
                  <c:pt idx="24">
                    <c:v>Enero</c:v>
                  </c:pt>
                  <c:pt idx="25">
                    <c:v>Febrero</c:v>
                  </c:pt>
                  <c:pt idx="26">
                    <c:v>Marzo</c:v>
                  </c:pt>
                  <c:pt idx="27">
                    <c:v>Abril</c:v>
                  </c:pt>
                  <c:pt idx="28">
                    <c:v>Mayo</c:v>
                  </c:pt>
                  <c:pt idx="29">
                    <c:v>Junio</c:v>
                  </c:pt>
                  <c:pt idx="30">
                    <c:v>Julio</c:v>
                  </c:pt>
                  <c:pt idx="31">
                    <c:v>Agosto</c:v>
                  </c:pt>
                  <c:pt idx="32">
                    <c:v>Septiembre</c:v>
                  </c:pt>
                  <c:pt idx="33">
                    <c:v>Octubre</c:v>
                  </c:pt>
                  <c:pt idx="34">
                    <c:v>Noviembre</c:v>
                  </c:pt>
                  <c:pt idx="35">
                    <c:v>Diciembre</c:v>
                  </c:pt>
                  <c:pt idx="36">
                    <c:v>Enero</c:v>
                  </c:pt>
                  <c:pt idx="37">
                    <c:v>Febrero</c:v>
                  </c:pt>
                  <c:pt idx="38">
                    <c:v>Marzo</c:v>
                  </c:pt>
                  <c:pt idx="39">
                    <c:v>Abril</c:v>
                  </c:pt>
                  <c:pt idx="40">
                    <c:v>Mayo</c:v>
                  </c:pt>
                  <c:pt idx="41">
                    <c:v>Junio</c:v>
                  </c:pt>
                  <c:pt idx="42">
                    <c:v>Julio</c:v>
                  </c:pt>
                  <c:pt idx="43">
                    <c:v>Agosto</c:v>
                  </c:pt>
                  <c:pt idx="44">
                    <c:v>Septiembre</c:v>
                  </c:pt>
                  <c:pt idx="45">
                    <c:v>Octubre</c:v>
                  </c:pt>
                  <c:pt idx="46">
                    <c:v>Noviembre</c:v>
                  </c:pt>
                  <c:pt idx="47">
                    <c:v>Diciembre</c:v>
                  </c:pt>
                  <c:pt idx="48">
                    <c:v>Enero</c:v>
                  </c:pt>
                  <c:pt idx="49">
                    <c:v>Febrero</c:v>
                  </c:pt>
                  <c:pt idx="50">
                    <c:v>Marzo</c:v>
                  </c:pt>
                  <c:pt idx="51">
                    <c:v>Abril</c:v>
                  </c:pt>
                  <c:pt idx="52">
                    <c:v>Mayo</c:v>
                  </c:pt>
                  <c:pt idx="53">
                    <c:v>Junio</c:v>
                  </c:pt>
                  <c:pt idx="54">
                    <c:v>Julio</c:v>
                  </c:pt>
                  <c:pt idx="55">
                    <c:v>Agosto</c:v>
                  </c:pt>
                  <c:pt idx="56">
                    <c:v>Septiembre</c:v>
                  </c:pt>
                  <c:pt idx="57">
                    <c:v>Octubre</c:v>
                  </c:pt>
                  <c:pt idx="58">
                    <c:v>Noviembre</c:v>
                  </c:pt>
                  <c:pt idx="59">
                    <c:v>Diciembre</c:v>
                  </c:pt>
                  <c:pt idx="60">
                    <c:v>Enero</c:v>
                  </c:pt>
                  <c:pt idx="61">
                    <c:v>Febrero</c:v>
                  </c:pt>
                  <c:pt idx="62">
                    <c:v>Marzo</c:v>
                  </c:pt>
                  <c:pt idx="63">
                    <c:v>Abril</c:v>
                  </c:pt>
                  <c:pt idx="64">
                    <c:v>Mayo</c:v>
                  </c:pt>
                  <c:pt idx="65">
                    <c:v>Junio</c:v>
                  </c:pt>
                  <c:pt idx="66">
                    <c:v>Julio</c:v>
                  </c:pt>
                  <c:pt idx="67">
                    <c:v>Agosto</c:v>
                  </c:pt>
                  <c:pt idx="68">
                    <c:v>Septiembre</c:v>
                  </c:pt>
                  <c:pt idx="69">
                    <c:v>Octubre</c:v>
                  </c:pt>
                  <c:pt idx="70">
                    <c:v>Noviembre</c:v>
                  </c:pt>
                  <c:pt idx="71">
                    <c:v>Diciembre</c:v>
                  </c:pt>
                  <c:pt idx="72">
                    <c:v>Enero</c:v>
                  </c:pt>
                  <c:pt idx="73">
                    <c:v>Febrero</c:v>
                  </c:pt>
                  <c:pt idx="74">
                    <c:v>Marzo</c:v>
                  </c:pt>
                  <c:pt idx="75">
                    <c:v>Abril</c:v>
                  </c:pt>
                  <c:pt idx="76">
                    <c:v>Mayo</c:v>
                  </c:pt>
                  <c:pt idx="77">
                    <c:v>Junio</c:v>
                  </c:pt>
                  <c:pt idx="78">
                    <c:v>Julio</c:v>
                  </c:pt>
                </c:lvl>
                <c:lvl>
                  <c:pt idx="0">
                    <c:v>2019</c:v>
                  </c:pt>
                  <c:pt idx="12">
                    <c:v>2020</c:v>
                  </c:pt>
                  <c:pt idx="24">
                    <c:v>2021</c:v>
                  </c:pt>
                  <c:pt idx="36">
                    <c:v>2022</c:v>
                  </c:pt>
                  <c:pt idx="48">
                    <c:v>2023</c:v>
                  </c:pt>
                  <c:pt idx="60">
                    <c:v>2024</c:v>
                  </c:pt>
                  <c:pt idx="72">
                    <c:v>2025</c:v>
                  </c:pt>
                </c:lvl>
              </c:multiLvlStrCache>
            </c:multiLvlStrRef>
          </c:cat>
          <c:val>
            <c:numRef>
              <c:f>'22. Gráfico por ingresos'!$D$42:$D$120</c:f>
              <c:numCache>
                <c:formatCode>#,##0.00</c:formatCode>
                <c:ptCount val="79"/>
                <c:pt idx="0">
                  <c:v>3.0539516076854678</c:v>
                </c:pt>
                <c:pt idx="1">
                  <c:v>2.9257650579361871</c:v>
                </c:pt>
                <c:pt idx="2">
                  <c:v>3.2043919464172079</c:v>
                </c:pt>
                <c:pt idx="3">
                  <c:v>3.3</c:v>
                </c:pt>
                <c:pt idx="4">
                  <c:v>3.5543652120903761</c:v>
                </c:pt>
                <c:pt idx="5">
                  <c:v>3.7184964095735835</c:v>
                </c:pt>
                <c:pt idx="6">
                  <c:v>4.1727164617307908</c:v>
                </c:pt>
                <c:pt idx="7">
                  <c:v>4.12</c:v>
                </c:pt>
                <c:pt idx="8">
                  <c:v>4.0999999999999996</c:v>
                </c:pt>
                <c:pt idx="9">
                  <c:v>4.1463968122259915</c:v>
                </c:pt>
                <c:pt idx="10">
                  <c:v>4.07</c:v>
                </c:pt>
                <c:pt idx="11" formatCode="0.00">
                  <c:v>3.9481915935480685</c:v>
                </c:pt>
                <c:pt idx="12" formatCode="0.00">
                  <c:v>3.7590306244844394</c:v>
                </c:pt>
                <c:pt idx="13" formatCode="0.00">
                  <c:v>3.9140583418885861</c:v>
                </c:pt>
                <c:pt idx="14" formatCode="0.00">
                  <c:v>4.1858133909273585</c:v>
                </c:pt>
                <c:pt idx="15" formatCode="0.00">
                  <c:v>3.9953892705950027</c:v>
                </c:pt>
                <c:pt idx="16" formatCode="0.00">
                  <c:v>3.3244118483825935</c:v>
                </c:pt>
                <c:pt idx="17" formatCode="0.00">
                  <c:v>2.634855173648599</c:v>
                </c:pt>
                <c:pt idx="18" formatCode="0.00">
                  <c:v>2.2667246902361731</c:v>
                </c:pt>
                <c:pt idx="19" formatCode="0.00">
                  <c:v>2.1573650974233241</c:v>
                </c:pt>
                <c:pt idx="20" formatCode="0.00">
                  <c:v>2.2719473425988195</c:v>
                </c:pt>
                <c:pt idx="21" formatCode="0.00">
                  <c:v>2.0132314141074188</c:v>
                </c:pt>
                <c:pt idx="22" formatCode="0.00">
                  <c:v>1.8175171146913383</c:v>
                </c:pt>
                <c:pt idx="23" formatCode="0.00">
                  <c:v>2.0822518279615601</c:v>
                </c:pt>
                <c:pt idx="24" formatCode="0.00">
                  <c:v>2.1510350808904803</c:v>
                </c:pt>
                <c:pt idx="25" formatCode="0.00">
                  <c:v>2.1058244190319173</c:v>
                </c:pt>
                <c:pt idx="26" formatCode="0.00">
                  <c:v>1.9439223112922275</c:v>
                </c:pt>
                <c:pt idx="27" formatCode="0.00">
                  <c:v>2.2845274485039067</c:v>
                </c:pt>
                <c:pt idx="28" formatCode="0.00">
                  <c:v>4.0718671695860884</c:v>
                </c:pt>
                <c:pt idx="29" formatCode="0.00">
                  <c:v>4.2817051117444134</c:v>
                </c:pt>
                <c:pt idx="30" formatCode="0.00">
                  <c:v>4.6812213854221456</c:v>
                </c:pt>
                <c:pt idx="31" formatCode="0.00">
                  <c:v>5.2442621292337694</c:v>
                </c:pt>
                <c:pt idx="32" formatCode="0.00">
                  <c:v>5.4032913688862445</c:v>
                </c:pt>
                <c:pt idx="33" formatCode="0.00">
                  <c:v>5.5986921823178237</c:v>
                </c:pt>
                <c:pt idx="34" formatCode="0.00">
                  <c:v>6.3780947486584525</c:v>
                </c:pt>
                <c:pt idx="35" formatCode="0.00">
                  <c:v>6.851997817244869</c:v>
                </c:pt>
                <c:pt idx="36" formatCode="0.00">
                  <c:v>8.3073503117220628</c:v>
                </c:pt>
                <c:pt idx="37" formatCode="0.00">
                  <c:v>9.6581461264031905</c:v>
                </c:pt>
                <c:pt idx="38" formatCode="0.00">
                  <c:v>10.350374716919314</c:v>
                </c:pt>
                <c:pt idx="39" formatCode="0.00">
                  <c:v>11.066155570715557</c:v>
                </c:pt>
                <c:pt idx="40" formatCode="0.00">
                  <c:v>10.470166409442601</c:v>
                </c:pt>
                <c:pt idx="41" formatCode="0.00">
                  <c:v>11.135237677280704</c:v>
                </c:pt>
                <c:pt idx="42" formatCode="0.00">
                  <c:v>11.744898587476598</c:v>
                </c:pt>
                <c:pt idx="43" formatCode="0.00">
                  <c:v>12.532660600997405</c:v>
                </c:pt>
                <c:pt idx="44" formatCode="0.00">
                  <c:v>13.156714729825486</c:v>
                </c:pt>
                <c:pt idx="45" formatCode="0.00">
                  <c:v>13.916910275307462</c:v>
                </c:pt>
                <c:pt idx="46" formatCode="0.00">
                  <c:v>14.171887703157058</c:v>
                </c:pt>
                <c:pt idx="47" formatCode="0.00">
                  <c:v>14.797426095699299</c:v>
                </c:pt>
                <c:pt idx="48" formatCode="0.00">
                  <c:v>14.67925997520163</c:v>
                </c:pt>
                <c:pt idx="49" formatCode="0.00">
                  <c:v>14.313043486371745</c:v>
                </c:pt>
                <c:pt idx="50" formatCode="0.00">
                  <c:v>13.994858901882125</c:v>
                </c:pt>
                <c:pt idx="51" formatCode="0.00">
                  <c:v>13.157479020852129</c:v>
                </c:pt>
                <c:pt idx="52" formatCode="0.00">
                  <c:v>12.432785276364678</c:v>
                </c:pt>
                <c:pt idx="53" formatCode="0.00">
                  <c:v>12.133297884984446</c:v>
                </c:pt>
                <c:pt idx="54" formatCode="0.00">
                  <c:v>11.683468053548086</c:v>
                </c:pt>
                <c:pt idx="55" formatCode="0.00">
                  <c:v>11.204824862095832</c:v>
                </c:pt>
                <c:pt idx="56" formatCode="0.00">
                  <c:v>10.753628919314435</c:v>
                </c:pt>
                <c:pt idx="57" formatCode="0.00">
                  <c:v>10.236635623986757</c:v>
                </c:pt>
                <c:pt idx="58" formatCode="0.00">
                  <c:v>9.8490289441456333</c:v>
                </c:pt>
                <c:pt idx="59" formatCode="0.00">
                  <c:v>8.6909314851841373</c:v>
                </c:pt>
                <c:pt idx="60" formatCode="0.00">
                  <c:v>7.6500038559326127</c:v>
                </c:pt>
                <c:pt idx="61" formatCode="0.00">
                  <c:v>7.0066034408831976</c:v>
                </c:pt>
                <c:pt idx="62" formatCode="0.00">
                  <c:v>6.7010386359219867</c:v>
                </c:pt>
                <c:pt idx="63" formatCode="0.00">
                  <c:v>6.7175442631343207</c:v>
                </c:pt>
                <c:pt idx="64" formatCode="0.00">
                  <c:v>6.9634697202599734</c:v>
                </c:pt>
                <c:pt idx="65" formatCode="0.00">
                  <c:v>7.1424012088910409</c:v>
                </c:pt>
                <c:pt idx="66" formatCode="0.00">
                  <c:v>6.9386701069479493</c:v>
                </c:pt>
                <c:pt idx="67" formatCode="0.00">
                  <c:v>6.0821306135351563</c:v>
                </c:pt>
                <c:pt idx="68" formatCode="0.00">
                  <c:v>5.5817971163034423</c:v>
                </c:pt>
                <c:pt idx="69" formatCode="0.00">
                  <c:v>5.0472138839243543</c:v>
                </c:pt>
                <c:pt idx="70" formatCode="0.00">
                  <c:v>4.7756155746070137</c:v>
                </c:pt>
                <c:pt idx="71" formatCode="0.00">
                  <c:v>4.8941252081405517</c:v>
                </c:pt>
                <c:pt idx="72" formatCode="0.00">
                  <c:v>5.0937267865355595</c:v>
                </c:pt>
                <c:pt idx="73" formatCode="0.00">
                  <c:v>5.1779834969740426</c:v>
                </c:pt>
                <c:pt idx="74" formatCode="0.00">
                  <c:v>5.048218201747054</c:v>
                </c:pt>
                <c:pt idx="75" formatCode="0.00">
                  <c:v>5.0581831010168905</c:v>
                </c:pt>
                <c:pt idx="76" formatCode="0.00">
                  <c:v>4.914291501066459</c:v>
                </c:pt>
                <c:pt idx="77" formatCode="0.00">
                  <c:v>4.6192009773973783</c:v>
                </c:pt>
                <c:pt idx="78" formatCode="0.00">
                  <c:v>4.6761617126224326</c:v>
                </c:pt>
              </c:numCache>
            </c:numRef>
          </c:val>
          <c:smooth val="1"/>
          <c:extLst>
            <c:ext xmlns:c16="http://schemas.microsoft.com/office/drawing/2014/chart" uri="{C3380CC4-5D6E-409C-BE32-E72D297353CC}">
              <c16:uniqueId val="{00000002-6318-4AE7-8123-63857C5D9E41}"/>
            </c:ext>
          </c:extLst>
        </c:ser>
        <c:ser>
          <c:idx val="0"/>
          <c:order val="3"/>
          <c:tx>
            <c:strRef>
              <c:f>'22. Gráfico por ingresos'!$C$5</c:f>
              <c:strCache>
                <c:ptCount val="1"/>
                <c:pt idx="0">
                  <c:v>Pobres</c:v>
                </c:pt>
              </c:strCache>
            </c:strRef>
          </c:tx>
          <c:spPr>
            <a:ln w="28575" cap="rnd">
              <a:solidFill>
                <a:schemeClr val="accent3">
                  <a:lumMod val="75000"/>
                </a:schemeClr>
              </a:solidFill>
              <a:prstDash val="sysDot"/>
              <a:round/>
            </a:ln>
            <a:effectLst/>
          </c:spPr>
          <c:marker>
            <c:symbol val="none"/>
          </c:marker>
          <c:dPt>
            <c:idx val="0"/>
            <c:bubble3D val="0"/>
            <c:extLst>
              <c:ext xmlns:c16="http://schemas.microsoft.com/office/drawing/2014/chart" uri="{C3380CC4-5D6E-409C-BE32-E72D297353CC}">
                <c16:uniqueId val="{00000003-6318-4AE7-8123-63857C5D9E41}"/>
              </c:ext>
            </c:extLst>
          </c:dPt>
          <c:cat>
            <c:multiLvlStrRef>
              <c:f>'22. Gráfico por ingresos'!$A$42:$B$120</c:f>
              <c:multiLvlStrCache>
                <c:ptCount val="79"/>
                <c:lvl>
                  <c:pt idx="0">
                    <c:v>Enero</c:v>
                  </c:pt>
                  <c:pt idx="1">
                    <c:v>Febrero</c:v>
                  </c:pt>
                  <c:pt idx="2">
                    <c:v>Marzo</c:v>
                  </c:pt>
                  <c:pt idx="3">
                    <c:v>Abril</c:v>
                  </c:pt>
                  <c:pt idx="4">
                    <c:v>Mayo</c:v>
                  </c:pt>
                  <c:pt idx="5">
                    <c:v>Junio</c:v>
                  </c:pt>
                  <c:pt idx="6">
                    <c:v>Julio</c:v>
                  </c:pt>
                  <c:pt idx="7">
                    <c:v>Agosto</c:v>
                  </c:pt>
                  <c:pt idx="8">
                    <c:v>Septiembre</c:v>
                  </c:pt>
                  <c:pt idx="9">
                    <c:v>Octubre</c:v>
                  </c:pt>
                  <c:pt idx="10">
                    <c:v>Noviembre</c:v>
                  </c:pt>
                  <c:pt idx="11">
                    <c:v>Diciembre</c:v>
                  </c:pt>
                  <c:pt idx="12">
                    <c:v>Enero</c:v>
                  </c:pt>
                  <c:pt idx="13">
                    <c:v>Febrero</c:v>
                  </c:pt>
                  <c:pt idx="14">
                    <c:v>Marzo</c:v>
                  </c:pt>
                  <c:pt idx="15">
                    <c:v>Abril</c:v>
                  </c:pt>
                  <c:pt idx="16">
                    <c:v>Mayo</c:v>
                  </c:pt>
                  <c:pt idx="17">
                    <c:v>Junio</c:v>
                  </c:pt>
                  <c:pt idx="18">
                    <c:v>Julio</c:v>
                  </c:pt>
                  <c:pt idx="19">
                    <c:v>Agosto</c:v>
                  </c:pt>
                  <c:pt idx="20">
                    <c:v>Septiembre</c:v>
                  </c:pt>
                  <c:pt idx="21">
                    <c:v>Octubre</c:v>
                  </c:pt>
                  <c:pt idx="22">
                    <c:v>Noviembre</c:v>
                  </c:pt>
                  <c:pt idx="23">
                    <c:v>Diciembre</c:v>
                  </c:pt>
                  <c:pt idx="24">
                    <c:v>Enero</c:v>
                  </c:pt>
                  <c:pt idx="25">
                    <c:v>Febrero</c:v>
                  </c:pt>
                  <c:pt idx="26">
                    <c:v>Marzo</c:v>
                  </c:pt>
                  <c:pt idx="27">
                    <c:v>Abril</c:v>
                  </c:pt>
                  <c:pt idx="28">
                    <c:v>Mayo</c:v>
                  </c:pt>
                  <c:pt idx="29">
                    <c:v>Junio</c:v>
                  </c:pt>
                  <c:pt idx="30">
                    <c:v>Julio</c:v>
                  </c:pt>
                  <c:pt idx="31">
                    <c:v>Agosto</c:v>
                  </c:pt>
                  <c:pt idx="32">
                    <c:v>Septiembre</c:v>
                  </c:pt>
                  <c:pt idx="33">
                    <c:v>Octubre</c:v>
                  </c:pt>
                  <c:pt idx="34">
                    <c:v>Noviembre</c:v>
                  </c:pt>
                  <c:pt idx="35">
                    <c:v>Diciembre</c:v>
                  </c:pt>
                  <c:pt idx="36">
                    <c:v>Enero</c:v>
                  </c:pt>
                  <c:pt idx="37">
                    <c:v>Febrero</c:v>
                  </c:pt>
                  <c:pt idx="38">
                    <c:v>Marzo</c:v>
                  </c:pt>
                  <c:pt idx="39">
                    <c:v>Abril</c:v>
                  </c:pt>
                  <c:pt idx="40">
                    <c:v>Mayo</c:v>
                  </c:pt>
                  <c:pt idx="41">
                    <c:v>Junio</c:v>
                  </c:pt>
                  <c:pt idx="42">
                    <c:v>Julio</c:v>
                  </c:pt>
                  <c:pt idx="43">
                    <c:v>Agosto</c:v>
                  </c:pt>
                  <c:pt idx="44">
                    <c:v>Septiembre</c:v>
                  </c:pt>
                  <c:pt idx="45">
                    <c:v>Octubre</c:v>
                  </c:pt>
                  <c:pt idx="46">
                    <c:v>Noviembre</c:v>
                  </c:pt>
                  <c:pt idx="47">
                    <c:v>Diciembre</c:v>
                  </c:pt>
                  <c:pt idx="48">
                    <c:v>Enero</c:v>
                  </c:pt>
                  <c:pt idx="49">
                    <c:v>Febrero</c:v>
                  </c:pt>
                  <c:pt idx="50">
                    <c:v>Marzo</c:v>
                  </c:pt>
                  <c:pt idx="51">
                    <c:v>Abril</c:v>
                  </c:pt>
                  <c:pt idx="52">
                    <c:v>Mayo</c:v>
                  </c:pt>
                  <c:pt idx="53">
                    <c:v>Junio</c:v>
                  </c:pt>
                  <c:pt idx="54">
                    <c:v>Julio</c:v>
                  </c:pt>
                  <c:pt idx="55">
                    <c:v>Agosto</c:v>
                  </c:pt>
                  <c:pt idx="56">
                    <c:v>Septiembre</c:v>
                  </c:pt>
                  <c:pt idx="57">
                    <c:v>Octubre</c:v>
                  </c:pt>
                  <c:pt idx="58">
                    <c:v>Noviembre</c:v>
                  </c:pt>
                  <c:pt idx="59">
                    <c:v>Diciembre</c:v>
                  </c:pt>
                  <c:pt idx="60">
                    <c:v>Enero</c:v>
                  </c:pt>
                  <c:pt idx="61">
                    <c:v>Febrero</c:v>
                  </c:pt>
                  <c:pt idx="62">
                    <c:v>Marzo</c:v>
                  </c:pt>
                  <c:pt idx="63">
                    <c:v>Abril</c:v>
                  </c:pt>
                  <c:pt idx="64">
                    <c:v>Mayo</c:v>
                  </c:pt>
                  <c:pt idx="65">
                    <c:v>Junio</c:v>
                  </c:pt>
                  <c:pt idx="66">
                    <c:v>Julio</c:v>
                  </c:pt>
                  <c:pt idx="67">
                    <c:v>Agosto</c:v>
                  </c:pt>
                  <c:pt idx="68">
                    <c:v>Septiembre</c:v>
                  </c:pt>
                  <c:pt idx="69">
                    <c:v>Octubre</c:v>
                  </c:pt>
                  <c:pt idx="70">
                    <c:v>Noviembre</c:v>
                  </c:pt>
                  <c:pt idx="71">
                    <c:v>Diciembre</c:v>
                  </c:pt>
                  <c:pt idx="72">
                    <c:v>Enero</c:v>
                  </c:pt>
                  <c:pt idx="73">
                    <c:v>Febrero</c:v>
                  </c:pt>
                  <c:pt idx="74">
                    <c:v>Marzo</c:v>
                  </c:pt>
                  <c:pt idx="75">
                    <c:v>Abril</c:v>
                  </c:pt>
                  <c:pt idx="76">
                    <c:v>Mayo</c:v>
                  </c:pt>
                  <c:pt idx="77">
                    <c:v>Junio</c:v>
                  </c:pt>
                  <c:pt idx="78">
                    <c:v>Julio</c:v>
                  </c:pt>
                </c:lvl>
                <c:lvl>
                  <c:pt idx="0">
                    <c:v>2019</c:v>
                  </c:pt>
                  <c:pt idx="12">
                    <c:v>2020</c:v>
                  </c:pt>
                  <c:pt idx="24">
                    <c:v>2021</c:v>
                  </c:pt>
                  <c:pt idx="36">
                    <c:v>2022</c:v>
                  </c:pt>
                  <c:pt idx="48">
                    <c:v>2023</c:v>
                  </c:pt>
                  <c:pt idx="60">
                    <c:v>2024</c:v>
                  </c:pt>
                  <c:pt idx="72">
                    <c:v>2025</c:v>
                  </c:pt>
                </c:lvl>
              </c:multiLvlStrCache>
            </c:multiLvlStrRef>
          </c:cat>
          <c:val>
            <c:numRef>
              <c:f>'22. Gráfico por ingresos'!$C$42:$C$120</c:f>
              <c:numCache>
                <c:formatCode>#,##0.00</c:formatCode>
                <c:ptCount val="79"/>
                <c:pt idx="0">
                  <c:v>3.0005731060802177</c:v>
                </c:pt>
                <c:pt idx="1">
                  <c:v>2.85</c:v>
                </c:pt>
                <c:pt idx="2">
                  <c:v>3.1221678567188391</c:v>
                </c:pt>
                <c:pt idx="3">
                  <c:v>3.2290783318551992</c:v>
                </c:pt>
                <c:pt idx="4">
                  <c:v>3.5055953143818206</c:v>
                </c:pt>
                <c:pt idx="5">
                  <c:v>3.6892877563925817</c:v>
                </c:pt>
                <c:pt idx="6">
                  <c:v>4.1267082038834477</c:v>
                </c:pt>
                <c:pt idx="7">
                  <c:v>4.08</c:v>
                </c:pt>
                <c:pt idx="8">
                  <c:v>4.04</c:v>
                </c:pt>
                <c:pt idx="9">
                  <c:v>4.0907969255520573</c:v>
                </c:pt>
                <c:pt idx="10">
                  <c:v>4.03</c:v>
                </c:pt>
                <c:pt idx="11" formatCode="0.00">
                  <c:v>3.9036517737164074</c:v>
                </c:pt>
                <c:pt idx="12" formatCode="0.00">
                  <c:v>3.773963930331218</c:v>
                </c:pt>
                <c:pt idx="13" formatCode="0.00">
                  <c:v>3.9816893718512416</c:v>
                </c:pt>
                <c:pt idx="14" formatCode="0.00">
                  <c:v>4.3042099666238691</c:v>
                </c:pt>
                <c:pt idx="15" formatCode="0.00">
                  <c:v>4.2860047847356926</c:v>
                </c:pt>
                <c:pt idx="16" formatCode="0.00">
                  <c:v>3.6326538623296418</c:v>
                </c:pt>
                <c:pt idx="17" formatCode="0.00">
                  <c:v>3.0403167475060555</c:v>
                </c:pt>
                <c:pt idx="18" formatCode="0.00">
                  <c:v>2.5981990226947511</c:v>
                </c:pt>
                <c:pt idx="19" formatCode="0.00">
                  <c:v>2.412979131400808</c:v>
                </c:pt>
                <c:pt idx="20" formatCode="0.00">
                  <c:v>2.4894159330426087</c:v>
                </c:pt>
                <c:pt idx="21" formatCode="0.00">
                  <c:v>2.2100718585656187</c:v>
                </c:pt>
                <c:pt idx="22" formatCode="0.00">
                  <c:v>2.0090380247750703</c:v>
                </c:pt>
                <c:pt idx="23" formatCode="0.00">
                  <c:v>2.2689978370837158</c:v>
                </c:pt>
                <c:pt idx="24" formatCode="0.00">
                  <c:v>2.2958602968501776</c:v>
                </c:pt>
                <c:pt idx="25" formatCode="0.00">
                  <c:v>2.1457708324405962</c:v>
                </c:pt>
                <c:pt idx="26" formatCode="0.00">
                  <c:v>1.9412649981288947</c:v>
                </c:pt>
                <c:pt idx="27" formatCode="0.00">
                  <c:v>2.0912792362840982</c:v>
                </c:pt>
                <c:pt idx="28" formatCode="0.00">
                  <c:v>3.840517569944379</c:v>
                </c:pt>
                <c:pt idx="29" formatCode="0.00">
                  <c:v>3.9693772575415176</c:v>
                </c:pt>
                <c:pt idx="30" formatCode="0.00">
                  <c:v>4.4820494231679158</c:v>
                </c:pt>
                <c:pt idx="31" formatCode="0.00">
                  <c:v>5.0866343775047307</c:v>
                </c:pt>
                <c:pt idx="32" formatCode="0.00">
                  <c:v>5.2365465477093913</c:v>
                </c:pt>
                <c:pt idx="33" formatCode="0.00">
                  <c:v>5.5344140061896789</c:v>
                </c:pt>
                <c:pt idx="34" formatCode="0.00">
                  <c:v>6.3424691018812434</c:v>
                </c:pt>
                <c:pt idx="35" formatCode="0.00">
                  <c:v>6.8538862417538224</c:v>
                </c:pt>
                <c:pt idx="36" formatCode="0.00">
                  <c:v>8.2864414281962766</c:v>
                </c:pt>
                <c:pt idx="37" formatCode="0.00">
                  <c:v>9.7080906135874514</c:v>
                </c:pt>
                <c:pt idx="38" formatCode="0.00">
                  <c:v>10.460904659041359</c:v>
                </c:pt>
                <c:pt idx="39" formatCode="0.00">
                  <c:v>11.256508116673832</c:v>
                </c:pt>
                <c:pt idx="40" formatCode="0.00">
                  <c:v>10.67583310061706</c:v>
                </c:pt>
                <c:pt idx="41" formatCode="0.00">
                  <c:v>11.302311235840035</c:v>
                </c:pt>
                <c:pt idx="42" formatCode="0.00">
                  <c:v>11.882335037598894</c:v>
                </c:pt>
                <c:pt idx="43" formatCode="0.00">
                  <c:v>12.701311583160338</c:v>
                </c:pt>
                <c:pt idx="44" formatCode="0.00">
                  <c:v>13.385951174059977</c:v>
                </c:pt>
                <c:pt idx="45" formatCode="0.00">
                  <c:v>14.102613848940333</c:v>
                </c:pt>
                <c:pt idx="46" formatCode="0.00">
                  <c:v>14.340966730360069</c:v>
                </c:pt>
                <c:pt idx="47" formatCode="0.00">
                  <c:v>14.923864486819234</c:v>
                </c:pt>
                <c:pt idx="48" formatCode="0.00">
                  <c:v>14.756866185257785</c:v>
                </c:pt>
                <c:pt idx="49" formatCode="0.00">
                  <c:v>14.33685405425439</c:v>
                </c:pt>
                <c:pt idx="50" formatCode="0.00">
                  <c:v>13.872945439944541</c:v>
                </c:pt>
                <c:pt idx="51" formatCode="0.00">
                  <c:v>12.975149619117987</c:v>
                </c:pt>
                <c:pt idx="52" formatCode="0.00">
                  <c:v>12.184953345733808</c:v>
                </c:pt>
                <c:pt idx="53" formatCode="0.00">
                  <c:v>11.841282513973892</c:v>
                </c:pt>
                <c:pt idx="54" formatCode="0.00">
                  <c:v>11.32536278719876</c:v>
                </c:pt>
                <c:pt idx="55" formatCode="0.00">
                  <c:v>10.794494326546364</c:v>
                </c:pt>
                <c:pt idx="56" formatCode="0.00">
                  <c:v>10.308001701808692</c:v>
                </c:pt>
                <c:pt idx="57" formatCode="0.00">
                  <c:v>9.7848251525796819</c:v>
                </c:pt>
                <c:pt idx="58" formatCode="0.00">
                  <c:v>9.3222178772036024</c:v>
                </c:pt>
                <c:pt idx="59" formatCode="0.00">
                  <c:v>8.1861841756356668</c:v>
                </c:pt>
                <c:pt idx="60" formatCode="0.00">
                  <c:v>7.146214507235551</c:v>
                </c:pt>
                <c:pt idx="61" formatCode="0.00">
                  <c:v>6.5366540873872339</c:v>
                </c:pt>
                <c:pt idx="62" formatCode="0.00">
                  <c:v>6.3013117492621902</c:v>
                </c:pt>
                <c:pt idx="63" formatCode="0.00">
                  <c:v>6.3264051586104291</c:v>
                </c:pt>
                <c:pt idx="64" formatCode="0.00">
                  <c:v>6.6282940451312484</c:v>
                </c:pt>
                <c:pt idx="65" formatCode="0.00">
                  <c:v>6.8799096210876787</c:v>
                </c:pt>
                <c:pt idx="66" formatCode="0.00">
                  <c:v>6.8000687098003079</c:v>
                </c:pt>
                <c:pt idx="67" formatCode="0.00">
                  <c:v>6.0115142123266194</c:v>
                </c:pt>
                <c:pt idx="68" formatCode="0.00">
                  <c:v>5.5493572213583642</c:v>
                </c:pt>
                <c:pt idx="69" formatCode="0.00">
                  <c:v>5.0117036995475939</c:v>
                </c:pt>
                <c:pt idx="70" formatCode="0.00">
                  <c:v>4.8284221620408996</c:v>
                </c:pt>
                <c:pt idx="71" formatCode="0.00">
                  <c:v>4.9418877707564643</c:v>
                </c:pt>
                <c:pt idx="72" formatCode="0.00">
                  <c:v>5.1878177302299466</c:v>
                </c:pt>
                <c:pt idx="73" formatCode="0.00">
                  <c:v>5.3189998112950994</c:v>
                </c:pt>
                <c:pt idx="74" formatCode="0.00">
                  <c:v>5.189436800589287</c:v>
                </c:pt>
                <c:pt idx="75" formatCode="0.00">
                  <c:v>5.1708966810250514</c:v>
                </c:pt>
                <c:pt idx="76" formatCode="0.00">
                  <c:v>5.0388633259044386</c:v>
                </c:pt>
                <c:pt idx="77" formatCode="0.00">
                  <c:v>4.7320833974980792</c:v>
                </c:pt>
                <c:pt idx="78" formatCode="0.00">
                  <c:v>4.7335512019144526</c:v>
                </c:pt>
              </c:numCache>
            </c:numRef>
          </c:val>
          <c:smooth val="0"/>
          <c:extLst>
            <c:ext xmlns:c16="http://schemas.microsoft.com/office/drawing/2014/chart" uri="{C3380CC4-5D6E-409C-BE32-E72D297353CC}">
              <c16:uniqueId val="{00000004-6318-4AE7-8123-63857C5D9E41}"/>
            </c:ext>
          </c:extLst>
        </c:ser>
        <c:dLbls>
          <c:showLegendKey val="0"/>
          <c:showVal val="0"/>
          <c:showCatName val="0"/>
          <c:showSerName val="0"/>
          <c:showPercent val="0"/>
          <c:showBubbleSize val="0"/>
        </c:dLbls>
        <c:smooth val="0"/>
        <c:axId val="-343452432"/>
        <c:axId val="-343450800"/>
      </c:lineChart>
      <c:catAx>
        <c:axId val="-343452432"/>
        <c:scaling>
          <c:orientation val="minMax"/>
        </c:scaling>
        <c:delete val="0"/>
        <c:axPos val="b"/>
        <c:numFmt formatCode="mm/yy" sourceLinked="0"/>
        <c:majorTickMark val="none"/>
        <c:minorTickMark val="none"/>
        <c:tickLblPos val="low"/>
        <c:spPr>
          <a:noFill/>
          <a:ln w="9525" cap="flat" cmpd="sng" algn="ctr">
            <a:solidFill>
              <a:schemeClr val="tx1">
                <a:lumMod val="15000"/>
                <a:lumOff val="85000"/>
              </a:schemeClr>
            </a:solidFill>
            <a:round/>
          </a:ln>
          <a:effectLst/>
        </c:spPr>
        <c:txPr>
          <a:bodyPr rot="-60000000" vert="horz"/>
          <a:lstStyle/>
          <a:p>
            <a:pPr>
              <a:defRPr/>
            </a:pPr>
            <a:endParaRPr lang="es-CO"/>
          </a:p>
        </c:txPr>
        <c:crossAx val="-343450800"/>
        <c:crosses val="autoZero"/>
        <c:auto val="1"/>
        <c:lblAlgn val="ctr"/>
        <c:lblOffset val="100"/>
        <c:tickLblSkip val="1"/>
        <c:noMultiLvlLbl val="0"/>
      </c:catAx>
      <c:valAx>
        <c:axId val="-343450800"/>
        <c:scaling>
          <c:orientation val="minMax"/>
        </c:scaling>
        <c:delete val="0"/>
        <c:axPos val="l"/>
        <c:title>
          <c:tx>
            <c:rich>
              <a:bodyPr rot="-5400000" vert="horz"/>
              <a:lstStyle/>
              <a:p>
                <a:pPr>
                  <a:defRPr/>
                </a:pPr>
                <a:r>
                  <a:rPr lang="es-ES"/>
                  <a:t>Variación  %</a:t>
                </a:r>
              </a:p>
            </c:rich>
          </c:tx>
          <c:layout>
            <c:manualLayout>
              <c:xMode val="edge"/>
              <c:yMode val="edge"/>
              <c:x val="8.1900071336896783E-3"/>
              <c:y val="0.36945256842894642"/>
            </c:manualLayout>
          </c:layout>
          <c:overlay val="0"/>
        </c:title>
        <c:numFmt formatCode="#,##0.00" sourceLinked="1"/>
        <c:majorTickMark val="out"/>
        <c:minorTickMark val="none"/>
        <c:tickLblPos val="nextTo"/>
        <c:spPr>
          <a:noFill/>
          <a:ln>
            <a:noFill/>
          </a:ln>
          <a:effectLst/>
        </c:spPr>
        <c:txPr>
          <a:bodyPr rot="-60000000" vert="horz"/>
          <a:lstStyle/>
          <a:p>
            <a:pPr>
              <a:defRPr/>
            </a:pPr>
            <a:endParaRPr lang="es-CO"/>
          </a:p>
        </c:txPr>
        <c:crossAx val="-343452432"/>
        <c:crosses val="autoZero"/>
        <c:crossBetween val="between"/>
      </c:valAx>
      <c:spPr>
        <a:noFill/>
        <a:ln>
          <a:noFill/>
        </a:ln>
        <a:effectLst/>
      </c:spPr>
    </c:plotArea>
    <c:legend>
      <c:legendPos val="t"/>
      <c:overlay val="0"/>
    </c:legend>
    <c:plotVisOnly val="1"/>
    <c:dispBlanksAs val="gap"/>
    <c:showDLblsOverMax val="0"/>
  </c:chart>
  <c:spPr>
    <a:solidFill>
      <a:schemeClr val="bg1"/>
    </a:solidFill>
    <a:ln w="9525" cap="flat" cmpd="sng" algn="ctr">
      <a:solidFill>
        <a:schemeClr val="bg1">
          <a:lumMod val="65000"/>
        </a:schemeClr>
      </a:solidFill>
      <a:round/>
    </a:ln>
    <a:effectLst/>
  </c:spPr>
  <c:txPr>
    <a:bodyPr/>
    <a:lstStyle/>
    <a:p>
      <a:pPr>
        <a:defRPr sz="800" baseline="0">
          <a:latin typeface="Segoe UI" panose="020B0502040204020203" pitchFamily="34" charset="0"/>
          <a:cs typeface="Segoe UI" panose="020B0502040204020203" pitchFamily="34" charset="0"/>
        </a:defRPr>
      </a:pPr>
      <a:endParaRPr lang="es-CO"/>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8556623145125006E-2"/>
          <c:y val="8.2196394649201587E-2"/>
          <c:w val="0.88803498223944899"/>
          <c:h val="0.67921180120842628"/>
        </c:manualLayout>
      </c:layout>
      <c:lineChart>
        <c:grouping val="standard"/>
        <c:varyColors val="0"/>
        <c:ser>
          <c:idx val="1"/>
          <c:order val="0"/>
          <c:tx>
            <c:strRef>
              <c:f>'Dx y Original (Var)'!$F$2</c:f>
              <c:strCache>
                <c:ptCount val="1"/>
                <c:pt idx="0">
                  <c:v>Original</c:v>
                </c:pt>
              </c:strCache>
            </c:strRef>
          </c:tx>
          <c:spPr>
            <a:ln cmpd="sng">
              <a:solidFill>
                <a:srgbClr val="065660"/>
              </a:solidFill>
              <a:prstDash val="solid"/>
            </a:ln>
          </c:spPr>
          <c:marker>
            <c:symbol val="none"/>
          </c:marker>
          <c:dLbls>
            <c:dLbl>
              <c:idx val="1"/>
              <c:layout>
                <c:manualLayout>
                  <c:x val="-1.6206030983338889E-2"/>
                  <c:y val="-4.966494675532661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9999-44FF-984F-26006CADD0C5}"/>
                </c:ext>
              </c:extLst>
            </c:dLbl>
            <c:dLbl>
              <c:idx val="3"/>
              <c:layout>
                <c:manualLayout>
                  <c:x val="-1.9159283438636963E-2"/>
                  <c:y val="-2.783420092880948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0-9999-44FF-984F-26006CADD0C5}"/>
                </c:ext>
              </c:extLst>
            </c:dLbl>
            <c:dLbl>
              <c:idx val="4"/>
              <c:layout>
                <c:manualLayout>
                  <c:x val="1.5134837484493701E-3"/>
                  <c:y val="-4.238803147982095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F-9999-44FF-984F-26006CADD0C5}"/>
                </c:ext>
              </c:extLst>
            </c:dLbl>
            <c:dLbl>
              <c:idx val="6"/>
              <c:layout>
                <c:manualLayout>
                  <c:x val="-1.9159283438636938E-2"/>
                  <c:y val="-5.3303404393079477E-2"/>
                </c:manualLayout>
              </c:layout>
              <c:dLblPos val="r"/>
              <c:showLegendKey val="0"/>
              <c:showVal val="1"/>
              <c:showCatName val="0"/>
              <c:showSerName val="0"/>
              <c:showPercent val="0"/>
              <c:showBubbleSize val="0"/>
              <c:extLst>
                <c:ext xmlns:c15="http://schemas.microsoft.com/office/drawing/2012/chart" uri="{CE6537A1-D6FC-4f65-9D91-7224C49458BB}">
                  <c15:layout>
                    <c:manualLayout>
                      <c:w val="3.0935319469247043E-2"/>
                      <c:h val="5.2029944219865988E-2"/>
                    </c:manualLayout>
                  </c15:layout>
                </c:ext>
                <c:ext xmlns:c16="http://schemas.microsoft.com/office/drawing/2014/chart" uri="{C3380CC4-5D6E-409C-BE32-E72D297353CC}">
                  <c16:uniqueId val="{00000026-9999-44FF-984F-26006CADD0C5}"/>
                </c:ext>
              </c:extLst>
            </c:dLbl>
            <c:dLbl>
              <c:idx val="9"/>
              <c:layout>
                <c:manualLayout>
                  <c:x val="-2.5065788349233033E-2"/>
                  <c:y val="3.874957384206802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9999-44FF-984F-26006CADD0C5}"/>
                </c:ext>
              </c:extLst>
            </c:dLbl>
            <c:dLbl>
              <c:idx val="11"/>
              <c:layout>
                <c:manualLayout>
                  <c:x val="-8.8228998450938234E-3"/>
                  <c:y val="-4.966494675532668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A-9999-44FF-984F-26006CADD0C5}"/>
                </c:ext>
              </c:extLst>
            </c:dLbl>
            <c:dLbl>
              <c:idx val="12"/>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999-44FF-984F-26006CADD0C5}"/>
                </c:ext>
              </c:extLst>
            </c:dLbl>
            <c:dLbl>
              <c:idx val="14"/>
              <c:layout>
                <c:manualLayout>
                  <c:x val="-1.9159283438636938E-2"/>
                  <c:y val="-4.602648911757375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9999-44FF-984F-26006CADD0C5}"/>
                </c:ext>
              </c:extLst>
            </c:dLbl>
            <c:dLbl>
              <c:idx val="15"/>
              <c:layout>
                <c:manualLayout>
                  <c:x val="-2.8019040804531079E-2"/>
                  <c:y val="-4.966494675532661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999-44FF-984F-26006CADD0C5}"/>
                </c:ext>
              </c:extLst>
            </c:dLbl>
            <c:dLbl>
              <c:idx val="17"/>
              <c:layout>
                <c:manualLayout>
                  <c:x val="-2.2112535893934984E-2"/>
                  <c:y val="-7.877260785734954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2-9999-44FF-984F-26006CADD0C5}"/>
                </c:ext>
              </c:extLst>
            </c:dLbl>
            <c:dLbl>
              <c:idx val="2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999-44FF-984F-26006CADD0C5}"/>
                </c:ext>
              </c:extLst>
            </c:dLbl>
            <c:dLbl>
              <c:idx val="22"/>
              <c:layout>
                <c:manualLayout>
                  <c:x val="-1.6206030983338997E-2"/>
                  <c:y val="3.511111620431515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7-9999-44FF-984F-26006CADD0C5}"/>
                </c:ext>
              </c:extLst>
            </c:dLbl>
            <c:dLbl>
              <c:idx val="23"/>
              <c:dLblPos val="t"/>
              <c:showLegendKey val="0"/>
              <c:showVal val="1"/>
              <c:showCatName val="0"/>
              <c:showSerName val="0"/>
              <c:showPercent val="0"/>
              <c:showBubbleSize val="0"/>
              <c:extLst>
                <c:ext xmlns:c15="http://schemas.microsoft.com/office/drawing/2012/chart" uri="{CE6537A1-D6FC-4f65-9D91-7224C49458BB}">
                  <c15:layout>
                    <c:manualLayout>
                      <c:w val="3.8187129664398772E-2"/>
                      <c:h val="5.8647051617225027E-2"/>
                    </c:manualLayout>
                  </c15:layout>
                </c:ext>
                <c:ext xmlns:c16="http://schemas.microsoft.com/office/drawing/2014/chart" uri="{C3380CC4-5D6E-409C-BE32-E72D297353CC}">
                  <c16:uniqueId val="{00000008-9999-44FF-984F-26006CADD0C5}"/>
                </c:ext>
              </c:extLst>
            </c:dLbl>
            <c:dLbl>
              <c:idx val="24"/>
              <c:numFmt formatCode="#,##0.0" sourceLinked="0"/>
              <c:spPr>
                <a:noFill/>
                <a:ln>
                  <a:noFill/>
                </a:ln>
                <a:effectLst/>
              </c:spPr>
              <c:txPr>
                <a:bodyPr/>
                <a:lstStyle/>
                <a:p>
                  <a:pPr>
                    <a:defRPr b="1">
                      <a:solidFill>
                        <a:srgbClr val="144560"/>
                      </a:solidFill>
                    </a:defRPr>
                  </a:pPr>
                  <a:endParaRPr lang="es-CO"/>
                </a:p>
              </c:txPr>
              <c:dLblPos val="t"/>
              <c:showLegendKey val="0"/>
              <c:showVal val="1"/>
              <c:showCatName val="0"/>
              <c:showSerName val="0"/>
              <c:showPercent val="0"/>
              <c:showBubbleSize val="0"/>
              <c:extLst>
                <c:ext xmlns:c16="http://schemas.microsoft.com/office/drawing/2014/chart" uri="{C3380CC4-5D6E-409C-BE32-E72D297353CC}">
                  <c16:uniqueId val="{00000024-9999-44FF-984F-26006CADD0C5}"/>
                </c:ext>
              </c:extLst>
            </c:dLbl>
            <c:numFmt formatCode="#,##0.0" sourceLinked="0"/>
            <c:spPr>
              <a:noFill/>
              <a:ln>
                <a:noFill/>
              </a:ln>
              <a:effectLst/>
            </c:spPr>
            <c:txPr>
              <a:bodyPr/>
              <a:lstStyle/>
              <a:p>
                <a:pPr>
                  <a:defRPr>
                    <a:solidFill>
                      <a:srgbClr val="144560"/>
                    </a:solidFill>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'Dx y Original (Var)'!$A$224:$B$248</c:f>
              <c:multiLvlStrCache>
                <c:ptCount val="25"/>
                <c:lvl>
                  <c:pt idx="0">
                    <c:v>Jun</c:v>
                  </c:pt>
                  <c:pt idx="1">
                    <c:v>Jul</c:v>
                  </c:pt>
                  <c:pt idx="2">
                    <c:v>Ago</c:v>
                  </c:pt>
                  <c:pt idx="3">
                    <c:v>Sep</c:v>
                  </c:pt>
                  <c:pt idx="4">
                    <c:v>Oct</c:v>
                  </c:pt>
                  <c:pt idx="5">
                    <c:v>Nov</c:v>
                  </c:pt>
                  <c:pt idx="6">
                    <c:v>Dic</c:v>
                  </c:pt>
                  <c:pt idx="7">
                    <c:v>Ene</c:v>
                  </c:pt>
                  <c:pt idx="8">
                    <c:v>Feb</c:v>
                  </c:pt>
                  <c:pt idx="9">
                    <c:v>Mar</c:v>
                  </c:pt>
                  <c:pt idx="10">
                    <c:v>Abr</c:v>
                  </c:pt>
                  <c:pt idx="11">
                    <c:v>May</c:v>
                  </c:pt>
                  <c:pt idx="12">
                    <c:v>Jun</c:v>
                  </c:pt>
                  <c:pt idx="13">
                    <c:v>Jul</c:v>
                  </c:pt>
                  <c:pt idx="14">
                    <c:v>Ago</c:v>
                  </c:pt>
                  <c:pt idx="15">
                    <c:v>Sep</c:v>
                  </c:pt>
                  <c:pt idx="16">
                    <c:v>Oct</c:v>
                  </c:pt>
                  <c:pt idx="17">
                    <c:v>Nov</c:v>
                  </c:pt>
                  <c:pt idx="18">
                    <c:v>Dic</c:v>
                  </c:pt>
                  <c:pt idx="19">
                    <c:v>Ene</c:v>
                  </c:pt>
                  <c:pt idx="20">
                    <c:v>Feb</c:v>
                  </c:pt>
                  <c:pt idx="21">
                    <c:v>Mar</c:v>
                  </c:pt>
                  <c:pt idx="22">
                    <c:v>Abr</c:v>
                  </c:pt>
                  <c:pt idx="23">
                    <c:v>May</c:v>
                  </c:pt>
                  <c:pt idx="24">
                    <c:v>Jun</c:v>
                  </c:pt>
                </c:lvl>
                <c:lvl>
                  <c:pt idx="0">
                    <c:v>2023p</c:v>
                  </c:pt>
                  <c:pt idx="7">
                    <c:v>2024pr</c:v>
                  </c:pt>
                  <c:pt idx="19">
                    <c:v>2025pr</c:v>
                  </c:pt>
                </c:lvl>
              </c:multiLvlStrCache>
            </c:multiLvlStrRef>
          </c:cat>
          <c:val>
            <c:numRef>
              <c:f>'Dx y Original (Var)'!$F$224:$F$248</c:f>
              <c:numCache>
                <c:formatCode>0.0</c:formatCode>
                <c:ptCount val="25"/>
                <c:pt idx="0">
                  <c:v>2.3466115128192939</c:v>
                </c:pt>
                <c:pt idx="1">
                  <c:v>0.43408097187045769</c:v>
                </c:pt>
                <c:pt idx="2">
                  <c:v>0.42334046493115807</c:v>
                </c:pt>
                <c:pt idx="3">
                  <c:v>-0.76813408007288331</c:v>
                </c:pt>
                <c:pt idx="4">
                  <c:v>-0.94706985567331969</c:v>
                </c:pt>
                <c:pt idx="5">
                  <c:v>3.517137565317995</c:v>
                </c:pt>
                <c:pt idx="6">
                  <c:v>0.99737556105662861</c:v>
                </c:pt>
                <c:pt idx="7">
                  <c:v>1.3629708169907531</c:v>
                </c:pt>
                <c:pt idx="8">
                  <c:v>2.1893964554516145</c:v>
                </c:pt>
                <c:pt idx="9">
                  <c:v>-2.0661111167711255</c:v>
                </c:pt>
                <c:pt idx="10">
                  <c:v>5.446648912890879</c:v>
                </c:pt>
                <c:pt idx="11">
                  <c:v>2.1237720566905267</c:v>
                </c:pt>
                <c:pt idx="12">
                  <c:v>-1.7811838534268247</c:v>
                </c:pt>
                <c:pt idx="13">
                  <c:v>3.1152167858156758</c:v>
                </c:pt>
                <c:pt idx="14">
                  <c:v>1.447783705432812</c:v>
                </c:pt>
                <c:pt idx="15">
                  <c:v>0.76042670567730397</c:v>
                </c:pt>
                <c:pt idx="16">
                  <c:v>3.6314059184619794</c:v>
                </c:pt>
                <c:pt idx="17">
                  <c:v>0.37532735737823941</c:v>
                </c:pt>
                <c:pt idx="18">
                  <c:v>3.4091984264051263</c:v>
                </c:pt>
                <c:pt idx="19">
                  <c:v>2.346781878308434</c:v>
                </c:pt>
                <c:pt idx="20">
                  <c:v>1.3276257145357704</c:v>
                </c:pt>
                <c:pt idx="21">
                  <c:v>4.5317863963246339</c:v>
                </c:pt>
                <c:pt idx="22">
                  <c:v>0.93706167943426522</c:v>
                </c:pt>
                <c:pt idx="23">
                  <c:v>2.4213682278120672</c:v>
                </c:pt>
                <c:pt idx="24" formatCode="0.00">
                  <c:v>2.93672558030012</c:v>
                </c:pt>
              </c:numCache>
            </c:numRef>
          </c:val>
          <c:smooth val="1"/>
          <c:extLst>
            <c:ext xmlns:c16="http://schemas.microsoft.com/office/drawing/2014/chart" uri="{C3380CC4-5D6E-409C-BE32-E72D297353CC}">
              <c16:uniqueId val="{00000009-9999-44FF-984F-26006CADD0C5}"/>
            </c:ext>
          </c:extLst>
        </c:ser>
        <c:ser>
          <c:idx val="0"/>
          <c:order val="1"/>
          <c:tx>
            <c:strRef>
              <c:f>'Dx y Original (Var)'!$E$2</c:f>
              <c:strCache>
                <c:ptCount val="1"/>
                <c:pt idx="0">
                  <c:v>Ajustada por efecto estacional y calendario</c:v>
                </c:pt>
              </c:strCache>
            </c:strRef>
          </c:tx>
          <c:spPr>
            <a:ln cap="rnd">
              <a:solidFill>
                <a:srgbClr val="00A9AD"/>
              </a:solidFill>
              <a:prstDash val="sysDash"/>
              <a:round/>
              <a:headEnd type="none"/>
            </a:ln>
          </c:spPr>
          <c:marker>
            <c:symbol val="none"/>
          </c:marker>
          <c:dLbls>
            <c:dLbl>
              <c:idx val="0"/>
              <c:layout>
                <c:manualLayout>
                  <c:x val="-2.2112535893934998E-2"/>
                  <c:y val="7.877260785734947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9999-44FF-984F-26006CADD0C5}"/>
                </c:ext>
              </c:extLst>
            </c:dLbl>
            <c:dLbl>
              <c:idx val="1"/>
              <c:layout>
                <c:manualLayout>
                  <c:x val="-2.2112535893934984E-2"/>
                  <c:y val="6.785723494409087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D-9999-44FF-984F-26006CADD0C5}"/>
                </c:ext>
              </c:extLst>
            </c:dLbl>
            <c:dLbl>
              <c:idx val="2"/>
              <c:layout>
                <c:manualLayout>
                  <c:x val="-1.9159283438636963E-2"/>
                  <c:y val="6.058031966858514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E-9999-44FF-984F-26006CADD0C5}"/>
                </c:ext>
              </c:extLst>
            </c:dLbl>
            <c:dLbl>
              <c:idx val="5"/>
              <c:layout>
                <c:manualLayout>
                  <c:x val="-2.0635909666285961E-2"/>
                  <c:y val="8.241106549510240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C-9999-44FF-984F-26006CADD0C5}"/>
                </c:ext>
              </c:extLst>
            </c:dLbl>
            <c:dLbl>
              <c:idx val="6"/>
              <c:layout>
                <c:manualLayout>
                  <c:x val="-2.3589162121584007E-2"/>
                  <c:y val="3.874957384206795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7-9999-44FF-984F-26006CADD0C5}"/>
                </c:ext>
              </c:extLst>
            </c:dLbl>
            <c:dLbl>
              <c:idx val="9"/>
              <c:layout>
                <c:manualLayout>
                  <c:x val="-3.097229325982918E-2"/>
                  <c:y val="-5.948878237725942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1-9999-44FF-984F-26006CADD0C5}"/>
                </c:ext>
              </c:extLst>
            </c:dLbl>
            <c:dLbl>
              <c:idx val="10"/>
              <c:layout>
                <c:manualLayout>
                  <c:x val="-1.4729404755689865E-2"/>
                  <c:y val="5.694186203083228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9-9999-44FF-984F-26006CADD0C5}"/>
                </c:ext>
              </c:extLst>
            </c:dLbl>
            <c:dLbl>
              <c:idx val="11"/>
              <c:layout>
                <c:manualLayout>
                  <c:x val="-3.2448919487478203E-2"/>
                  <c:y val="5.330340439307941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B-9999-44FF-984F-26006CADD0C5}"/>
                </c:ext>
              </c:extLst>
            </c:dLbl>
            <c:dLbl>
              <c:idx val="12"/>
              <c:layout>
                <c:manualLayout>
                  <c:x val="-2.6542414576882164E-2"/>
                  <c:y val="3.874957384206788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9999-44FF-984F-26006CADD0C5}"/>
                </c:ext>
              </c:extLst>
            </c:dLbl>
            <c:dLbl>
              <c:idx val="13"/>
              <c:layout>
                <c:manualLayout>
                  <c:x val="-1.6206030983338889E-2"/>
                  <c:y val="6.785723494409087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9999-44FF-984F-26006CADD0C5}"/>
                </c:ext>
              </c:extLst>
            </c:dLbl>
            <c:dLbl>
              <c:idx val="15"/>
              <c:layout>
                <c:manualLayout>
                  <c:x val="-2.0635909666285961E-2"/>
                  <c:y val="4.966494675532655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5-9999-44FF-984F-26006CADD0C5}"/>
                </c:ext>
              </c:extLst>
            </c:dLbl>
            <c:dLbl>
              <c:idx val="16"/>
              <c:layout>
                <c:manualLayout>
                  <c:x val="-2.3589162121584007E-2"/>
                  <c:y val="7.877260785734954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9999-44FF-984F-26006CADD0C5}"/>
                </c:ext>
              </c:extLst>
            </c:dLbl>
            <c:dLbl>
              <c:idx val="17"/>
              <c:layout>
                <c:manualLayout>
                  <c:x val="-2.2112535893934984E-2"/>
                  <c:y val="5.330340439307948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3-9999-44FF-984F-26006CADD0C5}"/>
                </c:ext>
              </c:extLst>
            </c:dLbl>
            <c:dLbl>
              <c:idx val="18"/>
              <c:layout>
                <c:manualLayout>
                  <c:x val="-1.7682657210987912E-2"/>
                  <c:y val="7.149569258184380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9999-44FF-984F-26006CADD0C5}"/>
                </c:ext>
              </c:extLst>
            </c:dLbl>
            <c:dLbl>
              <c:idx val="20"/>
              <c:layout>
                <c:manualLayout>
                  <c:x val="-2.8019040804531079E-2"/>
                  <c:y val="4.966494675532661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8-9999-44FF-984F-26006CADD0C5}"/>
                </c:ext>
              </c:extLst>
            </c:dLbl>
            <c:dLbl>
              <c:idx val="22"/>
              <c:layout>
                <c:manualLayout>
                  <c:x val="-1.6206030983338997E-2"/>
                  <c:y val="3.511111620431515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6-9999-44FF-984F-26006CADD0C5}"/>
                </c:ext>
              </c:extLst>
            </c:dLbl>
            <c:numFmt formatCode="#,##0.0" sourceLinked="0"/>
            <c:spPr>
              <a:noFill/>
              <a:ln>
                <a:noFill/>
              </a:ln>
              <a:effectLst/>
            </c:spPr>
            <c:txPr>
              <a:bodyPr/>
              <a:lstStyle/>
              <a:p>
                <a:pPr>
                  <a:defRPr>
                    <a:solidFill>
                      <a:srgbClr val="007E82"/>
                    </a:solidFill>
                  </a:defRPr>
                </a:pPr>
                <a:endParaRPr lang="es-CO"/>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'Dx y Original (Var)'!$A$224:$B$248</c:f>
              <c:multiLvlStrCache>
                <c:ptCount val="25"/>
                <c:lvl>
                  <c:pt idx="0">
                    <c:v>Jun</c:v>
                  </c:pt>
                  <c:pt idx="1">
                    <c:v>Jul</c:v>
                  </c:pt>
                  <c:pt idx="2">
                    <c:v>Ago</c:v>
                  </c:pt>
                  <c:pt idx="3">
                    <c:v>Sep</c:v>
                  </c:pt>
                  <c:pt idx="4">
                    <c:v>Oct</c:v>
                  </c:pt>
                  <c:pt idx="5">
                    <c:v>Nov</c:v>
                  </c:pt>
                  <c:pt idx="6">
                    <c:v>Dic</c:v>
                  </c:pt>
                  <c:pt idx="7">
                    <c:v>Ene</c:v>
                  </c:pt>
                  <c:pt idx="8">
                    <c:v>Feb</c:v>
                  </c:pt>
                  <c:pt idx="9">
                    <c:v>Mar</c:v>
                  </c:pt>
                  <c:pt idx="10">
                    <c:v>Abr</c:v>
                  </c:pt>
                  <c:pt idx="11">
                    <c:v>May</c:v>
                  </c:pt>
                  <c:pt idx="12">
                    <c:v>Jun</c:v>
                  </c:pt>
                  <c:pt idx="13">
                    <c:v>Jul</c:v>
                  </c:pt>
                  <c:pt idx="14">
                    <c:v>Ago</c:v>
                  </c:pt>
                  <c:pt idx="15">
                    <c:v>Sep</c:v>
                  </c:pt>
                  <c:pt idx="16">
                    <c:v>Oct</c:v>
                  </c:pt>
                  <c:pt idx="17">
                    <c:v>Nov</c:v>
                  </c:pt>
                  <c:pt idx="18">
                    <c:v>Dic</c:v>
                  </c:pt>
                  <c:pt idx="19">
                    <c:v>Ene</c:v>
                  </c:pt>
                  <c:pt idx="20">
                    <c:v>Feb</c:v>
                  </c:pt>
                  <c:pt idx="21">
                    <c:v>Mar</c:v>
                  </c:pt>
                  <c:pt idx="22">
                    <c:v>Abr</c:v>
                  </c:pt>
                  <c:pt idx="23">
                    <c:v>May</c:v>
                  </c:pt>
                  <c:pt idx="24">
                    <c:v>Jun</c:v>
                  </c:pt>
                </c:lvl>
                <c:lvl>
                  <c:pt idx="0">
                    <c:v>2023p</c:v>
                  </c:pt>
                  <c:pt idx="7">
                    <c:v>2024pr</c:v>
                  </c:pt>
                  <c:pt idx="19">
                    <c:v>2025pr</c:v>
                  </c:pt>
                </c:lvl>
              </c:multiLvlStrCache>
            </c:multiLvlStrRef>
          </c:cat>
          <c:val>
            <c:numRef>
              <c:f>'Dx y Original (Var)'!$E$224:$E$248</c:f>
              <c:numCache>
                <c:formatCode>0.0</c:formatCode>
                <c:ptCount val="25"/>
                <c:pt idx="0">
                  <c:v>2.5901607427766891</c:v>
                </c:pt>
                <c:pt idx="1">
                  <c:v>0.51992766811079605</c:v>
                </c:pt>
                <c:pt idx="2">
                  <c:v>0.39693015392398934</c:v>
                </c:pt>
                <c:pt idx="3">
                  <c:v>-0.68570304830799955</c:v>
                </c:pt>
                <c:pt idx="4">
                  <c:v>-0.93410179542804883</c:v>
                </c:pt>
                <c:pt idx="5">
                  <c:v>3.7478862224424603</c:v>
                </c:pt>
                <c:pt idx="6">
                  <c:v>0.99644148232582097</c:v>
                </c:pt>
                <c:pt idx="7">
                  <c:v>1.2543471460100477</c:v>
                </c:pt>
                <c:pt idx="8">
                  <c:v>1.159115622217044</c:v>
                </c:pt>
                <c:pt idx="9">
                  <c:v>-0.43724589290414428</c:v>
                </c:pt>
                <c:pt idx="10">
                  <c:v>3.8434489825334168</c:v>
                </c:pt>
                <c:pt idx="11">
                  <c:v>2.2692470872451338</c:v>
                </c:pt>
                <c:pt idx="12">
                  <c:v>-1.4982469350004948</c:v>
                </c:pt>
                <c:pt idx="13">
                  <c:v>3.324933265365047</c:v>
                </c:pt>
                <c:pt idx="14">
                  <c:v>1.5015426642098362</c:v>
                </c:pt>
                <c:pt idx="15">
                  <c:v>0.92497124387378449</c:v>
                </c:pt>
                <c:pt idx="16">
                  <c:v>3.7592186840314241</c:v>
                </c:pt>
                <c:pt idx="17">
                  <c:v>0.54703277885354851</c:v>
                </c:pt>
                <c:pt idx="18">
                  <c:v>3.3776921319216484</c:v>
                </c:pt>
                <c:pt idx="19">
                  <c:v>2.1837569704076856</c:v>
                </c:pt>
                <c:pt idx="20">
                  <c:v>2.5426416174313005</c:v>
                </c:pt>
                <c:pt idx="21">
                  <c:v>2.9251646978453891</c:v>
                </c:pt>
                <c:pt idx="22">
                  <c:v>2.2834712913823836</c:v>
                </c:pt>
                <c:pt idx="23">
                  <c:v>2.3164919798569201</c:v>
                </c:pt>
                <c:pt idx="24" formatCode="0.00">
                  <c:v>2.8656268202650352</c:v>
                </c:pt>
              </c:numCache>
            </c:numRef>
          </c:val>
          <c:smooth val="1"/>
          <c:extLst>
            <c:ext xmlns:c16="http://schemas.microsoft.com/office/drawing/2014/chart" uri="{C3380CC4-5D6E-409C-BE32-E72D297353CC}">
              <c16:uniqueId val="{00000014-9999-44FF-984F-26006CADD0C5}"/>
            </c:ext>
          </c:extLst>
        </c:ser>
        <c:dLbls>
          <c:showLegendKey val="0"/>
          <c:showVal val="0"/>
          <c:showCatName val="0"/>
          <c:showSerName val="0"/>
          <c:showPercent val="0"/>
          <c:showBubbleSize val="0"/>
        </c:dLbls>
        <c:smooth val="0"/>
        <c:axId val="211449344"/>
        <c:axId val="206375744"/>
      </c:lineChart>
      <c:catAx>
        <c:axId val="211449344"/>
        <c:scaling>
          <c:orientation val="minMax"/>
        </c:scaling>
        <c:delete val="0"/>
        <c:axPos val="b"/>
        <c:numFmt formatCode="General" sourceLinked="0"/>
        <c:majorTickMark val="none"/>
        <c:minorTickMark val="none"/>
        <c:tickLblPos val="low"/>
        <c:crossAx val="206375744"/>
        <c:crosses val="autoZero"/>
        <c:auto val="1"/>
        <c:lblAlgn val="ctr"/>
        <c:lblOffset val="100"/>
        <c:noMultiLvlLbl val="0"/>
      </c:catAx>
      <c:valAx>
        <c:axId val="206375744"/>
        <c:scaling>
          <c:orientation val="minMax"/>
        </c:scaling>
        <c:delete val="0"/>
        <c:axPos val="l"/>
        <c:title>
          <c:tx>
            <c:rich>
              <a:bodyPr rot="0" vert="horz"/>
              <a:lstStyle/>
              <a:p>
                <a:pPr>
                  <a:defRPr/>
                </a:pPr>
                <a:r>
                  <a:rPr lang="en-US"/>
                  <a:t>%</a:t>
                </a:r>
              </a:p>
            </c:rich>
          </c:tx>
          <c:overlay val="0"/>
        </c:title>
        <c:numFmt formatCode="#,##0.0" sourceLinked="0"/>
        <c:majorTickMark val="none"/>
        <c:minorTickMark val="none"/>
        <c:tickLblPos val="nextTo"/>
        <c:crossAx val="211449344"/>
        <c:crosses val="autoZero"/>
        <c:crossBetween val="between"/>
      </c:valAx>
    </c:plotArea>
    <c:legend>
      <c:legendPos val="b"/>
      <c:overlay val="0"/>
    </c:legend>
    <c:plotVisOnly val="1"/>
    <c:dispBlanksAs val="gap"/>
    <c:showDLblsOverMax val="0"/>
  </c:chart>
  <c:spPr>
    <a:ln>
      <a:noFill/>
    </a:ln>
  </c:spPr>
  <c:txPr>
    <a:bodyPr/>
    <a:lstStyle/>
    <a:p>
      <a:pPr>
        <a:defRPr>
          <a:latin typeface="Segoe UI" panose="020B0502040204020203" pitchFamily="34" charset="0"/>
          <a:ea typeface="Segoe UI" panose="020B0502040204020203" pitchFamily="34" charset="0"/>
          <a:cs typeface="Segoe UI" panose="020B0502040204020203" pitchFamily="34" charset="0"/>
        </a:defRPr>
      </a:pPr>
      <a:endParaRPr lang="es-CO"/>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6040829113301928E-2"/>
          <c:y val="5.7665363173899517E-2"/>
          <c:w val="0.8835444586585427"/>
          <c:h val="0.74429587522593932"/>
        </c:manualLayout>
      </c:layout>
      <c:lineChart>
        <c:grouping val="standard"/>
        <c:varyColors val="0"/>
        <c:ser>
          <c:idx val="0"/>
          <c:order val="0"/>
          <c:tx>
            <c:strRef>
              <c:f>'Dx y Original (Var)'!$G$2</c:f>
              <c:strCache>
                <c:ptCount val="1"/>
                <c:pt idx="0">
                  <c:v>AEYEC Men</c:v>
                </c:pt>
              </c:strCache>
            </c:strRef>
          </c:tx>
          <c:spPr>
            <a:ln>
              <a:solidFill>
                <a:srgbClr val="00A9AD"/>
              </a:solidFill>
            </a:ln>
          </c:spPr>
          <c:marker>
            <c:symbol val="none"/>
          </c:marker>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6DD-41A6-8E74-58608B3518D7}"/>
                </c:ext>
              </c:extLst>
            </c:dLbl>
            <c:dLbl>
              <c:idx val="2"/>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6-46DD-41A6-8E74-58608B3518D7}"/>
                </c:ext>
              </c:extLst>
            </c:dLbl>
            <c:dLbl>
              <c:idx val="3"/>
              <c:layout>
                <c:manualLayout>
                  <c:x val="-4.1013143534862607E-2"/>
                  <c:y val="5.25588143000723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6DD-41A6-8E74-58608B3518D7}"/>
                </c:ext>
              </c:extLst>
            </c:dLbl>
            <c:dLbl>
              <c:idx val="5"/>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6DD-41A6-8E74-58608B3518D7}"/>
                </c:ext>
              </c:extLst>
            </c:dLbl>
            <c:dLbl>
              <c:idx val="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7-46DD-41A6-8E74-58608B3518D7}"/>
                </c:ext>
              </c:extLst>
            </c:dLbl>
            <c:dLbl>
              <c:idx val="8"/>
              <c:layout>
                <c:manualLayout>
                  <c:x val="-3.6614957388387083E-2"/>
                  <c:y val="5.25588143000723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A-46DD-41A6-8E74-58608B3518D7}"/>
                </c:ext>
              </c:extLst>
            </c:dLbl>
            <c:dLbl>
              <c:idx val="1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6DD-41A6-8E74-58608B3518D7}"/>
                </c:ext>
              </c:extLst>
            </c:dLbl>
            <c:dLbl>
              <c:idx val="11"/>
              <c:layout>
                <c:manualLayout>
                  <c:x val="-3.8081019437212309E-2"/>
                  <c:y val="5.64092768861581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B-46DD-41A6-8E74-58608B3518D7}"/>
                </c:ext>
              </c:extLst>
            </c:dLbl>
            <c:dLbl>
              <c:idx val="13"/>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46DD-41A6-8E74-58608B3518D7}"/>
                </c:ext>
              </c:extLst>
            </c:dLbl>
            <c:dLbl>
              <c:idx val="14"/>
              <c:layout>
                <c:manualLayout>
                  <c:x val="-3.514889533956201E-2"/>
                  <c:y val="4.48578891279004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C-46DD-41A6-8E74-58608B3518D7}"/>
                </c:ext>
              </c:extLst>
            </c:dLbl>
            <c:dLbl>
              <c:idx val="16"/>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46DD-41A6-8E74-58608B3518D7}"/>
                </c:ext>
              </c:extLst>
            </c:dLbl>
            <c:dLbl>
              <c:idx val="18"/>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46DD-41A6-8E74-58608B3518D7}"/>
                </c:ext>
              </c:extLst>
            </c:dLbl>
            <c:dLbl>
              <c:idx val="19"/>
              <c:layout>
                <c:manualLayout>
                  <c:x val="-1.7556150753659894E-2"/>
                  <c:y val="-4.870835171398642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8-46DD-41A6-8E74-58608B3518D7}"/>
                </c:ext>
              </c:extLst>
            </c:dLbl>
            <c:dLbl>
              <c:idx val="2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46DD-41A6-8E74-58608B3518D7}"/>
                </c:ext>
              </c:extLst>
            </c:dLbl>
            <c:dLbl>
              <c:idx val="22"/>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9-46DD-41A6-8E74-58608B3518D7}"/>
                </c:ext>
              </c:extLst>
            </c:dLbl>
            <c:dLbl>
              <c:idx val="23"/>
              <c:layout>
                <c:manualLayout>
                  <c:x val="-3.7419329069978718E-2"/>
                  <c:y val="5.7929300049570913E-2"/>
                </c:manualLayout>
              </c:layout>
              <c:dLblPos val="r"/>
              <c:showLegendKey val="0"/>
              <c:showVal val="1"/>
              <c:showCatName val="0"/>
              <c:showSerName val="0"/>
              <c:showPercent val="0"/>
              <c:showBubbleSize val="0"/>
              <c:extLst>
                <c:ext xmlns:c15="http://schemas.microsoft.com/office/drawing/2012/chart" uri="{CE6537A1-D6FC-4f65-9D91-7224C49458BB}">
                  <c15:layout>
                    <c:manualLayout>
                      <c:w val="3.8187129664398772E-2"/>
                      <c:h val="5.8101626199959976E-2"/>
                    </c:manualLayout>
                  </c15:layout>
                </c:ext>
                <c:ext xmlns:c16="http://schemas.microsoft.com/office/drawing/2014/chart" uri="{C3380CC4-5D6E-409C-BE32-E72D297353CC}">
                  <c16:uniqueId val="{0000000E-46DD-41A6-8E74-58608B3518D7}"/>
                </c:ext>
              </c:extLst>
            </c:dLbl>
            <c:numFmt formatCode="#,##0.0" sourceLinked="0"/>
            <c:spPr>
              <a:noFill/>
              <a:ln>
                <a:noFill/>
              </a:ln>
              <a:effectLst/>
            </c:spPr>
            <c:txPr>
              <a:bodyPr/>
              <a:lstStyle/>
              <a:p>
                <a:pPr>
                  <a:defRPr>
                    <a:solidFill>
                      <a:srgbClr val="007E82"/>
                    </a:solidFill>
                  </a:defRPr>
                </a:pPr>
                <a:endParaRPr lang="es-CO"/>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'Dx y Original (Var)'!$A$224:$B$248</c:f>
              <c:multiLvlStrCache>
                <c:ptCount val="25"/>
                <c:lvl>
                  <c:pt idx="0">
                    <c:v>Jun</c:v>
                  </c:pt>
                  <c:pt idx="1">
                    <c:v>Jul</c:v>
                  </c:pt>
                  <c:pt idx="2">
                    <c:v>Ago</c:v>
                  </c:pt>
                  <c:pt idx="3">
                    <c:v>Sep</c:v>
                  </c:pt>
                  <c:pt idx="4">
                    <c:v>Oct</c:v>
                  </c:pt>
                  <c:pt idx="5">
                    <c:v>Nov</c:v>
                  </c:pt>
                  <c:pt idx="6">
                    <c:v>Dic</c:v>
                  </c:pt>
                  <c:pt idx="7">
                    <c:v>Ene</c:v>
                  </c:pt>
                  <c:pt idx="8">
                    <c:v>Feb</c:v>
                  </c:pt>
                  <c:pt idx="9">
                    <c:v>Mar</c:v>
                  </c:pt>
                  <c:pt idx="10">
                    <c:v>Abr</c:v>
                  </c:pt>
                  <c:pt idx="11">
                    <c:v>May</c:v>
                  </c:pt>
                  <c:pt idx="12">
                    <c:v>Jun</c:v>
                  </c:pt>
                  <c:pt idx="13">
                    <c:v>Jul</c:v>
                  </c:pt>
                  <c:pt idx="14">
                    <c:v>Ago</c:v>
                  </c:pt>
                  <c:pt idx="15">
                    <c:v>Sep</c:v>
                  </c:pt>
                  <c:pt idx="16">
                    <c:v>Oct</c:v>
                  </c:pt>
                  <c:pt idx="17">
                    <c:v>Nov</c:v>
                  </c:pt>
                  <c:pt idx="18">
                    <c:v>Dic</c:v>
                  </c:pt>
                  <c:pt idx="19">
                    <c:v>Ene</c:v>
                  </c:pt>
                  <c:pt idx="20">
                    <c:v>Feb</c:v>
                  </c:pt>
                  <c:pt idx="21">
                    <c:v>Mar</c:v>
                  </c:pt>
                  <c:pt idx="22">
                    <c:v>Abr</c:v>
                  </c:pt>
                  <c:pt idx="23">
                    <c:v>May</c:v>
                  </c:pt>
                  <c:pt idx="24">
                    <c:v>Jun</c:v>
                  </c:pt>
                </c:lvl>
                <c:lvl>
                  <c:pt idx="0">
                    <c:v>2023p</c:v>
                  </c:pt>
                  <c:pt idx="7">
                    <c:v>2024pr</c:v>
                  </c:pt>
                  <c:pt idx="19">
                    <c:v>2025pr</c:v>
                  </c:pt>
                </c:lvl>
              </c:multiLvlStrCache>
            </c:multiLvlStrRef>
          </c:cat>
          <c:val>
            <c:numRef>
              <c:f>'Dx y Original (Var)'!$G$224:$G$248</c:f>
              <c:numCache>
                <c:formatCode>0.0</c:formatCode>
                <c:ptCount val="25"/>
                <c:pt idx="0">
                  <c:v>2.1159372986509197</c:v>
                </c:pt>
                <c:pt idx="1">
                  <c:v>-2.5470351042145722</c:v>
                </c:pt>
                <c:pt idx="2">
                  <c:v>1.4828425250139787</c:v>
                </c:pt>
                <c:pt idx="3">
                  <c:v>-9.542421703164905E-2</c:v>
                </c:pt>
                <c:pt idx="4">
                  <c:v>-1.3824045685077522</c:v>
                </c:pt>
                <c:pt idx="5">
                  <c:v>2.0863936381605157</c:v>
                </c:pt>
                <c:pt idx="6">
                  <c:v>-1.1580777651745535</c:v>
                </c:pt>
                <c:pt idx="7">
                  <c:v>1.355656581062874</c:v>
                </c:pt>
                <c:pt idx="8">
                  <c:v>-0.19476533135888019</c:v>
                </c:pt>
                <c:pt idx="9">
                  <c:v>-1.1806714794402353</c:v>
                </c:pt>
                <c:pt idx="10">
                  <c:v>2.0854920463001747</c:v>
                </c:pt>
                <c:pt idx="11">
                  <c:v>-0.18224897462442868</c:v>
                </c:pt>
                <c:pt idx="12">
                  <c:v>-1.6459089484469445</c:v>
                </c:pt>
                <c:pt idx="13">
                  <c:v>2.2247907377286111</c:v>
                </c:pt>
                <c:pt idx="14">
                  <c:v>-0.30804042444205493</c:v>
                </c:pt>
                <c:pt idx="15">
                  <c:v>-0.66292419432578242</c:v>
                </c:pt>
                <c:pt idx="16">
                  <c:v>1.3870454889097772</c:v>
                </c:pt>
                <c:pt idx="17">
                  <c:v>-1.0740048200576808</c:v>
                </c:pt>
                <c:pt idx="18">
                  <c:v>1.6245783104613167</c:v>
                </c:pt>
                <c:pt idx="19">
                  <c:v>0.18507442049345002</c:v>
                </c:pt>
                <c:pt idx="20">
                  <c:v>0.15576558937775076</c:v>
                </c:pt>
                <c:pt idx="21">
                  <c:v>-0.81203777395053578</c:v>
                </c:pt>
                <c:pt idx="22">
                  <c:v>1.44903363174285</c:v>
                </c:pt>
                <c:pt idx="23">
                  <c:v>-0.15002430704885228</c:v>
                </c:pt>
                <c:pt idx="24">
                  <c:v>-1.1180404001027426</c:v>
                </c:pt>
              </c:numCache>
            </c:numRef>
          </c:val>
          <c:smooth val="1"/>
          <c:extLst>
            <c:ext xmlns:c16="http://schemas.microsoft.com/office/drawing/2014/chart" uri="{C3380CC4-5D6E-409C-BE32-E72D297353CC}">
              <c16:uniqueId val="{00000015-46DD-41A6-8E74-58608B3518D7}"/>
            </c:ext>
          </c:extLst>
        </c:ser>
        <c:dLbls>
          <c:showLegendKey val="0"/>
          <c:showVal val="0"/>
          <c:showCatName val="0"/>
          <c:showSerName val="0"/>
          <c:showPercent val="0"/>
          <c:showBubbleSize val="0"/>
        </c:dLbls>
        <c:smooth val="0"/>
        <c:axId val="211451392"/>
        <c:axId val="206378048"/>
      </c:lineChart>
      <c:catAx>
        <c:axId val="211451392"/>
        <c:scaling>
          <c:orientation val="minMax"/>
        </c:scaling>
        <c:delete val="0"/>
        <c:axPos val="b"/>
        <c:numFmt formatCode="General" sourceLinked="0"/>
        <c:majorTickMark val="none"/>
        <c:minorTickMark val="none"/>
        <c:tickLblPos val="low"/>
        <c:crossAx val="206378048"/>
        <c:crosses val="autoZero"/>
        <c:auto val="1"/>
        <c:lblAlgn val="ctr"/>
        <c:lblOffset val="100"/>
        <c:noMultiLvlLbl val="0"/>
      </c:catAx>
      <c:valAx>
        <c:axId val="206378048"/>
        <c:scaling>
          <c:orientation val="minMax"/>
        </c:scaling>
        <c:delete val="0"/>
        <c:axPos val="l"/>
        <c:title>
          <c:tx>
            <c:rich>
              <a:bodyPr rot="0" vert="horz"/>
              <a:lstStyle/>
              <a:p>
                <a:pPr>
                  <a:defRPr/>
                </a:pPr>
                <a:r>
                  <a:rPr lang="en-US"/>
                  <a:t>%</a:t>
                </a:r>
              </a:p>
            </c:rich>
          </c:tx>
          <c:overlay val="0"/>
        </c:title>
        <c:numFmt formatCode="#,##0.0" sourceLinked="0"/>
        <c:majorTickMark val="none"/>
        <c:minorTickMark val="none"/>
        <c:tickLblPos val="nextTo"/>
        <c:crossAx val="211451392"/>
        <c:crosses val="autoZero"/>
        <c:crossBetween val="between"/>
      </c:valAx>
    </c:plotArea>
    <c:plotVisOnly val="1"/>
    <c:dispBlanksAs val="gap"/>
    <c:showDLblsOverMax val="0"/>
  </c:chart>
  <c:spPr>
    <a:ln>
      <a:noFill/>
    </a:ln>
  </c:spPr>
  <c:txPr>
    <a:bodyPr/>
    <a:lstStyle/>
    <a:p>
      <a:pPr>
        <a:defRPr>
          <a:latin typeface="Segoe UI" panose="020B0502040204020203" pitchFamily="34" charset="0"/>
          <a:ea typeface="Segoe UI" panose="020B0502040204020203" pitchFamily="34" charset="0"/>
          <a:cs typeface="Segoe UI" panose="020B0502040204020203" pitchFamily="34" charset="0"/>
        </a:defRPr>
      </a:pPr>
      <a:endParaRPr lang="es-CO"/>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'Gráfica Original &amp; Dx'!$C$4</c:f>
              <c:strCache>
                <c:ptCount val="1"/>
                <c:pt idx="0">
                  <c:v>Original</c:v>
                </c:pt>
              </c:strCache>
            </c:strRef>
          </c:tx>
          <c:spPr>
            <a:ln>
              <a:solidFill>
                <a:schemeClr val="tx1"/>
              </a:solidFill>
            </a:ln>
          </c:spPr>
          <c:marker>
            <c:symbol val="none"/>
          </c:marker>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2135-4F48-BA9D-B3F6DD8D062E}"/>
                </c:ext>
              </c:extLst>
            </c:dLbl>
            <c:dLbl>
              <c:idx val="1"/>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2135-4F48-BA9D-B3F6DD8D062E}"/>
                </c:ext>
              </c:extLst>
            </c:dLbl>
            <c:dLbl>
              <c:idx val="2"/>
              <c:layout>
                <c:manualLayout>
                  <c:x val="-2.4984007120308176E-2"/>
                  <c:y val="4.078342285252686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2135-4F48-BA9D-B3F6DD8D062E}"/>
                </c:ext>
              </c:extLst>
            </c:dLbl>
            <c:dLbl>
              <c:idx val="4"/>
              <c:layout>
                <c:manualLayout>
                  <c:x val="-8.7941136931500019E-3"/>
                  <c:y val="1.349081690235943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2135-4F48-BA9D-B3F6DD8D062E}"/>
                </c:ext>
              </c:extLst>
            </c:dLbl>
            <c:dLbl>
              <c:idx val="5"/>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2135-4F48-BA9D-B3F6DD8D062E}"/>
                </c:ext>
              </c:extLst>
            </c:dLbl>
            <c:dLbl>
              <c:idx val="8"/>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2135-4F48-BA9D-B3F6DD8D062E}"/>
                </c:ext>
              </c:extLst>
            </c:dLbl>
            <c:dLbl>
              <c:idx val="9"/>
              <c:numFmt formatCode="#,##0.0" sourceLinked="0"/>
              <c:spPr>
                <a:noFill/>
                <a:ln>
                  <a:noFill/>
                </a:ln>
                <a:effectLst/>
              </c:spPr>
              <c:txPr>
                <a:bodyPr wrap="square" lIns="38100" tIns="19050" rIns="38100" bIns="19050" anchor="ctr">
                  <a:spAutoFit/>
                </a:bodyPr>
                <a:lstStyle/>
                <a:p>
                  <a:pPr>
                    <a:defRPr b="1"/>
                  </a:pPr>
                  <a:endParaRPr lang="es-CO"/>
                </a:p>
              </c:txPr>
              <c:dLblPos val="b"/>
              <c:showLegendKey val="0"/>
              <c:showVal val="1"/>
              <c:showCatName val="0"/>
              <c:showSerName val="0"/>
              <c:showPercent val="0"/>
              <c:showBubbleSize val="0"/>
              <c:extLst>
                <c:ext xmlns:c16="http://schemas.microsoft.com/office/drawing/2014/chart" uri="{C3380CC4-5D6E-409C-BE32-E72D297353CC}">
                  <c16:uniqueId val="{0000000C-2135-4F48-BA9D-B3F6DD8D062E}"/>
                </c:ext>
              </c:extLst>
            </c:dLbl>
            <c:numFmt formatCode="#,##0.0" sourceLinked="0"/>
            <c:spPr>
              <a:noFill/>
              <a:ln>
                <a:noFill/>
              </a:ln>
              <a:effectLst/>
            </c:spPr>
            <c:dLblPos val="b"/>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'Gráfica Original &amp; Dx'!$A$78:$B$87</c:f>
              <c:multiLvlStrCache>
                <c:ptCount val="10"/>
                <c:lvl>
                  <c:pt idx="0">
                    <c:v>I</c:v>
                  </c:pt>
                  <c:pt idx="1">
                    <c:v>II</c:v>
                  </c:pt>
                  <c:pt idx="2">
                    <c:v>III</c:v>
                  </c:pt>
                  <c:pt idx="3">
                    <c:v>IV</c:v>
                  </c:pt>
                  <c:pt idx="4">
                    <c:v>I</c:v>
                  </c:pt>
                  <c:pt idx="5">
                    <c:v>II</c:v>
                  </c:pt>
                  <c:pt idx="6">
                    <c:v>III</c:v>
                  </c:pt>
                  <c:pt idx="7">
                    <c:v>IV</c:v>
                  </c:pt>
                  <c:pt idx="8">
                    <c:v>I</c:v>
                  </c:pt>
                  <c:pt idx="9">
                    <c:v>II</c:v>
                  </c:pt>
                </c:lvl>
                <c:lvl>
                  <c:pt idx="0">
                    <c:v>2023p</c:v>
                  </c:pt>
                  <c:pt idx="4">
                    <c:v>2024pr</c:v>
                  </c:pt>
                  <c:pt idx="8">
                    <c:v>2025pr</c:v>
                  </c:pt>
                </c:lvl>
              </c:multiLvlStrCache>
              <c:extLst/>
            </c:multiLvlStrRef>
          </c:cat>
          <c:val>
            <c:numRef>
              <c:f>'Gráfica Original &amp; Dx'!$E$78:$E$87</c:f>
              <c:numCache>
                <c:formatCode>0.0</c:formatCode>
                <c:ptCount val="10"/>
                <c:pt idx="0">
                  <c:v>2.6249169235963876</c:v>
                </c:pt>
                <c:pt idx="1">
                  <c:v>0.41109985368082391</c:v>
                </c:pt>
                <c:pt idx="2">
                  <c:v>-0.666592824596691</c:v>
                </c:pt>
                <c:pt idx="3">
                  <c:v>0.61013918662906974</c:v>
                </c:pt>
                <c:pt idx="4">
                  <c:v>0.21866362022377928</c:v>
                </c:pt>
                <c:pt idx="5">
                  <c:v>1.6807478047451383</c:v>
                </c:pt>
                <c:pt idx="6">
                  <c:v>1.814324176620417</c:v>
                </c:pt>
                <c:pt idx="7">
                  <c:v>2.5718496786790439</c:v>
                </c:pt>
                <c:pt idx="8">
                  <c:v>2.7054741340306379</c:v>
                </c:pt>
                <c:pt idx="9">
                  <c:v>2.1346475562065308</c:v>
                </c:pt>
              </c:numCache>
              <c:extLst/>
            </c:numRef>
          </c:val>
          <c:smooth val="1"/>
          <c:extLst>
            <c:ext xmlns:c16="http://schemas.microsoft.com/office/drawing/2014/chart" uri="{C3380CC4-5D6E-409C-BE32-E72D297353CC}">
              <c16:uniqueId val="{00000004-2135-4F48-BA9D-B3F6DD8D062E}"/>
            </c:ext>
          </c:extLst>
        </c:ser>
        <c:ser>
          <c:idx val="1"/>
          <c:order val="1"/>
          <c:tx>
            <c:strRef>
              <c:f>'Gráfica Original &amp; Dx'!$D$4</c:f>
              <c:strCache>
                <c:ptCount val="1"/>
                <c:pt idx="0">
                  <c:v>Ajustada por efecto estacional y calendario</c:v>
                </c:pt>
              </c:strCache>
            </c:strRef>
          </c:tx>
          <c:spPr>
            <a:ln>
              <a:solidFill>
                <a:srgbClr val="00A9AD"/>
              </a:solidFill>
              <a:prstDash val="sysDash"/>
            </a:ln>
          </c:spPr>
          <c:marker>
            <c:symbol val="none"/>
          </c:marker>
          <c:dLbls>
            <c:dLbl>
              <c:idx val="0"/>
              <c:layout>
                <c:manualLayout>
                  <c:x val="-3.052088801399825E-2"/>
                  <c:y val="4.141068902436985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135-4F48-BA9D-B3F6DD8D062E}"/>
                </c:ext>
              </c:extLst>
            </c:dLbl>
            <c:dLbl>
              <c:idx val="1"/>
              <c:layout>
                <c:manualLayout>
                  <c:x val="-2.6455815613686224E-2"/>
                  <c:y val="4.078342285252686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2135-4F48-BA9D-B3F6DD8D062E}"/>
                </c:ext>
              </c:extLst>
            </c:dLbl>
            <c:dLbl>
              <c:idx val="5"/>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2135-4F48-BA9D-B3F6DD8D062E}"/>
                </c:ext>
              </c:extLst>
            </c:dLbl>
            <c:dLbl>
              <c:idx val="8"/>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2135-4F48-BA9D-B3F6DD8D062E}"/>
                </c:ext>
              </c:extLst>
            </c:dLbl>
            <c:numFmt formatCode="#,##0.0" sourceLinked="0"/>
            <c:spPr>
              <a:noFill/>
              <a:ln>
                <a:noFill/>
              </a:ln>
              <a:effectLst/>
            </c:spPr>
            <c:txPr>
              <a:bodyPr/>
              <a:lstStyle/>
              <a:p>
                <a:pPr>
                  <a:defRPr>
                    <a:solidFill>
                      <a:srgbClr val="00A9AD"/>
                    </a:solidFill>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'Gráfica Original &amp; Dx'!$A$78:$B$87</c:f>
              <c:multiLvlStrCache>
                <c:ptCount val="10"/>
                <c:lvl>
                  <c:pt idx="0">
                    <c:v>I</c:v>
                  </c:pt>
                  <c:pt idx="1">
                    <c:v>II</c:v>
                  </c:pt>
                  <c:pt idx="2">
                    <c:v>III</c:v>
                  </c:pt>
                  <c:pt idx="3">
                    <c:v>IV</c:v>
                  </c:pt>
                  <c:pt idx="4">
                    <c:v>I</c:v>
                  </c:pt>
                  <c:pt idx="5">
                    <c:v>II</c:v>
                  </c:pt>
                  <c:pt idx="6">
                    <c:v>III</c:v>
                  </c:pt>
                  <c:pt idx="7">
                    <c:v>IV</c:v>
                  </c:pt>
                  <c:pt idx="8">
                    <c:v>I</c:v>
                  </c:pt>
                  <c:pt idx="9">
                    <c:v>II</c:v>
                  </c:pt>
                </c:lvl>
                <c:lvl>
                  <c:pt idx="0">
                    <c:v>2023p</c:v>
                  </c:pt>
                  <c:pt idx="4">
                    <c:v>2024pr</c:v>
                  </c:pt>
                  <c:pt idx="8">
                    <c:v>2025pr</c:v>
                  </c:pt>
                </c:lvl>
              </c:multiLvlStrCache>
              <c:extLst/>
            </c:multiLvlStrRef>
          </c:cat>
          <c:val>
            <c:numRef>
              <c:f>'Gráfica Original &amp; Dx'!$F$78:$F$87</c:f>
              <c:numCache>
                <c:formatCode>0.0</c:formatCode>
                <c:ptCount val="10"/>
                <c:pt idx="0">
                  <c:v>2.4834392891793158</c:v>
                </c:pt>
                <c:pt idx="1">
                  <c:v>0.42300860069191515</c:v>
                </c:pt>
                <c:pt idx="2">
                  <c:v>-0.57170589948979966</c:v>
                </c:pt>
                <c:pt idx="3">
                  <c:v>0.55131510324883948</c:v>
                </c:pt>
                <c:pt idx="4">
                  <c:v>0.51751592148070813</c:v>
                </c:pt>
                <c:pt idx="5">
                  <c:v>1.4067169906545303</c:v>
                </c:pt>
                <c:pt idx="6">
                  <c:v>1.9379812887812164</c:v>
                </c:pt>
                <c:pt idx="7">
                  <c:v>2.5325844919403551</c:v>
                </c:pt>
                <c:pt idx="8">
                  <c:v>2.29199358121339</c:v>
                </c:pt>
                <c:pt idx="9">
                  <c:v>2.5308713933634266</c:v>
                </c:pt>
              </c:numCache>
              <c:extLst/>
            </c:numRef>
          </c:val>
          <c:smooth val="1"/>
          <c:extLst>
            <c:ext xmlns:c16="http://schemas.microsoft.com/office/drawing/2014/chart" uri="{C3380CC4-5D6E-409C-BE32-E72D297353CC}">
              <c16:uniqueId val="{00000009-2135-4F48-BA9D-B3F6DD8D062E}"/>
            </c:ext>
          </c:extLst>
        </c:ser>
        <c:dLbls>
          <c:dLblPos val="b"/>
          <c:showLegendKey val="0"/>
          <c:showVal val="1"/>
          <c:showCatName val="0"/>
          <c:showSerName val="0"/>
          <c:showPercent val="0"/>
          <c:showBubbleSize val="0"/>
        </c:dLbls>
        <c:smooth val="0"/>
        <c:axId val="210310656"/>
        <c:axId val="209759040"/>
      </c:lineChart>
      <c:catAx>
        <c:axId val="210310656"/>
        <c:scaling>
          <c:orientation val="minMax"/>
        </c:scaling>
        <c:delete val="0"/>
        <c:axPos val="b"/>
        <c:numFmt formatCode="General" sourceLinked="0"/>
        <c:majorTickMark val="none"/>
        <c:minorTickMark val="none"/>
        <c:tickLblPos val="low"/>
        <c:crossAx val="209759040"/>
        <c:crosses val="autoZero"/>
        <c:auto val="1"/>
        <c:lblAlgn val="ctr"/>
        <c:lblOffset val="100"/>
        <c:noMultiLvlLbl val="0"/>
      </c:catAx>
      <c:valAx>
        <c:axId val="209759040"/>
        <c:scaling>
          <c:orientation val="minMax"/>
        </c:scaling>
        <c:delete val="0"/>
        <c:axPos val="l"/>
        <c:title>
          <c:tx>
            <c:rich>
              <a:bodyPr rot="0" vert="horz"/>
              <a:lstStyle/>
              <a:p>
                <a:pPr>
                  <a:defRPr/>
                </a:pPr>
                <a:r>
                  <a:rPr lang="es-CO"/>
                  <a:t>%</a:t>
                </a:r>
              </a:p>
            </c:rich>
          </c:tx>
          <c:overlay val="0"/>
        </c:title>
        <c:numFmt formatCode="#,##0.0" sourceLinked="0"/>
        <c:majorTickMark val="none"/>
        <c:minorTickMark val="none"/>
        <c:tickLblPos val="nextTo"/>
        <c:crossAx val="210310656"/>
        <c:crosses val="autoZero"/>
        <c:crossBetween val="between"/>
      </c:valAx>
      <c:spPr>
        <a:noFill/>
        <a:ln w="25400">
          <a:noFill/>
        </a:ln>
      </c:spPr>
    </c:plotArea>
    <c:legend>
      <c:legendPos val="b"/>
      <c:overlay val="0"/>
    </c:legend>
    <c:plotVisOnly val="1"/>
    <c:dispBlanksAs val="gap"/>
    <c:showDLblsOverMax val="0"/>
  </c:chart>
  <c:spPr>
    <a:ln>
      <a:noFill/>
    </a:ln>
  </c:spPr>
  <c:txPr>
    <a:bodyPr/>
    <a:lstStyle/>
    <a:p>
      <a:pPr>
        <a:defRPr>
          <a:latin typeface="Segoe UI" panose="020B0502040204020203" pitchFamily="34" charset="0"/>
          <a:ea typeface="Segoe UI" pitchFamily="34" charset="0"/>
          <a:cs typeface="Segoe UI" panose="020B0502040204020203" pitchFamily="34" charset="0"/>
        </a:defRPr>
      </a:pPr>
      <a:endParaRPr lang="es-CO"/>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1"/>
          <c:order val="0"/>
          <c:tx>
            <c:strRef>
              <c:f>'Gráfica Original &amp; Dx'!$D$4</c:f>
              <c:strCache>
                <c:ptCount val="1"/>
                <c:pt idx="0">
                  <c:v>Ajustada por efecto estacional y calendario</c:v>
                </c:pt>
              </c:strCache>
            </c:strRef>
          </c:tx>
          <c:spPr>
            <a:ln>
              <a:solidFill>
                <a:srgbClr val="00A9AD"/>
              </a:solidFill>
            </a:ln>
          </c:spPr>
          <c:marker>
            <c:symbol val="none"/>
          </c:marker>
          <c:dLbls>
            <c:dLbl>
              <c:idx val="1"/>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E2A-4CA4-A857-43CD599798C8}"/>
                </c:ext>
              </c:extLst>
            </c:dLbl>
            <c:dLbl>
              <c:idx val="2"/>
              <c:numFmt formatCode="#,##0.0" sourceLinked="0"/>
              <c:spPr>
                <a:noFill/>
                <a:ln>
                  <a:noFill/>
                </a:ln>
                <a:effectLst/>
              </c:spPr>
              <c:txPr>
                <a:bodyPr/>
                <a:lstStyle/>
                <a:p>
                  <a:pPr>
                    <a:defRPr/>
                  </a:pPr>
                  <a:endParaRPr lang="es-CO"/>
                </a:p>
              </c:txPr>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E2A-4CA4-A857-43CD599798C8}"/>
                </c:ext>
              </c:extLst>
            </c:dLbl>
            <c:dLbl>
              <c:idx val="9"/>
              <c:numFmt formatCode="#,##0.0" sourceLinked="0"/>
              <c:spPr>
                <a:noFill/>
                <a:ln>
                  <a:noFill/>
                </a:ln>
                <a:effectLst/>
              </c:spPr>
              <c:txPr>
                <a:bodyPr wrap="square" lIns="38100" tIns="19050" rIns="38100" bIns="19050" anchor="ctr">
                  <a:spAutoFit/>
                </a:bodyPr>
                <a:lstStyle/>
                <a:p>
                  <a:pPr>
                    <a:defRPr b="1"/>
                  </a:pPr>
                  <a:endParaRPr lang="es-CO"/>
                </a:p>
              </c:txPr>
              <c:dLblPos val="t"/>
              <c:showLegendKey val="0"/>
              <c:showVal val="1"/>
              <c:showCatName val="0"/>
              <c:showSerName val="0"/>
              <c:showPercent val="0"/>
              <c:showBubbleSize val="0"/>
              <c:extLst>
                <c:ext xmlns:c16="http://schemas.microsoft.com/office/drawing/2014/chart" uri="{C3380CC4-5D6E-409C-BE32-E72D297353CC}">
                  <c16:uniqueId val="{00000003-3E2A-4CA4-A857-43CD599798C8}"/>
                </c:ext>
              </c:extLst>
            </c:dLbl>
            <c:numFmt formatCode="#,##0.0" sourceLinked="0"/>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'Gráfica Original &amp; Dx'!$A$78:$B$87</c:f>
              <c:multiLvlStrCache>
                <c:ptCount val="10"/>
                <c:lvl>
                  <c:pt idx="0">
                    <c:v>I</c:v>
                  </c:pt>
                  <c:pt idx="1">
                    <c:v>II</c:v>
                  </c:pt>
                  <c:pt idx="2">
                    <c:v>III</c:v>
                  </c:pt>
                  <c:pt idx="3">
                    <c:v>IV</c:v>
                  </c:pt>
                  <c:pt idx="4">
                    <c:v>I</c:v>
                  </c:pt>
                  <c:pt idx="5">
                    <c:v>II</c:v>
                  </c:pt>
                  <c:pt idx="6">
                    <c:v>III</c:v>
                  </c:pt>
                  <c:pt idx="7">
                    <c:v>IV</c:v>
                  </c:pt>
                  <c:pt idx="8">
                    <c:v>I</c:v>
                  </c:pt>
                  <c:pt idx="9">
                    <c:v>II</c:v>
                  </c:pt>
                </c:lvl>
                <c:lvl>
                  <c:pt idx="0">
                    <c:v>2023p</c:v>
                  </c:pt>
                  <c:pt idx="4">
                    <c:v>2024pr</c:v>
                  </c:pt>
                  <c:pt idx="8">
                    <c:v>2025pr</c:v>
                  </c:pt>
                </c:lvl>
              </c:multiLvlStrCache>
              <c:extLst/>
            </c:multiLvlStrRef>
          </c:cat>
          <c:val>
            <c:numRef>
              <c:f>'Gráfica Original &amp; Dx'!$G$78:$G$87</c:f>
              <c:numCache>
                <c:formatCode>0.0</c:formatCode>
                <c:ptCount val="10"/>
                <c:pt idx="0">
                  <c:v>0.57795680714392006</c:v>
                </c:pt>
                <c:pt idx="1">
                  <c:v>-0.61059380698605992</c:v>
                </c:pt>
                <c:pt idx="2">
                  <c:v>-0.15380967463613615</c:v>
                </c:pt>
                <c:pt idx="3">
                  <c:v>0.74264555199299309</c:v>
                </c:pt>
                <c:pt idx="4">
                  <c:v>0.54414867006981638</c:v>
                </c:pt>
                <c:pt idx="5">
                  <c:v>0.26862774401618594</c:v>
                </c:pt>
                <c:pt idx="6">
                  <c:v>0.36927910880923775</c:v>
                </c:pt>
                <c:pt idx="7">
                  <c:v>1.3302763740145025</c:v>
                </c:pt>
                <c:pt idx="8">
                  <c:v>0.30822358911468939</c:v>
                </c:pt>
                <c:pt idx="9">
                  <c:v>0.50278048250751795</c:v>
                </c:pt>
              </c:numCache>
              <c:extLst/>
            </c:numRef>
          </c:val>
          <c:smooth val="1"/>
          <c:extLst>
            <c:ext xmlns:c16="http://schemas.microsoft.com/office/drawing/2014/chart" uri="{C3380CC4-5D6E-409C-BE32-E72D297353CC}">
              <c16:uniqueId val="{00000002-3E2A-4CA4-A857-43CD599798C8}"/>
            </c:ext>
          </c:extLst>
        </c:ser>
        <c:dLbls>
          <c:dLblPos val="b"/>
          <c:showLegendKey val="0"/>
          <c:showVal val="1"/>
          <c:showCatName val="0"/>
          <c:showSerName val="0"/>
          <c:showPercent val="0"/>
          <c:showBubbleSize val="0"/>
        </c:dLbls>
        <c:smooth val="0"/>
        <c:axId val="210310656"/>
        <c:axId val="209759040"/>
      </c:lineChart>
      <c:catAx>
        <c:axId val="210310656"/>
        <c:scaling>
          <c:orientation val="minMax"/>
        </c:scaling>
        <c:delete val="0"/>
        <c:axPos val="b"/>
        <c:numFmt formatCode="General" sourceLinked="0"/>
        <c:majorTickMark val="none"/>
        <c:minorTickMark val="none"/>
        <c:tickLblPos val="low"/>
        <c:crossAx val="209759040"/>
        <c:crosses val="autoZero"/>
        <c:auto val="1"/>
        <c:lblAlgn val="ctr"/>
        <c:lblOffset val="100"/>
        <c:noMultiLvlLbl val="0"/>
      </c:catAx>
      <c:valAx>
        <c:axId val="209759040"/>
        <c:scaling>
          <c:orientation val="minMax"/>
        </c:scaling>
        <c:delete val="0"/>
        <c:axPos val="l"/>
        <c:title>
          <c:tx>
            <c:rich>
              <a:bodyPr rot="0" vert="horz"/>
              <a:lstStyle/>
              <a:p>
                <a:pPr>
                  <a:defRPr/>
                </a:pPr>
                <a:r>
                  <a:rPr lang="es-CO"/>
                  <a:t>%</a:t>
                </a:r>
              </a:p>
            </c:rich>
          </c:tx>
          <c:overlay val="0"/>
        </c:title>
        <c:numFmt formatCode="#,##0.0" sourceLinked="0"/>
        <c:majorTickMark val="none"/>
        <c:minorTickMark val="none"/>
        <c:tickLblPos val="nextTo"/>
        <c:crossAx val="210310656"/>
        <c:crosses val="autoZero"/>
        <c:crossBetween val="between"/>
      </c:valAx>
      <c:spPr>
        <a:noFill/>
        <a:ln w="25400">
          <a:noFill/>
        </a:ln>
      </c:spPr>
    </c:plotArea>
    <c:plotVisOnly val="1"/>
    <c:dispBlanksAs val="gap"/>
    <c:showDLblsOverMax val="0"/>
  </c:chart>
  <c:spPr>
    <a:ln>
      <a:noFill/>
    </a:ln>
  </c:spPr>
  <c:txPr>
    <a:bodyPr/>
    <a:lstStyle/>
    <a:p>
      <a:pPr>
        <a:defRPr>
          <a:latin typeface="Segoe UI" panose="020B0502040204020203" pitchFamily="34" charset="0"/>
          <a:ea typeface="Segoe UI" pitchFamily="34" charset="0"/>
          <a:cs typeface="Segoe UI" panose="020B0502040204020203" pitchFamily="34" charset="0"/>
        </a:defRPr>
      </a:pPr>
      <a:endParaRPr lang="es-CO"/>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466520671051831E-2"/>
          <c:y val="0.1398243038060836"/>
          <c:w val="0.88793335022975173"/>
          <c:h val="0.58052708858174928"/>
        </c:manualLayout>
      </c:layout>
      <c:barChart>
        <c:barDir val="col"/>
        <c:grouping val="clustered"/>
        <c:varyColors val="0"/>
        <c:ser>
          <c:idx val="0"/>
          <c:order val="0"/>
          <c:tx>
            <c:strRef>
              <c:f>Hoja1!$B$1</c:f>
              <c:strCache>
                <c:ptCount val="1"/>
                <c:pt idx="0">
                  <c:v>Columna1</c:v>
                </c:pt>
              </c:strCache>
            </c:strRef>
          </c:tx>
          <c:spPr>
            <a:solidFill>
              <a:srgbClr val="008185"/>
            </a:solidFill>
            <a:ln>
              <a:noFill/>
            </a:ln>
            <a:effectLst/>
          </c:spPr>
          <c:invertIfNegative val="0"/>
          <c:dPt>
            <c:idx val="1"/>
            <c:invertIfNegative val="0"/>
            <c:bubble3D val="0"/>
            <c:spPr>
              <a:solidFill>
                <a:srgbClr val="065660"/>
              </a:solidFill>
              <a:ln>
                <a:noFill/>
              </a:ln>
              <a:effectLst/>
            </c:spPr>
            <c:extLst>
              <c:ext xmlns:c16="http://schemas.microsoft.com/office/drawing/2014/chart" uri="{C3380CC4-5D6E-409C-BE32-E72D297353CC}">
                <c16:uniqueId val="{00000003-7AE1-4D21-BCB4-28F451EF88FF}"/>
              </c:ext>
            </c:extLst>
          </c:dPt>
          <c:dLbls>
            <c:dLbl>
              <c:idx val="0"/>
              <c:layout>
                <c:manualLayout>
                  <c:x val="-2.5093218917049981E-17"/>
                  <c:y val="0.10169240454764285"/>
                </c:manualLayout>
              </c:layout>
              <c:showLegendKey val="0"/>
              <c:showVal val="1"/>
              <c:showCatName val="0"/>
              <c:showSerName val="0"/>
              <c:showPercent val="0"/>
              <c:showBubbleSize val="0"/>
              <c:extLst>
                <c:ext xmlns:c15="http://schemas.microsoft.com/office/drawing/2012/chart" uri="{CE6537A1-D6FC-4f65-9D91-7224C49458BB}">
                  <c15:layout>
                    <c:manualLayout>
                      <c:w val="0.24809702468942607"/>
                      <c:h val="0.34244243132144475"/>
                    </c:manualLayout>
                  </c15:layout>
                </c:ext>
                <c:ext xmlns:c16="http://schemas.microsoft.com/office/drawing/2014/chart" uri="{C3380CC4-5D6E-409C-BE32-E72D297353CC}">
                  <c16:uniqueId val="{00000004-7AE1-4D21-BCB4-28F451EF88FF}"/>
                </c:ext>
              </c:extLst>
            </c:dLbl>
            <c:dLbl>
              <c:idx val="1"/>
              <c:layout>
                <c:manualLayout>
                  <c:x val="4.1911037717293877E-3"/>
                  <c:y val="0.12261161868700524"/>
                </c:manualLayout>
              </c:layout>
              <c:showLegendKey val="0"/>
              <c:showVal val="1"/>
              <c:showCatName val="0"/>
              <c:showSerName val="0"/>
              <c:showPercent val="0"/>
              <c:showBubbleSize val="0"/>
              <c:extLst>
                <c:ext xmlns:c15="http://schemas.microsoft.com/office/drawing/2012/chart" uri="{CE6537A1-D6FC-4f65-9D91-7224C49458BB}">
                  <c15:layout>
                    <c:manualLayout>
                      <c:w val="0.24809702468942607"/>
                      <c:h val="0.34244243132144475"/>
                    </c:manualLayout>
                  </c15:layout>
                </c:ext>
                <c:ext xmlns:c16="http://schemas.microsoft.com/office/drawing/2014/chart" uri="{C3380CC4-5D6E-409C-BE32-E72D297353CC}">
                  <c16:uniqueId val="{00000003-7AE1-4D21-BCB4-28F451EF88FF}"/>
                </c:ext>
              </c:extLst>
            </c:dLbl>
            <c:numFmt formatCode="#,##0" sourceLinked="0"/>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j-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Hoja1!$A$2:$A$3</c:f>
              <c:numCache>
                <c:formatCode>General</c:formatCode>
                <c:ptCount val="2"/>
              </c:numCache>
            </c:numRef>
          </c:cat>
          <c:val>
            <c:numRef>
              <c:f>Hoja1!$B$2:$B$3</c:f>
              <c:numCache>
                <c:formatCode>#,##0</c:formatCode>
                <c:ptCount val="2"/>
                <c:pt idx="0">
                  <c:v>-82367.600000000006</c:v>
                </c:pt>
                <c:pt idx="1">
                  <c:v>-33124</c:v>
                </c:pt>
              </c:numCache>
            </c:numRef>
          </c:val>
          <c:extLst>
            <c:ext xmlns:c16="http://schemas.microsoft.com/office/drawing/2014/chart" uri="{C3380CC4-5D6E-409C-BE32-E72D297353CC}">
              <c16:uniqueId val="{00000000-7AE1-4D21-BCB4-28F451EF88FF}"/>
            </c:ext>
          </c:extLst>
        </c:ser>
        <c:dLbls>
          <c:showLegendKey val="0"/>
          <c:showVal val="0"/>
          <c:showCatName val="0"/>
          <c:showSerName val="0"/>
          <c:showPercent val="0"/>
          <c:showBubbleSize val="0"/>
        </c:dLbls>
        <c:gapWidth val="121"/>
        <c:overlap val="-27"/>
        <c:axId val="2118139407"/>
        <c:axId val="231141423"/>
      </c:barChart>
      <c:catAx>
        <c:axId val="2118139407"/>
        <c:scaling>
          <c:orientation val="minMax"/>
        </c:scaling>
        <c:delete val="0"/>
        <c:axPos val="b"/>
        <c:numFmt formatCode="General" sourceLinked="1"/>
        <c:majorTickMark val="none"/>
        <c:minorTickMark val="none"/>
        <c:tickLblPos val="nextTo"/>
        <c:spPr>
          <a:noFill/>
          <a:ln w="9525" cap="flat" cmpd="sng" algn="ctr">
            <a:solidFill>
              <a:schemeClr val="tx1">
                <a:lumMod val="75000"/>
                <a:lumOff val="2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j-lt"/>
                <a:ea typeface="+mn-ea"/>
                <a:cs typeface="+mn-cs"/>
              </a:defRPr>
            </a:pPr>
            <a:endParaRPr lang="es-CO"/>
          </a:p>
        </c:txPr>
        <c:crossAx val="231141423"/>
        <c:crosses val="autoZero"/>
        <c:auto val="1"/>
        <c:lblAlgn val="ctr"/>
        <c:lblOffset val="100"/>
        <c:noMultiLvlLbl val="0"/>
      </c:catAx>
      <c:valAx>
        <c:axId val="231141423"/>
        <c:scaling>
          <c:orientation val="minMax"/>
        </c:scaling>
        <c:delete val="1"/>
        <c:axPos val="l"/>
        <c:numFmt formatCode="#,##0" sourceLinked="0"/>
        <c:majorTickMark val="none"/>
        <c:minorTickMark val="none"/>
        <c:tickLblPos val="nextTo"/>
        <c:crossAx val="2118139407"/>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900" b="1">
          <a:latin typeface="+mj-lt"/>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0338BFC3-00C6-4F8A-AAD6-B2996290CC69}"/>
              </a:ext>
            </a:extLst>
          </p:cNvPr>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s-CO"/>
          </a:p>
        </p:txBody>
      </p:sp>
      <p:sp>
        <p:nvSpPr>
          <p:cNvPr id="3" name="Marcador de fecha 2">
            <a:extLst>
              <a:ext uri="{FF2B5EF4-FFF2-40B4-BE49-F238E27FC236}">
                <a16:creationId xmlns:a16="http://schemas.microsoft.com/office/drawing/2014/main" id="{1AC30C3E-6488-47E9-B934-D45B656FFD1F}"/>
              </a:ext>
            </a:extLst>
          </p:cNvPr>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D949ADA1-07B3-480B-AAD9-096FD9CA5CBB}" type="datetimeFigureOut">
              <a:rPr lang="es-CO" smtClean="0"/>
              <a:t>19/08/2025</a:t>
            </a:fld>
            <a:endParaRPr lang="es-CO"/>
          </a:p>
        </p:txBody>
      </p:sp>
      <p:sp>
        <p:nvSpPr>
          <p:cNvPr id="4" name="Marcador de pie de página 3">
            <a:extLst>
              <a:ext uri="{FF2B5EF4-FFF2-40B4-BE49-F238E27FC236}">
                <a16:creationId xmlns:a16="http://schemas.microsoft.com/office/drawing/2014/main" id="{BD4AA037-51FF-4A71-BA10-23B6C2B80E8E}"/>
              </a:ext>
            </a:extLst>
          </p:cNvPr>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s-CO"/>
          </a:p>
        </p:txBody>
      </p:sp>
      <p:sp>
        <p:nvSpPr>
          <p:cNvPr id="5" name="Marcador de número de diapositiva 4">
            <a:extLst>
              <a:ext uri="{FF2B5EF4-FFF2-40B4-BE49-F238E27FC236}">
                <a16:creationId xmlns:a16="http://schemas.microsoft.com/office/drawing/2014/main" id="{BF247548-9C0E-44F9-8BCF-AF644F85CF51}"/>
              </a:ext>
            </a:extLst>
          </p:cNvPr>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F9F043A2-CAF6-4A9C-9C1C-557085C07BFD}" type="slidenum">
              <a:rPr lang="es-CO" smtClean="0"/>
              <a:t>‹Nº›</a:t>
            </a:fld>
            <a:endParaRPr lang="es-CO"/>
          </a:p>
        </p:txBody>
      </p:sp>
    </p:spTree>
    <p:extLst>
      <p:ext uri="{BB962C8B-B14F-4D97-AF65-F5344CB8AC3E}">
        <p14:creationId xmlns:p14="http://schemas.microsoft.com/office/powerpoint/2010/main" val="21273638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vl1pPr>
          </a:lstStyle>
          <a:p>
            <a:fld id="{8A809733-6C35-0144-8DCF-77480CA47BBE}" type="datetimeFigureOut">
              <a:rPr lang="es-ES" smtClean="0"/>
              <a:t>19/08/2025</a:t>
            </a:fld>
            <a:endParaRPr lang="es-ES"/>
          </a:p>
        </p:txBody>
      </p:sp>
      <p:sp>
        <p:nvSpPr>
          <p:cNvPr id="4" name="Marcador de imagen de diapositiva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701040" y="4415790"/>
            <a:ext cx="5608320" cy="418338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829966"/>
            <a:ext cx="3037840" cy="46482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970938" y="8829966"/>
            <a:ext cx="3037840" cy="464820"/>
          </a:xfrm>
          <a:prstGeom prst="rect">
            <a:avLst/>
          </a:prstGeom>
        </p:spPr>
        <p:txBody>
          <a:bodyPr vert="horz" lIns="91440" tIns="45720" rIns="91440" bIns="45720" rtlCol="0" anchor="b"/>
          <a:lstStyle>
            <a:lvl1pPr algn="r">
              <a:defRPr sz="1200"/>
            </a:lvl1pPr>
          </a:lstStyle>
          <a:p>
            <a:fld id="{230A825F-C5BC-0945-9745-BFEF151ECAA1}" type="slidenum">
              <a:rPr lang="es-ES" smtClean="0"/>
              <a:t>‹Nº›</a:t>
            </a:fld>
            <a:endParaRPr lang="es-ES"/>
          </a:p>
        </p:txBody>
      </p:sp>
    </p:spTree>
    <p:extLst>
      <p:ext uri="{BB962C8B-B14F-4D97-AF65-F5344CB8AC3E}">
        <p14:creationId xmlns:p14="http://schemas.microsoft.com/office/powerpoint/2010/main" val="18400225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230A825F-C5BC-0945-9745-BFEF151ECAA1}" type="slidenum">
              <a:rPr lang="es-ES" smtClean="0"/>
              <a:t>1</a:t>
            </a:fld>
            <a:endParaRPr lang="es-ES"/>
          </a:p>
        </p:txBody>
      </p:sp>
    </p:spTree>
    <p:extLst>
      <p:ext uri="{BB962C8B-B14F-4D97-AF65-F5344CB8AC3E}">
        <p14:creationId xmlns:p14="http://schemas.microsoft.com/office/powerpoint/2010/main" val="24060443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DFB62B-880F-A75C-0D20-7D04FA87B80E}"/>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060D5E4C-A1AE-65D2-7BC8-7B30839341C9}"/>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DA304BDF-D3FC-5EF3-1667-48E153663352}"/>
              </a:ext>
            </a:extLst>
          </p:cNvPr>
          <p:cNvSpPr>
            <a:spLocks noGrp="1"/>
          </p:cNvSpPr>
          <p:nvPr>
            <p:ph type="body" idx="1"/>
          </p:nvPr>
        </p:nvSpPr>
        <p:spPr/>
        <p:txBody>
          <a:bodyPr/>
          <a:lstStyle/>
          <a:p>
            <a:endParaRPr lang="es-CO"/>
          </a:p>
        </p:txBody>
      </p:sp>
      <p:sp>
        <p:nvSpPr>
          <p:cNvPr id="4" name="Marcador de número de diapositiva 3">
            <a:extLst>
              <a:ext uri="{FF2B5EF4-FFF2-40B4-BE49-F238E27FC236}">
                <a16:creationId xmlns:a16="http://schemas.microsoft.com/office/drawing/2014/main" id="{D2FBF4CD-19A7-409A-6ACF-62B993D86E3A}"/>
              </a:ext>
            </a:extLst>
          </p:cNvPr>
          <p:cNvSpPr>
            <a:spLocks noGrp="1"/>
          </p:cNvSpPr>
          <p:nvPr>
            <p:ph type="sldNum" sz="quarter" idx="10"/>
          </p:nvPr>
        </p:nvSpPr>
        <p:spPr/>
        <p:txBody>
          <a:bodyPr/>
          <a:lstStyle/>
          <a:p>
            <a:fld id="{230A825F-C5BC-0945-9745-BFEF151ECAA1}" type="slidenum">
              <a:rPr lang="es-ES" smtClean="0"/>
              <a:t>19</a:t>
            </a:fld>
            <a:endParaRPr lang="es-ES"/>
          </a:p>
        </p:txBody>
      </p:sp>
    </p:spTree>
    <p:extLst>
      <p:ext uri="{BB962C8B-B14F-4D97-AF65-F5344CB8AC3E}">
        <p14:creationId xmlns:p14="http://schemas.microsoft.com/office/powerpoint/2010/main" val="4189034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230A825F-C5BC-0945-9745-BFEF151ECAA1}" type="slidenum">
              <a:rPr lang="es-ES" smtClean="0"/>
              <a:t>20</a:t>
            </a:fld>
            <a:endParaRPr lang="es-ES"/>
          </a:p>
        </p:txBody>
      </p:sp>
    </p:spTree>
    <p:extLst>
      <p:ext uri="{BB962C8B-B14F-4D97-AF65-F5344CB8AC3E}">
        <p14:creationId xmlns:p14="http://schemas.microsoft.com/office/powerpoint/2010/main" val="3114582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230A825F-C5BC-0945-9745-BFEF151ECAA1}" type="slidenum">
              <a:rPr lang="es-ES" smtClean="0"/>
              <a:t>24</a:t>
            </a:fld>
            <a:endParaRPr lang="es-ES"/>
          </a:p>
        </p:txBody>
      </p:sp>
    </p:spTree>
    <p:extLst>
      <p:ext uri="{BB962C8B-B14F-4D97-AF65-F5344CB8AC3E}">
        <p14:creationId xmlns:p14="http://schemas.microsoft.com/office/powerpoint/2010/main" val="15643812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7D2FA7-3E92-0521-D6E6-45A7CD6DF6C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C6143738-E177-7A8A-D791-8B9FE2CFDEF8}"/>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71FCC57E-BABF-2CCF-2EA9-B9BC748A6647}"/>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C6380AA5-93ED-1BEF-B0B3-21C6E4401C19}"/>
              </a:ext>
            </a:extLst>
          </p:cNvPr>
          <p:cNvSpPr>
            <a:spLocks noGrp="1"/>
          </p:cNvSpPr>
          <p:nvPr>
            <p:ph type="sldNum" sz="quarter" idx="10"/>
          </p:nvPr>
        </p:nvSpPr>
        <p:spPr/>
        <p:txBody>
          <a:bodyPr/>
          <a:lstStyle/>
          <a:p>
            <a:fld id="{230A825F-C5BC-0945-9745-BFEF151ECAA1}" type="slidenum">
              <a:rPr lang="es-ES" smtClean="0"/>
              <a:t>25</a:t>
            </a:fld>
            <a:endParaRPr lang="es-ES"/>
          </a:p>
        </p:txBody>
      </p:sp>
    </p:spTree>
    <p:extLst>
      <p:ext uri="{BB962C8B-B14F-4D97-AF65-F5344CB8AC3E}">
        <p14:creationId xmlns:p14="http://schemas.microsoft.com/office/powerpoint/2010/main" val="1925600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9A2A0E-2E95-5955-FEAB-D6C1BD67DBE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8EBD989B-958F-156B-64CD-8D6105105A89}"/>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0631B821-7A24-9DD2-4FCB-69D4D23FA915}"/>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794C706C-AFF2-B20B-9F70-4F8FC662786F}"/>
              </a:ext>
            </a:extLst>
          </p:cNvPr>
          <p:cNvSpPr>
            <a:spLocks noGrp="1"/>
          </p:cNvSpPr>
          <p:nvPr>
            <p:ph type="sldNum" sz="quarter" idx="10"/>
          </p:nvPr>
        </p:nvSpPr>
        <p:spPr/>
        <p:txBody>
          <a:bodyPr/>
          <a:lstStyle/>
          <a:p>
            <a:fld id="{230A825F-C5BC-0945-9745-BFEF151ECAA1}" type="slidenum">
              <a:rPr lang="es-ES" smtClean="0"/>
              <a:t>27</a:t>
            </a:fld>
            <a:endParaRPr lang="es-ES"/>
          </a:p>
        </p:txBody>
      </p:sp>
    </p:spTree>
    <p:extLst>
      <p:ext uri="{BB962C8B-B14F-4D97-AF65-F5344CB8AC3E}">
        <p14:creationId xmlns:p14="http://schemas.microsoft.com/office/powerpoint/2010/main" val="42648422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30A825F-C5BC-0945-9745-BFEF151ECAA1}" type="slidenum">
              <a:rPr kumimoji="0" lang="es-ES" sz="1200" b="0" i="0" u="none" strike="noStrike" kern="1200" cap="none" spc="0" normalizeH="0" baseline="0" noProof="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56</a:t>
            </a:fld>
            <a:endParaRPr kumimoji="0" lang="es-E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856634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230A825F-C5BC-0945-9745-BFEF151ECAA1}" type="slidenum">
              <a:rPr lang="es-ES" smtClean="0"/>
              <a:t>3</a:t>
            </a:fld>
            <a:endParaRPr lang="es-ES"/>
          </a:p>
        </p:txBody>
      </p:sp>
    </p:spTree>
    <p:extLst>
      <p:ext uri="{BB962C8B-B14F-4D97-AF65-F5344CB8AC3E}">
        <p14:creationId xmlns:p14="http://schemas.microsoft.com/office/powerpoint/2010/main" val="963922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311752-A8D3-E06F-681A-CB77F348BEF5}"/>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F3A2ECF-F906-8052-AC0F-C92C6BFCADF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E91F03DC-F371-7E8D-B6E9-A7F799B8AD5B}"/>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65B033AD-FCC5-850D-0AEA-A72DD11457EB}"/>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30A825F-C5BC-0945-9745-BFEF151ECAA1}"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s-E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17014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593520-E595-9DCC-673E-560E317C3AF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C284E341-F310-28A6-7850-3EE5A07E0739}"/>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68599746-4E74-17A9-47F5-F8FEAB5672E7}"/>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AA8294EA-3030-97A4-6E18-A940FA1C554F}"/>
              </a:ext>
            </a:extLst>
          </p:cNvPr>
          <p:cNvSpPr>
            <a:spLocks noGrp="1"/>
          </p:cNvSpPr>
          <p:nvPr>
            <p:ph type="sldNum" sz="quarter" idx="5"/>
          </p:nvPr>
        </p:nvSpPr>
        <p:spPr/>
        <p:txBody>
          <a:bodyPr/>
          <a:lstStyle/>
          <a:p>
            <a:fld id="{230A825F-C5BC-0945-9745-BFEF151ECAA1}" type="slidenum">
              <a:rPr lang="es-ES" smtClean="0"/>
              <a:t>5</a:t>
            </a:fld>
            <a:endParaRPr lang="es-ES"/>
          </a:p>
        </p:txBody>
      </p:sp>
    </p:spTree>
    <p:extLst>
      <p:ext uri="{BB962C8B-B14F-4D97-AF65-F5344CB8AC3E}">
        <p14:creationId xmlns:p14="http://schemas.microsoft.com/office/powerpoint/2010/main" val="13480474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230A825F-C5BC-0945-9745-BFEF151ECAA1}" type="slidenum">
              <a:rPr lang="es-ES" smtClean="0"/>
              <a:t>8</a:t>
            </a:fld>
            <a:endParaRPr lang="es-ES"/>
          </a:p>
        </p:txBody>
      </p:sp>
    </p:spTree>
    <p:extLst>
      <p:ext uri="{BB962C8B-B14F-4D97-AF65-F5344CB8AC3E}">
        <p14:creationId xmlns:p14="http://schemas.microsoft.com/office/powerpoint/2010/main" val="14954232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10"/>
          </p:nvPr>
        </p:nvSpPr>
        <p:spPr/>
        <p:txBody>
          <a:bodyPr/>
          <a:lstStyle/>
          <a:p>
            <a:fld id="{230A825F-C5BC-0945-9745-BFEF151ECAA1}" type="slidenum">
              <a:rPr lang="es-ES" smtClean="0"/>
              <a:t>13</a:t>
            </a:fld>
            <a:endParaRPr lang="es-ES"/>
          </a:p>
        </p:txBody>
      </p:sp>
    </p:spTree>
    <p:extLst>
      <p:ext uri="{BB962C8B-B14F-4D97-AF65-F5344CB8AC3E}">
        <p14:creationId xmlns:p14="http://schemas.microsoft.com/office/powerpoint/2010/main" val="41714537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10"/>
          </p:nvPr>
        </p:nvSpPr>
        <p:spPr/>
        <p:txBody>
          <a:bodyPr/>
          <a:lstStyle/>
          <a:p>
            <a:fld id="{230A825F-C5BC-0945-9745-BFEF151ECAA1}" type="slidenum">
              <a:rPr lang="es-ES" smtClean="0"/>
              <a:t>15</a:t>
            </a:fld>
            <a:endParaRPr lang="es-ES"/>
          </a:p>
        </p:txBody>
      </p:sp>
    </p:spTree>
    <p:extLst>
      <p:ext uri="{BB962C8B-B14F-4D97-AF65-F5344CB8AC3E}">
        <p14:creationId xmlns:p14="http://schemas.microsoft.com/office/powerpoint/2010/main" val="31238577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10"/>
          </p:nvPr>
        </p:nvSpPr>
        <p:spPr/>
        <p:txBody>
          <a:bodyPr/>
          <a:lstStyle/>
          <a:p>
            <a:fld id="{230A825F-C5BC-0945-9745-BFEF151ECAA1}" type="slidenum">
              <a:rPr lang="es-ES" smtClean="0"/>
              <a:t>16</a:t>
            </a:fld>
            <a:endParaRPr lang="es-ES"/>
          </a:p>
        </p:txBody>
      </p:sp>
    </p:spTree>
    <p:extLst>
      <p:ext uri="{BB962C8B-B14F-4D97-AF65-F5344CB8AC3E}">
        <p14:creationId xmlns:p14="http://schemas.microsoft.com/office/powerpoint/2010/main" val="10160894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10"/>
          </p:nvPr>
        </p:nvSpPr>
        <p:spPr/>
        <p:txBody>
          <a:bodyPr/>
          <a:lstStyle/>
          <a:p>
            <a:fld id="{230A825F-C5BC-0945-9745-BFEF151ECAA1}" type="slidenum">
              <a:rPr lang="es-ES" smtClean="0"/>
              <a:t>17</a:t>
            </a:fld>
            <a:endParaRPr lang="es-ES"/>
          </a:p>
        </p:txBody>
      </p:sp>
    </p:spTree>
    <p:extLst>
      <p:ext uri="{BB962C8B-B14F-4D97-AF65-F5344CB8AC3E}">
        <p14:creationId xmlns:p14="http://schemas.microsoft.com/office/powerpoint/2010/main" val="33970826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0797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2203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26710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41518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32793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71776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24878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79465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pic>
        <p:nvPicPr>
          <p:cNvPr id="3" name="Gráfico 2">
            <a:extLst>
              <a:ext uri="{FF2B5EF4-FFF2-40B4-BE49-F238E27FC236}">
                <a16:creationId xmlns:a16="http://schemas.microsoft.com/office/drawing/2014/main" id="{1362D056-6B18-3137-D2C7-6CEA7175601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4607" y="479394"/>
            <a:ext cx="1470869" cy="460272"/>
          </a:xfrm>
          <a:prstGeom prst="rect">
            <a:avLst/>
          </a:prstGeom>
        </p:spPr>
      </p:pic>
    </p:spTree>
    <p:extLst>
      <p:ext uri="{BB962C8B-B14F-4D97-AF65-F5344CB8AC3E}">
        <p14:creationId xmlns:p14="http://schemas.microsoft.com/office/powerpoint/2010/main" val="28737193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7978155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54548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13187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39843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3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5624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6650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4733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4267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3048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4017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68484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7" Type="http://schemas.openxmlformats.org/officeDocument/2006/relationships/image" Target="../media/image4.sv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slideLayout" Target="../slideLayouts/slideLayout21.xml"/><Relationship Id="rId7" Type="http://schemas.openxmlformats.org/officeDocument/2006/relationships/image" Target="../media/image23.png"/><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theme" Target="../theme/theme10.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heme" Target="../theme/theme3.xml"/><Relationship Id="rId7" Type="http://schemas.openxmlformats.org/officeDocument/2006/relationships/image" Target="../media/image11.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7.svg"/><Relationship Id="rId4" Type="http://schemas.openxmlformats.org/officeDocument/2006/relationships/image" Target="../media/image8.jpeg"/><Relationship Id="rId9" Type="http://schemas.openxmlformats.org/officeDocument/2006/relationships/image" Target="../media/image6.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theme" Target="../theme/theme4.xml"/><Relationship Id="rId7" Type="http://schemas.openxmlformats.org/officeDocument/2006/relationships/image" Target="../media/image11.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7.svg"/><Relationship Id="rId4" Type="http://schemas.openxmlformats.org/officeDocument/2006/relationships/image" Target="../media/image8.jpeg"/><Relationship Id="rId9" Type="http://schemas.openxmlformats.org/officeDocument/2006/relationships/image" Target="../media/image6.pn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14.png"/></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theme" Target="../theme/theme6.xml"/><Relationship Id="rId7" Type="http://schemas.openxmlformats.org/officeDocument/2006/relationships/image" Target="../media/image15.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image" Target="../media/image10.svg"/><Relationship Id="rId11" Type="http://schemas.openxmlformats.org/officeDocument/2006/relationships/image" Target="../media/image7.svg"/><Relationship Id="rId5" Type="http://schemas.openxmlformats.org/officeDocument/2006/relationships/image" Target="../media/image9.png"/><Relationship Id="rId10" Type="http://schemas.openxmlformats.org/officeDocument/2006/relationships/image" Target="../media/image6.png"/><Relationship Id="rId4" Type="http://schemas.openxmlformats.org/officeDocument/2006/relationships/image" Target="../media/image8.jpeg"/><Relationship Id="rId9" Type="http://schemas.openxmlformats.org/officeDocument/2006/relationships/image" Target="../media/image17.png"/></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theme" Target="../theme/theme7.xml"/><Relationship Id="rId7" Type="http://schemas.openxmlformats.org/officeDocument/2006/relationships/image" Target="../media/image6.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18.png"/><Relationship Id="rId5" Type="http://schemas.openxmlformats.org/officeDocument/2006/relationships/image" Target="../media/image10.svg"/><Relationship Id="rId4" Type="http://schemas.openxmlformats.org/officeDocument/2006/relationships/image" Target="../media/image9.png"/></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theme" Target="../theme/theme8.xml"/><Relationship Id="rId7" Type="http://schemas.openxmlformats.org/officeDocument/2006/relationships/image" Target="../media/image6.pn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19.png"/><Relationship Id="rId5" Type="http://schemas.openxmlformats.org/officeDocument/2006/relationships/image" Target="../media/image10.svg"/><Relationship Id="rId4" Type="http://schemas.openxmlformats.org/officeDocument/2006/relationships/image" Target="../media/image9.png"/></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theme" Target="../theme/theme9.xml"/><Relationship Id="rId7" Type="http://schemas.openxmlformats.org/officeDocument/2006/relationships/image" Target="../media/image3.png"/><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image" Target="../media/image20.png"/><Relationship Id="rId5" Type="http://schemas.openxmlformats.org/officeDocument/2006/relationships/image" Target="../media/image10.svg"/><Relationship Id="rId4"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Imagen 11" descr="Una persona parado en una tienda&#10;&#10;Descripción generada automáticamente con confianza media">
            <a:extLst>
              <a:ext uri="{FF2B5EF4-FFF2-40B4-BE49-F238E27FC236}">
                <a16:creationId xmlns:a16="http://schemas.microsoft.com/office/drawing/2014/main" id="{877066CA-D7BE-F763-B5F0-76687DD92EEF}"/>
              </a:ext>
            </a:extLst>
          </p:cNvPr>
          <p:cNvPicPr>
            <a:picLocks noChangeAspect="1"/>
          </p:cNvPicPr>
          <p:nvPr userDrawn="1"/>
        </p:nvPicPr>
        <p:blipFill>
          <a:blip r:embed="rId4"/>
          <a:stretch>
            <a:fillRect/>
          </a:stretch>
        </p:blipFill>
        <p:spPr>
          <a:xfrm>
            <a:off x="0" y="3091"/>
            <a:ext cx="9144000" cy="5137317"/>
          </a:xfrm>
          <a:prstGeom prst="rect">
            <a:avLst/>
          </a:prstGeom>
        </p:spPr>
      </p:pic>
      <p:pic>
        <p:nvPicPr>
          <p:cNvPr id="10" name="Imagen 9">
            <a:extLst>
              <a:ext uri="{FF2B5EF4-FFF2-40B4-BE49-F238E27FC236}">
                <a16:creationId xmlns:a16="http://schemas.microsoft.com/office/drawing/2014/main" id="{0F34BD86-84A1-8413-DEEB-6FE82BFE08BA}"/>
              </a:ext>
            </a:extLst>
          </p:cNvPr>
          <p:cNvPicPr>
            <a:picLocks noChangeAspect="1"/>
          </p:cNvPicPr>
          <p:nvPr userDrawn="1"/>
        </p:nvPicPr>
        <p:blipFill>
          <a:blip r:embed="rId5"/>
          <a:stretch>
            <a:fillRect/>
          </a:stretch>
        </p:blipFill>
        <p:spPr>
          <a:xfrm>
            <a:off x="1" y="3091"/>
            <a:ext cx="9143998" cy="5137316"/>
          </a:xfrm>
          <a:prstGeom prst="rect">
            <a:avLst/>
          </a:prstGeom>
        </p:spPr>
      </p:pic>
      <p:pic>
        <p:nvPicPr>
          <p:cNvPr id="8" name="Gráfico 7">
            <a:extLst>
              <a:ext uri="{FF2B5EF4-FFF2-40B4-BE49-F238E27FC236}">
                <a16:creationId xmlns:a16="http://schemas.microsoft.com/office/drawing/2014/main" id="{A017A9FF-9438-CEFF-5ED5-6DC2439CCC82}"/>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434607" y="479394"/>
            <a:ext cx="1470869" cy="460272"/>
          </a:xfrm>
          <a:prstGeom prst="rect">
            <a:avLst/>
          </a:prstGeom>
        </p:spPr>
      </p:pic>
    </p:spTree>
    <p:extLst>
      <p:ext uri="{BB962C8B-B14F-4D97-AF65-F5344CB8AC3E}">
        <p14:creationId xmlns:p14="http://schemas.microsoft.com/office/powerpoint/2010/main" val="2399300290"/>
      </p:ext>
    </p:extLst>
  </p:cSld>
  <p:clrMap bg1="lt1" tx1="dk1" bg2="lt2" tx2="dk2" accent1="accent1" accent2="accent2" accent3="accent3" accent4="accent4" accent5="accent5" accent6="accent6" hlink="hlink" folHlink="folHlink"/>
  <p:sldLayoutIdLst>
    <p:sldLayoutId id="2147483715" r:id="rId1"/>
    <p:sldLayoutId id="2147483716"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Gráfico 6">
            <a:extLst>
              <a:ext uri="{FF2B5EF4-FFF2-40B4-BE49-F238E27FC236}">
                <a16:creationId xmlns:a16="http://schemas.microsoft.com/office/drawing/2014/main" id="{E5A1CF4D-6779-4E64-AE45-7BDA87DE9604}"/>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367" t="1122"/>
          <a:stretch/>
        </p:blipFill>
        <p:spPr>
          <a:xfrm>
            <a:off x="1" y="0"/>
            <a:ext cx="122022" cy="5143500"/>
          </a:xfrm>
          <a:prstGeom prst="rect">
            <a:avLst/>
          </a:prstGeom>
        </p:spPr>
      </p:pic>
      <p:pic>
        <p:nvPicPr>
          <p:cNvPr id="8" name="Gráfico 7">
            <a:extLst>
              <a:ext uri="{FF2B5EF4-FFF2-40B4-BE49-F238E27FC236}">
                <a16:creationId xmlns:a16="http://schemas.microsoft.com/office/drawing/2014/main" id="{005A41AB-3990-4F70-B276-60AB1C6C441B}"/>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8520035" y="267571"/>
            <a:ext cx="326784" cy="326784"/>
          </a:xfrm>
          <a:prstGeom prst="rect">
            <a:avLst/>
          </a:prstGeom>
        </p:spPr>
      </p:pic>
    </p:spTree>
    <p:extLst>
      <p:ext uri="{BB962C8B-B14F-4D97-AF65-F5344CB8AC3E}">
        <p14:creationId xmlns:p14="http://schemas.microsoft.com/office/powerpoint/2010/main" val="1802635996"/>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738"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ADC7D975-C8F7-F9AC-415B-C9DBBB94121B}"/>
              </a:ext>
            </a:extLst>
          </p:cNvPr>
          <p:cNvPicPr>
            <a:picLocks noChangeAspect="1"/>
          </p:cNvPicPr>
          <p:nvPr userDrawn="1"/>
        </p:nvPicPr>
        <p:blipFill>
          <a:blip r:embed="rId4"/>
          <a:stretch>
            <a:fillRect/>
          </a:stretch>
        </p:blipFill>
        <p:spPr>
          <a:xfrm>
            <a:off x="1" y="3091"/>
            <a:ext cx="9143998" cy="5137316"/>
          </a:xfrm>
          <a:prstGeom prst="rect">
            <a:avLst/>
          </a:prstGeom>
        </p:spPr>
      </p:pic>
      <p:pic>
        <p:nvPicPr>
          <p:cNvPr id="4" name="Gráfico 3">
            <a:extLst>
              <a:ext uri="{FF2B5EF4-FFF2-40B4-BE49-F238E27FC236}">
                <a16:creationId xmlns:a16="http://schemas.microsoft.com/office/drawing/2014/main" id="{1FDF314F-EFDE-4736-A1D6-58B68A2AEEAD}"/>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8511267" y="256263"/>
            <a:ext cx="344867" cy="344867"/>
          </a:xfrm>
          <a:prstGeom prst="rect">
            <a:avLst/>
          </a:prstGeom>
        </p:spPr>
      </p:pic>
    </p:spTree>
    <p:extLst>
      <p:ext uri="{BB962C8B-B14F-4D97-AF65-F5344CB8AC3E}">
        <p14:creationId xmlns:p14="http://schemas.microsoft.com/office/powerpoint/2010/main" val="333269206"/>
      </p:ext>
    </p:extLst>
  </p:cSld>
  <p:clrMap bg1="lt1" tx1="dk1" bg2="lt2" tx2="dk2" accent1="accent1" accent2="accent2" accent3="accent3" accent4="accent4" accent5="accent5" accent6="accent6" hlink="hlink" folHlink="folHlink"/>
  <p:sldLayoutIdLst>
    <p:sldLayoutId id="2147483730" r:id="rId1"/>
    <p:sldLayoutId id="2147483731"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Imagen 3" descr="Imagen que contiene Interfaz de usuario gráfica&#10;&#10;Descripción generada automáticamente">
            <a:extLst>
              <a:ext uri="{FF2B5EF4-FFF2-40B4-BE49-F238E27FC236}">
                <a16:creationId xmlns:a16="http://schemas.microsoft.com/office/drawing/2014/main" id="{1F0950B6-5700-E74D-E265-B573C40EDD94}"/>
              </a:ext>
            </a:extLst>
          </p:cNvPr>
          <p:cNvPicPr>
            <a:picLocks noChangeAspect="1"/>
          </p:cNvPicPr>
          <p:nvPr userDrawn="1"/>
        </p:nvPicPr>
        <p:blipFill>
          <a:blip r:embed="rId4"/>
          <a:stretch>
            <a:fillRect/>
          </a:stretch>
        </p:blipFill>
        <p:spPr>
          <a:xfrm>
            <a:off x="0" y="0"/>
            <a:ext cx="9144000" cy="5143500"/>
          </a:xfrm>
          <a:prstGeom prst="rect">
            <a:avLst/>
          </a:prstGeom>
        </p:spPr>
      </p:pic>
      <p:pic>
        <p:nvPicPr>
          <p:cNvPr id="2" name="Gráfico 1">
            <a:extLst>
              <a:ext uri="{FF2B5EF4-FFF2-40B4-BE49-F238E27FC236}">
                <a16:creationId xmlns:a16="http://schemas.microsoft.com/office/drawing/2014/main" id="{7D6CDC1B-57D1-A572-0259-5A22B961AECB}"/>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6343012" y="180034"/>
            <a:ext cx="2374900" cy="901582"/>
          </a:xfrm>
          <a:prstGeom prst="rect">
            <a:avLst/>
          </a:prstGeom>
        </p:spPr>
      </p:pic>
      <p:pic>
        <p:nvPicPr>
          <p:cNvPr id="5" name="Imagen 4" descr="Imagen que contiene persona, hombre, frente, parado&#10;&#10;Descripción generada automáticamente">
            <a:extLst>
              <a:ext uri="{FF2B5EF4-FFF2-40B4-BE49-F238E27FC236}">
                <a16:creationId xmlns:a16="http://schemas.microsoft.com/office/drawing/2014/main" id="{7393A6EE-25E0-FA2B-ADF2-3CD4353B359A}"/>
              </a:ext>
            </a:extLst>
          </p:cNvPr>
          <p:cNvPicPr>
            <a:picLocks noChangeAspect="1"/>
          </p:cNvPicPr>
          <p:nvPr userDrawn="1"/>
        </p:nvPicPr>
        <p:blipFill>
          <a:blip r:embed="rId7"/>
          <a:stretch>
            <a:fillRect/>
          </a:stretch>
        </p:blipFill>
        <p:spPr>
          <a:xfrm>
            <a:off x="0" y="3091"/>
            <a:ext cx="9144000" cy="5137317"/>
          </a:xfrm>
          <a:prstGeom prst="rect">
            <a:avLst/>
          </a:prstGeom>
        </p:spPr>
      </p:pic>
      <p:pic>
        <p:nvPicPr>
          <p:cNvPr id="7" name="Imagen 6">
            <a:extLst>
              <a:ext uri="{FF2B5EF4-FFF2-40B4-BE49-F238E27FC236}">
                <a16:creationId xmlns:a16="http://schemas.microsoft.com/office/drawing/2014/main" id="{070D8EA7-90F8-6B4D-3770-5BD276CA4E93}"/>
              </a:ext>
            </a:extLst>
          </p:cNvPr>
          <p:cNvPicPr>
            <a:picLocks noChangeAspect="1"/>
          </p:cNvPicPr>
          <p:nvPr userDrawn="1"/>
        </p:nvPicPr>
        <p:blipFill>
          <a:blip r:embed="rId8"/>
          <a:stretch>
            <a:fillRect/>
          </a:stretch>
        </p:blipFill>
        <p:spPr>
          <a:xfrm>
            <a:off x="1" y="3091"/>
            <a:ext cx="9143998" cy="5137316"/>
          </a:xfrm>
          <a:prstGeom prst="rect">
            <a:avLst/>
          </a:prstGeom>
        </p:spPr>
      </p:pic>
      <p:pic>
        <p:nvPicPr>
          <p:cNvPr id="6" name="Gráfico 5">
            <a:extLst>
              <a:ext uri="{FF2B5EF4-FFF2-40B4-BE49-F238E27FC236}">
                <a16:creationId xmlns:a16="http://schemas.microsoft.com/office/drawing/2014/main" id="{CF2FAAEC-4CEC-425B-8E7D-9B3A462C200A}"/>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8511267" y="256263"/>
            <a:ext cx="344867" cy="344867"/>
          </a:xfrm>
          <a:prstGeom prst="rect">
            <a:avLst/>
          </a:prstGeom>
        </p:spPr>
      </p:pic>
    </p:spTree>
    <p:extLst>
      <p:ext uri="{BB962C8B-B14F-4D97-AF65-F5344CB8AC3E}">
        <p14:creationId xmlns:p14="http://schemas.microsoft.com/office/powerpoint/2010/main" val="2499897015"/>
      </p:ext>
    </p:extLst>
  </p:cSld>
  <p:clrMap bg1="lt1" tx1="dk1" bg2="lt2" tx2="dk2" accent1="accent1" accent2="accent2" accent3="accent3" accent4="accent4" accent5="accent5" accent6="accent6" hlink="hlink" folHlink="folHlink"/>
  <p:sldLayoutIdLst>
    <p:sldLayoutId id="2147483700" r:id="rId1"/>
    <p:sldLayoutId id="2147483701"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Imagen 3" descr="Imagen que contiene Interfaz de usuario gráfica&#10;&#10;Descripción generada automáticamente">
            <a:extLst>
              <a:ext uri="{FF2B5EF4-FFF2-40B4-BE49-F238E27FC236}">
                <a16:creationId xmlns:a16="http://schemas.microsoft.com/office/drawing/2014/main" id="{1F0950B6-5700-E74D-E265-B573C40EDD94}"/>
              </a:ext>
            </a:extLst>
          </p:cNvPr>
          <p:cNvPicPr>
            <a:picLocks noChangeAspect="1"/>
          </p:cNvPicPr>
          <p:nvPr userDrawn="1"/>
        </p:nvPicPr>
        <p:blipFill>
          <a:blip r:embed="rId4"/>
          <a:stretch>
            <a:fillRect/>
          </a:stretch>
        </p:blipFill>
        <p:spPr>
          <a:xfrm>
            <a:off x="0" y="0"/>
            <a:ext cx="9144000" cy="5143500"/>
          </a:xfrm>
          <a:prstGeom prst="rect">
            <a:avLst/>
          </a:prstGeom>
        </p:spPr>
      </p:pic>
      <p:pic>
        <p:nvPicPr>
          <p:cNvPr id="2" name="Gráfico 1">
            <a:extLst>
              <a:ext uri="{FF2B5EF4-FFF2-40B4-BE49-F238E27FC236}">
                <a16:creationId xmlns:a16="http://schemas.microsoft.com/office/drawing/2014/main" id="{7D6CDC1B-57D1-A572-0259-5A22B961AECB}"/>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6343012" y="180034"/>
            <a:ext cx="2374900" cy="901582"/>
          </a:xfrm>
          <a:prstGeom prst="rect">
            <a:avLst/>
          </a:prstGeom>
        </p:spPr>
      </p:pic>
      <p:pic>
        <p:nvPicPr>
          <p:cNvPr id="5" name="Imagen 4" descr="Imagen que contiene persona, hombre, frente, parado&#10;&#10;Descripción generada automáticamente">
            <a:extLst>
              <a:ext uri="{FF2B5EF4-FFF2-40B4-BE49-F238E27FC236}">
                <a16:creationId xmlns:a16="http://schemas.microsoft.com/office/drawing/2014/main" id="{7393A6EE-25E0-FA2B-ADF2-3CD4353B359A}"/>
              </a:ext>
            </a:extLst>
          </p:cNvPr>
          <p:cNvPicPr>
            <a:picLocks noChangeAspect="1"/>
          </p:cNvPicPr>
          <p:nvPr userDrawn="1"/>
        </p:nvPicPr>
        <p:blipFill>
          <a:blip r:embed="rId7"/>
          <a:stretch>
            <a:fillRect/>
          </a:stretch>
        </p:blipFill>
        <p:spPr>
          <a:xfrm>
            <a:off x="0" y="3091"/>
            <a:ext cx="9144000" cy="5137317"/>
          </a:xfrm>
          <a:prstGeom prst="rect">
            <a:avLst/>
          </a:prstGeom>
        </p:spPr>
      </p:pic>
      <p:pic>
        <p:nvPicPr>
          <p:cNvPr id="7" name="Imagen 6">
            <a:extLst>
              <a:ext uri="{FF2B5EF4-FFF2-40B4-BE49-F238E27FC236}">
                <a16:creationId xmlns:a16="http://schemas.microsoft.com/office/drawing/2014/main" id="{070D8EA7-90F8-6B4D-3770-5BD276CA4E93}"/>
              </a:ext>
            </a:extLst>
          </p:cNvPr>
          <p:cNvPicPr>
            <a:picLocks noChangeAspect="1"/>
          </p:cNvPicPr>
          <p:nvPr userDrawn="1"/>
        </p:nvPicPr>
        <p:blipFill>
          <a:blip r:embed="rId8"/>
          <a:stretch>
            <a:fillRect/>
          </a:stretch>
        </p:blipFill>
        <p:spPr>
          <a:xfrm>
            <a:off x="1" y="3091"/>
            <a:ext cx="9143998" cy="5137315"/>
          </a:xfrm>
          <a:prstGeom prst="rect">
            <a:avLst/>
          </a:prstGeom>
        </p:spPr>
      </p:pic>
      <p:pic>
        <p:nvPicPr>
          <p:cNvPr id="6" name="Gráfico 5">
            <a:extLst>
              <a:ext uri="{FF2B5EF4-FFF2-40B4-BE49-F238E27FC236}">
                <a16:creationId xmlns:a16="http://schemas.microsoft.com/office/drawing/2014/main" id="{CF2FAAEC-4CEC-425B-8E7D-9B3A462C200A}"/>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8511267" y="256263"/>
            <a:ext cx="344867" cy="344867"/>
          </a:xfrm>
          <a:prstGeom prst="rect">
            <a:avLst/>
          </a:prstGeom>
        </p:spPr>
      </p:pic>
    </p:spTree>
    <p:extLst>
      <p:ext uri="{BB962C8B-B14F-4D97-AF65-F5344CB8AC3E}">
        <p14:creationId xmlns:p14="http://schemas.microsoft.com/office/powerpoint/2010/main" val="2295942433"/>
      </p:ext>
    </p:extLst>
  </p:cSld>
  <p:clrMap bg1="lt1" tx1="dk1" bg2="lt2" tx2="dk2" accent1="accent1" accent2="accent2" accent3="accent3" accent4="accent4" accent5="accent5" accent6="accent6" hlink="hlink" folHlink="folHlink"/>
  <p:sldLayoutIdLst>
    <p:sldLayoutId id="2147483736" r:id="rId1"/>
    <p:sldLayoutId id="2147483737"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F620FDA1-D251-4562-BFC8-E90B6B417495}"/>
              </a:ext>
            </a:extLst>
          </p:cNvPr>
          <p:cNvPicPr>
            <a:picLocks noChangeAspect="1"/>
          </p:cNvPicPr>
          <p:nvPr userDrawn="1"/>
        </p:nvPicPr>
        <p:blipFill>
          <a:blip r:embed="rId4"/>
          <a:stretch>
            <a:fillRect/>
          </a:stretch>
        </p:blipFill>
        <p:spPr>
          <a:xfrm>
            <a:off x="1" y="3091"/>
            <a:ext cx="9143998" cy="5137316"/>
          </a:xfrm>
          <a:prstGeom prst="rect">
            <a:avLst/>
          </a:prstGeom>
        </p:spPr>
      </p:pic>
      <p:pic>
        <p:nvPicPr>
          <p:cNvPr id="4" name="Gráfico 3">
            <a:extLst>
              <a:ext uri="{FF2B5EF4-FFF2-40B4-BE49-F238E27FC236}">
                <a16:creationId xmlns:a16="http://schemas.microsoft.com/office/drawing/2014/main" id="{66D35FF0-5200-48E2-8DA7-105AA7B74C81}"/>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8511267" y="256263"/>
            <a:ext cx="344867" cy="344867"/>
          </a:xfrm>
          <a:prstGeom prst="rect">
            <a:avLst/>
          </a:prstGeom>
        </p:spPr>
      </p:pic>
    </p:spTree>
    <p:extLst>
      <p:ext uri="{BB962C8B-B14F-4D97-AF65-F5344CB8AC3E}">
        <p14:creationId xmlns:p14="http://schemas.microsoft.com/office/powerpoint/2010/main" val="424551478"/>
      </p:ext>
    </p:extLst>
  </p:cSld>
  <p:clrMap bg1="lt1" tx1="dk1" bg2="lt2" tx2="dk2" accent1="accent1" accent2="accent2" accent3="accent3" accent4="accent4" accent5="accent5" accent6="accent6" hlink="hlink" folHlink="folHlink"/>
  <p:sldLayoutIdLst>
    <p:sldLayoutId id="2147483721" r:id="rId1"/>
    <p:sldLayoutId id="2147483722"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Imagen 3" descr="Imagen que contiene Interfaz de usuario gráfica&#10;&#10;Descripción generada automáticamente">
            <a:extLst>
              <a:ext uri="{FF2B5EF4-FFF2-40B4-BE49-F238E27FC236}">
                <a16:creationId xmlns:a16="http://schemas.microsoft.com/office/drawing/2014/main" id="{1F0950B6-5700-E74D-E265-B573C40EDD94}"/>
              </a:ext>
            </a:extLst>
          </p:cNvPr>
          <p:cNvPicPr>
            <a:picLocks noChangeAspect="1"/>
          </p:cNvPicPr>
          <p:nvPr userDrawn="1"/>
        </p:nvPicPr>
        <p:blipFill>
          <a:blip r:embed="rId4"/>
          <a:stretch>
            <a:fillRect/>
          </a:stretch>
        </p:blipFill>
        <p:spPr>
          <a:xfrm>
            <a:off x="0" y="0"/>
            <a:ext cx="9144000" cy="5143500"/>
          </a:xfrm>
          <a:prstGeom prst="rect">
            <a:avLst/>
          </a:prstGeom>
        </p:spPr>
      </p:pic>
      <p:pic>
        <p:nvPicPr>
          <p:cNvPr id="2" name="Gráfico 1">
            <a:extLst>
              <a:ext uri="{FF2B5EF4-FFF2-40B4-BE49-F238E27FC236}">
                <a16:creationId xmlns:a16="http://schemas.microsoft.com/office/drawing/2014/main" id="{7D6CDC1B-57D1-A572-0259-5A22B961AECB}"/>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6343012" y="180034"/>
            <a:ext cx="2374900" cy="901582"/>
          </a:xfrm>
          <a:prstGeom prst="rect">
            <a:avLst/>
          </a:prstGeom>
        </p:spPr>
      </p:pic>
      <p:pic>
        <p:nvPicPr>
          <p:cNvPr id="8" name="Imagen 7">
            <a:extLst>
              <a:ext uri="{FF2B5EF4-FFF2-40B4-BE49-F238E27FC236}">
                <a16:creationId xmlns:a16="http://schemas.microsoft.com/office/drawing/2014/main" id="{0F72365C-1B4F-6071-11DD-C06EF4B1A026}"/>
              </a:ext>
            </a:extLst>
          </p:cNvPr>
          <p:cNvPicPr>
            <a:picLocks noChangeAspect="1"/>
          </p:cNvPicPr>
          <p:nvPr userDrawn="1"/>
        </p:nvPicPr>
        <p:blipFill>
          <a:blip r:embed="rId7"/>
          <a:stretch>
            <a:fillRect/>
          </a:stretch>
        </p:blipFill>
        <p:spPr>
          <a:xfrm>
            <a:off x="0" y="3091"/>
            <a:ext cx="9144000" cy="5137317"/>
          </a:xfrm>
          <a:prstGeom prst="rect">
            <a:avLst/>
          </a:prstGeom>
        </p:spPr>
      </p:pic>
      <p:pic>
        <p:nvPicPr>
          <p:cNvPr id="5" name="Imagen 4" descr="Un conjunto de letras blancas en un fondo blanco&#10;&#10;Descripción generada automáticamente con confianza baja">
            <a:extLst>
              <a:ext uri="{FF2B5EF4-FFF2-40B4-BE49-F238E27FC236}">
                <a16:creationId xmlns:a16="http://schemas.microsoft.com/office/drawing/2014/main" id="{92BEDB99-6A00-63F7-39CA-2C2E5F54C7FF}"/>
              </a:ext>
            </a:extLst>
          </p:cNvPr>
          <p:cNvPicPr>
            <a:picLocks noChangeAspect="1"/>
          </p:cNvPicPr>
          <p:nvPr userDrawn="1"/>
        </p:nvPicPr>
        <p:blipFill>
          <a:blip r:embed="rId8"/>
          <a:stretch>
            <a:fillRect/>
          </a:stretch>
        </p:blipFill>
        <p:spPr>
          <a:xfrm>
            <a:off x="0" y="3091"/>
            <a:ext cx="9144000" cy="5137317"/>
          </a:xfrm>
          <a:prstGeom prst="rect">
            <a:avLst/>
          </a:prstGeom>
        </p:spPr>
      </p:pic>
      <p:pic>
        <p:nvPicPr>
          <p:cNvPr id="6" name="Imagen 5">
            <a:extLst>
              <a:ext uri="{FF2B5EF4-FFF2-40B4-BE49-F238E27FC236}">
                <a16:creationId xmlns:a16="http://schemas.microsoft.com/office/drawing/2014/main" id="{EE17B318-72A6-FBE3-C8E5-B56FF59B52FD}"/>
              </a:ext>
            </a:extLst>
          </p:cNvPr>
          <p:cNvPicPr>
            <a:picLocks noChangeAspect="1"/>
          </p:cNvPicPr>
          <p:nvPr userDrawn="1"/>
        </p:nvPicPr>
        <p:blipFill>
          <a:blip r:embed="rId9"/>
          <a:stretch>
            <a:fillRect/>
          </a:stretch>
        </p:blipFill>
        <p:spPr>
          <a:xfrm>
            <a:off x="1" y="3091"/>
            <a:ext cx="9143998" cy="5137316"/>
          </a:xfrm>
          <a:prstGeom prst="rect">
            <a:avLst/>
          </a:prstGeom>
        </p:spPr>
      </p:pic>
      <p:pic>
        <p:nvPicPr>
          <p:cNvPr id="7" name="Gráfico 6">
            <a:extLst>
              <a:ext uri="{FF2B5EF4-FFF2-40B4-BE49-F238E27FC236}">
                <a16:creationId xmlns:a16="http://schemas.microsoft.com/office/drawing/2014/main" id="{F11B0C63-2087-44F1-8013-C47065092430}"/>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8511267" y="256263"/>
            <a:ext cx="344867" cy="344867"/>
          </a:xfrm>
          <a:prstGeom prst="rect">
            <a:avLst/>
          </a:prstGeom>
        </p:spPr>
      </p:pic>
    </p:spTree>
    <p:extLst>
      <p:ext uri="{BB962C8B-B14F-4D97-AF65-F5344CB8AC3E}">
        <p14:creationId xmlns:p14="http://schemas.microsoft.com/office/powerpoint/2010/main" val="3143415944"/>
      </p:ext>
    </p:extLst>
  </p:cSld>
  <p:clrMap bg1="lt1" tx1="dk1" bg2="lt2" tx2="dk2" accent1="accent1" accent2="accent2" accent3="accent3" accent4="accent4" accent5="accent5" accent6="accent6" hlink="hlink" folHlink="folHlink"/>
  <p:sldLayoutIdLst>
    <p:sldLayoutId id="2147483709" r:id="rId1"/>
    <p:sldLayoutId id="2147483710"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Gráfico 1">
            <a:extLst>
              <a:ext uri="{FF2B5EF4-FFF2-40B4-BE49-F238E27FC236}">
                <a16:creationId xmlns:a16="http://schemas.microsoft.com/office/drawing/2014/main" id="{7D6CDC1B-57D1-A572-0259-5A22B961AEC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6343012" y="180034"/>
            <a:ext cx="2374900" cy="901582"/>
          </a:xfrm>
          <a:prstGeom prst="rect">
            <a:avLst/>
          </a:prstGeom>
        </p:spPr>
      </p:pic>
      <p:pic>
        <p:nvPicPr>
          <p:cNvPr id="5" name="Imagen 4">
            <a:extLst>
              <a:ext uri="{FF2B5EF4-FFF2-40B4-BE49-F238E27FC236}">
                <a16:creationId xmlns:a16="http://schemas.microsoft.com/office/drawing/2014/main" id="{04289DF7-6642-7F6A-61CA-07B414B1F4EF}"/>
              </a:ext>
            </a:extLst>
          </p:cNvPr>
          <p:cNvPicPr>
            <a:picLocks noChangeAspect="1"/>
          </p:cNvPicPr>
          <p:nvPr userDrawn="1"/>
        </p:nvPicPr>
        <p:blipFill>
          <a:blip r:embed="rId6"/>
          <a:stretch>
            <a:fillRect/>
          </a:stretch>
        </p:blipFill>
        <p:spPr>
          <a:xfrm>
            <a:off x="1" y="3091"/>
            <a:ext cx="9143998" cy="5137316"/>
          </a:xfrm>
          <a:prstGeom prst="rect">
            <a:avLst/>
          </a:prstGeom>
        </p:spPr>
      </p:pic>
      <p:pic>
        <p:nvPicPr>
          <p:cNvPr id="4" name="Gráfico 3">
            <a:extLst>
              <a:ext uri="{FF2B5EF4-FFF2-40B4-BE49-F238E27FC236}">
                <a16:creationId xmlns:a16="http://schemas.microsoft.com/office/drawing/2014/main" id="{0516D416-1C03-41ED-86D7-A403D1E2847D}"/>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8511267" y="256263"/>
            <a:ext cx="344867" cy="344867"/>
          </a:xfrm>
          <a:prstGeom prst="rect">
            <a:avLst/>
          </a:prstGeom>
        </p:spPr>
      </p:pic>
    </p:spTree>
    <p:extLst>
      <p:ext uri="{BB962C8B-B14F-4D97-AF65-F5344CB8AC3E}">
        <p14:creationId xmlns:p14="http://schemas.microsoft.com/office/powerpoint/2010/main" val="175492141"/>
      </p:ext>
    </p:extLst>
  </p:cSld>
  <p:clrMap bg1="lt1" tx1="dk1" bg2="lt2" tx2="dk2" accent1="accent1" accent2="accent2" accent3="accent3" accent4="accent4" accent5="accent5" accent6="accent6" hlink="hlink" folHlink="folHlink"/>
  <p:sldLayoutIdLst>
    <p:sldLayoutId id="2147483703" r:id="rId1"/>
    <p:sldLayoutId id="2147483704"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Gráfico 1">
            <a:extLst>
              <a:ext uri="{FF2B5EF4-FFF2-40B4-BE49-F238E27FC236}">
                <a16:creationId xmlns:a16="http://schemas.microsoft.com/office/drawing/2014/main" id="{7D6CDC1B-57D1-A572-0259-5A22B961AEC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6343012" y="180034"/>
            <a:ext cx="2374900" cy="901582"/>
          </a:xfrm>
          <a:prstGeom prst="rect">
            <a:avLst/>
          </a:prstGeom>
        </p:spPr>
      </p:pic>
      <p:pic>
        <p:nvPicPr>
          <p:cNvPr id="7" name="Imagen 6">
            <a:extLst>
              <a:ext uri="{FF2B5EF4-FFF2-40B4-BE49-F238E27FC236}">
                <a16:creationId xmlns:a16="http://schemas.microsoft.com/office/drawing/2014/main" id="{54B670A4-9B9E-433A-1462-BCAFF0434B85}"/>
              </a:ext>
            </a:extLst>
          </p:cNvPr>
          <p:cNvPicPr>
            <a:picLocks noChangeAspect="1"/>
          </p:cNvPicPr>
          <p:nvPr userDrawn="1"/>
        </p:nvPicPr>
        <p:blipFill>
          <a:blip r:embed="rId6"/>
          <a:stretch>
            <a:fillRect/>
          </a:stretch>
        </p:blipFill>
        <p:spPr>
          <a:xfrm>
            <a:off x="1" y="3091"/>
            <a:ext cx="9143998" cy="5137316"/>
          </a:xfrm>
          <a:prstGeom prst="rect">
            <a:avLst/>
          </a:prstGeom>
        </p:spPr>
      </p:pic>
      <p:pic>
        <p:nvPicPr>
          <p:cNvPr id="4" name="Gráfico 3">
            <a:extLst>
              <a:ext uri="{FF2B5EF4-FFF2-40B4-BE49-F238E27FC236}">
                <a16:creationId xmlns:a16="http://schemas.microsoft.com/office/drawing/2014/main" id="{A6E3013E-5B70-4E18-A1C7-242BD0961A3A}"/>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8511267" y="256263"/>
            <a:ext cx="344867" cy="344867"/>
          </a:xfrm>
          <a:prstGeom prst="rect">
            <a:avLst/>
          </a:prstGeom>
        </p:spPr>
      </p:pic>
    </p:spTree>
    <p:extLst>
      <p:ext uri="{BB962C8B-B14F-4D97-AF65-F5344CB8AC3E}">
        <p14:creationId xmlns:p14="http://schemas.microsoft.com/office/powerpoint/2010/main" val="331016030"/>
      </p:ext>
    </p:extLst>
  </p:cSld>
  <p:clrMap bg1="lt1" tx1="dk1" bg2="lt2" tx2="dk2" accent1="accent1" accent2="accent2" accent3="accent3" accent4="accent4" accent5="accent5" accent6="accent6" hlink="hlink" folHlink="folHlink"/>
  <p:sldLayoutIdLst>
    <p:sldLayoutId id="2147483724" r:id="rId1"/>
    <p:sldLayoutId id="2147483725"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Gráfico 1">
            <a:extLst>
              <a:ext uri="{FF2B5EF4-FFF2-40B4-BE49-F238E27FC236}">
                <a16:creationId xmlns:a16="http://schemas.microsoft.com/office/drawing/2014/main" id="{7D6CDC1B-57D1-A572-0259-5A22B961AEC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6343012" y="180034"/>
            <a:ext cx="2374900" cy="901582"/>
          </a:xfrm>
          <a:prstGeom prst="rect">
            <a:avLst/>
          </a:prstGeom>
        </p:spPr>
      </p:pic>
      <p:pic>
        <p:nvPicPr>
          <p:cNvPr id="5" name="Imagen 4">
            <a:extLst>
              <a:ext uri="{FF2B5EF4-FFF2-40B4-BE49-F238E27FC236}">
                <a16:creationId xmlns:a16="http://schemas.microsoft.com/office/drawing/2014/main" id="{542972AC-92C5-F59E-30EE-152C6B0C22A2}"/>
              </a:ext>
            </a:extLst>
          </p:cNvPr>
          <p:cNvPicPr>
            <a:picLocks noChangeAspect="1"/>
          </p:cNvPicPr>
          <p:nvPr userDrawn="1"/>
        </p:nvPicPr>
        <p:blipFill>
          <a:blip r:embed="rId6"/>
          <a:stretch>
            <a:fillRect/>
          </a:stretch>
        </p:blipFill>
        <p:spPr>
          <a:xfrm>
            <a:off x="1" y="3091"/>
            <a:ext cx="9143998" cy="5137316"/>
          </a:xfrm>
          <a:prstGeom prst="rect">
            <a:avLst/>
          </a:prstGeom>
        </p:spPr>
      </p:pic>
      <p:pic>
        <p:nvPicPr>
          <p:cNvPr id="6" name="Gráfico 5">
            <a:extLst>
              <a:ext uri="{FF2B5EF4-FFF2-40B4-BE49-F238E27FC236}">
                <a16:creationId xmlns:a16="http://schemas.microsoft.com/office/drawing/2014/main" id="{E58C4890-240A-40DE-BB7E-D94153C08CDC}"/>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434607" y="479394"/>
            <a:ext cx="1470869" cy="460272"/>
          </a:xfrm>
          <a:prstGeom prst="rect">
            <a:avLst/>
          </a:prstGeom>
        </p:spPr>
      </p:pic>
    </p:spTree>
    <p:extLst>
      <p:ext uri="{BB962C8B-B14F-4D97-AF65-F5344CB8AC3E}">
        <p14:creationId xmlns:p14="http://schemas.microsoft.com/office/powerpoint/2010/main" val="1153157684"/>
      </p:ext>
    </p:extLst>
  </p:cSld>
  <p:clrMap bg1="lt1" tx1="dk1" bg2="lt2" tx2="dk2" accent1="accent1" accent2="accent2" accent3="accent3" accent4="accent4" accent5="accent5" accent6="accent6" hlink="hlink" folHlink="folHlink"/>
  <p:sldLayoutIdLst>
    <p:sldLayoutId id="2147483733" r:id="rId1"/>
    <p:sldLayoutId id="2147483734"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6.svg"/></Relationships>
</file>

<file path=ppt/slides/_rels/slide10.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9.xml"/><Relationship Id="rId6" Type="http://schemas.openxmlformats.org/officeDocument/2006/relationships/image" Target="../media/image34.png"/><Relationship Id="rId5" Type="http://schemas.microsoft.com/office/2007/relationships/hdphoto" Target="../media/hdphoto1.wdp"/><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19.xml"/><Relationship Id="rId4" Type="http://schemas.openxmlformats.org/officeDocument/2006/relationships/chart" Target="../charts/chart5.xml"/></Relationships>
</file>

<file path=ppt/slides/_rels/slide12.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19.xml"/><Relationship Id="rId4" Type="http://schemas.openxmlformats.org/officeDocument/2006/relationships/chart" Target="../charts/char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19.xml"/><Relationship Id="rId5" Type="http://schemas.openxmlformats.org/officeDocument/2006/relationships/chart" Target="../charts/chart7.xml"/><Relationship Id="rId4" Type="http://schemas.openxmlformats.org/officeDocument/2006/relationships/image" Target="../media/image32.sv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19.xml"/><Relationship Id="rId5" Type="http://schemas.openxmlformats.org/officeDocument/2006/relationships/chart" Target="../charts/chart8.xml"/><Relationship Id="rId4" Type="http://schemas.openxmlformats.org/officeDocument/2006/relationships/image" Target="../media/image32.sv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chart" Target="../charts/chart10.xml"/><Relationship Id="rId1" Type="http://schemas.openxmlformats.org/officeDocument/2006/relationships/slideLayout" Target="../slideLayouts/slideLayout21.xml"/><Relationship Id="rId4" Type="http://schemas.openxmlformats.org/officeDocument/2006/relationships/image" Target="../media/image32.svg"/></Relationships>
</file>

<file path=ppt/slides/_rels/slide24.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9.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5.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1.xml"/></Relationships>
</file>

<file path=ppt/slides/_rels/slide46.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19.xml"/><Relationship Id="rId4" Type="http://schemas.openxmlformats.org/officeDocument/2006/relationships/chart" Target="../charts/chart4.xml"/></Relationships>
</file>

<file path=ppt/slides/_rels/slide50.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package" Target="../embeddings/Microsoft_Excel_Worksheet6.xlsx"/><Relationship Id="rId1"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package" Target="../embeddings/Microsoft_Excel_Worksheet7.xlsx"/><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19.xml"/></Relationships>
</file>

<file path=ppt/slides/_rels/slide5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package" Target="../embeddings/Microsoft_Excel_Worksheet8.xlsx"/><Relationship Id="rId1" Type="http://schemas.openxmlformats.org/officeDocument/2006/relationships/slideLayout" Target="../slideLayouts/slideLayout19.xml"/></Relationships>
</file>

<file path=ppt/slides/_rels/slide56.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15.xml"/><Relationship Id="rId1" Type="http://schemas.openxmlformats.org/officeDocument/2006/relationships/slideLayout" Target="../slideLayouts/slideLayout19.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9.xml"/><Relationship Id="rId4" Type="http://schemas.openxmlformats.org/officeDocument/2006/relationships/image" Target="../media/image29.png"/></Relationships>
</file>

<file path=ppt/slides/_rels/slide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9.xml"/><Relationship Id="rId1" Type="http://schemas.openxmlformats.org/officeDocument/2006/relationships/themeOverride" Target="../theme/themeOverr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30B1F92D-E470-4997-8116-8DEE4C0F6941}"/>
              </a:ext>
            </a:extLst>
          </p:cNvPr>
          <p:cNvSpPr txBox="1">
            <a:spLocks/>
          </p:cNvSpPr>
          <p:nvPr/>
        </p:nvSpPr>
        <p:spPr>
          <a:xfrm>
            <a:off x="323067" y="2458089"/>
            <a:ext cx="4607799" cy="440910"/>
          </a:xfrm>
          <a:prstGeom prst="rect">
            <a:avLst/>
          </a:prstGeom>
          <a:noFill/>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2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spcBef>
                <a:spcPct val="20000"/>
              </a:spcBef>
              <a:spcAft>
                <a:spcPts val="0"/>
              </a:spcAft>
              <a:buClrTx/>
              <a:buSzTx/>
              <a:buFont typeface="Arial" pitchFamily="34" charset="0"/>
              <a:buNone/>
              <a:tabLst/>
              <a:defRPr/>
            </a:pPr>
            <a:r>
              <a:rPr lang="es-CO" sz="4000" dirty="0">
                <a:solidFill>
                  <a:srgbClr val="8D3294"/>
                </a:solidFill>
                <a:latin typeface="+mj-lt"/>
              </a:rPr>
              <a:t>Principales Resultados</a:t>
            </a:r>
          </a:p>
        </p:txBody>
      </p:sp>
      <p:cxnSp>
        <p:nvCxnSpPr>
          <p:cNvPr id="7" name="Conector recto 6">
            <a:extLst>
              <a:ext uri="{FF2B5EF4-FFF2-40B4-BE49-F238E27FC236}">
                <a16:creationId xmlns:a16="http://schemas.microsoft.com/office/drawing/2014/main" id="{2C0A18C5-06FE-4EF8-90F5-76BCD6C0334A}"/>
              </a:ext>
            </a:extLst>
          </p:cNvPr>
          <p:cNvCxnSpPr>
            <a:cxnSpLocks/>
          </p:cNvCxnSpPr>
          <p:nvPr/>
        </p:nvCxnSpPr>
        <p:spPr>
          <a:xfrm flipH="1">
            <a:off x="482965" y="4001324"/>
            <a:ext cx="3285308" cy="0"/>
          </a:xfrm>
          <a:prstGeom prst="line">
            <a:avLst/>
          </a:prstGeom>
          <a:ln w="6350">
            <a:solidFill>
              <a:srgbClr val="F39D1A"/>
            </a:solidFill>
          </a:ln>
          <a:effectLst/>
        </p:spPr>
        <p:style>
          <a:lnRef idx="2">
            <a:schemeClr val="accent1"/>
          </a:lnRef>
          <a:fillRef idx="0">
            <a:schemeClr val="accent1"/>
          </a:fillRef>
          <a:effectRef idx="1">
            <a:schemeClr val="accent1"/>
          </a:effectRef>
          <a:fontRef idx="minor">
            <a:schemeClr val="tx1"/>
          </a:fontRef>
        </p:style>
      </p:cxnSp>
      <p:sp>
        <p:nvSpPr>
          <p:cNvPr id="8" name="CuadroTexto 7">
            <a:extLst>
              <a:ext uri="{FF2B5EF4-FFF2-40B4-BE49-F238E27FC236}">
                <a16:creationId xmlns:a16="http://schemas.microsoft.com/office/drawing/2014/main" id="{2A0381DC-EDF4-428E-9272-21EC87406E6D}"/>
              </a:ext>
            </a:extLst>
          </p:cNvPr>
          <p:cNvSpPr txBox="1"/>
          <p:nvPr/>
        </p:nvSpPr>
        <p:spPr>
          <a:xfrm>
            <a:off x="323067" y="4382712"/>
            <a:ext cx="1701727" cy="313932"/>
          </a:xfrm>
          <a:prstGeom prst="rect">
            <a:avLst/>
          </a:prstGeom>
          <a:noFill/>
        </p:spPr>
        <p:txBody>
          <a:bodyPr wrap="square">
            <a:spAutoFit/>
          </a:bodyPr>
          <a:lstStyle/>
          <a:p>
            <a:pPr>
              <a:lnSpc>
                <a:spcPct val="80000"/>
              </a:lnSpc>
            </a:pPr>
            <a:r>
              <a:rPr lang="es-ES" b="1" dirty="0">
                <a:solidFill>
                  <a:srgbClr val="8D3294"/>
                </a:solidFill>
                <a:latin typeface="+mj-lt"/>
                <a:ea typeface="Roboto Medium" panose="02000000000000000000" pitchFamily="2" charset="0"/>
              </a:rPr>
              <a:t>Julio 2025</a:t>
            </a:r>
            <a:endParaRPr lang="es-CO" b="1" dirty="0">
              <a:solidFill>
                <a:srgbClr val="8D3294"/>
              </a:solidFill>
              <a:latin typeface="+mj-lt"/>
              <a:ea typeface="Roboto Medium" panose="02000000000000000000" pitchFamily="2" charset="0"/>
            </a:endParaRPr>
          </a:p>
        </p:txBody>
      </p:sp>
      <p:pic>
        <p:nvPicPr>
          <p:cNvPr id="9" name="Gráfico 8">
            <a:extLst>
              <a:ext uri="{FF2B5EF4-FFF2-40B4-BE49-F238E27FC236}">
                <a16:creationId xmlns:a16="http://schemas.microsoft.com/office/drawing/2014/main" id="{47D41CB4-C2AC-450C-867C-19C63D18D93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24543" y="1328161"/>
            <a:ext cx="2548829" cy="748541"/>
          </a:xfrm>
          <a:prstGeom prst="rect">
            <a:avLst/>
          </a:prstGeom>
        </p:spPr>
      </p:pic>
    </p:spTree>
    <p:extLst>
      <p:ext uri="{BB962C8B-B14F-4D97-AF65-F5344CB8AC3E}">
        <p14:creationId xmlns:p14="http://schemas.microsoft.com/office/powerpoint/2010/main" val="4200484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6DECA760-D24C-E210-19F4-2732E835349E}"/>
              </a:ext>
            </a:extLst>
          </p:cNvPr>
          <p:cNvSpPr txBox="1">
            <a:spLocks noChangeArrowheads="1"/>
          </p:cNvSpPr>
          <p:nvPr/>
        </p:nvSpPr>
        <p:spPr bwMode="auto">
          <a:xfrm>
            <a:off x="484751" y="2022024"/>
            <a:ext cx="2949329" cy="1354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24765" rIns="0" bIns="0">
            <a:spAutoFit/>
          </a:bodyPr>
          <a:lstStyle>
            <a:lvl1pPr marL="11113" indent="-4763">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nSpc>
                <a:spcPct val="90000"/>
              </a:lnSpc>
              <a:buClr>
                <a:srgbClr val="00A9AD"/>
              </a:buClr>
            </a:pPr>
            <a:r>
              <a:rPr lang="es-CO" sz="2400" spc="-40">
                <a:solidFill>
                  <a:srgbClr val="0F5F6F"/>
                </a:solidFill>
                <a:latin typeface="+mj-lt"/>
                <a:cs typeface="Segoe UI" panose="020B0502040204020203" pitchFamily="34" charset="0"/>
              </a:rPr>
              <a:t>Principales resultados </a:t>
            </a:r>
            <a:r>
              <a:rPr lang="es-CO" sz="2400" spc="-40">
                <a:solidFill>
                  <a:srgbClr val="00A8AC"/>
                </a:solidFill>
                <a:latin typeface="+mj-lt"/>
                <a:cs typeface="Segoe UI" panose="020B0502040204020203" pitchFamily="34" charset="0"/>
              </a:rPr>
              <a:t>del Indicador de Seguimiento a la Economía (ISE) </a:t>
            </a:r>
          </a:p>
        </p:txBody>
      </p:sp>
      <p:pic>
        <p:nvPicPr>
          <p:cNvPr id="3" name="Gráfico 2">
            <a:extLst>
              <a:ext uri="{FF2B5EF4-FFF2-40B4-BE49-F238E27FC236}">
                <a16:creationId xmlns:a16="http://schemas.microsoft.com/office/drawing/2014/main" id="{91CDCCAE-4CC9-8A0C-F39E-AAEEB048C76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4751" y="4058345"/>
            <a:ext cx="2411419" cy="278424"/>
          </a:xfrm>
          <a:prstGeom prst="rect">
            <a:avLst/>
          </a:prstGeom>
        </p:spPr>
      </p:pic>
      <p:sp>
        <p:nvSpPr>
          <p:cNvPr id="4" name="CuadroTexto 3">
            <a:extLst>
              <a:ext uri="{FF2B5EF4-FFF2-40B4-BE49-F238E27FC236}">
                <a16:creationId xmlns:a16="http://schemas.microsoft.com/office/drawing/2014/main" id="{3C4713B8-EFA9-862A-FF3B-91EC331E1224}"/>
              </a:ext>
            </a:extLst>
          </p:cNvPr>
          <p:cNvSpPr txBox="1"/>
          <p:nvPr/>
        </p:nvSpPr>
        <p:spPr>
          <a:xfrm>
            <a:off x="529291" y="4042735"/>
            <a:ext cx="2411419" cy="307777"/>
          </a:xfrm>
          <a:prstGeom prst="rect">
            <a:avLst/>
          </a:prstGeom>
          <a:noFill/>
        </p:spPr>
        <p:txBody>
          <a:bodyPr wrap="square">
            <a:spAutoFit/>
          </a:bodyPr>
          <a:lstStyle/>
          <a:p>
            <a:r>
              <a:rPr lang="es-CO" sz="1400" b="1" dirty="0">
                <a:solidFill>
                  <a:srgbClr val="0F5F6F"/>
                </a:solidFill>
                <a:latin typeface="+mj-lt"/>
                <a:ea typeface="Roboto Medium" panose="02000000000000000000" pitchFamily="2" charset="0"/>
              </a:rPr>
              <a:t>Segundo trimestre </a:t>
            </a:r>
            <a:r>
              <a:rPr lang="es-CO" sz="1400" b="1" dirty="0">
                <a:solidFill>
                  <a:srgbClr val="0F5F6F"/>
                </a:solidFill>
                <a:latin typeface="+mj-lt"/>
                <a:ea typeface="Roboto Medium" panose="02000000000000000000" pitchFamily="2" charset="0"/>
                <a:cs typeface="+mn-cs"/>
              </a:rPr>
              <a:t>2025</a:t>
            </a:r>
            <a:r>
              <a:rPr lang="es-CO" sz="1400" b="1" baseline="30000" dirty="0">
                <a:solidFill>
                  <a:srgbClr val="0F5F6F"/>
                </a:solidFill>
                <a:latin typeface="+mj-lt"/>
                <a:ea typeface="Roboto Medium" panose="02000000000000000000" pitchFamily="2" charset="0"/>
                <a:cs typeface="+mn-cs"/>
              </a:rPr>
              <a:t>pr</a:t>
            </a:r>
          </a:p>
        </p:txBody>
      </p:sp>
      <p:cxnSp>
        <p:nvCxnSpPr>
          <p:cNvPr id="5" name="Conector recto 4">
            <a:extLst>
              <a:ext uri="{FF2B5EF4-FFF2-40B4-BE49-F238E27FC236}">
                <a16:creationId xmlns:a16="http://schemas.microsoft.com/office/drawing/2014/main" id="{B9D20908-0131-BE95-12FC-7C28AA250FFD}"/>
              </a:ext>
            </a:extLst>
          </p:cNvPr>
          <p:cNvCxnSpPr>
            <a:cxnSpLocks/>
          </p:cNvCxnSpPr>
          <p:nvPr/>
        </p:nvCxnSpPr>
        <p:spPr>
          <a:xfrm>
            <a:off x="484751" y="3683638"/>
            <a:ext cx="2876457" cy="0"/>
          </a:xfrm>
          <a:prstGeom prst="line">
            <a:avLst/>
          </a:prstGeom>
          <a:ln>
            <a:solidFill>
              <a:srgbClr val="00A8AC"/>
            </a:solidFill>
          </a:ln>
          <a:effectLst/>
        </p:spPr>
        <p:style>
          <a:lnRef idx="2">
            <a:schemeClr val="accent1"/>
          </a:lnRef>
          <a:fillRef idx="0">
            <a:schemeClr val="accent1"/>
          </a:fillRef>
          <a:effectRef idx="1">
            <a:schemeClr val="accent1"/>
          </a:effectRef>
          <a:fontRef idx="minor">
            <a:schemeClr val="tx1"/>
          </a:fontRef>
        </p:style>
      </p:cxnSp>
      <p:grpSp>
        <p:nvGrpSpPr>
          <p:cNvPr id="6" name="Grupo 5">
            <a:extLst>
              <a:ext uri="{FF2B5EF4-FFF2-40B4-BE49-F238E27FC236}">
                <a16:creationId xmlns:a16="http://schemas.microsoft.com/office/drawing/2014/main" id="{452ABBCA-BE29-0FE0-FBCC-DD289618CBF5}"/>
              </a:ext>
            </a:extLst>
          </p:cNvPr>
          <p:cNvGrpSpPr/>
          <p:nvPr/>
        </p:nvGrpSpPr>
        <p:grpSpPr>
          <a:xfrm>
            <a:off x="481877" y="850303"/>
            <a:ext cx="1575020" cy="681715"/>
            <a:chOff x="481877" y="762254"/>
            <a:chExt cx="1575020" cy="681715"/>
          </a:xfrm>
        </p:grpSpPr>
        <p:pic>
          <p:nvPicPr>
            <p:cNvPr id="7" name="Imagen 6" descr="Logotipo, nombre de la empresa&#10;&#10;El contenido generado por IA puede ser incorrecto.">
              <a:extLst>
                <a:ext uri="{FF2B5EF4-FFF2-40B4-BE49-F238E27FC236}">
                  <a16:creationId xmlns:a16="http://schemas.microsoft.com/office/drawing/2014/main" id="{89E1C277-5FF9-1EC5-46C0-DB89325DB885}"/>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70000" contrast="-40000"/>
                      </a14:imgEffect>
                    </a14:imgLayer>
                  </a14:imgProps>
                </a:ext>
              </a:extLst>
            </a:blip>
            <a:srcRect b="35483"/>
            <a:stretch/>
          </p:blipFill>
          <p:spPr>
            <a:xfrm>
              <a:off x="481877" y="766271"/>
              <a:ext cx="1575020" cy="677698"/>
            </a:xfrm>
            <a:prstGeom prst="rect">
              <a:avLst/>
            </a:prstGeom>
          </p:spPr>
        </p:pic>
        <p:pic>
          <p:nvPicPr>
            <p:cNvPr id="9" name="Imagen 8" descr="Logotipo, nombre de la empresa&#10;&#10;El contenido generado por IA puede ser incorrecto.">
              <a:extLst>
                <a:ext uri="{FF2B5EF4-FFF2-40B4-BE49-F238E27FC236}">
                  <a16:creationId xmlns:a16="http://schemas.microsoft.com/office/drawing/2014/main" id="{06906D65-D891-70C5-C1F6-70F1BF8E77DE}"/>
                </a:ext>
              </a:extLst>
            </p:cNvPr>
            <p:cNvPicPr>
              <a:picLocks noChangeAspect="1"/>
            </p:cNvPicPr>
            <p:nvPr/>
          </p:nvPicPr>
          <p:blipFill>
            <a:blip r:embed="rId6"/>
            <a:srcRect r="66529" b="37555"/>
            <a:stretch/>
          </p:blipFill>
          <p:spPr>
            <a:xfrm>
              <a:off x="481877" y="762254"/>
              <a:ext cx="527172" cy="655940"/>
            </a:xfrm>
            <a:prstGeom prst="rect">
              <a:avLst/>
            </a:prstGeom>
          </p:spPr>
        </p:pic>
      </p:grpSp>
    </p:spTree>
    <p:extLst>
      <p:ext uri="{BB962C8B-B14F-4D97-AF65-F5344CB8AC3E}">
        <p14:creationId xmlns:p14="http://schemas.microsoft.com/office/powerpoint/2010/main" val="2318776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áfico 7">
            <a:extLst>
              <a:ext uri="{FF2B5EF4-FFF2-40B4-BE49-F238E27FC236}">
                <a16:creationId xmlns:a16="http://schemas.microsoft.com/office/drawing/2014/main" id="{857C9045-2848-2184-8B80-2A95CC6A227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39290" y="2060030"/>
            <a:ext cx="332380" cy="212966"/>
          </a:xfrm>
          <a:prstGeom prst="rect">
            <a:avLst/>
          </a:prstGeom>
        </p:spPr>
      </p:pic>
      <p:graphicFrame>
        <p:nvGraphicFramePr>
          <p:cNvPr id="2" name="1 Gráfico">
            <a:extLst>
              <a:ext uri="{FF2B5EF4-FFF2-40B4-BE49-F238E27FC236}">
                <a16:creationId xmlns:a16="http://schemas.microsoft.com/office/drawing/2014/main" id="{9A433EED-7F89-44E1-9CF3-DBA1CCFAF8D2}"/>
              </a:ext>
            </a:extLst>
          </p:cNvPr>
          <p:cNvGraphicFramePr>
            <a:graphicFrameLocks/>
          </p:cNvGraphicFramePr>
          <p:nvPr/>
        </p:nvGraphicFramePr>
        <p:xfrm>
          <a:off x="323849" y="1236552"/>
          <a:ext cx="8600687" cy="3490490"/>
        </p:xfrm>
        <a:graphic>
          <a:graphicData uri="http://schemas.openxmlformats.org/drawingml/2006/chart">
            <c:chart xmlns:c="http://schemas.openxmlformats.org/drawingml/2006/chart" xmlns:r="http://schemas.openxmlformats.org/officeDocument/2006/relationships" r:id="rId4"/>
          </a:graphicData>
        </a:graphic>
      </p:graphicFrame>
      <p:sp>
        <p:nvSpPr>
          <p:cNvPr id="7" name="Título 1">
            <a:extLst>
              <a:ext uri="{FF2B5EF4-FFF2-40B4-BE49-F238E27FC236}">
                <a16:creationId xmlns:a16="http://schemas.microsoft.com/office/drawing/2014/main" id="{6786CB7D-DF7E-F1A0-727C-AADFD63170FD}"/>
              </a:ext>
            </a:extLst>
          </p:cNvPr>
          <p:cNvSpPr txBox="1">
            <a:spLocks/>
          </p:cNvSpPr>
          <p:nvPr/>
        </p:nvSpPr>
        <p:spPr>
          <a:xfrm>
            <a:off x="398587" y="376538"/>
            <a:ext cx="7446002" cy="692312"/>
          </a:xfrm>
          <a:prstGeom prst="rect">
            <a:avLst/>
          </a:prstGeom>
        </p:spPr>
        <p:txBody>
          <a:bodyPr/>
          <a:lstStyle>
            <a:lvl1pPr algn="l" defTabSz="914400" rtl="0" eaLnBrk="1" latinLnBrk="0" hangingPunct="1">
              <a:lnSpc>
                <a:spcPct val="90000"/>
              </a:lnSpc>
              <a:spcBef>
                <a:spcPct val="0"/>
              </a:spcBef>
              <a:buNone/>
              <a:defRPr sz="1400" kern="1200">
                <a:solidFill>
                  <a:srgbClr val="00A9AD"/>
                </a:solidFill>
                <a:latin typeface="+mj-lt"/>
                <a:ea typeface="+mj-ea"/>
                <a:cs typeface="+mj-cs"/>
              </a:defRPr>
            </a:lvl1pPr>
          </a:lstStyle>
          <a:p>
            <a:pPr>
              <a:lnSpc>
                <a:spcPct val="80000"/>
              </a:lnSpc>
            </a:pPr>
            <a:r>
              <a:rPr lang="es-CO" sz="1800" spc="-40">
                <a:solidFill>
                  <a:srgbClr val="00A8AC"/>
                </a:solidFill>
                <a:cs typeface="Arial"/>
              </a:rPr>
              <a:t>Indicador de Seguimiento a la Economía (ISE)</a:t>
            </a:r>
          </a:p>
          <a:p>
            <a:pPr>
              <a:lnSpc>
                <a:spcPct val="80000"/>
              </a:lnSpc>
            </a:pPr>
            <a:r>
              <a:rPr lang="es-CO" sz="1800" spc="-40">
                <a:solidFill>
                  <a:srgbClr val="00A8AC"/>
                </a:solidFill>
                <a:cs typeface="Arial"/>
              </a:rPr>
              <a:t>Serie </a:t>
            </a:r>
            <a:r>
              <a:rPr lang="es-ES" sz="1800" spc="-40">
                <a:solidFill>
                  <a:srgbClr val="00A8AC"/>
                </a:solidFill>
                <a:cs typeface="Arial"/>
              </a:rPr>
              <a:t>original y serie </a:t>
            </a:r>
            <a:r>
              <a:rPr lang="es-CO" sz="1800" spc="-40">
                <a:solidFill>
                  <a:srgbClr val="00A8AC"/>
                </a:solidFill>
                <a:cs typeface="Arial"/>
              </a:rPr>
              <a:t>ajusta</a:t>
            </a:r>
            <a:r>
              <a:rPr lang="es-ES" sz="1800" spc="-40">
                <a:solidFill>
                  <a:srgbClr val="00A8AC"/>
                </a:solidFill>
                <a:cs typeface="Arial"/>
              </a:rPr>
              <a:t>da por efecto estacional y calendario</a:t>
            </a:r>
            <a:br>
              <a:rPr lang="es-CO" sz="1800" spc="-40">
                <a:solidFill>
                  <a:srgbClr val="00A8AC"/>
                </a:solidFill>
                <a:cs typeface="Arial"/>
              </a:rPr>
            </a:br>
            <a:r>
              <a:rPr lang="es-CO" sz="1800" spc="-40">
                <a:solidFill>
                  <a:srgbClr val="065660"/>
                </a:solidFill>
                <a:cs typeface="Arial"/>
              </a:rPr>
              <a:t>Tasas de crecimiento anuales (%) en volumen</a:t>
            </a:r>
            <a:endParaRPr lang="es-CO" sz="1800" spc="-40" baseline="30000">
              <a:solidFill>
                <a:srgbClr val="065660"/>
              </a:solidFill>
              <a:ea typeface="+mn-ea"/>
              <a:cs typeface="Arial"/>
            </a:endParaRPr>
          </a:p>
          <a:p>
            <a:pPr lvl="0">
              <a:lnSpc>
                <a:spcPct val="80000"/>
              </a:lnSpc>
            </a:pPr>
            <a:r>
              <a:rPr lang="es-CO" sz="1200" spc="-40">
                <a:solidFill>
                  <a:schemeClr val="tx1"/>
                </a:solidFill>
                <a:ea typeface="Roboto Medium" panose="02000000000000000000" pitchFamily="2" charset="0"/>
                <a:cs typeface="Segoe UI" panose="020B0502040204020203" pitchFamily="34" charset="0"/>
              </a:rPr>
              <a:t>Junio 2023</a:t>
            </a:r>
            <a:r>
              <a:rPr lang="es-CO" sz="1200" spc="-40" baseline="30000">
                <a:solidFill>
                  <a:schemeClr val="tx1"/>
                </a:solidFill>
                <a:ea typeface="Roboto Medium" panose="02000000000000000000" pitchFamily="2" charset="0"/>
                <a:cs typeface="Segoe UI" panose="020B0502040204020203" pitchFamily="34" charset="0"/>
              </a:rPr>
              <a:t>p </a:t>
            </a:r>
            <a:r>
              <a:rPr lang="es-CO" sz="1200" spc="-40">
                <a:solidFill>
                  <a:schemeClr val="tx1"/>
                </a:solidFill>
                <a:ea typeface="Roboto Medium" panose="02000000000000000000" pitchFamily="2" charset="0"/>
                <a:cs typeface="Segoe UI" panose="020B0502040204020203" pitchFamily="34" charset="0"/>
              </a:rPr>
              <a:t>– junio 2025</a:t>
            </a:r>
            <a:r>
              <a:rPr lang="es-CO" sz="1200" spc="-40" baseline="30000">
                <a:solidFill>
                  <a:schemeClr val="tx1"/>
                </a:solidFill>
                <a:ea typeface="Roboto Medium" panose="02000000000000000000" pitchFamily="2" charset="0"/>
                <a:cs typeface="Segoe UI" panose="020B0502040204020203" pitchFamily="34" charset="0"/>
              </a:rPr>
              <a:t>pr</a:t>
            </a:r>
          </a:p>
        </p:txBody>
      </p:sp>
      <p:cxnSp>
        <p:nvCxnSpPr>
          <p:cNvPr id="9" name="Conector recto 8">
            <a:extLst>
              <a:ext uri="{FF2B5EF4-FFF2-40B4-BE49-F238E27FC236}">
                <a16:creationId xmlns:a16="http://schemas.microsoft.com/office/drawing/2014/main" id="{BC819986-6F96-06AA-E577-1839CFBA2330}"/>
              </a:ext>
            </a:extLst>
          </p:cNvPr>
          <p:cNvCxnSpPr>
            <a:cxnSpLocks/>
          </p:cNvCxnSpPr>
          <p:nvPr/>
        </p:nvCxnSpPr>
        <p:spPr>
          <a:xfrm flipV="1">
            <a:off x="323850" y="416458"/>
            <a:ext cx="0" cy="820094"/>
          </a:xfrm>
          <a:prstGeom prst="line">
            <a:avLst/>
          </a:prstGeom>
          <a:ln>
            <a:solidFill>
              <a:srgbClr val="00A8AC"/>
            </a:solidFill>
          </a:ln>
          <a:effectLst/>
        </p:spPr>
        <p:style>
          <a:lnRef idx="2">
            <a:schemeClr val="accent1"/>
          </a:lnRef>
          <a:fillRef idx="0">
            <a:schemeClr val="accent1"/>
          </a:fillRef>
          <a:effectRef idx="1">
            <a:schemeClr val="accent1"/>
          </a:effectRef>
          <a:fontRef idx="minor">
            <a:schemeClr val="tx1"/>
          </a:fontRef>
        </p:style>
      </p:cxnSp>
      <p:sp>
        <p:nvSpPr>
          <p:cNvPr id="3" name="Marcador de texto 33">
            <a:extLst>
              <a:ext uri="{FF2B5EF4-FFF2-40B4-BE49-F238E27FC236}">
                <a16:creationId xmlns:a16="http://schemas.microsoft.com/office/drawing/2014/main" id="{B5D31460-8260-ED72-3DE2-F7A23CCD435C}"/>
              </a:ext>
            </a:extLst>
          </p:cNvPr>
          <p:cNvSpPr txBox="1">
            <a:spLocks/>
          </p:cNvSpPr>
          <p:nvPr/>
        </p:nvSpPr>
        <p:spPr>
          <a:xfrm>
            <a:off x="412547" y="4584764"/>
            <a:ext cx="8075254" cy="463808"/>
          </a:xfrm>
          <a:prstGeom prst="rect">
            <a:avLst/>
          </a:prstGeom>
        </p:spPr>
        <p:txBody>
          <a:bodyPr/>
          <a:lstStyle>
            <a:lvl1pPr marL="0" indent="0" algn="l" defTabSz="914400" rtl="0" eaLnBrk="1" latinLnBrk="0" hangingPunct="1">
              <a:lnSpc>
                <a:spcPct val="90000"/>
              </a:lnSpc>
              <a:spcBef>
                <a:spcPts val="200"/>
              </a:spcBef>
              <a:buFont typeface="Arial" panose="020B0604020202020204" pitchFamily="34" charset="0"/>
              <a:buNone/>
              <a:defRPr sz="700" kern="1200">
                <a:solidFill>
                  <a:srgbClr val="87909A"/>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s-ES" sz="600" baseline="30000" err="1">
                <a:solidFill>
                  <a:schemeClr val="tx1">
                    <a:lumMod val="85000"/>
                    <a:lumOff val="15000"/>
                  </a:schemeClr>
                </a:solidFill>
                <a:latin typeface="+mj-lt"/>
                <a:ea typeface="Segoe UI" panose="020B0502040204020203" pitchFamily="34" charset="0"/>
                <a:cs typeface="Segoe UI" panose="020B0502040204020203" pitchFamily="34" charset="0"/>
              </a:rPr>
              <a:t>pr</a:t>
            </a:r>
            <a:r>
              <a:rPr lang="es-ES" sz="600" err="1">
                <a:solidFill>
                  <a:schemeClr val="tx1">
                    <a:lumMod val="85000"/>
                    <a:lumOff val="15000"/>
                  </a:schemeClr>
                </a:solidFill>
                <a:latin typeface="+mj-lt"/>
                <a:ea typeface="Segoe UI" panose="020B0502040204020203" pitchFamily="34" charset="0"/>
                <a:cs typeface="Segoe UI" panose="020B0502040204020203" pitchFamily="34" charset="0"/>
              </a:rPr>
              <a:t>preliminar</a:t>
            </a:r>
            <a:endParaRPr lang="es-ES" sz="600">
              <a:solidFill>
                <a:schemeClr val="tx1">
                  <a:lumMod val="85000"/>
                  <a:lumOff val="15000"/>
                </a:schemeClr>
              </a:solidFill>
              <a:latin typeface="+mj-lt"/>
              <a:ea typeface="Segoe UI" panose="020B0502040204020203" pitchFamily="34" charset="0"/>
              <a:cs typeface="Segoe UI" panose="020B0502040204020203" pitchFamily="34" charset="0"/>
            </a:endParaRPr>
          </a:p>
          <a:p>
            <a:pPr>
              <a:defRPr/>
            </a:pPr>
            <a:r>
              <a:rPr lang="es-ES" sz="600" baseline="30000" err="1">
                <a:solidFill>
                  <a:schemeClr val="tx1">
                    <a:lumMod val="85000"/>
                    <a:lumOff val="15000"/>
                  </a:schemeClr>
                </a:solidFill>
                <a:latin typeface="+mj-lt"/>
                <a:ea typeface="Segoe UI" panose="020B0502040204020203" pitchFamily="34" charset="0"/>
                <a:cs typeface="Segoe UI" panose="020B0502040204020203" pitchFamily="34" charset="0"/>
              </a:rPr>
              <a:t>p</a:t>
            </a:r>
            <a:r>
              <a:rPr lang="es-ES" sz="600" err="1">
                <a:solidFill>
                  <a:schemeClr val="tx1">
                    <a:lumMod val="85000"/>
                    <a:lumOff val="15000"/>
                  </a:schemeClr>
                </a:solidFill>
                <a:latin typeface="+mj-lt"/>
                <a:ea typeface="Segoe UI" panose="020B0502040204020203" pitchFamily="34" charset="0"/>
                <a:cs typeface="Segoe UI" panose="020B0502040204020203" pitchFamily="34" charset="0"/>
              </a:rPr>
              <a:t>provisional</a:t>
            </a:r>
            <a:endParaRPr lang="es-ES" sz="600">
              <a:solidFill>
                <a:schemeClr val="tx1">
                  <a:lumMod val="85000"/>
                  <a:lumOff val="15000"/>
                </a:schemeClr>
              </a:solidFill>
              <a:latin typeface="+mj-lt"/>
              <a:ea typeface="Segoe UI" panose="020B0502040204020203" pitchFamily="34" charset="0"/>
              <a:cs typeface="Segoe UI" panose="020B0502040204020203" pitchFamily="34" charset="0"/>
            </a:endParaRPr>
          </a:p>
          <a:p>
            <a:pPr lvl="0">
              <a:defRPr/>
            </a:pPr>
            <a:r>
              <a:rPr kumimoji="0" lang="es-CO" sz="600" b="1" i="0" u="none" strike="noStrike" kern="1200" cap="none" spc="0" normalizeH="0" baseline="0" noProof="0">
                <a:ln>
                  <a:noFill/>
                </a:ln>
                <a:solidFill>
                  <a:schemeClr val="tx1">
                    <a:lumMod val="85000"/>
                    <a:lumOff val="15000"/>
                  </a:schemeClr>
                </a:solidFill>
                <a:effectLst/>
                <a:uLnTx/>
                <a:uFillTx/>
                <a:latin typeface="+mj-lt"/>
                <a:ea typeface="Segoe UI" panose="020B0502040204020203" pitchFamily="34" charset="0"/>
                <a:cs typeface="Segoe UI" panose="020B0502040204020203" pitchFamily="34" charset="0"/>
              </a:rPr>
              <a:t>Fuente: </a:t>
            </a:r>
            <a:r>
              <a:rPr lang="es-CO" sz="600">
                <a:solidFill>
                  <a:schemeClr val="tx1">
                    <a:lumMod val="85000"/>
                    <a:lumOff val="15000"/>
                  </a:schemeClr>
                </a:solidFill>
                <a:latin typeface="+mj-lt"/>
                <a:ea typeface="Segoe UI" panose="020B0502040204020203" pitchFamily="34" charset="0"/>
                <a:cs typeface="Segoe UI" panose="020B0502040204020203" pitchFamily="34" charset="0"/>
              </a:rPr>
              <a:t>DANE, ISE</a:t>
            </a:r>
            <a:endParaRPr kumimoji="0" lang="es-CO" sz="600" i="0" u="none" strike="noStrike" kern="1200" cap="none" spc="0" normalizeH="0" baseline="0" noProof="0">
              <a:ln>
                <a:noFill/>
              </a:ln>
              <a:solidFill>
                <a:schemeClr val="tx1">
                  <a:lumMod val="85000"/>
                  <a:lumOff val="15000"/>
                </a:schemeClr>
              </a:solidFill>
              <a:effectLst/>
              <a:uLnTx/>
              <a:uFillTx/>
              <a:latin typeface="+mj-lt"/>
              <a:ea typeface="Segoe UI" panose="020B0502040204020203" pitchFamily="34" charset="0"/>
              <a:cs typeface="Segoe UI" panose="020B0502040204020203" pitchFamily="34" charset="0"/>
            </a:endParaRPr>
          </a:p>
        </p:txBody>
      </p:sp>
      <p:sp>
        <p:nvSpPr>
          <p:cNvPr id="4" name="CuadroTexto 3">
            <a:extLst>
              <a:ext uri="{FF2B5EF4-FFF2-40B4-BE49-F238E27FC236}">
                <a16:creationId xmlns:a16="http://schemas.microsoft.com/office/drawing/2014/main" id="{014E8B35-DF20-7DA2-39A3-2158B9BBE958}"/>
              </a:ext>
            </a:extLst>
          </p:cNvPr>
          <p:cNvSpPr txBox="1"/>
          <p:nvPr/>
        </p:nvSpPr>
        <p:spPr>
          <a:xfrm>
            <a:off x="5961552" y="4780920"/>
            <a:ext cx="3047629" cy="261610"/>
          </a:xfrm>
          <a:prstGeom prst="rect">
            <a:avLst/>
          </a:prstGeom>
          <a:noFill/>
        </p:spPr>
        <p:txBody>
          <a:bodyPr wrap="none" rtlCol="0">
            <a:spAutoFit/>
          </a:bodyPr>
          <a:lstStyle/>
          <a:p>
            <a:r>
              <a:rPr lang="es-CO" sz="1100" dirty="0">
                <a:solidFill>
                  <a:schemeClr val="bg1">
                    <a:lumMod val="50000"/>
                  </a:schemeClr>
                </a:solidFill>
              </a:rPr>
              <a:t>- Cifras actualizadas al 15 de agosto de 2025 -</a:t>
            </a:r>
          </a:p>
        </p:txBody>
      </p:sp>
    </p:spTree>
    <p:extLst>
      <p:ext uri="{BB962C8B-B14F-4D97-AF65-F5344CB8AC3E}">
        <p14:creationId xmlns:p14="http://schemas.microsoft.com/office/powerpoint/2010/main" val="3422053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Gráfico 3">
            <a:extLst>
              <a:ext uri="{FF2B5EF4-FFF2-40B4-BE49-F238E27FC236}">
                <a16:creationId xmlns:a16="http://schemas.microsoft.com/office/drawing/2014/main" id="{8489C19E-D40F-069F-110E-E4ED55CB5B4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55512" y="3225468"/>
            <a:ext cx="332380" cy="212966"/>
          </a:xfrm>
          <a:prstGeom prst="rect">
            <a:avLst/>
          </a:prstGeom>
        </p:spPr>
      </p:pic>
      <p:graphicFrame>
        <p:nvGraphicFramePr>
          <p:cNvPr id="5" name="2 Gráfico">
            <a:extLst>
              <a:ext uri="{FF2B5EF4-FFF2-40B4-BE49-F238E27FC236}">
                <a16:creationId xmlns:a16="http://schemas.microsoft.com/office/drawing/2014/main" id="{D70D53C4-3F14-402F-B3B3-DB6392A09F19}"/>
              </a:ext>
            </a:extLst>
          </p:cNvPr>
          <p:cNvGraphicFramePr>
            <a:graphicFrameLocks/>
          </p:cNvGraphicFramePr>
          <p:nvPr/>
        </p:nvGraphicFramePr>
        <p:xfrm>
          <a:off x="246917" y="1286459"/>
          <a:ext cx="8662662" cy="3298305"/>
        </p:xfrm>
        <a:graphic>
          <a:graphicData uri="http://schemas.openxmlformats.org/drawingml/2006/chart">
            <c:chart xmlns:c="http://schemas.openxmlformats.org/drawingml/2006/chart" xmlns:r="http://schemas.openxmlformats.org/officeDocument/2006/relationships" r:id="rId4"/>
          </a:graphicData>
        </a:graphic>
      </p:graphicFrame>
      <p:sp>
        <p:nvSpPr>
          <p:cNvPr id="7" name="Título 1">
            <a:extLst>
              <a:ext uri="{FF2B5EF4-FFF2-40B4-BE49-F238E27FC236}">
                <a16:creationId xmlns:a16="http://schemas.microsoft.com/office/drawing/2014/main" id="{22EAEBCE-A197-98CA-3EDD-05D87B9CA615}"/>
              </a:ext>
            </a:extLst>
          </p:cNvPr>
          <p:cNvSpPr txBox="1">
            <a:spLocks/>
          </p:cNvSpPr>
          <p:nvPr/>
        </p:nvSpPr>
        <p:spPr>
          <a:xfrm>
            <a:off x="398587" y="371699"/>
            <a:ext cx="7446002" cy="692312"/>
          </a:xfrm>
          <a:prstGeom prst="rect">
            <a:avLst/>
          </a:prstGeom>
        </p:spPr>
        <p:txBody>
          <a:bodyPr/>
          <a:lstStyle>
            <a:lvl1pPr algn="l" defTabSz="914400" rtl="0" eaLnBrk="1" latinLnBrk="0" hangingPunct="1">
              <a:lnSpc>
                <a:spcPct val="90000"/>
              </a:lnSpc>
              <a:spcBef>
                <a:spcPct val="0"/>
              </a:spcBef>
              <a:buNone/>
              <a:defRPr sz="1400" kern="1200">
                <a:solidFill>
                  <a:srgbClr val="00A9AD"/>
                </a:solidFill>
                <a:latin typeface="+mj-lt"/>
                <a:ea typeface="+mj-ea"/>
                <a:cs typeface="+mj-cs"/>
              </a:defRPr>
            </a:lvl1pPr>
          </a:lstStyle>
          <a:p>
            <a:pPr>
              <a:lnSpc>
                <a:spcPct val="80000"/>
              </a:lnSpc>
            </a:pPr>
            <a:r>
              <a:rPr lang="es-CO" sz="1800" spc="-40">
                <a:solidFill>
                  <a:srgbClr val="00A8AC"/>
                </a:solidFill>
                <a:cs typeface="Arial"/>
              </a:rPr>
              <a:t>Indicador de Seguimiento a la Economía (ISE)</a:t>
            </a:r>
          </a:p>
          <a:p>
            <a:pPr>
              <a:lnSpc>
                <a:spcPct val="80000"/>
              </a:lnSpc>
            </a:pPr>
            <a:r>
              <a:rPr lang="es-CO" sz="1800" spc="-40">
                <a:solidFill>
                  <a:srgbClr val="00A8AC"/>
                </a:solidFill>
                <a:cs typeface="Arial"/>
              </a:rPr>
              <a:t>Serie ajusta</a:t>
            </a:r>
            <a:r>
              <a:rPr lang="es-ES" sz="1800" spc="-40">
                <a:solidFill>
                  <a:srgbClr val="00A8AC"/>
                </a:solidFill>
                <a:cs typeface="Arial"/>
              </a:rPr>
              <a:t>da por efecto estacional y calendario</a:t>
            </a:r>
            <a:br>
              <a:rPr lang="es-CO" sz="1800" spc="-40">
                <a:solidFill>
                  <a:srgbClr val="00A8AC"/>
                </a:solidFill>
                <a:cs typeface="Arial"/>
              </a:rPr>
            </a:br>
            <a:r>
              <a:rPr lang="es-CO" sz="1800" spc="-40">
                <a:solidFill>
                  <a:srgbClr val="065660"/>
                </a:solidFill>
                <a:cs typeface="Arial"/>
              </a:rPr>
              <a:t>Tasas de crecimiento mensual (%) en volumen</a:t>
            </a:r>
            <a:endParaRPr lang="es-CO" sz="1800" spc="-40">
              <a:solidFill>
                <a:srgbClr val="065660"/>
              </a:solidFill>
              <a:ea typeface="+mn-ea"/>
              <a:cs typeface="Arial"/>
            </a:endParaRPr>
          </a:p>
          <a:p>
            <a:pPr lvl="0">
              <a:lnSpc>
                <a:spcPct val="80000"/>
              </a:lnSpc>
            </a:pPr>
            <a:r>
              <a:rPr lang="es-CO" sz="1200" spc="-40">
                <a:solidFill>
                  <a:schemeClr val="tx1"/>
                </a:solidFill>
                <a:ea typeface="Roboto Medium" panose="02000000000000000000" pitchFamily="2" charset="0"/>
                <a:cs typeface="Roboto Medium" panose="02000000000000000000" pitchFamily="2" charset="0"/>
              </a:rPr>
              <a:t>Junio 2023</a:t>
            </a:r>
            <a:r>
              <a:rPr lang="es-CO" sz="1200" spc="-40" baseline="30000">
                <a:solidFill>
                  <a:schemeClr val="tx1"/>
                </a:solidFill>
                <a:ea typeface="Roboto Medium" panose="02000000000000000000" pitchFamily="2" charset="0"/>
                <a:cs typeface="Roboto Medium" panose="02000000000000000000" pitchFamily="2" charset="0"/>
              </a:rPr>
              <a:t>p </a:t>
            </a:r>
            <a:r>
              <a:rPr lang="es-CO" sz="1200" spc="-40">
                <a:solidFill>
                  <a:schemeClr val="tx1"/>
                </a:solidFill>
                <a:ea typeface="Roboto Medium" panose="02000000000000000000" pitchFamily="2" charset="0"/>
                <a:cs typeface="Roboto Medium" panose="02000000000000000000" pitchFamily="2" charset="0"/>
              </a:rPr>
              <a:t>– junio 2025</a:t>
            </a:r>
            <a:r>
              <a:rPr lang="es-CO" sz="1200" spc="-40" baseline="30000">
                <a:solidFill>
                  <a:schemeClr val="tx1"/>
                </a:solidFill>
                <a:ea typeface="Roboto Medium" panose="02000000000000000000" pitchFamily="2" charset="0"/>
                <a:cs typeface="Roboto Medium" panose="02000000000000000000" pitchFamily="2" charset="0"/>
              </a:rPr>
              <a:t>pr</a:t>
            </a:r>
          </a:p>
        </p:txBody>
      </p:sp>
      <p:cxnSp>
        <p:nvCxnSpPr>
          <p:cNvPr id="9" name="Conector recto 8">
            <a:extLst>
              <a:ext uri="{FF2B5EF4-FFF2-40B4-BE49-F238E27FC236}">
                <a16:creationId xmlns:a16="http://schemas.microsoft.com/office/drawing/2014/main" id="{BD9C9747-1B72-67F9-342E-696C7EEA58E0}"/>
              </a:ext>
            </a:extLst>
          </p:cNvPr>
          <p:cNvCxnSpPr>
            <a:cxnSpLocks/>
          </p:cNvCxnSpPr>
          <p:nvPr/>
        </p:nvCxnSpPr>
        <p:spPr>
          <a:xfrm flipV="1">
            <a:off x="323850" y="414326"/>
            <a:ext cx="1981" cy="829744"/>
          </a:xfrm>
          <a:prstGeom prst="line">
            <a:avLst/>
          </a:prstGeom>
          <a:ln>
            <a:solidFill>
              <a:srgbClr val="00A8AC"/>
            </a:solidFill>
          </a:ln>
          <a:effectLst/>
        </p:spPr>
        <p:style>
          <a:lnRef idx="2">
            <a:schemeClr val="accent1"/>
          </a:lnRef>
          <a:fillRef idx="0">
            <a:schemeClr val="accent1"/>
          </a:fillRef>
          <a:effectRef idx="1">
            <a:schemeClr val="accent1"/>
          </a:effectRef>
          <a:fontRef idx="minor">
            <a:schemeClr val="tx1"/>
          </a:fontRef>
        </p:style>
      </p:cxnSp>
      <p:sp>
        <p:nvSpPr>
          <p:cNvPr id="3" name="Marcador de texto 33">
            <a:extLst>
              <a:ext uri="{FF2B5EF4-FFF2-40B4-BE49-F238E27FC236}">
                <a16:creationId xmlns:a16="http://schemas.microsoft.com/office/drawing/2014/main" id="{17A77CC8-6062-BFA3-6FB3-0D11583E76B4}"/>
              </a:ext>
            </a:extLst>
          </p:cNvPr>
          <p:cNvSpPr txBox="1">
            <a:spLocks/>
          </p:cNvSpPr>
          <p:nvPr/>
        </p:nvSpPr>
        <p:spPr>
          <a:xfrm>
            <a:off x="412547" y="4584764"/>
            <a:ext cx="8075254" cy="268901"/>
          </a:xfrm>
          <a:prstGeom prst="rect">
            <a:avLst/>
          </a:prstGeom>
        </p:spPr>
        <p:txBody>
          <a:bodyPr/>
          <a:lstStyle>
            <a:lvl1pPr marL="0" indent="0" algn="l" defTabSz="914400" rtl="0" eaLnBrk="1" latinLnBrk="0" hangingPunct="1">
              <a:lnSpc>
                <a:spcPct val="90000"/>
              </a:lnSpc>
              <a:spcBef>
                <a:spcPts val="200"/>
              </a:spcBef>
              <a:buFont typeface="Arial" panose="020B0604020202020204" pitchFamily="34" charset="0"/>
              <a:buNone/>
              <a:defRPr sz="700" kern="1200">
                <a:solidFill>
                  <a:srgbClr val="87909A"/>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s-ES" sz="600" baseline="30000" err="1">
                <a:solidFill>
                  <a:schemeClr val="tx1">
                    <a:lumMod val="85000"/>
                    <a:lumOff val="15000"/>
                  </a:schemeClr>
                </a:solidFill>
                <a:latin typeface="+mj-lt"/>
                <a:ea typeface="Segoe UI" panose="020B0502040204020203" pitchFamily="34" charset="0"/>
                <a:cs typeface="Segoe UI" panose="020B0502040204020203" pitchFamily="34" charset="0"/>
              </a:rPr>
              <a:t>pr</a:t>
            </a:r>
            <a:r>
              <a:rPr lang="es-ES" sz="600" err="1">
                <a:solidFill>
                  <a:schemeClr val="tx1">
                    <a:lumMod val="85000"/>
                    <a:lumOff val="15000"/>
                  </a:schemeClr>
                </a:solidFill>
                <a:latin typeface="+mj-lt"/>
                <a:ea typeface="Segoe UI" panose="020B0502040204020203" pitchFamily="34" charset="0"/>
                <a:cs typeface="Segoe UI" panose="020B0502040204020203" pitchFamily="34" charset="0"/>
              </a:rPr>
              <a:t>preliminar</a:t>
            </a:r>
            <a:endParaRPr lang="es-ES" sz="600">
              <a:solidFill>
                <a:schemeClr val="tx1">
                  <a:lumMod val="85000"/>
                  <a:lumOff val="15000"/>
                </a:schemeClr>
              </a:solidFill>
              <a:latin typeface="+mj-lt"/>
              <a:ea typeface="Segoe UI" panose="020B0502040204020203" pitchFamily="34" charset="0"/>
              <a:cs typeface="Segoe UI" panose="020B0502040204020203" pitchFamily="34" charset="0"/>
            </a:endParaRPr>
          </a:p>
          <a:p>
            <a:pPr>
              <a:defRPr/>
            </a:pPr>
            <a:r>
              <a:rPr lang="es-ES" sz="600" baseline="30000" err="1">
                <a:solidFill>
                  <a:schemeClr val="tx1">
                    <a:lumMod val="85000"/>
                    <a:lumOff val="15000"/>
                  </a:schemeClr>
                </a:solidFill>
                <a:latin typeface="+mj-lt"/>
                <a:ea typeface="Segoe UI" panose="020B0502040204020203" pitchFamily="34" charset="0"/>
                <a:cs typeface="Segoe UI" panose="020B0502040204020203" pitchFamily="34" charset="0"/>
              </a:rPr>
              <a:t>p</a:t>
            </a:r>
            <a:r>
              <a:rPr lang="es-ES" sz="600" err="1">
                <a:solidFill>
                  <a:schemeClr val="tx1">
                    <a:lumMod val="85000"/>
                    <a:lumOff val="15000"/>
                  </a:schemeClr>
                </a:solidFill>
                <a:latin typeface="+mj-lt"/>
                <a:ea typeface="Segoe UI" panose="020B0502040204020203" pitchFamily="34" charset="0"/>
                <a:cs typeface="Segoe UI" panose="020B0502040204020203" pitchFamily="34" charset="0"/>
              </a:rPr>
              <a:t>provisional</a:t>
            </a:r>
            <a:endParaRPr lang="es-ES" sz="600">
              <a:solidFill>
                <a:schemeClr val="tx1">
                  <a:lumMod val="85000"/>
                  <a:lumOff val="15000"/>
                </a:schemeClr>
              </a:solidFill>
              <a:latin typeface="+mj-lt"/>
              <a:ea typeface="Segoe UI" panose="020B0502040204020203" pitchFamily="34" charset="0"/>
              <a:cs typeface="Segoe UI" panose="020B0502040204020203" pitchFamily="34" charset="0"/>
            </a:endParaRPr>
          </a:p>
          <a:p>
            <a:pPr lvl="0">
              <a:defRPr/>
            </a:pPr>
            <a:r>
              <a:rPr kumimoji="0" lang="es-CO" sz="600" b="1" i="0" u="none" strike="noStrike" kern="1200" cap="none" spc="0" normalizeH="0" baseline="0" noProof="0">
                <a:ln>
                  <a:noFill/>
                </a:ln>
                <a:solidFill>
                  <a:schemeClr val="tx1">
                    <a:lumMod val="85000"/>
                    <a:lumOff val="15000"/>
                  </a:schemeClr>
                </a:solidFill>
                <a:effectLst/>
                <a:uLnTx/>
                <a:uFillTx/>
                <a:latin typeface="+mj-lt"/>
                <a:ea typeface="Segoe UI" panose="020B0502040204020203" pitchFamily="34" charset="0"/>
                <a:cs typeface="Segoe UI" panose="020B0502040204020203" pitchFamily="34" charset="0"/>
              </a:rPr>
              <a:t>Fuente: </a:t>
            </a:r>
            <a:r>
              <a:rPr lang="es-CO" sz="600">
                <a:solidFill>
                  <a:schemeClr val="tx1">
                    <a:lumMod val="85000"/>
                    <a:lumOff val="15000"/>
                  </a:schemeClr>
                </a:solidFill>
                <a:latin typeface="+mj-lt"/>
                <a:ea typeface="Segoe UI" panose="020B0502040204020203" pitchFamily="34" charset="0"/>
                <a:cs typeface="Segoe UI" panose="020B0502040204020203" pitchFamily="34" charset="0"/>
              </a:rPr>
              <a:t>DANE, ISE</a:t>
            </a:r>
            <a:endParaRPr kumimoji="0" lang="es-CO" sz="600" b="0" i="0" u="none" strike="noStrike" kern="1200" cap="none" spc="0" normalizeH="0" baseline="0" noProof="0">
              <a:ln>
                <a:noFill/>
              </a:ln>
              <a:solidFill>
                <a:schemeClr val="tx1">
                  <a:lumMod val="85000"/>
                  <a:lumOff val="15000"/>
                </a:schemeClr>
              </a:solidFill>
              <a:effectLst/>
              <a:uLnTx/>
              <a:uFillTx/>
              <a:latin typeface="+mj-lt"/>
              <a:ea typeface="Segoe UI" panose="020B0502040204020203" pitchFamily="34" charset="0"/>
              <a:cs typeface="Segoe UI" panose="020B0502040204020203" pitchFamily="34" charset="0"/>
            </a:endParaRPr>
          </a:p>
        </p:txBody>
      </p:sp>
      <p:sp>
        <p:nvSpPr>
          <p:cNvPr id="2" name="CuadroTexto 1">
            <a:extLst>
              <a:ext uri="{FF2B5EF4-FFF2-40B4-BE49-F238E27FC236}">
                <a16:creationId xmlns:a16="http://schemas.microsoft.com/office/drawing/2014/main" id="{EA10C103-703D-9410-4FEC-EBEDC12DD5B5}"/>
              </a:ext>
            </a:extLst>
          </p:cNvPr>
          <p:cNvSpPr txBox="1"/>
          <p:nvPr/>
        </p:nvSpPr>
        <p:spPr>
          <a:xfrm>
            <a:off x="5961552" y="4780920"/>
            <a:ext cx="3047629" cy="261610"/>
          </a:xfrm>
          <a:prstGeom prst="rect">
            <a:avLst/>
          </a:prstGeom>
          <a:noFill/>
        </p:spPr>
        <p:txBody>
          <a:bodyPr wrap="none" rtlCol="0">
            <a:spAutoFit/>
          </a:bodyPr>
          <a:lstStyle/>
          <a:p>
            <a:r>
              <a:rPr lang="es-CO" sz="1100" dirty="0">
                <a:solidFill>
                  <a:schemeClr val="bg1">
                    <a:lumMod val="50000"/>
                  </a:schemeClr>
                </a:solidFill>
              </a:rPr>
              <a:t>- Cifras actualizadas al 15 de agosto de 2025 -</a:t>
            </a:r>
          </a:p>
        </p:txBody>
      </p:sp>
    </p:spTree>
    <p:extLst>
      <p:ext uri="{BB962C8B-B14F-4D97-AF65-F5344CB8AC3E}">
        <p14:creationId xmlns:p14="http://schemas.microsoft.com/office/powerpoint/2010/main" val="16685964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33">
            <a:extLst>
              <a:ext uri="{FF2B5EF4-FFF2-40B4-BE49-F238E27FC236}">
                <a16:creationId xmlns:a16="http://schemas.microsoft.com/office/drawing/2014/main" id="{00E4FF5D-D87D-4965-9137-E3DB2FC0FE39}"/>
              </a:ext>
            </a:extLst>
          </p:cNvPr>
          <p:cNvSpPr txBox="1">
            <a:spLocks/>
          </p:cNvSpPr>
          <p:nvPr/>
        </p:nvSpPr>
        <p:spPr>
          <a:xfrm>
            <a:off x="416954" y="4178137"/>
            <a:ext cx="2648115" cy="859196"/>
          </a:xfrm>
          <a:prstGeom prst="rect">
            <a:avLst/>
          </a:prstGeom>
          <a:noFill/>
        </p:spPr>
        <p:txBody>
          <a:bodyPr/>
          <a:lstStyle>
            <a:lvl1pPr marL="0" indent="0" algn="l" defTabSz="914400" rtl="0" eaLnBrk="1" latinLnBrk="0" hangingPunct="1">
              <a:lnSpc>
                <a:spcPct val="90000"/>
              </a:lnSpc>
              <a:spcBef>
                <a:spcPts val="200"/>
              </a:spcBef>
              <a:buFont typeface="Arial" panose="020B0604020202020204" pitchFamily="34" charset="0"/>
              <a:buNone/>
              <a:defRPr sz="700" kern="1200">
                <a:solidFill>
                  <a:srgbClr val="87909A"/>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s-CO" sz="600" baseline="30000" dirty="0">
                <a:solidFill>
                  <a:schemeClr val="tx1">
                    <a:lumMod val="85000"/>
                    <a:lumOff val="15000"/>
                  </a:schemeClr>
                </a:solidFill>
                <a:latin typeface="+mj-lt"/>
                <a:ea typeface="Segoe UI" panose="020B0502040204020203" pitchFamily="34" charset="0"/>
                <a:cs typeface="Segoe UI" panose="020B0502040204020203" pitchFamily="34" charset="0"/>
              </a:rPr>
              <a:t>1</a:t>
            </a:r>
            <a:r>
              <a:rPr lang="es-CO" sz="600" dirty="0">
                <a:solidFill>
                  <a:schemeClr val="tx1">
                    <a:lumMod val="85000"/>
                    <a:lumOff val="15000"/>
                  </a:schemeClr>
                </a:solidFill>
                <a:latin typeface="+mj-lt"/>
                <a:ea typeface="Segoe UI" panose="020B0502040204020203" pitchFamily="34" charset="0"/>
                <a:cs typeface="Segoe UI" panose="020B0502040204020203" pitchFamily="34" charset="0"/>
              </a:rPr>
              <a:t>Las variaciones anuales se calculan a partir de la serie original. </a:t>
            </a:r>
            <a:endParaRPr lang="es-ES" sz="600" dirty="0">
              <a:solidFill>
                <a:schemeClr val="tx1">
                  <a:lumMod val="85000"/>
                  <a:lumOff val="15000"/>
                </a:schemeClr>
              </a:solidFill>
              <a:latin typeface="+mj-lt"/>
              <a:ea typeface="Segoe UI" panose="020B0502040204020203" pitchFamily="34" charset="0"/>
              <a:cs typeface="Segoe UI" panose="020B0502040204020203" pitchFamily="34" charset="0"/>
            </a:endParaRPr>
          </a:p>
          <a:p>
            <a:pPr>
              <a:defRPr/>
            </a:pPr>
            <a:r>
              <a:rPr lang="es-ES" sz="600" dirty="0">
                <a:solidFill>
                  <a:schemeClr val="tx1">
                    <a:lumMod val="85000"/>
                    <a:lumOff val="15000"/>
                  </a:schemeClr>
                </a:solidFill>
                <a:latin typeface="+mj-lt"/>
                <a:ea typeface="Segoe UI" panose="020B0502040204020203" pitchFamily="34" charset="0"/>
                <a:cs typeface="Segoe UI" panose="020B0502040204020203" pitchFamily="34" charset="0"/>
              </a:rPr>
              <a:t>*Por efecto del redondeo, la suma de las contribuciones puede no coincidir con la variación del ISE. </a:t>
            </a:r>
          </a:p>
          <a:p>
            <a:pPr lvl="0">
              <a:defRPr/>
            </a:pPr>
            <a:r>
              <a:rPr lang="es-ES" sz="600" baseline="30000" dirty="0" err="1">
                <a:solidFill>
                  <a:schemeClr val="tx1">
                    <a:lumMod val="85000"/>
                    <a:lumOff val="15000"/>
                  </a:schemeClr>
                </a:solidFill>
                <a:latin typeface="+mj-lt"/>
                <a:ea typeface="Segoe UI" panose="020B0502040204020203" pitchFamily="34" charset="0"/>
                <a:cs typeface="Segoe UI" panose="020B0502040204020203" pitchFamily="34" charset="0"/>
              </a:rPr>
              <a:t>pr</a:t>
            </a:r>
            <a:r>
              <a:rPr lang="es-ES" sz="600" dirty="0" err="1">
                <a:solidFill>
                  <a:schemeClr val="tx1">
                    <a:lumMod val="85000"/>
                    <a:lumOff val="15000"/>
                  </a:schemeClr>
                </a:solidFill>
                <a:latin typeface="+mj-lt"/>
                <a:ea typeface="Segoe UI" panose="020B0502040204020203" pitchFamily="34" charset="0"/>
                <a:cs typeface="Segoe UI" panose="020B0502040204020203" pitchFamily="34" charset="0"/>
              </a:rPr>
              <a:t>preliminar</a:t>
            </a:r>
            <a:endParaRPr lang="es-ES" sz="600" dirty="0">
              <a:solidFill>
                <a:schemeClr val="tx1">
                  <a:lumMod val="85000"/>
                  <a:lumOff val="15000"/>
                </a:schemeClr>
              </a:solidFill>
              <a:latin typeface="+mj-lt"/>
              <a:ea typeface="Segoe UI" panose="020B0502040204020203" pitchFamily="34" charset="0"/>
              <a:cs typeface="Segoe UI" panose="020B0502040204020203" pitchFamily="34" charset="0"/>
            </a:endParaRPr>
          </a:p>
          <a:p>
            <a:pPr>
              <a:defRPr/>
            </a:pPr>
            <a:r>
              <a:rPr lang="es-ES" sz="600" baseline="30000" dirty="0" err="1">
                <a:solidFill>
                  <a:schemeClr val="tx1">
                    <a:lumMod val="85000"/>
                    <a:lumOff val="15000"/>
                  </a:schemeClr>
                </a:solidFill>
                <a:latin typeface="+mj-lt"/>
                <a:ea typeface="Segoe UI" panose="020B0502040204020203" pitchFamily="34" charset="0"/>
                <a:cs typeface="Segoe UI" panose="020B0502040204020203" pitchFamily="34" charset="0"/>
              </a:rPr>
              <a:t>p</a:t>
            </a:r>
            <a:r>
              <a:rPr lang="es-ES" sz="600" dirty="0" err="1">
                <a:solidFill>
                  <a:schemeClr val="tx1">
                    <a:lumMod val="85000"/>
                    <a:lumOff val="15000"/>
                  </a:schemeClr>
                </a:solidFill>
                <a:latin typeface="+mj-lt"/>
                <a:ea typeface="Segoe UI" panose="020B0502040204020203" pitchFamily="34" charset="0"/>
                <a:cs typeface="Segoe UI" panose="020B0502040204020203" pitchFamily="34" charset="0"/>
              </a:rPr>
              <a:t>provisional</a:t>
            </a:r>
            <a:endParaRPr lang="es-ES" sz="600" dirty="0">
              <a:solidFill>
                <a:schemeClr val="tx1">
                  <a:lumMod val="85000"/>
                  <a:lumOff val="15000"/>
                </a:schemeClr>
              </a:solidFill>
              <a:latin typeface="+mj-lt"/>
              <a:ea typeface="Segoe UI" panose="020B0502040204020203" pitchFamily="34" charset="0"/>
              <a:cs typeface="Segoe UI" panose="020B0502040204020203" pitchFamily="34" charset="0"/>
            </a:endParaRPr>
          </a:p>
          <a:p>
            <a:pPr>
              <a:defRPr/>
            </a:pPr>
            <a:r>
              <a:rPr lang="es-ES" sz="600" dirty="0">
                <a:solidFill>
                  <a:schemeClr val="tx1">
                    <a:lumMod val="85000"/>
                    <a:lumOff val="15000"/>
                  </a:schemeClr>
                </a:solidFill>
                <a:latin typeface="+mj-lt"/>
                <a:ea typeface="Segoe UI" panose="020B0502040204020203" pitchFamily="34" charset="0"/>
                <a:cs typeface="Segoe UI" panose="020B0502040204020203" pitchFamily="34" charset="0"/>
              </a:rPr>
              <a:t>p.p.: puntos porcentuales</a:t>
            </a:r>
          </a:p>
          <a:p>
            <a:pPr lvl="0">
              <a:defRPr/>
            </a:pPr>
            <a:r>
              <a:rPr kumimoji="0" lang="es-CO" sz="600" b="1" i="0" u="none" strike="noStrike" kern="1200" cap="none" spc="0" normalizeH="0" baseline="0" noProof="0" dirty="0">
                <a:ln>
                  <a:noFill/>
                </a:ln>
                <a:solidFill>
                  <a:schemeClr val="tx1">
                    <a:lumMod val="85000"/>
                    <a:lumOff val="15000"/>
                  </a:schemeClr>
                </a:solidFill>
                <a:effectLst/>
                <a:uLnTx/>
                <a:uFillTx/>
                <a:latin typeface="+mj-lt"/>
                <a:ea typeface="Segoe UI" panose="020B0502040204020203" pitchFamily="34" charset="0"/>
                <a:cs typeface="Segoe UI" panose="020B0502040204020203" pitchFamily="34" charset="0"/>
              </a:rPr>
              <a:t>Fuente: </a:t>
            </a:r>
            <a:r>
              <a:rPr lang="es-CO" sz="600" dirty="0">
                <a:solidFill>
                  <a:schemeClr val="tx1">
                    <a:lumMod val="85000"/>
                    <a:lumOff val="15000"/>
                  </a:schemeClr>
                </a:solidFill>
                <a:latin typeface="+mj-lt"/>
                <a:ea typeface="Segoe UI" panose="020B0502040204020203" pitchFamily="34" charset="0"/>
                <a:cs typeface="Segoe UI" panose="020B0502040204020203" pitchFamily="34" charset="0"/>
              </a:rPr>
              <a:t>DANE, ISE</a:t>
            </a:r>
            <a:endParaRPr kumimoji="0" lang="es-CO" sz="600" b="0" i="0" u="none" strike="noStrike" kern="1200" cap="none" spc="0" normalizeH="0" baseline="0" noProof="0" dirty="0">
              <a:ln>
                <a:noFill/>
              </a:ln>
              <a:solidFill>
                <a:schemeClr val="tx1">
                  <a:lumMod val="85000"/>
                  <a:lumOff val="15000"/>
                </a:schemeClr>
              </a:solidFill>
              <a:effectLst/>
              <a:uLnTx/>
              <a:uFillTx/>
              <a:latin typeface="+mj-lt"/>
              <a:ea typeface="Segoe UI" panose="020B0502040204020203" pitchFamily="34" charset="0"/>
              <a:cs typeface="Segoe UI" panose="020B0502040204020203" pitchFamily="34" charset="0"/>
            </a:endParaRPr>
          </a:p>
        </p:txBody>
      </p:sp>
      <p:sp>
        <p:nvSpPr>
          <p:cNvPr id="7" name="Título 1">
            <a:extLst>
              <a:ext uri="{FF2B5EF4-FFF2-40B4-BE49-F238E27FC236}">
                <a16:creationId xmlns:a16="http://schemas.microsoft.com/office/drawing/2014/main" id="{B1C50C9F-8049-CEAD-BE3C-4A57494876A2}"/>
              </a:ext>
            </a:extLst>
          </p:cNvPr>
          <p:cNvSpPr txBox="1">
            <a:spLocks/>
          </p:cNvSpPr>
          <p:nvPr/>
        </p:nvSpPr>
        <p:spPr>
          <a:xfrm>
            <a:off x="398903" y="376431"/>
            <a:ext cx="2666166" cy="1263698"/>
          </a:xfrm>
          <a:prstGeom prst="rect">
            <a:avLst/>
          </a:prstGeom>
        </p:spPr>
        <p:txBody>
          <a:bodyPr/>
          <a:lstStyle>
            <a:lvl1pPr algn="l" defTabSz="914400" rtl="0" eaLnBrk="1" latinLnBrk="0" hangingPunct="1">
              <a:lnSpc>
                <a:spcPct val="90000"/>
              </a:lnSpc>
              <a:spcBef>
                <a:spcPct val="0"/>
              </a:spcBef>
              <a:buNone/>
              <a:defRPr sz="1400" kern="1200">
                <a:solidFill>
                  <a:srgbClr val="00A9AD"/>
                </a:solidFill>
                <a:latin typeface="+mj-lt"/>
                <a:ea typeface="+mj-ea"/>
                <a:cs typeface="+mj-cs"/>
              </a:defRPr>
            </a:lvl1pPr>
          </a:lstStyle>
          <a:p>
            <a:pPr>
              <a:lnSpc>
                <a:spcPct val="80000"/>
              </a:lnSpc>
            </a:pPr>
            <a:r>
              <a:rPr lang="es-CO" sz="1800" spc="-40" dirty="0">
                <a:solidFill>
                  <a:srgbClr val="00A8AC"/>
                </a:solidFill>
                <a:cs typeface="Arial"/>
              </a:rPr>
              <a:t>Indicador de Seguimiento a la Economía (ISE)</a:t>
            </a:r>
            <a:br>
              <a:rPr lang="es-CO" sz="1800" spc="-40" dirty="0">
                <a:solidFill>
                  <a:srgbClr val="00A8AC"/>
                </a:solidFill>
                <a:cs typeface="Arial"/>
              </a:rPr>
            </a:br>
            <a:r>
              <a:rPr lang="es-CO" sz="1800" spc="-40" dirty="0">
                <a:solidFill>
                  <a:srgbClr val="0F5F6F"/>
                </a:solidFill>
                <a:cs typeface="Arial"/>
              </a:rPr>
              <a:t>Tasas de crecimiento anual (%) en volumen</a:t>
            </a:r>
            <a:r>
              <a:rPr lang="es-CO" sz="1800" spc="-40" baseline="30000" dirty="0">
                <a:solidFill>
                  <a:srgbClr val="0F5F6F"/>
                </a:solidFill>
                <a:cs typeface="Arial"/>
              </a:rPr>
              <a:t>1</a:t>
            </a:r>
            <a:br>
              <a:rPr lang="es-CO" sz="1800" spc="-40" dirty="0">
                <a:solidFill>
                  <a:srgbClr val="00A8AC"/>
                </a:solidFill>
                <a:ea typeface="+mn-ea"/>
                <a:cs typeface="Arial"/>
              </a:rPr>
            </a:br>
            <a:r>
              <a:rPr lang="es-CO" sz="1800" spc="-40" dirty="0">
                <a:solidFill>
                  <a:srgbClr val="00A8AC"/>
                </a:solidFill>
                <a:ea typeface="+mn-ea"/>
                <a:cs typeface="Arial"/>
              </a:rPr>
              <a:t>Abril – junio</a:t>
            </a:r>
          </a:p>
          <a:p>
            <a:pPr>
              <a:lnSpc>
                <a:spcPct val="80000"/>
              </a:lnSpc>
            </a:pPr>
            <a:r>
              <a:rPr lang="es-CO" sz="1200" spc="-40" dirty="0">
                <a:solidFill>
                  <a:schemeClr val="tx1"/>
                </a:solidFill>
                <a:ea typeface="Roboto Medium" panose="02000000000000000000" pitchFamily="2" charset="0"/>
                <a:cs typeface="Segoe UI" panose="020B0502040204020203" pitchFamily="34" charset="0"/>
              </a:rPr>
              <a:t>2025</a:t>
            </a:r>
            <a:r>
              <a:rPr lang="es-CO" sz="1200" spc="-40" baseline="30000" dirty="0">
                <a:solidFill>
                  <a:schemeClr val="tx1"/>
                </a:solidFill>
                <a:ea typeface="Roboto Medium" panose="02000000000000000000" pitchFamily="2" charset="0"/>
                <a:cs typeface="Segoe UI" panose="020B0502040204020203" pitchFamily="34" charset="0"/>
              </a:rPr>
              <a:t>pr</a:t>
            </a:r>
          </a:p>
        </p:txBody>
      </p:sp>
      <p:cxnSp>
        <p:nvCxnSpPr>
          <p:cNvPr id="8" name="Conector recto 7">
            <a:extLst>
              <a:ext uri="{FF2B5EF4-FFF2-40B4-BE49-F238E27FC236}">
                <a16:creationId xmlns:a16="http://schemas.microsoft.com/office/drawing/2014/main" id="{9F8D7DAB-D828-6A71-C8DD-638206E5FD26}"/>
              </a:ext>
            </a:extLst>
          </p:cNvPr>
          <p:cNvCxnSpPr>
            <a:cxnSpLocks/>
          </p:cNvCxnSpPr>
          <p:nvPr/>
        </p:nvCxnSpPr>
        <p:spPr>
          <a:xfrm flipV="1">
            <a:off x="323850" y="414326"/>
            <a:ext cx="1981" cy="1270398"/>
          </a:xfrm>
          <a:prstGeom prst="line">
            <a:avLst/>
          </a:prstGeom>
          <a:ln>
            <a:solidFill>
              <a:srgbClr val="00A8AC"/>
            </a:solidFill>
          </a:ln>
          <a:effectLst/>
        </p:spPr>
        <p:style>
          <a:lnRef idx="2">
            <a:schemeClr val="accent1"/>
          </a:lnRef>
          <a:fillRef idx="0">
            <a:schemeClr val="accent1"/>
          </a:fillRef>
          <a:effectRef idx="1">
            <a:schemeClr val="accent1"/>
          </a:effectRef>
          <a:fontRef idx="minor">
            <a:schemeClr val="tx1"/>
          </a:fontRef>
        </p:style>
      </p:cxnSp>
      <p:graphicFrame>
        <p:nvGraphicFramePr>
          <p:cNvPr id="3" name="Tabla 2">
            <a:extLst>
              <a:ext uri="{FF2B5EF4-FFF2-40B4-BE49-F238E27FC236}">
                <a16:creationId xmlns:a16="http://schemas.microsoft.com/office/drawing/2014/main" id="{23B56F93-C42A-80D6-26A9-9528809EDC1B}"/>
              </a:ext>
            </a:extLst>
          </p:cNvPr>
          <p:cNvGraphicFramePr>
            <a:graphicFrameLocks noGrp="1"/>
          </p:cNvGraphicFramePr>
          <p:nvPr>
            <p:extLst>
              <p:ext uri="{D42A27DB-BD31-4B8C-83A1-F6EECF244321}">
                <p14:modId xmlns:p14="http://schemas.microsoft.com/office/powerpoint/2010/main" val="1519120123"/>
              </p:ext>
            </p:extLst>
          </p:nvPr>
        </p:nvGraphicFramePr>
        <p:xfrm>
          <a:off x="3017823" y="416457"/>
          <a:ext cx="5456369" cy="4425600"/>
        </p:xfrm>
        <a:graphic>
          <a:graphicData uri="http://schemas.openxmlformats.org/drawingml/2006/table">
            <a:tbl>
              <a:tblPr/>
              <a:tblGrid>
                <a:gridCol w="2340000">
                  <a:extLst>
                    <a:ext uri="{9D8B030D-6E8A-4147-A177-3AD203B41FA5}">
                      <a16:colId xmlns:a16="http://schemas.microsoft.com/office/drawing/2014/main" val="367200088"/>
                    </a:ext>
                  </a:extLst>
                </a:gridCol>
                <a:gridCol w="756000">
                  <a:extLst>
                    <a:ext uri="{9D8B030D-6E8A-4147-A177-3AD203B41FA5}">
                      <a16:colId xmlns:a16="http://schemas.microsoft.com/office/drawing/2014/main" val="3095259179"/>
                    </a:ext>
                  </a:extLst>
                </a:gridCol>
                <a:gridCol w="756000">
                  <a:extLst>
                    <a:ext uri="{9D8B030D-6E8A-4147-A177-3AD203B41FA5}">
                      <a16:colId xmlns:a16="http://schemas.microsoft.com/office/drawing/2014/main" val="3748789797"/>
                    </a:ext>
                  </a:extLst>
                </a:gridCol>
                <a:gridCol w="756000">
                  <a:extLst>
                    <a:ext uri="{9D8B030D-6E8A-4147-A177-3AD203B41FA5}">
                      <a16:colId xmlns:a16="http://schemas.microsoft.com/office/drawing/2014/main" val="1419420678"/>
                    </a:ext>
                  </a:extLst>
                </a:gridCol>
                <a:gridCol w="56369">
                  <a:extLst>
                    <a:ext uri="{9D8B030D-6E8A-4147-A177-3AD203B41FA5}">
                      <a16:colId xmlns:a16="http://schemas.microsoft.com/office/drawing/2014/main" val="2168525298"/>
                    </a:ext>
                  </a:extLst>
                </a:gridCol>
                <a:gridCol w="792000">
                  <a:extLst>
                    <a:ext uri="{9D8B030D-6E8A-4147-A177-3AD203B41FA5}">
                      <a16:colId xmlns:a16="http://schemas.microsoft.com/office/drawing/2014/main" val="693482338"/>
                    </a:ext>
                  </a:extLst>
                </a:gridCol>
              </a:tblGrid>
              <a:tr h="252000">
                <a:tc rowSpan="2">
                  <a:txBody>
                    <a:bodyPr/>
                    <a:lstStyle/>
                    <a:p>
                      <a:pPr algn="ctr" rtl="0" fontAlgn="ctr"/>
                      <a:r>
                        <a:rPr lang="es-CO" sz="800" b="1" i="0" u="none" strike="noStrike">
                          <a:solidFill>
                            <a:srgbClr val="FFFFFF"/>
                          </a:solidFill>
                          <a:effectLst/>
                          <a:latin typeface="+mj-lt"/>
                        </a:rPr>
                        <a:t>Actividades económicas</a:t>
                      </a:r>
                    </a:p>
                  </a:txBody>
                  <a:tcPr marL="83127" marR="8312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tc gridSpan="3">
                  <a:txBody>
                    <a:bodyPr/>
                    <a:lstStyle/>
                    <a:p>
                      <a:pPr algn="ctr" rtl="0" fontAlgn="ctr"/>
                      <a:r>
                        <a:rPr lang="es-CO" sz="800" b="1" i="0" u="none" strike="noStrike">
                          <a:solidFill>
                            <a:srgbClr val="FFFFFF"/>
                          </a:solidFill>
                          <a:effectLst/>
                          <a:latin typeface="+mj-lt"/>
                        </a:rPr>
                        <a:t> Tasas de crecimiento anual (%)</a:t>
                      </a:r>
                    </a:p>
                  </a:txBody>
                  <a:tcPr marL="83127" marR="8312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tc hMerge="1">
                  <a:txBody>
                    <a:bodyPr/>
                    <a:lstStyle/>
                    <a:p>
                      <a:endParaRPr lang="es-CO"/>
                    </a:p>
                  </a:txBody>
                  <a:tcPr/>
                </a:tc>
                <a:tc hMerge="1">
                  <a:txBody>
                    <a:bodyPr/>
                    <a:lstStyle/>
                    <a:p>
                      <a:endParaRPr lang="es-CO"/>
                    </a:p>
                  </a:txBody>
                  <a:tcPr/>
                </a:tc>
                <a:tc>
                  <a:txBody>
                    <a:bodyPr/>
                    <a:lstStyle/>
                    <a:p>
                      <a:pPr algn="l" fontAlgn="b"/>
                      <a:r>
                        <a:rPr lang="es-CO" sz="800" b="0" i="0" u="none" strike="noStrike">
                          <a:solidFill>
                            <a:srgbClr val="000000"/>
                          </a:solidFill>
                          <a:effectLst/>
                          <a:latin typeface="+mj-lt"/>
                        </a:rPr>
                        <a:t> </a:t>
                      </a:r>
                    </a:p>
                  </a:txBody>
                  <a:tcPr marL="0" marR="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noFill/>
                  </a:tcPr>
                </a:tc>
                <a:tc rowSpan="2">
                  <a:txBody>
                    <a:bodyPr/>
                    <a:lstStyle/>
                    <a:p>
                      <a:pPr algn="ctr" rtl="0" fontAlgn="ctr"/>
                      <a:r>
                        <a:rPr lang="es-ES" sz="800" b="1" i="0" u="none" strike="noStrike">
                          <a:solidFill>
                            <a:srgbClr val="FFFFFF"/>
                          </a:solidFill>
                          <a:effectLst/>
                          <a:latin typeface="+mj-lt"/>
                        </a:rPr>
                        <a:t>Contribución* a la variación porcentual del ISE (p.p.)</a:t>
                      </a:r>
                    </a:p>
                  </a:txBody>
                  <a:tcPr marL="83127" marR="8312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144560"/>
                    </a:solidFill>
                  </a:tcPr>
                </a:tc>
                <a:extLst>
                  <a:ext uri="{0D108BD9-81ED-4DB2-BD59-A6C34878D82A}">
                    <a16:rowId xmlns:a16="http://schemas.microsoft.com/office/drawing/2014/main" val="3574661961"/>
                  </a:ext>
                </a:extLst>
              </a:tr>
              <a:tr h="324000">
                <a:tc vMerge="1">
                  <a:txBody>
                    <a:bodyPr/>
                    <a:lstStyle/>
                    <a:p>
                      <a:endParaRPr lang="es-CO"/>
                    </a:p>
                  </a:txBody>
                  <a:tcPr/>
                </a:tc>
                <a:tc>
                  <a:txBody>
                    <a:bodyPr/>
                    <a:lstStyle/>
                    <a:p>
                      <a:pPr marL="0" marR="0" lvl="0" indent="0" algn="ctr" defTabSz="457200" rtl="0" eaLnBrk="1" fontAlgn="ctr" latinLnBrk="0" hangingPunct="1">
                        <a:lnSpc>
                          <a:spcPct val="100000"/>
                        </a:lnSpc>
                        <a:spcBef>
                          <a:spcPts val="0"/>
                        </a:spcBef>
                        <a:spcAft>
                          <a:spcPts val="0"/>
                        </a:spcAft>
                        <a:buClrTx/>
                        <a:buSzTx/>
                        <a:buFontTx/>
                        <a:buNone/>
                        <a:tabLst/>
                        <a:defRPr/>
                      </a:pPr>
                      <a:r>
                        <a:rPr kumimoji="0" lang="es-CO" sz="800" b="1" i="0" u="none" strike="noStrike" kern="1200" cap="none" spc="0" normalizeH="0" baseline="0" noProof="0" dirty="0">
                          <a:ln>
                            <a:noFill/>
                          </a:ln>
                          <a:solidFill>
                            <a:srgbClr val="FFFFFF"/>
                          </a:solidFill>
                          <a:effectLst/>
                          <a:uLnTx/>
                          <a:uFillTx/>
                          <a:latin typeface="Segoe UI"/>
                          <a:ea typeface="+mn-ea"/>
                          <a:cs typeface="+mn-cs"/>
                        </a:rPr>
                        <a:t>Abr 2025</a:t>
                      </a:r>
                      <a:r>
                        <a:rPr kumimoji="0" lang="es-CO" sz="800" b="1" i="0" u="none" strike="noStrike" kern="1200" cap="none" spc="0" normalizeH="0" baseline="30000" noProof="0" dirty="0">
                          <a:ln>
                            <a:noFill/>
                          </a:ln>
                          <a:solidFill>
                            <a:srgbClr val="FFFFFF"/>
                          </a:solidFill>
                          <a:effectLst/>
                          <a:uLnTx/>
                          <a:uFillTx/>
                          <a:latin typeface="Segoe UI"/>
                          <a:ea typeface="+mn-ea"/>
                          <a:cs typeface="+mn-cs"/>
                        </a:rPr>
                        <a:t>pr</a:t>
                      </a:r>
                      <a:r>
                        <a:rPr kumimoji="0" lang="es-CO" sz="800" b="1" i="0" u="none" strike="noStrike" kern="1200" cap="none" spc="0" normalizeH="0" baseline="0" noProof="0" dirty="0">
                          <a:ln>
                            <a:noFill/>
                          </a:ln>
                          <a:solidFill>
                            <a:srgbClr val="FFFFFF"/>
                          </a:solidFill>
                          <a:effectLst/>
                          <a:uLnTx/>
                          <a:uFillTx/>
                          <a:latin typeface="Segoe UI"/>
                          <a:ea typeface="+mn-ea"/>
                          <a:cs typeface="+mn-cs"/>
                        </a:rPr>
                        <a:t> / </a:t>
                      </a:r>
                    </a:p>
                    <a:p>
                      <a:pPr marL="0" marR="0" lvl="0" indent="0" algn="ctr" defTabSz="457200" rtl="0" eaLnBrk="1" fontAlgn="ctr" latinLnBrk="0" hangingPunct="1">
                        <a:lnSpc>
                          <a:spcPct val="100000"/>
                        </a:lnSpc>
                        <a:spcBef>
                          <a:spcPts val="0"/>
                        </a:spcBef>
                        <a:spcAft>
                          <a:spcPts val="0"/>
                        </a:spcAft>
                        <a:buClrTx/>
                        <a:buSzTx/>
                        <a:buFontTx/>
                        <a:buNone/>
                        <a:tabLst/>
                        <a:defRPr/>
                      </a:pPr>
                      <a:r>
                        <a:rPr kumimoji="0" lang="es-CO" sz="800" b="1" i="0" u="none" strike="noStrike" kern="1200" cap="none" spc="0" normalizeH="0" baseline="0" noProof="0" dirty="0">
                          <a:ln>
                            <a:noFill/>
                          </a:ln>
                          <a:solidFill>
                            <a:srgbClr val="FFFFFF"/>
                          </a:solidFill>
                          <a:effectLst/>
                          <a:uLnTx/>
                          <a:uFillTx/>
                          <a:latin typeface="Segoe UI"/>
                          <a:ea typeface="+mn-ea"/>
                          <a:cs typeface="+mn-cs"/>
                        </a:rPr>
                        <a:t>Abr 2024</a:t>
                      </a:r>
                      <a:r>
                        <a:rPr kumimoji="0" lang="es-CO" sz="800" b="1" i="0" u="none" strike="noStrike" kern="1200" cap="none" spc="0" normalizeH="0" baseline="30000" noProof="0" dirty="0">
                          <a:ln>
                            <a:noFill/>
                          </a:ln>
                          <a:solidFill>
                            <a:srgbClr val="FFFFFF"/>
                          </a:solidFill>
                          <a:effectLst/>
                          <a:uLnTx/>
                          <a:uFillTx/>
                          <a:latin typeface="Segoe UI"/>
                          <a:ea typeface="+mn-ea"/>
                          <a:cs typeface="+mn-cs"/>
                        </a:rPr>
                        <a:t>pr</a:t>
                      </a:r>
                      <a:endParaRPr kumimoji="0" lang="es-CO" sz="800" b="1" i="0" u="none" strike="noStrike" kern="1200" cap="none" spc="0" normalizeH="0" baseline="0" noProof="0" dirty="0">
                        <a:ln>
                          <a:noFill/>
                        </a:ln>
                        <a:solidFill>
                          <a:srgbClr val="FFFFFF"/>
                        </a:solidFill>
                        <a:effectLst/>
                        <a:uLnTx/>
                        <a:uFillTx/>
                        <a:latin typeface="Segoe UI"/>
                        <a:ea typeface="+mn-ea"/>
                        <a:cs typeface="+mn-cs"/>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tc>
                  <a:txBody>
                    <a:bodyPr/>
                    <a:lstStyle/>
                    <a:p>
                      <a:pPr marL="0" marR="0" lvl="0" indent="0" algn="ctr" defTabSz="457200" rtl="0" eaLnBrk="1" fontAlgn="ctr" latinLnBrk="0" hangingPunct="1">
                        <a:lnSpc>
                          <a:spcPct val="100000"/>
                        </a:lnSpc>
                        <a:spcBef>
                          <a:spcPts val="0"/>
                        </a:spcBef>
                        <a:spcAft>
                          <a:spcPts val="0"/>
                        </a:spcAft>
                        <a:buClrTx/>
                        <a:buSzTx/>
                        <a:buFontTx/>
                        <a:buNone/>
                        <a:tabLst/>
                        <a:defRPr/>
                      </a:pPr>
                      <a:r>
                        <a:rPr kumimoji="0" lang="es-CO" sz="800" b="1" i="0" u="none" strike="noStrike" kern="1200" cap="none" spc="0" normalizeH="0" baseline="0" noProof="0" dirty="0">
                          <a:ln>
                            <a:noFill/>
                          </a:ln>
                          <a:solidFill>
                            <a:srgbClr val="FFFFFF"/>
                          </a:solidFill>
                          <a:effectLst/>
                          <a:uLnTx/>
                          <a:uFillTx/>
                          <a:latin typeface="Segoe UI"/>
                          <a:ea typeface="+mn-ea"/>
                          <a:cs typeface="+mn-cs"/>
                        </a:rPr>
                        <a:t>May 2025</a:t>
                      </a:r>
                      <a:r>
                        <a:rPr kumimoji="0" lang="es-CO" sz="800" b="1" i="0" u="none" strike="noStrike" kern="1200" cap="none" spc="0" normalizeH="0" baseline="30000" noProof="0" dirty="0">
                          <a:ln>
                            <a:noFill/>
                          </a:ln>
                          <a:solidFill>
                            <a:srgbClr val="FFFFFF"/>
                          </a:solidFill>
                          <a:effectLst/>
                          <a:uLnTx/>
                          <a:uFillTx/>
                          <a:latin typeface="Segoe UI"/>
                          <a:ea typeface="+mn-ea"/>
                          <a:cs typeface="+mn-cs"/>
                        </a:rPr>
                        <a:t>pr</a:t>
                      </a:r>
                      <a:r>
                        <a:rPr kumimoji="0" lang="es-CO" sz="800" b="1" i="0" u="none" strike="noStrike" kern="1200" cap="none" spc="0" normalizeH="0" baseline="0" noProof="0" dirty="0">
                          <a:ln>
                            <a:noFill/>
                          </a:ln>
                          <a:solidFill>
                            <a:srgbClr val="FFFFFF"/>
                          </a:solidFill>
                          <a:effectLst/>
                          <a:uLnTx/>
                          <a:uFillTx/>
                          <a:latin typeface="Segoe UI"/>
                          <a:ea typeface="+mn-ea"/>
                          <a:cs typeface="+mn-cs"/>
                        </a:rPr>
                        <a:t> / </a:t>
                      </a:r>
                    </a:p>
                    <a:p>
                      <a:pPr marL="0" marR="0" lvl="0" indent="0" algn="ctr" defTabSz="457200" rtl="0" eaLnBrk="1" fontAlgn="ctr" latinLnBrk="0" hangingPunct="1">
                        <a:lnSpc>
                          <a:spcPct val="100000"/>
                        </a:lnSpc>
                        <a:spcBef>
                          <a:spcPts val="0"/>
                        </a:spcBef>
                        <a:spcAft>
                          <a:spcPts val="0"/>
                        </a:spcAft>
                        <a:buClrTx/>
                        <a:buSzTx/>
                        <a:buFontTx/>
                        <a:buNone/>
                        <a:tabLst/>
                        <a:defRPr/>
                      </a:pPr>
                      <a:r>
                        <a:rPr kumimoji="0" lang="es-CO" sz="800" b="1" i="0" u="none" strike="noStrike" kern="1200" cap="none" spc="0" normalizeH="0" baseline="0" noProof="0" dirty="0">
                          <a:ln>
                            <a:noFill/>
                          </a:ln>
                          <a:solidFill>
                            <a:srgbClr val="FFFFFF"/>
                          </a:solidFill>
                          <a:effectLst/>
                          <a:uLnTx/>
                          <a:uFillTx/>
                          <a:latin typeface="Segoe UI"/>
                          <a:ea typeface="+mn-ea"/>
                          <a:cs typeface="+mn-cs"/>
                        </a:rPr>
                        <a:t>May 2024</a:t>
                      </a:r>
                      <a:r>
                        <a:rPr kumimoji="0" lang="es-CO" sz="800" b="1" i="0" u="none" strike="noStrike" kern="1200" cap="none" spc="0" normalizeH="0" baseline="30000" noProof="0" dirty="0">
                          <a:ln>
                            <a:noFill/>
                          </a:ln>
                          <a:solidFill>
                            <a:srgbClr val="FFFFFF"/>
                          </a:solidFill>
                          <a:effectLst/>
                          <a:uLnTx/>
                          <a:uFillTx/>
                          <a:latin typeface="Segoe UI"/>
                          <a:ea typeface="+mn-ea"/>
                          <a:cs typeface="+mn-cs"/>
                        </a:rPr>
                        <a:t>pr</a:t>
                      </a:r>
                      <a:endParaRPr kumimoji="0" lang="es-CO" sz="800" b="1" i="0" u="none" strike="noStrike" kern="1200" cap="none" spc="0" normalizeH="0" baseline="0" noProof="0" dirty="0">
                        <a:ln>
                          <a:noFill/>
                        </a:ln>
                        <a:solidFill>
                          <a:srgbClr val="FFFFFF"/>
                        </a:solidFill>
                        <a:effectLst/>
                        <a:uLnTx/>
                        <a:uFillTx/>
                        <a:latin typeface="Segoe UI"/>
                        <a:ea typeface="+mn-ea"/>
                        <a:cs typeface="+mn-cs"/>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tc>
                  <a:txBody>
                    <a:bodyPr/>
                    <a:lstStyle/>
                    <a:p>
                      <a:pPr algn="ctr" rtl="0" fontAlgn="ctr"/>
                      <a:r>
                        <a:rPr lang="es-CO" sz="800" b="1" i="0" u="none" strike="noStrike" kern="1200" dirty="0">
                          <a:solidFill>
                            <a:srgbClr val="FFFFFF"/>
                          </a:solidFill>
                          <a:effectLst/>
                          <a:latin typeface="+mn-lt"/>
                          <a:ea typeface="+mn-ea"/>
                          <a:cs typeface="+mn-cs"/>
                        </a:rPr>
                        <a:t>Jun </a:t>
                      </a:r>
                      <a:r>
                        <a:rPr lang="es-CO" sz="800" b="1" i="0" u="none" strike="noStrike" dirty="0">
                          <a:solidFill>
                            <a:srgbClr val="FFFFFF"/>
                          </a:solidFill>
                          <a:effectLst/>
                          <a:latin typeface="+mj-lt"/>
                        </a:rPr>
                        <a:t>2025</a:t>
                      </a:r>
                      <a:r>
                        <a:rPr lang="es-CO" sz="800" b="1" i="0" u="none" strike="noStrike" baseline="30000" dirty="0">
                          <a:solidFill>
                            <a:srgbClr val="FFFFFF"/>
                          </a:solidFill>
                          <a:effectLst/>
                          <a:latin typeface="+mj-lt"/>
                        </a:rPr>
                        <a:t>pr</a:t>
                      </a:r>
                      <a:r>
                        <a:rPr lang="es-CO" sz="800" b="1" i="0" u="none" strike="noStrike" dirty="0">
                          <a:solidFill>
                            <a:srgbClr val="FFFFFF"/>
                          </a:solidFill>
                          <a:effectLst/>
                          <a:latin typeface="+mj-lt"/>
                        </a:rPr>
                        <a:t> / </a:t>
                      </a:r>
                    </a:p>
                    <a:p>
                      <a:pPr algn="ctr" rtl="0" fontAlgn="ctr"/>
                      <a:r>
                        <a:rPr lang="es-CO" sz="800" b="1" i="0" u="none" strike="noStrike" kern="1200" dirty="0">
                          <a:solidFill>
                            <a:srgbClr val="FFFFFF"/>
                          </a:solidFill>
                          <a:effectLst/>
                          <a:latin typeface="+mn-lt"/>
                          <a:ea typeface="+mn-ea"/>
                          <a:cs typeface="+mn-cs"/>
                        </a:rPr>
                        <a:t>Jun</a:t>
                      </a:r>
                      <a:r>
                        <a:rPr lang="es-CO" sz="800" b="1" i="0" u="none" strike="noStrike" dirty="0">
                          <a:solidFill>
                            <a:srgbClr val="FFFFFF"/>
                          </a:solidFill>
                          <a:effectLst/>
                          <a:latin typeface="+mj-lt"/>
                        </a:rPr>
                        <a:t> 2024</a:t>
                      </a:r>
                      <a:r>
                        <a:rPr lang="es-CO" sz="800" b="1" i="0" u="none" strike="noStrike" baseline="30000" dirty="0">
                          <a:solidFill>
                            <a:srgbClr val="FFFFFF"/>
                          </a:solidFill>
                          <a:effectLst/>
                          <a:latin typeface="+mj-lt"/>
                        </a:rPr>
                        <a:t>pr</a:t>
                      </a:r>
                      <a:endParaRPr lang="es-CO" sz="800" b="1" i="0" u="none" strike="noStrike" dirty="0">
                        <a:solidFill>
                          <a:srgbClr val="FFFFFF"/>
                        </a:solidFill>
                        <a:effectLst/>
                        <a:latin typeface="+mj-l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144560"/>
                    </a:solidFill>
                  </a:tcPr>
                </a:tc>
                <a:tc>
                  <a:txBody>
                    <a:bodyPr/>
                    <a:lstStyle/>
                    <a:p>
                      <a:pPr algn="l" fontAlgn="b"/>
                      <a:r>
                        <a:rPr lang="es-CO" sz="800" b="0" i="0" u="none" strike="noStrike">
                          <a:solidFill>
                            <a:srgbClr val="000000"/>
                          </a:solidFill>
                          <a:effectLst/>
                          <a:latin typeface="+mj-lt"/>
                        </a:rPr>
                        <a:t> </a:t>
                      </a:r>
                    </a:p>
                  </a:txBody>
                  <a:tcPr marL="0" marR="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vMerge="1">
                  <a:txBody>
                    <a:bodyPr/>
                    <a:lstStyle/>
                    <a:p>
                      <a:endParaRPr lang="es-CO"/>
                    </a:p>
                  </a:txBody>
                  <a:tcPr/>
                </a:tc>
                <a:extLst>
                  <a:ext uri="{0D108BD9-81ED-4DB2-BD59-A6C34878D82A}">
                    <a16:rowId xmlns:a16="http://schemas.microsoft.com/office/drawing/2014/main" val="2428056195"/>
                  </a:ext>
                </a:extLst>
              </a:tr>
              <a:tr h="324000">
                <a:tc>
                  <a:txBody>
                    <a:bodyPr/>
                    <a:lstStyle/>
                    <a:p>
                      <a:pPr algn="l" rtl="0" fontAlgn="ctr">
                        <a:buNone/>
                      </a:pPr>
                      <a:r>
                        <a:rPr lang="es-ES" sz="800" b="0" i="0" u="none" strike="noStrike" dirty="0">
                          <a:solidFill>
                            <a:srgbClr val="065660"/>
                          </a:solidFill>
                          <a:effectLst/>
                          <a:latin typeface="Segoe UI" panose="020B0502040204020203" pitchFamily="34" charset="0"/>
                        </a:rPr>
                        <a:t>Administración pública y defensa; Educación; Actividades de la salud humana</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buNone/>
                      </a:pPr>
                      <a:r>
                        <a:rPr lang="es-CO" sz="800" b="0" i="0" u="none" strike="noStrike">
                          <a:solidFill>
                            <a:srgbClr val="0D5E60"/>
                          </a:solidFill>
                          <a:effectLst/>
                          <a:latin typeface="Segoe UI" panose="020B0502040204020203" pitchFamily="34" charset="0"/>
                        </a:rPr>
                        <a:t>-1,7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buNone/>
                      </a:pPr>
                      <a:r>
                        <a:rPr lang="es-CO" sz="800" b="0" i="0" u="none" strike="noStrike">
                          <a:solidFill>
                            <a:srgbClr val="0D5E60"/>
                          </a:solidFill>
                          <a:effectLst/>
                          <a:latin typeface="Segoe UI" panose="020B0502040204020203" pitchFamily="34" charset="0"/>
                        </a:rPr>
                        <a:t>2,0</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buNone/>
                      </a:pPr>
                      <a:r>
                        <a:rPr lang="es-CO" sz="800" b="1" i="0" u="none" strike="noStrike" dirty="0">
                          <a:solidFill>
                            <a:srgbClr val="0D5E60"/>
                          </a:solidFill>
                          <a:effectLst/>
                          <a:latin typeface="Segoe UI" panose="020B0502040204020203" pitchFamily="34" charset="0"/>
                        </a:rPr>
                        <a:t>5,4</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D9D9D9"/>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dirty="0">
                          <a:solidFill>
                            <a:srgbClr val="0D5E60"/>
                          </a:solidFill>
                          <a:effectLst/>
                          <a:latin typeface="Segoe UI" panose="020B0502040204020203" pitchFamily="34" charset="0"/>
                        </a:rPr>
                        <a:t>0,9</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1541563039"/>
                  </a:ext>
                </a:extLst>
              </a:tr>
              <a:tr h="396000">
                <a:tc>
                  <a:txBody>
                    <a:bodyPr/>
                    <a:lstStyle/>
                    <a:p>
                      <a:pPr algn="l" rtl="0" fontAlgn="ctr">
                        <a:buNone/>
                      </a:pPr>
                      <a:r>
                        <a:rPr lang="es-ES" sz="800" b="0" i="0" u="none" strike="noStrike">
                          <a:solidFill>
                            <a:srgbClr val="065660"/>
                          </a:solidFill>
                          <a:effectLst/>
                          <a:latin typeface="Segoe UI" panose="020B0502040204020203" pitchFamily="34" charset="0"/>
                        </a:rPr>
                        <a:t>Comercio y reparación; Transporte y almacenamiento; Alojamiento y servicios de comida</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0" i="0" u="none" strike="noStrike">
                          <a:solidFill>
                            <a:srgbClr val="0D5E60"/>
                          </a:solidFill>
                          <a:effectLst/>
                          <a:latin typeface="Segoe UI" panose="020B0502040204020203" pitchFamily="34" charset="0"/>
                        </a:rPr>
                        <a:t>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0" i="0" u="none" strike="noStrike">
                          <a:solidFill>
                            <a:srgbClr val="0D5E60"/>
                          </a:solidFill>
                          <a:effectLst/>
                          <a:latin typeface="Segoe UI" panose="020B0502040204020203" pitchFamily="34" charset="0"/>
                        </a:rPr>
                        <a:t>7,1</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dirty="0">
                          <a:solidFill>
                            <a:srgbClr val="0D5E60"/>
                          </a:solidFill>
                          <a:effectLst/>
                          <a:latin typeface="Segoe UI" panose="020B0502040204020203" pitchFamily="34" charset="0"/>
                        </a:rPr>
                        <a:t>4,5</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D5E60"/>
                          </a:solidFill>
                          <a:effectLst/>
                          <a:latin typeface="Segoe UI" panose="020B0502040204020203" pitchFamily="34" charset="0"/>
                        </a:rPr>
                        <a:t>0,8</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extLst>
                  <a:ext uri="{0D108BD9-81ED-4DB2-BD59-A6C34878D82A}">
                    <a16:rowId xmlns:a16="http://schemas.microsoft.com/office/drawing/2014/main" val="4040885775"/>
                  </a:ext>
                </a:extLst>
              </a:tr>
              <a:tr h="252000">
                <a:tc>
                  <a:txBody>
                    <a:bodyPr/>
                    <a:lstStyle/>
                    <a:p>
                      <a:pPr algn="l" rtl="0" fontAlgn="ctr">
                        <a:buNone/>
                      </a:pPr>
                      <a:r>
                        <a:rPr lang="es-ES" sz="800" b="0" i="0" u="none" strike="noStrike">
                          <a:solidFill>
                            <a:srgbClr val="065660"/>
                          </a:solidFill>
                          <a:effectLst/>
                          <a:latin typeface="Segoe UI" panose="020B0502040204020203" pitchFamily="34" charset="0"/>
                        </a:rPr>
                        <a:t>Agricultura, ganadería, caza, silvicultura y pesca</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0" i="0" u="none" strike="noStrike">
                          <a:solidFill>
                            <a:srgbClr val="0D5E60"/>
                          </a:solidFill>
                          <a:effectLst/>
                          <a:latin typeface="Segoe UI" panose="020B0502040204020203" pitchFamily="34" charset="0"/>
                        </a:rPr>
                        <a:t>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0" i="0" u="none" strike="noStrike">
                          <a:solidFill>
                            <a:srgbClr val="0D5E60"/>
                          </a:solidFill>
                          <a:effectLst/>
                          <a:latin typeface="Segoe UI" panose="020B0502040204020203" pitchFamily="34" charset="0"/>
                        </a:rPr>
                        <a:t>2,8</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1" i="0" u="none" strike="noStrike">
                          <a:solidFill>
                            <a:srgbClr val="0D5E60"/>
                          </a:solidFill>
                          <a:effectLst/>
                          <a:latin typeface="Segoe UI" panose="020B0502040204020203" pitchFamily="34" charset="0"/>
                        </a:rPr>
                        <a:t>6,0</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D5E60"/>
                          </a:solidFill>
                          <a:effectLst/>
                          <a:latin typeface="Segoe UI" panose="020B0502040204020203" pitchFamily="34" charset="0"/>
                        </a:rPr>
                        <a:t>0,6</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extLst>
                  <a:ext uri="{0D108BD9-81ED-4DB2-BD59-A6C34878D82A}">
                    <a16:rowId xmlns:a16="http://schemas.microsoft.com/office/drawing/2014/main" val="12897501"/>
                  </a:ext>
                </a:extLst>
              </a:tr>
              <a:tr h="252000">
                <a:tc>
                  <a:txBody>
                    <a:bodyPr/>
                    <a:lstStyle/>
                    <a:p>
                      <a:pPr algn="l" rtl="0" fontAlgn="ctr">
                        <a:buNone/>
                      </a:pPr>
                      <a:r>
                        <a:rPr lang="es-CO" sz="800" b="0" i="0" u="none" strike="noStrike">
                          <a:solidFill>
                            <a:srgbClr val="065660"/>
                          </a:solidFill>
                          <a:effectLst/>
                          <a:latin typeface="Segoe UI" panose="020B0502040204020203" pitchFamily="34" charset="0"/>
                        </a:rPr>
                        <a:t>Industrias manufactureras</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0" i="0" u="none" strike="noStrike">
                          <a:solidFill>
                            <a:srgbClr val="0D5E60"/>
                          </a:solidFill>
                          <a:effectLst/>
                          <a:latin typeface="Segoe UI" panose="020B0502040204020203" pitchFamily="34" charset="0"/>
                        </a:rPr>
                        <a:t>-2,8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0" i="0" u="none" strike="noStrike">
                          <a:solidFill>
                            <a:srgbClr val="0D5E60"/>
                          </a:solidFill>
                          <a:effectLst/>
                          <a:latin typeface="Segoe UI" panose="020B0502040204020203" pitchFamily="34" charset="0"/>
                        </a:rPr>
                        <a:t>2,4</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D5E60"/>
                          </a:solidFill>
                          <a:effectLst/>
                          <a:latin typeface="Segoe UI" panose="020B0502040204020203" pitchFamily="34" charset="0"/>
                        </a:rPr>
                        <a:t>3,1</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D5E60"/>
                          </a:solidFill>
                          <a:effectLst/>
                          <a:latin typeface="Segoe UI" panose="020B0502040204020203" pitchFamily="34" charset="0"/>
                        </a:rPr>
                        <a:t>0,3</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extLst>
                  <a:ext uri="{0D108BD9-81ED-4DB2-BD59-A6C34878D82A}">
                    <a16:rowId xmlns:a16="http://schemas.microsoft.com/office/drawing/2014/main" val="3699328159"/>
                  </a:ext>
                </a:extLst>
              </a:tr>
              <a:tr h="324000">
                <a:tc>
                  <a:txBody>
                    <a:bodyPr/>
                    <a:lstStyle/>
                    <a:p>
                      <a:pPr algn="l" rtl="0" fontAlgn="ctr">
                        <a:buNone/>
                      </a:pPr>
                      <a:r>
                        <a:rPr lang="es-CO" sz="800" b="0" i="0" u="none" strike="noStrike">
                          <a:solidFill>
                            <a:srgbClr val="065660"/>
                          </a:solidFill>
                          <a:effectLst/>
                          <a:latin typeface="Segoe UI" panose="020B0502040204020203" pitchFamily="34" charset="0"/>
                        </a:rPr>
                        <a:t>Actividades artísticas, de entretenimiento; Actividades de los hogares</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0" i="0" u="none" strike="noStrike">
                          <a:solidFill>
                            <a:srgbClr val="0D5E60"/>
                          </a:solidFill>
                          <a:effectLst/>
                          <a:latin typeface="Segoe UI" panose="020B0502040204020203" pitchFamily="34" charset="0"/>
                        </a:rPr>
                        <a:t>12,8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0" i="0" u="none" strike="noStrike">
                          <a:solidFill>
                            <a:srgbClr val="0D5E60"/>
                          </a:solidFill>
                          <a:effectLst/>
                          <a:latin typeface="Segoe UI" panose="020B0502040204020203" pitchFamily="34" charset="0"/>
                        </a:rPr>
                        <a:t>5,8</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1" i="0" u="none" strike="noStrike">
                          <a:solidFill>
                            <a:srgbClr val="0D5E60"/>
                          </a:solidFill>
                          <a:effectLst/>
                          <a:latin typeface="Segoe UI" panose="020B0502040204020203" pitchFamily="34" charset="0"/>
                        </a:rPr>
                        <a:t>3,9</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D5E60"/>
                          </a:solidFill>
                          <a:effectLst/>
                          <a:latin typeface="Segoe UI" panose="020B0502040204020203" pitchFamily="34" charset="0"/>
                        </a:rPr>
                        <a:t>0,3</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extLst>
                  <a:ext uri="{0D108BD9-81ED-4DB2-BD59-A6C34878D82A}">
                    <a16:rowId xmlns:a16="http://schemas.microsoft.com/office/drawing/2014/main" val="701143342"/>
                  </a:ext>
                </a:extLst>
              </a:tr>
              <a:tr h="252000">
                <a:tc>
                  <a:txBody>
                    <a:bodyPr/>
                    <a:lstStyle/>
                    <a:p>
                      <a:pPr algn="l" rtl="0" fontAlgn="ctr">
                        <a:buNone/>
                      </a:pPr>
                      <a:r>
                        <a:rPr lang="es-CO" sz="800" b="0" i="0" u="none" strike="noStrike">
                          <a:solidFill>
                            <a:srgbClr val="065660"/>
                          </a:solidFill>
                          <a:effectLst/>
                          <a:latin typeface="Segoe UI" panose="020B0502040204020203" pitchFamily="34" charset="0"/>
                        </a:rPr>
                        <a:t>Actividades inmobiliarias</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0" i="0" u="none" strike="noStrike">
                          <a:solidFill>
                            <a:srgbClr val="0D5E60"/>
                          </a:solidFill>
                          <a:effectLst/>
                          <a:latin typeface="Segoe UI" panose="020B0502040204020203" pitchFamily="34" charset="0"/>
                        </a:rPr>
                        <a:t>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0" i="0" u="none" strike="noStrike">
                          <a:solidFill>
                            <a:srgbClr val="0D5E60"/>
                          </a:solidFill>
                          <a:effectLst/>
                          <a:latin typeface="Segoe UI" panose="020B0502040204020203" pitchFamily="34" charset="0"/>
                        </a:rPr>
                        <a:t>2,0</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D5E60"/>
                          </a:solidFill>
                          <a:effectLst/>
                          <a:latin typeface="Segoe UI" panose="020B0502040204020203" pitchFamily="34" charset="0"/>
                        </a:rPr>
                        <a:t>1,9</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D5E60"/>
                          </a:solidFill>
                          <a:effectLst/>
                          <a:latin typeface="Segoe UI" panose="020B0502040204020203" pitchFamily="34" charset="0"/>
                        </a:rPr>
                        <a:t>0,1</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extLst>
                  <a:ext uri="{0D108BD9-81ED-4DB2-BD59-A6C34878D82A}">
                    <a16:rowId xmlns:a16="http://schemas.microsoft.com/office/drawing/2014/main" val="1292044254"/>
                  </a:ext>
                </a:extLst>
              </a:tr>
              <a:tr h="252000">
                <a:tc>
                  <a:txBody>
                    <a:bodyPr/>
                    <a:lstStyle/>
                    <a:p>
                      <a:pPr algn="l" rtl="0" fontAlgn="ctr">
                        <a:buNone/>
                      </a:pPr>
                      <a:r>
                        <a:rPr lang="es-CO" sz="800" b="0" i="0" u="none" strike="noStrike">
                          <a:solidFill>
                            <a:srgbClr val="065660"/>
                          </a:solidFill>
                          <a:effectLst/>
                          <a:latin typeface="Segoe UI" panose="020B0502040204020203" pitchFamily="34" charset="0"/>
                        </a:rPr>
                        <a:t>Información y comunicaciones</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0" i="0" u="none" strike="noStrike">
                          <a:solidFill>
                            <a:srgbClr val="0D5E60"/>
                          </a:solidFill>
                          <a:effectLst/>
                          <a:latin typeface="Segoe UI" panose="020B0502040204020203" pitchFamily="34" charset="0"/>
                        </a:rPr>
                        <a:t>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0" i="0" u="none" strike="noStrike">
                          <a:solidFill>
                            <a:srgbClr val="0D5E60"/>
                          </a:solidFill>
                          <a:effectLst/>
                          <a:latin typeface="Segoe UI" panose="020B0502040204020203" pitchFamily="34" charset="0"/>
                        </a:rPr>
                        <a:t>1,8</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1" i="0" u="none" strike="noStrike">
                          <a:solidFill>
                            <a:srgbClr val="0D5E60"/>
                          </a:solidFill>
                          <a:effectLst/>
                          <a:latin typeface="Segoe UI" panose="020B0502040204020203" pitchFamily="34" charset="0"/>
                        </a:rPr>
                        <a:t>4,5</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D5E60"/>
                          </a:solidFill>
                          <a:effectLst/>
                          <a:latin typeface="Segoe UI" panose="020B0502040204020203" pitchFamily="34" charset="0"/>
                        </a:rPr>
                        <a:t>0,1</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extLst>
                  <a:ext uri="{0D108BD9-81ED-4DB2-BD59-A6C34878D82A}">
                    <a16:rowId xmlns:a16="http://schemas.microsoft.com/office/drawing/2014/main" val="1860382825"/>
                  </a:ext>
                </a:extLst>
              </a:tr>
              <a:tr h="324000">
                <a:tc>
                  <a:txBody>
                    <a:bodyPr/>
                    <a:lstStyle/>
                    <a:p>
                      <a:pPr algn="l" rtl="0" fontAlgn="ctr">
                        <a:buNone/>
                      </a:pPr>
                      <a:r>
                        <a:rPr lang="es-ES" sz="800" b="0" i="0" u="none" strike="noStrike">
                          <a:solidFill>
                            <a:srgbClr val="065660"/>
                          </a:solidFill>
                          <a:effectLst/>
                          <a:latin typeface="Segoe UI" panose="020B0502040204020203" pitchFamily="34" charset="0"/>
                        </a:rPr>
                        <a:t>Suministro de electricidad, gas, vapor y aire acondicionado; Distribución de agua</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0" i="0" u="none" strike="noStrike">
                          <a:solidFill>
                            <a:srgbClr val="0D5E60"/>
                          </a:solidFill>
                          <a:effectLst/>
                          <a:latin typeface="Segoe UI" panose="020B0502040204020203" pitchFamily="34" charset="0"/>
                        </a:rPr>
                        <a:t>-1,4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0" i="0" u="none" strike="noStrike">
                          <a:solidFill>
                            <a:srgbClr val="0D5E60"/>
                          </a:solidFill>
                          <a:effectLst/>
                          <a:latin typeface="Segoe UI" panose="020B0502040204020203" pitchFamily="34" charset="0"/>
                        </a:rPr>
                        <a:t>1,2</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D5E60"/>
                          </a:solidFill>
                          <a:effectLst/>
                          <a:latin typeface="Segoe UI" panose="020B0502040204020203" pitchFamily="34" charset="0"/>
                        </a:rPr>
                        <a:t>2,9</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D5E60"/>
                          </a:solidFill>
                          <a:effectLst/>
                          <a:latin typeface="Segoe UI" panose="020B0502040204020203" pitchFamily="34" charset="0"/>
                        </a:rPr>
                        <a:t>0,1</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extLst>
                  <a:ext uri="{0D108BD9-81ED-4DB2-BD59-A6C34878D82A}">
                    <a16:rowId xmlns:a16="http://schemas.microsoft.com/office/drawing/2014/main" val="370646156"/>
                  </a:ext>
                </a:extLst>
              </a:tr>
              <a:tr h="396000">
                <a:tc>
                  <a:txBody>
                    <a:bodyPr/>
                    <a:lstStyle/>
                    <a:p>
                      <a:pPr algn="l" rtl="0" fontAlgn="ctr">
                        <a:buNone/>
                      </a:pPr>
                      <a:r>
                        <a:rPr lang="es-ES" sz="800" b="0" i="0" u="none" strike="noStrike">
                          <a:solidFill>
                            <a:srgbClr val="065660"/>
                          </a:solidFill>
                          <a:effectLst/>
                          <a:latin typeface="Segoe UI" panose="020B0502040204020203" pitchFamily="34" charset="0"/>
                        </a:rPr>
                        <a:t>Actividades profesionales, científicas y técnicas; Actividades de servicios administrativos y de apoyo</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0" i="0" u="none" strike="noStrike">
                          <a:solidFill>
                            <a:srgbClr val="0D5E60"/>
                          </a:solidFill>
                          <a:effectLst/>
                          <a:latin typeface="Segoe UI" panose="020B0502040204020203" pitchFamily="34" charset="0"/>
                        </a:rPr>
                        <a:t>1,7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0" i="0" u="none" strike="noStrike">
                          <a:solidFill>
                            <a:srgbClr val="0D5E60"/>
                          </a:solidFill>
                          <a:effectLst/>
                          <a:latin typeface="Segoe UI" panose="020B0502040204020203" pitchFamily="34" charset="0"/>
                        </a:rPr>
                        <a:t>1,4</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1" i="0" u="none" strike="noStrike">
                          <a:solidFill>
                            <a:srgbClr val="0D5E60"/>
                          </a:solidFill>
                          <a:effectLst/>
                          <a:latin typeface="Segoe UI" panose="020B0502040204020203" pitchFamily="34" charset="0"/>
                        </a:rPr>
                        <a:t>1,3</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D5E60"/>
                          </a:solidFill>
                          <a:effectLst/>
                          <a:latin typeface="Segoe UI" panose="020B0502040204020203" pitchFamily="34" charset="0"/>
                        </a:rPr>
                        <a:t>0,1</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extLst>
                  <a:ext uri="{0D108BD9-81ED-4DB2-BD59-A6C34878D82A}">
                    <a16:rowId xmlns:a16="http://schemas.microsoft.com/office/drawing/2014/main" val="4082870344"/>
                  </a:ext>
                </a:extLst>
              </a:tr>
              <a:tr h="252000">
                <a:tc>
                  <a:txBody>
                    <a:bodyPr/>
                    <a:lstStyle/>
                    <a:p>
                      <a:pPr algn="l" rtl="0" fontAlgn="ctr">
                        <a:buNone/>
                      </a:pPr>
                      <a:r>
                        <a:rPr lang="es-CO" sz="800" b="0" i="0" u="none" strike="noStrike">
                          <a:solidFill>
                            <a:srgbClr val="065660"/>
                          </a:solidFill>
                          <a:effectLst/>
                          <a:latin typeface="Segoe UI" panose="020B0502040204020203" pitchFamily="34" charset="0"/>
                        </a:rPr>
                        <a:t>Construcción</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0" i="0" u="none" strike="noStrike">
                          <a:solidFill>
                            <a:srgbClr val="0D5E60"/>
                          </a:solidFill>
                          <a:effectLst/>
                          <a:latin typeface="Segoe UI" panose="020B0502040204020203" pitchFamily="34" charset="0"/>
                        </a:rPr>
                        <a:t>-4,4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0" i="0" u="none" strike="noStrike">
                          <a:solidFill>
                            <a:srgbClr val="0D5E60"/>
                          </a:solidFill>
                          <a:effectLst/>
                          <a:latin typeface="Segoe UI" panose="020B0502040204020203" pitchFamily="34" charset="0"/>
                        </a:rPr>
                        <a:t>-7,0</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D5E60"/>
                          </a:solidFill>
                          <a:effectLst/>
                          <a:latin typeface="Segoe UI" panose="020B0502040204020203" pitchFamily="34" charset="0"/>
                        </a:rPr>
                        <a:t>2,3</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D5E60"/>
                          </a:solidFill>
                          <a:effectLst/>
                          <a:latin typeface="Segoe UI" panose="020B0502040204020203" pitchFamily="34" charset="0"/>
                        </a:rPr>
                        <a:t>0,05</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extLst>
                  <a:ext uri="{0D108BD9-81ED-4DB2-BD59-A6C34878D82A}">
                    <a16:rowId xmlns:a16="http://schemas.microsoft.com/office/drawing/2014/main" val="1667050941"/>
                  </a:ext>
                </a:extLst>
              </a:tr>
              <a:tr h="252000">
                <a:tc>
                  <a:txBody>
                    <a:bodyPr/>
                    <a:lstStyle/>
                    <a:p>
                      <a:pPr algn="l" rtl="0" fontAlgn="ctr">
                        <a:buNone/>
                      </a:pPr>
                      <a:r>
                        <a:rPr lang="es-ES" sz="800" b="0" i="0" u="none" strike="noStrike">
                          <a:solidFill>
                            <a:srgbClr val="065660"/>
                          </a:solidFill>
                          <a:effectLst/>
                          <a:latin typeface="Segoe UI" panose="020B0502040204020203" pitchFamily="34" charset="0"/>
                        </a:rPr>
                        <a:t>Explotación de minas y canteras</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0" i="0" u="none" strike="noStrike">
                          <a:solidFill>
                            <a:srgbClr val="0D5E60"/>
                          </a:solidFill>
                          <a:effectLst/>
                          <a:latin typeface="Segoe UI" panose="020B0502040204020203" pitchFamily="34" charset="0"/>
                        </a:rPr>
                        <a:t>-12,6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0" i="0" u="none" strike="noStrike">
                          <a:solidFill>
                            <a:srgbClr val="0D5E60"/>
                          </a:solidFill>
                          <a:effectLst/>
                          <a:latin typeface="Segoe UI" panose="020B0502040204020203" pitchFamily="34" charset="0"/>
                        </a:rPr>
                        <a:t>-13,1</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1" i="0" u="none" strike="noStrike">
                          <a:solidFill>
                            <a:srgbClr val="0D5E60"/>
                          </a:solidFill>
                          <a:effectLst/>
                          <a:latin typeface="Segoe UI" panose="020B0502040204020203" pitchFamily="34" charset="0"/>
                        </a:rPr>
                        <a:t>-4,5</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D5E60"/>
                          </a:solidFill>
                          <a:effectLst/>
                          <a:latin typeface="Segoe UI" panose="020B0502040204020203" pitchFamily="34" charset="0"/>
                        </a:rPr>
                        <a:t>-0,2</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extLst>
                  <a:ext uri="{0D108BD9-81ED-4DB2-BD59-A6C34878D82A}">
                    <a16:rowId xmlns:a16="http://schemas.microsoft.com/office/drawing/2014/main" val="2305962782"/>
                  </a:ext>
                </a:extLst>
              </a:tr>
              <a:tr h="252000">
                <a:tc>
                  <a:txBody>
                    <a:bodyPr/>
                    <a:lstStyle/>
                    <a:p>
                      <a:pPr algn="l" rtl="0" fontAlgn="ctr">
                        <a:buNone/>
                      </a:pPr>
                      <a:r>
                        <a:rPr lang="es-ES" sz="800" b="0" i="0" u="none" strike="noStrike">
                          <a:solidFill>
                            <a:srgbClr val="065660"/>
                          </a:solidFill>
                          <a:effectLst/>
                          <a:latin typeface="Segoe UI" panose="020B0502040204020203" pitchFamily="34" charset="0"/>
                        </a:rPr>
                        <a:t>Actividades financieras y de seguros</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noFill/>
                  </a:tcPr>
                </a:tc>
                <a:tc>
                  <a:txBody>
                    <a:bodyPr/>
                    <a:lstStyle/>
                    <a:p>
                      <a:pPr algn="ctr" rtl="0" fontAlgn="ctr">
                        <a:buNone/>
                      </a:pPr>
                      <a:r>
                        <a:rPr lang="es-CO" sz="800" b="0" i="0" u="none" strike="noStrike">
                          <a:solidFill>
                            <a:srgbClr val="0D5E60"/>
                          </a:solidFill>
                          <a:effectLst/>
                          <a:latin typeface="Segoe UI" panose="020B0502040204020203" pitchFamily="34" charset="0"/>
                        </a:rPr>
                        <a:t>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noFill/>
                  </a:tcPr>
                </a:tc>
                <a:tc>
                  <a:txBody>
                    <a:bodyPr/>
                    <a:lstStyle/>
                    <a:p>
                      <a:pPr algn="ctr" rtl="0" fontAlgn="ctr">
                        <a:buNone/>
                      </a:pPr>
                      <a:r>
                        <a:rPr lang="es-CO" sz="800" b="0" i="0" u="none" strike="noStrike">
                          <a:solidFill>
                            <a:srgbClr val="0D5E60"/>
                          </a:solidFill>
                          <a:effectLst/>
                          <a:latin typeface="Segoe UI" panose="020B0502040204020203" pitchFamily="34" charset="0"/>
                        </a:rPr>
                        <a:t>9,3</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noFill/>
                  </a:tcPr>
                </a:tc>
                <a:tc>
                  <a:txBody>
                    <a:bodyPr/>
                    <a:lstStyle/>
                    <a:p>
                      <a:pPr algn="ctr" rtl="0" fontAlgn="ctr">
                        <a:buNone/>
                      </a:pPr>
                      <a:r>
                        <a:rPr lang="es-CO" sz="800" b="1" i="0" u="none" strike="noStrike">
                          <a:solidFill>
                            <a:srgbClr val="0D5E60"/>
                          </a:solidFill>
                          <a:effectLst/>
                          <a:latin typeface="Segoe UI" panose="020B0502040204020203" pitchFamily="34" charset="0"/>
                        </a:rPr>
                        <a:t>-3,5</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no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D5E60"/>
                          </a:solidFill>
                          <a:effectLst/>
                          <a:latin typeface="Segoe UI" panose="020B0502040204020203" pitchFamily="34" charset="0"/>
                        </a:rPr>
                        <a:t>-0,2</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w="12700" cap="flat" cmpd="sng" algn="ctr">
                      <a:solidFill>
                        <a:srgbClr val="007E82"/>
                      </a:solidFill>
                      <a:prstDash val="solid"/>
                      <a:round/>
                      <a:headEnd type="none" w="med" len="med"/>
                      <a:tailEnd type="none" w="med" len="med"/>
                    </a:lnB>
                    <a:noFill/>
                  </a:tcPr>
                </a:tc>
                <a:extLst>
                  <a:ext uri="{0D108BD9-81ED-4DB2-BD59-A6C34878D82A}">
                    <a16:rowId xmlns:a16="http://schemas.microsoft.com/office/drawing/2014/main" val="2831163811"/>
                  </a:ext>
                </a:extLst>
              </a:tr>
              <a:tr h="288000">
                <a:tc>
                  <a:txBody>
                    <a:bodyPr/>
                    <a:lstStyle/>
                    <a:p>
                      <a:pPr algn="l" rtl="0" fontAlgn="ctr">
                        <a:buNone/>
                      </a:pPr>
                      <a:r>
                        <a:rPr lang="es-ES" sz="800" b="1" i="0" u="none" strike="noStrike">
                          <a:solidFill>
                            <a:srgbClr val="FFFFFF"/>
                          </a:solidFill>
                          <a:effectLst/>
                          <a:latin typeface="Segoe UI" panose="020B0502040204020203" pitchFamily="34" charset="0"/>
                        </a:rPr>
                        <a:t>Indicador de Seguimiento a la Economía</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tc>
                  <a:txBody>
                    <a:bodyPr/>
                    <a:lstStyle/>
                    <a:p>
                      <a:pPr algn="ctr" rtl="0" fontAlgn="ctr">
                        <a:buNone/>
                      </a:pPr>
                      <a:r>
                        <a:rPr lang="es-CO" sz="800" b="1" i="0" u="none" strike="noStrike">
                          <a:solidFill>
                            <a:srgbClr val="FFFFFF"/>
                          </a:solidFill>
                          <a:effectLst/>
                          <a:latin typeface="Segoe UI" panose="020B0502040204020203" pitchFamily="34" charset="0"/>
                        </a:rPr>
                        <a:t>0,9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tc>
                  <a:txBody>
                    <a:bodyPr/>
                    <a:lstStyle/>
                    <a:p>
                      <a:pPr algn="ctr" rtl="0" fontAlgn="ctr">
                        <a:buNone/>
                      </a:pPr>
                      <a:r>
                        <a:rPr lang="es-CO" sz="800" b="1" i="0" u="none" strike="noStrike" dirty="0">
                          <a:solidFill>
                            <a:srgbClr val="FFFFFF"/>
                          </a:solidFill>
                          <a:effectLst/>
                          <a:latin typeface="Segoe UI" panose="020B0502040204020203" pitchFamily="34" charset="0"/>
                        </a:rPr>
                        <a:t>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tc>
                  <a:txBody>
                    <a:bodyPr/>
                    <a:lstStyle/>
                    <a:p>
                      <a:pPr algn="ctr" rtl="0" fontAlgn="ctr">
                        <a:buNone/>
                      </a:pPr>
                      <a:r>
                        <a:rPr lang="es-CO" sz="800" b="1" i="0" u="none" strike="noStrike">
                          <a:solidFill>
                            <a:srgbClr val="FFFFFF"/>
                          </a:solidFill>
                          <a:effectLst/>
                          <a:latin typeface="Segoe UI" panose="020B0502040204020203" pitchFamily="34" charset="0"/>
                        </a:rPr>
                        <a:t>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FFFFFF"/>
                      </a:solidFill>
                      <a:prstDash val="solid"/>
                      <a:round/>
                      <a:headEnd type="none" w="med" len="med"/>
                      <a:tailEnd type="none" w="med" len="med"/>
                    </a:lnL>
                    <a:lnR>
                      <a:noFill/>
                    </a:lnR>
                    <a:lnT>
                      <a:noFill/>
                    </a:lnT>
                    <a:lnB>
                      <a:noFill/>
                    </a:lnB>
                    <a:noFill/>
                  </a:tcPr>
                </a:tc>
                <a:tc>
                  <a:txBody>
                    <a:bodyPr/>
                    <a:lstStyle/>
                    <a:p>
                      <a:pPr algn="l" fontAlgn="b">
                        <a:buNone/>
                      </a:pPr>
                      <a:endParaRPr lang="es-CO" sz="800" b="0" i="0" u="none" strike="noStrike" dirty="0">
                        <a:solidFill>
                          <a:srgbClr val="000000"/>
                        </a:solidFill>
                        <a:effectLst/>
                        <a:latin typeface="Segoe UI" panose="020B0502040204020203" pitchFamily="34" charset="0"/>
                      </a:endParaRPr>
                    </a:p>
                  </a:txBody>
                  <a:tcPr marL="9525" marR="9525" marT="9525" marB="0" anchor="b">
                    <a:lnL>
                      <a:noFill/>
                    </a:lnL>
                    <a:lnR>
                      <a:noFill/>
                    </a:lnR>
                    <a:lnT w="12700" cap="flat" cmpd="sng" algn="ctr">
                      <a:solidFill>
                        <a:srgbClr val="007E82"/>
                      </a:solidFill>
                      <a:prstDash val="solid"/>
                      <a:round/>
                      <a:headEnd type="none" w="med" len="med"/>
                      <a:tailEnd type="none" w="med" len="med"/>
                    </a:lnT>
                    <a:lnB>
                      <a:noFill/>
                    </a:lnB>
                    <a:noFill/>
                  </a:tcPr>
                </a:tc>
                <a:extLst>
                  <a:ext uri="{0D108BD9-81ED-4DB2-BD59-A6C34878D82A}">
                    <a16:rowId xmlns:a16="http://schemas.microsoft.com/office/drawing/2014/main" val="1436414503"/>
                  </a:ext>
                </a:extLst>
              </a:tr>
            </a:tbl>
          </a:graphicData>
        </a:graphic>
      </p:graphicFrame>
      <p:sp>
        <p:nvSpPr>
          <p:cNvPr id="2" name="CuadroTexto 1">
            <a:extLst>
              <a:ext uri="{FF2B5EF4-FFF2-40B4-BE49-F238E27FC236}">
                <a16:creationId xmlns:a16="http://schemas.microsoft.com/office/drawing/2014/main" id="{E15481A5-4BC2-41B4-336E-83CE1AA50657}"/>
              </a:ext>
            </a:extLst>
          </p:cNvPr>
          <p:cNvSpPr txBox="1"/>
          <p:nvPr/>
        </p:nvSpPr>
        <p:spPr>
          <a:xfrm>
            <a:off x="5961552" y="4780920"/>
            <a:ext cx="3047629" cy="261610"/>
          </a:xfrm>
          <a:prstGeom prst="rect">
            <a:avLst/>
          </a:prstGeom>
          <a:noFill/>
        </p:spPr>
        <p:txBody>
          <a:bodyPr wrap="none" rtlCol="0">
            <a:spAutoFit/>
          </a:bodyPr>
          <a:lstStyle/>
          <a:p>
            <a:r>
              <a:rPr lang="es-CO" sz="1100" dirty="0">
                <a:solidFill>
                  <a:schemeClr val="bg1">
                    <a:lumMod val="50000"/>
                  </a:schemeClr>
                </a:solidFill>
              </a:rPr>
              <a:t>- Cifras actualizadas al 15 de agosto de 2025 -</a:t>
            </a:r>
          </a:p>
        </p:txBody>
      </p:sp>
    </p:spTree>
    <p:extLst>
      <p:ext uri="{BB962C8B-B14F-4D97-AF65-F5344CB8AC3E}">
        <p14:creationId xmlns:p14="http://schemas.microsoft.com/office/powerpoint/2010/main" val="574172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A61D69-AABE-4FA6-35AE-237E1DAACAF1}"/>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BA0C4ECD-065F-F237-2263-D1FC8BA4F12B}"/>
              </a:ext>
            </a:extLst>
          </p:cNvPr>
          <p:cNvSpPr txBox="1">
            <a:spLocks noChangeArrowheads="1"/>
          </p:cNvSpPr>
          <p:nvPr/>
        </p:nvSpPr>
        <p:spPr bwMode="auto">
          <a:xfrm>
            <a:off x="484611" y="2005480"/>
            <a:ext cx="2921447" cy="1354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24765" rIns="0" bIns="0">
            <a:spAutoFit/>
          </a:bodyPr>
          <a:lstStyle>
            <a:lvl1pPr marL="11113" indent="-4763">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nSpc>
                <a:spcPct val="90000"/>
              </a:lnSpc>
              <a:buClr>
                <a:srgbClr val="00A9AD"/>
              </a:buClr>
            </a:pPr>
            <a:r>
              <a:rPr lang="es-CO" sz="2400" dirty="0">
                <a:solidFill>
                  <a:srgbClr val="00A8AC"/>
                </a:solidFill>
                <a:latin typeface="+mj-lt"/>
                <a:cs typeface="Segoe UI" panose="020B0502040204020203" pitchFamily="34" charset="0"/>
              </a:rPr>
              <a:t>Principales resultados del valor agregado</a:t>
            </a:r>
          </a:p>
          <a:p>
            <a:pPr marL="0" indent="0">
              <a:lnSpc>
                <a:spcPct val="90000"/>
              </a:lnSpc>
              <a:buClr>
                <a:srgbClr val="00A9AD"/>
              </a:buClr>
            </a:pPr>
            <a:r>
              <a:rPr lang="es-CO" sz="2400" dirty="0">
                <a:solidFill>
                  <a:srgbClr val="0F5F6F"/>
                </a:solidFill>
                <a:latin typeface="+mj-lt"/>
                <a:cs typeface="Segoe UI" panose="020B0502040204020203" pitchFamily="34" charset="0"/>
              </a:rPr>
              <a:t>Enfoque de la producción </a:t>
            </a:r>
          </a:p>
        </p:txBody>
      </p:sp>
      <p:pic>
        <p:nvPicPr>
          <p:cNvPr id="3" name="Gráfico 2">
            <a:extLst>
              <a:ext uri="{FF2B5EF4-FFF2-40B4-BE49-F238E27FC236}">
                <a16:creationId xmlns:a16="http://schemas.microsoft.com/office/drawing/2014/main" id="{013B7458-F00A-B552-7113-F75CFE3F54C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0426" y="4031175"/>
            <a:ext cx="2308817" cy="278424"/>
          </a:xfrm>
          <a:prstGeom prst="rect">
            <a:avLst/>
          </a:prstGeom>
        </p:spPr>
      </p:pic>
      <p:sp>
        <p:nvSpPr>
          <p:cNvPr id="4" name="CuadroTexto 3">
            <a:extLst>
              <a:ext uri="{FF2B5EF4-FFF2-40B4-BE49-F238E27FC236}">
                <a16:creationId xmlns:a16="http://schemas.microsoft.com/office/drawing/2014/main" id="{3500D62D-7375-7A88-F4D1-A399ACD8F215}"/>
              </a:ext>
            </a:extLst>
          </p:cNvPr>
          <p:cNvSpPr txBox="1"/>
          <p:nvPr/>
        </p:nvSpPr>
        <p:spPr>
          <a:xfrm>
            <a:off x="478274" y="4016499"/>
            <a:ext cx="2308817" cy="307777"/>
          </a:xfrm>
          <a:prstGeom prst="rect">
            <a:avLst/>
          </a:prstGeom>
          <a:noFill/>
        </p:spPr>
        <p:txBody>
          <a:bodyPr wrap="square">
            <a:spAutoFit/>
          </a:bodyPr>
          <a:lstStyle/>
          <a:p>
            <a:r>
              <a:rPr lang="es-CO" sz="1400" dirty="0">
                <a:solidFill>
                  <a:srgbClr val="0F5F6F"/>
                </a:solidFill>
                <a:latin typeface="+mj-lt"/>
                <a:ea typeface="Roboto Medium" panose="02000000000000000000" pitchFamily="2" charset="0"/>
              </a:rPr>
              <a:t>Segundo trimestre 2025</a:t>
            </a:r>
            <a:r>
              <a:rPr lang="es-CO" sz="1400" baseline="30000" dirty="0">
                <a:solidFill>
                  <a:srgbClr val="0F5F6F"/>
                </a:solidFill>
                <a:latin typeface="+mj-lt"/>
                <a:ea typeface="Roboto Medium" panose="02000000000000000000" pitchFamily="2" charset="0"/>
              </a:rPr>
              <a:t>pr</a:t>
            </a:r>
          </a:p>
        </p:txBody>
      </p:sp>
      <p:cxnSp>
        <p:nvCxnSpPr>
          <p:cNvPr id="5" name="Conector recto 4">
            <a:extLst>
              <a:ext uri="{FF2B5EF4-FFF2-40B4-BE49-F238E27FC236}">
                <a16:creationId xmlns:a16="http://schemas.microsoft.com/office/drawing/2014/main" id="{6FDF7E94-4B67-EDE2-66B0-67AE5E0D53C4}"/>
              </a:ext>
            </a:extLst>
          </p:cNvPr>
          <p:cNvCxnSpPr>
            <a:cxnSpLocks/>
          </p:cNvCxnSpPr>
          <p:nvPr/>
        </p:nvCxnSpPr>
        <p:spPr>
          <a:xfrm>
            <a:off x="464487" y="3697753"/>
            <a:ext cx="2921252" cy="0"/>
          </a:xfrm>
          <a:prstGeom prst="line">
            <a:avLst/>
          </a:prstGeom>
          <a:ln>
            <a:solidFill>
              <a:srgbClr val="00A8AC"/>
            </a:solidFill>
          </a:ln>
          <a:effectLst/>
        </p:spPr>
        <p:style>
          <a:lnRef idx="2">
            <a:schemeClr val="accent1"/>
          </a:lnRef>
          <a:fillRef idx="0">
            <a:schemeClr val="accent1"/>
          </a:fillRef>
          <a:effectRef idx="1">
            <a:schemeClr val="accent1"/>
          </a:effectRef>
          <a:fontRef idx="minor">
            <a:schemeClr val="tx1"/>
          </a:fontRef>
        </p:style>
      </p:cxnSp>
      <p:pic>
        <p:nvPicPr>
          <p:cNvPr id="6" name="Imagen 5" descr="Logotipo&#10;&#10;Descripción generada automáticamente">
            <a:extLst>
              <a:ext uri="{FF2B5EF4-FFF2-40B4-BE49-F238E27FC236}">
                <a16:creationId xmlns:a16="http://schemas.microsoft.com/office/drawing/2014/main" id="{E0B2C554-8CF8-E7A9-4EC9-CEEC6942A196}"/>
              </a:ext>
            </a:extLst>
          </p:cNvPr>
          <p:cNvPicPr>
            <a:picLocks noChangeAspect="1"/>
          </p:cNvPicPr>
          <p:nvPr/>
        </p:nvPicPr>
        <p:blipFill>
          <a:blip r:embed="rId4"/>
          <a:stretch>
            <a:fillRect/>
          </a:stretch>
        </p:blipFill>
        <p:spPr>
          <a:xfrm>
            <a:off x="495423" y="921979"/>
            <a:ext cx="1600989" cy="797724"/>
          </a:xfrm>
          <a:prstGeom prst="rect">
            <a:avLst/>
          </a:prstGeom>
        </p:spPr>
      </p:pic>
    </p:spTree>
    <p:extLst>
      <p:ext uri="{BB962C8B-B14F-4D97-AF65-F5344CB8AC3E}">
        <p14:creationId xmlns:p14="http://schemas.microsoft.com/office/powerpoint/2010/main" val="1026654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áfico 5">
            <a:extLst>
              <a:ext uri="{FF2B5EF4-FFF2-40B4-BE49-F238E27FC236}">
                <a16:creationId xmlns:a16="http://schemas.microsoft.com/office/drawing/2014/main" id="{460B48E6-0E22-2F90-F2A8-C723637C13D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172979" y="2068492"/>
            <a:ext cx="326246" cy="193605"/>
          </a:xfrm>
          <a:prstGeom prst="rect">
            <a:avLst/>
          </a:prstGeom>
        </p:spPr>
      </p:pic>
      <p:graphicFrame>
        <p:nvGraphicFramePr>
          <p:cNvPr id="2" name="2 Gráfico">
            <a:extLst>
              <a:ext uri="{FF2B5EF4-FFF2-40B4-BE49-F238E27FC236}">
                <a16:creationId xmlns:a16="http://schemas.microsoft.com/office/drawing/2014/main" id="{00000000-0008-0000-1B00-000003000000}"/>
              </a:ext>
            </a:extLst>
          </p:cNvPr>
          <p:cNvGraphicFramePr>
            <a:graphicFrameLocks/>
          </p:cNvGraphicFramePr>
          <p:nvPr/>
        </p:nvGraphicFramePr>
        <p:xfrm>
          <a:off x="245327" y="1353014"/>
          <a:ext cx="8628840" cy="3316421"/>
        </p:xfrm>
        <a:graphic>
          <a:graphicData uri="http://schemas.openxmlformats.org/drawingml/2006/chart">
            <c:chart xmlns:c="http://schemas.openxmlformats.org/drawingml/2006/chart" xmlns:r="http://schemas.openxmlformats.org/officeDocument/2006/relationships" r:id="rId5"/>
          </a:graphicData>
        </a:graphic>
      </p:graphicFrame>
      <p:sp>
        <p:nvSpPr>
          <p:cNvPr id="5" name="object 898">
            <a:extLst>
              <a:ext uri="{FF2B5EF4-FFF2-40B4-BE49-F238E27FC236}">
                <a16:creationId xmlns:a16="http://schemas.microsoft.com/office/drawing/2014/main" id="{8C5E00DB-AF88-F53F-0005-6E4E92A03484}"/>
              </a:ext>
            </a:extLst>
          </p:cNvPr>
          <p:cNvSpPr txBox="1"/>
          <p:nvPr/>
        </p:nvSpPr>
        <p:spPr>
          <a:xfrm>
            <a:off x="491453" y="414092"/>
            <a:ext cx="7898833" cy="812530"/>
          </a:xfrm>
          <a:prstGeom prst="rect">
            <a:avLst/>
          </a:prstGeom>
        </p:spPr>
        <p:txBody>
          <a:bodyPr vert="horz" wrap="square" lIns="0" tIns="0" rIns="0" bIns="0" rtlCol="0">
            <a:spAutoFit/>
          </a:bodyPr>
          <a:lstStyle/>
          <a:p>
            <a:pPr>
              <a:lnSpc>
                <a:spcPct val="80000"/>
              </a:lnSpc>
            </a:pPr>
            <a:r>
              <a:rPr lang="es-CO" spc="-40">
                <a:solidFill>
                  <a:srgbClr val="00A8AC"/>
                </a:solidFill>
                <a:latin typeface="+mj-lt"/>
                <a:ea typeface="+mj-ea"/>
                <a:cs typeface="Arial"/>
              </a:rPr>
              <a:t>Producto Interno Bruto (PIB) </a:t>
            </a:r>
          </a:p>
          <a:p>
            <a:pPr lvl="0">
              <a:lnSpc>
                <a:spcPct val="80000"/>
              </a:lnSpc>
            </a:pPr>
            <a:r>
              <a:rPr lang="es-ES" spc="-40">
                <a:solidFill>
                  <a:srgbClr val="00A8AC"/>
                </a:solidFill>
                <a:latin typeface="+mj-lt"/>
                <a:ea typeface="+mj-ea"/>
                <a:cs typeface="Arial"/>
              </a:rPr>
              <a:t>Serie original y serie ajustada por efecto estacional y calendario</a:t>
            </a:r>
          </a:p>
          <a:p>
            <a:pPr lvl="0">
              <a:lnSpc>
                <a:spcPct val="80000"/>
              </a:lnSpc>
            </a:pPr>
            <a:r>
              <a:rPr lang="es-CO" spc="-40">
                <a:solidFill>
                  <a:srgbClr val="065660"/>
                </a:solidFill>
                <a:latin typeface="+mj-lt"/>
                <a:ea typeface="+mj-ea"/>
                <a:cs typeface="Arial"/>
              </a:rPr>
              <a:t>Tasas de crecimiento anuales (%) en volumen</a:t>
            </a:r>
            <a:r>
              <a:rPr lang="es-CO" spc="-40" baseline="30000">
                <a:solidFill>
                  <a:srgbClr val="065660"/>
                </a:solidFill>
                <a:latin typeface="+mj-lt"/>
                <a:ea typeface="+mj-ea"/>
                <a:cs typeface="Arial"/>
              </a:rPr>
              <a:t>1</a:t>
            </a:r>
          </a:p>
          <a:p>
            <a:pPr lvl="0">
              <a:lnSpc>
                <a:spcPct val="80000"/>
              </a:lnSpc>
            </a:pPr>
            <a:r>
              <a:rPr lang="es-CO" sz="1200" spc="-40">
                <a:latin typeface="+mj-lt"/>
                <a:ea typeface="Roboto Medium" panose="02000000000000000000" pitchFamily="2" charset="0"/>
                <a:cs typeface="Segoe UI" panose="020B0502040204020203" pitchFamily="34" charset="0"/>
              </a:rPr>
              <a:t>2023</a:t>
            </a:r>
            <a:r>
              <a:rPr lang="es-CO" sz="1200" spc="-40" baseline="30000">
                <a:latin typeface="+mj-lt"/>
                <a:ea typeface="Roboto Medium" panose="02000000000000000000" pitchFamily="2" charset="0"/>
                <a:cs typeface="Segoe UI" panose="020B0502040204020203" pitchFamily="34" charset="0"/>
              </a:rPr>
              <a:t>p</a:t>
            </a:r>
            <a:r>
              <a:rPr lang="es-CO" sz="1200" spc="-40">
                <a:latin typeface="+mj-lt"/>
                <a:ea typeface="Roboto Medium" panose="02000000000000000000" pitchFamily="2" charset="0"/>
                <a:cs typeface="Segoe UI" panose="020B0502040204020203" pitchFamily="34" charset="0"/>
              </a:rPr>
              <a:t> – 2025</a:t>
            </a:r>
            <a:r>
              <a:rPr lang="es-CO" sz="1200" spc="-40" baseline="30000">
                <a:latin typeface="+mj-lt"/>
                <a:ea typeface="Roboto Medium" panose="02000000000000000000" pitchFamily="2" charset="0"/>
                <a:cs typeface="Segoe UI" panose="020B0502040204020203" pitchFamily="34" charset="0"/>
              </a:rPr>
              <a:t>pr</a:t>
            </a:r>
            <a:r>
              <a:rPr lang="es-CO" sz="1200" spc="-40">
                <a:latin typeface="+mj-lt"/>
                <a:ea typeface="Roboto Medium" panose="02000000000000000000" pitchFamily="2" charset="0"/>
                <a:cs typeface="Segoe UI" panose="020B0502040204020203" pitchFamily="34" charset="0"/>
              </a:rPr>
              <a:t> segundo trimestre</a:t>
            </a:r>
          </a:p>
        </p:txBody>
      </p:sp>
      <p:cxnSp>
        <p:nvCxnSpPr>
          <p:cNvPr id="7" name="Conector recto 6">
            <a:extLst>
              <a:ext uri="{FF2B5EF4-FFF2-40B4-BE49-F238E27FC236}">
                <a16:creationId xmlns:a16="http://schemas.microsoft.com/office/drawing/2014/main" id="{9A1710FA-B7F1-3868-0759-9C6BA27B1FAF}"/>
              </a:ext>
            </a:extLst>
          </p:cNvPr>
          <p:cNvCxnSpPr>
            <a:cxnSpLocks/>
          </p:cNvCxnSpPr>
          <p:nvPr/>
        </p:nvCxnSpPr>
        <p:spPr>
          <a:xfrm flipV="1">
            <a:off x="325831" y="421100"/>
            <a:ext cx="0" cy="812295"/>
          </a:xfrm>
          <a:prstGeom prst="line">
            <a:avLst/>
          </a:prstGeom>
          <a:ln>
            <a:solidFill>
              <a:srgbClr val="00A8AC"/>
            </a:solidFill>
          </a:ln>
          <a:effectLst/>
        </p:spPr>
        <p:style>
          <a:lnRef idx="2">
            <a:schemeClr val="accent1"/>
          </a:lnRef>
          <a:fillRef idx="0">
            <a:schemeClr val="accent1"/>
          </a:fillRef>
          <a:effectRef idx="1">
            <a:schemeClr val="accent1"/>
          </a:effectRef>
          <a:fontRef idx="minor">
            <a:schemeClr val="tx1"/>
          </a:fontRef>
        </p:style>
      </p:cxnSp>
      <p:sp>
        <p:nvSpPr>
          <p:cNvPr id="9" name="Marcador de texto 33">
            <a:extLst>
              <a:ext uri="{FF2B5EF4-FFF2-40B4-BE49-F238E27FC236}">
                <a16:creationId xmlns:a16="http://schemas.microsoft.com/office/drawing/2014/main" id="{435764AC-5861-2EF4-0AD3-9F23E9835515}"/>
              </a:ext>
            </a:extLst>
          </p:cNvPr>
          <p:cNvSpPr txBox="1">
            <a:spLocks/>
          </p:cNvSpPr>
          <p:nvPr/>
        </p:nvSpPr>
        <p:spPr>
          <a:xfrm>
            <a:off x="416470" y="4512860"/>
            <a:ext cx="4506573" cy="558965"/>
          </a:xfrm>
          <a:prstGeom prst="rect">
            <a:avLst/>
          </a:prstGeom>
        </p:spPr>
        <p:txBody>
          <a:bodyPr/>
          <a:lstStyle>
            <a:lvl1pPr marL="0" indent="0" algn="l" defTabSz="914400" rtl="0" eaLnBrk="1" latinLnBrk="0" hangingPunct="1">
              <a:lnSpc>
                <a:spcPct val="90000"/>
              </a:lnSpc>
              <a:spcBef>
                <a:spcPts val="200"/>
              </a:spcBef>
              <a:buFont typeface="Arial" panose="020B0604020202020204" pitchFamily="34" charset="0"/>
              <a:buNone/>
              <a:defRPr sz="700" kern="1200">
                <a:solidFill>
                  <a:srgbClr val="87909A"/>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0000"/>
              </a:lnSpc>
              <a:defRPr/>
            </a:pPr>
            <a:r>
              <a:rPr lang="es-CO" sz="600" baseline="30000">
                <a:solidFill>
                  <a:schemeClr val="tx1">
                    <a:lumMod val="85000"/>
                    <a:lumOff val="15000"/>
                  </a:schemeClr>
                </a:solidFill>
                <a:latin typeface="+mj-lt"/>
                <a:ea typeface="Segoe UI" panose="020B0502040204020203" pitchFamily="34" charset="0"/>
                <a:cs typeface="Segoe UI" panose="020B0502040204020203" pitchFamily="34" charset="0"/>
              </a:rPr>
              <a:t>1 </a:t>
            </a:r>
            <a:r>
              <a:rPr lang="es-ES" sz="600">
                <a:solidFill>
                  <a:schemeClr val="tx1">
                    <a:lumMod val="85000"/>
                    <a:lumOff val="15000"/>
                  </a:schemeClr>
                </a:solidFill>
                <a:latin typeface="+mj-lt"/>
                <a:ea typeface="Segoe UI" panose="020B0502040204020203" pitchFamily="34" charset="0"/>
                <a:cs typeface="Segoe UI" panose="020B0502040204020203" pitchFamily="34" charset="0"/>
              </a:rPr>
              <a:t>Series encadenadas de volumen con año de referencia 2015 </a:t>
            </a:r>
          </a:p>
          <a:p>
            <a:pPr>
              <a:lnSpc>
                <a:spcPct val="80000"/>
              </a:lnSpc>
              <a:defRPr/>
            </a:pPr>
            <a:r>
              <a:rPr lang="es-ES" sz="600" baseline="30000" err="1">
                <a:solidFill>
                  <a:schemeClr val="tx1">
                    <a:lumMod val="85000"/>
                    <a:lumOff val="15000"/>
                  </a:schemeClr>
                </a:solidFill>
                <a:latin typeface="+mj-lt"/>
                <a:ea typeface="Segoe UI" panose="020B0502040204020203" pitchFamily="34" charset="0"/>
                <a:cs typeface="Segoe UI" panose="020B0502040204020203" pitchFamily="34" charset="0"/>
              </a:rPr>
              <a:t>pr</a:t>
            </a:r>
            <a:r>
              <a:rPr lang="es-ES" sz="600" err="1">
                <a:solidFill>
                  <a:schemeClr val="tx1">
                    <a:lumMod val="85000"/>
                    <a:lumOff val="15000"/>
                  </a:schemeClr>
                </a:solidFill>
                <a:latin typeface="+mj-lt"/>
                <a:ea typeface="Segoe UI" panose="020B0502040204020203" pitchFamily="34" charset="0"/>
                <a:cs typeface="Segoe UI" panose="020B0502040204020203" pitchFamily="34" charset="0"/>
              </a:rPr>
              <a:t>preliminar</a:t>
            </a:r>
            <a:r>
              <a:rPr lang="es-ES" sz="600">
                <a:solidFill>
                  <a:schemeClr val="tx1">
                    <a:lumMod val="85000"/>
                    <a:lumOff val="15000"/>
                  </a:schemeClr>
                </a:solidFill>
                <a:latin typeface="+mj-lt"/>
                <a:ea typeface="Segoe UI" panose="020B0502040204020203" pitchFamily="34" charset="0"/>
                <a:cs typeface="Segoe UI" panose="020B0502040204020203" pitchFamily="34" charset="0"/>
              </a:rPr>
              <a:t> </a:t>
            </a:r>
          </a:p>
          <a:p>
            <a:pPr>
              <a:lnSpc>
                <a:spcPct val="80000"/>
              </a:lnSpc>
              <a:defRPr/>
            </a:pPr>
            <a:r>
              <a:rPr lang="es-CO" sz="600" baseline="30000" err="1">
                <a:solidFill>
                  <a:schemeClr val="tx1">
                    <a:lumMod val="85000"/>
                    <a:lumOff val="15000"/>
                  </a:schemeClr>
                </a:solidFill>
                <a:latin typeface="+mj-lt"/>
                <a:cs typeface="Segoe UI"/>
              </a:rPr>
              <a:t>p</a:t>
            </a:r>
            <a:r>
              <a:rPr lang="es-CO" sz="600" err="1">
                <a:solidFill>
                  <a:schemeClr val="tx1">
                    <a:lumMod val="85000"/>
                    <a:lumOff val="15000"/>
                  </a:schemeClr>
                </a:solidFill>
                <a:latin typeface="+mj-lt"/>
                <a:cs typeface="Segoe UI"/>
              </a:rPr>
              <a:t>provisional</a:t>
            </a:r>
            <a:r>
              <a:rPr lang="es-CO" sz="600">
                <a:solidFill>
                  <a:schemeClr val="tx1">
                    <a:lumMod val="85000"/>
                    <a:lumOff val="15000"/>
                  </a:schemeClr>
                </a:solidFill>
                <a:latin typeface="+mj-lt"/>
                <a:cs typeface="Segoe UI"/>
              </a:rPr>
              <a:t> </a:t>
            </a:r>
          </a:p>
          <a:p>
            <a:pPr lvl="0">
              <a:lnSpc>
                <a:spcPct val="80000"/>
              </a:lnSpc>
              <a:defRPr/>
            </a:pPr>
            <a:r>
              <a:rPr kumimoji="0" lang="es-CO" sz="600" b="1" i="0" u="none" strike="noStrike" kern="1200" cap="none" spc="0" normalizeH="0" baseline="0" noProof="0">
                <a:ln>
                  <a:noFill/>
                </a:ln>
                <a:solidFill>
                  <a:schemeClr val="tx1">
                    <a:lumMod val="85000"/>
                    <a:lumOff val="15000"/>
                  </a:schemeClr>
                </a:solidFill>
                <a:effectLst/>
                <a:uLnTx/>
                <a:uFillTx/>
                <a:latin typeface="+mj-lt"/>
                <a:ea typeface="Segoe UI" panose="020B0502040204020203" pitchFamily="34" charset="0"/>
                <a:cs typeface="Segoe UI" panose="020B0502040204020203" pitchFamily="34" charset="0"/>
              </a:rPr>
              <a:t>Fuente: </a:t>
            </a:r>
            <a:r>
              <a:rPr lang="es-CO" sz="600">
                <a:solidFill>
                  <a:schemeClr val="tx1">
                    <a:lumMod val="85000"/>
                    <a:lumOff val="15000"/>
                  </a:schemeClr>
                </a:solidFill>
                <a:latin typeface="+mj-lt"/>
                <a:ea typeface="Segoe UI" panose="020B0502040204020203" pitchFamily="34" charset="0"/>
                <a:cs typeface="Segoe UI" panose="020B0502040204020203" pitchFamily="34" charset="0"/>
              </a:rPr>
              <a:t>DANE, </a:t>
            </a:r>
            <a:r>
              <a:rPr lang="es-CO" sz="600" err="1">
                <a:solidFill>
                  <a:schemeClr val="tx1">
                    <a:lumMod val="85000"/>
                    <a:lumOff val="15000"/>
                  </a:schemeClr>
                </a:solidFill>
                <a:latin typeface="+mj-lt"/>
                <a:ea typeface="Segoe UI" panose="020B0502040204020203" pitchFamily="34" charset="0"/>
                <a:cs typeface="Segoe UI" panose="020B0502040204020203" pitchFamily="34" charset="0"/>
              </a:rPr>
              <a:t>PIB_T</a:t>
            </a:r>
            <a:endParaRPr kumimoji="0" lang="es-CO" sz="600" b="0" i="0" u="none" strike="noStrike" kern="1200" cap="none" spc="0" normalizeH="0" baseline="0" noProof="0">
              <a:ln>
                <a:noFill/>
              </a:ln>
              <a:solidFill>
                <a:schemeClr val="tx1">
                  <a:lumMod val="85000"/>
                  <a:lumOff val="15000"/>
                </a:schemeClr>
              </a:solidFill>
              <a:effectLst/>
              <a:uLnTx/>
              <a:uFillTx/>
              <a:latin typeface="+mj-lt"/>
              <a:ea typeface="Segoe UI" panose="020B0502040204020203" pitchFamily="34" charset="0"/>
              <a:cs typeface="Segoe UI" panose="020B0502040204020203" pitchFamily="34" charset="0"/>
            </a:endParaRPr>
          </a:p>
        </p:txBody>
      </p:sp>
      <p:sp>
        <p:nvSpPr>
          <p:cNvPr id="3" name="CuadroTexto 2">
            <a:extLst>
              <a:ext uri="{FF2B5EF4-FFF2-40B4-BE49-F238E27FC236}">
                <a16:creationId xmlns:a16="http://schemas.microsoft.com/office/drawing/2014/main" id="{19834A88-05F8-01E3-05CA-ED946B4BCC91}"/>
              </a:ext>
            </a:extLst>
          </p:cNvPr>
          <p:cNvSpPr txBox="1"/>
          <p:nvPr/>
        </p:nvSpPr>
        <p:spPr>
          <a:xfrm>
            <a:off x="5961552" y="4780920"/>
            <a:ext cx="3047629" cy="261610"/>
          </a:xfrm>
          <a:prstGeom prst="rect">
            <a:avLst/>
          </a:prstGeom>
          <a:noFill/>
        </p:spPr>
        <p:txBody>
          <a:bodyPr wrap="none" rtlCol="0">
            <a:spAutoFit/>
          </a:bodyPr>
          <a:lstStyle/>
          <a:p>
            <a:r>
              <a:rPr lang="es-CO" sz="1100" dirty="0">
                <a:solidFill>
                  <a:schemeClr val="bg1">
                    <a:lumMod val="50000"/>
                  </a:schemeClr>
                </a:solidFill>
              </a:rPr>
              <a:t>- Cifras actualizadas al 15 de agosto de 2025 -</a:t>
            </a:r>
          </a:p>
        </p:txBody>
      </p:sp>
    </p:spTree>
    <p:extLst>
      <p:ext uri="{BB962C8B-B14F-4D97-AF65-F5344CB8AC3E}">
        <p14:creationId xmlns:p14="http://schemas.microsoft.com/office/powerpoint/2010/main" val="2328152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8" name="Gráfico 7">
            <a:extLst>
              <a:ext uri="{FF2B5EF4-FFF2-40B4-BE49-F238E27FC236}">
                <a16:creationId xmlns:a16="http://schemas.microsoft.com/office/drawing/2014/main" id="{1066E946-6FE5-C6C0-6358-8FF8D65BAE6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183097" y="2201372"/>
            <a:ext cx="326246" cy="193605"/>
          </a:xfrm>
          <a:prstGeom prst="rect">
            <a:avLst/>
          </a:prstGeom>
        </p:spPr>
      </p:pic>
      <p:graphicFrame>
        <p:nvGraphicFramePr>
          <p:cNvPr id="2" name="2 Gráfico">
            <a:extLst>
              <a:ext uri="{FF2B5EF4-FFF2-40B4-BE49-F238E27FC236}">
                <a16:creationId xmlns:a16="http://schemas.microsoft.com/office/drawing/2014/main" id="{3A9A48DC-6F23-4F40-8F25-AFEF5631B1E7}"/>
              </a:ext>
            </a:extLst>
          </p:cNvPr>
          <p:cNvGraphicFramePr>
            <a:graphicFrameLocks/>
          </p:cNvGraphicFramePr>
          <p:nvPr/>
        </p:nvGraphicFramePr>
        <p:xfrm>
          <a:off x="237893" y="1353015"/>
          <a:ext cx="8638474" cy="3161158"/>
        </p:xfrm>
        <a:graphic>
          <a:graphicData uri="http://schemas.openxmlformats.org/drawingml/2006/chart">
            <c:chart xmlns:c="http://schemas.openxmlformats.org/drawingml/2006/chart" xmlns:r="http://schemas.openxmlformats.org/officeDocument/2006/relationships" r:id="rId5"/>
          </a:graphicData>
        </a:graphic>
      </p:graphicFrame>
      <p:sp>
        <p:nvSpPr>
          <p:cNvPr id="5" name="object 898">
            <a:extLst>
              <a:ext uri="{FF2B5EF4-FFF2-40B4-BE49-F238E27FC236}">
                <a16:creationId xmlns:a16="http://schemas.microsoft.com/office/drawing/2014/main" id="{3A623B48-41F8-8928-8294-E6ECE59F60EB}"/>
              </a:ext>
            </a:extLst>
          </p:cNvPr>
          <p:cNvSpPr txBox="1"/>
          <p:nvPr/>
        </p:nvSpPr>
        <p:spPr>
          <a:xfrm>
            <a:off x="486551" y="413120"/>
            <a:ext cx="7585438" cy="812530"/>
          </a:xfrm>
          <a:prstGeom prst="rect">
            <a:avLst/>
          </a:prstGeom>
        </p:spPr>
        <p:txBody>
          <a:bodyPr vert="horz" wrap="square" lIns="0" tIns="0" rIns="0" bIns="0" rtlCol="0">
            <a:spAutoFit/>
          </a:bodyPr>
          <a:lstStyle/>
          <a:p>
            <a:pPr>
              <a:lnSpc>
                <a:spcPct val="80000"/>
              </a:lnSpc>
            </a:pPr>
            <a:r>
              <a:rPr lang="es-CO" spc="-40">
                <a:solidFill>
                  <a:srgbClr val="00A8AC"/>
                </a:solidFill>
                <a:latin typeface="+mj-lt"/>
                <a:ea typeface="+mj-ea"/>
                <a:cs typeface="Arial"/>
              </a:rPr>
              <a:t>Producto Interno Bruto (PIB) </a:t>
            </a:r>
          </a:p>
          <a:p>
            <a:pPr lvl="0">
              <a:lnSpc>
                <a:spcPct val="80000"/>
              </a:lnSpc>
            </a:pPr>
            <a:r>
              <a:rPr lang="es-ES" spc="-40">
                <a:solidFill>
                  <a:srgbClr val="00A8AC"/>
                </a:solidFill>
                <a:latin typeface="+mj-lt"/>
                <a:ea typeface="+mj-ea"/>
                <a:cs typeface="Arial"/>
              </a:rPr>
              <a:t>Serie ajustada por efecto estacional y calendario</a:t>
            </a:r>
          </a:p>
          <a:p>
            <a:pPr lvl="0">
              <a:lnSpc>
                <a:spcPct val="80000"/>
              </a:lnSpc>
            </a:pPr>
            <a:r>
              <a:rPr lang="es-CO" spc="-40">
                <a:solidFill>
                  <a:srgbClr val="065660"/>
                </a:solidFill>
                <a:latin typeface="+mj-lt"/>
                <a:ea typeface="+mj-ea"/>
                <a:cs typeface="Arial"/>
              </a:rPr>
              <a:t>Tasas de crecimiento trimestrales (%) en volumen</a:t>
            </a:r>
            <a:r>
              <a:rPr lang="es-CO" spc="-40" baseline="30000">
                <a:solidFill>
                  <a:srgbClr val="065660"/>
                </a:solidFill>
                <a:latin typeface="+mj-lt"/>
                <a:ea typeface="+mj-ea"/>
                <a:cs typeface="Arial"/>
              </a:rPr>
              <a:t>1</a:t>
            </a:r>
          </a:p>
          <a:p>
            <a:pPr lvl="0">
              <a:lnSpc>
                <a:spcPct val="80000"/>
              </a:lnSpc>
            </a:pPr>
            <a:r>
              <a:rPr lang="es-CO" sz="1200" spc="-40">
                <a:latin typeface="+mj-lt"/>
                <a:ea typeface="Roboto Medium" panose="02000000000000000000" pitchFamily="2" charset="0"/>
                <a:cs typeface="Segoe UI" panose="020B0502040204020203" pitchFamily="34" charset="0"/>
              </a:rPr>
              <a:t>2023</a:t>
            </a:r>
            <a:r>
              <a:rPr lang="es-CO" sz="1200" spc="-40" baseline="30000">
                <a:latin typeface="+mj-lt"/>
                <a:ea typeface="Roboto Medium" panose="02000000000000000000" pitchFamily="2" charset="0"/>
                <a:cs typeface="Segoe UI" panose="020B0502040204020203" pitchFamily="34" charset="0"/>
              </a:rPr>
              <a:t>p</a:t>
            </a:r>
            <a:r>
              <a:rPr lang="es-CO" sz="1200" spc="-40">
                <a:latin typeface="+mj-lt"/>
                <a:ea typeface="Roboto Medium" panose="02000000000000000000" pitchFamily="2" charset="0"/>
                <a:cs typeface="Segoe UI" panose="020B0502040204020203" pitchFamily="34" charset="0"/>
              </a:rPr>
              <a:t> – 2025</a:t>
            </a:r>
            <a:r>
              <a:rPr lang="es-CO" sz="1200" spc="-40" baseline="30000">
                <a:latin typeface="+mj-lt"/>
                <a:ea typeface="Roboto Medium" panose="02000000000000000000" pitchFamily="2" charset="0"/>
                <a:cs typeface="Segoe UI" panose="020B0502040204020203" pitchFamily="34" charset="0"/>
              </a:rPr>
              <a:t>pr</a:t>
            </a:r>
            <a:r>
              <a:rPr lang="es-CO" sz="1200" spc="-40">
                <a:latin typeface="+mj-lt"/>
                <a:ea typeface="Roboto Medium" panose="02000000000000000000" pitchFamily="2" charset="0"/>
                <a:cs typeface="Segoe UI" panose="020B0502040204020203" pitchFamily="34" charset="0"/>
              </a:rPr>
              <a:t> segundo trimestre</a:t>
            </a:r>
          </a:p>
        </p:txBody>
      </p:sp>
      <p:cxnSp>
        <p:nvCxnSpPr>
          <p:cNvPr id="7" name="Conector recto 6">
            <a:extLst>
              <a:ext uri="{FF2B5EF4-FFF2-40B4-BE49-F238E27FC236}">
                <a16:creationId xmlns:a16="http://schemas.microsoft.com/office/drawing/2014/main" id="{1BAE8E8C-D92C-C749-B7E8-D58A97E607D9}"/>
              </a:ext>
            </a:extLst>
          </p:cNvPr>
          <p:cNvCxnSpPr>
            <a:cxnSpLocks/>
          </p:cNvCxnSpPr>
          <p:nvPr/>
        </p:nvCxnSpPr>
        <p:spPr>
          <a:xfrm flipV="1">
            <a:off x="325103" y="416456"/>
            <a:ext cx="0" cy="809194"/>
          </a:xfrm>
          <a:prstGeom prst="line">
            <a:avLst/>
          </a:prstGeom>
          <a:ln>
            <a:solidFill>
              <a:srgbClr val="00A8AC"/>
            </a:solidFill>
          </a:ln>
          <a:effectLst/>
        </p:spPr>
        <p:style>
          <a:lnRef idx="2">
            <a:schemeClr val="accent1"/>
          </a:lnRef>
          <a:fillRef idx="0">
            <a:schemeClr val="accent1"/>
          </a:fillRef>
          <a:effectRef idx="1">
            <a:schemeClr val="accent1"/>
          </a:effectRef>
          <a:fontRef idx="minor">
            <a:schemeClr val="tx1"/>
          </a:fontRef>
        </p:style>
      </p:cxnSp>
      <p:sp>
        <p:nvSpPr>
          <p:cNvPr id="3" name="Marcador de texto 33">
            <a:extLst>
              <a:ext uri="{FF2B5EF4-FFF2-40B4-BE49-F238E27FC236}">
                <a16:creationId xmlns:a16="http://schemas.microsoft.com/office/drawing/2014/main" id="{807ED014-A74C-BB3E-9E1D-D3BE3F16F816}"/>
              </a:ext>
            </a:extLst>
          </p:cNvPr>
          <p:cNvSpPr txBox="1">
            <a:spLocks/>
          </p:cNvSpPr>
          <p:nvPr/>
        </p:nvSpPr>
        <p:spPr>
          <a:xfrm>
            <a:off x="409540" y="4515121"/>
            <a:ext cx="4506573" cy="558965"/>
          </a:xfrm>
          <a:prstGeom prst="rect">
            <a:avLst/>
          </a:prstGeom>
        </p:spPr>
        <p:txBody>
          <a:bodyPr/>
          <a:lstStyle>
            <a:lvl1pPr marL="0" indent="0" algn="l" defTabSz="914400" rtl="0" eaLnBrk="1" latinLnBrk="0" hangingPunct="1">
              <a:lnSpc>
                <a:spcPct val="90000"/>
              </a:lnSpc>
              <a:spcBef>
                <a:spcPts val="200"/>
              </a:spcBef>
              <a:buFont typeface="Arial" panose="020B0604020202020204" pitchFamily="34" charset="0"/>
              <a:buNone/>
              <a:defRPr sz="700" kern="1200">
                <a:solidFill>
                  <a:srgbClr val="87909A"/>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0000"/>
              </a:lnSpc>
              <a:defRPr/>
            </a:pPr>
            <a:r>
              <a:rPr lang="es-CO" sz="600" baseline="30000">
                <a:solidFill>
                  <a:schemeClr val="tx1">
                    <a:lumMod val="85000"/>
                    <a:lumOff val="15000"/>
                  </a:schemeClr>
                </a:solidFill>
                <a:latin typeface="+mj-lt"/>
                <a:ea typeface="Segoe UI" panose="020B0502040204020203" pitchFamily="34" charset="0"/>
                <a:cs typeface="Segoe UI" panose="020B0502040204020203" pitchFamily="34" charset="0"/>
              </a:rPr>
              <a:t>1 </a:t>
            </a:r>
            <a:r>
              <a:rPr lang="es-ES" sz="600">
                <a:solidFill>
                  <a:schemeClr val="tx1">
                    <a:lumMod val="85000"/>
                    <a:lumOff val="15000"/>
                  </a:schemeClr>
                </a:solidFill>
                <a:latin typeface="+mj-lt"/>
                <a:ea typeface="Segoe UI" panose="020B0502040204020203" pitchFamily="34" charset="0"/>
                <a:cs typeface="Segoe UI" panose="020B0502040204020203" pitchFamily="34" charset="0"/>
              </a:rPr>
              <a:t>Series encadenadas de volumen con año de referencia 2015 </a:t>
            </a:r>
          </a:p>
          <a:p>
            <a:pPr>
              <a:lnSpc>
                <a:spcPct val="80000"/>
              </a:lnSpc>
              <a:defRPr/>
            </a:pPr>
            <a:r>
              <a:rPr lang="es-ES" sz="600" baseline="30000" err="1">
                <a:solidFill>
                  <a:schemeClr val="tx1">
                    <a:lumMod val="85000"/>
                    <a:lumOff val="15000"/>
                  </a:schemeClr>
                </a:solidFill>
                <a:latin typeface="+mj-lt"/>
                <a:ea typeface="Segoe UI" panose="020B0502040204020203" pitchFamily="34" charset="0"/>
                <a:cs typeface="Segoe UI" panose="020B0502040204020203" pitchFamily="34" charset="0"/>
              </a:rPr>
              <a:t>pr</a:t>
            </a:r>
            <a:r>
              <a:rPr lang="es-ES" sz="600" err="1">
                <a:solidFill>
                  <a:schemeClr val="tx1">
                    <a:lumMod val="85000"/>
                    <a:lumOff val="15000"/>
                  </a:schemeClr>
                </a:solidFill>
                <a:latin typeface="+mj-lt"/>
                <a:ea typeface="Segoe UI" panose="020B0502040204020203" pitchFamily="34" charset="0"/>
                <a:cs typeface="Segoe UI" panose="020B0502040204020203" pitchFamily="34" charset="0"/>
              </a:rPr>
              <a:t>preliminar</a:t>
            </a:r>
            <a:r>
              <a:rPr lang="es-ES" sz="600">
                <a:solidFill>
                  <a:schemeClr val="tx1">
                    <a:lumMod val="85000"/>
                    <a:lumOff val="15000"/>
                  </a:schemeClr>
                </a:solidFill>
                <a:latin typeface="+mj-lt"/>
                <a:ea typeface="Segoe UI" panose="020B0502040204020203" pitchFamily="34" charset="0"/>
                <a:cs typeface="Segoe UI" panose="020B0502040204020203" pitchFamily="34" charset="0"/>
              </a:rPr>
              <a:t> </a:t>
            </a:r>
          </a:p>
          <a:p>
            <a:pPr>
              <a:lnSpc>
                <a:spcPct val="80000"/>
              </a:lnSpc>
              <a:defRPr/>
            </a:pPr>
            <a:r>
              <a:rPr lang="es-CO" sz="600" baseline="30000" err="1">
                <a:solidFill>
                  <a:schemeClr val="tx1">
                    <a:lumMod val="85000"/>
                    <a:lumOff val="15000"/>
                  </a:schemeClr>
                </a:solidFill>
                <a:latin typeface="+mj-lt"/>
                <a:cs typeface="Segoe UI"/>
              </a:rPr>
              <a:t>p</a:t>
            </a:r>
            <a:r>
              <a:rPr lang="es-CO" sz="600" err="1">
                <a:solidFill>
                  <a:schemeClr val="tx1">
                    <a:lumMod val="85000"/>
                    <a:lumOff val="15000"/>
                  </a:schemeClr>
                </a:solidFill>
                <a:latin typeface="+mj-lt"/>
                <a:cs typeface="Segoe UI"/>
              </a:rPr>
              <a:t>provisional</a:t>
            </a:r>
            <a:r>
              <a:rPr lang="es-CO" sz="600">
                <a:solidFill>
                  <a:schemeClr val="tx1">
                    <a:lumMod val="85000"/>
                    <a:lumOff val="15000"/>
                  </a:schemeClr>
                </a:solidFill>
                <a:latin typeface="+mj-lt"/>
                <a:cs typeface="Segoe UI"/>
              </a:rPr>
              <a:t> </a:t>
            </a:r>
          </a:p>
          <a:p>
            <a:pPr lvl="0">
              <a:lnSpc>
                <a:spcPct val="80000"/>
              </a:lnSpc>
              <a:defRPr/>
            </a:pPr>
            <a:r>
              <a:rPr kumimoji="0" lang="es-CO" sz="600" b="1" i="0" u="none" strike="noStrike" kern="1200" cap="none" spc="0" normalizeH="0" baseline="0" noProof="0">
                <a:ln>
                  <a:noFill/>
                </a:ln>
                <a:solidFill>
                  <a:schemeClr val="tx1">
                    <a:lumMod val="85000"/>
                    <a:lumOff val="15000"/>
                  </a:schemeClr>
                </a:solidFill>
                <a:effectLst/>
                <a:uLnTx/>
                <a:uFillTx/>
                <a:latin typeface="+mj-lt"/>
                <a:ea typeface="Segoe UI" panose="020B0502040204020203" pitchFamily="34" charset="0"/>
                <a:cs typeface="Segoe UI" panose="020B0502040204020203" pitchFamily="34" charset="0"/>
              </a:rPr>
              <a:t>Fuente: </a:t>
            </a:r>
            <a:r>
              <a:rPr lang="es-CO" sz="600">
                <a:solidFill>
                  <a:schemeClr val="tx1">
                    <a:lumMod val="85000"/>
                    <a:lumOff val="15000"/>
                  </a:schemeClr>
                </a:solidFill>
                <a:latin typeface="+mj-lt"/>
                <a:ea typeface="Segoe UI" panose="020B0502040204020203" pitchFamily="34" charset="0"/>
                <a:cs typeface="Segoe UI" panose="020B0502040204020203" pitchFamily="34" charset="0"/>
              </a:rPr>
              <a:t>DANE, PIB_T</a:t>
            </a:r>
            <a:endParaRPr kumimoji="0" lang="es-CO" sz="600" b="0" i="0" u="none" strike="noStrike" kern="1200" cap="none" spc="0" normalizeH="0" baseline="0" noProof="0">
              <a:ln>
                <a:noFill/>
              </a:ln>
              <a:solidFill>
                <a:schemeClr val="tx1">
                  <a:lumMod val="85000"/>
                  <a:lumOff val="15000"/>
                </a:schemeClr>
              </a:solidFill>
              <a:effectLst/>
              <a:uLnTx/>
              <a:uFillTx/>
              <a:latin typeface="+mj-lt"/>
              <a:ea typeface="Segoe UI" panose="020B0502040204020203" pitchFamily="34" charset="0"/>
              <a:cs typeface="Segoe UI" panose="020B0502040204020203" pitchFamily="34" charset="0"/>
            </a:endParaRPr>
          </a:p>
        </p:txBody>
      </p:sp>
      <p:sp>
        <p:nvSpPr>
          <p:cNvPr id="6" name="CuadroTexto 5">
            <a:extLst>
              <a:ext uri="{FF2B5EF4-FFF2-40B4-BE49-F238E27FC236}">
                <a16:creationId xmlns:a16="http://schemas.microsoft.com/office/drawing/2014/main" id="{E4860E15-7863-6097-F865-D30B023B13CB}"/>
              </a:ext>
            </a:extLst>
          </p:cNvPr>
          <p:cNvSpPr txBox="1"/>
          <p:nvPr/>
        </p:nvSpPr>
        <p:spPr>
          <a:xfrm>
            <a:off x="5961552" y="4780920"/>
            <a:ext cx="3047629" cy="261610"/>
          </a:xfrm>
          <a:prstGeom prst="rect">
            <a:avLst/>
          </a:prstGeom>
          <a:noFill/>
        </p:spPr>
        <p:txBody>
          <a:bodyPr wrap="none" rtlCol="0">
            <a:spAutoFit/>
          </a:bodyPr>
          <a:lstStyle/>
          <a:p>
            <a:r>
              <a:rPr lang="es-CO" sz="1100" dirty="0">
                <a:solidFill>
                  <a:schemeClr val="bg1">
                    <a:lumMod val="50000"/>
                  </a:schemeClr>
                </a:solidFill>
              </a:rPr>
              <a:t>- Cifras actualizadas al 15 de agosto de 2025 -</a:t>
            </a:r>
          </a:p>
        </p:txBody>
      </p:sp>
    </p:spTree>
    <p:extLst>
      <p:ext uri="{BB962C8B-B14F-4D97-AF65-F5344CB8AC3E}">
        <p14:creationId xmlns:p14="http://schemas.microsoft.com/office/powerpoint/2010/main" val="2045441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Marcador de texto 33">
            <a:extLst>
              <a:ext uri="{FF2B5EF4-FFF2-40B4-BE49-F238E27FC236}">
                <a16:creationId xmlns:a16="http://schemas.microsoft.com/office/drawing/2014/main" id="{00E4FF5D-D87D-4965-9137-E3DB2FC0FE39}"/>
              </a:ext>
            </a:extLst>
          </p:cNvPr>
          <p:cNvSpPr txBox="1">
            <a:spLocks/>
          </p:cNvSpPr>
          <p:nvPr/>
        </p:nvSpPr>
        <p:spPr>
          <a:xfrm>
            <a:off x="414421" y="4236790"/>
            <a:ext cx="2592939" cy="728950"/>
          </a:xfrm>
          <a:prstGeom prst="rect">
            <a:avLst/>
          </a:prstGeom>
        </p:spPr>
        <p:txBody>
          <a:bodyPr/>
          <a:lstStyle>
            <a:lvl1pPr marL="0" indent="0" algn="l" defTabSz="914400" rtl="0" eaLnBrk="1" latinLnBrk="0" hangingPunct="1">
              <a:lnSpc>
                <a:spcPct val="90000"/>
              </a:lnSpc>
              <a:spcBef>
                <a:spcPts val="200"/>
              </a:spcBef>
              <a:buFont typeface="Arial" panose="020B0604020202020204" pitchFamily="34" charset="0"/>
              <a:buNone/>
              <a:defRPr sz="700" kern="1200">
                <a:solidFill>
                  <a:srgbClr val="87909A"/>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80000"/>
              </a:lnSpc>
              <a:defRPr/>
            </a:pPr>
            <a:r>
              <a:rPr lang="es-CO" sz="600" baseline="30000">
                <a:solidFill>
                  <a:schemeClr val="tx1">
                    <a:lumMod val="85000"/>
                    <a:lumOff val="15000"/>
                  </a:schemeClr>
                </a:solidFill>
                <a:latin typeface="+mj-lt"/>
                <a:ea typeface="Segoe UI" panose="020B0502040204020203" pitchFamily="34" charset="0"/>
                <a:cs typeface="Segoe UI" panose="020B0502040204020203" pitchFamily="34" charset="0"/>
              </a:rPr>
              <a:t>1 </a:t>
            </a:r>
            <a:r>
              <a:rPr lang="es-ES" sz="600">
                <a:solidFill>
                  <a:schemeClr val="tx1">
                    <a:lumMod val="85000"/>
                    <a:lumOff val="15000"/>
                  </a:schemeClr>
                </a:solidFill>
                <a:latin typeface="+mj-lt"/>
                <a:ea typeface="Segoe UI" panose="020B0502040204020203" pitchFamily="34" charset="0"/>
                <a:cs typeface="Segoe UI" panose="020B0502040204020203" pitchFamily="34" charset="0"/>
              </a:rPr>
              <a:t>Series originales encadenadas de volumen con año de referencia 2015.</a:t>
            </a:r>
          </a:p>
          <a:p>
            <a:pPr lvl="0" algn="just">
              <a:lnSpc>
                <a:spcPct val="80000"/>
              </a:lnSpc>
              <a:defRPr/>
            </a:pPr>
            <a:r>
              <a:rPr lang="es-ES" sz="600">
                <a:solidFill>
                  <a:schemeClr val="tx1">
                    <a:lumMod val="85000"/>
                    <a:lumOff val="15000"/>
                  </a:schemeClr>
                </a:solidFill>
                <a:latin typeface="+mj-lt"/>
                <a:ea typeface="Segoe UI" panose="020B0502040204020203" pitchFamily="34" charset="0"/>
                <a:cs typeface="Segoe UI" panose="020B0502040204020203" pitchFamily="34" charset="0"/>
              </a:rPr>
              <a:t>*Por efecto del redondeo, la suma de las contribuciones puede no coincidir con el valor agregado. </a:t>
            </a:r>
          </a:p>
          <a:p>
            <a:pPr>
              <a:lnSpc>
                <a:spcPct val="80000"/>
              </a:lnSpc>
              <a:defRPr/>
            </a:pPr>
            <a:r>
              <a:rPr lang="es-ES" sz="600" baseline="30000" err="1">
                <a:solidFill>
                  <a:schemeClr val="tx1">
                    <a:lumMod val="85000"/>
                    <a:lumOff val="15000"/>
                  </a:schemeClr>
                </a:solidFill>
                <a:latin typeface="+mj-lt"/>
                <a:ea typeface="Segoe UI" panose="020B0502040204020203" pitchFamily="34" charset="0"/>
                <a:cs typeface="Segoe UI" panose="020B0502040204020203" pitchFamily="34" charset="0"/>
              </a:rPr>
              <a:t>pr</a:t>
            </a:r>
            <a:r>
              <a:rPr lang="es-ES" sz="600" err="1">
                <a:solidFill>
                  <a:schemeClr val="tx1">
                    <a:lumMod val="85000"/>
                    <a:lumOff val="15000"/>
                  </a:schemeClr>
                </a:solidFill>
                <a:latin typeface="+mj-lt"/>
                <a:ea typeface="Segoe UI" panose="020B0502040204020203" pitchFamily="34" charset="0"/>
                <a:cs typeface="Segoe UI" panose="020B0502040204020203" pitchFamily="34" charset="0"/>
              </a:rPr>
              <a:t>preliminar</a:t>
            </a:r>
            <a:r>
              <a:rPr lang="es-ES" sz="600">
                <a:solidFill>
                  <a:schemeClr val="tx1">
                    <a:lumMod val="85000"/>
                    <a:lumOff val="15000"/>
                  </a:schemeClr>
                </a:solidFill>
                <a:latin typeface="+mj-lt"/>
                <a:ea typeface="Segoe UI" panose="020B0502040204020203" pitchFamily="34" charset="0"/>
                <a:cs typeface="Segoe UI" panose="020B0502040204020203" pitchFamily="34" charset="0"/>
              </a:rPr>
              <a:t> </a:t>
            </a:r>
          </a:p>
          <a:p>
            <a:pPr>
              <a:lnSpc>
                <a:spcPct val="80000"/>
              </a:lnSpc>
              <a:defRPr/>
            </a:pPr>
            <a:r>
              <a:rPr lang="es-CO" sz="600" baseline="30000" err="1">
                <a:solidFill>
                  <a:schemeClr val="tx1">
                    <a:lumMod val="85000"/>
                    <a:lumOff val="15000"/>
                  </a:schemeClr>
                </a:solidFill>
                <a:latin typeface="+mj-lt"/>
                <a:cs typeface="Segoe UI"/>
              </a:rPr>
              <a:t>p</a:t>
            </a:r>
            <a:r>
              <a:rPr lang="es-CO" sz="600" err="1">
                <a:solidFill>
                  <a:schemeClr val="tx1">
                    <a:lumMod val="85000"/>
                    <a:lumOff val="15000"/>
                  </a:schemeClr>
                </a:solidFill>
                <a:latin typeface="+mj-lt"/>
                <a:cs typeface="Segoe UI"/>
              </a:rPr>
              <a:t>provisional</a:t>
            </a:r>
            <a:r>
              <a:rPr lang="es-CO" sz="600">
                <a:solidFill>
                  <a:schemeClr val="tx1">
                    <a:lumMod val="85000"/>
                    <a:lumOff val="15000"/>
                  </a:schemeClr>
                </a:solidFill>
                <a:latin typeface="+mj-lt"/>
                <a:cs typeface="Segoe UI"/>
              </a:rPr>
              <a:t> </a:t>
            </a:r>
          </a:p>
          <a:p>
            <a:pPr algn="just">
              <a:lnSpc>
                <a:spcPct val="80000"/>
              </a:lnSpc>
              <a:defRPr/>
            </a:pPr>
            <a:r>
              <a:rPr lang="es-ES" sz="600">
                <a:solidFill>
                  <a:schemeClr val="tx1">
                    <a:lumMod val="85000"/>
                    <a:lumOff val="15000"/>
                  </a:schemeClr>
                </a:solidFill>
                <a:latin typeface="+mj-lt"/>
                <a:ea typeface="Segoe UI" panose="020B0502040204020203" pitchFamily="34" charset="0"/>
                <a:cs typeface="Segoe UI" panose="020B0502040204020203" pitchFamily="34" charset="0"/>
              </a:rPr>
              <a:t>p.p.: puntos porcentuales</a:t>
            </a:r>
          </a:p>
          <a:p>
            <a:pPr lvl="0" algn="just">
              <a:lnSpc>
                <a:spcPct val="80000"/>
              </a:lnSpc>
              <a:defRPr/>
            </a:pPr>
            <a:r>
              <a:rPr kumimoji="0" lang="es-CO" sz="600" b="1" i="0" u="none" strike="noStrike" kern="1200" cap="none" spc="0" normalizeH="0" baseline="0" noProof="0">
                <a:ln>
                  <a:noFill/>
                </a:ln>
                <a:solidFill>
                  <a:schemeClr val="tx1">
                    <a:lumMod val="85000"/>
                    <a:lumOff val="15000"/>
                  </a:schemeClr>
                </a:solidFill>
                <a:effectLst/>
                <a:uLnTx/>
                <a:uFillTx/>
                <a:latin typeface="+mj-lt"/>
                <a:ea typeface="Segoe UI" panose="020B0502040204020203" pitchFamily="34" charset="0"/>
                <a:cs typeface="Segoe UI" panose="020B0502040204020203" pitchFamily="34" charset="0"/>
              </a:rPr>
              <a:t>Fuente: </a:t>
            </a:r>
            <a:r>
              <a:rPr lang="es-CO" sz="600">
                <a:solidFill>
                  <a:schemeClr val="tx1">
                    <a:lumMod val="85000"/>
                    <a:lumOff val="15000"/>
                  </a:schemeClr>
                </a:solidFill>
                <a:latin typeface="+mj-lt"/>
                <a:ea typeface="Segoe UI" panose="020B0502040204020203" pitchFamily="34" charset="0"/>
                <a:cs typeface="Segoe UI" panose="020B0502040204020203" pitchFamily="34" charset="0"/>
              </a:rPr>
              <a:t>DANE, </a:t>
            </a:r>
            <a:r>
              <a:rPr lang="es-CO" sz="600" err="1">
                <a:solidFill>
                  <a:schemeClr val="tx1">
                    <a:lumMod val="85000"/>
                    <a:lumOff val="15000"/>
                  </a:schemeClr>
                </a:solidFill>
                <a:latin typeface="+mj-lt"/>
                <a:ea typeface="Segoe UI" panose="020B0502040204020203" pitchFamily="34" charset="0"/>
                <a:cs typeface="Segoe UI" panose="020B0502040204020203" pitchFamily="34" charset="0"/>
              </a:rPr>
              <a:t>PIB_T</a:t>
            </a:r>
            <a:endParaRPr kumimoji="0" lang="es-CO" sz="600" b="0" i="0" u="none" strike="noStrike" kern="1200" cap="none" spc="0" normalizeH="0" baseline="0" noProof="0">
              <a:ln>
                <a:noFill/>
              </a:ln>
              <a:solidFill>
                <a:schemeClr val="tx1">
                  <a:lumMod val="85000"/>
                  <a:lumOff val="15000"/>
                </a:schemeClr>
              </a:solidFill>
              <a:effectLst/>
              <a:uLnTx/>
              <a:uFillTx/>
              <a:latin typeface="+mj-lt"/>
              <a:ea typeface="Segoe UI" panose="020B0502040204020203" pitchFamily="34" charset="0"/>
              <a:cs typeface="Segoe UI" panose="020B0502040204020203" pitchFamily="34" charset="0"/>
            </a:endParaRPr>
          </a:p>
        </p:txBody>
      </p:sp>
      <p:sp>
        <p:nvSpPr>
          <p:cNvPr id="3" name="object 898">
            <a:extLst>
              <a:ext uri="{FF2B5EF4-FFF2-40B4-BE49-F238E27FC236}">
                <a16:creationId xmlns:a16="http://schemas.microsoft.com/office/drawing/2014/main" id="{2EA513B8-0E84-9B97-4DC9-3B2D1EA53C8A}"/>
              </a:ext>
            </a:extLst>
          </p:cNvPr>
          <p:cNvSpPr txBox="1"/>
          <p:nvPr/>
        </p:nvSpPr>
        <p:spPr>
          <a:xfrm>
            <a:off x="492007" y="413712"/>
            <a:ext cx="3074351" cy="1625060"/>
          </a:xfrm>
          <a:prstGeom prst="rect">
            <a:avLst/>
          </a:prstGeom>
        </p:spPr>
        <p:txBody>
          <a:bodyPr vert="horz" wrap="square" lIns="0" tIns="0" rIns="0" bIns="0" rtlCol="0">
            <a:spAutoFit/>
          </a:bodyPr>
          <a:lstStyle/>
          <a:p>
            <a:pPr lvl="0">
              <a:lnSpc>
                <a:spcPct val="80000"/>
              </a:lnSpc>
            </a:pPr>
            <a:r>
              <a:rPr lang="es-CO" spc="-40" dirty="0">
                <a:solidFill>
                  <a:srgbClr val="00A8AC"/>
                </a:solidFill>
                <a:latin typeface="+mj-lt"/>
                <a:ea typeface="Segoe UI" panose="020B0502040204020203" pitchFamily="34" charset="0"/>
                <a:cs typeface="Segoe UI" panose="020B0502040204020203" pitchFamily="34" charset="0"/>
              </a:rPr>
              <a:t>Producto Interno Bruto (PIB)</a:t>
            </a:r>
          </a:p>
          <a:p>
            <a:pPr lvl="0">
              <a:lnSpc>
                <a:spcPct val="80000"/>
              </a:lnSpc>
            </a:pPr>
            <a:r>
              <a:rPr lang="es-CO" spc="-40" dirty="0">
                <a:solidFill>
                  <a:srgbClr val="00A8AC"/>
                </a:solidFill>
                <a:latin typeface="+mj-lt"/>
                <a:ea typeface="Segoe UI" panose="020B0502040204020203" pitchFamily="34" charset="0"/>
                <a:cs typeface="Segoe UI" panose="020B0502040204020203" pitchFamily="34" charset="0"/>
              </a:rPr>
              <a:t>Enfoque de la producción</a:t>
            </a:r>
            <a:br>
              <a:rPr lang="es-CO" spc="-40" dirty="0">
                <a:solidFill>
                  <a:srgbClr val="00A8AC"/>
                </a:solidFill>
                <a:latin typeface="+mj-lt"/>
                <a:ea typeface="Segoe UI" panose="020B0502040204020203" pitchFamily="34" charset="0"/>
                <a:cs typeface="Segoe UI" panose="020B0502040204020203" pitchFamily="34" charset="0"/>
              </a:rPr>
            </a:br>
            <a:r>
              <a:rPr lang="es-CO" spc="-40" dirty="0">
                <a:solidFill>
                  <a:srgbClr val="065660"/>
                </a:solidFill>
                <a:latin typeface="+mj-lt"/>
                <a:ea typeface="Segoe UI" panose="020B0502040204020203" pitchFamily="34" charset="0"/>
                <a:cs typeface="Segoe UI" panose="020B0502040204020203" pitchFamily="34" charset="0"/>
              </a:rPr>
              <a:t>Tasas de crecimiento anual (%) en volumen</a:t>
            </a:r>
            <a:r>
              <a:rPr lang="es-CO" spc="-40" baseline="30000" dirty="0">
                <a:solidFill>
                  <a:srgbClr val="065660"/>
                </a:solidFill>
                <a:latin typeface="+mj-lt"/>
                <a:ea typeface="Segoe UI" panose="020B0502040204020203" pitchFamily="34" charset="0"/>
                <a:cs typeface="Segoe UI" panose="020B0502040204020203" pitchFamily="34" charset="0"/>
              </a:rPr>
              <a:t>1</a:t>
            </a:r>
            <a:r>
              <a:rPr lang="es-CO" spc="-40" dirty="0">
                <a:solidFill>
                  <a:srgbClr val="065660"/>
                </a:solidFill>
                <a:latin typeface="+mj-lt"/>
                <a:ea typeface="Segoe UI" panose="020B0502040204020203" pitchFamily="34" charset="0"/>
                <a:cs typeface="Segoe UI" panose="020B0502040204020203" pitchFamily="34" charset="0"/>
              </a:rPr>
              <a:t> </a:t>
            </a:r>
          </a:p>
          <a:p>
            <a:pPr lvl="0">
              <a:lnSpc>
                <a:spcPct val="80000"/>
              </a:lnSpc>
            </a:pPr>
            <a:r>
              <a:rPr lang="es-CO" spc="-40" dirty="0">
                <a:solidFill>
                  <a:srgbClr val="00A8AC"/>
                </a:solidFill>
                <a:latin typeface="+mj-lt"/>
                <a:cs typeface="Arial"/>
              </a:rPr>
              <a:t>Valor agregado por actividad económica</a:t>
            </a:r>
          </a:p>
          <a:p>
            <a:pPr>
              <a:lnSpc>
                <a:spcPct val="80000"/>
              </a:lnSpc>
            </a:pPr>
            <a:r>
              <a:rPr lang="es-CO" sz="1200" spc="-40" dirty="0">
                <a:solidFill>
                  <a:schemeClr val="tx1">
                    <a:lumMod val="85000"/>
                    <a:lumOff val="15000"/>
                  </a:schemeClr>
                </a:solidFill>
                <a:latin typeface="+mj-lt"/>
                <a:ea typeface="Roboto Medium" panose="02000000000000000000" pitchFamily="2" charset="0"/>
                <a:cs typeface="Arial"/>
              </a:rPr>
              <a:t>Año 2024</a:t>
            </a:r>
            <a:r>
              <a:rPr lang="es-CO" sz="1200" spc="-40" baseline="30000" dirty="0">
                <a:solidFill>
                  <a:schemeClr val="tx1">
                    <a:lumMod val="85000"/>
                    <a:lumOff val="15000"/>
                  </a:schemeClr>
                </a:solidFill>
                <a:latin typeface="+mj-lt"/>
                <a:ea typeface="Roboto Medium" panose="02000000000000000000" pitchFamily="2" charset="0"/>
                <a:cs typeface="Arial"/>
              </a:rPr>
              <a:t>pr</a:t>
            </a:r>
            <a:r>
              <a:rPr lang="es-CO" sz="1200" spc="-40" dirty="0">
                <a:solidFill>
                  <a:schemeClr val="tx1">
                    <a:lumMod val="85000"/>
                    <a:lumOff val="15000"/>
                  </a:schemeClr>
                </a:solidFill>
                <a:latin typeface="+mj-lt"/>
                <a:ea typeface="Roboto Medium" panose="02000000000000000000" pitchFamily="2" charset="0"/>
                <a:cs typeface="Arial"/>
              </a:rPr>
              <a:t> </a:t>
            </a:r>
          </a:p>
          <a:p>
            <a:pPr>
              <a:lnSpc>
                <a:spcPct val="80000"/>
              </a:lnSpc>
            </a:pPr>
            <a:r>
              <a:rPr lang="es-CO" sz="1200" spc="-40" dirty="0">
                <a:solidFill>
                  <a:schemeClr val="tx1">
                    <a:lumMod val="85000"/>
                    <a:lumOff val="15000"/>
                  </a:schemeClr>
                </a:solidFill>
                <a:ea typeface="Roboto Medium" panose="02000000000000000000" pitchFamily="2" charset="0"/>
                <a:cs typeface="Arial"/>
              </a:rPr>
              <a:t>Segundo trimestre </a:t>
            </a:r>
            <a:r>
              <a:rPr lang="es-CO" sz="1200" spc="-40" dirty="0">
                <a:solidFill>
                  <a:schemeClr val="tx1">
                    <a:lumMod val="85000"/>
                    <a:lumOff val="15000"/>
                  </a:schemeClr>
                </a:solidFill>
                <a:latin typeface="+mj-lt"/>
                <a:ea typeface="Roboto Medium" panose="02000000000000000000" pitchFamily="2" charset="0"/>
                <a:cs typeface="Arial"/>
              </a:rPr>
              <a:t>2025</a:t>
            </a:r>
            <a:r>
              <a:rPr lang="es-CO" sz="1200" spc="-40" baseline="30000" dirty="0">
                <a:solidFill>
                  <a:schemeClr val="tx1">
                    <a:lumMod val="85000"/>
                    <a:lumOff val="15000"/>
                  </a:schemeClr>
                </a:solidFill>
                <a:latin typeface="+mj-lt"/>
                <a:ea typeface="Roboto Medium" panose="02000000000000000000" pitchFamily="2" charset="0"/>
                <a:cs typeface="Arial"/>
              </a:rPr>
              <a:t>pr</a:t>
            </a:r>
            <a:r>
              <a:rPr lang="es-CO" sz="1200" spc="-40" dirty="0">
                <a:solidFill>
                  <a:schemeClr val="tx1">
                    <a:lumMod val="85000"/>
                    <a:lumOff val="15000"/>
                  </a:schemeClr>
                </a:solidFill>
                <a:latin typeface="+mj-lt"/>
                <a:ea typeface="Roboto Medium" panose="02000000000000000000" pitchFamily="2" charset="0"/>
                <a:cs typeface="Arial"/>
              </a:rPr>
              <a:t> </a:t>
            </a:r>
          </a:p>
        </p:txBody>
      </p:sp>
      <p:cxnSp>
        <p:nvCxnSpPr>
          <p:cNvPr id="7" name="Conector recto 6">
            <a:extLst>
              <a:ext uri="{FF2B5EF4-FFF2-40B4-BE49-F238E27FC236}">
                <a16:creationId xmlns:a16="http://schemas.microsoft.com/office/drawing/2014/main" id="{A103C7CA-85FE-8E96-3A91-87689A28C128}"/>
              </a:ext>
            </a:extLst>
          </p:cNvPr>
          <p:cNvCxnSpPr>
            <a:cxnSpLocks/>
          </p:cNvCxnSpPr>
          <p:nvPr/>
        </p:nvCxnSpPr>
        <p:spPr>
          <a:xfrm flipV="1">
            <a:off x="325831" y="414327"/>
            <a:ext cx="0" cy="1624445"/>
          </a:xfrm>
          <a:prstGeom prst="line">
            <a:avLst/>
          </a:prstGeom>
          <a:ln>
            <a:solidFill>
              <a:srgbClr val="00A8AC"/>
            </a:solidFill>
          </a:ln>
          <a:effectLst/>
        </p:spPr>
        <p:style>
          <a:lnRef idx="2">
            <a:schemeClr val="accent1"/>
          </a:lnRef>
          <a:fillRef idx="0">
            <a:schemeClr val="accent1"/>
          </a:fillRef>
          <a:effectRef idx="1">
            <a:schemeClr val="accent1"/>
          </a:effectRef>
          <a:fontRef idx="minor">
            <a:schemeClr val="tx1"/>
          </a:fontRef>
        </p:style>
      </p:cxnSp>
      <p:graphicFrame>
        <p:nvGraphicFramePr>
          <p:cNvPr id="6" name="Tabla 5">
            <a:extLst>
              <a:ext uri="{FF2B5EF4-FFF2-40B4-BE49-F238E27FC236}">
                <a16:creationId xmlns:a16="http://schemas.microsoft.com/office/drawing/2014/main" id="{885CF038-3F3A-9DFB-F181-4CC13876312E}"/>
              </a:ext>
            </a:extLst>
          </p:cNvPr>
          <p:cNvGraphicFramePr>
            <a:graphicFrameLocks noGrp="1"/>
          </p:cNvGraphicFramePr>
          <p:nvPr>
            <p:extLst>
              <p:ext uri="{D42A27DB-BD31-4B8C-83A1-F6EECF244321}">
                <p14:modId xmlns:p14="http://schemas.microsoft.com/office/powerpoint/2010/main" val="568628893"/>
              </p:ext>
            </p:extLst>
          </p:nvPr>
        </p:nvGraphicFramePr>
        <p:xfrm>
          <a:off x="3423516" y="416458"/>
          <a:ext cx="5080056" cy="4325760"/>
        </p:xfrm>
        <a:graphic>
          <a:graphicData uri="http://schemas.openxmlformats.org/drawingml/2006/table">
            <a:tbl>
              <a:tblPr/>
              <a:tblGrid>
                <a:gridCol w="2556000">
                  <a:extLst>
                    <a:ext uri="{9D8B030D-6E8A-4147-A177-3AD203B41FA5}">
                      <a16:colId xmlns:a16="http://schemas.microsoft.com/office/drawing/2014/main" val="27329219"/>
                    </a:ext>
                  </a:extLst>
                </a:gridCol>
                <a:gridCol w="792000">
                  <a:extLst>
                    <a:ext uri="{9D8B030D-6E8A-4147-A177-3AD203B41FA5}">
                      <a16:colId xmlns:a16="http://schemas.microsoft.com/office/drawing/2014/main" val="2661993824"/>
                    </a:ext>
                  </a:extLst>
                </a:gridCol>
                <a:gridCol w="792000">
                  <a:extLst>
                    <a:ext uri="{9D8B030D-6E8A-4147-A177-3AD203B41FA5}">
                      <a16:colId xmlns:a16="http://schemas.microsoft.com/office/drawing/2014/main" val="2181670617"/>
                    </a:ext>
                  </a:extLst>
                </a:gridCol>
                <a:gridCol w="112056">
                  <a:extLst>
                    <a:ext uri="{9D8B030D-6E8A-4147-A177-3AD203B41FA5}">
                      <a16:colId xmlns:a16="http://schemas.microsoft.com/office/drawing/2014/main" val="145067256"/>
                    </a:ext>
                  </a:extLst>
                </a:gridCol>
                <a:gridCol w="828000">
                  <a:extLst>
                    <a:ext uri="{9D8B030D-6E8A-4147-A177-3AD203B41FA5}">
                      <a16:colId xmlns:a16="http://schemas.microsoft.com/office/drawing/2014/main" val="3949012292"/>
                    </a:ext>
                  </a:extLst>
                </a:gridCol>
              </a:tblGrid>
              <a:tr h="324000">
                <a:tc rowSpan="2">
                  <a:txBody>
                    <a:bodyPr/>
                    <a:lstStyle/>
                    <a:p>
                      <a:pPr algn="ctr" fontAlgn="ctr"/>
                      <a:r>
                        <a:rPr lang="es-CO" sz="800" b="1" i="0" u="none" strike="noStrike">
                          <a:solidFill>
                            <a:srgbClr val="FFFFFF"/>
                          </a:solidFill>
                          <a:effectLst/>
                          <a:latin typeface="+mj-lt"/>
                        </a:rPr>
                        <a:t>Actividad económica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tc gridSpan="2">
                  <a:txBody>
                    <a:bodyPr/>
                    <a:lstStyle/>
                    <a:p>
                      <a:pPr algn="ctr" fontAlgn="ctr"/>
                      <a:r>
                        <a:rPr lang="es-CO" sz="800" b="1" i="0" u="none" strike="noStrike">
                          <a:solidFill>
                            <a:srgbClr val="FFFFFF"/>
                          </a:solidFill>
                          <a:effectLst/>
                          <a:latin typeface="+mj-lt"/>
                        </a:rPr>
                        <a:t>Tasas de crecimiento anual (%)</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tc hMerge="1">
                  <a:txBody>
                    <a:bodyPr/>
                    <a:lstStyle/>
                    <a:p>
                      <a:endParaRPr lang="es-CO"/>
                    </a:p>
                  </a:txBody>
                  <a:tcPr/>
                </a:tc>
                <a:tc>
                  <a:txBody>
                    <a:bodyPr/>
                    <a:lstStyle/>
                    <a:p>
                      <a:pPr algn="l" fontAlgn="b"/>
                      <a:endParaRPr lang="es-CO" sz="800" b="0" i="0" u="none" strike="noStrike">
                        <a:solidFill>
                          <a:srgbClr val="000000"/>
                        </a:solidFill>
                        <a:effectLst/>
                        <a:latin typeface="+mj-lt"/>
                      </a:endParaRPr>
                    </a:p>
                  </a:txBody>
                  <a:tcPr marL="0" marR="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fontAlgn="ctr"/>
                      <a:r>
                        <a:rPr lang="es-CO" sz="800" b="1" i="0" u="none" strike="noStrike">
                          <a:solidFill>
                            <a:srgbClr val="FFFFFF"/>
                          </a:solidFill>
                          <a:effectLst/>
                          <a:latin typeface="+mj-lt"/>
                        </a:rPr>
                        <a:t>Contribución* al </a:t>
                      </a:r>
                    </a:p>
                    <a:p>
                      <a:pPr algn="ctr" fontAlgn="ctr"/>
                      <a:r>
                        <a:rPr lang="es-CO" sz="800" b="1" i="0" u="none" strike="noStrike">
                          <a:solidFill>
                            <a:srgbClr val="FFFFFF"/>
                          </a:solidFill>
                          <a:effectLst/>
                          <a:latin typeface="+mj-lt"/>
                        </a:rPr>
                        <a:t>valor agregado (p.p.)</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extLst>
                  <a:ext uri="{0D108BD9-81ED-4DB2-BD59-A6C34878D82A}">
                    <a16:rowId xmlns:a16="http://schemas.microsoft.com/office/drawing/2014/main" val="2249999085"/>
                  </a:ext>
                </a:extLst>
              </a:tr>
              <a:tr h="288000">
                <a:tc vMerge="1">
                  <a:txBody>
                    <a:bodyPr/>
                    <a:lstStyle/>
                    <a:p>
                      <a:endParaRPr lang="es-CO"/>
                    </a:p>
                  </a:txBody>
                  <a:tcPr/>
                </a:tc>
                <a:tc>
                  <a:txBody>
                    <a:bodyPr/>
                    <a:lstStyle/>
                    <a:p>
                      <a:pPr algn="ctr" fontAlgn="ctr"/>
                      <a:r>
                        <a:rPr lang="es-CO" sz="800" b="1" i="0" u="none" strike="noStrike" kern="1200" dirty="0">
                          <a:solidFill>
                            <a:srgbClr val="FFFFFF"/>
                          </a:solidFill>
                          <a:effectLst/>
                          <a:latin typeface="+mn-lt"/>
                          <a:ea typeface="+mn-ea"/>
                          <a:cs typeface="+mn-cs"/>
                        </a:rPr>
                        <a:t>Año 2024</a:t>
                      </a:r>
                      <a:r>
                        <a:rPr lang="es-CO" sz="800" b="1" i="0" u="none" strike="noStrike" kern="1200" baseline="30000" dirty="0">
                          <a:solidFill>
                            <a:srgbClr val="FFFFFF"/>
                          </a:solidFill>
                          <a:effectLst/>
                          <a:latin typeface="+mn-lt"/>
                          <a:ea typeface="+mn-ea"/>
                          <a:cs typeface="+mn-cs"/>
                        </a:rPr>
                        <a:t>pr</a:t>
                      </a:r>
                      <a:r>
                        <a:rPr lang="es-CO" sz="800" b="1" i="0" u="none" strike="noStrike" kern="1200" dirty="0">
                          <a:solidFill>
                            <a:srgbClr val="FFFFFF"/>
                          </a:solidFill>
                          <a:effectLst/>
                          <a:latin typeface="+mn-lt"/>
                          <a:ea typeface="+mn-ea"/>
                          <a:cs typeface="+mn-cs"/>
                        </a:rPr>
                        <a:t>/</a:t>
                      </a:r>
                    </a:p>
                    <a:p>
                      <a:pPr algn="ctr" fontAlgn="ctr"/>
                      <a:r>
                        <a:rPr lang="es-CO" sz="800" b="1" i="0" u="none" strike="noStrike" kern="1200" dirty="0">
                          <a:solidFill>
                            <a:srgbClr val="FFFFFF"/>
                          </a:solidFill>
                          <a:effectLst/>
                          <a:latin typeface="+mn-lt"/>
                          <a:ea typeface="+mn-ea"/>
                          <a:cs typeface="+mn-cs"/>
                        </a:rPr>
                        <a:t>Año 2023</a:t>
                      </a:r>
                      <a:r>
                        <a:rPr lang="es-CO" sz="800" b="1" i="0" u="none" strike="noStrike" kern="1200" baseline="30000" dirty="0">
                          <a:solidFill>
                            <a:srgbClr val="FFFFFF"/>
                          </a:solidFill>
                          <a:effectLst/>
                          <a:latin typeface="+mn-lt"/>
                          <a:ea typeface="+mn-ea"/>
                          <a:cs typeface="+mn-cs"/>
                        </a:rPr>
                        <a:t>p</a:t>
                      </a:r>
                      <a:r>
                        <a:rPr lang="es-CO" sz="800" b="1" i="0" u="none" strike="noStrike" kern="1200" dirty="0">
                          <a:solidFill>
                            <a:srgbClr val="FFFFFF"/>
                          </a:solidFill>
                          <a:effectLst/>
                          <a:latin typeface="+mn-lt"/>
                          <a:ea typeface="+mn-ea"/>
                          <a:cs typeface="+mn-cs"/>
                        </a:rPr>
                        <a:t> </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tc>
                  <a:txBody>
                    <a:bodyPr/>
                    <a:lstStyle/>
                    <a:p>
                      <a:pPr algn="ctr" fontAlgn="ctr"/>
                      <a:r>
                        <a:rPr lang="es-CO" sz="800" b="1" i="0" u="none" strike="noStrike" dirty="0">
                          <a:solidFill>
                            <a:srgbClr val="FFFFFF"/>
                          </a:solidFill>
                          <a:effectLst/>
                          <a:latin typeface="+mj-lt"/>
                        </a:rPr>
                        <a:t>2025</a:t>
                      </a:r>
                      <a:r>
                        <a:rPr lang="es-CO" sz="800" b="1" i="0" u="none" strike="noStrike" baseline="30000" dirty="0">
                          <a:solidFill>
                            <a:srgbClr val="FFFFFF"/>
                          </a:solidFill>
                          <a:effectLst/>
                          <a:latin typeface="+mj-lt"/>
                        </a:rPr>
                        <a:t>pr </a:t>
                      </a:r>
                      <a:r>
                        <a:rPr lang="es-CO" sz="800" b="1" i="0" u="none" strike="noStrike" dirty="0">
                          <a:solidFill>
                            <a:srgbClr val="FFFFFF"/>
                          </a:solidFill>
                          <a:effectLst/>
                          <a:latin typeface="+mj-lt"/>
                        </a:rPr>
                        <a:t>- II / </a:t>
                      </a:r>
                      <a:br>
                        <a:rPr lang="es-CO" sz="800" b="1" i="0" u="none" strike="noStrike" dirty="0">
                          <a:solidFill>
                            <a:srgbClr val="FFFFFF"/>
                          </a:solidFill>
                          <a:effectLst/>
                          <a:latin typeface="+mj-lt"/>
                        </a:rPr>
                      </a:br>
                      <a:r>
                        <a:rPr lang="es-CO" sz="800" b="1" i="0" u="none" strike="noStrike" dirty="0">
                          <a:solidFill>
                            <a:srgbClr val="FFFFFF"/>
                          </a:solidFill>
                          <a:effectLst/>
                          <a:latin typeface="+mj-lt"/>
                        </a:rPr>
                        <a:t>2024</a:t>
                      </a:r>
                      <a:r>
                        <a:rPr lang="es-CO" sz="800" b="1" i="0" u="none" strike="noStrike" baseline="30000" dirty="0">
                          <a:solidFill>
                            <a:srgbClr val="FFFFFF"/>
                          </a:solidFill>
                          <a:effectLst/>
                          <a:latin typeface="+mj-lt"/>
                        </a:rPr>
                        <a:t>pr </a:t>
                      </a:r>
                      <a:r>
                        <a:rPr lang="es-CO" sz="800" b="1" i="0" u="none" strike="noStrike" dirty="0">
                          <a:solidFill>
                            <a:srgbClr val="FFFFFF"/>
                          </a:solidFill>
                          <a:effectLst/>
                          <a:latin typeface="+mj-lt"/>
                        </a:rPr>
                        <a:t>– II</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65660"/>
                    </a:solidFill>
                  </a:tcPr>
                </a:tc>
                <a:tc>
                  <a:txBody>
                    <a:bodyPr/>
                    <a:lstStyle/>
                    <a:p>
                      <a:pPr algn="l" fontAlgn="b"/>
                      <a:endParaRPr lang="es-CO" sz="800" b="0" i="0" u="none" strike="noStrike">
                        <a:solidFill>
                          <a:srgbClr val="000000"/>
                        </a:solidFill>
                        <a:effectLst/>
                        <a:latin typeface="+mj-lt"/>
                      </a:endParaRPr>
                    </a:p>
                  </a:txBody>
                  <a:tcPr marL="0" marR="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fontAlgn="ctr"/>
                      <a:r>
                        <a:rPr lang="es-CO" sz="800" b="1" i="0" u="none" strike="noStrike">
                          <a:solidFill>
                            <a:srgbClr val="FFFFFF"/>
                          </a:solidFill>
                          <a:effectLst/>
                          <a:latin typeface="+mj-lt"/>
                        </a:rPr>
                        <a:t>2025</a:t>
                      </a:r>
                      <a:r>
                        <a:rPr lang="es-CO" sz="800" b="1" i="0" u="none" strike="noStrike" baseline="30000">
                          <a:solidFill>
                            <a:srgbClr val="FFFFFF"/>
                          </a:solidFill>
                          <a:effectLst/>
                          <a:latin typeface="+mj-lt"/>
                        </a:rPr>
                        <a:t>pr</a:t>
                      </a:r>
                      <a:r>
                        <a:rPr lang="es-CO" sz="800" b="1" i="0" u="none" strike="noStrike">
                          <a:solidFill>
                            <a:srgbClr val="FFFFFF"/>
                          </a:solidFill>
                          <a:effectLst/>
                          <a:latin typeface="+mj-lt"/>
                        </a:rPr>
                        <a:t> - II</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extLst>
                  <a:ext uri="{0D108BD9-81ED-4DB2-BD59-A6C34878D82A}">
                    <a16:rowId xmlns:a16="http://schemas.microsoft.com/office/drawing/2014/main" val="3195088300"/>
                  </a:ext>
                </a:extLst>
              </a:tr>
              <a:tr h="288000">
                <a:tc>
                  <a:txBody>
                    <a:bodyPr/>
                    <a:lstStyle/>
                    <a:p>
                      <a:pPr algn="l" rtl="0" fontAlgn="ctr">
                        <a:buNone/>
                      </a:pPr>
                      <a:r>
                        <a:rPr lang="es-ES" sz="800" b="0" i="0" u="none" strike="noStrike" dirty="0">
                          <a:solidFill>
                            <a:srgbClr val="065660"/>
                          </a:solidFill>
                          <a:effectLst/>
                          <a:latin typeface="Segoe UI" panose="020B0502040204020203" pitchFamily="34" charset="0"/>
                        </a:rPr>
                        <a:t>Comercio y reparación; Transporte y almacenamiento; Alojamiento y servicios de comida</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buNone/>
                      </a:pPr>
                      <a:r>
                        <a:rPr lang="es-CO" sz="800" b="0" i="0" u="none" strike="noStrike" dirty="0">
                          <a:solidFill>
                            <a:srgbClr val="065660"/>
                          </a:solidFill>
                          <a:effectLst/>
                          <a:latin typeface="Segoe UI" panose="020B0502040204020203" pitchFamily="34" charset="0"/>
                        </a:rPr>
                        <a:t>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buNone/>
                      </a:pPr>
                      <a:r>
                        <a:rPr lang="es-CO" sz="800" b="1" i="0" u="none" strike="noStrike" dirty="0">
                          <a:solidFill>
                            <a:srgbClr val="065660"/>
                          </a:solidFill>
                          <a:effectLst/>
                          <a:latin typeface="Segoe UI" panose="020B0502040204020203" pitchFamily="34" charset="0"/>
                        </a:rPr>
                        <a:t>5,6</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D9D9D9"/>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dirty="0">
                          <a:solidFill>
                            <a:srgbClr val="065660"/>
                          </a:solidFill>
                          <a:effectLst/>
                          <a:latin typeface="Segoe UI" panose="020B0502040204020203"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extLst>
                  <a:ext uri="{0D108BD9-81ED-4DB2-BD59-A6C34878D82A}">
                    <a16:rowId xmlns:a16="http://schemas.microsoft.com/office/drawing/2014/main" val="618550579"/>
                  </a:ext>
                </a:extLst>
              </a:tr>
              <a:tr h="216000">
                <a:tc>
                  <a:txBody>
                    <a:bodyPr/>
                    <a:lstStyle/>
                    <a:p>
                      <a:pPr algn="l" rtl="0" fontAlgn="ctr">
                        <a:buNone/>
                      </a:pPr>
                      <a:r>
                        <a:rPr lang="es-ES" sz="800" b="0" i="0" u="none" strike="noStrike" dirty="0">
                          <a:solidFill>
                            <a:srgbClr val="065660"/>
                          </a:solidFill>
                          <a:effectLst/>
                          <a:latin typeface="Segoe UI" panose="020B0502040204020203" pitchFamily="34" charset="0"/>
                        </a:rPr>
                        <a:t>Agricultura, ganadería, caza, silvicultura y pesca</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0" i="0" u="none" strike="noStrike">
                          <a:solidFill>
                            <a:srgbClr val="065660"/>
                          </a:solidFill>
                          <a:effectLst/>
                          <a:latin typeface="Segoe UI" panose="020B0502040204020203" pitchFamily="34" charset="0"/>
                        </a:rPr>
                        <a:t>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3,8</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946713244"/>
                  </a:ext>
                </a:extLst>
              </a:tr>
              <a:tr h="288000">
                <a:tc>
                  <a:txBody>
                    <a:bodyPr/>
                    <a:lstStyle/>
                    <a:p>
                      <a:pPr algn="l" rtl="0" fontAlgn="ctr">
                        <a:buNone/>
                      </a:pPr>
                      <a:r>
                        <a:rPr lang="es-ES" sz="800" b="0" i="0" u="none" strike="noStrike" dirty="0">
                          <a:solidFill>
                            <a:srgbClr val="065660"/>
                          </a:solidFill>
                          <a:effectLst/>
                          <a:latin typeface="Segoe UI" panose="020B0502040204020203" pitchFamily="34" charset="0"/>
                        </a:rPr>
                        <a:t>Administración pública y defensa; Educación; Actividades de la salud humana</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0" i="0" u="none" strike="noStrike">
                          <a:solidFill>
                            <a:srgbClr val="065660"/>
                          </a:solidFill>
                          <a:effectLst/>
                          <a:latin typeface="Segoe UI" panose="020B0502040204020203" pitchFamily="34" charset="0"/>
                        </a:rPr>
                        <a:t>3,3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1" i="0" u="none" strike="noStrike">
                          <a:solidFill>
                            <a:srgbClr val="065660"/>
                          </a:solidFill>
                          <a:effectLst/>
                          <a:latin typeface="Segoe UI" panose="020B0502040204020203" pitchFamily="34" charset="0"/>
                        </a:rPr>
                        <a:t>1,8</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extLst>
                  <a:ext uri="{0D108BD9-81ED-4DB2-BD59-A6C34878D82A}">
                    <a16:rowId xmlns:a16="http://schemas.microsoft.com/office/drawing/2014/main" val="3639962702"/>
                  </a:ext>
                </a:extLst>
              </a:tr>
              <a:tr h="288000">
                <a:tc>
                  <a:txBody>
                    <a:bodyPr/>
                    <a:lstStyle/>
                    <a:p>
                      <a:pPr algn="l" rtl="0" fontAlgn="ctr">
                        <a:buNone/>
                      </a:pPr>
                      <a:r>
                        <a:rPr lang="es-CO" sz="800" b="0" i="0" u="none" strike="noStrike" dirty="0">
                          <a:solidFill>
                            <a:srgbClr val="065660"/>
                          </a:solidFill>
                          <a:effectLst/>
                          <a:latin typeface="Segoe UI" panose="020B0502040204020203" pitchFamily="34" charset="0"/>
                        </a:rPr>
                        <a:t>Actividades artísticas, de entretenimiento; Actividades de los hogares</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0" i="0" u="none" strike="noStrike">
                          <a:solidFill>
                            <a:srgbClr val="065660"/>
                          </a:solidFill>
                          <a:effectLst/>
                          <a:latin typeface="Segoe UI" panose="020B0502040204020203" pitchFamily="34" charset="0"/>
                        </a:rPr>
                        <a:t>8,2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7,5</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634727667"/>
                  </a:ext>
                </a:extLst>
              </a:tr>
              <a:tr h="216000">
                <a:tc>
                  <a:txBody>
                    <a:bodyPr/>
                    <a:lstStyle/>
                    <a:p>
                      <a:pPr algn="l" rtl="0" fontAlgn="ctr">
                        <a:buNone/>
                      </a:pPr>
                      <a:r>
                        <a:rPr lang="es-CO" sz="800" b="0" i="0" u="none" strike="noStrike" dirty="0">
                          <a:solidFill>
                            <a:srgbClr val="065660"/>
                          </a:solidFill>
                          <a:effectLst/>
                          <a:latin typeface="Segoe UI" panose="020B0502040204020203" pitchFamily="34" charset="0"/>
                        </a:rPr>
                        <a:t>Actividades inmobiliarias</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0" i="0" u="none" strike="noStrike">
                          <a:solidFill>
                            <a:srgbClr val="065660"/>
                          </a:solidFill>
                          <a:effectLst/>
                          <a:latin typeface="Segoe UI" panose="020B0502040204020203" pitchFamily="34" charset="0"/>
                        </a:rPr>
                        <a:t>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1" i="0" u="none" strike="noStrike">
                          <a:solidFill>
                            <a:srgbClr val="065660"/>
                          </a:solidFill>
                          <a:effectLst/>
                          <a:latin typeface="Segoe UI" panose="020B0502040204020203" pitchFamily="34" charset="0"/>
                        </a:rPr>
                        <a:t>2,0</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extLst>
                  <a:ext uri="{0D108BD9-81ED-4DB2-BD59-A6C34878D82A}">
                    <a16:rowId xmlns:a16="http://schemas.microsoft.com/office/drawing/2014/main" val="2168400792"/>
                  </a:ext>
                </a:extLst>
              </a:tr>
              <a:tr h="216000">
                <a:tc>
                  <a:txBody>
                    <a:bodyPr/>
                    <a:lstStyle/>
                    <a:p>
                      <a:pPr algn="l" rtl="0" fontAlgn="ctr">
                        <a:buNone/>
                      </a:pPr>
                      <a:r>
                        <a:rPr lang="es-ES" sz="800" b="0" i="0" u="none" strike="noStrike" dirty="0">
                          <a:solidFill>
                            <a:srgbClr val="065660"/>
                          </a:solidFill>
                          <a:effectLst/>
                          <a:latin typeface="Segoe UI" panose="020B0502040204020203" pitchFamily="34" charset="0"/>
                        </a:rPr>
                        <a:t>Actividades financieras y de seguros</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0" i="0" u="none" strike="noStrike">
                          <a:solidFill>
                            <a:srgbClr val="065660"/>
                          </a:solidFill>
                          <a:effectLst/>
                          <a:latin typeface="Segoe UI" panose="020B0502040204020203" pitchFamily="34" charset="0"/>
                        </a:rPr>
                        <a:t>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2,8</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481961315"/>
                  </a:ext>
                </a:extLst>
              </a:tr>
              <a:tr h="288000">
                <a:tc>
                  <a:txBody>
                    <a:bodyPr/>
                    <a:lstStyle/>
                    <a:p>
                      <a:pPr algn="l" rtl="0" fontAlgn="ctr">
                        <a:buNone/>
                      </a:pPr>
                      <a:r>
                        <a:rPr lang="es-ES" sz="800" b="0" i="0" u="none" strike="noStrike" dirty="0">
                          <a:solidFill>
                            <a:srgbClr val="065660"/>
                          </a:solidFill>
                          <a:effectLst/>
                          <a:latin typeface="Segoe UI" panose="020B0502040204020203" pitchFamily="34" charset="0"/>
                        </a:rPr>
                        <a:t>Actividades profesionales, científicas y técnicas; Actividades de servicios administrativos y de apoyo</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0" i="0" u="none" strike="noStrike">
                          <a:solidFill>
                            <a:srgbClr val="065660"/>
                          </a:solidFill>
                          <a:effectLst/>
                          <a:latin typeface="Segoe UI" panose="020B0502040204020203" pitchFamily="34" charset="0"/>
                        </a:rPr>
                        <a:t>-0,1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1" i="0" u="none" strike="noStrike">
                          <a:solidFill>
                            <a:srgbClr val="065660"/>
                          </a:solidFill>
                          <a:effectLst/>
                          <a:latin typeface="Segoe UI" panose="020B0502040204020203" pitchFamily="34" charset="0"/>
                        </a:rPr>
                        <a:t>1,5</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extLst>
                  <a:ext uri="{0D108BD9-81ED-4DB2-BD59-A6C34878D82A}">
                    <a16:rowId xmlns:a16="http://schemas.microsoft.com/office/drawing/2014/main" val="1668149580"/>
                  </a:ext>
                </a:extLst>
              </a:tr>
              <a:tr h="216000">
                <a:tc>
                  <a:txBody>
                    <a:bodyPr/>
                    <a:lstStyle/>
                    <a:p>
                      <a:pPr algn="l" rtl="0" fontAlgn="ctr">
                        <a:buNone/>
                      </a:pPr>
                      <a:r>
                        <a:rPr lang="es-CO" sz="800" b="0" i="0" u="none" strike="noStrike">
                          <a:solidFill>
                            <a:srgbClr val="065660"/>
                          </a:solidFill>
                          <a:effectLst/>
                          <a:latin typeface="Segoe UI" panose="020B0502040204020203" pitchFamily="34" charset="0"/>
                        </a:rPr>
                        <a:t>Industrias manufactureras</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0" i="0" u="none" strike="noStrike">
                          <a:solidFill>
                            <a:srgbClr val="065660"/>
                          </a:solidFill>
                          <a:effectLst/>
                          <a:latin typeface="Segoe UI" panose="020B0502040204020203" pitchFamily="34" charset="0"/>
                        </a:rPr>
                        <a:t>-2,1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0,9</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167992924"/>
                  </a:ext>
                </a:extLst>
              </a:tr>
              <a:tr h="216000">
                <a:tc>
                  <a:txBody>
                    <a:bodyPr/>
                    <a:lstStyle/>
                    <a:p>
                      <a:pPr algn="l" rtl="0" fontAlgn="ctr">
                        <a:buNone/>
                      </a:pPr>
                      <a:r>
                        <a:rPr lang="es-CO" sz="800" b="0" i="0" u="none" strike="noStrike">
                          <a:solidFill>
                            <a:srgbClr val="065660"/>
                          </a:solidFill>
                          <a:effectLst/>
                          <a:latin typeface="Segoe UI" panose="020B0502040204020203" pitchFamily="34" charset="0"/>
                        </a:rPr>
                        <a:t>Información y comunicaciones</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0" i="0" u="none" strike="noStrike">
                          <a:solidFill>
                            <a:srgbClr val="065660"/>
                          </a:solidFill>
                          <a:effectLst/>
                          <a:latin typeface="Segoe UI" panose="020B0502040204020203" pitchFamily="34" charset="0"/>
                        </a:rPr>
                        <a:t>-0,8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1" i="0" u="none" strike="noStrike">
                          <a:solidFill>
                            <a:srgbClr val="065660"/>
                          </a:solidFill>
                          <a:effectLst/>
                          <a:latin typeface="Segoe UI" panose="020B0502040204020203" pitchFamily="34" charset="0"/>
                        </a:rPr>
                        <a:t>3,0</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extLst>
                  <a:ext uri="{0D108BD9-81ED-4DB2-BD59-A6C34878D82A}">
                    <a16:rowId xmlns:a16="http://schemas.microsoft.com/office/drawing/2014/main" val="2581273499"/>
                  </a:ext>
                </a:extLst>
              </a:tr>
              <a:tr h="288000">
                <a:tc>
                  <a:txBody>
                    <a:bodyPr/>
                    <a:lstStyle/>
                    <a:p>
                      <a:pPr algn="l" rtl="0" fontAlgn="ctr">
                        <a:buNone/>
                      </a:pPr>
                      <a:r>
                        <a:rPr lang="es-ES" sz="800" b="0" i="0" u="none" strike="noStrike" dirty="0">
                          <a:solidFill>
                            <a:srgbClr val="065660"/>
                          </a:solidFill>
                          <a:effectLst/>
                          <a:latin typeface="Segoe UI" panose="020B0502040204020203" pitchFamily="34" charset="0"/>
                        </a:rPr>
                        <a:t>Suministro de electricidad, gas, vapor y aire acondicionado; Distribución de agua</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0" i="0" u="none" strike="noStrike">
                          <a:solidFill>
                            <a:srgbClr val="065660"/>
                          </a:solidFill>
                          <a:effectLst/>
                          <a:latin typeface="Segoe UI" panose="020B0502040204020203" pitchFamily="34" charset="0"/>
                        </a:rPr>
                        <a:t>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0,9</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dirty="0">
                          <a:solidFill>
                            <a:srgbClr val="065660"/>
                          </a:solidFill>
                          <a:effectLst/>
                          <a:latin typeface="Segoe UI" panose="020B0502040204020203" pitchFamily="34" charset="0"/>
                        </a:rPr>
                        <a:t>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861678442"/>
                  </a:ext>
                </a:extLst>
              </a:tr>
              <a:tr h="216000">
                <a:tc>
                  <a:txBody>
                    <a:bodyPr/>
                    <a:lstStyle/>
                    <a:p>
                      <a:pPr algn="l" rtl="0" fontAlgn="ctr">
                        <a:buNone/>
                      </a:pPr>
                      <a:r>
                        <a:rPr lang="es-CO" sz="800" b="0" i="0" u="none" strike="noStrike">
                          <a:solidFill>
                            <a:srgbClr val="065660"/>
                          </a:solidFill>
                          <a:effectLst/>
                          <a:latin typeface="Segoe UI" panose="020B0502040204020203" pitchFamily="34" charset="0"/>
                        </a:rPr>
                        <a:t>Construcción</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0" i="0" u="none" strike="noStrike">
                          <a:solidFill>
                            <a:srgbClr val="065660"/>
                          </a:solidFill>
                          <a:effectLst/>
                          <a:latin typeface="Segoe UI" panose="020B0502040204020203" pitchFamily="34" charset="0"/>
                        </a:rPr>
                        <a:t>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1" i="0" u="none" strike="noStrike">
                          <a:solidFill>
                            <a:srgbClr val="065660"/>
                          </a:solidFill>
                          <a:effectLst/>
                          <a:latin typeface="Segoe UI" panose="020B0502040204020203" pitchFamily="34" charset="0"/>
                        </a:rPr>
                        <a:t>-3,5</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extLst>
                  <a:ext uri="{0D108BD9-81ED-4DB2-BD59-A6C34878D82A}">
                    <a16:rowId xmlns:a16="http://schemas.microsoft.com/office/drawing/2014/main" val="2610796243"/>
                  </a:ext>
                </a:extLst>
              </a:tr>
              <a:tr h="216000">
                <a:tc>
                  <a:txBody>
                    <a:bodyPr/>
                    <a:lstStyle/>
                    <a:p>
                      <a:pPr algn="l" rtl="0" fontAlgn="ctr">
                        <a:buNone/>
                      </a:pPr>
                      <a:r>
                        <a:rPr lang="es-ES" sz="800" b="0" i="0" u="none" strike="noStrike">
                          <a:solidFill>
                            <a:srgbClr val="065660"/>
                          </a:solidFill>
                          <a:effectLst/>
                          <a:latin typeface="Segoe UI" panose="020B0502040204020203" pitchFamily="34" charset="0"/>
                        </a:rPr>
                        <a:t>Explotación de minas y canteras</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007174"/>
                      </a:solidFill>
                      <a:prstDash val="solid"/>
                      <a:round/>
                      <a:headEnd type="none" w="med" len="med"/>
                      <a:tailEnd type="none" w="med" len="med"/>
                    </a:lnB>
                    <a:noFill/>
                  </a:tcPr>
                </a:tc>
                <a:tc>
                  <a:txBody>
                    <a:bodyPr/>
                    <a:lstStyle/>
                    <a:p>
                      <a:pPr algn="ctr" rtl="0" fontAlgn="ctr">
                        <a:buNone/>
                      </a:pPr>
                      <a:r>
                        <a:rPr lang="es-CO" sz="800" b="0" i="0" u="none" strike="noStrike">
                          <a:solidFill>
                            <a:srgbClr val="065660"/>
                          </a:solidFill>
                          <a:effectLst/>
                          <a:latin typeface="Segoe UI" panose="020B0502040204020203" pitchFamily="34" charset="0"/>
                        </a:rPr>
                        <a:t>-5,0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w="12700" cap="flat" cmpd="sng" algn="ctr">
                      <a:solidFill>
                        <a:srgbClr val="007174"/>
                      </a:solidFill>
                      <a:prstDash val="solid"/>
                      <a:round/>
                      <a:headEnd type="none" w="med" len="med"/>
                      <a:tailEnd type="none" w="med" len="med"/>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-10,2</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w="12700" cap="flat" cmpd="sng" algn="ctr">
                      <a:solidFill>
                        <a:srgbClr val="007174"/>
                      </a:solidFill>
                      <a:prstDash val="solid"/>
                      <a:round/>
                      <a:headEnd type="none" w="med" len="med"/>
                      <a:tailEnd type="none" w="med" len="med"/>
                    </a:lnB>
                    <a:no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7174"/>
                      </a:solidFill>
                      <a:prstDash val="solid"/>
                      <a:round/>
                      <a:headEnd type="none" w="med" len="med"/>
                      <a:tailEnd type="none" w="med" len="med"/>
                    </a:lnB>
                    <a:noFill/>
                  </a:tcPr>
                </a:tc>
                <a:extLst>
                  <a:ext uri="{0D108BD9-81ED-4DB2-BD59-A6C34878D82A}">
                    <a16:rowId xmlns:a16="http://schemas.microsoft.com/office/drawing/2014/main" val="1431556308"/>
                  </a:ext>
                </a:extLst>
              </a:tr>
              <a:tr h="216000">
                <a:tc>
                  <a:txBody>
                    <a:bodyPr/>
                    <a:lstStyle/>
                    <a:p>
                      <a:pPr algn="l" rtl="0" fontAlgn="ctr">
                        <a:buNone/>
                      </a:pPr>
                      <a:r>
                        <a:rPr lang="es-CO" sz="800" b="1" i="0" u="none" strike="noStrike">
                          <a:solidFill>
                            <a:srgbClr val="065660"/>
                          </a:solidFill>
                          <a:effectLst/>
                          <a:latin typeface="Segoe UI" panose="020B0502040204020203" pitchFamily="34" charset="0"/>
                        </a:rPr>
                        <a:t>Valor agregado</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7174"/>
                      </a:solidFill>
                      <a:prstDash val="solid"/>
                      <a:round/>
                      <a:headEnd type="none" w="med" len="med"/>
                      <a:tailEnd type="none" w="med" len="med"/>
                    </a:lnT>
                    <a:lnB>
                      <a:noFill/>
                    </a:lnB>
                    <a:solidFill>
                      <a:srgbClr val="BFBFBF"/>
                    </a:solidFill>
                  </a:tcPr>
                </a:tc>
                <a:tc>
                  <a:txBody>
                    <a:bodyPr/>
                    <a:lstStyle/>
                    <a:p>
                      <a:pPr algn="ctr" rtl="0" fontAlgn="ctr">
                        <a:buNone/>
                      </a:pPr>
                      <a:r>
                        <a:rPr lang="es-CO" sz="800" b="1" i="0" u="none" strike="noStrike">
                          <a:solidFill>
                            <a:srgbClr val="065660"/>
                          </a:solidFill>
                          <a:effectLst/>
                          <a:latin typeface="Segoe UI" panose="020B0502040204020203" pitchFamily="34" charset="0"/>
                        </a:rPr>
                        <a:t>1,7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174"/>
                      </a:solidFill>
                      <a:prstDash val="solid"/>
                      <a:round/>
                      <a:headEnd type="none" w="med" len="med"/>
                      <a:tailEnd type="none" w="med" len="med"/>
                    </a:lnR>
                    <a:lnT w="12700" cap="flat" cmpd="sng" algn="ctr">
                      <a:solidFill>
                        <a:srgbClr val="007174"/>
                      </a:solidFill>
                      <a:prstDash val="solid"/>
                      <a:round/>
                      <a:headEnd type="none" w="med" len="med"/>
                      <a:tailEnd type="none" w="med" len="med"/>
                    </a:lnT>
                    <a:lnB>
                      <a:noFill/>
                    </a:lnB>
                    <a:solidFill>
                      <a:srgbClr val="BFBFBF"/>
                    </a:solidFill>
                  </a:tcPr>
                </a:tc>
                <a:tc>
                  <a:txBody>
                    <a:bodyPr/>
                    <a:lstStyle/>
                    <a:p>
                      <a:pPr algn="ctr" rtl="0" fontAlgn="ctr">
                        <a:buNone/>
                      </a:pPr>
                      <a:r>
                        <a:rPr lang="es-CO" sz="800" b="1" i="0" u="none" strike="noStrike">
                          <a:solidFill>
                            <a:srgbClr val="065660"/>
                          </a:solidFill>
                          <a:effectLst/>
                          <a:latin typeface="Segoe UI" panose="020B0502040204020203" pitchFamily="34" charset="0"/>
                        </a:rPr>
                        <a:t>2,1</a:t>
                      </a:r>
                    </a:p>
                  </a:txBody>
                  <a:tcPr marL="9525" marR="9525" marT="9525" marB="0" anchor="ctr">
                    <a:lnL w="12700" cap="flat" cmpd="sng" algn="ctr">
                      <a:solidFill>
                        <a:srgbClr val="007174"/>
                      </a:solidFill>
                      <a:prstDash val="solid"/>
                      <a:round/>
                      <a:headEnd type="none" w="med" len="med"/>
                      <a:tailEnd type="none" w="med" len="med"/>
                    </a:lnL>
                    <a:lnR w="12700" cap="flat" cmpd="sng" algn="ctr">
                      <a:solidFill>
                        <a:srgbClr val="007174"/>
                      </a:solidFill>
                      <a:prstDash val="solid"/>
                      <a:round/>
                      <a:headEnd type="none" w="med" len="med"/>
                      <a:tailEnd type="none" w="med" len="med"/>
                    </a:lnR>
                    <a:lnT w="12700" cap="flat" cmpd="sng" algn="ctr">
                      <a:solidFill>
                        <a:srgbClr val="007174"/>
                      </a:solidFill>
                      <a:prstDash val="solid"/>
                      <a:round/>
                      <a:headEnd type="none" w="med" len="med"/>
                      <a:tailEnd type="none" w="med" len="med"/>
                    </a:lnT>
                    <a:lnB>
                      <a:noFill/>
                    </a:lnB>
                    <a:solidFill>
                      <a:srgbClr val="BFBFBF"/>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174"/>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7174"/>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FBF"/>
                    </a:solidFill>
                  </a:tcPr>
                </a:tc>
                <a:extLst>
                  <a:ext uri="{0D108BD9-81ED-4DB2-BD59-A6C34878D82A}">
                    <a16:rowId xmlns:a16="http://schemas.microsoft.com/office/drawing/2014/main" val="993025094"/>
                  </a:ext>
                </a:extLst>
              </a:tr>
              <a:tr h="252000">
                <a:tc>
                  <a:txBody>
                    <a:bodyPr/>
                    <a:lstStyle/>
                    <a:p>
                      <a:pPr algn="l" rtl="0" fontAlgn="ctr">
                        <a:buNone/>
                      </a:pPr>
                      <a:r>
                        <a:rPr lang="es-ES" sz="800" b="0" i="0" u="none" strike="noStrike">
                          <a:solidFill>
                            <a:srgbClr val="065660"/>
                          </a:solidFill>
                          <a:effectLst/>
                          <a:latin typeface="Segoe UI" panose="020B0502040204020203" pitchFamily="34" charset="0"/>
                        </a:rPr>
                        <a:t>Impuestos menos subvenciones sobre los productos</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noFill/>
                  </a:tcPr>
                </a:tc>
                <a:tc>
                  <a:txBody>
                    <a:bodyPr/>
                    <a:lstStyle/>
                    <a:p>
                      <a:pPr algn="ctr" rtl="0" fontAlgn="ctr">
                        <a:buNone/>
                      </a:pPr>
                      <a:r>
                        <a:rPr lang="es-CO" sz="800" b="0" i="0" u="none" strike="noStrike">
                          <a:solidFill>
                            <a:srgbClr val="065660"/>
                          </a:solidFill>
                          <a:effectLst/>
                          <a:latin typeface="Segoe UI" panose="020B0502040204020203"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174"/>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2,4</a:t>
                      </a:r>
                    </a:p>
                  </a:txBody>
                  <a:tcPr marL="9525" marR="9525" marT="9525" marB="0" anchor="ctr">
                    <a:lnL w="12700" cap="flat" cmpd="sng" algn="ctr">
                      <a:solidFill>
                        <a:srgbClr val="007174"/>
                      </a:solidFill>
                      <a:prstDash val="solid"/>
                      <a:round/>
                      <a:headEnd type="none" w="med" len="med"/>
                      <a:tailEnd type="none" w="med" len="med"/>
                    </a:lnL>
                    <a:lnR w="12700" cap="flat" cmpd="sng" algn="ctr">
                      <a:solidFill>
                        <a:srgbClr val="007174"/>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no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174"/>
                      </a:solidFill>
                      <a:prstDash val="solid"/>
                      <a:round/>
                      <a:headEnd type="none" w="med" len="med"/>
                      <a:tailEnd type="none" w="med" len="med"/>
                    </a:lnL>
                    <a:lnR>
                      <a:noFill/>
                    </a:lnR>
                    <a:lnT>
                      <a:noFill/>
                    </a:lnT>
                    <a:lnB>
                      <a:noFill/>
                    </a:lnB>
                    <a:no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a:noFill/>
                    </a:lnL>
                    <a:lnR>
                      <a:noFill/>
                    </a:lnR>
                    <a:lnT w="12700" cap="flat" cmpd="sng" algn="ctr">
                      <a:solidFill>
                        <a:srgbClr val="FFFFFF"/>
                      </a:solidFill>
                      <a:prstDash val="solid"/>
                      <a:round/>
                      <a:headEnd type="none" w="med" len="med"/>
                      <a:tailEnd type="none" w="med" len="med"/>
                    </a:lnT>
                    <a:lnB>
                      <a:noFill/>
                    </a:lnB>
                    <a:noFill/>
                  </a:tcPr>
                </a:tc>
                <a:extLst>
                  <a:ext uri="{0D108BD9-81ED-4DB2-BD59-A6C34878D82A}">
                    <a16:rowId xmlns:a16="http://schemas.microsoft.com/office/drawing/2014/main" val="2484579150"/>
                  </a:ext>
                </a:extLst>
              </a:tr>
              <a:tr h="252000">
                <a:tc>
                  <a:txBody>
                    <a:bodyPr/>
                    <a:lstStyle/>
                    <a:p>
                      <a:pPr algn="l" rtl="0" fontAlgn="ctr">
                        <a:buNone/>
                      </a:pPr>
                      <a:r>
                        <a:rPr lang="es-CO" sz="800" b="1" i="0" u="none" strike="noStrike">
                          <a:solidFill>
                            <a:srgbClr val="FFFFFF"/>
                          </a:solidFill>
                          <a:effectLst/>
                          <a:latin typeface="Segoe UI" panose="020B0502040204020203" pitchFamily="34" charset="0"/>
                        </a:rPr>
                        <a:t>Producto Interno Bruto</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tc>
                  <a:txBody>
                    <a:bodyPr/>
                    <a:lstStyle/>
                    <a:p>
                      <a:pPr algn="ctr" rtl="0" fontAlgn="ctr">
                        <a:buNone/>
                      </a:pPr>
                      <a:r>
                        <a:rPr lang="es-CO" sz="800" b="1" i="0" u="none" strike="noStrike" dirty="0">
                          <a:solidFill>
                            <a:srgbClr val="FFFFFF"/>
                          </a:solidFill>
                          <a:effectLst/>
                          <a:latin typeface="Segoe UI" panose="020B0502040204020203" pitchFamily="34" charset="0"/>
                        </a:rPr>
                        <a:t>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tc>
                  <a:txBody>
                    <a:bodyPr/>
                    <a:lstStyle/>
                    <a:p>
                      <a:pPr algn="ctr" rtl="0" fontAlgn="ctr">
                        <a:buNone/>
                      </a:pPr>
                      <a:r>
                        <a:rPr lang="es-CO" sz="800" b="1" i="0" u="none" strike="noStrike">
                          <a:solidFill>
                            <a:srgbClr val="FFFFFF"/>
                          </a:solidFill>
                          <a:effectLst/>
                          <a:latin typeface="Segoe UI" panose="020B0502040204020203" pitchFamily="34" charset="0"/>
                        </a:rPr>
                        <a:t>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FFFFFF"/>
                      </a:solidFill>
                      <a:prstDash val="solid"/>
                      <a:round/>
                      <a:headEnd type="none" w="med" len="med"/>
                      <a:tailEnd type="none" w="med" len="med"/>
                    </a:lnL>
                    <a:lnR>
                      <a:noFill/>
                    </a:lnR>
                    <a:lnT>
                      <a:noFill/>
                    </a:lnT>
                    <a:lnB>
                      <a:noFill/>
                    </a:lnB>
                    <a:noFill/>
                  </a:tcPr>
                </a:tc>
                <a:tc>
                  <a:txBody>
                    <a:bodyPr/>
                    <a:lstStyle/>
                    <a:p>
                      <a:pPr algn="l" fontAlgn="b">
                        <a:buNone/>
                      </a:pPr>
                      <a:endParaRPr lang="es-CO" sz="800" b="0" i="0" u="none" strike="noStrike" dirty="0">
                        <a:solidFill>
                          <a:srgbClr val="000000"/>
                        </a:solidFill>
                        <a:effectLst/>
                        <a:latin typeface="Segoe UI" panose="020B0502040204020203"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156697605"/>
                  </a:ext>
                </a:extLst>
              </a:tr>
            </a:tbl>
          </a:graphicData>
        </a:graphic>
      </p:graphicFrame>
      <p:sp>
        <p:nvSpPr>
          <p:cNvPr id="2" name="CuadroTexto 1">
            <a:extLst>
              <a:ext uri="{FF2B5EF4-FFF2-40B4-BE49-F238E27FC236}">
                <a16:creationId xmlns:a16="http://schemas.microsoft.com/office/drawing/2014/main" id="{B72733C0-4803-FBE1-2922-5EBE32236756}"/>
              </a:ext>
            </a:extLst>
          </p:cNvPr>
          <p:cNvSpPr txBox="1"/>
          <p:nvPr/>
        </p:nvSpPr>
        <p:spPr>
          <a:xfrm>
            <a:off x="5961552" y="4780920"/>
            <a:ext cx="3047629" cy="261610"/>
          </a:xfrm>
          <a:prstGeom prst="rect">
            <a:avLst/>
          </a:prstGeom>
          <a:noFill/>
        </p:spPr>
        <p:txBody>
          <a:bodyPr wrap="none" rtlCol="0">
            <a:spAutoFit/>
          </a:bodyPr>
          <a:lstStyle/>
          <a:p>
            <a:r>
              <a:rPr lang="es-CO" sz="1100" dirty="0">
                <a:solidFill>
                  <a:schemeClr val="bg1">
                    <a:lumMod val="50000"/>
                  </a:schemeClr>
                </a:solidFill>
              </a:rPr>
              <a:t>- Cifras actualizadas al 15 de agosto de 2025 -</a:t>
            </a:r>
          </a:p>
        </p:txBody>
      </p:sp>
    </p:spTree>
    <p:extLst>
      <p:ext uri="{BB962C8B-B14F-4D97-AF65-F5344CB8AC3E}">
        <p14:creationId xmlns:p14="http://schemas.microsoft.com/office/powerpoint/2010/main" val="3491094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Gráfico 15">
            <a:extLst>
              <a:ext uri="{FF2B5EF4-FFF2-40B4-BE49-F238E27FC236}">
                <a16:creationId xmlns:a16="http://schemas.microsoft.com/office/drawing/2014/main" id="{A0A47C7F-083D-8593-A454-C1CB8D42E2D5}"/>
              </a:ext>
            </a:extLst>
          </p:cNvPr>
          <p:cNvGraphicFramePr/>
          <p:nvPr>
            <p:extLst>
              <p:ext uri="{D42A27DB-BD31-4B8C-83A1-F6EECF244321}">
                <p14:modId xmlns:p14="http://schemas.microsoft.com/office/powerpoint/2010/main" val="1277486332"/>
              </p:ext>
            </p:extLst>
          </p:nvPr>
        </p:nvGraphicFramePr>
        <p:xfrm>
          <a:off x="1368425" y="1719072"/>
          <a:ext cx="6060456" cy="3014437"/>
        </p:xfrm>
        <a:graphic>
          <a:graphicData uri="http://schemas.openxmlformats.org/drawingml/2006/chart">
            <c:chart xmlns:c="http://schemas.openxmlformats.org/drawingml/2006/chart" xmlns:r="http://schemas.openxmlformats.org/officeDocument/2006/relationships" r:id="rId2"/>
          </a:graphicData>
        </a:graphic>
      </p:graphicFrame>
      <p:sp>
        <p:nvSpPr>
          <p:cNvPr id="20" name="CuadroTexto 19">
            <a:extLst>
              <a:ext uri="{FF2B5EF4-FFF2-40B4-BE49-F238E27FC236}">
                <a16:creationId xmlns:a16="http://schemas.microsoft.com/office/drawing/2014/main" id="{DE436F0A-476C-0F5C-083D-5FCE2D1374A6}"/>
              </a:ext>
            </a:extLst>
          </p:cNvPr>
          <p:cNvSpPr txBox="1"/>
          <p:nvPr/>
        </p:nvSpPr>
        <p:spPr>
          <a:xfrm>
            <a:off x="2165302" y="1820331"/>
            <a:ext cx="4626674" cy="276999"/>
          </a:xfrm>
          <a:prstGeom prst="rect">
            <a:avLst/>
          </a:prstGeom>
          <a:noFill/>
        </p:spPr>
        <p:txBody>
          <a:bodyPr wrap="square">
            <a:spAutoFit/>
          </a:bodyPr>
          <a:lstStyle/>
          <a:p>
            <a:pPr algn="ctr" fontAlgn="ctr"/>
            <a:r>
              <a:rPr lang="es-CO" sz="1200" b="1" i="0" u="none" strike="noStrike" spc="-40" dirty="0">
                <a:solidFill>
                  <a:srgbClr val="065660"/>
                </a:solidFill>
                <a:effectLst/>
                <a:latin typeface="+mj-lt"/>
              </a:rPr>
              <a:t>Año total 2024</a:t>
            </a:r>
            <a:r>
              <a:rPr lang="es-CO" sz="1200" b="1" i="0" u="none" strike="noStrike" spc="-40" baseline="30000" dirty="0">
                <a:solidFill>
                  <a:srgbClr val="065660"/>
                </a:solidFill>
                <a:effectLst/>
                <a:latin typeface="+mj-lt"/>
              </a:rPr>
              <a:t>pr</a:t>
            </a:r>
            <a:r>
              <a:rPr lang="es-CO" sz="1200" b="1" i="0" u="none" strike="noStrike" spc="-40" dirty="0">
                <a:solidFill>
                  <a:srgbClr val="065660"/>
                </a:solidFill>
                <a:effectLst/>
                <a:latin typeface="+mj-lt"/>
              </a:rPr>
              <a:t> 		   	    	    2025</a:t>
            </a:r>
            <a:r>
              <a:rPr lang="es-CO" sz="1200" b="1" i="0" u="none" strike="noStrike" spc="-40" baseline="30000" dirty="0">
                <a:solidFill>
                  <a:srgbClr val="065660"/>
                </a:solidFill>
                <a:effectLst/>
                <a:latin typeface="+mj-lt"/>
              </a:rPr>
              <a:t>pr </a:t>
            </a:r>
            <a:r>
              <a:rPr lang="es-CO" sz="1200" b="1" i="0" u="none" strike="noStrike" spc="-40" dirty="0">
                <a:solidFill>
                  <a:srgbClr val="065660"/>
                </a:solidFill>
                <a:effectLst/>
                <a:latin typeface="+mj-lt"/>
              </a:rPr>
              <a:t>- II</a:t>
            </a:r>
          </a:p>
        </p:txBody>
      </p:sp>
      <p:sp>
        <p:nvSpPr>
          <p:cNvPr id="29" name="CuadroTexto 28">
            <a:extLst>
              <a:ext uri="{FF2B5EF4-FFF2-40B4-BE49-F238E27FC236}">
                <a16:creationId xmlns:a16="http://schemas.microsoft.com/office/drawing/2014/main" id="{7F0D7AAD-CD18-01B2-70A1-E813D853DBDE}"/>
              </a:ext>
            </a:extLst>
          </p:cNvPr>
          <p:cNvSpPr txBox="1"/>
          <p:nvPr/>
        </p:nvSpPr>
        <p:spPr>
          <a:xfrm>
            <a:off x="3023859" y="4139861"/>
            <a:ext cx="3096281" cy="338554"/>
          </a:xfrm>
          <a:prstGeom prst="rect">
            <a:avLst/>
          </a:prstGeom>
          <a:noFill/>
        </p:spPr>
        <p:txBody>
          <a:bodyPr wrap="square">
            <a:spAutoFit/>
          </a:bodyPr>
          <a:lstStyle/>
          <a:p>
            <a:pPr algn="ctr" rtl="0" fontAlgn="ctr"/>
            <a:r>
              <a:rPr lang="es-ES" sz="800" u="none" strike="noStrike" dirty="0">
                <a:solidFill>
                  <a:schemeClr val="tx1">
                    <a:lumMod val="75000"/>
                    <a:lumOff val="25000"/>
                  </a:schemeClr>
                </a:solidFill>
                <a:effectLst/>
                <a:latin typeface="+mj-lt"/>
                <a:ea typeface="Roboto Condensed Medium" panose="020F0502020204030204" pitchFamily="2" charset="0"/>
                <a:cs typeface="Roboto Condensed Medium" panose="020F0502020204030204" pitchFamily="2" charset="0"/>
              </a:rPr>
              <a:t>Valores a precios corrientes en miles de millones de pesos</a:t>
            </a:r>
          </a:p>
        </p:txBody>
      </p:sp>
      <p:sp>
        <p:nvSpPr>
          <p:cNvPr id="3" name="object 898">
            <a:extLst>
              <a:ext uri="{FF2B5EF4-FFF2-40B4-BE49-F238E27FC236}">
                <a16:creationId xmlns:a16="http://schemas.microsoft.com/office/drawing/2014/main" id="{6C580FD5-C799-A74E-2514-A956264CBE6C}"/>
              </a:ext>
            </a:extLst>
          </p:cNvPr>
          <p:cNvSpPr txBox="1"/>
          <p:nvPr/>
        </p:nvSpPr>
        <p:spPr>
          <a:xfrm>
            <a:off x="491475" y="409991"/>
            <a:ext cx="7606451" cy="1034129"/>
          </a:xfrm>
          <a:prstGeom prst="rect">
            <a:avLst/>
          </a:prstGeom>
        </p:spPr>
        <p:txBody>
          <a:bodyPr vert="horz" wrap="square" lIns="0" tIns="0" rIns="0" bIns="0" rtlCol="0">
            <a:spAutoFit/>
          </a:bodyPr>
          <a:lstStyle/>
          <a:p>
            <a:pPr lvl="0">
              <a:lnSpc>
                <a:spcPct val="80000"/>
              </a:lnSpc>
            </a:pPr>
            <a:r>
              <a:rPr lang="es-CO" spc="-40" dirty="0">
                <a:solidFill>
                  <a:srgbClr val="00A8AC"/>
                </a:solidFill>
                <a:latin typeface="+mj-lt"/>
                <a:ea typeface="+mj-ea"/>
                <a:cs typeface="Arial"/>
              </a:rPr>
              <a:t>Producto Interno Bruto (PIB) </a:t>
            </a:r>
          </a:p>
          <a:p>
            <a:pPr>
              <a:lnSpc>
                <a:spcPct val="80000"/>
              </a:lnSpc>
            </a:pPr>
            <a:r>
              <a:rPr lang="es-CO" spc="-40" dirty="0">
                <a:solidFill>
                  <a:srgbClr val="00A8AC"/>
                </a:solidFill>
                <a:latin typeface="+mj-lt"/>
                <a:ea typeface="+mj-ea"/>
                <a:cs typeface="Arial"/>
              </a:rPr>
              <a:t>Enfoque del gasto</a:t>
            </a:r>
          </a:p>
          <a:p>
            <a:pPr lvl="0">
              <a:lnSpc>
                <a:spcPct val="80000"/>
              </a:lnSpc>
            </a:pPr>
            <a:r>
              <a:rPr lang="es-CO" spc="-40" dirty="0">
                <a:solidFill>
                  <a:srgbClr val="065660"/>
                </a:solidFill>
                <a:latin typeface="+mj-lt"/>
                <a:ea typeface="+mj-ea"/>
                <a:cs typeface="Arial"/>
              </a:rPr>
              <a:t>Balance neto de comercio exterior</a:t>
            </a:r>
            <a:r>
              <a:rPr lang="es-CO" spc="-40" baseline="30000" dirty="0">
                <a:solidFill>
                  <a:srgbClr val="065660"/>
                </a:solidFill>
                <a:latin typeface="+mj-lt"/>
                <a:ea typeface="+mj-ea"/>
                <a:cs typeface="Arial"/>
              </a:rPr>
              <a:t>1</a:t>
            </a:r>
          </a:p>
          <a:p>
            <a:pPr lvl="0">
              <a:lnSpc>
                <a:spcPct val="80000"/>
              </a:lnSpc>
            </a:pPr>
            <a:r>
              <a:rPr lang="es-ES" spc="-40" dirty="0">
                <a:solidFill>
                  <a:srgbClr val="065660"/>
                </a:solidFill>
                <a:latin typeface="+mj-lt"/>
                <a:ea typeface="+mj-ea"/>
                <a:cs typeface="Arial"/>
              </a:rPr>
              <a:t>Valores a precios corrientes en miles de millones de pesos</a:t>
            </a:r>
          </a:p>
          <a:p>
            <a:pPr>
              <a:lnSpc>
                <a:spcPct val="80000"/>
              </a:lnSpc>
            </a:pPr>
            <a:r>
              <a:rPr lang="es-CO" sz="1200" spc="-40" dirty="0">
                <a:solidFill>
                  <a:schemeClr val="tx1">
                    <a:lumMod val="85000"/>
                    <a:lumOff val="15000"/>
                  </a:schemeClr>
                </a:solidFill>
                <a:latin typeface="+mj-lt"/>
                <a:ea typeface="Roboto Medium" panose="02000000000000000000" pitchFamily="2" charset="0"/>
              </a:rPr>
              <a:t>Año 2024</a:t>
            </a:r>
            <a:r>
              <a:rPr lang="es-CO" sz="1200" spc="-40" baseline="30000" dirty="0">
                <a:solidFill>
                  <a:schemeClr val="tx1">
                    <a:lumMod val="85000"/>
                    <a:lumOff val="15000"/>
                  </a:schemeClr>
                </a:solidFill>
                <a:latin typeface="+mj-lt"/>
                <a:ea typeface="Roboto Medium" panose="02000000000000000000" pitchFamily="2" charset="0"/>
              </a:rPr>
              <a:t>pr</a:t>
            </a:r>
            <a:r>
              <a:rPr lang="es-CO" sz="1200" spc="-40" dirty="0">
                <a:solidFill>
                  <a:schemeClr val="tx1">
                    <a:lumMod val="85000"/>
                    <a:lumOff val="15000"/>
                  </a:schemeClr>
                </a:solidFill>
                <a:latin typeface="+mj-lt"/>
                <a:ea typeface="Roboto Medium" panose="02000000000000000000" pitchFamily="2" charset="0"/>
              </a:rPr>
              <a:t> – </a:t>
            </a:r>
            <a:r>
              <a:rPr lang="es-CO" sz="1200" spc="-40" dirty="0">
                <a:solidFill>
                  <a:schemeClr val="tx1">
                    <a:lumMod val="85000"/>
                    <a:lumOff val="15000"/>
                  </a:schemeClr>
                </a:solidFill>
                <a:ea typeface="Roboto Medium" panose="02000000000000000000" pitchFamily="2" charset="0"/>
              </a:rPr>
              <a:t>segundo trimestre </a:t>
            </a:r>
            <a:r>
              <a:rPr lang="es-CO" sz="1200" spc="-40" dirty="0">
                <a:solidFill>
                  <a:schemeClr val="tx1">
                    <a:lumMod val="85000"/>
                    <a:lumOff val="15000"/>
                  </a:schemeClr>
                </a:solidFill>
                <a:latin typeface="+mj-lt"/>
                <a:ea typeface="Roboto Medium" panose="02000000000000000000" pitchFamily="2" charset="0"/>
              </a:rPr>
              <a:t>2025</a:t>
            </a:r>
            <a:r>
              <a:rPr lang="es-CO" sz="1200" spc="-40" baseline="30000" dirty="0">
                <a:solidFill>
                  <a:schemeClr val="tx1">
                    <a:lumMod val="85000"/>
                    <a:lumOff val="15000"/>
                  </a:schemeClr>
                </a:solidFill>
                <a:latin typeface="+mj-lt"/>
                <a:ea typeface="Roboto Medium" panose="02000000000000000000" pitchFamily="2" charset="0"/>
              </a:rPr>
              <a:t>pr</a:t>
            </a:r>
          </a:p>
        </p:txBody>
      </p:sp>
      <p:cxnSp>
        <p:nvCxnSpPr>
          <p:cNvPr id="4" name="Conector recto 3">
            <a:extLst>
              <a:ext uri="{FF2B5EF4-FFF2-40B4-BE49-F238E27FC236}">
                <a16:creationId xmlns:a16="http://schemas.microsoft.com/office/drawing/2014/main" id="{1258AE49-DBA5-15C8-491D-AA70C996B43D}"/>
              </a:ext>
            </a:extLst>
          </p:cNvPr>
          <p:cNvCxnSpPr>
            <a:cxnSpLocks/>
          </p:cNvCxnSpPr>
          <p:nvPr/>
        </p:nvCxnSpPr>
        <p:spPr>
          <a:xfrm flipV="1">
            <a:off x="323850" y="423231"/>
            <a:ext cx="0" cy="966657"/>
          </a:xfrm>
          <a:prstGeom prst="line">
            <a:avLst/>
          </a:prstGeom>
          <a:ln>
            <a:solidFill>
              <a:srgbClr val="00A8AC"/>
            </a:solidFill>
          </a:ln>
          <a:effectLst/>
        </p:spPr>
        <p:style>
          <a:lnRef idx="2">
            <a:schemeClr val="accent1"/>
          </a:lnRef>
          <a:fillRef idx="0">
            <a:schemeClr val="accent1"/>
          </a:fillRef>
          <a:effectRef idx="1">
            <a:schemeClr val="accent1"/>
          </a:effectRef>
          <a:fontRef idx="minor">
            <a:schemeClr val="tx1"/>
          </a:fontRef>
        </p:style>
      </p:cxnSp>
      <p:sp>
        <p:nvSpPr>
          <p:cNvPr id="19" name="Marcador de texto 33">
            <a:extLst>
              <a:ext uri="{FF2B5EF4-FFF2-40B4-BE49-F238E27FC236}">
                <a16:creationId xmlns:a16="http://schemas.microsoft.com/office/drawing/2014/main" id="{C2456424-FA43-7959-10A5-EC85107BBA7B}"/>
              </a:ext>
            </a:extLst>
          </p:cNvPr>
          <p:cNvSpPr txBox="1">
            <a:spLocks/>
          </p:cNvSpPr>
          <p:nvPr/>
        </p:nvSpPr>
        <p:spPr>
          <a:xfrm>
            <a:off x="416389" y="4615891"/>
            <a:ext cx="2765566" cy="362510"/>
          </a:xfrm>
          <a:prstGeom prst="rect">
            <a:avLst/>
          </a:prstGeom>
        </p:spPr>
        <p:txBody>
          <a:bodyPr/>
          <a:lstStyle>
            <a:lvl1pPr marL="0" indent="0" algn="l" defTabSz="914400" rtl="0" eaLnBrk="1" latinLnBrk="0" hangingPunct="1">
              <a:lnSpc>
                <a:spcPct val="90000"/>
              </a:lnSpc>
              <a:spcBef>
                <a:spcPts val="200"/>
              </a:spcBef>
              <a:buFont typeface="Arial" panose="020B0604020202020204" pitchFamily="34" charset="0"/>
              <a:buNone/>
              <a:defRPr sz="700" kern="1200">
                <a:solidFill>
                  <a:srgbClr val="87909A"/>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80000"/>
              </a:lnSpc>
              <a:defRPr/>
            </a:pPr>
            <a:r>
              <a:rPr lang="es-CO" sz="600" baseline="30000" dirty="0">
                <a:solidFill>
                  <a:schemeClr val="tx1">
                    <a:lumMod val="85000"/>
                    <a:lumOff val="15000"/>
                  </a:schemeClr>
                </a:solidFill>
                <a:latin typeface="+mj-lt"/>
                <a:cs typeface="Segoe UI" panose="020B0502040204020203" pitchFamily="34" charset="0"/>
              </a:rPr>
              <a:t>1</a:t>
            </a:r>
            <a:r>
              <a:rPr lang="es-CO" sz="600" dirty="0">
                <a:solidFill>
                  <a:schemeClr val="tx1">
                    <a:lumMod val="85000"/>
                    <a:lumOff val="15000"/>
                  </a:schemeClr>
                </a:solidFill>
                <a:latin typeface="+mj-lt"/>
                <a:cs typeface="Segoe UI"/>
              </a:rPr>
              <a:t>Corresponde al saldo neto de las exportaciones menos las importaciones.</a:t>
            </a:r>
          </a:p>
          <a:p>
            <a:pPr algn="just">
              <a:lnSpc>
                <a:spcPct val="80000"/>
              </a:lnSpc>
              <a:defRPr/>
            </a:pPr>
            <a:r>
              <a:rPr lang="es-ES" sz="600" baseline="30000" dirty="0" err="1">
                <a:solidFill>
                  <a:schemeClr val="tx1">
                    <a:lumMod val="85000"/>
                    <a:lumOff val="15000"/>
                  </a:schemeClr>
                </a:solidFill>
                <a:latin typeface="+mj-lt"/>
                <a:ea typeface="Segoe UI" panose="020B0502040204020203" pitchFamily="34" charset="0"/>
                <a:cs typeface="Segoe UI" panose="020B0502040204020203" pitchFamily="34" charset="0"/>
              </a:rPr>
              <a:t>pr</a:t>
            </a:r>
            <a:r>
              <a:rPr lang="es-ES" sz="600" dirty="0" err="1">
                <a:solidFill>
                  <a:schemeClr val="tx1">
                    <a:lumMod val="85000"/>
                    <a:lumOff val="15000"/>
                  </a:schemeClr>
                </a:solidFill>
                <a:latin typeface="+mj-lt"/>
                <a:ea typeface="Segoe UI" panose="020B0502040204020203" pitchFamily="34" charset="0"/>
                <a:cs typeface="Segoe UI" panose="020B0502040204020203" pitchFamily="34" charset="0"/>
              </a:rPr>
              <a:t>preliminar</a:t>
            </a:r>
            <a:endParaRPr lang="es-ES" sz="600" dirty="0">
              <a:solidFill>
                <a:schemeClr val="tx1">
                  <a:lumMod val="85000"/>
                  <a:lumOff val="15000"/>
                </a:schemeClr>
              </a:solidFill>
              <a:latin typeface="+mj-lt"/>
              <a:ea typeface="Segoe UI" panose="020B0502040204020203" pitchFamily="34" charset="0"/>
              <a:cs typeface="Segoe UI" panose="020B0502040204020203" pitchFamily="34" charset="0"/>
            </a:endParaRPr>
          </a:p>
          <a:p>
            <a:pPr lvl="0" algn="just">
              <a:lnSpc>
                <a:spcPct val="80000"/>
              </a:lnSpc>
              <a:defRPr/>
            </a:pPr>
            <a:r>
              <a:rPr kumimoji="0" lang="es-CO" sz="600" b="1" i="0" u="none" strike="noStrike" kern="1200" cap="none" spc="0" normalizeH="0" baseline="0" noProof="0" dirty="0">
                <a:ln>
                  <a:noFill/>
                </a:ln>
                <a:solidFill>
                  <a:schemeClr val="tx1">
                    <a:lumMod val="85000"/>
                    <a:lumOff val="15000"/>
                  </a:schemeClr>
                </a:solidFill>
                <a:effectLst/>
                <a:uLnTx/>
                <a:uFillTx/>
                <a:latin typeface="+mj-lt"/>
                <a:ea typeface="Segoe UI" panose="020B0502040204020203" pitchFamily="34" charset="0"/>
                <a:cs typeface="Segoe UI" panose="020B0502040204020203" pitchFamily="34" charset="0"/>
              </a:rPr>
              <a:t>Fuente: </a:t>
            </a:r>
            <a:r>
              <a:rPr lang="es-CO" sz="600" dirty="0">
                <a:solidFill>
                  <a:schemeClr val="tx1">
                    <a:lumMod val="85000"/>
                    <a:lumOff val="15000"/>
                  </a:schemeClr>
                </a:solidFill>
                <a:latin typeface="+mj-lt"/>
                <a:ea typeface="Segoe UI" panose="020B0502040204020203" pitchFamily="34" charset="0"/>
                <a:cs typeface="Segoe UI" panose="020B0502040204020203" pitchFamily="34" charset="0"/>
              </a:rPr>
              <a:t>DANE, </a:t>
            </a:r>
            <a:r>
              <a:rPr lang="es-CO" sz="600" dirty="0" err="1">
                <a:solidFill>
                  <a:schemeClr val="tx1">
                    <a:lumMod val="85000"/>
                    <a:lumOff val="15000"/>
                  </a:schemeClr>
                </a:solidFill>
                <a:latin typeface="+mj-lt"/>
                <a:ea typeface="Segoe UI" panose="020B0502040204020203" pitchFamily="34" charset="0"/>
                <a:cs typeface="Segoe UI" panose="020B0502040204020203" pitchFamily="34" charset="0"/>
              </a:rPr>
              <a:t>PIB_T</a:t>
            </a:r>
            <a:endParaRPr kumimoji="0" lang="es-CO" sz="600" i="0" u="none" strike="noStrike" kern="1200" cap="none" spc="0" normalizeH="0" baseline="0" noProof="0" dirty="0">
              <a:ln>
                <a:noFill/>
              </a:ln>
              <a:solidFill>
                <a:schemeClr val="tx1">
                  <a:lumMod val="85000"/>
                  <a:lumOff val="15000"/>
                </a:schemeClr>
              </a:solidFill>
              <a:effectLst/>
              <a:uLnTx/>
              <a:uFillTx/>
              <a:latin typeface="+mj-lt"/>
              <a:ea typeface="Segoe UI" panose="020B0502040204020203" pitchFamily="34" charset="0"/>
              <a:cs typeface="Segoe UI" panose="020B0502040204020203" pitchFamily="34" charset="0"/>
            </a:endParaRPr>
          </a:p>
        </p:txBody>
      </p:sp>
      <p:sp>
        <p:nvSpPr>
          <p:cNvPr id="39" name="CuadroTexto 38">
            <a:extLst>
              <a:ext uri="{FF2B5EF4-FFF2-40B4-BE49-F238E27FC236}">
                <a16:creationId xmlns:a16="http://schemas.microsoft.com/office/drawing/2014/main" id="{953F3CA8-9B94-776A-E257-7813E2E4772F}"/>
              </a:ext>
            </a:extLst>
          </p:cNvPr>
          <p:cNvSpPr txBox="1"/>
          <p:nvPr/>
        </p:nvSpPr>
        <p:spPr>
          <a:xfrm>
            <a:off x="5208086" y="4757836"/>
            <a:ext cx="3728008" cy="307777"/>
          </a:xfrm>
          <a:prstGeom prst="rect">
            <a:avLst/>
          </a:prstGeom>
          <a:noFill/>
        </p:spPr>
        <p:txBody>
          <a:bodyPr wrap="none" rtlCol="0">
            <a:spAutoFit/>
          </a:bodyPr>
          <a:lstStyle/>
          <a:p>
            <a:r>
              <a:rPr lang="es-CO" sz="1400" dirty="0">
                <a:solidFill>
                  <a:schemeClr val="tx1">
                    <a:lumMod val="50000"/>
                    <a:lumOff val="50000"/>
                  </a:schemeClr>
                </a:solidFill>
              </a:rPr>
              <a:t>- Cifras actualizadas al 15 de mayo de 2025 -</a:t>
            </a:r>
          </a:p>
        </p:txBody>
      </p:sp>
    </p:spTree>
    <p:extLst>
      <p:ext uri="{BB962C8B-B14F-4D97-AF65-F5344CB8AC3E}">
        <p14:creationId xmlns:p14="http://schemas.microsoft.com/office/powerpoint/2010/main" val="41118451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5FE5BD-0B82-EC36-4A99-BBDD019EDD72}"/>
            </a:ext>
          </a:extLst>
        </p:cNvPr>
        <p:cNvGrpSpPr/>
        <p:nvPr/>
      </p:nvGrpSpPr>
      <p:grpSpPr>
        <a:xfrm>
          <a:off x="0" y="0"/>
          <a:ext cx="0" cy="0"/>
          <a:chOff x="0" y="0"/>
          <a:chExt cx="0" cy="0"/>
        </a:xfrm>
      </p:grpSpPr>
      <p:sp>
        <p:nvSpPr>
          <p:cNvPr id="10" name="Marcador de texto 33">
            <a:extLst>
              <a:ext uri="{FF2B5EF4-FFF2-40B4-BE49-F238E27FC236}">
                <a16:creationId xmlns:a16="http://schemas.microsoft.com/office/drawing/2014/main" id="{34693C4A-58FD-2CED-AA9A-DFFD6AEEDD71}"/>
              </a:ext>
            </a:extLst>
          </p:cNvPr>
          <p:cNvSpPr txBox="1">
            <a:spLocks/>
          </p:cNvSpPr>
          <p:nvPr/>
        </p:nvSpPr>
        <p:spPr>
          <a:xfrm>
            <a:off x="414421" y="4236790"/>
            <a:ext cx="2592939" cy="728950"/>
          </a:xfrm>
          <a:prstGeom prst="rect">
            <a:avLst/>
          </a:prstGeom>
        </p:spPr>
        <p:txBody>
          <a:bodyPr/>
          <a:lstStyle>
            <a:lvl1pPr marL="0" indent="0" algn="l" defTabSz="914400" rtl="0" eaLnBrk="1" latinLnBrk="0" hangingPunct="1">
              <a:lnSpc>
                <a:spcPct val="90000"/>
              </a:lnSpc>
              <a:spcBef>
                <a:spcPts val="200"/>
              </a:spcBef>
              <a:buFont typeface="Arial" panose="020B0604020202020204" pitchFamily="34" charset="0"/>
              <a:buNone/>
              <a:defRPr sz="700" kern="1200">
                <a:solidFill>
                  <a:srgbClr val="87909A"/>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80000"/>
              </a:lnSpc>
              <a:defRPr/>
            </a:pPr>
            <a:r>
              <a:rPr lang="es-CO" sz="600" baseline="30000">
                <a:solidFill>
                  <a:schemeClr val="tx1">
                    <a:lumMod val="85000"/>
                    <a:lumOff val="15000"/>
                  </a:schemeClr>
                </a:solidFill>
                <a:latin typeface="+mj-lt"/>
                <a:ea typeface="Segoe UI" panose="020B0502040204020203" pitchFamily="34" charset="0"/>
                <a:cs typeface="Segoe UI" panose="020B0502040204020203" pitchFamily="34" charset="0"/>
              </a:rPr>
              <a:t>1 </a:t>
            </a:r>
            <a:r>
              <a:rPr lang="es-ES" sz="600">
                <a:solidFill>
                  <a:schemeClr val="tx1">
                    <a:lumMod val="85000"/>
                    <a:lumOff val="15000"/>
                  </a:schemeClr>
                </a:solidFill>
                <a:latin typeface="+mj-lt"/>
                <a:ea typeface="Segoe UI" panose="020B0502040204020203" pitchFamily="34" charset="0"/>
                <a:cs typeface="Segoe UI" panose="020B0502040204020203" pitchFamily="34" charset="0"/>
              </a:rPr>
              <a:t>Series originales encadenadas de volumen con año de referencia 2015.</a:t>
            </a:r>
          </a:p>
          <a:p>
            <a:pPr lvl="0" algn="just">
              <a:lnSpc>
                <a:spcPct val="80000"/>
              </a:lnSpc>
              <a:defRPr/>
            </a:pPr>
            <a:r>
              <a:rPr lang="es-ES" sz="600">
                <a:solidFill>
                  <a:schemeClr val="tx1">
                    <a:lumMod val="85000"/>
                    <a:lumOff val="15000"/>
                  </a:schemeClr>
                </a:solidFill>
                <a:latin typeface="+mj-lt"/>
                <a:ea typeface="Segoe UI" panose="020B0502040204020203" pitchFamily="34" charset="0"/>
                <a:cs typeface="Segoe UI" panose="020B0502040204020203" pitchFamily="34" charset="0"/>
              </a:rPr>
              <a:t>*Por efecto del redondeo, la suma de las contribuciones puede no coincidir con el valor agregado. </a:t>
            </a:r>
          </a:p>
          <a:p>
            <a:pPr>
              <a:lnSpc>
                <a:spcPct val="80000"/>
              </a:lnSpc>
              <a:defRPr/>
            </a:pPr>
            <a:r>
              <a:rPr lang="es-ES" sz="600" baseline="30000" err="1">
                <a:solidFill>
                  <a:schemeClr val="tx1">
                    <a:lumMod val="85000"/>
                    <a:lumOff val="15000"/>
                  </a:schemeClr>
                </a:solidFill>
                <a:latin typeface="+mj-lt"/>
                <a:ea typeface="Segoe UI" panose="020B0502040204020203" pitchFamily="34" charset="0"/>
                <a:cs typeface="Segoe UI" panose="020B0502040204020203" pitchFamily="34" charset="0"/>
              </a:rPr>
              <a:t>pr</a:t>
            </a:r>
            <a:r>
              <a:rPr lang="es-ES" sz="600" err="1">
                <a:solidFill>
                  <a:schemeClr val="tx1">
                    <a:lumMod val="85000"/>
                    <a:lumOff val="15000"/>
                  </a:schemeClr>
                </a:solidFill>
                <a:latin typeface="+mj-lt"/>
                <a:ea typeface="Segoe UI" panose="020B0502040204020203" pitchFamily="34" charset="0"/>
                <a:cs typeface="Segoe UI" panose="020B0502040204020203" pitchFamily="34" charset="0"/>
              </a:rPr>
              <a:t>preliminar</a:t>
            </a:r>
            <a:r>
              <a:rPr lang="es-ES" sz="600">
                <a:solidFill>
                  <a:schemeClr val="tx1">
                    <a:lumMod val="85000"/>
                    <a:lumOff val="15000"/>
                  </a:schemeClr>
                </a:solidFill>
                <a:latin typeface="+mj-lt"/>
                <a:ea typeface="Segoe UI" panose="020B0502040204020203" pitchFamily="34" charset="0"/>
                <a:cs typeface="Segoe UI" panose="020B0502040204020203" pitchFamily="34" charset="0"/>
              </a:rPr>
              <a:t> </a:t>
            </a:r>
          </a:p>
          <a:p>
            <a:pPr>
              <a:lnSpc>
                <a:spcPct val="80000"/>
              </a:lnSpc>
              <a:defRPr/>
            </a:pPr>
            <a:r>
              <a:rPr lang="es-CO" sz="600" baseline="30000" err="1">
                <a:solidFill>
                  <a:schemeClr val="tx1">
                    <a:lumMod val="85000"/>
                    <a:lumOff val="15000"/>
                  </a:schemeClr>
                </a:solidFill>
                <a:latin typeface="+mj-lt"/>
                <a:cs typeface="Segoe UI"/>
              </a:rPr>
              <a:t>p</a:t>
            </a:r>
            <a:r>
              <a:rPr lang="es-CO" sz="600" err="1">
                <a:solidFill>
                  <a:schemeClr val="tx1">
                    <a:lumMod val="85000"/>
                    <a:lumOff val="15000"/>
                  </a:schemeClr>
                </a:solidFill>
                <a:latin typeface="+mj-lt"/>
                <a:cs typeface="Segoe UI"/>
              </a:rPr>
              <a:t>provisional</a:t>
            </a:r>
            <a:r>
              <a:rPr lang="es-CO" sz="600">
                <a:solidFill>
                  <a:schemeClr val="tx1">
                    <a:lumMod val="85000"/>
                    <a:lumOff val="15000"/>
                  </a:schemeClr>
                </a:solidFill>
                <a:latin typeface="+mj-lt"/>
                <a:cs typeface="Segoe UI"/>
              </a:rPr>
              <a:t> </a:t>
            </a:r>
          </a:p>
          <a:p>
            <a:pPr algn="just">
              <a:lnSpc>
                <a:spcPct val="80000"/>
              </a:lnSpc>
              <a:defRPr/>
            </a:pPr>
            <a:r>
              <a:rPr lang="es-ES" sz="600">
                <a:solidFill>
                  <a:schemeClr val="tx1">
                    <a:lumMod val="85000"/>
                    <a:lumOff val="15000"/>
                  </a:schemeClr>
                </a:solidFill>
                <a:latin typeface="+mj-lt"/>
                <a:ea typeface="Segoe UI" panose="020B0502040204020203" pitchFamily="34" charset="0"/>
                <a:cs typeface="Segoe UI" panose="020B0502040204020203" pitchFamily="34" charset="0"/>
              </a:rPr>
              <a:t>p.p.: puntos porcentuales</a:t>
            </a:r>
          </a:p>
          <a:p>
            <a:pPr lvl="0" algn="just">
              <a:lnSpc>
                <a:spcPct val="80000"/>
              </a:lnSpc>
              <a:defRPr/>
            </a:pPr>
            <a:r>
              <a:rPr kumimoji="0" lang="es-CO" sz="600" b="1" i="0" u="none" strike="noStrike" kern="1200" cap="none" spc="0" normalizeH="0" baseline="0" noProof="0">
                <a:ln>
                  <a:noFill/>
                </a:ln>
                <a:solidFill>
                  <a:schemeClr val="tx1">
                    <a:lumMod val="85000"/>
                    <a:lumOff val="15000"/>
                  </a:schemeClr>
                </a:solidFill>
                <a:effectLst/>
                <a:uLnTx/>
                <a:uFillTx/>
                <a:latin typeface="+mj-lt"/>
                <a:ea typeface="Segoe UI" panose="020B0502040204020203" pitchFamily="34" charset="0"/>
                <a:cs typeface="Segoe UI" panose="020B0502040204020203" pitchFamily="34" charset="0"/>
              </a:rPr>
              <a:t>Fuente: </a:t>
            </a:r>
            <a:r>
              <a:rPr lang="es-CO" sz="600">
                <a:solidFill>
                  <a:schemeClr val="tx1">
                    <a:lumMod val="85000"/>
                    <a:lumOff val="15000"/>
                  </a:schemeClr>
                </a:solidFill>
                <a:latin typeface="+mj-lt"/>
                <a:ea typeface="Segoe UI" panose="020B0502040204020203" pitchFamily="34" charset="0"/>
                <a:cs typeface="Segoe UI" panose="020B0502040204020203" pitchFamily="34" charset="0"/>
              </a:rPr>
              <a:t>DANE, </a:t>
            </a:r>
            <a:r>
              <a:rPr lang="es-CO" sz="600" err="1">
                <a:solidFill>
                  <a:schemeClr val="tx1">
                    <a:lumMod val="85000"/>
                    <a:lumOff val="15000"/>
                  </a:schemeClr>
                </a:solidFill>
                <a:latin typeface="+mj-lt"/>
                <a:ea typeface="Segoe UI" panose="020B0502040204020203" pitchFamily="34" charset="0"/>
                <a:cs typeface="Segoe UI" panose="020B0502040204020203" pitchFamily="34" charset="0"/>
              </a:rPr>
              <a:t>PIB_T</a:t>
            </a:r>
            <a:endParaRPr kumimoji="0" lang="es-CO" sz="600" b="0" i="0" u="none" strike="noStrike" kern="1200" cap="none" spc="0" normalizeH="0" baseline="0" noProof="0">
              <a:ln>
                <a:noFill/>
              </a:ln>
              <a:solidFill>
                <a:schemeClr val="tx1">
                  <a:lumMod val="85000"/>
                  <a:lumOff val="15000"/>
                </a:schemeClr>
              </a:solidFill>
              <a:effectLst/>
              <a:uLnTx/>
              <a:uFillTx/>
              <a:latin typeface="+mj-lt"/>
              <a:ea typeface="Segoe UI" panose="020B0502040204020203" pitchFamily="34" charset="0"/>
              <a:cs typeface="Segoe UI" panose="020B0502040204020203" pitchFamily="34" charset="0"/>
            </a:endParaRPr>
          </a:p>
        </p:txBody>
      </p:sp>
      <p:sp>
        <p:nvSpPr>
          <p:cNvPr id="3" name="object 898">
            <a:extLst>
              <a:ext uri="{FF2B5EF4-FFF2-40B4-BE49-F238E27FC236}">
                <a16:creationId xmlns:a16="http://schemas.microsoft.com/office/drawing/2014/main" id="{6F090FD4-06C1-F997-57D2-396E63F8F9F5}"/>
              </a:ext>
            </a:extLst>
          </p:cNvPr>
          <p:cNvSpPr txBox="1"/>
          <p:nvPr/>
        </p:nvSpPr>
        <p:spPr>
          <a:xfrm>
            <a:off x="492007" y="413712"/>
            <a:ext cx="3074351" cy="1625060"/>
          </a:xfrm>
          <a:prstGeom prst="rect">
            <a:avLst/>
          </a:prstGeom>
        </p:spPr>
        <p:txBody>
          <a:bodyPr vert="horz" wrap="square" lIns="0" tIns="0" rIns="0" bIns="0" rtlCol="0">
            <a:spAutoFit/>
          </a:bodyPr>
          <a:lstStyle/>
          <a:p>
            <a:pPr lvl="0">
              <a:lnSpc>
                <a:spcPct val="80000"/>
              </a:lnSpc>
            </a:pPr>
            <a:r>
              <a:rPr lang="es-CO" spc="-40">
                <a:solidFill>
                  <a:srgbClr val="00A8AC"/>
                </a:solidFill>
                <a:latin typeface="+mj-lt"/>
                <a:ea typeface="Segoe UI" panose="020B0502040204020203" pitchFamily="34" charset="0"/>
                <a:cs typeface="Segoe UI" panose="020B0502040204020203" pitchFamily="34" charset="0"/>
              </a:rPr>
              <a:t>Producto Interno Bruto (PIB)</a:t>
            </a:r>
          </a:p>
          <a:p>
            <a:pPr lvl="0">
              <a:lnSpc>
                <a:spcPct val="80000"/>
              </a:lnSpc>
            </a:pPr>
            <a:r>
              <a:rPr lang="es-CO" spc="-40">
                <a:solidFill>
                  <a:srgbClr val="00A8AC"/>
                </a:solidFill>
                <a:latin typeface="+mj-lt"/>
                <a:ea typeface="Segoe UI" panose="020B0502040204020203" pitchFamily="34" charset="0"/>
                <a:cs typeface="Segoe UI" panose="020B0502040204020203" pitchFamily="34" charset="0"/>
              </a:rPr>
              <a:t>Enfoque de la producción</a:t>
            </a:r>
            <a:br>
              <a:rPr lang="es-CO" spc="-40">
                <a:solidFill>
                  <a:srgbClr val="00A8AC"/>
                </a:solidFill>
                <a:latin typeface="+mj-lt"/>
                <a:ea typeface="Segoe UI" panose="020B0502040204020203" pitchFamily="34" charset="0"/>
                <a:cs typeface="Segoe UI" panose="020B0502040204020203" pitchFamily="34" charset="0"/>
              </a:rPr>
            </a:br>
            <a:r>
              <a:rPr lang="es-CO" spc="-40">
                <a:solidFill>
                  <a:srgbClr val="065660"/>
                </a:solidFill>
                <a:latin typeface="+mj-lt"/>
                <a:ea typeface="Segoe UI" panose="020B0502040204020203" pitchFamily="34" charset="0"/>
                <a:cs typeface="Segoe UI" panose="020B0502040204020203" pitchFamily="34" charset="0"/>
              </a:rPr>
              <a:t>Tasas de crecimiento año corrido (%) en volumen</a:t>
            </a:r>
            <a:r>
              <a:rPr lang="es-CO" spc="-40" baseline="30000">
                <a:solidFill>
                  <a:srgbClr val="065660"/>
                </a:solidFill>
                <a:latin typeface="+mj-lt"/>
                <a:ea typeface="Segoe UI" panose="020B0502040204020203" pitchFamily="34" charset="0"/>
                <a:cs typeface="Segoe UI" panose="020B0502040204020203" pitchFamily="34" charset="0"/>
              </a:rPr>
              <a:t>1</a:t>
            </a:r>
            <a:r>
              <a:rPr lang="es-CO" spc="-40">
                <a:solidFill>
                  <a:srgbClr val="065660"/>
                </a:solidFill>
                <a:latin typeface="+mj-lt"/>
                <a:ea typeface="Segoe UI" panose="020B0502040204020203" pitchFamily="34" charset="0"/>
                <a:cs typeface="Segoe UI" panose="020B0502040204020203" pitchFamily="34" charset="0"/>
              </a:rPr>
              <a:t> </a:t>
            </a:r>
          </a:p>
          <a:p>
            <a:pPr lvl="0">
              <a:lnSpc>
                <a:spcPct val="80000"/>
              </a:lnSpc>
            </a:pPr>
            <a:r>
              <a:rPr lang="es-CO" spc="-40">
                <a:solidFill>
                  <a:srgbClr val="00A8AC"/>
                </a:solidFill>
                <a:latin typeface="+mj-lt"/>
                <a:cs typeface="Arial"/>
              </a:rPr>
              <a:t>Valor agregado por actividad económica</a:t>
            </a:r>
          </a:p>
          <a:p>
            <a:pPr>
              <a:lnSpc>
                <a:spcPct val="80000"/>
              </a:lnSpc>
            </a:pPr>
            <a:r>
              <a:rPr lang="es-CO" sz="1200" spc="-40">
                <a:solidFill>
                  <a:schemeClr val="tx1">
                    <a:lumMod val="85000"/>
                    <a:lumOff val="15000"/>
                  </a:schemeClr>
                </a:solidFill>
                <a:latin typeface="+mj-lt"/>
                <a:ea typeface="Roboto Medium" panose="02000000000000000000" pitchFamily="2" charset="0"/>
                <a:cs typeface="Arial"/>
              </a:rPr>
              <a:t>2024</a:t>
            </a:r>
            <a:r>
              <a:rPr lang="es-CO" sz="1200" spc="-40" baseline="30000">
                <a:solidFill>
                  <a:schemeClr val="tx1">
                    <a:lumMod val="85000"/>
                    <a:lumOff val="15000"/>
                  </a:schemeClr>
                </a:solidFill>
                <a:latin typeface="+mj-lt"/>
                <a:ea typeface="Roboto Medium" panose="02000000000000000000" pitchFamily="2" charset="0"/>
                <a:cs typeface="Arial"/>
              </a:rPr>
              <a:t>pr</a:t>
            </a:r>
            <a:r>
              <a:rPr lang="es-CO" sz="1200" spc="-40">
                <a:solidFill>
                  <a:schemeClr val="tx1">
                    <a:lumMod val="85000"/>
                    <a:lumOff val="15000"/>
                  </a:schemeClr>
                </a:solidFill>
                <a:latin typeface="+mj-lt"/>
                <a:ea typeface="Roboto Medium" panose="02000000000000000000" pitchFamily="2" charset="0"/>
                <a:cs typeface="Arial"/>
              </a:rPr>
              <a:t> – 2025</a:t>
            </a:r>
            <a:r>
              <a:rPr lang="es-CO" sz="1200" spc="-40" baseline="30000">
                <a:solidFill>
                  <a:schemeClr val="tx1">
                    <a:lumMod val="85000"/>
                    <a:lumOff val="15000"/>
                  </a:schemeClr>
                </a:solidFill>
                <a:latin typeface="+mj-lt"/>
                <a:ea typeface="Roboto Medium" panose="02000000000000000000" pitchFamily="2" charset="0"/>
                <a:cs typeface="Arial"/>
              </a:rPr>
              <a:t>pr</a:t>
            </a:r>
            <a:r>
              <a:rPr lang="es-CO" sz="1200" spc="-40">
                <a:solidFill>
                  <a:schemeClr val="tx1">
                    <a:lumMod val="85000"/>
                    <a:lumOff val="15000"/>
                  </a:schemeClr>
                </a:solidFill>
                <a:latin typeface="+mj-lt"/>
                <a:ea typeface="Roboto Medium" panose="02000000000000000000" pitchFamily="2" charset="0"/>
                <a:cs typeface="Arial"/>
              </a:rPr>
              <a:t> </a:t>
            </a:r>
          </a:p>
          <a:p>
            <a:pPr>
              <a:lnSpc>
                <a:spcPct val="80000"/>
              </a:lnSpc>
            </a:pPr>
            <a:r>
              <a:rPr lang="es-CO" sz="1200" spc="-40">
                <a:solidFill>
                  <a:schemeClr val="tx1">
                    <a:lumMod val="85000"/>
                    <a:lumOff val="15000"/>
                  </a:schemeClr>
                </a:solidFill>
                <a:latin typeface="+mj-lt"/>
                <a:ea typeface="Roboto Medium" panose="02000000000000000000" pitchFamily="2" charset="0"/>
                <a:cs typeface="Arial"/>
              </a:rPr>
              <a:t>Primer semestre</a:t>
            </a:r>
          </a:p>
        </p:txBody>
      </p:sp>
      <p:cxnSp>
        <p:nvCxnSpPr>
          <p:cNvPr id="7" name="Conector recto 6">
            <a:extLst>
              <a:ext uri="{FF2B5EF4-FFF2-40B4-BE49-F238E27FC236}">
                <a16:creationId xmlns:a16="http://schemas.microsoft.com/office/drawing/2014/main" id="{FDA4EBD4-E21B-594F-71B8-3D645A739379}"/>
              </a:ext>
            </a:extLst>
          </p:cNvPr>
          <p:cNvCxnSpPr>
            <a:cxnSpLocks/>
          </p:cNvCxnSpPr>
          <p:nvPr/>
        </p:nvCxnSpPr>
        <p:spPr>
          <a:xfrm flipV="1">
            <a:off x="325831" y="414327"/>
            <a:ext cx="0" cy="1624445"/>
          </a:xfrm>
          <a:prstGeom prst="line">
            <a:avLst/>
          </a:prstGeom>
          <a:ln>
            <a:solidFill>
              <a:srgbClr val="00A8AC"/>
            </a:solidFill>
          </a:ln>
          <a:effectLst/>
        </p:spPr>
        <p:style>
          <a:lnRef idx="2">
            <a:schemeClr val="accent1"/>
          </a:lnRef>
          <a:fillRef idx="0">
            <a:schemeClr val="accent1"/>
          </a:fillRef>
          <a:effectRef idx="1">
            <a:schemeClr val="accent1"/>
          </a:effectRef>
          <a:fontRef idx="minor">
            <a:schemeClr val="tx1"/>
          </a:fontRef>
        </p:style>
      </p:cxnSp>
      <p:graphicFrame>
        <p:nvGraphicFramePr>
          <p:cNvPr id="6" name="Tabla 5">
            <a:extLst>
              <a:ext uri="{FF2B5EF4-FFF2-40B4-BE49-F238E27FC236}">
                <a16:creationId xmlns:a16="http://schemas.microsoft.com/office/drawing/2014/main" id="{D45653C5-05A4-DD49-2505-4DE1F295DAA7}"/>
              </a:ext>
            </a:extLst>
          </p:cNvPr>
          <p:cNvGraphicFramePr>
            <a:graphicFrameLocks noGrp="1"/>
          </p:cNvGraphicFramePr>
          <p:nvPr>
            <p:extLst>
              <p:ext uri="{D42A27DB-BD31-4B8C-83A1-F6EECF244321}">
                <p14:modId xmlns:p14="http://schemas.microsoft.com/office/powerpoint/2010/main" val="2690091050"/>
              </p:ext>
            </p:extLst>
          </p:nvPr>
        </p:nvGraphicFramePr>
        <p:xfrm>
          <a:off x="3328417" y="416458"/>
          <a:ext cx="5119280" cy="4325760"/>
        </p:xfrm>
        <a:graphic>
          <a:graphicData uri="http://schemas.openxmlformats.org/drawingml/2006/table">
            <a:tbl>
              <a:tblPr/>
              <a:tblGrid>
                <a:gridCol w="2484000">
                  <a:extLst>
                    <a:ext uri="{9D8B030D-6E8A-4147-A177-3AD203B41FA5}">
                      <a16:colId xmlns:a16="http://schemas.microsoft.com/office/drawing/2014/main" val="27329219"/>
                    </a:ext>
                  </a:extLst>
                </a:gridCol>
                <a:gridCol w="828000">
                  <a:extLst>
                    <a:ext uri="{9D8B030D-6E8A-4147-A177-3AD203B41FA5}">
                      <a16:colId xmlns:a16="http://schemas.microsoft.com/office/drawing/2014/main" val="2661993824"/>
                    </a:ext>
                  </a:extLst>
                </a:gridCol>
                <a:gridCol w="828000">
                  <a:extLst>
                    <a:ext uri="{9D8B030D-6E8A-4147-A177-3AD203B41FA5}">
                      <a16:colId xmlns:a16="http://schemas.microsoft.com/office/drawing/2014/main" val="2181670617"/>
                    </a:ext>
                  </a:extLst>
                </a:gridCol>
                <a:gridCol w="115280">
                  <a:extLst>
                    <a:ext uri="{9D8B030D-6E8A-4147-A177-3AD203B41FA5}">
                      <a16:colId xmlns:a16="http://schemas.microsoft.com/office/drawing/2014/main" val="145067256"/>
                    </a:ext>
                  </a:extLst>
                </a:gridCol>
                <a:gridCol w="864000">
                  <a:extLst>
                    <a:ext uri="{9D8B030D-6E8A-4147-A177-3AD203B41FA5}">
                      <a16:colId xmlns:a16="http://schemas.microsoft.com/office/drawing/2014/main" val="3949012292"/>
                    </a:ext>
                  </a:extLst>
                </a:gridCol>
              </a:tblGrid>
              <a:tr h="324000">
                <a:tc rowSpan="2">
                  <a:txBody>
                    <a:bodyPr/>
                    <a:lstStyle/>
                    <a:p>
                      <a:pPr algn="ctr" fontAlgn="ctr"/>
                      <a:r>
                        <a:rPr lang="es-CO" sz="800" b="1" i="0" u="none" strike="noStrike" dirty="0">
                          <a:solidFill>
                            <a:srgbClr val="FFFFFF"/>
                          </a:solidFill>
                          <a:effectLst/>
                          <a:latin typeface="+mj-lt"/>
                        </a:rPr>
                        <a:t>Actividad económica</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tc gridSpan="2">
                  <a:txBody>
                    <a:bodyPr/>
                    <a:lstStyle/>
                    <a:p>
                      <a:pPr algn="ctr" fontAlgn="ctr"/>
                      <a:r>
                        <a:rPr lang="es-CO" sz="800" b="1" i="0" u="none" strike="noStrike">
                          <a:solidFill>
                            <a:srgbClr val="FFFFFF"/>
                          </a:solidFill>
                          <a:effectLst/>
                          <a:latin typeface="+mj-lt"/>
                        </a:rPr>
                        <a:t>Tasas de crecimiento año corrido (%)</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tc hMerge="1">
                  <a:txBody>
                    <a:bodyPr/>
                    <a:lstStyle/>
                    <a:p>
                      <a:endParaRPr lang="es-CO"/>
                    </a:p>
                  </a:txBody>
                  <a:tcPr/>
                </a:tc>
                <a:tc>
                  <a:txBody>
                    <a:bodyPr/>
                    <a:lstStyle/>
                    <a:p>
                      <a:pPr algn="l" fontAlgn="b"/>
                      <a:endParaRPr lang="es-CO" sz="800" b="0" i="0" u="none" strike="noStrike">
                        <a:solidFill>
                          <a:srgbClr val="000000"/>
                        </a:solidFill>
                        <a:effectLst/>
                        <a:latin typeface="+mj-lt"/>
                      </a:endParaRPr>
                    </a:p>
                  </a:txBody>
                  <a:tcPr marL="0" marR="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fontAlgn="ctr"/>
                      <a:r>
                        <a:rPr lang="es-CO" sz="800" b="1" i="0" u="none" strike="noStrike">
                          <a:solidFill>
                            <a:srgbClr val="FFFFFF"/>
                          </a:solidFill>
                          <a:effectLst/>
                          <a:latin typeface="+mj-lt"/>
                        </a:rPr>
                        <a:t>Contribución* al </a:t>
                      </a:r>
                    </a:p>
                    <a:p>
                      <a:pPr algn="ctr" fontAlgn="ctr"/>
                      <a:r>
                        <a:rPr lang="es-CO" sz="800" b="1" i="0" u="none" strike="noStrike">
                          <a:solidFill>
                            <a:srgbClr val="FFFFFF"/>
                          </a:solidFill>
                          <a:effectLst/>
                          <a:latin typeface="+mj-lt"/>
                        </a:rPr>
                        <a:t>valor agregado (p.p.)</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extLst>
                  <a:ext uri="{0D108BD9-81ED-4DB2-BD59-A6C34878D82A}">
                    <a16:rowId xmlns:a16="http://schemas.microsoft.com/office/drawing/2014/main" val="2249999085"/>
                  </a:ext>
                </a:extLst>
              </a:tr>
              <a:tr h="288000">
                <a:tc vMerge="1">
                  <a:txBody>
                    <a:bodyPr/>
                    <a:lstStyle/>
                    <a:p>
                      <a:endParaRPr lang="es-CO"/>
                    </a:p>
                  </a:txBody>
                  <a:tcPr/>
                </a:tc>
                <a:tc>
                  <a:txBody>
                    <a:bodyPr/>
                    <a:lstStyle/>
                    <a:p>
                      <a:pPr algn="ctr" fontAlgn="ctr"/>
                      <a:r>
                        <a:rPr lang="es-CO" sz="800" b="1" i="0" u="none" strike="noStrike">
                          <a:solidFill>
                            <a:srgbClr val="FFFFFF"/>
                          </a:solidFill>
                          <a:effectLst/>
                          <a:latin typeface="+mj-lt"/>
                        </a:rPr>
                        <a:t>2024</a:t>
                      </a:r>
                      <a:r>
                        <a:rPr lang="es-CO" sz="800" b="1" i="0" u="none" strike="noStrike" baseline="30000">
                          <a:solidFill>
                            <a:srgbClr val="FFFFFF"/>
                          </a:solidFill>
                          <a:effectLst/>
                          <a:latin typeface="+mj-lt"/>
                        </a:rPr>
                        <a:t>pr</a:t>
                      </a:r>
                      <a:r>
                        <a:rPr lang="es-CO" sz="800" b="1" i="0" u="none" strike="noStrike">
                          <a:solidFill>
                            <a:srgbClr val="FFFFFF"/>
                          </a:solidFill>
                          <a:effectLst/>
                          <a:latin typeface="+mj-lt"/>
                        </a:rPr>
                        <a:t> / </a:t>
                      </a:r>
                      <a:br>
                        <a:rPr lang="es-CO" sz="800" b="1" i="0" u="none" strike="noStrike">
                          <a:solidFill>
                            <a:srgbClr val="FFFFFF"/>
                          </a:solidFill>
                          <a:effectLst/>
                          <a:latin typeface="+mj-lt"/>
                        </a:rPr>
                      </a:br>
                      <a:r>
                        <a:rPr lang="es-CO" sz="800" b="1" i="0" u="none" strike="noStrike">
                          <a:solidFill>
                            <a:srgbClr val="FFFFFF"/>
                          </a:solidFill>
                          <a:effectLst/>
                          <a:latin typeface="+mj-lt"/>
                        </a:rPr>
                        <a:t>2023</a:t>
                      </a:r>
                      <a:r>
                        <a:rPr lang="es-CO" sz="800" b="1" i="0" u="none" strike="noStrike" kern="1200" baseline="30000">
                          <a:solidFill>
                            <a:srgbClr val="FFFFFF"/>
                          </a:solidFill>
                          <a:effectLst/>
                          <a:latin typeface="+mn-lt"/>
                          <a:ea typeface="+mn-ea"/>
                          <a:cs typeface="+mn-cs"/>
                        </a:rPr>
                        <a:t>p</a:t>
                      </a:r>
                      <a:endParaRPr lang="es-CO" sz="800" b="1" i="0" u="none" strike="noStrike">
                        <a:solidFill>
                          <a:srgbClr val="FFFFFF"/>
                        </a:solidFill>
                        <a:effectLst/>
                        <a:latin typeface="+mj-l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tc>
                  <a:txBody>
                    <a:bodyPr/>
                    <a:lstStyle/>
                    <a:p>
                      <a:pPr algn="ctr" fontAlgn="ctr"/>
                      <a:r>
                        <a:rPr lang="es-CO" sz="800" b="1" i="0" u="none" strike="noStrike">
                          <a:solidFill>
                            <a:srgbClr val="FFFFFF"/>
                          </a:solidFill>
                          <a:effectLst/>
                          <a:latin typeface="+mj-lt"/>
                        </a:rPr>
                        <a:t>2025</a:t>
                      </a:r>
                      <a:r>
                        <a:rPr lang="es-CO" sz="800" b="1" i="0" u="none" strike="noStrike" baseline="30000">
                          <a:solidFill>
                            <a:srgbClr val="FFFFFF"/>
                          </a:solidFill>
                          <a:effectLst/>
                          <a:latin typeface="+mj-lt"/>
                        </a:rPr>
                        <a:t>pr</a:t>
                      </a:r>
                      <a:r>
                        <a:rPr lang="es-CO" sz="800" b="1" i="0" u="none" strike="noStrike">
                          <a:solidFill>
                            <a:srgbClr val="FFFFFF"/>
                          </a:solidFill>
                          <a:effectLst/>
                          <a:latin typeface="+mj-lt"/>
                        </a:rPr>
                        <a:t> / </a:t>
                      </a:r>
                      <a:br>
                        <a:rPr lang="es-CO" sz="800" b="1" i="0" u="none" strike="noStrike">
                          <a:solidFill>
                            <a:srgbClr val="FFFFFF"/>
                          </a:solidFill>
                          <a:effectLst/>
                          <a:latin typeface="+mj-lt"/>
                        </a:rPr>
                      </a:br>
                      <a:r>
                        <a:rPr lang="es-CO" sz="800" b="1" i="0" u="none" strike="noStrike">
                          <a:solidFill>
                            <a:srgbClr val="FFFFFF"/>
                          </a:solidFill>
                          <a:effectLst/>
                          <a:latin typeface="+mj-lt"/>
                        </a:rPr>
                        <a:t>2024</a:t>
                      </a:r>
                      <a:r>
                        <a:rPr lang="es-CO" sz="800" b="1" i="0" u="none" strike="noStrike" baseline="30000">
                          <a:solidFill>
                            <a:srgbClr val="FFFFFF"/>
                          </a:solidFill>
                          <a:effectLst/>
                          <a:latin typeface="+mj-lt"/>
                        </a:rPr>
                        <a:t>pr</a:t>
                      </a:r>
                      <a:endParaRPr lang="es-CO" sz="800" b="1" i="0" u="none" strike="noStrike">
                        <a:solidFill>
                          <a:srgbClr val="FFFFFF"/>
                        </a:solidFill>
                        <a:effectLst/>
                        <a:latin typeface="+mj-l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65660"/>
                    </a:solidFill>
                  </a:tcPr>
                </a:tc>
                <a:tc>
                  <a:txBody>
                    <a:bodyPr/>
                    <a:lstStyle/>
                    <a:p>
                      <a:pPr algn="l" fontAlgn="b"/>
                      <a:endParaRPr lang="es-CO" sz="800" b="0" i="0" u="none" strike="noStrike">
                        <a:solidFill>
                          <a:srgbClr val="000000"/>
                        </a:solidFill>
                        <a:effectLst/>
                        <a:latin typeface="+mj-lt"/>
                      </a:endParaRPr>
                    </a:p>
                  </a:txBody>
                  <a:tcPr marL="0" marR="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fontAlgn="ctr"/>
                      <a:r>
                        <a:rPr lang="es-CO" sz="800" b="1" i="0" u="none" strike="noStrike" dirty="0">
                          <a:solidFill>
                            <a:srgbClr val="FFFFFF"/>
                          </a:solidFill>
                          <a:effectLst/>
                          <a:latin typeface="+mj-lt"/>
                        </a:rPr>
                        <a:t>2025</a:t>
                      </a:r>
                      <a:r>
                        <a:rPr lang="es-CO" sz="800" b="1" i="0" u="none" strike="noStrike" baseline="30000" dirty="0">
                          <a:solidFill>
                            <a:srgbClr val="FFFFFF"/>
                          </a:solidFill>
                          <a:effectLst/>
                          <a:latin typeface="+mj-lt"/>
                        </a:rPr>
                        <a:t>pr</a:t>
                      </a:r>
                      <a:endParaRPr lang="es-CO" sz="800" b="1" i="0" u="none" strike="noStrike" dirty="0">
                        <a:solidFill>
                          <a:srgbClr val="FFFFFF"/>
                        </a:solidFill>
                        <a:effectLst/>
                        <a:latin typeface="+mj-l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extLst>
                  <a:ext uri="{0D108BD9-81ED-4DB2-BD59-A6C34878D82A}">
                    <a16:rowId xmlns:a16="http://schemas.microsoft.com/office/drawing/2014/main" val="3195088300"/>
                  </a:ext>
                </a:extLst>
              </a:tr>
              <a:tr h="288000">
                <a:tc>
                  <a:txBody>
                    <a:bodyPr/>
                    <a:lstStyle/>
                    <a:p>
                      <a:pPr algn="l" rtl="0" fontAlgn="ctr">
                        <a:buNone/>
                      </a:pPr>
                      <a:r>
                        <a:rPr lang="es-ES" sz="800" b="0" i="0" u="none" strike="noStrike" dirty="0">
                          <a:solidFill>
                            <a:srgbClr val="065660"/>
                          </a:solidFill>
                          <a:effectLst/>
                          <a:latin typeface="Segoe UI" panose="020B0502040204020203" pitchFamily="34" charset="0"/>
                        </a:rPr>
                        <a:t>Comercio y reparación; Transporte y almacenamiento; Alojamiento y servicios de comida</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buNone/>
                      </a:pPr>
                      <a:r>
                        <a:rPr lang="es-CO" sz="800" b="0" i="0" u="none" strike="noStrike" dirty="0">
                          <a:solidFill>
                            <a:srgbClr val="065660"/>
                          </a:solidFill>
                          <a:effectLst/>
                          <a:latin typeface="Segoe UI" panose="020B0502040204020203" pitchFamily="34" charset="0"/>
                        </a:rPr>
                        <a:t>-0,6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buNone/>
                      </a:pPr>
                      <a:r>
                        <a:rPr lang="es-CO" sz="800" b="1" i="0" u="none" strike="noStrike" dirty="0">
                          <a:solidFill>
                            <a:srgbClr val="065660"/>
                          </a:solidFill>
                          <a:effectLst/>
                          <a:latin typeface="Segoe UI" panose="020B0502040204020203" pitchFamily="34" charset="0"/>
                        </a:rPr>
                        <a:t>4,8</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D9D9D9"/>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extLst>
                  <a:ext uri="{0D108BD9-81ED-4DB2-BD59-A6C34878D82A}">
                    <a16:rowId xmlns:a16="http://schemas.microsoft.com/office/drawing/2014/main" val="618550579"/>
                  </a:ext>
                </a:extLst>
              </a:tr>
              <a:tr h="216000">
                <a:tc>
                  <a:txBody>
                    <a:bodyPr/>
                    <a:lstStyle/>
                    <a:p>
                      <a:pPr algn="l" rtl="0" fontAlgn="ctr">
                        <a:buNone/>
                      </a:pPr>
                      <a:r>
                        <a:rPr lang="es-ES" sz="800" b="0" i="0" u="none" strike="noStrike">
                          <a:solidFill>
                            <a:srgbClr val="065660"/>
                          </a:solidFill>
                          <a:effectLst/>
                          <a:latin typeface="Segoe UI" panose="020B0502040204020203" pitchFamily="34" charset="0"/>
                        </a:rPr>
                        <a:t>Agricultura, ganadería, caza, silvicultura y pesca</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0" i="0" u="none" strike="noStrike">
                          <a:solidFill>
                            <a:srgbClr val="065660"/>
                          </a:solidFill>
                          <a:effectLst/>
                          <a:latin typeface="Segoe UI" panose="020B0502040204020203" pitchFamily="34" charset="0"/>
                        </a:rPr>
                        <a:t>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5,3</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946713244"/>
                  </a:ext>
                </a:extLst>
              </a:tr>
              <a:tr h="288000">
                <a:tc>
                  <a:txBody>
                    <a:bodyPr/>
                    <a:lstStyle/>
                    <a:p>
                      <a:pPr algn="l" rtl="0" fontAlgn="ctr">
                        <a:buNone/>
                      </a:pPr>
                      <a:r>
                        <a:rPr lang="es-CO" sz="800" b="0" i="0" u="none" strike="noStrike">
                          <a:solidFill>
                            <a:srgbClr val="065660"/>
                          </a:solidFill>
                          <a:effectLst/>
                          <a:latin typeface="Segoe UI" panose="020B0502040204020203" pitchFamily="34" charset="0"/>
                        </a:rPr>
                        <a:t>Actividades artísticas, de entretenimiento; Actividades de los hogares</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0" i="0" u="none" strike="noStrike">
                          <a:solidFill>
                            <a:srgbClr val="065660"/>
                          </a:solidFill>
                          <a:effectLst/>
                          <a:latin typeface="Segoe UI" panose="020B0502040204020203" pitchFamily="34" charset="0"/>
                        </a:rPr>
                        <a:t>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1" i="0" u="none" strike="noStrike">
                          <a:solidFill>
                            <a:srgbClr val="065660"/>
                          </a:solidFill>
                          <a:effectLst/>
                          <a:latin typeface="Segoe UI" panose="020B0502040204020203" pitchFamily="34" charset="0"/>
                        </a:rPr>
                        <a:t>11,4</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extLst>
                  <a:ext uri="{0D108BD9-81ED-4DB2-BD59-A6C34878D82A}">
                    <a16:rowId xmlns:a16="http://schemas.microsoft.com/office/drawing/2014/main" val="3639962702"/>
                  </a:ext>
                </a:extLst>
              </a:tr>
              <a:tr h="288000">
                <a:tc>
                  <a:txBody>
                    <a:bodyPr/>
                    <a:lstStyle/>
                    <a:p>
                      <a:pPr algn="l" rtl="0" fontAlgn="ctr">
                        <a:buNone/>
                      </a:pPr>
                      <a:r>
                        <a:rPr lang="es-ES" sz="800" b="0" i="0" u="none" strike="noStrike">
                          <a:solidFill>
                            <a:srgbClr val="065660"/>
                          </a:solidFill>
                          <a:effectLst/>
                          <a:latin typeface="Segoe UI" panose="020B0502040204020203" pitchFamily="34" charset="0"/>
                        </a:rPr>
                        <a:t>Administración pública y defensa; Educación; Actividades de la salud humana</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0" i="0" u="none" strike="noStrike">
                          <a:solidFill>
                            <a:srgbClr val="065660"/>
                          </a:solidFill>
                          <a:effectLst/>
                          <a:latin typeface="Segoe UI" panose="020B0502040204020203" pitchFamily="34" charset="0"/>
                        </a:rPr>
                        <a:t>4,2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2,7</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634727667"/>
                  </a:ext>
                </a:extLst>
              </a:tr>
              <a:tr h="216000">
                <a:tc>
                  <a:txBody>
                    <a:bodyPr/>
                    <a:lstStyle/>
                    <a:p>
                      <a:pPr algn="l" rtl="0" fontAlgn="ctr">
                        <a:buNone/>
                      </a:pPr>
                      <a:r>
                        <a:rPr lang="es-CO" sz="800" b="0" i="0" u="none" strike="noStrike">
                          <a:solidFill>
                            <a:srgbClr val="065660"/>
                          </a:solidFill>
                          <a:effectLst/>
                          <a:latin typeface="Segoe UI" panose="020B0502040204020203" pitchFamily="34" charset="0"/>
                        </a:rPr>
                        <a:t>Actividades inmobiliarias</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0" i="0" u="none" strike="noStrike">
                          <a:solidFill>
                            <a:srgbClr val="065660"/>
                          </a:solidFill>
                          <a:effectLst/>
                          <a:latin typeface="Segoe UI" panose="020B0502040204020203" pitchFamily="34" charset="0"/>
                        </a:rPr>
                        <a:t>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1" i="0" u="none" strike="noStrike">
                          <a:solidFill>
                            <a:srgbClr val="065660"/>
                          </a:solidFill>
                          <a:effectLst/>
                          <a:latin typeface="Segoe UI" panose="020B0502040204020203" pitchFamily="34" charset="0"/>
                        </a:rPr>
                        <a:t>2,0</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extLst>
                  <a:ext uri="{0D108BD9-81ED-4DB2-BD59-A6C34878D82A}">
                    <a16:rowId xmlns:a16="http://schemas.microsoft.com/office/drawing/2014/main" val="2168400792"/>
                  </a:ext>
                </a:extLst>
              </a:tr>
              <a:tr h="216000">
                <a:tc>
                  <a:txBody>
                    <a:bodyPr/>
                    <a:lstStyle/>
                    <a:p>
                      <a:pPr algn="l" rtl="0" fontAlgn="ctr">
                        <a:buNone/>
                      </a:pPr>
                      <a:r>
                        <a:rPr lang="es-ES" sz="800" b="0" i="0" u="none" strike="noStrike">
                          <a:solidFill>
                            <a:srgbClr val="065660"/>
                          </a:solidFill>
                          <a:effectLst/>
                          <a:latin typeface="Segoe UI" panose="020B0502040204020203" pitchFamily="34" charset="0"/>
                        </a:rPr>
                        <a:t>Actividades financieras y de seguros</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0" i="0" u="none" strike="noStrike">
                          <a:solidFill>
                            <a:srgbClr val="065660"/>
                          </a:solidFill>
                          <a:effectLst/>
                          <a:latin typeface="Segoe UI" panose="020B0502040204020203" pitchFamily="34" charset="0"/>
                        </a:rPr>
                        <a:t>-0,7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3,0</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481961315"/>
                  </a:ext>
                </a:extLst>
              </a:tr>
              <a:tr h="216000">
                <a:tc>
                  <a:txBody>
                    <a:bodyPr/>
                    <a:lstStyle/>
                    <a:p>
                      <a:pPr algn="l" rtl="0" fontAlgn="ctr">
                        <a:buNone/>
                      </a:pPr>
                      <a:r>
                        <a:rPr lang="es-CO" sz="800" b="0" i="0" u="none" strike="noStrike">
                          <a:solidFill>
                            <a:srgbClr val="065660"/>
                          </a:solidFill>
                          <a:effectLst/>
                          <a:latin typeface="Segoe UI" panose="020B0502040204020203" pitchFamily="34" charset="0"/>
                        </a:rPr>
                        <a:t>Industrias manufactureras</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0" i="0" u="none" strike="noStrike">
                          <a:solidFill>
                            <a:srgbClr val="065660"/>
                          </a:solidFill>
                          <a:effectLst/>
                          <a:latin typeface="Segoe UI" panose="020B0502040204020203" pitchFamily="34" charset="0"/>
                        </a:rPr>
                        <a:t>-3,5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1" i="0" u="none" strike="noStrike">
                          <a:solidFill>
                            <a:srgbClr val="065660"/>
                          </a:solidFill>
                          <a:effectLst/>
                          <a:latin typeface="Segoe UI" panose="020B0502040204020203" pitchFamily="34" charset="0"/>
                        </a:rPr>
                        <a:t>1,1</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extLst>
                  <a:ext uri="{0D108BD9-81ED-4DB2-BD59-A6C34878D82A}">
                    <a16:rowId xmlns:a16="http://schemas.microsoft.com/office/drawing/2014/main" val="1668149580"/>
                  </a:ext>
                </a:extLst>
              </a:tr>
              <a:tr h="288000">
                <a:tc>
                  <a:txBody>
                    <a:bodyPr/>
                    <a:lstStyle/>
                    <a:p>
                      <a:pPr algn="l" rtl="0" fontAlgn="ctr">
                        <a:buNone/>
                      </a:pPr>
                      <a:r>
                        <a:rPr lang="es-ES" sz="800" b="0" i="0" u="none" strike="noStrike" dirty="0">
                          <a:solidFill>
                            <a:srgbClr val="065660"/>
                          </a:solidFill>
                          <a:effectLst/>
                          <a:latin typeface="Segoe UI" panose="020B0502040204020203" pitchFamily="34" charset="0"/>
                        </a:rPr>
                        <a:t>Actividades profesionales, científicas y técnicas; Actividades de servicios administrativos y de apoyo</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0" i="0" u="none" strike="noStrike">
                          <a:solidFill>
                            <a:srgbClr val="065660"/>
                          </a:solidFill>
                          <a:effectLst/>
                          <a:latin typeface="Segoe UI" panose="020B0502040204020203" pitchFamily="34" charset="0"/>
                        </a:rPr>
                        <a:t>-0,2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1,3</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167992924"/>
                  </a:ext>
                </a:extLst>
              </a:tr>
              <a:tr h="216000">
                <a:tc>
                  <a:txBody>
                    <a:bodyPr/>
                    <a:lstStyle/>
                    <a:p>
                      <a:pPr algn="l" rtl="0" fontAlgn="ctr">
                        <a:buNone/>
                      </a:pPr>
                      <a:r>
                        <a:rPr lang="es-CO" sz="800" b="0" i="0" u="none" strike="noStrike">
                          <a:solidFill>
                            <a:srgbClr val="065660"/>
                          </a:solidFill>
                          <a:effectLst/>
                          <a:latin typeface="Segoe UI" panose="020B0502040204020203" pitchFamily="34" charset="0"/>
                        </a:rPr>
                        <a:t>Información y comunicaciones</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0" i="0" u="none" strike="noStrike">
                          <a:solidFill>
                            <a:srgbClr val="065660"/>
                          </a:solidFill>
                          <a:effectLst/>
                          <a:latin typeface="Segoe UI" panose="020B0502040204020203" pitchFamily="34" charset="0"/>
                        </a:rPr>
                        <a:t>-2,0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1" i="0" u="none" strike="noStrike">
                          <a:solidFill>
                            <a:srgbClr val="065660"/>
                          </a:solidFill>
                          <a:effectLst/>
                          <a:latin typeface="Segoe UI" panose="020B0502040204020203" pitchFamily="34" charset="0"/>
                        </a:rPr>
                        <a:t>1,8</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0,05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extLst>
                  <a:ext uri="{0D108BD9-81ED-4DB2-BD59-A6C34878D82A}">
                    <a16:rowId xmlns:a16="http://schemas.microsoft.com/office/drawing/2014/main" val="2581273499"/>
                  </a:ext>
                </a:extLst>
              </a:tr>
              <a:tr h="288000">
                <a:tc>
                  <a:txBody>
                    <a:bodyPr/>
                    <a:lstStyle/>
                    <a:p>
                      <a:pPr algn="l" rtl="0" fontAlgn="ctr">
                        <a:buNone/>
                      </a:pPr>
                      <a:r>
                        <a:rPr lang="es-ES" sz="800" b="0" i="0" u="none" strike="noStrike">
                          <a:solidFill>
                            <a:srgbClr val="065660"/>
                          </a:solidFill>
                          <a:effectLst/>
                          <a:latin typeface="Segoe UI" panose="020B0502040204020203" pitchFamily="34" charset="0"/>
                        </a:rPr>
                        <a:t>Suministro de electricidad, gas, vapor y aire acondicionado; Distribución de agua</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0" i="0" u="none" strike="noStrike">
                          <a:solidFill>
                            <a:srgbClr val="065660"/>
                          </a:solidFill>
                          <a:effectLst/>
                          <a:latin typeface="Segoe UI" panose="020B0502040204020203" pitchFamily="34" charset="0"/>
                        </a:rPr>
                        <a:t>3,5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-0,3</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no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-0,02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861678442"/>
                  </a:ext>
                </a:extLst>
              </a:tr>
              <a:tr h="216000">
                <a:tc>
                  <a:txBody>
                    <a:bodyPr/>
                    <a:lstStyle/>
                    <a:p>
                      <a:pPr algn="l" rtl="0" fontAlgn="ctr">
                        <a:buNone/>
                      </a:pPr>
                      <a:r>
                        <a:rPr lang="es-CO" sz="800" b="0" i="0" u="none" strike="noStrike">
                          <a:solidFill>
                            <a:srgbClr val="065660"/>
                          </a:solidFill>
                          <a:effectLst/>
                          <a:latin typeface="Segoe UI" panose="020B0502040204020203" pitchFamily="34" charset="0"/>
                        </a:rPr>
                        <a:t>Construcción</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0" i="0" u="none" strike="noStrike">
                          <a:solidFill>
                            <a:srgbClr val="065660"/>
                          </a:solidFill>
                          <a:effectLst/>
                          <a:latin typeface="Segoe UI" panose="020B0502040204020203" pitchFamily="34" charset="0"/>
                        </a:rPr>
                        <a:t>1,5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ctr" rtl="0" fontAlgn="ctr">
                        <a:buNone/>
                      </a:pPr>
                      <a:r>
                        <a:rPr lang="es-CO" sz="800" b="1" i="0" u="none" strike="noStrike">
                          <a:solidFill>
                            <a:srgbClr val="065660"/>
                          </a:solidFill>
                          <a:effectLst/>
                          <a:latin typeface="Segoe UI" panose="020B0502040204020203" pitchFamily="34" charset="0"/>
                        </a:rPr>
                        <a:t>-3,3</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a:noFill/>
                    </a:lnB>
                    <a:solidFill>
                      <a:srgbClr val="D9D9D9"/>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D9D9"/>
                    </a:solidFill>
                  </a:tcPr>
                </a:tc>
                <a:extLst>
                  <a:ext uri="{0D108BD9-81ED-4DB2-BD59-A6C34878D82A}">
                    <a16:rowId xmlns:a16="http://schemas.microsoft.com/office/drawing/2014/main" val="2610796243"/>
                  </a:ext>
                </a:extLst>
              </a:tr>
              <a:tr h="216000">
                <a:tc>
                  <a:txBody>
                    <a:bodyPr/>
                    <a:lstStyle/>
                    <a:p>
                      <a:pPr algn="l" rtl="0" fontAlgn="ctr">
                        <a:buNone/>
                      </a:pPr>
                      <a:r>
                        <a:rPr lang="es-ES" sz="800" b="0" i="0" u="none" strike="noStrike">
                          <a:solidFill>
                            <a:srgbClr val="065660"/>
                          </a:solidFill>
                          <a:effectLst/>
                          <a:latin typeface="Segoe UI" panose="020B0502040204020203" pitchFamily="34" charset="0"/>
                        </a:rPr>
                        <a:t>Explotación de minas y canteras</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007174"/>
                      </a:solidFill>
                      <a:prstDash val="solid"/>
                      <a:round/>
                      <a:headEnd type="none" w="med" len="med"/>
                      <a:tailEnd type="none" w="med" len="med"/>
                    </a:lnB>
                    <a:noFill/>
                  </a:tcPr>
                </a:tc>
                <a:tc>
                  <a:txBody>
                    <a:bodyPr/>
                    <a:lstStyle/>
                    <a:p>
                      <a:pPr algn="ctr" rtl="0" fontAlgn="ctr">
                        <a:buNone/>
                      </a:pPr>
                      <a:r>
                        <a:rPr lang="es-CO" sz="800" b="0" i="0" u="none" strike="noStrike">
                          <a:solidFill>
                            <a:srgbClr val="065660"/>
                          </a:solidFill>
                          <a:effectLst/>
                          <a:latin typeface="Segoe UI" panose="020B0502040204020203" pitchFamily="34" charset="0"/>
                        </a:rPr>
                        <a:t>-3,1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w="12700" cap="flat" cmpd="sng" algn="ctr">
                      <a:solidFill>
                        <a:srgbClr val="007174"/>
                      </a:solidFill>
                      <a:prstDash val="solid"/>
                      <a:round/>
                      <a:headEnd type="none" w="med" len="med"/>
                      <a:tailEnd type="none" w="med" len="med"/>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-7,6</a:t>
                      </a:r>
                    </a:p>
                  </a:txBody>
                  <a:tcPr marL="9525" marR="9525" marT="9525" marB="0" anchor="ctr">
                    <a:lnL w="12700" cap="flat" cmpd="sng" algn="ctr">
                      <a:solidFill>
                        <a:srgbClr val="007E82"/>
                      </a:solidFill>
                      <a:prstDash val="solid"/>
                      <a:round/>
                      <a:headEnd type="none" w="med" len="med"/>
                      <a:tailEnd type="none" w="med" len="med"/>
                    </a:lnL>
                    <a:lnR w="12700" cap="flat" cmpd="sng" algn="ctr">
                      <a:solidFill>
                        <a:srgbClr val="007E82"/>
                      </a:solidFill>
                      <a:prstDash val="solid"/>
                      <a:round/>
                      <a:headEnd type="none" w="med" len="med"/>
                      <a:tailEnd type="none" w="med" len="med"/>
                    </a:lnR>
                    <a:lnT>
                      <a:noFill/>
                    </a:lnT>
                    <a:lnB w="12700" cap="flat" cmpd="sng" algn="ctr">
                      <a:solidFill>
                        <a:srgbClr val="007174"/>
                      </a:solidFill>
                      <a:prstDash val="solid"/>
                      <a:round/>
                      <a:headEnd type="none" w="med" len="med"/>
                      <a:tailEnd type="none" w="med" len="med"/>
                    </a:lnB>
                    <a:no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E82"/>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7174"/>
                      </a:solidFill>
                      <a:prstDash val="solid"/>
                      <a:round/>
                      <a:headEnd type="none" w="med" len="med"/>
                      <a:tailEnd type="none" w="med" len="med"/>
                    </a:lnB>
                    <a:noFill/>
                  </a:tcPr>
                </a:tc>
                <a:extLst>
                  <a:ext uri="{0D108BD9-81ED-4DB2-BD59-A6C34878D82A}">
                    <a16:rowId xmlns:a16="http://schemas.microsoft.com/office/drawing/2014/main" val="1431556308"/>
                  </a:ext>
                </a:extLst>
              </a:tr>
              <a:tr h="216000">
                <a:tc>
                  <a:txBody>
                    <a:bodyPr/>
                    <a:lstStyle/>
                    <a:p>
                      <a:pPr algn="l" rtl="0" fontAlgn="ctr">
                        <a:buNone/>
                      </a:pPr>
                      <a:r>
                        <a:rPr lang="es-CO" sz="800" b="0" i="0" u="none" strike="noStrike">
                          <a:solidFill>
                            <a:srgbClr val="065660"/>
                          </a:solidFill>
                          <a:effectLst/>
                          <a:latin typeface="Segoe UI" panose="020B0502040204020203" pitchFamily="34" charset="0"/>
                        </a:rPr>
                        <a:t>Valor agregado</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7174"/>
                      </a:solidFill>
                      <a:prstDash val="solid"/>
                      <a:round/>
                      <a:headEnd type="none" w="med" len="med"/>
                      <a:tailEnd type="none" w="med" len="med"/>
                    </a:lnT>
                    <a:lnB>
                      <a:noFill/>
                    </a:lnB>
                    <a:solidFill>
                      <a:srgbClr val="BFBFBF"/>
                    </a:solidFill>
                  </a:tcPr>
                </a:tc>
                <a:tc>
                  <a:txBody>
                    <a:bodyPr/>
                    <a:lstStyle/>
                    <a:p>
                      <a:pPr algn="ctr" rtl="0" fontAlgn="ctr">
                        <a:buNone/>
                      </a:pPr>
                      <a:r>
                        <a:rPr lang="es-CO" sz="800" b="1" i="0" u="none" strike="noStrike">
                          <a:solidFill>
                            <a:srgbClr val="065660"/>
                          </a:solidFill>
                          <a:effectLst/>
                          <a:latin typeface="Segoe UI" panose="020B0502040204020203" pitchFamily="34" charset="0"/>
                        </a:rPr>
                        <a:t>1,2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174"/>
                      </a:solidFill>
                      <a:prstDash val="solid"/>
                      <a:round/>
                      <a:headEnd type="none" w="med" len="med"/>
                      <a:tailEnd type="none" w="med" len="med"/>
                    </a:lnR>
                    <a:lnT w="12700" cap="flat" cmpd="sng" algn="ctr">
                      <a:solidFill>
                        <a:srgbClr val="007174"/>
                      </a:solidFill>
                      <a:prstDash val="solid"/>
                      <a:round/>
                      <a:headEnd type="none" w="med" len="med"/>
                      <a:tailEnd type="none" w="med" len="med"/>
                    </a:lnT>
                    <a:lnB>
                      <a:noFill/>
                    </a:lnB>
                    <a:solidFill>
                      <a:srgbClr val="BFBFBF"/>
                    </a:solidFill>
                  </a:tcPr>
                </a:tc>
                <a:tc>
                  <a:txBody>
                    <a:bodyPr/>
                    <a:lstStyle/>
                    <a:p>
                      <a:pPr algn="ctr" rtl="0" fontAlgn="ctr">
                        <a:buNone/>
                      </a:pPr>
                      <a:r>
                        <a:rPr lang="es-CO" sz="800" b="1" i="0" u="none" strike="noStrike">
                          <a:solidFill>
                            <a:srgbClr val="065660"/>
                          </a:solidFill>
                          <a:effectLst/>
                          <a:latin typeface="Segoe UI" panose="020B0502040204020203" pitchFamily="34" charset="0"/>
                        </a:rPr>
                        <a:t>2,4</a:t>
                      </a:r>
                    </a:p>
                  </a:txBody>
                  <a:tcPr marL="9525" marR="9525" marT="9525" marB="0" anchor="ctr">
                    <a:lnL w="12700" cap="flat" cmpd="sng" algn="ctr">
                      <a:solidFill>
                        <a:srgbClr val="007174"/>
                      </a:solidFill>
                      <a:prstDash val="solid"/>
                      <a:round/>
                      <a:headEnd type="none" w="med" len="med"/>
                      <a:tailEnd type="none" w="med" len="med"/>
                    </a:lnL>
                    <a:lnR w="12700" cap="flat" cmpd="sng" algn="ctr">
                      <a:solidFill>
                        <a:srgbClr val="007174"/>
                      </a:solidFill>
                      <a:prstDash val="solid"/>
                      <a:round/>
                      <a:headEnd type="none" w="med" len="med"/>
                      <a:tailEnd type="none" w="med" len="med"/>
                    </a:lnR>
                    <a:lnT w="12700" cap="flat" cmpd="sng" algn="ctr">
                      <a:solidFill>
                        <a:srgbClr val="007174"/>
                      </a:solidFill>
                      <a:prstDash val="solid"/>
                      <a:round/>
                      <a:headEnd type="none" w="med" len="med"/>
                      <a:tailEnd type="none" w="med" len="med"/>
                    </a:lnT>
                    <a:lnB>
                      <a:noFill/>
                    </a:lnB>
                    <a:solidFill>
                      <a:srgbClr val="BFBFBF"/>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174"/>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marL="0" algn="ctr" defTabSz="457200" rtl="0" eaLnBrk="1" fontAlgn="ctr" latinLnBrk="0" hangingPunct="1">
                        <a:buNone/>
                      </a:pPr>
                      <a:r>
                        <a:rPr lang="es-CO" sz="800" b="1" i="0" u="none" strike="noStrike" kern="1200">
                          <a:solidFill>
                            <a:srgbClr val="065660"/>
                          </a:solidFill>
                          <a:effectLst/>
                          <a:latin typeface="Segoe UI" panose="020B0502040204020203" pitchFamily="34" charset="0"/>
                          <a:ea typeface="+mn-ea"/>
                          <a:cs typeface="+mn-cs"/>
                        </a:rPr>
                        <a:t>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7174"/>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FBF"/>
                    </a:solidFill>
                  </a:tcPr>
                </a:tc>
                <a:extLst>
                  <a:ext uri="{0D108BD9-81ED-4DB2-BD59-A6C34878D82A}">
                    <a16:rowId xmlns:a16="http://schemas.microsoft.com/office/drawing/2014/main" val="993025094"/>
                  </a:ext>
                </a:extLst>
              </a:tr>
              <a:tr h="252000">
                <a:tc>
                  <a:txBody>
                    <a:bodyPr/>
                    <a:lstStyle/>
                    <a:p>
                      <a:pPr algn="l" rtl="0" fontAlgn="ctr">
                        <a:buNone/>
                      </a:pPr>
                      <a:r>
                        <a:rPr lang="es-ES" sz="800" b="0" i="0" u="none" strike="noStrike">
                          <a:solidFill>
                            <a:srgbClr val="065660"/>
                          </a:solidFill>
                          <a:effectLst/>
                          <a:latin typeface="Segoe UI" panose="020B0502040204020203" pitchFamily="34" charset="0"/>
                        </a:rPr>
                        <a:t>Impuestos menos subvenciones sobre los productos</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-0,9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007174"/>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noFill/>
                  </a:tcPr>
                </a:tc>
                <a:tc>
                  <a:txBody>
                    <a:bodyPr/>
                    <a:lstStyle/>
                    <a:p>
                      <a:pPr algn="ctr" rtl="0" fontAlgn="ctr">
                        <a:buNone/>
                      </a:pPr>
                      <a:r>
                        <a:rPr lang="es-CO" sz="800" b="1" i="0" u="none" strike="noStrike">
                          <a:solidFill>
                            <a:srgbClr val="065660"/>
                          </a:solidFill>
                          <a:effectLst/>
                          <a:latin typeface="Segoe UI" panose="020B0502040204020203" pitchFamily="34" charset="0"/>
                        </a:rPr>
                        <a:t>2,3</a:t>
                      </a:r>
                    </a:p>
                  </a:txBody>
                  <a:tcPr marL="9525" marR="9525" marT="9525" marB="0" anchor="ctr">
                    <a:lnL w="12700" cap="flat" cmpd="sng" algn="ctr">
                      <a:solidFill>
                        <a:srgbClr val="007174"/>
                      </a:solidFill>
                      <a:prstDash val="solid"/>
                      <a:round/>
                      <a:headEnd type="none" w="med" len="med"/>
                      <a:tailEnd type="none" w="med" len="med"/>
                    </a:lnL>
                    <a:lnR w="12700" cap="flat" cmpd="sng" algn="ctr">
                      <a:solidFill>
                        <a:srgbClr val="007174"/>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no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007174"/>
                      </a:solidFill>
                      <a:prstDash val="solid"/>
                      <a:round/>
                      <a:headEnd type="none" w="med" len="med"/>
                      <a:tailEnd type="none" w="med" len="med"/>
                    </a:lnL>
                    <a:lnR>
                      <a:noFill/>
                    </a:lnR>
                    <a:lnT>
                      <a:noFill/>
                    </a:lnT>
                    <a:lnB>
                      <a:noFill/>
                    </a:lnB>
                    <a:no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a:noFill/>
                    </a:lnL>
                    <a:lnR>
                      <a:noFill/>
                    </a:lnR>
                    <a:lnT w="12700" cap="flat" cmpd="sng" algn="ctr">
                      <a:solidFill>
                        <a:srgbClr val="FFFFFF"/>
                      </a:solidFill>
                      <a:prstDash val="solid"/>
                      <a:round/>
                      <a:headEnd type="none" w="med" len="med"/>
                      <a:tailEnd type="none" w="med" len="med"/>
                    </a:lnT>
                    <a:lnB>
                      <a:noFill/>
                    </a:lnB>
                    <a:noFill/>
                  </a:tcPr>
                </a:tc>
                <a:extLst>
                  <a:ext uri="{0D108BD9-81ED-4DB2-BD59-A6C34878D82A}">
                    <a16:rowId xmlns:a16="http://schemas.microsoft.com/office/drawing/2014/main" val="2484579150"/>
                  </a:ext>
                </a:extLst>
              </a:tr>
              <a:tr h="252000">
                <a:tc>
                  <a:txBody>
                    <a:bodyPr/>
                    <a:lstStyle/>
                    <a:p>
                      <a:pPr algn="l" rtl="0" fontAlgn="ctr">
                        <a:buNone/>
                      </a:pPr>
                      <a:r>
                        <a:rPr lang="es-CO" sz="800" b="1" i="0" u="none" strike="noStrike">
                          <a:solidFill>
                            <a:srgbClr val="FFFFFF"/>
                          </a:solidFill>
                          <a:effectLst/>
                          <a:latin typeface="Segoe UI" panose="020B0502040204020203" pitchFamily="34" charset="0"/>
                        </a:rPr>
                        <a:t>Producto Interno Bruto</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tc>
                  <a:txBody>
                    <a:bodyPr/>
                    <a:lstStyle/>
                    <a:p>
                      <a:pPr algn="ctr" rtl="0" fontAlgn="ctr">
                        <a:buNone/>
                      </a:pPr>
                      <a:r>
                        <a:rPr lang="es-CO" sz="800" b="1" i="0" u="none" strike="noStrike">
                          <a:solidFill>
                            <a:srgbClr val="FFFFFF"/>
                          </a:solidFill>
                          <a:effectLst/>
                          <a:latin typeface="Segoe UI" panose="020B0502040204020203" pitchFamily="34" charset="0"/>
                        </a:rPr>
                        <a:t>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tc>
                  <a:txBody>
                    <a:bodyPr/>
                    <a:lstStyle/>
                    <a:p>
                      <a:pPr algn="ctr" rtl="0" fontAlgn="ctr">
                        <a:buNone/>
                      </a:pPr>
                      <a:r>
                        <a:rPr lang="es-CO" sz="800" b="1" i="0" u="none" strike="noStrike">
                          <a:solidFill>
                            <a:srgbClr val="FFFFFF"/>
                          </a:solidFill>
                          <a:effectLst/>
                          <a:latin typeface="Segoe UI" panose="020B0502040204020203" pitchFamily="34" charset="0"/>
                        </a:rPr>
                        <a:t>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E82"/>
                    </a:solidFill>
                  </a:tcPr>
                </a:tc>
                <a:tc>
                  <a:txBody>
                    <a:bodyPr/>
                    <a:lstStyle/>
                    <a:p>
                      <a:pPr algn="l" fontAlgn="b">
                        <a:buNone/>
                      </a:pPr>
                      <a:endParaRPr lang="es-CO" sz="800" b="0" i="0" u="none" strike="noStrike">
                        <a:solidFill>
                          <a:srgbClr val="000000"/>
                        </a:solidFill>
                        <a:effectLst/>
                        <a:latin typeface="Segoe UI" panose="020B0502040204020203" pitchFamily="34" charset="0"/>
                      </a:endParaRPr>
                    </a:p>
                  </a:txBody>
                  <a:tcPr marL="9525" marR="9525" marT="9525" marB="0" anchor="b">
                    <a:lnL w="12700" cap="flat" cmpd="sng" algn="ctr">
                      <a:solidFill>
                        <a:srgbClr val="FFFFFF"/>
                      </a:solidFill>
                      <a:prstDash val="solid"/>
                      <a:round/>
                      <a:headEnd type="none" w="med" len="med"/>
                      <a:tailEnd type="none" w="med" len="med"/>
                    </a:lnL>
                    <a:lnR>
                      <a:noFill/>
                    </a:lnR>
                    <a:lnT>
                      <a:noFill/>
                    </a:lnT>
                    <a:lnB>
                      <a:noFill/>
                    </a:lnB>
                    <a:noFill/>
                  </a:tcPr>
                </a:tc>
                <a:tc>
                  <a:txBody>
                    <a:bodyPr/>
                    <a:lstStyle/>
                    <a:p>
                      <a:pPr algn="l" fontAlgn="b">
                        <a:buNone/>
                      </a:pPr>
                      <a:endParaRPr lang="es-CO" sz="800" b="0" i="0" u="none" strike="noStrike" dirty="0">
                        <a:solidFill>
                          <a:srgbClr val="000000"/>
                        </a:solidFill>
                        <a:effectLst/>
                        <a:latin typeface="Segoe UI" panose="020B0502040204020203"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156697605"/>
                  </a:ext>
                </a:extLst>
              </a:tr>
            </a:tbl>
          </a:graphicData>
        </a:graphic>
      </p:graphicFrame>
      <p:sp>
        <p:nvSpPr>
          <p:cNvPr id="2" name="CuadroTexto 1">
            <a:extLst>
              <a:ext uri="{FF2B5EF4-FFF2-40B4-BE49-F238E27FC236}">
                <a16:creationId xmlns:a16="http://schemas.microsoft.com/office/drawing/2014/main" id="{375E5D39-76B2-CD06-49CC-2C2CE97F267F}"/>
              </a:ext>
            </a:extLst>
          </p:cNvPr>
          <p:cNvSpPr txBox="1"/>
          <p:nvPr/>
        </p:nvSpPr>
        <p:spPr>
          <a:xfrm>
            <a:off x="5208086" y="4757836"/>
            <a:ext cx="3728008" cy="307777"/>
          </a:xfrm>
          <a:prstGeom prst="rect">
            <a:avLst/>
          </a:prstGeom>
          <a:noFill/>
        </p:spPr>
        <p:txBody>
          <a:bodyPr wrap="none" rtlCol="0">
            <a:spAutoFit/>
          </a:bodyPr>
          <a:lstStyle/>
          <a:p>
            <a:r>
              <a:rPr lang="es-CO" sz="1400" dirty="0">
                <a:solidFill>
                  <a:schemeClr val="tx1">
                    <a:lumMod val="50000"/>
                    <a:lumOff val="50000"/>
                  </a:schemeClr>
                </a:solidFill>
              </a:rPr>
              <a:t>- Cifras actualizadas al 15 de mayo de 2025 -</a:t>
            </a:r>
          </a:p>
        </p:txBody>
      </p:sp>
    </p:spTree>
    <p:extLst>
      <p:ext uri="{BB962C8B-B14F-4D97-AF65-F5344CB8AC3E}">
        <p14:creationId xmlns:p14="http://schemas.microsoft.com/office/powerpoint/2010/main" val="2791040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13140" y="391575"/>
            <a:ext cx="5340754" cy="461665"/>
          </a:xfrm>
          <a:prstGeom prst="rect">
            <a:avLst/>
          </a:prstGeom>
        </p:spPr>
        <p:txBody>
          <a:bodyPr vert="horz"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srgbClr val="604A7B"/>
                </a:solidFill>
                <a:effectLst/>
                <a:uLnTx/>
                <a:uFillTx/>
                <a:latin typeface="Segoe UI"/>
                <a:ea typeface="+mn-ea"/>
                <a:cs typeface="Arial"/>
              </a:rPr>
              <a:t>Variación Total IPC</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1200" b="1" i="0" u="none" strike="noStrike" kern="1200" cap="none" spc="0" normalizeH="0" baseline="0" noProof="0" dirty="0">
                <a:ln>
                  <a:noFill/>
                </a:ln>
                <a:solidFill>
                  <a:srgbClr val="000000"/>
                </a:solidFill>
                <a:effectLst/>
                <a:uLnTx/>
                <a:uFillTx/>
                <a:latin typeface="Segoe UI"/>
                <a:ea typeface="Roboto Medium" panose="02000000000000000000" pitchFamily="2" charset="0"/>
                <a:cs typeface="+mn-cs"/>
              </a:rPr>
              <a:t>Julio 2025</a:t>
            </a:r>
            <a:endParaRPr kumimoji="0" lang="es-ES" sz="1200" b="1" i="0" u="none" strike="noStrike" kern="1200" cap="none" spc="0" normalizeH="0" baseline="0" noProof="0" dirty="0">
              <a:ln>
                <a:noFill/>
              </a:ln>
              <a:solidFill>
                <a:prstClr val="black"/>
              </a:solidFill>
              <a:effectLst/>
              <a:uLnTx/>
              <a:uFillTx/>
              <a:latin typeface="Segoe UI"/>
              <a:ea typeface="Roboto Medium" panose="02000000000000000000" pitchFamily="2" charset="0"/>
              <a:cs typeface="+mn-cs"/>
            </a:endParaRPr>
          </a:p>
        </p:txBody>
      </p:sp>
      <p:sp>
        <p:nvSpPr>
          <p:cNvPr id="7" name="TextBox 3"/>
          <p:cNvSpPr txBox="1"/>
          <p:nvPr/>
        </p:nvSpPr>
        <p:spPr>
          <a:xfrm>
            <a:off x="413140" y="4751925"/>
            <a:ext cx="1048839" cy="197086"/>
          </a:xfrm>
          <a:prstGeom prst="rect">
            <a:avLst/>
          </a:prstGeom>
          <a:noFill/>
        </p:spPr>
        <p:txBody>
          <a:bodyPr wrap="none" lIns="73260" tIns="36630" rIns="73260" bIns="3663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err="1">
                <a:ln>
                  <a:noFill/>
                </a:ln>
                <a:solidFill>
                  <a:prstClr val="black"/>
                </a:solidFill>
                <a:effectLst/>
                <a:uLnTx/>
                <a:uFillTx/>
                <a:latin typeface="Segoe UI"/>
                <a:ea typeface="+mn-ea"/>
                <a:cs typeface="Arial"/>
              </a:rPr>
              <a:t>Fuente</a:t>
            </a:r>
            <a:r>
              <a:rPr kumimoji="0" lang="en-US" sz="800" b="1" i="0" u="none" strike="noStrike" kern="1200" cap="none" spc="0" normalizeH="0" baseline="0" noProof="0" dirty="0">
                <a:ln>
                  <a:noFill/>
                </a:ln>
                <a:solidFill>
                  <a:prstClr val="black"/>
                </a:solidFill>
                <a:effectLst/>
                <a:uLnTx/>
                <a:uFillTx/>
                <a:latin typeface="Segoe UI"/>
                <a:ea typeface="+mn-ea"/>
                <a:cs typeface="Arial"/>
              </a:rPr>
              <a:t>: </a:t>
            </a:r>
            <a:r>
              <a:rPr kumimoji="0" lang="en-US" sz="800" b="0" i="0" u="none" strike="noStrike" kern="1200" cap="none" spc="0" normalizeH="0" baseline="0" noProof="0" dirty="0">
                <a:ln>
                  <a:noFill/>
                </a:ln>
                <a:solidFill>
                  <a:prstClr val="black"/>
                </a:solidFill>
                <a:effectLst/>
                <a:uLnTx/>
                <a:uFillTx/>
                <a:latin typeface="Segoe UI"/>
                <a:ea typeface="+mn-ea"/>
                <a:cs typeface="Arial"/>
              </a:rPr>
              <a:t>DANE - IPC</a:t>
            </a:r>
            <a:endParaRPr kumimoji="0" lang="en-US" sz="800" b="0" i="0" u="none" strike="noStrike" kern="1200" cap="none" spc="0" normalizeH="0" baseline="0" noProof="0" dirty="0">
              <a:ln>
                <a:noFill/>
              </a:ln>
              <a:solidFill>
                <a:prstClr val="black"/>
              </a:solidFill>
              <a:effectLst/>
              <a:uLnTx/>
              <a:uFillTx/>
              <a:latin typeface="Segoe UI"/>
              <a:ea typeface="+mn-ea"/>
              <a:cs typeface="+mn-cs"/>
            </a:endParaRPr>
          </a:p>
        </p:txBody>
      </p:sp>
      <p:cxnSp>
        <p:nvCxnSpPr>
          <p:cNvPr id="10" name="Conector recto 9">
            <a:extLst>
              <a:ext uri="{FF2B5EF4-FFF2-40B4-BE49-F238E27FC236}">
                <a16:creationId xmlns:a16="http://schemas.microsoft.com/office/drawing/2014/main" id="{9F472D23-2418-4194-A865-778B81F6ACB9}"/>
              </a:ext>
            </a:extLst>
          </p:cNvPr>
          <p:cNvCxnSpPr>
            <a:cxnSpLocks/>
          </p:cNvCxnSpPr>
          <p:nvPr/>
        </p:nvCxnSpPr>
        <p:spPr>
          <a:xfrm flipV="1">
            <a:off x="325831" y="489857"/>
            <a:ext cx="0" cy="380711"/>
          </a:xfrm>
          <a:prstGeom prst="line">
            <a:avLst/>
          </a:prstGeom>
          <a:ln>
            <a:solidFill>
              <a:srgbClr val="FFC000"/>
            </a:solidFill>
          </a:ln>
          <a:effectLst/>
        </p:spPr>
        <p:style>
          <a:lnRef idx="2">
            <a:schemeClr val="accent1"/>
          </a:lnRef>
          <a:fillRef idx="0">
            <a:schemeClr val="accent1"/>
          </a:fillRef>
          <a:effectRef idx="1">
            <a:schemeClr val="accent1"/>
          </a:effectRef>
          <a:fontRef idx="minor">
            <a:schemeClr val="tx1"/>
          </a:fontRef>
        </p:style>
      </p:cxnSp>
      <p:graphicFrame>
        <p:nvGraphicFramePr>
          <p:cNvPr id="3" name="Tabla 2">
            <a:extLst>
              <a:ext uri="{FF2B5EF4-FFF2-40B4-BE49-F238E27FC236}">
                <a16:creationId xmlns:a16="http://schemas.microsoft.com/office/drawing/2014/main" id="{8DD0E118-65BB-A8D0-7DBC-65893ABA860A}"/>
              </a:ext>
            </a:extLst>
          </p:cNvPr>
          <p:cNvGraphicFramePr>
            <a:graphicFrameLocks noGrp="1"/>
          </p:cNvGraphicFramePr>
          <p:nvPr/>
        </p:nvGraphicFramePr>
        <p:xfrm>
          <a:off x="613510" y="1830639"/>
          <a:ext cx="7916979" cy="1482221"/>
        </p:xfrm>
        <a:graphic>
          <a:graphicData uri="http://schemas.openxmlformats.org/drawingml/2006/table">
            <a:tbl>
              <a:tblPr/>
              <a:tblGrid>
                <a:gridCol w="1130997">
                  <a:extLst>
                    <a:ext uri="{9D8B030D-6E8A-4147-A177-3AD203B41FA5}">
                      <a16:colId xmlns:a16="http://schemas.microsoft.com/office/drawing/2014/main" val="3816863699"/>
                    </a:ext>
                  </a:extLst>
                </a:gridCol>
                <a:gridCol w="1130997">
                  <a:extLst>
                    <a:ext uri="{9D8B030D-6E8A-4147-A177-3AD203B41FA5}">
                      <a16:colId xmlns:a16="http://schemas.microsoft.com/office/drawing/2014/main" val="4136468493"/>
                    </a:ext>
                  </a:extLst>
                </a:gridCol>
                <a:gridCol w="1130997">
                  <a:extLst>
                    <a:ext uri="{9D8B030D-6E8A-4147-A177-3AD203B41FA5}">
                      <a16:colId xmlns:a16="http://schemas.microsoft.com/office/drawing/2014/main" val="3549492491"/>
                    </a:ext>
                  </a:extLst>
                </a:gridCol>
                <a:gridCol w="1130997">
                  <a:extLst>
                    <a:ext uri="{9D8B030D-6E8A-4147-A177-3AD203B41FA5}">
                      <a16:colId xmlns:a16="http://schemas.microsoft.com/office/drawing/2014/main" val="257340235"/>
                    </a:ext>
                  </a:extLst>
                </a:gridCol>
                <a:gridCol w="1130997">
                  <a:extLst>
                    <a:ext uri="{9D8B030D-6E8A-4147-A177-3AD203B41FA5}">
                      <a16:colId xmlns:a16="http://schemas.microsoft.com/office/drawing/2014/main" val="2485133099"/>
                    </a:ext>
                  </a:extLst>
                </a:gridCol>
                <a:gridCol w="1130997">
                  <a:extLst>
                    <a:ext uri="{9D8B030D-6E8A-4147-A177-3AD203B41FA5}">
                      <a16:colId xmlns:a16="http://schemas.microsoft.com/office/drawing/2014/main" val="912247520"/>
                    </a:ext>
                  </a:extLst>
                </a:gridCol>
                <a:gridCol w="1130997">
                  <a:extLst>
                    <a:ext uri="{9D8B030D-6E8A-4147-A177-3AD203B41FA5}">
                      <a16:colId xmlns:a16="http://schemas.microsoft.com/office/drawing/2014/main" val="2689804276"/>
                    </a:ext>
                  </a:extLst>
                </a:gridCol>
              </a:tblGrid>
              <a:tr h="286868">
                <a:tc rowSpan="3">
                  <a:txBody>
                    <a:bodyPr/>
                    <a:lstStyle/>
                    <a:p>
                      <a:pPr algn="ctr" rtl="0" fontAlgn="ctr">
                        <a:buNone/>
                      </a:pPr>
                      <a:r>
                        <a:rPr lang="es-CO" sz="1300" b="1" i="0" u="none" strike="noStrike">
                          <a:solidFill>
                            <a:srgbClr val="FFFFFF"/>
                          </a:solidFill>
                          <a:effectLst/>
                          <a:latin typeface="Segoe UI" panose="020B0502040204020203" pitchFamily="34" charset="0"/>
                        </a:rPr>
                        <a:t> IPC</a:t>
                      </a:r>
                    </a:p>
                  </a:txBody>
                  <a:tcPr marL="100584" marR="100584" marT="0" marB="0" anchor="ctr">
                    <a:lnL>
                      <a:noFill/>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7D629E"/>
                    </a:solidFill>
                  </a:tcPr>
                </a:tc>
                <a:tc gridSpan="6">
                  <a:txBody>
                    <a:bodyPr/>
                    <a:lstStyle/>
                    <a:p>
                      <a:pPr algn="ctr" rtl="0" fontAlgn="ctr">
                        <a:buNone/>
                      </a:pPr>
                      <a:r>
                        <a:rPr lang="es-CO" sz="1600" b="1" i="0" u="none" strike="noStrike">
                          <a:solidFill>
                            <a:srgbClr val="FFFFFF"/>
                          </a:solidFill>
                          <a:effectLst/>
                          <a:latin typeface="Segoe UI" panose="020B0502040204020203" pitchFamily="34" charset="0"/>
                        </a:rPr>
                        <a:t>Julio</a:t>
                      </a:r>
                    </a:p>
                  </a:txBody>
                  <a:tcPr marL="100584" marR="100584" marT="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D7AE4"/>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846309785"/>
                  </a:ext>
                </a:extLst>
              </a:tr>
              <a:tr h="404989">
                <a:tc vMerge="1">
                  <a:txBody>
                    <a:bodyPr/>
                    <a:lstStyle/>
                    <a:p>
                      <a:endParaRPr lang="es-CO"/>
                    </a:p>
                  </a:txBody>
                  <a:tcPr/>
                </a:tc>
                <a:tc gridSpan="2">
                  <a:txBody>
                    <a:bodyPr/>
                    <a:lstStyle/>
                    <a:p>
                      <a:pPr algn="ctr" rtl="0" fontAlgn="ctr">
                        <a:buNone/>
                      </a:pPr>
                      <a:r>
                        <a:rPr lang="es-CO" sz="1100" b="1" i="0" u="none" strike="noStrike">
                          <a:solidFill>
                            <a:srgbClr val="000000"/>
                          </a:solidFill>
                          <a:effectLst/>
                          <a:latin typeface="Segoe UI" panose="020B0502040204020203" pitchFamily="34" charset="0"/>
                        </a:rPr>
                        <a:t>Variación Mensual</a:t>
                      </a:r>
                    </a:p>
                  </a:txBody>
                  <a:tcPr marL="100584" marR="100584" marT="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3A3C6"/>
                    </a:solidFill>
                  </a:tcPr>
                </a:tc>
                <a:tc hMerge="1">
                  <a:txBody>
                    <a:bodyPr/>
                    <a:lstStyle/>
                    <a:p>
                      <a:endParaRPr lang="es-CO"/>
                    </a:p>
                  </a:txBody>
                  <a:tcPr/>
                </a:tc>
                <a:tc gridSpan="2">
                  <a:txBody>
                    <a:bodyPr/>
                    <a:lstStyle/>
                    <a:p>
                      <a:pPr algn="ctr" rtl="0" fontAlgn="ctr">
                        <a:buNone/>
                      </a:pPr>
                      <a:r>
                        <a:rPr lang="es-CO" sz="1100" b="1" i="0" u="none" strike="noStrike">
                          <a:solidFill>
                            <a:srgbClr val="000000"/>
                          </a:solidFill>
                          <a:effectLst/>
                          <a:latin typeface="Segoe UI" panose="020B0502040204020203" pitchFamily="34" charset="0"/>
                        </a:rPr>
                        <a:t>Variación Año corrido</a:t>
                      </a:r>
                    </a:p>
                  </a:txBody>
                  <a:tcPr marL="100584" marR="100584" marT="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3A3C6"/>
                    </a:solidFill>
                  </a:tcPr>
                </a:tc>
                <a:tc hMerge="1">
                  <a:txBody>
                    <a:bodyPr/>
                    <a:lstStyle/>
                    <a:p>
                      <a:endParaRPr lang="es-CO"/>
                    </a:p>
                  </a:txBody>
                  <a:tcPr/>
                </a:tc>
                <a:tc gridSpan="2">
                  <a:txBody>
                    <a:bodyPr/>
                    <a:lstStyle/>
                    <a:p>
                      <a:pPr algn="ctr" rtl="0" fontAlgn="ctr">
                        <a:buNone/>
                      </a:pPr>
                      <a:r>
                        <a:rPr lang="es-CO" sz="1100" b="1" i="0" u="none" strike="noStrike">
                          <a:solidFill>
                            <a:srgbClr val="000000"/>
                          </a:solidFill>
                          <a:effectLst/>
                          <a:latin typeface="Segoe UI" panose="020B0502040204020203" pitchFamily="34" charset="0"/>
                        </a:rPr>
                        <a:t>Variación Anual</a:t>
                      </a:r>
                    </a:p>
                  </a:txBody>
                  <a:tcPr marL="100584" marR="100584" marT="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3A3C6"/>
                    </a:solidFill>
                  </a:tcPr>
                </a:tc>
                <a:tc hMerge="1">
                  <a:txBody>
                    <a:bodyPr/>
                    <a:lstStyle/>
                    <a:p>
                      <a:endParaRPr lang="es-CO"/>
                    </a:p>
                  </a:txBody>
                  <a:tcPr/>
                </a:tc>
                <a:extLst>
                  <a:ext uri="{0D108BD9-81ED-4DB2-BD59-A6C34878D82A}">
                    <a16:rowId xmlns:a16="http://schemas.microsoft.com/office/drawing/2014/main" val="3935624319"/>
                  </a:ext>
                </a:extLst>
              </a:tr>
              <a:tr h="167213">
                <a:tc vMerge="1">
                  <a:txBody>
                    <a:bodyPr/>
                    <a:lstStyle/>
                    <a:p>
                      <a:endParaRPr lang="es-CO"/>
                    </a:p>
                  </a:txBody>
                  <a:tcPr/>
                </a:tc>
                <a:tc>
                  <a:txBody>
                    <a:bodyPr/>
                    <a:lstStyle/>
                    <a:p>
                      <a:pPr algn="ctr" rtl="0" fontAlgn="ctr">
                        <a:buNone/>
                      </a:pPr>
                      <a:r>
                        <a:rPr lang="es-CO" sz="1200" b="1" i="0" u="none" strike="noStrike">
                          <a:solidFill>
                            <a:srgbClr val="000000"/>
                          </a:solidFill>
                          <a:effectLst/>
                          <a:latin typeface="Segoe UI" panose="020B0502040204020203" pitchFamily="34" charset="0"/>
                        </a:rPr>
                        <a:t>2024</a:t>
                      </a:r>
                    </a:p>
                  </a:txBody>
                  <a:tcPr marL="0" marR="0" marT="0"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3A3C6"/>
                    </a:solidFill>
                  </a:tcPr>
                </a:tc>
                <a:tc>
                  <a:txBody>
                    <a:bodyPr/>
                    <a:lstStyle/>
                    <a:p>
                      <a:pPr algn="ctr" rtl="0" fontAlgn="ctr">
                        <a:buNone/>
                      </a:pPr>
                      <a:r>
                        <a:rPr lang="es-CO" sz="1200" b="1" i="0" u="none" strike="noStrike">
                          <a:solidFill>
                            <a:srgbClr val="FFFFFF"/>
                          </a:solidFill>
                          <a:effectLst/>
                          <a:latin typeface="Segoe UI" panose="020B0502040204020203" pitchFamily="34" charset="0"/>
                        </a:rPr>
                        <a:t>2025</a:t>
                      </a:r>
                    </a:p>
                  </a:txBody>
                  <a:tcPr marL="0" marR="0" marT="0"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D629E"/>
                    </a:solidFill>
                  </a:tcPr>
                </a:tc>
                <a:tc>
                  <a:txBody>
                    <a:bodyPr/>
                    <a:lstStyle/>
                    <a:p>
                      <a:pPr algn="ctr" rtl="0" fontAlgn="ctr">
                        <a:buNone/>
                      </a:pPr>
                      <a:r>
                        <a:rPr lang="es-CO" sz="1200" b="1" i="0" u="none" strike="noStrike">
                          <a:solidFill>
                            <a:srgbClr val="000000"/>
                          </a:solidFill>
                          <a:effectLst/>
                          <a:latin typeface="Segoe UI" panose="020B0502040204020203" pitchFamily="34" charset="0"/>
                        </a:rPr>
                        <a:t>2024</a:t>
                      </a:r>
                    </a:p>
                  </a:txBody>
                  <a:tcPr marL="0" marR="0" marT="0"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3A3C6"/>
                    </a:solidFill>
                  </a:tcPr>
                </a:tc>
                <a:tc>
                  <a:txBody>
                    <a:bodyPr/>
                    <a:lstStyle/>
                    <a:p>
                      <a:pPr algn="ctr" rtl="0" fontAlgn="ctr">
                        <a:buNone/>
                      </a:pPr>
                      <a:r>
                        <a:rPr lang="es-CO" sz="1200" b="1" i="0" u="none" strike="noStrike">
                          <a:solidFill>
                            <a:srgbClr val="FFFFFF"/>
                          </a:solidFill>
                          <a:effectLst/>
                          <a:latin typeface="Segoe UI" panose="020B0502040204020203" pitchFamily="34" charset="0"/>
                        </a:rPr>
                        <a:t>2025</a:t>
                      </a:r>
                    </a:p>
                  </a:txBody>
                  <a:tcPr marL="0" marR="0" marT="0"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D629E"/>
                    </a:solidFill>
                  </a:tcPr>
                </a:tc>
                <a:tc>
                  <a:txBody>
                    <a:bodyPr/>
                    <a:lstStyle/>
                    <a:p>
                      <a:pPr algn="ctr" rtl="0" fontAlgn="ctr">
                        <a:buNone/>
                      </a:pPr>
                      <a:r>
                        <a:rPr lang="es-CO" sz="1200" b="1" i="0" u="none" strike="noStrike">
                          <a:solidFill>
                            <a:srgbClr val="000000"/>
                          </a:solidFill>
                          <a:effectLst/>
                          <a:latin typeface="Segoe UI" panose="020B0502040204020203" pitchFamily="34" charset="0"/>
                        </a:rPr>
                        <a:t>2024</a:t>
                      </a:r>
                    </a:p>
                  </a:txBody>
                  <a:tcPr marL="0" marR="0" marT="0"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3A3C6"/>
                    </a:solidFill>
                  </a:tcPr>
                </a:tc>
                <a:tc>
                  <a:txBody>
                    <a:bodyPr/>
                    <a:lstStyle/>
                    <a:p>
                      <a:pPr algn="ctr" rtl="0" fontAlgn="ctr">
                        <a:buNone/>
                      </a:pPr>
                      <a:r>
                        <a:rPr lang="es-CO" sz="1200" b="1" i="0" u="none" strike="noStrike">
                          <a:solidFill>
                            <a:srgbClr val="FFFFFF"/>
                          </a:solidFill>
                          <a:effectLst/>
                          <a:latin typeface="Segoe UI" panose="020B0502040204020203" pitchFamily="34" charset="0"/>
                        </a:rPr>
                        <a:t>2025</a:t>
                      </a:r>
                    </a:p>
                  </a:txBody>
                  <a:tcPr marL="0" marR="0" marT="0"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D629E"/>
                    </a:solidFill>
                  </a:tcPr>
                </a:tc>
                <a:extLst>
                  <a:ext uri="{0D108BD9-81ED-4DB2-BD59-A6C34878D82A}">
                    <a16:rowId xmlns:a16="http://schemas.microsoft.com/office/drawing/2014/main" val="2999319033"/>
                  </a:ext>
                </a:extLst>
              </a:tr>
              <a:tr h="607484">
                <a:tc>
                  <a:txBody>
                    <a:bodyPr/>
                    <a:lstStyle/>
                    <a:p>
                      <a:pPr algn="ctr" rtl="0" fontAlgn="ctr">
                        <a:buNone/>
                      </a:pPr>
                      <a:r>
                        <a:rPr lang="es-CO" sz="1300" b="1" i="0" u="none" strike="noStrike">
                          <a:solidFill>
                            <a:srgbClr val="340350"/>
                          </a:solidFill>
                          <a:effectLst/>
                          <a:latin typeface="Segoe UI" panose="020B0502040204020203" pitchFamily="34" charset="0"/>
                        </a:rPr>
                        <a:t>IPC total </a:t>
                      </a:r>
                    </a:p>
                  </a:txBody>
                  <a:tcPr marL="0" marR="0" marT="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s-CO" sz="1500" b="0" i="0" u="none" strike="noStrike">
                          <a:solidFill>
                            <a:srgbClr val="340350"/>
                          </a:solidFill>
                          <a:effectLst/>
                          <a:latin typeface="Segoe UI" panose="020B0502040204020203" pitchFamily="34" charset="0"/>
                        </a:rPr>
                        <a:t>0,20</a:t>
                      </a:r>
                    </a:p>
                  </a:txBody>
                  <a:tcPr marL="0" marR="0" marT="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s-CO" sz="1500" b="1" i="0" u="none" strike="noStrike">
                          <a:solidFill>
                            <a:srgbClr val="340350"/>
                          </a:solidFill>
                          <a:effectLst/>
                          <a:latin typeface="Segoe UI" panose="020B0502040204020203" pitchFamily="34" charset="0"/>
                        </a:rPr>
                        <a:t>0,28</a:t>
                      </a:r>
                    </a:p>
                  </a:txBody>
                  <a:tcPr marL="0" marR="0" marT="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s-CO" sz="1500" b="0" i="0" u="none" strike="noStrike">
                          <a:solidFill>
                            <a:srgbClr val="340350"/>
                          </a:solidFill>
                          <a:effectLst/>
                          <a:latin typeface="Segoe UI" panose="020B0502040204020203" pitchFamily="34" charset="0"/>
                        </a:rPr>
                        <a:t>4,32</a:t>
                      </a:r>
                    </a:p>
                  </a:txBody>
                  <a:tcPr marL="0" marR="0" marT="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s-CO" sz="1500" b="1" i="0" u="none" strike="noStrike">
                          <a:solidFill>
                            <a:srgbClr val="340350"/>
                          </a:solidFill>
                          <a:effectLst/>
                          <a:latin typeface="Segoe UI" panose="020B0502040204020203" pitchFamily="34" charset="0"/>
                        </a:rPr>
                        <a:t>4,02</a:t>
                      </a:r>
                    </a:p>
                  </a:txBody>
                  <a:tcPr marL="0" marR="0" marT="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s-CO" sz="1500" b="0" i="0" u="none" strike="noStrike">
                          <a:solidFill>
                            <a:srgbClr val="340350"/>
                          </a:solidFill>
                          <a:effectLst/>
                          <a:latin typeface="Segoe UI" panose="020B0502040204020203" pitchFamily="34" charset="0"/>
                        </a:rPr>
                        <a:t>6,86</a:t>
                      </a:r>
                    </a:p>
                  </a:txBody>
                  <a:tcPr marL="0" marR="0" marT="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s-CO" sz="1500" b="1" i="0" u="none" strike="noStrike" dirty="0">
                          <a:solidFill>
                            <a:srgbClr val="340350"/>
                          </a:solidFill>
                          <a:effectLst/>
                          <a:latin typeface="Segoe UI" panose="020B0502040204020203" pitchFamily="34" charset="0"/>
                        </a:rPr>
                        <a:t>4,90</a:t>
                      </a:r>
                    </a:p>
                  </a:txBody>
                  <a:tcPr marL="0" marR="0" marT="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193796751"/>
                  </a:ext>
                </a:extLst>
              </a:tr>
            </a:tbl>
          </a:graphicData>
        </a:graphic>
      </p:graphicFrame>
    </p:spTree>
    <p:extLst>
      <p:ext uri="{BB962C8B-B14F-4D97-AF65-F5344CB8AC3E}">
        <p14:creationId xmlns:p14="http://schemas.microsoft.com/office/powerpoint/2010/main" val="1751231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553">
            <a:extLst>
              <a:ext uri="{FF2B5EF4-FFF2-40B4-BE49-F238E27FC236}">
                <a16:creationId xmlns:a16="http://schemas.microsoft.com/office/drawing/2014/main" id="{5C6EC08F-6473-62B0-098E-477106025E54}"/>
              </a:ext>
            </a:extLst>
          </p:cNvPr>
          <p:cNvSpPr txBox="1">
            <a:spLocks/>
          </p:cNvSpPr>
          <p:nvPr/>
        </p:nvSpPr>
        <p:spPr>
          <a:xfrm>
            <a:off x="398673" y="1926367"/>
            <a:ext cx="5435685" cy="1585690"/>
          </a:xfrm>
          <a:prstGeom prst="rect">
            <a:avLst/>
          </a:prstGeom>
          <a:noFill/>
        </p:spPr>
        <p:txBody>
          <a:bodyPr vert="horz" wrap="square" lIns="0" tIns="15875" rIns="0" bIns="0"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s-ES" sz="3800" b="1" spc="-5" dirty="0">
                <a:solidFill>
                  <a:srgbClr val="7B2442"/>
                </a:solidFill>
                <a:latin typeface="Segoe UI" panose="020B0502040204020203" pitchFamily="34" charset="0"/>
                <a:cs typeface="Segoe UI" panose="020B0502040204020203" pitchFamily="34" charset="0"/>
              </a:rPr>
              <a:t>Mercado Laboral</a:t>
            </a:r>
          </a:p>
          <a:p>
            <a:pPr marL="0" indent="0">
              <a:spcBef>
                <a:spcPts val="0"/>
              </a:spcBef>
              <a:buNone/>
            </a:pPr>
            <a:r>
              <a:rPr lang="es-ES" spc="-5" dirty="0">
                <a:latin typeface="Segoe UI" panose="020B0502040204020203" pitchFamily="34" charset="0"/>
                <a:cs typeface="Segoe UI" panose="020B0502040204020203" pitchFamily="34" charset="0"/>
              </a:rPr>
              <a:t>Principales</a:t>
            </a:r>
          </a:p>
          <a:p>
            <a:pPr marL="0" indent="0">
              <a:spcBef>
                <a:spcPts val="0"/>
              </a:spcBef>
              <a:buNone/>
            </a:pPr>
            <a:r>
              <a:rPr lang="es-ES" spc="-5" dirty="0">
                <a:latin typeface="Segoe UI" panose="020B0502040204020203" pitchFamily="34" charset="0"/>
                <a:cs typeface="Segoe UI" panose="020B0502040204020203" pitchFamily="34" charset="0"/>
              </a:rPr>
              <a:t>resultados</a:t>
            </a:r>
          </a:p>
        </p:txBody>
      </p:sp>
      <p:cxnSp>
        <p:nvCxnSpPr>
          <p:cNvPr id="5" name="Conector recto 4">
            <a:extLst>
              <a:ext uri="{FF2B5EF4-FFF2-40B4-BE49-F238E27FC236}">
                <a16:creationId xmlns:a16="http://schemas.microsoft.com/office/drawing/2014/main" id="{4C195E42-6C32-551A-30F2-0220FED5E655}"/>
              </a:ext>
            </a:extLst>
          </p:cNvPr>
          <p:cNvCxnSpPr>
            <a:cxnSpLocks/>
          </p:cNvCxnSpPr>
          <p:nvPr/>
        </p:nvCxnSpPr>
        <p:spPr>
          <a:xfrm flipH="1">
            <a:off x="509452" y="3793229"/>
            <a:ext cx="2462348" cy="0"/>
          </a:xfrm>
          <a:prstGeom prst="line">
            <a:avLst/>
          </a:prstGeom>
          <a:ln w="3175">
            <a:solidFill>
              <a:srgbClr val="FEC03B"/>
            </a:solidFill>
          </a:ln>
          <a:effectLst/>
        </p:spPr>
        <p:style>
          <a:lnRef idx="2">
            <a:schemeClr val="accent1"/>
          </a:lnRef>
          <a:fillRef idx="0">
            <a:schemeClr val="accent1"/>
          </a:fillRef>
          <a:effectRef idx="1">
            <a:schemeClr val="accent1"/>
          </a:effectRef>
          <a:fontRef idx="minor">
            <a:schemeClr val="tx1"/>
          </a:fontRef>
        </p:style>
      </p:cxnSp>
      <p:sp>
        <p:nvSpPr>
          <p:cNvPr id="7" name="CuadroTexto 6">
            <a:extLst>
              <a:ext uri="{FF2B5EF4-FFF2-40B4-BE49-F238E27FC236}">
                <a16:creationId xmlns:a16="http://schemas.microsoft.com/office/drawing/2014/main" id="{33F3C8D6-B161-146C-3364-66CFEBFDDF8D}"/>
              </a:ext>
            </a:extLst>
          </p:cNvPr>
          <p:cNvSpPr txBox="1"/>
          <p:nvPr/>
        </p:nvSpPr>
        <p:spPr>
          <a:xfrm>
            <a:off x="398673" y="3889736"/>
            <a:ext cx="2344527" cy="535531"/>
          </a:xfrm>
          <a:prstGeom prst="rect">
            <a:avLst/>
          </a:prstGeom>
          <a:noFill/>
        </p:spPr>
        <p:txBody>
          <a:bodyPr wrap="square">
            <a:spAutoFit/>
          </a:bodyPr>
          <a:lstStyle/>
          <a:p>
            <a:pPr>
              <a:lnSpc>
                <a:spcPct val="80000"/>
              </a:lnSpc>
            </a:pPr>
            <a:r>
              <a:rPr lang="es-ES" b="1" dirty="0">
                <a:solidFill>
                  <a:srgbClr val="EF3C6F"/>
                </a:solidFill>
                <a:latin typeface="Segoe UI" panose="020B0502040204020203" pitchFamily="34" charset="0"/>
                <a:ea typeface="Roboto Medium" panose="02000000000000000000" pitchFamily="2" charset="0"/>
                <a:cs typeface="Segoe UI" panose="020B0502040204020203" pitchFamily="34" charset="0"/>
              </a:rPr>
              <a:t>Junio 2025</a:t>
            </a:r>
          </a:p>
          <a:p>
            <a:pPr>
              <a:lnSpc>
                <a:spcPct val="80000"/>
              </a:lnSpc>
            </a:pPr>
            <a:r>
              <a:rPr lang="es-ES" b="1" dirty="0">
                <a:solidFill>
                  <a:srgbClr val="EF3C6F"/>
                </a:solidFill>
                <a:latin typeface="Segoe UI" panose="020B0502040204020203" pitchFamily="34" charset="0"/>
                <a:ea typeface="Roboto Medium" panose="02000000000000000000" pitchFamily="2" charset="0"/>
                <a:cs typeface="Segoe UI" panose="020B0502040204020203" pitchFamily="34" charset="0"/>
              </a:rPr>
              <a:t>Abril – Junio 2025</a:t>
            </a:r>
            <a:endParaRPr lang="es-CO" b="1" dirty="0">
              <a:solidFill>
                <a:srgbClr val="EF3C6F"/>
              </a:solidFill>
              <a:latin typeface="Segoe UI" panose="020B0502040204020203" pitchFamily="34" charset="0"/>
              <a:ea typeface="Roboto Medium" panose="02000000000000000000" pitchFamily="2" charset="0"/>
              <a:cs typeface="Segoe UI" panose="020B0502040204020203" pitchFamily="34" charset="0"/>
            </a:endParaRPr>
          </a:p>
        </p:txBody>
      </p:sp>
    </p:spTree>
    <p:extLst>
      <p:ext uri="{BB962C8B-B14F-4D97-AF65-F5344CB8AC3E}">
        <p14:creationId xmlns:p14="http://schemas.microsoft.com/office/powerpoint/2010/main" val="23112856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E32CD-F50E-D802-49ED-041D5050BDB8}"/>
            </a:ext>
          </a:extLst>
        </p:cNvPr>
        <p:cNvGrpSpPr/>
        <p:nvPr/>
      </p:nvGrpSpPr>
      <p:grpSpPr>
        <a:xfrm>
          <a:off x="0" y="0"/>
          <a:ext cx="0" cy="0"/>
          <a:chOff x="0" y="0"/>
          <a:chExt cx="0" cy="0"/>
        </a:xfrm>
      </p:grpSpPr>
      <p:sp>
        <p:nvSpPr>
          <p:cNvPr id="4" name="object 2">
            <a:extLst>
              <a:ext uri="{FF2B5EF4-FFF2-40B4-BE49-F238E27FC236}">
                <a16:creationId xmlns:a16="http://schemas.microsoft.com/office/drawing/2014/main" id="{494DB732-307E-F408-3EFD-E32B11EF3B24}"/>
              </a:ext>
            </a:extLst>
          </p:cNvPr>
          <p:cNvSpPr txBox="1"/>
          <p:nvPr/>
        </p:nvSpPr>
        <p:spPr>
          <a:xfrm>
            <a:off x="354406" y="133635"/>
            <a:ext cx="7768166" cy="512448"/>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pPr lvl="0">
              <a:lnSpc>
                <a:spcPct val="90000"/>
              </a:lnSpc>
              <a:defRPr/>
            </a:pPr>
            <a:r>
              <a:rPr lang="es-MX" sz="1600" dirty="0">
                <a:solidFill>
                  <a:srgbClr val="B6004C"/>
                </a:solidFill>
              </a:rPr>
              <a:t>Gran Encuesta Integrada de Hogares (GEIH)</a:t>
            </a:r>
          </a:p>
          <a:p>
            <a:pPr lvl="0">
              <a:lnSpc>
                <a:spcPct val="90000"/>
              </a:lnSpc>
              <a:defRPr/>
            </a:pPr>
            <a:r>
              <a:rPr lang="es-MX" sz="1600" dirty="0">
                <a:solidFill>
                  <a:schemeClr val="tx1"/>
                </a:solidFill>
              </a:rPr>
              <a:t>Estándares Internacionales</a:t>
            </a:r>
          </a:p>
        </p:txBody>
      </p:sp>
      <p:cxnSp>
        <p:nvCxnSpPr>
          <p:cNvPr id="5" name="Conector recto 4">
            <a:extLst>
              <a:ext uri="{FF2B5EF4-FFF2-40B4-BE49-F238E27FC236}">
                <a16:creationId xmlns:a16="http://schemas.microsoft.com/office/drawing/2014/main" id="{40BC485D-79FE-23C4-7822-D6B855622B0E}"/>
              </a:ext>
            </a:extLst>
          </p:cNvPr>
          <p:cNvCxnSpPr>
            <a:cxnSpLocks/>
          </p:cNvCxnSpPr>
          <p:nvPr/>
        </p:nvCxnSpPr>
        <p:spPr>
          <a:xfrm flipV="1">
            <a:off x="308686" y="105063"/>
            <a:ext cx="0" cy="541020"/>
          </a:xfrm>
          <a:prstGeom prst="line">
            <a:avLst/>
          </a:prstGeom>
          <a:ln>
            <a:solidFill>
              <a:srgbClr val="4C0425"/>
            </a:solidFill>
          </a:ln>
          <a:effectLst/>
        </p:spPr>
        <p:style>
          <a:lnRef idx="2">
            <a:schemeClr val="accent1"/>
          </a:lnRef>
          <a:fillRef idx="0">
            <a:schemeClr val="accent1"/>
          </a:fillRef>
          <a:effectRef idx="1">
            <a:schemeClr val="accent1"/>
          </a:effectRef>
          <a:fontRef idx="minor">
            <a:schemeClr val="tx1"/>
          </a:fontRef>
        </p:style>
      </p:cxnSp>
      <p:sp>
        <p:nvSpPr>
          <p:cNvPr id="27" name="Rectángulo 26">
            <a:extLst>
              <a:ext uri="{FF2B5EF4-FFF2-40B4-BE49-F238E27FC236}">
                <a16:creationId xmlns:a16="http://schemas.microsoft.com/office/drawing/2014/main" id="{F6041F5A-3A87-F4E4-80D9-E751D3F8EDAB}"/>
              </a:ext>
            </a:extLst>
          </p:cNvPr>
          <p:cNvSpPr/>
          <p:nvPr/>
        </p:nvSpPr>
        <p:spPr>
          <a:xfrm>
            <a:off x="213186" y="4908424"/>
            <a:ext cx="7909386" cy="183896"/>
          </a:xfrm>
          <a:prstGeom prst="rect">
            <a:avLst/>
          </a:prstGeom>
        </p:spPr>
        <p:txBody>
          <a:bodyPr wrap="square">
            <a:spAutoFit/>
          </a:bodyPr>
          <a:lstStyle/>
          <a:p>
            <a:pPr>
              <a:lnSpc>
                <a:spcPct val="107000"/>
              </a:lnSpc>
              <a:spcAft>
                <a:spcPts val="0"/>
              </a:spcAft>
            </a:pPr>
            <a:r>
              <a:rPr lang="es-CO" sz="600" b="1" dirty="0">
                <a:latin typeface="+mj-lt"/>
                <a:ea typeface="Calibri" panose="020F0502020204030204" pitchFamily="34" charset="0"/>
                <a:cs typeface="Times New Roman" panose="02020603050405020304" pitchFamily="18" charset="0"/>
              </a:rPr>
              <a:t>Fuente: </a:t>
            </a:r>
            <a:r>
              <a:rPr lang="es-ES" sz="600" dirty="0">
                <a:latin typeface="+mj-lt"/>
                <a:ea typeface="Calibri" panose="020F0502020204030204" pitchFamily="34" charset="0"/>
                <a:cs typeface="Times New Roman" panose="02020603050405020304" pitchFamily="18" charset="0"/>
              </a:rPr>
              <a:t>DANE, Gran Encuesta Integrada de Hogares (GEIH)</a:t>
            </a:r>
          </a:p>
        </p:txBody>
      </p:sp>
      <p:graphicFrame>
        <p:nvGraphicFramePr>
          <p:cNvPr id="2" name="Tabla 1">
            <a:extLst>
              <a:ext uri="{FF2B5EF4-FFF2-40B4-BE49-F238E27FC236}">
                <a16:creationId xmlns:a16="http://schemas.microsoft.com/office/drawing/2014/main" id="{C003DEC2-E61F-9E0C-F460-A410B85AB344}"/>
              </a:ext>
            </a:extLst>
          </p:cNvPr>
          <p:cNvGraphicFramePr>
            <a:graphicFrameLocks noGrp="1"/>
          </p:cNvGraphicFramePr>
          <p:nvPr/>
        </p:nvGraphicFramePr>
        <p:xfrm>
          <a:off x="1110239" y="1937773"/>
          <a:ext cx="6329054" cy="2389932"/>
        </p:xfrm>
        <a:graphic>
          <a:graphicData uri="http://schemas.openxmlformats.org/drawingml/2006/table">
            <a:tbl>
              <a:tblPr firstRow="1" bandRow="1">
                <a:tableStyleId>{5C22544A-7EE6-4342-B048-85BDC9FD1C3A}</a:tableStyleId>
              </a:tblPr>
              <a:tblGrid>
                <a:gridCol w="3858868">
                  <a:extLst>
                    <a:ext uri="{9D8B030D-6E8A-4147-A177-3AD203B41FA5}">
                      <a16:colId xmlns:a16="http://schemas.microsoft.com/office/drawing/2014/main" val="959296306"/>
                    </a:ext>
                  </a:extLst>
                </a:gridCol>
                <a:gridCol w="2470186">
                  <a:extLst>
                    <a:ext uri="{9D8B030D-6E8A-4147-A177-3AD203B41FA5}">
                      <a16:colId xmlns:a16="http://schemas.microsoft.com/office/drawing/2014/main" val="171404001"/>
                    </a:ext>
                  </a:extLst>
                </a:gridCol>
              </a:tblGrid>
              <a:tr h="286968">
                <a:tc>
                  <a:txBody>
                    <a:bodyPr/>
                    <a:lstStyle/>
                    <a:p>
                      <a:pPr algn="ctr"/>
                      <a:r>
                        <a:rPr kumimoji="0" lang="es-ES" sz="900" b="1" i="1"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Conferencia Internacional de Estadísticos del Trabajo - (CIET) </a:t>
                      </a:r>
                      <a:endParaRPr lang="es-CO" sz="1600" b="1" dirty="0">
                        <a:latin typeface="Segoe UI" panose="020B0502040204020203" pitchFamily="34" charset="0"/>
                        <a:cs typeface="Segoe UI" panose="020B0502040204020203" pitchFamily="34" charset="0"/>
                      </a:endParaRPr>
                    </a:p>
                  </a:txBody>
                  <a:tcPr anchor="ctr">
                    <a:solidFill>
                      <a:srgbClr val="860036"/>
                    </a:solidFill>
                  </a:tcPr>
                </a:tc>
                <a:tc>
                  <a:txBody>
                    <a:bodyPr/>
                    <a:lstStyle/>
                    <a:p>
                      <a:pPr marL="0" algn="ctr" defTabSz="457200" rtl="0" eaLnBrk="1" latinLnBrk="0" hangingPunct="1"/>
                      <a:r>
                        <a:rPr kumimoji="0" lang="es-CO" sz="900" b="1" i="1" u="none" strike="noStrike" kern="1200" cap="none" spc="0" normalizeH="0" baseline="0" dirty="0">
                          <a:ln>
                            <a:noFill/>
                          </a:ln>
                          <a:solidFill>
                            <a:prstClr val="white"/>
                          </a:solidFill>
                          <a:effectLst/>
                          <a:uLnTx/>
                          <a:uFillTx/>
                          <a:latin typeface="Segoe UI" panose="020B0502040204020203" pitchFamily="34" charset="0"/>
                          <a:ea typeface="+mn-ea"/>
                          <a:cs typeface="Segoe UI" panose="020B0502040204020203" pitchFamily="34" charset="0"/>
                        </a:rPr>
                        <a:t>Estado de implementación</a:t>
                      </a:r>
                    </a:p>
                  </a:txBody>
                  <a:tcPr anchor="ctr">
                    <a:solidFill>
                      <a:srgbClr val="860036"/>
                    </a:solidFill>
                  </a:tcPr>
                </a:tc>
                <a:extLst>
                  <a:ext uri="{0D108BD9-81ED-4DB2-BD59-A6C34878D82A}">
                    <a16:rowId xmlns:a16="http://schemas.microsoft.com/office/drawing/2014/main" val="1441476707"/>
                  </a:ext>
                </a:extLst>
              </a:tr>
              <a:tr h="28696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1050" b="1"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CIET 13 (1982): </a:t>
                      </a:r>
                      <a:r>
                        <a:rPr kumimoji="0" lang="es-ES" sz="800" b="0"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Normas sobre la PEA, ocupados, desocupados, inactivos </a:t>
                      </a:r>
                      <a:endParaRPr kumimoji="0" lang="es-CO" sz="800" b="0"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endParaRPr>
                    </a:p>
                  </a:txBody>
                  <a:tcPr>
                    <a:solidFill>
                      <a:schemeClr val="bg1"/>
                    </a:solidFill>
                  </a:tcPr>
                </a:tc>
                <a:tc rowSpan="3">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CO" sz="800" b="0"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Implementadas desde GEIH Marco 2005</a:t>
                      </a:r>
                    </a:p>
                  </a:txBody>
                  <a:tcPr anchor="ctr">
                    <a:solidFill>
                      <a:schemeClr val="bg1"/>
                    </a:solidFill>
                  </a:tcPr>
                </a:tc>
                <a:extLst>
                  <a:ext uri="{0D108BD9-81ED-4DB2-BD59-A6C34878D82A}">
                    <a16:rowId xmlns:a16="http://schemas.microsoft.com/office/drawing/2014/main" val="2737686488"/>
                  </a:ext>
                </a:extLst>
              </a:tr>
              <a:tr h="28696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1050" b="1"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CIET 15 (1993): </a:t>
                      </a:r>
                      <a:r>
                        <a:rPr kumimoji="0" lang="es-ES" sz="800" b="0"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Resolución sobre la ocupación en el sector informal</a:t>
                      </a:r>
                      <a:endParaRPr kumimoji="0" lang="es-CO" sz="800" b="0"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endParaRPr>
                    </a:p>
                  </a:txBody>
                  <a:tcPr>
                    <a:solidFill>
                      <a:schemeClr val="bg1">
                        <a:lumMod val="95000"/>
                      </a:schemeClr>
                    </a:solidFill>
                  </a:tcPr>
                </a:tc>
                <a:tc vMerge="1">
                  <a:txBody>
                    <a:bodyPr/>
                    <a:lstStyle/>
                    <a:p>
                      <a:endParaRPr lang="es-CO" dirty="0"/>
                    </a:p>
                  </a:txBody>
                  <a:tcPr/>
                </a:tc>
                <a:extLst>
                  <a:ext uri="{0D108BD9-81ED-4DB2-BD59-A6C34878D82A}">
                    <a16:rowId xmlns:a16="http://schemas.microsoft.com/office/drawing/2014/main" val="841222535"/>
                  </a:ext>
                </a:extLst>
              </a:tr>
              <a:tr h="342599">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1050" b="1"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CIET 16 (1998): </a:t>
                      </a:r>
                      <a:r>
                        <a:rPr kumimoji="0" lang="es-ES" sz="800" b="0"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Resolución medición del subempleo y situaciones de empleo inadecuado</a:t>
                      </a:r>
                      <a:endParaRPr kumimoji="0" lang="es-CO" sz="800" b="0"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endParaRPr>
                    </a:p>
                  </a:txBody>
                  <a:tcPr>
                    <a:solidFill>
                      <a:schemeClr val="bg1"/>
                    </a:solidFill>
                  </a:tcPr>
                </a:tc>
                <a:tc vMerge="1">
                  <a:txBody>
                    <a:bodyPr/>
                    <a:lstStyle/>
                    <a:p>
                      <a:endParaRPr lang="es-CO" dirty="0"/>
                    </a:p>
                  </a:txBody>
                  <a:tcPr/>
                </a:tc>
                <a:extLst>
                  <a:ext uri="{0D108BD9-81ED-4DB2-BD59-A6C34878D82A}">
                    <a16:rowId xmlns:a16="http://schemas.microsoft.com/office/drawing/2014/main" val="1567429288"/>
                  </a:ext>
                </a:extLst>
              </a:tr>
              <a:tr h="28696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1050" b="1"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CIET 17 (2003):</a:t>
                      </a:r>
                      <a:r>
                        <a:rPr kumimoji="0" lang="es-ES" sz="1050" b="0"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 </a:t>
                      </a:r>
                      <a:r>
                        <a:rPr kumimoji="0" lang="es-ES" sz="800" b="0"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Directrices definición estadística del empleo informal</a:t>
                      </a:r>
                      <a:endParaRPr kumimoji="0" lang="es-CO" sz="800" b="0"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endParaRPr>
                    </a:p>
                  </a:txBody>
                  <a:tcPr>
                    <a:solidFill>
                      <a:schemeClr val="bg1">
                        <a:lumMod val="95000"/>
                      </a:schemeClr>
                    </a:solidFill>
                  </a:tcPr>
                </a:tc>
                <a:tc rowSpan="3">
                  <a:txBody>
                    <a:bodyPr/>
                    <a:lstStyle/>
                    <a:p>
                      <a:pPr algn="ctr"/>
                      <a:r>
                        <a:rPr kumimoji="0" lang="es-CO" sz="800" b="0" i="0" u="none" strike="noStrike" kern="1200" cap="none" spc="0" normalizeH="0" baseline="0" dirty="0">
                          <a:ln>
                            <a:noFill/>
                          </a:ln>
                          <a:solidFill>
                            <a:prstClr val="black"/>
                          </a:solidFill>
                          <a:effectLst/>
                          <a:uLnTx/>
                          <a:uFillTx/>
                          <a:latin typeface="Segoe UI" panose="020B0502040204020203" pitchFamily="34" charset="0"/>
                          <a:ea typeface="+mn-ea"/>
                          <a:cs typeface="Segoe UI" panose="020B0502040204020203" pitchFamily="34" charset="0"/>
                        </a:rPr>
                        <a:t>Implementadas en rediseño de la </a:t>
                      </a:r>
                      <a:r>
                        <a:rPr kumimoji="0" lang="es-CO" sz="800" b="0"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GEIH Marco 2018</a:t>
                      </a:r>
                      <a:endParaRPr kumimoji="0" lang="es-CO" sz="800" b="0" i="0" u="none" strike="noStrike" kern="1200" cap="none" spc="0" normalizeH="0" baseline="0" dirty="0">
                        <a:ln>
                          <a:noFill/>
                        </a:ln>
                        <a:solidFill>
                          <a:prstClr val="black"/>
                        </a:solidFill>
                        <a:effectLst/>
                        <a:uLnTx/>
                        <a:uFillTx/>
                        <a:latin typeface="Segoe UI" panose="020B0502040204020203" pitchFamily="34" charset="0"/>
                        <a:ea typeface="+mn-ea"/>
                        <a:cs typeface="Segoe UI" panose="020B0502040204020203"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800" b="0" i="1"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endParaRPr>
                    </a:p>
                    <a:p>
                      <a:pPr marL="171450" marR="0" lvl="0" indent="-171450" algn="ctr"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ES" sz="700" b="0" i="1"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Brindan un marco de medición para todas las formas de trabajo</a:t>
                      </a:r>
                    </a:p>
                    <a:p>
                      <a:pPr marL="171450" marR="0" lvl="0" indent="-171450" algn="ctr"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s-ES" sz="700" b="0" i="1"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endParaRPr>
                    </a:p>
                    <a:p>
                      <a:pPr marL="171450" marR="0" lvl="0" indent="-171450" algn="ctr"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ES" sz="700" b="0" i="1"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Proporcionan nuevos indicadores para contribuir al análisis de la dinámica del mercado laboral</a:t>
                      </a:r>
                    </a:p>
                  </a:txBody>
                  <a:tcPr anchor="ctr">
                    <a:solidFill>
                      <a:schemeClr val="bg1">
                        <a:lumMod val="95000"/>
                      </a:schemeClr>
                    </a:solidFill>
                  </a:tcPr>
                </a:tc>
                <a:extLst>
                  <a:ext uri="{0D108BD9-81ED-4DB2-BD59-A6C34878D82A}">
                    <a16:rowId xmlns:a16="http://schemas.microsoft.com/office/drawing/2014/main" val="1340936591"/>
                  </a:ext>
                </a:extLst>
              </a:tr>
              <a:tr h="342599">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1050" b="1"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CIET 19 (2013): </a:t>
                      </a:r>
                      <a:r>
                        <a:rPr kumimoji="0" lang="es-ES" sz="800" b="0"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Propone una definición más amplia de trabajo. Cambios en la medición de la fuerza de trabajo</a:t>
                      </a:r>
                    </a:p>
                  </a:txBody>
                  <a:tcPr>
                    <a:solidFill>
                      <a:schemeClr val="bg1"/>
                    </a:solidFill>
                  </a:tcPr>
                </a:tc>
                <a:tc vMerge="1">
                  <a:txBody>
                    <a:bodyPr/>
                    <a:lstStyle/>
                    <a:p>
                      <a:endParaRPr lang="es-CO" dirty="0"/>
                    </a:p>
                  </a:txBody>
                  <a:tcPr/>
                </a:tc>
                <a:extLst>
                  <a:ext uri="{0D108BD9-81ED-4DB2-BD59-A6C34878D82A}">
                    <a16:rowId xmlns:a16="http://schemas.microsoft.com/office/drawing/2014/main" val="2753325208"/>
                  </a:ext>
                </a:extLst>
              </a:tr>
              <a:tr h="454469">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1050" b="1"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CIET 20 (2018): </a:t>
                      </a:r>
                      <a:r>
                        <a:rPr kumimoji="0" lang="es-ES" sz="800" b="0"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Resoluciones sobre: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800" b="0" i="0" u="none" strike="noStrike" kern="1200" cap="none" spc="0" normalizeH="0" baseline="0" noProof="0" dirty="0">
                          <a:ln>
                            <a:noFill/>
                          </a:ln>
                          <a:solidFill>
                            <a:prstClr val="black"/>
                          </a:solidFill>
                          <a:effectLst/>
                          <a:uLnTx/>
                          <a:uFillTx/>
                          <a:latin typeface="Segoe UI" panose="020B0502040204020203" pitchFamily="34" charset="0"/>
                          <a:ea typeface="+mn-ea"/>
                          <a:cs typeface="Segoe UI" panose="020B0502040204020203" pitchFamily="34" charset="0"/>
                        </a:rPr>
                        <a:t>Relaciones laborales, Migración laboral internacional y desajustes en la medición de la cualificación y las competencias de las personas ocupadas</a:t>
                      </a:r>
                    </a:p>
                  </a:txBody>
                  <a:tcPr>
                    <a:solidFill>
                      <a:schemeClr val="bg1">
                        <a:lumMod val="95000"/>
                      </a:schemeClr>
                    </a:solidFill>
                  </a:tcPr>
                </a:tc>
                <a:tc vMerge="1">
                  <a:txBody>
                    <a:bodyPr/>
                    <a:lstStyle/>
                    <a:p>
                      <a:endParaRPr lang="es-CO" dirty="0"/>
                    </a:p>
                  </a:txBody>
                  <a:tcPr/>
                </a:tc>
                <a:extLst>
                  <a:ext uri="{0D108BD9-81ED-4DB2-BD59-A6C34878D82A}">
                    <a16:rowId xmlns:a16="http://schemas.microsoft.com/office/drawing/2014/main" val="2146069098"/>
                  </a:ext>
                </a:extLst>
              </a:tr>
            </a:tbl>
          </a:graphicData>
        </a:graphic>
      </p:graphicFrame>
      <p:sp>
        <p:nvSpPr>
          <p:cNvPr id="3" name="CuadroTexto 2">
            <a:extLst>
              <a:ext uri="{FF2B5EF4-FFF2-40B4-BE49-F238E27FC236}">
                <a16:creationId xmlns:a16="http://schemas.microsoft.com/office/drawing/2014/main" id="{73A2889C-650E-0C45-B58F-CE2182927A04}"/>
              </a:ext>
            </a:extLst>
          </p:cNvPr>
          <p:cNvSpPr txBox="1"/>
          <p:nvPr/>
        </p:nvSpPr>
        <p:spPr>
          <a:xfrm>
            <a:off x="1110239" y="4428302"/>
            <a:ext cx="6329054" cy="461665"/>
          </a:xfrm>
          <a:prstGeom prst="rect">
            <a:avLst/>
          </a:prstGeom>
          <a:solidFill>
            <a:schemeClr val="bg1">
              <a:lumMod val="95000"/>
            </a:schemeClr>
          </a:solidFill>
          <a:ln>
            <a:solidFill>
              <a:srgbClr val="B6004B"/>
            </a:solidFill>
          </a:ln>
        </p:spPr>
        <p:txBody>
          <a:bodyPr wrap="square" rtlCol="0">
            <a:spAutoFit/>
          </a:bodyPr>
          <a:lstStyle/>
          <a:p>
            <a:pPr algn="ctr"/>
            <a:r>
              <a:rPr lang="es-CO" sz="800" b="1" i="1" dirty="0"/>
              <a:t>Convenio 138 de 1973 de la Organización Internacional del Trabajo sobre la edad mínima para trabajar. </a:t>
            </a:r>
          </a:p>
          <a:p>
            <a:pPr algn="ctr"/>
            <a:r>
              <a:rPr lang="es-CO" sz="800" b="1" i="1" dirty="0"/>
              <a:t>Aprobada en Colombia mediante la Ley 515 de 1999 y ratificada en 2001</a:t>
            </a:r>
            <a:r>
              <a:rPr lang="es-CO" sz="800" i="1" dirty="0"/>
              <a:t>.</a:t>
            </a:r>
          </a:p>
          <a:p>
            <a:pPr algn="ctr"/>
            <a:r>
              <a:rPr lang="es-CO" sz="800" dirty="0"/>
              <a:t>Ajuste al límite inferior de la PET – 15 años en adelante</a:t>
            </a:r>
          </a:p>
        </p:txBody>
      </p:sp>
      <p:sp>
        <p:nvSpPr>
          <p:cNvPr id="6" name="CuadroTexto 5">
            <a:extLst>
              <a:ext uri="{FF2B5EF4-FFF2-40B4-BE49-F238E27FC236}">
                <a16:creationId xmlns:a16="http://schemas.microsoft.com/office/drawing/2014/main" id="{4E941364-1BE4-3844-BE0E-926220B1209D}"/>
              </a:ext>
            </a:extLst>
          </p:cNvPr>
          <p:cNvSpPr txBox="1"/>
          <p:nvPr/>
        </p:nvSpPr>
        <p:spPr>
          <a:xfrm>
            <a:off x="2200989" y="720241"/>
            <a:ext cx="5186055" cy="1077218"/>
          </a:xfrm>
          <a:prstGeom prst="rect">
            <a:avLst/>
          </a:prstGeom>
          <a:noFill/>
        </p:spPr>
        <p:txBody>
          <a:bodyPr wrap="square" rtlCol="0">
            <a:spAutoFit/>
          </a:bodyPr>
          <a:lstStyle/>
          <a:p>
            <a:pPr algn="just"/>
            <a:r>
              <a:rPr lang="es-CO" sz="800" dirty="0">
                <a:latin typeface="Segoe UI" panose="020B0502040204020203" pitchFamily="34" charset="0"/>
                <a:cs typeface="Segoe UI" panose="020B0502040204020203" pitchFamily="34" charset="0"/>
              </a:rPr>
              <a:t>Las estadísticas del mercado laboral colombiano incorporan los lineamientos, recomendaciones y directrices de la Organización Internacional del Trabajo (OIT).</a:t>
            </a:r>
          </a:p>
          <a:p>
            <a:pPr algn="just"/>
            <a:endParaRPr lang="es-CO" sz="800" dirty="0">
              <a:latin typeface="Segoe UI" panose="020B0502040204020203" pitchFamily="34" charset="0"/>
              <a:cs typeface="Segoe UI" panose="020B0502040204020203" pitchFamily="34" charset="0"/>
            </a:endParaRPr>
          </a:p>
          <a:p>
            <a:pPr algn="just"/>
            <a:r>
              <a:rPr lang="es-MX" sz="800" b="1" dirty="0">
                <a:latin typeface="Segoe UI" panose="020B0502040204020203" pitchFamily="34" charset="0"/>
                <a:cs typeface="Segoe UI" panose="020B0502040204020203" pitchFamily="34" charset="0"/>
              </a:rPr>
              <a:t>La Conferencia Internacional de Estadísticos del Trabajo (CIET) </a:t>
            </a:r>
            <a:r>
              <a:rPr lang="es-MX" sz="800" dirty="0">
                <a:latin typeface="Segoe UI" panose="020B0502040204020203" pitchFamily="34" charset="0"/>
                <a:cs typeface="Segoe UI" panose="020B0502040204020203" pitchFamily="34" charset="0"/>
              </a:rPr>
              <a:t>fija las normas en las estadísticas del trabajo y es organizada por la OIT cada cinco años. Por lo que, constituye el conjunto de normas internacionales sobre estadísticas del trabajo. Estas normas suelen referirse a conceptos, definiciones, clasificaciones y otros procedimientos metodológicos que se acuerdan como representativos de las mejores prácticas en las áreas respectivas.</a:t>
            </a:r>
            <a:endParaRPr lang="es-CO" sz="800" dirty="0">
              <a:latin typeface="Segoe UI" panose="020B0502040204020203" pitchFamily="34" charset="0"/>
              <a:cs typeface="Segoe UI" panose="020B0502040204020203" pitchFamily="34" charset="0"/>
            </a:endParaRPr>
          </a:p>
        </p:txBody>
      </p:sp>
      <p:pic>
        <p:nvPicPr>
          <p:cNvPr id="10" name="Imagen 9">
            <a:extLst>
              <a:ext uri="{FF2B5EF4-FFF2-40B4-BE49-F238E27FC236}">
                <a16:creationId xmlns:a16="http://schemas.microsoft.com/office/drawing/2014/main" id="{8A975D10-DAE9-90C7-05BB-FD0E9A322174}"/>
              </a:ext>
            </a:extLst>
          </p:cNvPr>
          <p:cNvPicPr>
            <a:picLocks noChangeAspect="1"/>
          </p:cNvPicPr>
          <p:nvPr/>
        </p:nvPicPr>
        <p:blipFill>
          <a:blip r:embed="rId2"/>
          <a:stretch>
            <a:fillRect/>
          </a:stretch>
        </p:blipFill>
        <p:spPr>
          <a:xfrm>
            <a:off x="701964" y="946812"/>
            <a:ext cx="1499026" cy="559979"/>
          </a:xfrm>
          <a:prstGeom prst="rect">
            <a:avLst/>
          </a:prstGeom>
        </p:spPr>
      </p:pic>
    </p:spTree>
    <p:extLst>
      <p:ext uri="{BB962C8B-B14F-4D97-AF65-F5344CB8AC3E}">
        <p14:creationId xmlns:p14="http://schemas.microsoft.com/office/powerpoint/2010/main" val="30659098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CDC94A8-1EFD-DCF3-C8A0-D8C9E37F07DD}"/>
              </a:ext>
            </a:extLst>
          </p:cNvPr>
          <p:cNvSpPr txBox="1"/>
          <p:nvPr/>
        </p:nvSpPr>
        <p:spPr>
          <a:xfrm>
            <a:off x="624840" y="1570868"/>
            <a:ext cx="7373803" cy="707886"/>
          </a:xfrm>
          <a:prstGeom prst="rect">
            <a:avLst/>
          </a:prstGeom>
          <a:noFill/>
        </p:spPr>
        <p:txBody>
          <a:bodyPr wrap="square">
            <a:spAutoFit/>
          </a:bodyPr>
          <a:lstStyle/>
          <a:p>
            <a:pPr marL="171450" indent="-171450">
              <a:buFont typeface="Wingdings" panose="05000000000000000000" pitchFamily="2" charset="2"/>
              <a:buChar char="§"/>
            </a:pPr>
            <a:r>
              <a:rPr lang="es-ES" sz="1000" dirty="0">
                <a:latin typeface="Segoe UI" panose="020B0502040204020203" pitchFamily="34" charset="0"/>
                <a:cs typeface="Segoe UI" panose="020B0502040204020203" pitchFamily="34" charset="0"/>
              </a:rPr>
              <a:t>C</a:t>
            </a:r>
            <a:r>
              <a:rPr lang="es-ES" sz="1000" b="0" i="0" u="none" strike="noStrike" baseline="0" dirty="0">
                <a:latin typeface="Segoe UI" panose="020B0502040204020203" pitchFamily="34" charset="0"/>
                <a:cs typeface="Segoe UI" panose="020B0502040204020203" pitchFamily="34" charset="0"/>
              </a:rPr>
              <a:t>on los datos recopilados a través de la </a:t>
            </a:r>
            <a:r>
              <a:rPr lang="es-ES" sz="1000" b="1" i="0" u="none" strike="noStrike" baseline="0" dirty="0">
                <a:solidFill>
                  <a:srgbClr val="AD2750"/>
                </a:solidFill>
                <a:latin typeface="Segoe UI" panose="020B0502040204020203" pitchFamily="34" charset="0"/>
                <a:cs typeface="Segoe UI" panose="020B0502040204020203" pitchFamily="34" charset="0"/>
              </a:rPr>
              <a:t>GEIH marco 2018 </a:t>
            </a:r>
            <a:r>
              <a:rPr lang="es-ES" sz="1000" b="0" i="0" u="none" strike="noStrike" baseline="0" dirty="0">
                <a:latin typeface="Segoe UI" panose="020B0502040204020203" pitchFamily="34" charset="0"/>
                <a:cs typeface="Segoe UI" panose="020B0502040204020203" pitchFamily="34" charset="0"/>
              </a:rPr>
              <a:t>se generan indicadores de mercado laboral</a:t>
            </a:r>
          </a:p>
          <a:p>
            <a:r>
              <a:rPr lang="es-ES" sz="1000" b="0" i="0" u="none" strike="noStrike" baseline="0" dirty="0">
                <a:latin typeface="Segoe UI" panose="020B0502040204020203" pitchFamily="34" charset="0"/>
                <a:cs typeface="Segoe UI" panose="020B0502040204020203" pitchFamily="34" charset="0"/>
              </a:rPr>
              <a:t>para la población en </a:t>
            </a:r>
            <a:r>
              <a:rPr lang="es-ES" sz="1000" b="0" i="0" u="none" strike="noStrike" baseline="0" dirty="0">
                <a:solidFill>
                  <a:srgbClr val="AD2750"/>
                </a:solidFill>
                <a:latin typeface="Segoe UI" panose="020B0502040204020203" pitchFamily="34" charset="0"/>
                <a:cs typeface="Segoe UI" panose="020B0502040204020203" pitchFamily="34" charset="0"/>
              </a:rPr>
              <a:t>condición</a:t>
            </a:r>
            <a:r>
              <a:rPr lang="es-ES" sz="1000" b="0" i="0" u="none" strike="noStrike" baseline="0" dirty="0">
                <a:latin typeface="Segoe UI" panose="020B0502040204020203" pitchFamily="34" charset="0"/>
                <a:cs typeface="Segoe UI" panose="020B0502040204020203" pitchFamily="34" charset="0"/>
              </a:rPr>
              <a:t> </a:t>
            </a:r>
            <a:r>
              <a:rPr lang="es-ES" sz="1000" b="0" i="0" u="none" strike="noStrike" baseline="0" dirty="0">
                <a:solidFill>
                  <a:srgbClr val="AD2750"/>
                </a:solidFill>
                <a:latin typeface="Segoe UI" panose="020B0502040204020203" pitchFamily="34" charset="0"/>
                <a:cs typeface="Segoe UI" panose="020B0502040204020203" pitchFamily="34" charset="0"/>
              </a:rPr>
              <a:t>de discapacidad, autorreconocimiento campesino y LGBT; </a:t>
            </a:r>
            <a:r>
              <a:rPr lang="es-ES" sz="1000" b="0" i="0" u="none" strike="noStrike" baseline="0" dirty="0">
                <a:latin typeface="Segoe UI" panose="020B0502040204020203" pitchFamily="34" charset="0"/>
                <a:cs typeface="Segoe UI" panose="020B0502040204020203" pitchFamily="34" charset="0"/>
              </a:rPr>
              <a:t>y se adoptó la nueva</a:t>
            </a:r>
          </a:p>
          <a:p>
            <a:r>
              <a:rPr lang="es-ES" sz="1000" b="0" i="0" u="none" strike="noStrike" baseline="0" dirty="0">
                <a:latin typeface="Segoe UI" panose="020B0502040204020203" pitchFamily="34" charset="0"/>
                <a:cs typeface="Segoe UI" panose="020B0502040204020203" pitchFamily="34" charset="0"/>
              </a:rPr>
              <a:t>definición para la medición de la </a:t>
            </a:r>
            <a:r>
              <a:rPr lang="es-ES" sz="1000" b="0" i="0" u="none" strike="noStrike" baseline="0" dirty="0">
                <a:solidFill>
                  <a:srgbClr val="AD2750"/>
                </a:solidFill>
                <a:latin typeface="Segoe UI" panose="020B0502040204020203" pitchFamily="34" charset="0"/>
                <a:cs typeface="Segoe UI" panose="020B0502040204020203" pitchFamily="34" charset="0"/>
              </a:rPr>
              <a:t>ocupación informal</a:t>
            </a:r>
            <a:r>
              <a:rPr lang="es-ES" sz="1000" b="0" i="0" u="none" strike="noStrike" baseline="0" dirty="0">
                <a:latin typeface="Segoe UI" panose="020B0502040204020203" pitchFamily="34" charset="0"/>
                <a:cs typeface="Segoe UI" panose="020B0502040204020203" pitchFamily="34" charset="0"/>
              </a:rPr>
              <a:t>, la cual se basa en la resolución de la 17ª CIET de la OIT</a:t>
            </a:r>
          </a:p>
          <a:p>
            <a:r>
              <a:rPr lang="es-ES" sz="1000" b="0" i="0" u="none" strike="noStrike" baseline="0" dirty="0">
                <a:latin typeface="Segoe UI" panose="020B0502040204020203" pitchFamily="34" charset="0"/>
                <a:cs typeface="Segoe UI" panose="020B0502040204020203" pitchFamily="34" charset="0"/>
              </a:rPr>
              <a:t>(2003) y las recomendaciones del grupo de DELHI sobre las estadísticas del sector informal</a:t>
            </a:r>
            <a:endParaRPr lang="es-CO" sz="2400" dirty="0">
              <a:latin typeface="Segoe UI" panose="020B0502040204020203" pitchFamily="34" charset="0"/>
              <a:cs typeface="Segoe UI" panose="020B0502040204020203" pitchFamily="34" charset="0"/>
            </a:endParaRPr>
          </a:p>
        </p:txBody>
      </p:sp>
      <p:sp>
        <p:nvSpPr>
          <p:cNvPr id="8" name="CuadroTexto 7">
            <a:extLst>
              <a:ext uri="{FF2B5EF4-FFF2-40B4-BE49-F238E27FC236}">
                <a16:creationId xmlns:a16="http://schemas.microsoft.com/office/drawing/2014/main" id="{64DC2F55-EF65-1420-8F29-E52953693540}"/>
              </a:ext>
            </a:extLst>
          </p:cNvPr>
          <p:cNvSpPr txBox="1"/>
          <p:nvPr/>
        </p:nvSpPr>
        <p:spPr>
          <a:xfrm>
            <a:off x="624840" y="686869"/>
            <a:ext cx="7455835" cy="707886"/>
          </a:xfrm>
          <a:prstGeom prst="rect">
            <a:avLst/>
          </a:prstGeom>
          <a:noFill/>
        </p:spPr>
        <p:txBody>
          <a:bodyPr wrap="square">
            <a:spAutoFit/>
          </a:bodyPr>
          <a:lstStyle/>
          <a:p>
            <a:pPr marL="171450" indent="-171450">
              <a:buFont typeface="Wingdings" panose="05000000000000000000" pitchFamily="2" charset="2"/>
              <a:buChar char="§"/>
            </a:pPr>
            <a:r>
              <a:rPr lang="es-ES" sz="1000" b="0" i="0" u="none" strike="noStrike" baseline="0" dirty="0">
                <a:latin typeface="Segoe UI" panose="020B0502040204020203" pitchFamily="34" charset="0"/>
                <a:cs typeface="Segoe UI" panose="020B0502040204020203" pitchFamily="34" charset="0"/>
              </a:rPr>
              <a:t>En </a:t>
            </a:r>
            <a:r>
              <a:rPr lang="es-ES" sz="1000" b="1" i="0" u="none" strike="noStrike" baseline="0" dirty="0">
                <a:solidFill>
                  <a:srgbClr val="AD2750"/>
                </a:solidFill>
                <a:latin typeface="Segoe UI" panose="020B0502040204020203" pitchFamily="34" charset="0"/>
                <a:cs typeface="Segoe UI" panose="020B0502040204020203" pitchFamily="34" charset="0"/>
              </a:rPr>
              <a:t>2019</a:t>
            </a:r>
            <a:r>
              <a:rPr lang="es-ES" sz="1000" b="0" i="0" u="none" strike="noStrike" baseline="0" dirty="0">
                <a:latin typeface="Segoe UI" panose="020B0502040204020203" pitchFamily="34" charset="0"/>
                <a:cs typeface="Segoe UI" panose="020B0502040204020203" pitchFamily="34" charset="0"/>
              </a:rPr>
              <a:t>, se contó con la consultoría de tres expertos nacionales, en </a:t>
            </a:r>
            <a:r>
              <a:rPr lang="es-ES" sz="1000" b="0" i="0" u="none" strike="noStrike" baseline="0" dirty="0">
                <a:solidFill>
                  <a:srgbClr val="AD2750"/>
                </a:solidFill>
                <a:latin typeface="Segoe UI" panose="020B0502040204020203" pitchFamily="34" charset="0"/>
                <a:cs typeface="Segoe UI" panose="020B0502040204020203" pitchFamily="34" charset="0"/>
              </a:rPr>
              <a:t>pobreza y desarrollo, y diseños muestrales</a:t>
            </a:r>
            <a:r>
              <a:rPr lang="es-ES" sz="1000" b="0" i="0" u="none" strike="noStrike" baseline="0" dirty="0">
                <a:latin typeface="Segoe UI" panose="020B0502040204020203" pitchFamily="34" charset="0"/>
                <a:cs typeface="Segoe UI" panose="020B0502040204020203" pitchFamily="34" charset="0"/>
              </a:rPr>
              <a:t>,</a:t>
            </a:r>
          </a:p>
          <a:p>
            <a:r>
              <a:rPr lang="es-ES" sz="1000" b="0" i="0" u="none" strike="noStrike" baseline="0" dirty="0">
                <a:latin typeface="Segoe UI" panose="020B0502040204020203" pitchFamily="34" charset="0"/>
                <a:cs typeface="Segoe UI" panose="020B0502040204020203" pitchFamily="34" charset="0"/>
              </a:rPr>
              <a:t>así como con la asesoría de expertos internacionales de </a:t>
            </a:r>
            <a:r>
              <a:rPr lang="es-ES" sz="1000" b="0" i="0" u="none" strike="noStrike" baseline="0" dirty="0">
                <a:solidFill>
                  <a:srgbClr val="AD2750"/>
                </a:solidFill>
                <a:latin typeface="Segoe UI" panose="020B0502040204020203" pitchFamily="34" charset="0"/>
                <a:cs typeface="Segoe UI" panose="020B0502040204020203" pitchFamily="34" charset="0"/>
              </a:rPr>
              <a:t>mercado laboral </a:t>
            </a:r>
            <a:r>
              <a:rPr lang="es-ES" sz="1000" b="0" i="0" u="none" strike="noStrike" baseline="0" dirty="0">
                <a:latin typeface="Segoe UI" panose="020B0502040204020203" pitchFamily="34" charset="0"/>
                <a:cs typeface="Segoe UI" panose="020B0502040204020203" pitchFamily="34" charset="0"/>
              </a:rPr>
              <a:t>de OIT. Se llevó a cabo la revisión conceptual y metodológica de la encuesta y </a:t>
            </a:r>
            <a:r>
              <a:rPr lang="es-ES" sz="1000" b="1" i="0" u="none" strike="noStrike" baseline="0" dirty="0">
                <a:solidFill>
                  <a:srgbClr val="AD2750"/>
                </a:solidFill>
                <a:latin typeface="Segoe UI" panose="020B0502040204020203" pitchFamily="34" charset="0"/>
                <a:cs typeface="Segoe UI" panose="020B0502040204020203" pitchFamily="34" charset="0"/>
              </a:rPr>
              <a:t>se dio inicio el proceso de rediseño de la operación estadística </a:t>
            </a:r>
            <a:r>
              <a:rPr lang="es-ES" sz="1000" b="0" i="0" u="none" strike="noStrike" baseline="0" dirty="0">
                <a:latin typeface="Segoe UI" panose="020B0502040204020203" pitchFamily="34" charset="0"/>
                <a:cs typeface="Segoe UI" panose="020B0502040204020203" pitchFamily="34" charset="0"/>
              </a:rPr>
              <a:t>con base en las recomendaciones de la OIT emitidas a través de las resoluciones 17ª, 19ª y 20ª de la </a:t>
            </a:r>
            <a:r>
              <a:rPr lang="es-CO" sz="1000" b="0" i="0" u="none" strike="noStrike" baseline="0" dirty="0">
                <a:latin typeface="Segoe UI" panose="020B0502040204020203" pitchFamily="34" charset="0"/>
                <a:cs typeface="Segoe UI" panose="020B0502040204020203" pitchFamily="34" charset="0"/>
              </a:rPr>
              <a:t>(CIET).</a:t>
            </a:r>
            <a:endParaRPr lang="es-CO" sz="2400" dirty="0">
              <a:latin typeface="Segoe UI" panose="020B0502040204020203" pitchFamily="34" charset="0"/>
              <a:cs typeface="Segoe UI" panose="020B0502040204020203" pitchFamily="34" charset="0"/>
            </a:endParaRPr>
          </a:p>
        </p:txBody>
      </p:sp>
      <p:sp>
        <p:nvSpPr>
          <p:cNvPr id="7" name="CuadroTexto 6">
            <a:extLst>
              <a:ext uri="{FF2B5EF4-FFF2-40B4-BE49-F238E27FC236}">
                <a16:creationId xmlns:a16="http://schemas.microsoft.com/office/drawing/2014/main" id="{9EC840F9-BDDC-AA88-B967-ECBE50717416}"/>
              </a:ext>
            </a:extLst>
          </p:cNvPr>
          <p:cNvSpPr txBox="1"/>
          <p:nvPr/>
        </p:nvSpPr>
        <p:spPr>
          <a:xfrm>
            <a:off x="735290" y="2605402"/>
            <a:ext cx="7037109" cy="1354217"/>
          </a:xfrm>
          <a:prstGeom prst="rect">
            <a:avLst/>
          </a:prstGeom>
          <a:noFill/>
        </p:spPr>
        <p:txBody>
          <a:bodyPr wrap="square">
            <a:spAutoFit/>
          </a:bodyPr>
          <a:lstStyle/>
          <a:p>
            <a:pPr marL="171450" indent="-171450" algn="l">
              <a:buFont typeface="Wingdings" panose="05000000000000000000" pitchFamily="2" charset="2"/>
              <a:buChar char="§"/>
            </a:pPr>
            <a:r>
              <a:rPr lang="es-ES" sz="1000" b="0" i="0" u="none" strike="noStrike" baseline="0" dirty="0">
                <a:latin typeface="Segoe UI" panose="020B0502040204020203" pitchFamily="34" charset="0"/>
                <a:cs typeface="Segoe UI" panose="020B0502040204020203" pitchFamily="34" charset="0"/>
              </a:rPr>
              <a:t>En esta operación estadística se emplean las siguientes </a:t>
            </a:r>
            <a:r>
              <a:rPr lang="es-ES" sz="1000" b="1" i="0" u="none" strike="noStrike" baseline="0" dirty="0">
                <a:latin typeface="Segoe UI" panose="020B0502040204020203" pitchFamily="34" charset="0"/>
                <a:cs typeface="Segoe UI" panose="020B0502040204020203" pitchFamily="34" charset="0"/>
              </a:rPr>
              <a:t>clasificaciones estadísticas</a:t>
            </a:r>
            <a:r>
              <a:rPr lang="es-ES" sz="1000" b="0" i="0" u="none" strike="noStrike" baseline="0" dirty="0">
                <a:latin typeface="Segoe UI" panose="020B0502040204020203" pitchFamily="34" charset="0"/>
                <a:cs typeface="Segoe UI" panose="020B0502040204020203" pitchFamily="34" charset="0"/>
              </a:rPr>
              <a:t>:</a:t>
            </a:r>
          </a:p>
          <a:p>
            <a:pPr algn="l"/>
            <a:endParaRPr lang="es-ES" sz="900" b="0" i="0" u="none" strike="noStrike" baseline="0" dirty="0">
              <a:latin typeface="Segoe UI" panose="020B0502040204020203" pitchFamily="34" charset="0"/>
              <a:cs typeface="Segoe UI" panose="020B0502040204020203" pitchFamily="34" charset="0"/>
            </a:endParaRPr>
          </a:p>
          <a:p>
            <a:pPr marL="171450" indent="-171450" algn="l">
              <a:buFont typeface="Wingdings" panose="05000000000000000000" pitchFamily="2" charset="2"/>
              <a:buChar char="ü"/>
            </a:pPr>
            <a:r>
              <a:rPr lang="es-ES" sz="900" b="0" i="0" u="none" strike="noStrike" baseline="0" dirty="0">
                <a:latin typeface="Segoe UI" panose="020B0502040204020203" pitchFamily="34" charset="0"/>
                <a:cs typeface="Segoe UI" panose="020B0502040204020203" pitchFamily="34" charset="0"/>
              </a:rPr>
              <a:t>Clasificación Internacional Normalizada de la Educación Adaptada para Colombia (CINE-N - 2011 A.C.).</a:t>
            </a:r>
          </a:p>
          <a:p>
            <a:pPr marL="171450" indent="-171450" algn="l">
              <a:buFont typeface="Wingdings" panose="05000000000000000000" pitchFamily="2" charset="2"/>
              <a:buChar char="ü"/>
            </a:pPr>
            <a:r>
              <a:rPr lang="es-ES" sz="900" b="0" i="0" u="none" strike="noStrike" baseline="0" dirty="0">
                <a:latin typeface="Segoe UI" panose="020B0502040204020203" pitchFamily="34" charset="0"/>
                <a:cs typeface="Segoe UI" panose="020B0502040204020203" pitchFamily="34" charset="0"/>
              </a:rPr>
              <a:t>Clasificación Internacional de la Situación en la Ocupación Adaptada para Colombia - CISO 18 A.C.</a:t>
            </a:r>
          </a:p>
          <a:p>
            <a:pPr marL="171450" indent="-171450" algn="l">
              <a:buFont typeface="Wingdings" panose="05000000000000000000" pitchFamily="2" charset="2"/>
              <a:buChar char="ü"/>
            </a:pPr>
            <a:r>
              <a:rPr lang="es-ES" sz="900" b="0" i="0" u="none" strike="noStrike" baseline="0" dirty="0">
                <a:latin typeface="Segoe UI" panose="020B0502040204020203" pitchFamily="34" charset="0"/>
                <a:cs typeface="Segoe UI" panose="020B0502040204020203" pitchFamily="34" charset="0"/>
              </a:rPr>
              <a:t>Clasificación Industrial Internacional Uniforme de todas las Actividades Económicas (CIIU - Rev. 4 A.C 2020).</a:t>
            </a:r>
          </a:p>
          <a:p>
            <a:pPr marL="171450" indent="-171450" algn="l">
              <a:buFont typeface="Wingdings" panose="05000000000000000000" pitchFamily="2" charset="2"/>
              <a:buChar char="ü"/>
            </a:pPr>
            <a:r>
              <a:rPr lang="es-ES" sz="900" b="0" i="0" u="none" strike="noStrike" baseline="0" dirty="0">
                <a:latin typeface="Segoe UI" panose="020B0502040204020203" pitchFamily="34" charset="0"/>
                <a:cs typeface="Segoe UI" panose="020B0502040204020203" pitchFamily="34" charset="0"/>
              </a:rPr>
              <a:t>Clasificación Internacional de la Situación en el Empleo (CISE 1993).</a:t>
            </a:r>
          </a:p>
          <a:p>
            <a:pPr marL="171450" indent="-171450" algn="l">
              <a:buFont typeface="Wingdings" panose="05000000000000000000" pitchFamily="2" charset="2"/>
              <a:buChar char="ü"/>
            </a:pPr>
            <a:r>
              <a:rPr lang="es-ES" sz="900" b="0" i="0" u="none" strike="noStrike" baseline="0" dirty="0">
                <a:latin typeface="Segoe UI" panose="020B0502040204020203" pitchFamily="34" charset="0"/>
                <a:cs typeface="Segoe UI" panose="020B0502040204020203" pitchFamily="34" charset="0"/>
              </a:rPr>
              <a:t>Clasificación Internacional Uniforme de Ocupaciones (CIUO - 08 AC).</a:t>
            </a:r>
          </a:p>
          <a:p>
            <a:pPr marL="171450" indent="-171450" algn="l">
              <a:buFont typeface="Wingdings" panose="05000000000000000000" pitchFamily="2" charset="2"/>
              <a:buChar char="ü"/>
            </a:pPr>
            <a:r>
              <a:rPr lang="es-ES" sz="900" b="0" i="0" u="none" strike="noStrike" baseline="0" dirty="0">
                <a:latin typeface="Segoe UI" panose="020B0502040204020203" pitchFamily="34" charset="0"/>
                <a:cs typeface="Segoe UI" panose="020B0502040204020203" pitchFamily="34" charset="0"/>
              </a:rPr>
              <a:t>Codificación de la división política administrativa de Colombia (DIVIPOLA).</a:t>
            </a:r>
          </a:p>
          <a:p>
            <a:pPr marL="171450" indent="-171450" algn="l">
              <a:buFont typeface="Wingdings" panose="05000000000000000000" pitchFamily="2" charset="2"/>
              <a:buChar char="ü"/>
            </a:pPr>
            <a:r>
              <a:rPr lang="es-ES" sz="900" b="0" i="0" u="none" strike="noStrike" baseline="0" dirty="0" err="1">
                <a:latin typeface="Segoe UI" panose="020B0502040204020203" pitchFamily="34" charset="0"/>
                <a:cs typeface="Segoe UI" panose="020B0502040204020203" pitchFamily="34" charset="0"/>
              </a:rPr>
              <a:t>Nesstar</a:t>
            </a:r>
            <a:r>
              <a:rPr lang="es-ES" sz="900" b="0" i="0" u="none" strike="noStrike" baseline="0" dirty="0">
                <a:latin typeface="Segoe UI" panose="020B0502040204020203" pitchFamily="34" charset="0"/>
                <a:cs typeface="Segoe UI" panose="020B0502040204020203" pitchFamily="34" charset="0"/>
              </a:rPr>
              <a:t> Publisher, se documenta la GEIH y se publica en el portal Archivo Nacional de Datos (ANDA).</a:t>
            </a:r>
            <a:endParaRPr lang="es-CO" sz="2000" dirty="0">
              <a:latin typeface="Segoe UI" panose="020B0502040204020203" pitchFamily="34" charset="0"/>
              <a:cs typeface="Segoe UI" panose="020B0502040204020203" pitchFamily="34" charset="0"/>
            </a:endParaRPr>
          </a:p>
        </p:txBody>
      </p:sp>
      <p:pic>
        <p:nvPicPr>
          <p:cNvPr id="12" name="Imagen 11">
            <a:extLst>
              <a:ext uri="{FF2B5EF4-FFF2-40B4-BE49-F238E27FC236}">
                <a16:creationId xmlns:a16="http://schemas.microsoft.com/office/drawing/2014/main" id="{E33BDBAE-E60F-A8A7-09CA-7A343B11002F}"/>
              </a:ext>
            </a:extLst>
          </p:cNvPr>
          <p:cNvPicPr>
            <a:picLocks noChangeAspect="1"/>
          </p:cNvPicPr>
          <p:nvPr/>
        </p:nvPicPr>
        <p:blipFill>
          <a:blip r:embed="rId2"/>
          <a:stretch>
            <a:fillRect/>
          </a:stretch>
        </p:blipFill>
        <p:spPr>
          <a:xfrm>
            <a:off x="6796725" y="2903448"/>
            <a:ext cx="781675" cy="952115"/>
          </a:xfrm>
          <a:prstGeom prst="rect">
            <a:avLst/>
          </a:prstGeom>
        </p:spPr>
      </p:pic>
      <p:sp>
        <p:nvSpPr>
          <p:cNvPr id="13" name="Rectángulo 12">
            <a:extLst>
              <a:ext uri="{FF2B5EF4-FFF2-40B4-BE49-F238E27FC236}">
                <a16:creationId xmlns:a16="http://schemas.microsoft.com/office/drawing/2014/main" id="{AC14EDAE-44DC-81EA-6671-220EC16F9433}"/>
              </a:ext>
            </a:extLst>
          </p:cNvPr>
          <p:cNvSpPr/>
          <p:nvPr/>
        </p:nvSpPr>
        <p:spPr>
          <a:xfrm>
            <a:off x="504037" y="4584313"/>
            <a:ext cx="7909386" cy="183896"/>
          </a:xfrm>
          <a:prstGeom prst="rect">
            <a:avLst/>
          </a:prstGeom>
        </p:spPr>
        <p:txBody>
          <a:bodyPr wrap="square">
            <a:spAutoFit/>
          </a:bodyPr>
          <a:lstStyle/>
          <a:p>
            <a:pPr>
              <a:lnSpc>
                <a:spcPct val="107000"/>
              </a:lnSpc>
              <a:spcAft>
                <a:spcPts val="0"/>
              </a:spcAft>
            </a:pPr>
            <a:r>
              <a:rPr lang="es-CO" sz="600" b="1" dirty="0">
                <a:latin typeface="Segoe UI" panose="020B0502040204020203" pitchFamily="34" charset="0"/>
                <a:ea typeface="Calibri" panose="020F0502020204030204" pitchFamily="34" charset="0"/>
                <a:cs typeface="Segoe UI" panose="020B0502040204020203" pitchFamily="34" charset="0"/>
              </a:rPr>
              <a:t>Fuente: </a:t>
            </a:r>
            <a:r>
              <a:rPr lang="es-ES" sz="600" dirty="0">
                <a:latin typeface="Segoe UI" panose="020B0502040204020203" pitchFamily="34" charset="0"/>
                <a:ea typeface="Calibri" panose="020F0502020204030204" pitchFamily="34" charset="0"/>
                <a:cs typeface="Segoe UI" panose="020B0502040204020203" pitchFamily="34" charset="0"/>
              </a:rPr>
              <a:t>DANE, Gran Encuesta Integrada de Hogares (GEIH)</a:t>
            </a:r>
          </a:p>
        </p:txBody>
      </p:sp>
    </p:spTree>
    <p:extLst>
      <p:ext uri="{BB962C8B-B14F-4D97-AF65-F5344CB8AC3E}">
        <p14:creationId xmlns:p14="http://schemas.microsoft.com/office/powerpoint/2010/main" val="4094374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F_01">
            <a:extLst>
              <a:ext uri="{FF2B5EF4-FFF2-40B4-BE49-F238E27FC236}">
                <a16:creationId xmlns:a16="http://schemas.microsoft.com/office/drawing/2014/main" id="{0CA536F6-A025-1E87-B923-C657DEA1247E}"/>
              </a:ext>
            </a:extLst>
          </p:cNvPr>
          <p:cNvGraphicFramePr>
            <a:graphicFrameLocks/>
          </p:cNvGraphicFramePr>
          <p:nvPr/>
        </p:nvGraphicFramePr>
        <p:xfrm>
          <a:off x="172468" y="907200"/>
          <a:ext cx="8870731" cy="3538800"/>
        </p:xfrm>
        <a:graphic>
          <a:graphicData uri="http://schemas.openxmlformats.org/drawingml/2006/chart">
            <c:chart xmlns:c="http://schemas.openxmlformats.org/drawingml/2006/chart" xmlns:r="http://schemas.openxmlformats.org/officeDocument/2006/relationships" r:id="rId2"/>
          </a:graphicData>
        </a:graphic>
      </p:graphicFrame>
      <p:pic>
        <p:nvPicPr>
          <p:cNvPr id="2" name="Gráfico 1">
            <a:extLst>
              <a:ext uri="{FF2B5EF4-FFF2-40B4-BE49-F238E27FC236}">
                <a16:creationId xmlns:a16="http://schemas.microsoft.com/office/drawing/2014/main" id="{A822F702-F0C6-CA0D-EC63-460FF2127CE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22238" y="727960"/>
            <a:ext cx="1656655" cy="193605"/>
          </a:xfrm>
          <a:prstGeom prst="rect">
            <a:avLst/>
          </a:prstGeom>
        </p:spPr>
      </p:pic>
      <p:sp>
        <p:nvSpPr>
          <p:cNvPr id="12" name="object 2">
            <a:extLst>
              <a:ext uri="{FF2B5EF4-FFF2-40B4-BE49-F238E27FC236}">
                <a16:creationId xmlns:a16="http://schemas.microsoft.com/office/drawing/2014/main" id="{85390F1F-F155-998D-14C9-00E8F71AA1B8}"/>
              </a:ext>
            </a:extLst>
          </p:cNvPr>
          <p:cNvSpPr txBox="1"/>
          <p:nvPr/>
        </p:nvSpPr>
        <p:spPr>
          <a:xfrm>
            <a:off x="406606" y="237822"/>
            <a:ext cx="8021041" cy="697114"/>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pPr lvl="0">
              <a:lnSpc>
                <a:spcPct val="90000"/>
              </a:lnSpc>
              <a:defRPr/>
            </a:pPr>
            <a:r>
              <a:rPr lang="es-ES" sz="1600" b="0" dirty="0">
                <a:solidFill>
                  <a:srgbClr val="EF3C6F"/>
                </a:solidFill>
                <a:ea typeface="Segoe UI Emoji" panose="020B0502040204020203" pitchFamily="34" charset="0"/>
              </a:rPr>
              <a:t>Tasa Global de Participación </a:t>
            </a:r>
            <a:r>
              <a:rPr lang="es-ES" sz="1600" b="0" dirty="0">
                <a:solidFill>
                  <a:srgbClr val="6F2A4D"/>
                </a:solidFill>
                <a:ea typeface="Segoe UI Emoji" panose="020B0502040204020203" pitchFamily="34" charset="0"/>
              </a:rPr>
              <a:t>(TGP)</a:t>
            </a:r>
            <a:r>
              <a:rPr lang="es-ES" sz="1600" b="0" dirty="0">
                <a:solidFill>
                  <a:srgbClr val="EF3C6F"/>
                </a:solidFill>
                <a:ea typeface="Segoe UI Emoji" panose="020B0502040204020203" pitchFamily="34" charset="0"/>
              </a:rPr>
              <a:t>, Tasa de Ocupación </a:t>
            </a:r>
            <a:r>
              <a:rPr lang="es-ES" sz="1600" b="0" dirty="0">
                <a:solidFill>
                  <a:srgbClr val="6F2A4D"/>
                </a:solidFill>
                <a:ea typeface="Segoe UI Emoji" panose="020B0502040204020203" pitchFamily="34" charset="0"/>
              </a:rPr>
              <a:t>(TO)</a:t>
            </a:r>
            <a:r>
              <a:rPr lang="es-ES" sz="1600" b="0" dirty="0">
                <a:solidFill>
                  <a:srgbClr val="EF3C6F"/>
                </a:solidFill>
                <a:ea typeface="Segoe UI Emoji" panose="020B0502040204020203" pitchFamily="34" charset="0"/>
              </a:rPr>
              <a:t> y Tasa de Desocupación </a:t>
            </a:r>
            <a:r>
              <a:rPr lang="es-ES" sz="1600" b="0" dirty="0">
                <a:solidFill>
                  <a:srgbClr val="6F2A4D"/>
                </a:solidFill>
                <a:ea typeface="Segoe UI Emoji" panose="020B0502040204020203" pitchFamily="34" charset="0"/>
              </a:rPr>
              <a:t>(TD)</a:t>
            </a:r>
            <a:r>
              <a:rPr lang="es-ES" sz="1600" b="0" dirty="0">
                <a:solidFill>
                  <a:srgbClr val="EF3C6F"/>
                </a:solidFill>
                <a:ea typeface="Segoe UI Emoji" panose="020B0502040204020203" pitchFamily="34" charset="0"/>
              </a:rPr>
              <a:t> </a:t>
            </a:r>
          </a:p>
          <a:p>
            <a:pPr lvl="0">
              <a:lnSpc>
                <a:spcPct val="90000"/>
              </a:lnSpc>
              <a:defRPr/>
            </a:pPr>
            <a:r>
              <a:rPr lang="es-ES" sz="1600" b="0" dirty="0">
                <a:solidFill>
                  <a:srgbClr val="6F2A4D"/>
                </a:solidFill>
                <a:ea typeface="Segoe UI Emoji" panose="020B0502040204020203" pitchFamily="34" charset="0"/>
              </a:rPr>
              <a:t>Total nacional</a:t>
            </a:r>
          </a:p>
          <a:p>
            <a:pPr lvl="0">
              <a:defRPr/>
            </a:pPr>
            <a:r>
              <a:rPr lang="es-ES" sz="1200" b="0" dirty="0">
                <a:solidFill>
                  <a:schemeClr val="tx1">
                    <a:lumMod val="85000"/>
                    <a:lumOff val="15000"/>
                  </a:schemeClr>
                </a:solidFill>
                <a:ea typeface="Segoe UI Emoji" panose="020B0502040204020203" pitchFamily="34" charset="0"/>
              </a:rPr>
              <a:t>Junio 2017 – 2025 </a:t>
            </a:r>
          </a:p>
        </p:txBody>
      </p:sp>
      <p:sp>
        <p:nvSpPr>
          <p:cNvPr id="5" name="Rectángulo 4"/>
          <p:cNvSpPr/>
          <p:nvPr/>
        </p:nvSpPr>
        <p:spPr>
          <a:xfrm>
            <a:off x="422238" y="4366172"/>
            <a:ext cx="8419171" cy="776751"/>
          </a:xfrm>
          <a:prstGeom prst="rect">
            <a:avLst/>
          </a:prstGeom>
        </p:spPr>
        <p:txBody>
          <a:bodyPr wrap="square">
            <a:spAutoFit/>
          </a:bodyPr>
          <a:lstStyle/>
          <a:p>
            <a:pPr>
              <a:lnSpc>
                <a:spcPct val="107000"/>
              </a:lnSpc>
            </a:pPr>
            <a:r>
              <a:rPr lang="es-CO" sz="600" b="1" dirty="0">
                <a:latin typeface="Segoe UI" panose="020B0502040204020203" pitchFamily="34" charset="0"/>
                <a:ea typeface="Calibri" panose="020F0502020204030204" pitchFamily="34" charset="0"/>
                <a:cs typeface="Segoe UI" panose="020B0502040204020203" pitchFamily="34" charset="0"/>
              </a:rPr>
              <a:t>Fuente: </a:t>
            </a:r>
            <a:r>
              <a:rPr lang="es-CO" sz="600" dirty="0">
                <a:latin typeface="Segoe UI" panose="020B0502040204020203" pitchFamily="34" charset="0"/>
                <a:ea typeface="Calibri" panose="020F0502020204030204" pitchFamily="34" charset="0"/>
                <a:cs typeface="Segoe UI" panose="020B0502040204020203" pitchFamily="34" charset="0"/>
              </a:rPr>
              <a:t>DANE, GEIH.</a:t>
            </a:r>
            <a:endParaRPr lang="es-ES" sz="600" b="1" dirty="0">
              <a:latin typeface="Segoe UI" panose="020B0502040204020203" pitchFamily="34" charset="0"/>
              <a:cs typeface="Segoe UI" panose="020B0502040204020203" pitchFamily="34" charset="0"/>
            </a:endParaRPr>
          </a:p>
          <a:p>
            <a:pPr>
              <a:lnSpc>
                <a:spcPct val="107000"/>
              </a:lnSpc>
            </a:pPr>
            <a:r>
              <a:rPr lang="es-ES" sz="600" b="1" dirty="0">
                <a:latin typeface="Segoe UI" panose="020B0502040204020203" pitchFamily="34" charset="0"/>
                <a:cs typeface="Segoe UI" panose="020B0502040204020203" pitchFamily="34" charset="0"/>
              </a:rPr>
              <a:t>* </a:t>
            </a:r>
            <a:r>
              <a:rPr lang="es-ES" sz="600" dirty="0">
                <a:latin typeface="Segoe UI" panose="020B0502040204020203" pitchFamily="34" charset="0"/>
                <a:cs typeface="Segoe UI" panose="020B0502040204020203" pitchFamily="34" charset="0"/>
              </a:rPr>
              <a:t>Variación estadísticamente significativa.</a:t>
            </a:r>
            <a:endParaRPr lang="es-ES" sz="600" b="1" dirty="0">
              <a:latin typeface="Segoe UI" panose="020B0502040204020203" pitchFamily="34" charset="0"/>
              <a:cs typeface="Segoe UI" panose="020B0502040204020203" pitchFamily="34" charset="0"/>
            </a:endParaRPr>
          </a:p>
          <a:p>
            <a:pPr>
              <a:lnSpc>
                <a:spcPct val="107000"/>
              </a:lnSpc>
              <a:spcAft>
                <a:spcPts val="0"/>
              </a:spcAft>
            </a:pPr>
            <a:r>
              <a:rPr lang="es-CO" sz="600" b="1" dirty="0">
                <a:latin typeface="Segoe UI" panose="020B0502040204020203" pitchFamily="34" charset="0"/>
                <a:ea typeface="Calibri" panose="020F0502020204030204" pitchFamily="34" charset="0"/>
                <a:cs typeface="Segoe UI" panose="020B0502040204020203" pitchFamily="34" charset="0"/>
              </a:rPr>
              <a:t>Notas:</a:t>
            </a:r>
          </a:p>
          <a:p>
            <a:pPr marL="171450" indent="-171450">
              <a:lnSpc>
                <a:spcPct val="107000"/>
              </a:lnSpc>
              <a:spcAft>
                <a:spcPts val="0"/>
              </a:spcAft>
              <a:buFont typeface="Arial" panose="020B0604020202020204" pitchFamily="34" charset="0"/>
              <a:buChar char="•"/>
            </a:pPr>
            <a:r>
              <a:rPr lang="es-ES" sz="600" dirty="0">
                <a:latin typeface="Segoe UI" panose="020B0502040204020203" pitchFamily="34" charset="0"/>
                <a:cs typeface="Segoe UI" panose="020B0502040204020203" pitchFamily="34" charset="0"/>
              </a:rPr>
              <a:t>Datos expandidos con proyecciones de población elaboradas con base en los resultados del Censo Nacional de Población y Vivienda 2018.</a:t>
            </a:r>
            <a:endParaRPr lang="es-CO" sz="600" dirty="0">
              <a:latin typeface="Segoe UI" panose="020B0502040204020203" pitchFamily="34" charset="0"/>
              <a:ea typeface="Calibri" panose="020F0502020204030204" pitchFamily="34" charset="0"/>
              <a:cs typeface="Segoe UI" panose="020B0502040204020203" pitchFamily="34" charset="0"/>
            </a:endParaRPr>
          </a:p>
          <a:p>
            <a:pPr marL="171450" indent="-171450">
              <a:lnSpc>
                <a:spcPct val="107000"/>
              </a:lnSpc>
              <a:buFont typeface="Arial" panose="020B0604020202020204" pitchFamily="34" charset="0"/>
              <a:buChar char="•"/>
            </a:pPr>
            <a:r>
              <a:rPr lang="es-CO" sz="600" dirty="0">
                <a:latin typeface="Segoe UI" panose="020B0502040204020203" pitchFamily="34" charset="0"/>
                <a:ea typeface="Calibri" panose="020F0502020204030204" pitchFamily="34" charset="0"/>
                <a:cs typeface="Segoe UI" panose="020B0502040204020203" pitchFamily="34" charset="0"/>
              </a:rPr>
              <a:t>Cifras aproximadas a un decimal. Por efecto del redondeo los totales pueden diferir ligeramente del anexo estadístico.</a:t>
            </a:r>
          </a:p>
          <a:p>
            <a:pPr marL="171450" indent="-171450">
              <a:lnSpc>
                <a:spcPct val="107000"/>
              </a:lnSpc>
              <a:spcAft>
                <a:spcPts val="1200"/>
              </a:spcAft>
              <a:buFont typeface="Arial" panose="020B0604020202020204" pitchFamily="34" charset="0"/>
              <a:buChar char="•"/>
            </a:pPr>
            <a:r>
              <a:rPr lang="es-ES" sz="600" dirty="0">
                <a:latin typeface="Segoe UI" panose="020B0502040204020203" pitchFamily="34" charset="0"/>
                <a:ea typeface="Calibri" panose="020F0502020204030204" pitchFamily="34" charset="0"/>
                <a:cs typeface="Segoe UI" panose="020B0502040204020203" pitchFamily="34" charset="0"/>
              </a:rPr>
              <a:t>Para estar en línea con el marco conceptual propuesto en la “Resolución I sobre las estadísticas del trabajo, la ocupación y la subutilización de la fuerza de trabajo” de la 19 CIET, se hace ajuste de los términos Desocupados y Tasa de desempleo por Población desocupada y Tasa de Desocupación.</a:t>
            </a:r>
            <a:endParaRPr lang="es-CO" sz="600" dirty="0">
              <a:latin typeface="Segoe UI" panose="020B0502040204020203" pitchFamily="34" charset="0"/>
              <a:ea typeface="Calibri" panose="020F0502020204030204" pitchFamily="34" charset="0"/>
              <a:cs typeface="Segoe UI" panose="020B0502040204020203" pitchFamily="34" charset="0"/>
            </a:endParaRPr>
          </a:p>
        </p:txBody>
      </p:sp>
      <p:cxnSp>
        <p:nvCxnSpPr>
          <p:cNvPr id="10" name="Conector recto 9">
            <a:extLst>
              <a:ext uri="{FF2B5EF4-FFF2-40B4-BE49-F238E27FC236}">
                <a16:creationId xmlns:a16="http://schemas.microsoft.com/office/drawing/2014/main" id="{4760D1D9-CBA4-F6B3-E3B6-3CF997C08EAC}"/>
              </a:ext>
            </a:extLst>
          </p:cNvPr>
          <p:cNvCxnSpPr>
            <a:cxnSpLocks/>
          </p:cNvCxnSpPr>
          <p:nvPr/>
        </p:nvCxnSpPr>
        <p:spPr>
          <a:xfrm flipV="1">
            <a:off x="351215" y="293914"/>
            <a:ext cx="0" cy="627651"/>
          </a:xfrm>
          <a:prstGeom prst="line">
            <a:avLst/>
          </a:prstGeom>
          <a:ln>
            <a:solidFill>
              <a:srgbClr val="FEC03B"/>
            </a:solidFill>
          </a:ln>
          <a:effectLst/>
        </p:spPr>
        <p:style>
          <a:lnRef idx="2">
            <a:schemeClr val="accent1"/>
          </a:lnRef>
          <a:fillRef idx="0">
            <a:schemeClr val="accent1"/>
          </a:fillRef>
          <a:effectRef idx="1">
            <a:schemeClr val="accent1"/>
          </a:effectRef>
          <a:fontRef idx="minor">
            <a:schemeClr val="tx1"/>
          </a:fontRef>
        </p:style>
      </p:cxnSp>
      <p:sp>
        <p:nvSpPr>
          <p:cNvPr id="4" name="TD">
            <a:extLst>
              <a:ext uri="{FF2B5EF4-FFF2-40B4-BE49-F238E27FC236}">
                <a16:creationId xmlns:a16="http://schemas.microsoft.com/office/drawing/2014/main" id="{EA45EF04-91D8-73DE-79B9-07EB094511A7}"/>
              </a:ext>
            </a:extLst>
          </p:cNvPr>
          <p:cNvSpPr/>
          <p:nvPr/>
        </p:nvSpPr>
        <p:spPr>
          <a:xfrm>
            <a:off x="7896556" y="2700662"/>
            <a:ext cx="531091" cy="446400"/>
          </a:xfrm>
          <a:prstGeom prst="rect">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latin typeface="Segoe UI" panose="020B0502040204020203" pitchFamily="34" charset="0"/>
                <a:cs typeface="Segoe UI" panose="020B0502040204020203" pitchFamily="34" charset="0"/>
              </a:rPr>
              <a:t>8,6*</a:t>
            </a:r>
          </a:p>
        </p:txBody>
      </p:sp>
      <p:sp>
        <p:nvSpPr>
          <p:cNvPr id="6" name="TO">
            <a:extLst>
              <a:ext uri="{FF2B5EF4-FFF2-40B4-BE49-F238E27FC236}">
                <a16:creationId xmlns:a16="http://schemas.microsoft.com/office/drawing/2014/main" id="{4D8B7B84-EB01-C3BF-A2EC-032C2823D806}"/>
              </a:ext>
            </a:extLst>
          </p:cNvPr>
          <p:cNvSpPr/>
          <p:nvPr/>
        </p:nvSpPr>
        <p:spPr>
          <a:xfrm>
            <a:off x="7899410" y="1741709"/>
            <a:ext cx="531091" cy="446400"/>
          </a:xfrm>
          <a:prstGeom prst="rect">
            <a:avLst/>
          </a:prstGeom>
          <a:solidFill>
            <a:srgbClr val="FEC0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latin typeface="Segoe UI" panose="020B0502040204020203" pitchFamily="34" charset="0"/>
                <a:cs typeface="Segoe UI" panose="020B0502040204020203" pitchFamily="34" charset="0"/>
              </a:rPr>
              <a:t>58,4*</a:t>
            </a:r>
          </a:p>
        </p:txBody>
      </p:sp>
      <p:sp>
        <p:nvSpPr>
          <p:cNvPr id="14" name="TGP">
            <a:extLst>
              <a:ext uri="{FF2B5EF4-FFF2-40B4-BE49-F238E27FC236}">
                <a16:creationId xmlns:a16="http://schemas.microsoft.com/office/drawing/2014/main" id="{2EA96756-6F4B-691C-707B-CD57FAF479AF}"/>
              </a:ext>
            </a:extLst>
          </p:cNvPr>
          <p:cNvSpPr/>
          <p:nvPr/>
        </p:nvSpPr>
        <p:spPr>
          <a:xfrm>
            <a:off x="7894705" y="938593"/>
            <a:ext cx="536619" cy="446400"/>
          </a:xfrm>
          <a:prstGeom prst="rect">
            <a:avLst/>
          </a:prstGeom>
          <a:solidFill>
            <a:srgbClr val="A840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latin typeface="Segoe UI" panose="020B0502040204020203" pitchFamily="34" charset="0"/>
                <a:cs typeface="Segoe UI" panose="020B0502040204020203" pitchFamily="34" charset="0"/>
              </a:rPr>
              <a:t>63,9</a:t>
            </a:r>
          </a:p>
        </p:txBody>
      </p:sp>
    </p:spTree>
    <p:extLst>
      <p:ext uri="{BB962C8B-B14F-4D97-AF65-F5344CB8AC3E}">
        <p14:creationId xmlns:p14="http://schemas.microsoft.com/office/powerpoint/2010/main" val="20750995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F_01">
            <a:extLst>
              <a:ext uri="{FF2B5EF4-FFF2-40B4-BE49-F238E27FC236}">
                <a16:creationId xmlns:a16="http://schemas.microsoft.com/office/drawing/2014/main" id="{F418E635-F51D-F678-49CC-B14394ED3664}"/>
              </a:ext>
            </a:extLst>
          </p:cNvPr>
          <p:cNvGraphicFramePr>
            <a:graphicFrameLocks/>
          </p:cNvGraphicFramePr>
          <p:nvPr/>
        </p:nvGraphicFramePr>
        <p:xfrm>
          <a:off x="189191" y="869805"/>
          <a:ext cx="8954808" cy="3646717"/>
        </p:xfrm>
        <a:graphic>
          <a:graphicData uri="http://schemas.openxmlformats.org/drawingml/2006/chart">
            <c:chart xmlns:c="http://schemas.openxmlformats.org/drawingml/2006/chart" xmlns:r="http://schemas.openxmlformats.org/officeDocument/2006/relationships" r:id="rId3"/>
          </a:graphicData>
        </a:graphic>
      </p:graphicFrame>
      <p:sp>
        <p:nvSpPr>
          <p:cNvPr id="7" name="object 18"/>
          <p:cNvSpPr txBox="1"/>
          <p:nvPr/>
        </p:nvSpPr>
        <p:spPr>
          <a:xfrm>
            <a:off x="481263" y="4446314"/>
            <a:ext cx="8312010" cy="691471"/>
          </a:xfrm>
          <a:prstGeom prst="rect">
            <a:avLst/>
          </a:prstGeom>
        </p:spPr>
        <p:txBody>
          <a:bodyPr vert="horz" wrap="square" lIns="0" tIns="6985" rIns="0" bIns="0" rtlCol="0" anchor="b">
            <a:spAutoFit/>
          </a:bodyPr>
          <a:lstStyle/>
          <a:p>
            <a:pPr>
              <a:lnSpc>
                <a:spcPct val="107000"/>
              </a:lnSpc>
            </a:pPr>
            <a:r>
              <a:rPr lang="es-CO" sz="600" b="1" dirty="0">
                <a:latin typeface="Segoe UI" panose="020B0502040204020203" pitchFamily="34" charset="0"/>
                <a:ea typeface="Calibri" panose="020F0502020204030204" pitchFamily="34" charset="0"/>
                <a:cs typeface="Segoe UI" panose="020B0502040204020203" pitchFamily="34" charset="0"/>
              </a:rPr>
              <a:t>Fuente: </a:t>
            </a:r>
            <a:r>
              <a:rPr lang="es-CO" sz="600" dirty="0">
                <a:latin typeface="Segoe UI" panose="020B0502040204020203" pitchFamily="34" charset="0"/>
                <a:ea typeface="Calibri" panose="020F0502020204030204" pitchFamily="34" charset="0"/>
                <a:cs typeface="Segoe UI" panose="020B0502040204020203" pitchFamily="34" charset="0"/>
              </a:rPr>
              <a:t>DANE, GEIH.</a:t>
            </a:r>
            <a:endParaRPr lang="es-ES" sz="600" b="1" dirty="0">
              <a:latin typeface="Segoe UI" panose="020B0502040204020203" pitchFamily="34" charset="0"/>
              <a:cs typeface="Segoe UI" panose="020B0502040204020203" pitchFamily="34" charset="0"/>
            </a:endParaRPr>
          </a:p>
          <a:p>
            <a:pPr>
              <a:lnSpc>
                <a:spcPct val="107000"/>
              </a:lnSpc>
            </a:pPr>
            <a:r>
              <a:rPr lang="es-ES" sz="600" b="1" dirty="0">
                <a:latin typeface="Segoe UI" panose="020B0502040204020203" pitchFamily="34" charset="0"/>
                <a:cs typeface="Segoe UI" panose="020B0502040204020203" pitchFamily="34" charset="0"/>
              </a:rPr>
              <a:t>* </a:t>
            </a:r>
            <a:r>
              <a:rPr lang="es-ES" sz="600" dirty="0">
                <a:latin typeface="Segoe UI" panose="020B0502040204020203" pitchFamily="34" charset="0"/>
                <a:cs typeface="Segoe UI" panose="020B0502040204020203" pitchFamily="34" charset="0"/>
              </a:rPr>
              <a:t>Variación estadísticamente significativa.</a:t>
            </a:r>
            <a:endParaRPr lang="es-ES" sz="600" b="1" dirty="0">
              <a:latin typeface="Segoe UI" panose="020B0502040204020203" pitchFamily="34" charset="0"/>
              <a:cs typeface="Segoe UI" panose="020B0502040204020203" pitchFamily="34" charset="0"/>
            </a:endParaRPr>
          </a:p>
          <a:p>
            <a:pPr>
              <a:lnSpc>
                <a:spcPct val="107000"/>
              </a:lnSpc>
              <a:spcAft>
                <a:spcPts val="0"/>
              </a:spcAft>
            </a:pPr>
            <a:r>
              <a:rPr lang="es-CO" sz="600" b="1" dirty="0">
                <a:latin typeface="Segoe UI" panose="020B0502040204020203" pitchFamily="34" charset="0"/>
                <a:ea typeface="Calibri" panose="020F0502020204030204" pitchFamily="34" charset="0"/>
                <a:cs typeface="Segoe UI" panose="020B0502040204020203" pitchFamily="34" charset="0"/>
              </a:rPr>
              <a:t>Notas:</a:t>
            </a:r>
          </a:p>
          <a:p>
            <a:pPr marL="171450" indent="-171450">
              <a:lnSpc>
                <a:spcPct val="107000"/>
              </a:lnSpc>
              <a:spcAft>
                <a:spcPts val="0"/>
              </a:spcAft>
              <a:buFont typeface="Arial" panose="020B0604020202020204" pitchFamily="34" charset="0"/>
              <a:buChar char="•"/>
            </a:pPr>
            <a:r>
              <a:rPr lang="es-ES" sz="600" dirty="0">
                <a:latin typeface="Segoe UI" panose="020B0502040204020203" pitchFamily="34" charset="0"/>
                <a:cs typeface="Segoe UI" panose="020B0502040204020203" pitchFamily="34" charset="0"/>
              </a:rPr>
              <a:t>Datos expandidos con proyecciones de población elaboradas con base en los resultados del Censo Nacional de Población y Vivienda 2018.</a:t>
            </a:r>
            <a:endParaRPr lang="es-CO" sz="600" dirty="0">
              <a:latin typeface="Segoe UI" panose="020B0502040204020203" pitchFamily="34" charset="0"/>
              <a:ea typeface="Calibri" panose="020F0502020204030204" pitchFamily="34" charset="0"/>
              <a:cs typeface="Segoe UI" panose="020B0502040204020203" pitchFamily="34" charset="0"/>
            </a:endParaRPr>
          </a:p>
          <a:p>
            <a:pPr marL="171450" indent="-171450">
              <a:lnSpc>
                <a:spcPct val="107000"/>
              </a:lnSpc>
              <a:buFont typeface="Arial" panose="020B0604020202020204" pitchFamily="34" charset="0"/>
              <a:buChar char="•"/>
            </a:pPr>
            <a:r>
              <a:rPr lang="es-CO" sz="600" dirty="0">
                <a:latin typeface="Segoe UI" panose="020B0502040204020203" pitchFamily="34" charset="0"/>
                <a:ea typeface="Calibri" panose="020F0502020204030204" pitchFamily="34" charset="0"/>
                <a:cs typeface="Segoe UI" panose="020B0502040204020203" pitchFamily="34" charset="0"/>
              </a:rPr>
              <a:t>Cifras aproximadas a un decimal. Por efecto del redondeo los totales pueden diferir ligeramente del anexo estadístico.</a:t>
            </a:r>
          </a:p>
          <a:p>
            <a:pPr marL="171450" indent="-171450">
              <a:lnSpc>
                <a:spcPct val="107000"/>
              </a:lnSpc>
              <a:spcAft>
                <a:spcPts val="1200"/>
              </a:spcAft>
              <a:buFont typeface="Arial" panose="020B0604020202020204" pitchFamily="34" charset="0"/>
              <a:buChar char="•"/>
            </a:pPr>
            <a:r>
              <a:rPr lang="es-ES" sz="600" dirty="0">
                <a:latin typeface="Segoe UI" panose="020B0502040204020203" pitchFamily="34" charset="0"/>
                <a:ea typeface="Calibri" panose="020F0502020204030204" pitchFamily="34" charset="0"/>
                <a:cs typeface="Segoe UI" panose="020B0502040204020203" pitchFamily="34" charset="0"/>
              </a:rPr>
              <a:t>Para estar en línea con el marco conceptual propuesto en la “Resolución I sobre las estadísticas del trabajo, la ocupación y la subutilización de la fuerza de trabajo” de la 19 CIET, se hace ajuste de los términos Desocupados y Tasa de desempleo por Población desocupada y Tasa de Desocupación.</a:t>
            </a:r>
            <a:endParaRPr lang="es-CO" sz="600" dirty="0">
              <a:latin typeface="Segoe UI" panose="020B0502040204020203" pitchFamily="34" charset="0"/>
              <a:ea typeface="Calibri" panose="020F0502020204030204" pitchFamily="34" charset="0"/>
              <a:cs typeface="Segoe UI" panose="020B0502040204020203" pitchFamily="34" charset="0"/>
            </a:endParaRPr>
          </a:p>
        </p:txBody>
      </p:sp>
      <p:sp>
        <p:nvSpPr>
          <p:cNvPr id="2" name="Background TrimAño">
            <a:extLst>
              <a:ext uri="{FF2B5EF4-FFF2-40B4-BE49-F238E27FC236}">
                <a16:creationId xmlns:a16="http://schemas.microsoft.com/office/drawing/2014/main" id="{359192D0-1AC0-A22C-07A9-FC4FB4B2FA2E}"/>
              </a:ext>
            </a:extLst>
          </p:cNvPr>
          <p:cNvSpPr/>
          <p:nvPr/>
        </p:nvSpPr>
        <p:spPr>
          <a:xfrm>
            <a:off x="414995" y="653806"/>
            <a:ext cx="2454783" cy="216000"/>
          </a:xfrm>
          <a:custGeom>
            <a:avLst/>
            <a:gdLst>
              <a:gd name="connsiteX0" fmla="*/ 2405981 w 2454783"/>
              <a:gd name="connsiteY0" fmla="*/ 0 h 194779"/>
              <a:gd name="connsiteX1" fmla="*/ 2454784 w 2454783"/>
              <a:gd name="connsiteY1" fmla="*/ 22598 h 194779"/>
              <a:gd name="connsiteX2" fmla="*/ 2454784 w 2454783"/>
              <a:gd name="connsiteY2" fmla="*/ 172182 h 194779"/>
              <a:gd name="connsiteX3" fmla="*/ 2405981 w 2454783"/>
              <a:gd name="connsiteY3" fmla="*/ 194779 h 194779"/>
              <a:gd name="connsiteX4" fmla="*/ 48802 w 2454783"/>
              <a:gd name="connsiteY4" fmla="*/ 194779 h 194779"/>
              <a:gd name="connsiteX5" fmla="*/ 0 w 2454783"/>
              <a:gd name="connsiteY5" fmla="*/ 172182 h 194779"/>
              <a:gd name="connsiteX6" fmla="*/ 0 w 2454783"/>
              <a:gd name="connsiteY6" fmla="*/ 22598 h 194779"/>
              <a:gd name="connsiteX7" fmla="*/ 48802 w 2454783"/>
              <a:gd name="connsiteY7" fmla="*/ 0 h 194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54783" h="194779">
                <a:moveTo>
                  <a:pt x="2405981" y="0"/>
                </a:moveTo>
                <a:cubicBezTo>
                  <a:pt x="2432934" y="0"/>
                  <a:pt x="2454784" y="10117"/>
                  <a:pt x="2454784" y="22598"/>
                </a:cubicBezTo>
                <a:lnTo>
                  <a:pt x="2454784" y="172182"/>
                </a:lnTo>
                <a:cubicBezTo>
                  <a:pt x="2454784" y="184662"/>
                  <a:pt x="2432934" y="194779"/>
                  <a:pt x="2405981" y="194779"/>
                </a:cubicBezTo>
                <a:lnTo>
                  <a:pt x="48802" y="194779"/>
                </a:lnTo>
                <a:cubicBezTo>
                  <a:pt x="21849" y="194779"/>
                  <a:pt x="0" y="184662"/>
                  <a:pt x="0" y="172182"/>
                </a:cubicBezTo>
                <a:lnTo>
                  <a:pt x="0" y="22598"/>
                </a:lnTo>
                <a:cubicBezTo>
                  <a:pt x="0" y="10117"/>
                  <a:pt x="21849" y="0"/>
                  <a:pt x="48802" y="0"/>
                </a:cubicBezTo>
                <a:close/>
              </a:path>
            </a:pathLst>
          </a:custGeom>
          <a:solidFill>
            <a:srgbClr val="FCC037"/>
          </a:solidFill>
          <a:ln w="0" cap="flat">
            <a:noFill/>
            <a:prstDash val="solid"/>
            <a:miter/>
          </a:ln>
        </p:spPr>
        <p:txBody>
          <a:bodyPr rtlCol="0" anchor="ctr"/>
          <a:lstStyle/>
          <a:p>
            <a:endParaRPr lang="es-CO">
              <a:latin typeface="Segoe UI" panose="020B0502040204020203" pitchFamily="34" charset="0"/>
              <a:cs typeface="Segoe UI" panose="020B0502040204020203" pitchFamily="34" charset="0"/>
            </a:endParaRPr>
          </a:p>
        </p:txBody>
      </p:sp>
      <p:cxnSp>
        <p:nvCxnSpPr>
          <p:cNvPr id="5" name="Conector recto 4">
            <a:extLst>
              <a:ext uri="{FF2B5EF4-FFF2-40B4-BE49-F238E27FC236}">
                <a16:creationId xmlns:a16="http://schemas.microsoft.com/office/drawing/2014/main" id="{35597341-5A27-D5D1-492C-5284C28FBA40}"/>
              </a:ext>
            </a:extLst>
          </p:cNvPr>
          <p:cNvCxnSpPr>
            <a:cxnSpLocks/>
          </p:cNvCxnSpPr>
          <p:nvPr/>
        </p:nvCxnSpPr>
        <p:spPr>
          <a:xfrm flipV="1">
            <a:off x="325831" y="163514"/>
            <a:ext cx="0" cy="382206"/>
          </a:xfrm>
          <a:prstGeom prst="line">
            <a:avLst/>
          </a:prstGeom>
          <a:ln>
            <a:solidFill>
              <a:srgbClr val="FEC03B"/>
            </a:solidFill>
          </a:ln>
          <a:effectLst/>
        </p:spPr>
        <p:style>
          <a:lnRef idx="2">
            <a:schemeClr val="accent1"/>
          </a:lnRef>
          <a:fillRef idx="0">
            <a:schemeClr val="accent1"/>
          </a:fillRef>
          <a:effectRef idx="1">
            <a:schemeClr val="accent1"/>
          </a:effectRef>
          <a:fontRef idx="minor">
            <a:schemeClr val="tx1"/>
          </a:fontRef>
        </p:style>
      </p:cxnSp>
      <p:sp>
        <p:nvSpPr>
          <p:cNvPr id="8" name="object 2">
            <a:extLst>
              <a:ext uri="{FF2B5EF4-FFF2-40B4-BE49-F238E27FC236}">
                <a16:creationId xmlns:a16="http://schemas.microsoft.com/office/drawing/2014/main" id="{0CF43CEC-7610-6BB5-784F-EB9754FCDF1A}"/>
              </a:ext>
            </a:extLst>
          </p:cNvPr>
          <p:cNvSpPr txBox="1"/>
          <p:nvPr/>
        </p:nvSpPr>
        <p:spPr>
          <a:xfrm>
            <a:off x="406606" y="96948"/>
            <a:ext cx="8186485" cy="561692"/>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ES" sz="1600" b="0" dirty="0">
                <a:solidFill>
                  <a:srgbClr val="EF3C6F"/>
                </a:solidFill>
              </a:rPr>
              <a:t>Tasa global de participación </a:t>
            </a:r>
            <a:r>
              <a:rPr lang="es-ES" sz="1600" b="0" dirty="0">
                <a:solidFill>
                  <a:srgbClr val="6F2A4D"/>
                </a:solidFill>
              </a:rPr>
              <a:t>(TGP),</a:t>
            </a:r>
            <a:r>
              <a:rPr lang="es-ES" sz="1600" b="0" dirty="0">
                <a:solidFill>
                  <a:srgbClr val="EF3C6F"/>
                </a:solidFill>
              </a:rPr>
              <a:t> Tasa de ocupación </a:t>
            </a:r>
            <a:r>
              <a:rPr lang="es-ES" sz="1600" b="0" dirty="0">
                <a:solidFill>
                  <a:srgbClr val="6F2A4D"/>
                </a:solidFill>
              </a:rPr>
              <a:t>(TO) y </a:t>
            </a:r>
            <a:r>
              <a:rPr lang="es-ES" sz="1600" b="0" dirty="0">
                <a:solidFill>
                  <a:srgbClr val="EF3C6F"/>
                </a:solidFill>
              </a:rPr>
              <a:t>Tasa de desocupación </a:t>
            </a:r>
            <a:r>
              <a:rPr lang="es-ES" sz="1600" b="0" dirty="0">
                <a:solidFill>
                  <a:srgbClr val="6F2A4D"/>
                </a:solidFill>
              </a:rPr>
              <a:t>(TD)</a:t>
            </a:r>
          </a:p>
          <a:p>
            <a:r>
              <a:rPr lang="es-CO" sz="1600" b="0" spc="-5" dirty="0">
                <a:solidFill>
                  <a:srgbClr val="6F2A4D"/>
                </a:solidFill>
                <a:latin typeface="Segoe UI" panose="020B0502040204020203" pitchFamily="34" charset="0"/>
                <a:cs typeface="Segoe UI" panose="020B0502040204020203" pitchFamily="34" charset="0"/>
              </a:rPr>
              <a:t>Total nacional</a:t>
            </a:r>
            <a:endParaRPr lang="es-ES" sz="1600" b="0" dirty="0">
              <a:solidFill>
                <a:srgbClr val="6F2A4D"/>
              </a:solidFill>
            </a:endParaRPr>
          </a:p>
        </p:txBody>
      </p:sp>
      <p:sp>
        <p:nvSpPr>
          <p:cNvPr id="9" name="TrimAñoL1Año">
            <a:extLst>
              <a:ext uri="{FF2B5EF4-FFF2-40B4-BE49-F238E27FC236}">
                <a16:creationId xmlns:a16="http://schemas.microsoft.com/office/drawing/2014/main" id="{B96E28AD-DE85-B37F-0A07-D5A34C461AB8}"/>
              </a:ext>
            </a:extLst>
          </p:cNvPr>
          <p:cNvSpPr txBox="1"/>
          <p:nvPr/>
        </p:nvSpPr>
        <p:spPr>
          <a:xfrm>
            <a:off x="488564" y="626977"/>
            <a:ext cx="2381214" cy="253916"/>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CO" sz="1200" b="0" dirty="0">
                <a:solidFill>
                  <a:schemeClr val="tx1">
                    <a:lumMod val="85000"/>
                    <a:lumOff val="15000"/>
                  </a:schemeClr>
                </a:solidFill>
                <a:ea typeface="Roboto Medium" panose="02000000000000000000" pitchFamily="2" charset="0"/>
              </a:rPr>
              <a:t>Abril - Junio (2017 – 2025)</a:t>
            </a:r>
          </a:p>
        </p:txBody>
      </p:sp>
    </p:spTree>
    <p:extLst>
      <p:ext uri="{BB962C8B-B14F-4D97-AF65-F5344CB8AC3E}">
        <p14:creationId xmlns:p14="http://schemas.microsoft.com/office/powerpoint/2010/main" val="11044761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91B3F5-F21D-813E-CAD5-04FB2652FD09}"/>
            </a:ext>
          </a:extLst>
        </p:cNvPr>
        <p:cNvGrpSpPr/>
        <p:nvPr/>
      </p:nvGrpSpPr>
      <p:grpSpPr>
        <a:xfrm>
          <a:off x="0" y="0"/>
          <a:ext cx="0" cy="0"/>
          <a:chOff x="0" y="0"/>
          <a:chExt cx="0" cy="0"/>
        </a:xfrm>
      </p:grpSpPr>
      <p:pic>
        <p:nvPicPr>
          <p:cNvPr id="7" name="Imagen 6">
            <a:extLst>
              <a:ext uri="{FF2B5EF4-FFF2-40B4-BE49-F238E27FC236}">
                <a16:creationId xmlns:a16="http://schemas.microsoft.com/office/drawing/2014/main" id="{7B140B2F-7339-D50B-FA79-B2D901880DE7}"/>
              </a:ext>
            </a:extLst>
          </p:cNvPr>
          <p:cNvPicPr>
            <a:picLocks noChangeAspect="1"/>
          </p:cNvPicPr>
          <p:nvPr/>
        </p:nvPicPr>
        <p:blipFill>
          <a:blip r:embed="rId3"/>
          <a:stretch>
            <a:fillRect/>
          </a:stretch>
        </p:blipFill>
        <p:spPr>
          <a:xfrm>
            <a:off x="3264490" y="69668"/>
            <a:ext cx="5215639" cy="4965297"/>
          </a:xfrm>
          <a:prstGeom prst="rect">
            <a:avLst/>
          </a:prstGeom>
        </p:spPr>
      </p:pic>
      <p:sp>
        <p:nvSpPr>
          <p:cNvPr id="4" name="Background TrimAño">
            <a:extLst>
              <a:ext uri="{FF2B5EF4-FFF2-40B4-BE49-F238E27FC236}">
                <a16:creationId xmlns:a16="http://schemas.microsoft.com/office/drawing/2014/main" id="{88CED19D-A01B-3EC4-6C3A-1ED331E9B75C}"/>
              </a:ext>
            </a:extLst>
          </p:cNvPr>
          <p:cNvSpPr/>
          <p:nvPr/>
        </p:nvSpPr>
        <p:spPr>
          <a:xfrm>
            <a:off x="401358" y="896299"/>
            <a:ext cx="2355825" cy="216000"/>
          </a:xfrm>
          <a:custGeom>
            <a:avLst/>
            <a:gdLst>
              <a:gd name="connsiteX0" fmla="*/ 2308991 w 2355825"/>
              <a:gd name="connsiteY0" fmla="*/ 0 h 202314"/>
              <a:gd name="connsiteX1" fmla="*/ 2355826 w 2355825"/>
              <a:gd name="connsiteY1" fmla="*/ 23472 h 202314"/>
              <a:gd name="connsiteX2" fmla="*/ 2355826 w 2355825"/>
              <a:gd name="connsiteY2" fmla="*/ 178843 h 202314"/>
              <a:gd name="connsiteX3" fmla="*/ 2308991 w 2355825"/>
              <a:gd name="connsiteY3" fmla="*/ 202315 h 202314"/>
              <a:gd name="connsiteX4" fmla="*/ 46835 w 2355825"/>
              <a:gd name="connsiteY4" fmla="*/ 202315 h 202314"/>
              <a:gd name="connsiteX5" fmla="*/ 0 w 2355825"/>
              <a:gd name="connsiteY5" fmla="*/ 178843 h 202314"/>
              <a:gd name="connsiteX6" fmla="*/ 0 w 2355825"/>
              <a:gd name="connsiteY6" fmla="*/ 23472 h 202314"/>
              <a:gd name="connsiteX7" fmla="*/ 46835 w 2355825"/>
              <a:gd name="connsiteY7" fmla="*/ 0 h 202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5825" h="202314">
                <a:moveTo>
                  <a:pt x="2308991" y="0"/>
                </a:moveTo>
                <a:cubicBezTo>
                  <a:pt x="2334857" y="0"/>
                  <a:pt x="2355826" y="10509"/>
                  <a:pt x="2355826" y="23472"/>
                </a:cubicBezTo>
                <a:lnTo>
                  <a:pt x="2355826" y="178843"/>
                </a:lnTo>
                <a:cubicBezTo>
                  <a:pt x="2355826" y="191806"/>
                  <a:pt x="2334857" y="202315"/>
                  <a:pt x="2308991" y="202315"/>
                </a:cubicBezTo>
                <a:lnTo>
                  <a:pt x="46835" y="202315"/>
                </a:lnTo>
                <a:cubicBezTo>
                  <a:pt x="20969" y="202315"/>
                  <a:pt x="0" y="191806"/>
                  <a:pt x="0" y="178843"/>
                </a:cubicBezTo>
                <a:lnTo>
                  <a:pt x="0" y="23472"/>
                </a:lnTo>
                <a:cubicBezTo>
                  <a:pt x="0" y="10509"/>
                  <a:pt x="20969" y="0"/>
                  <a:pt x="46835" y="0"/>
                </a:cubicBezTo>
                <a:close/>
              </a:path>
            </a:pathLst>
          </a:custGeom>
          <a:solidFill>
            <a:srgbClr val="FCC037"/>
          </a:solidFill>
          <a:ln w="0" cap="flat">
            <a:noFill/>
            <a:prstDash val="solid"/>
            <a:miter/>
          </a:ln>
        </p:spPr>
        <p:txBody>
          <a:bodyPr rtlCol="0" anchor="ctr"/>
          <a:lstStyle/>
          <a:p>
            <a:endParaRPr lang="es-CO"/>
          </a:p>
        </p:txBody>
      </p:sp>
      <p:sp>
        <p:nvSpPr>
          <p:cNvPr id="9" name="object 2">
            <a:extLst>
              <a:ext uri="{FF2B5EF4-FFF2-40B4-BE49-F238E27FC236}">
                <a16:creationId xmlns:a16="http://schemas.microsoft.com/office/drawing/2014/main" id="{B8BAEBE9-2170-3B03-389D-06C232993414}"/>
              </a:ext>
            </a:extLst>
          </p:cNvPr>
          <p:cNvSpPr txBox="1"/>
          <p:nvPr/>
        </p:nvSpPr>
        <p:spPr>
          <a:xfrm>
            <a:off x="406608" y="76540"/>
            <a:ext cx="2830569" cy="807913"/>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ES" sz="1600" b="0" dirty="0">
                <a:solidFill>
                  <a:srgbClr val="EF3C6F"/>
                </a:solidFill>
              </a:rPr>
              <a:t>Tasa de desocupación </a:t>
            </a:r>
            <a:r>
              <a:rPr lang="es-ES" sz="1600" b="0" dirty="0">
                <a:solidFill>
                  <a:srgbClr val="6F2A4D"/>
                </a:solidFill>
              </a:rPr>
              <a:t>(TD)</a:t>
            </a:r>
          </a:p>
          <a:p>
            <a:r>
              <a:rPr lang="es-CO" sz="1600" b="0" dirty="0">
                <a:solidFill>
                  <a:srgbClr val="6F2A4D"/>
                </a:solidFill>
              </a:rPr>
              <a:t>Total nacional, 23 ciudades y áreas metropolitanas</a:t>
            </a:r>
            <a:endParaRPr lang="es-ES" sz="1600" b="0" dirty="0">
              <a:solidFill>
                <a:srgbClr val="6F2A4D"/>
              </a:solidFill>
            </a:endParaRPr>
          </a:p>
        </p:txBody>
      </p:sp>
      <p:cxnSp>
        <p:nvCxnSpPr>
          <p:cNvPr id="5" name="Conector recto 4">
            <a:extLst>
              <a:ext uri="{FF2B5EF4-FFF2-40B4-BE49-F238E27FC236}">
                <a16:creationId xmlns:a16="http://schemas.microsoft.com/office/drawing/2014/main" id="{1EA1E302-7382-F4DE-5D53-B000E7EB40B4}"/>
              </a:ext>
            </a:extLst>
          </p:cNvPr>
          <p:cNvCxnSpPr>
            <a:cxnSpLocks/>
          </p:cNvCxnSpPr>
          <p:nvPr/>
        </p:nvCxnSpPr>
        <p:spPr>
          <a:xfrm flipV="1">
            <a:off x="325831" y="111709"/>
            <a:ext cx="0" cy="382206"/>
          </a:xfrm>
          <a:prstGeom prst="line">
            <a:avLst/>
          </a:prstGeom>
          <a:ln>
            <a:solidFill>
              <a:srgbClr val="FEC03B"/>
            </a:solidFill>
          </a:ln>
          <a:effectLst/>
        </p:spPr>
        <p:style>
          <a:lnRef idx="2">
            <a:schemeClr val="accent1"/>
          </a:lnRef>
          <a:fillRef idx="0">
            <a:schemeClr val="accent1"/>
          </a:fillRef>
          <a:effectRef idx="1">
            <a:schemeClr val="accent1"/>
          </a:effectRef>
          <a:fontRef idx="minor">
            <a:schemeClr val="tx1"/>
          </a:fontRef>
        </p:style>
      </p:cxnSp>
      <p:sp>
        <p:nvSpPr>
          <p:cNvPr id="2" name="object 18">
            <a:extLst>
              <a:ext uri="{FF2B5EF4-FFF2-40B4-BE49-F238E27FC236}">
                <a16:creationId xmlns:a16="http://schemas.microsoft.com/office/drawing/2014/main" id="{D600EC4E-8E69-1C1C-D594-4E854550270B}"/>
              </a:ext>
            </a:extLst>
          </p:cNvPr>
          <p:cNvSpPr txBox="1"/>
          <p:nvPr/>
        </p:nvSpPr>
        <p:spPr>
          <a:xfrm>
            <a:off x="157979" y="3176742"/>
            <a:ext cx="2987068" cy="1921552"/>
          </a:xfrm>
          <a:prstGeom prst="rect">
            <a:avLst/>
          </a:prstGeom>
        </p:spPr>
        <p:txBody>
          <a:bodyPr vert="horz" wrap="square" lIns="0" tIns="6985" rIns="0" bIns="0" rtlCol="0" anchor="b">
            <a:spAutoFit/>
          </a:bodyPr>
          <a:lstStyle/>
          <a:p>
            <a:pPr marL="9525" marR="3810" algn="just">
              <a:lnSpc>
                <a:spcPct val="104099"/>
              </a:lnSpc>
              <a:spcBef>
                <a:spcPts val="41"/>
              </a:spcBef>
            </a:pPr>
            <a:r>
              <a:rPr lang="es-CO" sz="600" b="1" dirty="0">
                <a:latin typeface="Segoe UI" panose="020B0502040204020203" pitchFamily="34" charset="0"/>
                <a:cs typeface="Segoe UI" panose="020B0502040204020203" pitchFamily="34" charset="0"/>
              </a:rPr>
              <a:t>Fuente: </a:t>
            </a:r>
            <a:r>
              <a:rPr lang="es-CO" sz="600" dirty="0">
                <a:latin typeface="Segoe UI" panose="020B0502040204020203" pitchFamily="34" charset="0"/>
                <a:cs typeface="Segoe UI" panose="020B0502040204020203" pitchFamily="34" charset="0"/>
              </a:rPr>
              <a:t>DANE, GEIH.</a:t>
            </a:r>
          </a:p>
          <a:p>
            <a:pPr marL="9525" marR="3810" algn="just">
              <a:lnSpc>
                <a:spcPct val="104099"/>
              </a:lnSpc>
              <a:spcBef>
                <a:spcPts val="41"/>
              </a:spcBef>
            </a:pPr>
            <a:r>
              <a:rPr lang="es-ES" sz="600" dirty="0">
                <a:latin typeface="Segoe UI" panose="020B0502040204020203" pitchFamily="34" charset="0"/>
                <a:cs typeface="Segoe UI" panose="020B0502040204020203" pitchFamily="34" charset="0"/>
              </a:rPr>
              <a:t>* Variación estadísticamente significativa. </a:t>
            </a:r>
          </a:p>
          <a:p>
            <a:pPr marL="9525" marR="3810" algn="just">
              <a:lnSpc>
                <a:spcPct val="104099"/>
              </a:lnSpc>
              <a:spcBef>
                <a:spcPts val="41"/>
              </a:spcBef>
            </a:pPr>
            <a:r>
              <a:rPr lang="es-ES" sz="600" dirty="0">
                <a:latin typeface="Segoe UI" panose="020B0502040204020203" pitchFamily="34" charset="0"/>
                <a:cs typeface="Segoe UI" panose="020B0502040204020203" pitchFamily="34" charset="0"/>
              </a:rPr>
              <a:t>p.p.: puntos porcentuales.</a:t>
            </a:r>
          </a:p>
          <a:p>
            <a:pPr marL="338138" marR="3810" indent="-328613" algn="just">
              <a:lnSpc>
                <a:spcPct val="104099"/>
              </a:lnSpc>
              <a:spcBef>
                <a:spcPts val="41"/>
              </a:spcBef>
            </a:pPr>
            <a:r>
              <a:rPr lang="es-ES" sz="600" b="1" dirty="0">
                <a:latin typeface="Segoe UI" panose="020B0502040204020203" pitchFamily="34" charset="0"/>
                <a:cs typeface="Segoe UI" panose="020B0502040204020203" pitchFamily="34" charset="0"/>
              </a:rPr>
              <a:t>Notas</a:t>
            </a:r>
            <a:r>
              <a:rPr lang="es-ES" sz="600" dirty="0">
                <a:latin typeface="Segoe UI" panose="020B0502040204020203" pitchFamily="34" charset="0"/>
                <a:cs typeface="Segoe UI" panose="020B0502040204020203" pitchFamily="34" charset="0"/>
              </a:rPr>
              <a:t>: </a:t>
            </a:r>
          </a:p>
          <a:p>
            <a:pPr marL="338138" marR="3810" indent="-328613" algn="just">
              <a:lnSpc>
                <a:spcPct val="104099"/>
              </a:lnSpc>
              <a:spcBef>
                <a:spcPts val="41"/>
              </a:spcBef>
            </a:pPr>
            <a:r>
              <a:rPr lang="es-ES" sz="600" dirty="0">
                <a:latin typeface="Segoe UI" panose="020B0502040204020203" pitchFamily="34" charset="0"/>
                <a:cs typeface="Segoe UI" panose="020B0502040204020203" pitchFamily="34" charset="0"/>
              </a:rPr>
              <a:t>᛫ Total 13 ciudades y áreas metropolitanas incluye Bogotá D.C., Medellín A.M., Cali A.M., Barranquilla A.M., Bucaramanga A.M., Manizales A.M., Pereira A.M., Cúcuta A.M., Pasto, Ibagué, Montería, Cartagena y Villavicencio.</a:t>
            </a:r>
          </a:p>
          <a:p>
            <a:pPr marL="338138" marR="3810" indent="-328613" algn="just">
              <a:lnSpc>
                <a:spcPct val="104099"/>
              </a:lnSpc>
              <a:spcBef>
                <a:spcPts val="41"/>
              </a:spcBef>
            </a:pPr>
            <a:r>
              <a:rPr lang="es-ES" sz="600" dirty="0">
                <a:latin typeface="Segoe UI" panose="020B0502040204020203" pitchFamily="34" charset="0"/>
                <a:cs typeface="Segoe UI" panose="020B0502040204020203" pitchFamily="34" charset="0"/>
              </a:rPr>
              <a:t>᛫ Total 23 ciudades y áreas metropolitanas incluye 13 ciudades y áreas metropolitanas más Tunja, Florencia, Popayán, Valledupar, Quibdó, Neiva, Riohacha, Santa Marta, Armenia y Sincelejo.</a:t>
            </a:r>
          </a:p>
          <a:p>
            <a:pPr marL="338138" marR="3810" indent="-328613" algn="just">
              <a:lnSpc>
                <a:spcPct val="104099"/>
              </a:lnSpc>
              <a:spcBef>
                <a:spcPts val="41"/>
              </a:spcBef>
            </a:pPr>
            <a:r>
              <a:rPr lang="es-ES" sz="600" spc="11" dirty="0">
                <a:latin typeface="Segoe UI" panose="020B0502040204020203" pitchFamily="34" charset="0"/>
                <a:cs typeface="Segoe UI" panose="020B0502040204020203" pitchFamily="34" charset="0"/>
              </a:rPr>
              <a:t> ᛫ Datos expandidos con proyecciones de población elaboradas con base en los resultados del Censo Nacional de Población y Vivienda 2018.</a:t>
            </a:r>
            <a:endParaRPr lang="es-ES" sz="600" dirty="0">
              <a:latin typeface="Segoe UI" panose="020B0502040204020203" pitchFamily="34" charset="0"/>
              <a:cs typeface="Segoe UI" panose="020B0502040204020203" pitchFamily="34" charset="0"/>
            </a:endParaRPr>
          </a:p>
          <a:p>
            <a:pPr marL="338138" marR="3810" indent="-328613" algn="just">
              <a:lnSpc>
                <a:spcPct val="104099"/>
              </a:lnSpc>
              <a:spcBef>
                <a:spcPts val="41"/>
              </a:spcBef>
            </a:pPr>
            <a:r>
              <a:rPr lang="es-ES" sz="600" dirty="0">
                <a:latin typeface="Segoe UI" panose="020B0502040204020203" pitchFamily="34" charset="0"/>
                <a:cs typeface="Segoe UI" panose="020B0502040204020203" pitchFamily="34" charset="0"/>
              </a:rPr>
              <a:t>᛫ </a:t>
            </a:r>
            <a:r>
              <a:rPr lang="es-ES" sz="600" dirty="0">
                <a:latin typeface="Segoe UI" panose="020B0502040204020203" pitchFamily="34" charset="0"/>
                <a:ea typeface="Calibri" panose="020F0502020204030204" pitchFamily="34" charset="0"/>
                <a:cs typeface="Segoe UI" panose="020B0502040204020203" pitchFamily="34" charset="0"/>
              </a:rPr>
              <a:t>Para estar en línea con el marco conceptual propuesto en la “Resolución I sobre las estadísticas del trabajo, la ocupación y la subutilización de la fuerza de trabajo” de la 19 CIET, se hace ajuste de los términos Desocupados y Tasa de Desempleo por Población desocupada y Tasa de Desocupación.</a:t>
            </a:r>
          </a:p>
          <a:p>
            <a:pPr marL="338138" marR="3810" indent="-328613" algn="just">
              <a:lnSpc>
                <a:spcPct val="104099"/>
              </a:lnSpc>
              <a:spcBef>
                <a:spcPts val="41"/>
              </a:spcBef>
            </a:pPr>
            <a:r>
              <a:rPr lang="es-ES" sz="600" dirty="0">
                <a:latin typeface="Segoe UI" panose="020B0502040204020203" pitchFamily="34" charset="0"/>
                <a:cs typeface="Segoe UI" panose="020B0502040204020203" pitchFamily="34" charset="0"/>
              </a:rPr>
              <a:t>᛫ Ordenado de mayor a menor por la tasa de desocupación del trimestre Abril – Junio 2025.</a:t>
            </a:r>
            <a:endParaRPr lang="es-CO" sz="600" dirty="0">
              <a:latin typeface="Segoe UI" panose="020B0502040204020203" pitchFamily="34" charset="0"/>
              <a:ea typeface="Calibri" panose="020F0502020204030204" pitchFamily="34" charset="0"/>
              <a:cs typeface="Segoe UI" panose="020B0502040204020203" pitchFamily="34" charset="0"/>
            </a:endParaRPr>
          </a:p>
          <a:p>
            <a:pPr marL="338138" marR="3810" indent="-328613" algn="just">
              <a:lnSpc>
                <a:spcPct val="104099"/>
              </a:lnSpc>
              <a:spcBef>
                <a:spcPts val="41"/>
              </a:spcBef>
            </a:pPr>
            <a:r>
              <a:rPr lang="es-ES" sz="600" dirty="0">
                <a:latin typeface="Segoe UI" panose="020B0502040204020203" pitchFamily="34" charset="0"/>
                <a:cs typeface="Segoe UI" panose="020B0502040204020203" pitchFamily="34" charset="0"/>
              </a:rPr>
              <a:t>᛫ Cifras aproximadas a un decimal. Por efecto del redondeo los totales pueden diferir ligeramente del anexo estadístico.</a:t>
            </a:r>
          </a:p>
        </p:txBody>
      </p:sp>
      <p:sp>
        <p:nvSpPr>
          <p:cNvPr id="14" name="TrimAñoL1Año">
            <a:extLst>
              <a:ext uri="{FF2B5EF4-FFF2-40B4-BE49-F238E27FC236}">
                <a16:creationId xmlns:a16="http://schemas.microsoft.com/office/drawing/2014/main" id="{0CC3EF66-44C7-D519-79E5-A7A5929F8CBD}"/>
              </a:ext>
            </a:extLst>
          </p:cNvPr>
          <p:cNvSpPr txBox="1"/>
          <p:nvPr/>
        </p:nvSpPr>
        <p:spPr>
          <a:xfrm>
            <a:off x="417822" y="872349"/>
            <a:ext cx="2607261" cy="253916"/>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CO" sz="1200" b="0" dirty="0">
                <a:solidFill>
                  <a:schemeClr val="tx1">
                    <a:lumMod val="85000"/>
                    <a:lumOff val="15000"/>
                  </a:schemeClr>
                </a:solidFill>
                <a:ea typeface="Roboto Medium" panose="02000000000000000000" pitchFamily="2" charset="0"/>
              </a:rPr>
              <a:t>Abril - Junio (2024 – 2025)</a:t>
            </a:r>
          </a:p>
        </p:txBody>
      </p:sp>
      <p:sp>
        <p:nvSpPr>
          <p:cNvPr id="21" name="Rectángulo 20">
            <a:extLst>
              <a:ext uri="{FF2B5EF4-FFF2-40B4-BE49-F238E27FC236}">
                <a16:creationId xmlns:a16="http://schemas.microsoft.com/office/drawing/2014/main" id="{09B010B0-32BF-0356-0260-6AED64EA9D96}"/>
              </a:ext>
            </a:extLst>
          </p:cNvPr>
          <p:cNvSpPr/>
          <p:nvPr/>
        </p:nvSpPr>
        <p:spPr>
          <a:xfrm>
            <a:off x="3265003" y="437902"/>
            <a:ext cx="5209129" cy="176328"/>
          </a:xfrm>
          <a:prstGeom prst="rect">
            <a:avLst/>
          </a:prstGeom>
          <a:noFill/>
          <a:ln>
            <a:solidFill>
              <a:srgbClr val="EF3C6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5" name="Rectángulo 14">
            <a:extLst>
              <a:ext uri="{FF2B5EF4-FFF2-40B4-BE49-F238E27FC236}">
                <a16:creationId xmlns:a16="http://schemas.microsoft.com/office/drawing/2014/main" id="{227EA039-3BCB-A753-E96A-D36D55FD3B03}"/>
              </a:ext>
            </a:extLst>
          </p:cNvPr>
          <p:cNvSpPr/>
          <p:nvPr/>
        </p:nvSpPr>
        <p:spPr>
          <a:xfrm>
            <a:off x="3265002" y="2092727"/>
            <a:ext cx="5209129" cy="176328"/>
          </a:xfrm>
          <a:prstGeom prst="rect">
            <a:avLst/>
          </a:prstGeom>
          <a:noFill/>
          <a:ln>
            <a:solidFill>
              <a:srgbClr val="EF3C6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0" name="Rectángulo 9">
            <a:extLst>
              <a:ext uri="{FF2B5EF4-FFF2-40B4-BE49-F238E27FC236}">
                <a16:creationId xmlns:a16="http://schemas.microsoft.com/office/drawing/2014/main" id="{3A9C544C-E2FB-7CFD-AA44-BBD3EBAFDC96}"/>
              </a:ext>
            </a:extLst>
          </p:cNvPr>
          <p:cNvSpPr/>
          <p:nvPr/>
        </p:nvSpPr>
        <p:spPr>
          <a:xfrm>
            <a:off x="3271148" y="2270887"/>
            <a:ext cx="5209129" cy="176328"/>
          </a:xfrm>
          <a:prstGeom prst="rect">
            <a:avLst/>
          </a:prstGeom>
          <a:noFill/>
          <a:ln>
            <a:solidFill>
              <a:srgbClr val="EF3C6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2" name="Rectángulo 11">
            <a:extLst>
              <a:ext uri="{FF2B5EF4-FFF2-40B4-BE49-F238E27FC236}">
                <a16:creationId xmlns:a16="http://schemas.microsoft.com/office/drawing/2014/main" id="{B859F6CB-2253-EA0F-D809-F576BB960722}"/>
              </a:ext>
            </a:extLst>
          </p:cNvPr>
          <p:cNvSpPr/>
          <p:nvPr/>
        </p:nvSpPr>
        <p:spPr>
          <a:xfrm>
            <a:off x="3264490" y="2452267"/>
            <a:ext cx="5209129" cy="176328"/>
          </a:xfrm>
          <a:prstGeom prst="rect">
            <a:avLst/>
          </a:prstGeom>
          <a:noFill/>
          <a:ln>
            <a:solidFill>
              <a:srgbClr val="EF3C6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3" name="Rectángulo 12">
            <a:extLst>
              <a:ext uri="{FF2B5EF4-FFF2-40B4-BE49-F238E27FC236}">
                <a16:creationId xmlns:a16="http://schemas.microsoft.com/office/drawing/2014/main" id="{AA6715D1-9017-C80A-8A3E-0D022BD30263}"/>
              </a:ext>
            </a:extLst>
          </p:cNvPr>
          <p:cNvSpPr/>
          <p:nvPr/>
        </p:nvSpPr>
        <p:spPr>
          <a:xfrm>
            <a:off x="3271004" y="2994915"/>
            <a:ext cx="5202616" cy="189938"/>
          </a:xfrm>
          <a:prstGeom prst="rect">
            <a:avLst/>
          </a:prstGeom>
          <a:noFill/>
          <a:ln>
            <a:solidFill>
              <a:srgbClr val="EF3C6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6" name="Rectángulo 15">
            <a:extLst>
              <a:ext uri="{FF2B5EF4-FFF2-40B4-BE49-F238E27FC236}">
                <a16:creationId xmlns:a16="http://schemas.microsoft.com/office/drawing/2014/main" id="{3EA56241-B16D-90EB-E0A9-7DF433D20575}"/>
              </a:ext>
            </a:extLst>
          </p:cNvPr>
          <p:cNvSpPr/>
          <p:nvPr/>
        </p:nvSpPr>
        <p:spPr>
          <a:xfrm>
            <a:off x="3264613" y="3181434"/>
            <a:ext cx="5209129" cy="176328"/>
          </a:xfrm>
          <a:prstGeom prst="rect">
            <a:avLst/>
          </a:prstGeom>
          <a:noFill/>
          <a:ln>
            <a:solidFill>
              <a:srgbClr val="EF3C6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7" name="Rectángulo 16">
            <a:extLst>
              <a:ext uri="{FF2B5EF4-FFF2-40B4-BE49-F238E27FC236}">
                <a16:creationId xmlns:a16="http://schemas.microsoft.com/office/drawing/2014/main" id="{F000FD42-8ADA-E25A-6474-6AF30C2ACB75}"/>
              </a:ext>
            </a:extLst>
          </p:cNvPr>
          <p:cNvSpPr/>
          <p:nvPr/>
        </p:nvSpPr>
        <p:spPr>
          <a:xfrm>
            <a:off x="3267005" y="3368395"/>
            <a:ext cx="5209129" cy="176328"/>
          </a:xfrm>
          <a:prstGeom prst="rect">
            <a:avLst/>
          </a:prstGeom>
          <a:noFill/>
          <a:ln>
            <a:solidFill>
              <a:srgbClr val="EF3C6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20" name="Rectángulo 19">
            <a:extLst>
              <a:ext uri="{FF2B5EF4-FFF2-40B4-BE49-F238E27FC236}">
                <a16:creationId xmlns:a16="http://schemas.microsoft.com/office/drawing/2014/main" id="{9AE3EF1B-98FC-E2B5-F705-E2872CD444E9}"/>
              </a:ext>
            </a:extLst>
          </p:cNvPr>
          <p:cNvSpPr/>
          <p:nvPr/>
        </p:nvSpPr>
        <p:spPr>
          <a:xfrm>
            <a:off x="3271002" y="3556551"/>
            <a:ext cx="5209129" cy="176328"/>
          </a:xfrm>
          <a:prstGeom prst="rect">
            <a:avLst/>
          </a:prstGeom>
          <a:noFill/>
          <a:ln>
            <a:solidFill>
              <a:srgbClr val="EF3C6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22" name="Rectángulo 21">
            <a:extLst>
              <a:ext uri="{FF2B5EF4-FFF2-40B4-BE49-F238E27FC236}">
                <a16:creationId xmlns:a16="http://schemas.microsoft.com/office/drawing/2014/main" id="{D742A8EE-84C4-4377-8B80-C791E39A69A5}"/>
              </a:ext>
            </a:extLst>
          </p:cNvPr>
          <p:cNvSpPr/>
          <p:nvPr/>
        </p:nvSpPr>
        <p:spPr>
          <a:xfrm>
            <a:off x="3264491" y="3736613"/>
            <a:ext cx="5219762" cy="176328"/>
          </a:xfrm>
          <a:prstGeom prst="rect">
            <a:avLst/>
          </a:prstGeom>
          <a:noFill/>
          <a:ln>
            <a:solidFill>
              <a:srgbClr val="EF3C6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24" name="Rectángulo 23">
            <a:extLst>
              <a:ext uri="{FF2B5EF4-FFF2-40B4-BE49-F238E27FC236}">
                <a16:creationId xmlns:a16="http://schemas.microsoft.com/office/drawing/2014/main" id="{3A379DA9-796B-3553-A420-E665F678D0EF}"/>
              </a:ext>
            </a:extLst>
          </p:cNvPr>
          <p:cNvSpPr/>
          <p:nvPr/>
        </p:nvSpPr>
        <p:spPr>
          <a:xfrm>
            <a:off x="3271001" y="3925283"/>
            <a:ext cx="5209129" cy="176328"/>
          </a:xfrm>
          <a:prstGeom prst="rect">
            <a:avLst/>
          </a:prstGeom>
          <a:noFill/>
          <a:ln>
            <a:solidFill>
              <a:srgbClr val="EF3C6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25" name="Rectángulo 24">
            <a:extLst>
              <a:ext uri="{FF2B5EF4-FFF2-40B4-BE49-F238E27FC236}">
                <a16:creationId xmlns:a16="http://schemas.microsoft.com/office/drawing/2014/main" id="{A2FEBEA6-EFA9-3564-6C1C-504CA9C73257}"/>
              </a:ext>
            </a:extLst>
          </p:cNvPr>
          <p:cNvSpPr/>
          <p:nvPr/>
        </p:nvSpPr>
        <p:spPr>
          <a:xfrm>
            <a:off x="3275123" y="4288130"/>
            <a:ext cx="5209129" cy="176328"/>
          </a:xfrm>
          <a:prstGeom prst="rect">
            <a:avLst/>
          </a:prstGeom>
          <a:noFill/>
          <a:ln>
            <a:solidFill>
              <a:srgbClr val="EF3C6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14386851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C3B6AD-A4F3-9328-C138-F387206F0FC7}"/>
            </a:ext>
          </a:extLst>
        </p:cNvPr>
        <p:cNvGrpSpPr/>
        <p:nvPr/>
      </p:nvGrpSpPr>
      <p:grpSpPr>
        <a:xfrm>
          <a:off x="0" y="0"/>
          <a:ext cx="0" cy="0"/>
          <a:chOff x="0" y="0"/>
          <a:chExt cx="0" cy="0"/>
        </a:xfrm>
      </p:grpSpPr>
      <p:pic>
        <p:nvPicPr>
          <p:cNvPr id="10" name="Imagen 9">
            <a:extLst>
              <a:ext uri="{FF2B5EF4-FFF2-40B4-BE49-F238E27FC236}">
                <a16:creationId xmlns:a16="http://schemas.microsoft.com/office/drawing/2014/main" id="{EED1D983-C491-1BF6-1A1C-77338C3063CF}"/>
              </a:ext>
            </a:extLst>
          </p:cNvPr>
          <p:cNvPicPr>
            <a:picLocks noChangeAspect="1"/>
          </p:cNvPicPr>
          <p:nvPr/>
        </p:nvPicPr>
        <p:blipFill>
          <a:blip r:embed="rId2"/>
          <a:stretch>
            <a:fillRect/>
          </a:stretch>
        </p:blipFill>
        <p:spPr>
          <a:xfrm>
            <a:off x="3238603" y="66499"/>
            <a:ext cx="5224897" cy="5010502"/>
          </a:xfrm>
          <a:prstGeom prst="rect">
            <a:avLst/>
          </a:prstGeom>
        </p:spPr>
      </p:pic>
      <p:sp>
        <p:nvSpPr>
          <p:cNvPr id="5" name="Background TrimAño">
            <a:extLst>
              <a:ext uri="{FF2B5EF4-FFF2-40B4-BE49-F238E27FC236}">
                <a16:creationId xmlns:a16="http://schemas.microsoft.com/office/drawing/2014/main" id="{5A36AB4B-44AA-8F73-54BE-522A1A4C5B37}"/>
              </a:ext>
            </a:extLst>
          </p:cNvPr>
          <p:cNvSpPr/>
          <p:nvPr/>
        </p:nvSpPr>
        <p:spPr>
          <a:xfrm>
            <a:off x="401485" y="1341200"/>
            <a:ext cx="2569261" cy="240340"/>
          </a:xfrm>
          <a:custGeom>
            <a:avLst/>
            <a:gdLst>
              <a:gd name="connsiteX0" fmla="*/ 2309340 w 2356182"/>
              <a:gd name="connsiteY0" fmla="*/ 0 h 200469"/>
              <a:gd name="connsiteX1" fmla="*/ 2356182 w 2356182"/>
              <a:gd name="connsiteY1" fmla="*/ 23258 h 200469"/>
              <a:gd name="connsiteX2" fmla="*/ 2356182 w 2356182"/>
              <a:gd name="connsiteY2" fmla="*/ 177212 h 200469"/>
              <a:gd name="connsiteX3" fmla="*/ 2309340 w 2356182"/>
              <a:gd name="connsiteY3" fmla="*/ 200470 h 200469"/>
              <a:gd name="connsiteX4" fmla="*/ 46842 w 2356182"/>
              <a:gd name="connsiteY4" fmla="*/ 200470 h 200469"/>
              <a:gd name="connsiteX5" fmla="*/ 0 w 2356182"/>
              <a:gd name="connsiteY5" fmla="*/ 177212 h 200469"/>
              <a:gd name="connsiteX6" fmla="*/ 0 w 2356182"/>
              <a:gd name="connsiteY6" fmla="*/ 23258 h 200469"/>
              <a:gd name="connsiteX7" fmla="*/ 46842 w 2356182"/>
              <a:gd name="connsiteY7" fmla="*/ 0 h 200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6182" h="200469">
                <a:moveTo>
                  <a:pt x="2309340" y="0"/>
                </a:moveTo>
                <a:cubicBezTo>
                  <a:pt x="2335210" y="0"/>
                  <a:pt x="2356182" y="10413"/>
                  <a:pt x="2356182" y="23258"/>
                </a:cubicBezTo>
                <a:lnTo>
                  <a:pt x="2356182" y="177212"/>
                </a:lnTo>
                <a:cubicBezTo>
                  <a:pt x="2356182" y="190057"/>
                  <a:pt x="2335210" y="200470"/>
                  <a:pt x="2309340" y="200470"/>
                </a:cubicBezTo>
                <a:lnTo>
                  <a:pt x="46842" y="200470"/>
                </a:lnTo>
                <a:cubicBezTo>
                  <a:pt x="20972" y="200470"/>
                  <a:pt x="0" y="190057"/>
                  <a:pt x="0" y="177212"/>
                </a:cubicBezTo>
                <a:lnTo>
                  <a:pt x="0" y="23258"/>
                </a:lnTo>
                <a:cubicBezTo>
                  <a:pt x="0" y="10413"/>
                  <a:pt x="20972" y="0"/>
                  <a:pt x="46842" y="0"/>
                </a:cubicBezTo>
                <a:close/>
              </a:path>
            </a:pathLst>
          </a:custGeom>
          <a:solidFill>
            <a:srgbClr val="FCC037"/>
          </a:solidFill>
          <a:ln w="0" cap="flat">
            <a:noFill/>
            <a:prstDash val="solid"/>
            <a:miter/>
          </a:ln>
        </p:spPr>
        <p:txBody>
          <a:bodyPr rtlCol="0" anchor="ctr"/>
          <a:lstStyle/>
          <a:p>
            <a:endParaRPr lang="es-CO"/>
          </a:p>
        </p:txBody>
      </p:sp>
      <p:sp>
        <p:nvSpPr>
          <p:cNvPr id="4" name="TrimAñoL1Año">
            <a:extLst>
              <a:ext uri="{FF2B5EF4-FFF2-40B4-BE49-F238E27FC236}">
                <a16:creationId xmlns:a16="http://schemas.microsoft.com/office/drawing/2014/main" id="{98F876E0-44A2-079F-EE71-7864A256EEDA}"/>
              </a:ext>
            </a:extLst>
          </p:cNvPr>
          <p:cNvSpPr txBox="1"/>
          <p:nvPr/>
        </p:nvSpPr>
        <p:spPr>
          <a:xfrm>
            <a:off x="429543" y="1327623"/>
            <a:ext cx="2682610" cy="253916"/>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CO" sz="1200" b="0" dirty="0">
                <a:solidFill>
                  <a:schemeClr val="tx1">
                    <a:lumMod val="85000"/>
                    <a:lumOff val="15000"/>
                  </a:schemeClr>
                </a:solidFill>
                <a:latin typeface="Roboto Medium" panose="02000000000000000000" pitchFamily="2" charset="0"/>
                <a:ea typeface="Roboto Medium" panose="02000000000000000000" pitchFamily="2" charset="0"/>
                <a:cs typeface="Arial" panose="020B0604020202020204"/>
              </a:rPr>
              <a:t>Abril – Junio (2024 – 2025)</a:t>
            </a:r>
          </a:p>
        </p:txBody>
      </p:sp>
      <p:sp>
        <p:nvSpPr>
          <p:cNvPr id="7" name="object 898">
            <a:extLst>
              <a:ext uri="{FF2B5EF4-FFF2-40B4-BE49-F238E27FC236}">
                <a16:creationId xmlns:a16="http://schemas.microsoft.com/office/drawing/2014/main" id="{F6FE8F9A-DCD0-B8E3-744B-B15B1C2FFCAB}"/>
              </a:ext>
            </a:extLst>
          </p:cNvPr>
          <p:cNvSpPr txBox="1"/>
          <p:nvPr/>
        </p:nvSpPr>
        <p:spPr>
          <a:xfrm>
            <a:off x="440505" y="66499"/>
            <a:ext cx="2530242" cy="1261884"/>
          </a:xfrm>
          <a:prstGeom prst="rect">
            <a:avLst/>
          </a:prstGeom>
        </p:spPr>
        <p:txBody>
          <a:bodyPr vert="horz" wrap="square" lIns="0" tIns="0" rIns="0" bIns="0" rtlCol="0">
            <a:spAutoFit/>
          </a:bodyPr>
          <a:lstStyle/>
          <a:p>
            <a:r>
              <a:rPr lang="es-CO" sz="1600" dirty="0">
                <a:solidFill>
                  <a:srgbClr val="EF3C6F"/>
                </a:solidFill>
                <a:latin typeface="Segoe UI" panose="020B0502040204020203" pitchFamily="34" charset="0"/>
                <a:cs typeface="Segoe UI" panose="020B0502040204020203" pitchFamily="34" charset="0"/>
              </a:rPr>
              <a:t>Proporción de población</a:t>
            </a:r>
          </a:p>
          <a:p>
            <a:r>
              <a:rPr lang="es-CO" sz="1600" dirty="0">
                <a:solidFill>
                  <a:srgbClr val="EF3C6F"/>
                </a:solidFill>
                <a:latin typeface="Segoe UI" panose="020B0502040204020203" pitchFamily="34" charset="0"/>
                <a:cs typeface="Segoe UI" panose="020B0502040204020203" pitchFamily="34" charset="0"/>
              </a:rPr>
              <a:t>ocupada informal^ según</a:t>
            </a:r>
          </a:p>
          <a:p>
            <a:r>
              <a:rPr lang="es-CO" sz="1600" dirty="0">
                <a:solidFill>
                  <a:srgbClr val="EF3C6F"/>
                </a:solidFill>
                <a:latin typeface="Segoe UI" panose="020B0502040204020203" pitchFamily="34" charset="0"/>
                <a:cs typeface="Segoe UI" panose="020B0502040204020203" pitchFamily="34" charset="0"/>
              </a:rPr>
              <a:t>dominio geográfico</a:t>
            </a:r>
          </a:p>
          <a:p>
            <a:r>
              <a:rPr lang="es-CO" sz="1600" dirty="0">
                <a:solidFill>
                  <a:srgbClr val="6F2A4D"/>
                </a:solidFill>
                <a:latin typeface="Segoe UI" panose="020B0502040204020203" pitchFamily="34" charset="0"/>
                <a:cs typeface="Segoe UI" panose="020B0502040204020203" pitchFamily="34" charset="0"/>
              </a:rPr>
              <a:t>Total nacional, 23 ciudades</a:t>
            </a:r>
          </a:p>
          <a:p>
            <a:r>
              <a:rPr lang="es-CO" sz="1600" dirty="0">
                <a:solidFill>
                  <a:srgbClr val="6F2A4D"/>
                </a:solidFill>
                <a:latin typeface="Segoe UI" panose="020B0502040204020203" pitchFamily="34" charset="0"/>
                <a:cs typeface="Segoe UI" panose="020B0502040204020203" pitchFamily="34" charset="0"/>
              </a:rPr>
              <a:t>y áreas metropolitanas</a:t>
            </a:r>
          </a:p>
        </p:txBody>
      </p:sp>
      <p:cxnSp>
        <p:nvCxnSpPr>
          <p:cNvPr id="8" name="Conector recto 7">
            <a:extLst>
              <a:ext uri="{FF2B5EF4-FFF2-40B4-BE49-F238E27FC236}">
                <a16:creationId xmlns:a16="http://schemas.microsoft.com/office/drawing/2014/main" id="{746D276A-9E48-19B7-F232-8971EB495390}"/>
              </a:ext>
            </a:extLst>
          </p:cNvPr>
          <p:cNvCxnSpPr/>
          <p:nvPr/>
        </p:nvCxnSpPr>
        <p:spPr>
          <a:xfrm flipV="1">
            <a:off x="325831" y="321912"/>
            <a:ext cx="0" cy="382206"/>
          </a:xfrm>
          <a:prstGeom prst="line">
            <a:avLst/>
          </a:prstGeom>
          <a:ln>
            <a:solidFill>
              <a:srgbClr val="FEC03B"/>
            </a:solidFill>
          </a:ln>
          <a:effectLst/>
        </p:spPr>
        <p:style>
          <a:lnRef idx="2">
            <a:schemeClr val="accent1"/>
          </a:lnRef>
          <a:fillRef idx="0">
            <a:schemeClr val="accent1"/>
          </a:fillRef>
          <a:effectRef idx="1">
            <a:schemeClr val="accent1"/>
          </a:effectRef>
          <a:fontRef idx="minor">
            <a:schemeClr val="tx1"/>
          </a:fontRef>
        </p:style>
      </p:cxnSp>
      <p:sp>
        <p:nvSpPr>
          <p:cNvPr id="2" name="object 18">
            <a:extLst>
              <a:ext uri="{FF2B5EF4-FFF2-40B4-BE49-F238E27FC236}">
                <a16:creationId xmlns:a16="http://schemas.microsoft.com/office/drawing/2014/main" id="{DE4DCAF6-3E86-410A-6E94-948C2FDC9572}"/>
              </a:ext>
            </a:extLst>
          </p:cNvPr>
          <p:cNvSpPr txBox="1"/>
          <p:nvPr/>
        </p:nvSpPr>
        <p:spPr>
          <a:xfrm>
            <a:off x="209573" y="3169888"/>
            <a:ext cx="2902580" cy="1921552"/>
          </a:xfrm>
          <a:prstGeom prst="rect">
            <a:avLst/>
          </a:prstGeom>
        </p:spPr>
        <p:txBody>
          <a:bodyPr vert="horz" wrap="square" lIns="0" tIns="6985" rIns="0" bIns="0" rtlCol="0" anchor="b">
            <a:spAutoFit/>
          </a:bodyPr>
          <a:lstStyle/>
          <a:p>
            <a:pPr marL="337820" marR="3810" indent="-328295" algn="just">
              <a:lnSpc>
                <a:spcPct val="104000"/>
              </a:lnSpc>
              <a:spcBef>
                <a:spcPts val="40"/>
              </a:spcBef>
            </a:pPr>
            <a:r>
              <a:rPr lang="es-CO" sz="600" b="1" dirty="0">
                <a:latin typeface="Segoe UI" panose="020B0502040204020203" pitchFamily="34" charset="0"/>
                <a:cs typeface="Segoe UI" panose="020B0502040204020203" pitchFamily="34" charset="0"/>
              </a:rPr>
              <a:t>Fuente: </a:t>
            </a:r>
            <a:r>
              <a:rPr lang="es-CO" sz="600" dirty="0">
                <a:latin typeface="Segoe UI" panose="020B0502040204020203" pitchFamily="34" charset="0"/>
                <a:cs typeface="Segoe UI" panose="020B0502040204020203" pitchFamily="34" charset="0"/>
              </a:rPr>
              <a:t>DANE, GEIH.</a:t>
            </a:r>
          </a:p>
          <a:p>
            <a:pPr marL="337820" marR="3810" indent="-328295" algn="just">
              <a:lnSpc>
                <a:spcPct val="104000"/>
              </a:lnSpc>
              <a:spcBef>
                <a:spcPts val="40"/>
              </a:spcBef>
            </a:pPr>
            <a:r>
              <a:rPr lang="es-ES" sz="600" dirty="0">
                <a:latin typeface="Segoe UI" panose="020B0502040204020203" pitchFamily="34" charset="0"/>
                <a:cs typeface="Segoe UI" panose="020B0502040204020203" pitchFamily="34" charset="0"/>
              </a:rPr>
              <a:t>* Variación estadísticamente significativa. </a:t>
            </a:r>
          </a:p>
          <a:p>
            <a:pPr marL="337820" marR="3810" indent="-328295" algn="just">
              <a:lnSpc>
                <a:spcPct val="104000"/>
              </a:lnSpc>
              <a:spcBef>
                <a:spcPts val="40"/>
              </a:spcBef>
            </a:pPr>
            <a:r>
              <a:rPr lang="es-ES" sz="600" spc="11" dirty="0">
                <a:latin typeface="Segoe UI" panose="020B0502040204020203" pitchFamily="34" charset="0"/>
                <a:cs typeface="Segoe UI" panose="020B0502040204020203" pitchFamily="34" charset="0"/>
              </a:rPr>
              <a:t>^ </a:t>
            </a:r>
            <a:r>
              <a:rPr lang="es-CO" sz="600" spc="11" dirty="0">
                <a:latin typeface="Segoe UI" panose="020B0502040204020203" pitchFamily="34" charset="0"/>
                <a:cs typeface="Segoe UI" panose="020B0502040204020203" pitchFamily="34" charset="0"/>
              </a:rPr>
              <a:t>La definición adoptada por el DANE para la medición de la ocupación informal, se basa en la resolución de la 17ª CIET de la OIT (2003) sobre las estadísticas del sector informal. En esta se indica que la ocupación informal se mide teniendo en cuenta, tanto a la empresa (sector) para los independientes, como la condición del puesto de trabajo para asalariados. También son ocupados Informales, por definición,  todos los Trabajadores sin remuneración y la categoría “Otro”. </a:t>
            </a:r>
          </a:p>
          <a:p>
            <a:pPr marL="337820" marR="3810" indent="-328295" algn="just">
              <a:lnSpc>
                <a:spcPct val="104000"/>
              </a:lnSpc>
              <a:spcBef>
                <a:spcPts val="40"/>
              </a:spcBef>
            </a:pPr>
            <a:r>
              <a:rPr lang="es-ES" sz="600" b="1" spc="11" dirty="0">
                <a:latin typeface="Segoe UI" panose="020B0502040204020203" pitchFamily="34" charset="0"/>
                <a:cs typeface="Segoe UI" panose="020B0502040204020203" pitchFamily="34" charset="0"/>
              </a:rPr>
              <a:t>p.p.:</a:t>
            </a:r>
            <a:r>
              <a:rPr lang="es-ES" sz="600" spc="11" dirty="0">
                <a:latin typeface="Segoe UI" panose="020B0502040204020203" pitchFamily="34" charset="0"/>
                <a:cs typeface="Segoe UI" panose="020B0502040204020203" pitchFamily="34" charset="0"/>
              </a:rPr>
              <a:t> Puntos porcentuales.</a:t>
            </a:r>
          </a:p>
          <a:p>
            <a:pPr marL="337820" marR="3810" indent="-328295" algn="just">
              <a:lnSpc>
                <a:spcPct val="104000"/>
              </a:lnSpc>
              <a:spcBef>
                <a:spcPts val="40"/>
              </a:spcBef>
            </a:pPr>
            <a:r>
              <a:rPr lang="es-ES" sz="600" dirty="0">
                <a:latin typeface="Segoe UI" panose="020B0502040204020203" pitchFamily="34" charset="0"/>
                <a:cs typeface="Segoe UI" panose="020B0502040204020203" pitchFamily="34" charset="0"/>
              </a:rPr>
              <a:t>᛫ 13 ciudades y áreas metropolitanas incluye Bogotá D.C., Medellín A.M., Cali A.M., Barranquilla A.M., Bucaramanga A.M., Manizales A.M., Pereira A.M., Cúcuta A.M., Pasto, Ibagué, Montería, Cartagena y Villavicencio.</a:t>
            </a:r>
          </a:p>
          <a:p>
            <a:pPr marL="337820" marR="3810" indent="-328295" algn="just">
              <a:lnSpc>
                <a:spcPct val="104000"/>
              </a:lnSpc>
              <a:spcBef>
                <a:spcPts val="40"/>
              </a:spcBef>
            </a:pPr>
            <a:r>
              <a:rPr lang="es-ES" sz="600" dirty="0">
                <a:latin typeface="Segoe UI" panose="020B0502040204020203" pitchFamily="34" charset="0"/>
                <a:cs typeface="Segoe UI" panose="020B0502040204020203" pitchFamily="34" charset="0"/>
              </a:rPr>
              <a:t>᛫ 23 ciudades incluye 13 ciudades y áreas metropolitanas más Tunja, Florencia, Popayán, Valledupar, Quibdó, Neiva, Riohacha, Santa Marta, Armenia y Sincelejo. </a:t>
            </a:r>
          </a:p>
          <a:p>
            <a:pPr marL="338455" marR="3810" indent="-328930" algn="just">
              <a:lnSpc>
                <a:spcPct val="104000"/>
              </a:lnSpc>
              <a:spcBef>
                <a:spcPts val="40"/>
              </a:spcBef>
            </a:pPr>
            <a:r>
              <a:rPr lang="es-ES" sz="600" dirty="0">
                <a:latin typeface="Segoe UI" panose="020B0502040204020203" pitchFamily="34" charset="0"/>
                <a:cs typeface="Segoe UI" panose="020B0502040204020203" pitchFamily="34" charset="0"/>
              </a:rPr>
              <a:t>᛫ Ordenado de mayor a menor por la proporción de informalidad del trimestre Abril – Junio 2025.</a:t>
            </a:r>
            <a:endParaRPr lang="es-CO" sz="600" dirty="0">
              <a:latin typeface="Segoe UI" panose="020B0502040204020203" pitchFamily="34" charset="0"/>
              <a:ea typeface="Calibri" panose="020F0502020204030204" pitchFamily="34" charset="0"/>
              <a:cs typeface="Segoe UI" panose="020B0502040204020203" pitchFamily="34" charset="0"/>
            </a:endParaRPr>
          </a:p>
          <a:p>
            <a:pPr marL="338455" marR="3810" indent="-328930" algn="just">
              <a:lnSpc>
                <a:spcPct val="104000"/>
              </a:lnSpc>
              <a:spcBef>
                <a:spcPts val="40"/>
              </a:spcBef>
            </a:pPr>
            <a:r>
              <a:rPr lang="es-ES" sz="600" dirty="0">
                <a:latin typeface="Segoe UI" panose="020B0502040204020203" pitchFamily="34" charset="0"/>
                <a:cs typeface="Segoe UI" panose="020B0502040204020203" pitchFamily="34" charset="0"/>
              </a:rPr>
              <a:t>᛫ Cifras aproximadas a un decimal. Por efecto del redondeo los totales pueden diferir ligeramente del anexo estadístico.</a:t>
            </a:r>
          </a:p>
        </p:txBody>
      </p:sp>
      <p:sp>
        <p:nvSpPr>
          <p:cNvPr id="9" name="Rectángulo 8">
            <a:extLst>
              <a:ext uri="{FF2B5EF4-FFF2-40B4-BE49-F238E27FC236}">
                <a16:creationId xmlns:a16="http://schemas.microsoft.com/office/drawing/2014/main" id="{9A993158-FDCA-EB8A-E4C5-53E79F64E055}"/>
              </a:ext>
            </a:extLst>
          </p:cNvPr>
          <p:cNvSpPr/>
          <p:nvPr/>
        </p:nvSpPr>
        <p:spPr>
          <a:xfrm>
            <a:off x="3238603" y="3587495"/>
            <a:ext cx="5224898" cy="174999"/>
          </a:xfrm>
          <a:prstGeom prst="rect">
            <a:avLst/>
          </a:prstGeom>
          <a:noFill/>
          <a:ln>
            <a:solidFill>
              <a:srgbClr val="EF3C6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2" name="Rectángulo 11">
            <a:extLst>
              <a:ext uri="{FF2B5EF4-FFF2-40B4-BE49-F238E27FC236}">
                <a16:creationId xmlns:a16="http://schemas.microsoft.com/office/drawing/2014/main" id="{A8787463-F8F5-1975-0FED-2BD8A14D2EEB}"/>
              </a:ext>
            </a:extLst>
          </p:cNvPr>
          <p:cNvSpPr/>
          <p:nvPr/>
        </p:nvSpPr>
        <p:spPr>
          <a:xfrm>
            <a:off x="3238603" y="4515189"/>
            <a:ext cx="5224898" cy="174999"/>
          </a:xfrm>
          <a:prstGeom prst="rect">
            <a:avLst/>
          </a:prstGeom>
          <a:noFill/>
          <a:ln>
            <a:solidFill>
              <a:srgbClr val="EF3C6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3" name="Rectángulo 12">
            <a:extLst>
              <a:ext uri="{FF2B5EF4-FFF2-40B4-BE49-F238E27FC236}">
                <a16:creationId xmlns:a16="http://schemas.microsoft.com/office/drawing/2014/main" id="{1B40AFAA-5A40-8A90-4B2C-258A2389AC4D}"/>
              </a:ext>
            </a:extLst>
          </p:cNvPr>
          <p:cNvSpPr/>
          <p:nvPr/>
        </p:nvSpPr>
        <p:spPr>
          <a:xfrm>
            <a:off x="3238603" y="1363553"/>
            <a:ext cx="5224897" cy="174999"/>
          </a:xfrm>
          <a:prstGeom prst="rect">
            <a:avLst/>
          </a:prstGeom>
          <a:noFill/>
          <a:ln>
            <a:solidFill>
              <a:srgbClr val="EF3C6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4" name="Rectángulo 13">
            <a:extLst>
              <a:ext uri="{FF2B5EF4-FFF2-40B4-BE49-F238E27FC236}">
                <a16:creationId xmlns:a16="http://schemas.microsoft.com/office/drawing/2014/main" id="{95856C32-18CE-926B-8135-7809C1CA7E57}"/>
              </a:ext>
            </a:extLst>
          </p:cNvPr>
          <p:cNvSpPr/>
          <p:nvPr/>
        </p:nvSpPr>
        <p:spPr>
          <a:xfrm>
            <a:off x="3238604" y="2470269"/>
            <a:ext cx="5224897" cy="174999"/>
          </a:xfrm>
          <a:prstGeom prst="rect">
            <a:avLst/>
          </a:prstGeom>
          <a:noFill/>
          <a:ln>
            <a:solidFill>
              <a:srgbClr val="EF3C6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22311378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3F2190-ED5D-5722-2D89-3CB5D4CD4E36}"/>
            </a:ext>
          </a:extLst>
        </p:cNvPr>
        <p:cNvGrpSpPr/>
        <p:nvPr/>
      </p:nvGrpSpPr>
      <p:grpSpPr>
        <a:xfrm>
          <a:off x="0" y="0"/>
          <a:ext cx="0" cy="0"/>
          <a:chOff x="0" y="0"/>
          <a:chExt cx="0" cy="0"/>
        </a:xfrm>
      </p:grpSpPr>
      <p:pic>
        <p:nvPicPr>
          <p:cNvPr id="7" name="Imagen 6">
            <a:extLst>
              <a:ext uri="{FF2B5EF4-FFF2-40B4-BE49-F238E27FC236}">
                <a16:creationId xmlns:a16="http://schemas.microsoft.com/office/drawing/2014/main" id="{38278BD3-36CE-3846-8EDB-7D6AD07A0494}"/>
              </a:ext>
            </a:extLst>
          </p:cNvPr>
          <p:cNvPicPr>
            <a:picLocks noChangeAspect="1"/>
          </p:cNvPicPr>
          <p:nvPr/>
        </p:nvPicPr>
        <p:blipFill>
          <a:blip r:embed="rId3"/>
          <a:stretch>
            <a:fillRect/>
          </a:stretch>
        </p:blipFill>
        <p:spPr>
          <a:xfrm>
            <a:off x="3318882" y="77140"/>
            <a:ext cx="5155219" cy="5021873"/>
          </a:xfrm>
          <a:prstGeom prst="rect">
            <a:avLst/>
          </a:prstGeom>
        </p:spPr>
      </p:pic>
      <p:sp>
        <p:nvSpPr>
          <p:cNvPr id="3" name="Background TrimAño">
            <a:extLst>
              <a:ext uri="{FF2B5EF4-FFF2-40B4-BE49-F238E27FC236}">
                <a16:creationId xmlns:a16="http://schemas.microsoft.com/office/drawing/2014/main" id="{DF23021B-9468-F3B6-BDE0-002A3F74242D}"/>
              </a:ext>
            </a:extLst>
          </p:cNvPr>
          <p:cNvSpPr/>
          <p:nvPr/>
        </p:nvSpPr>
        <p:spPr>
          <a:xfrm>
            <a:off x="440502" y="1351096"/>
            <a:ext cx="2468380" cy="221387"/>
          </a:xfrm>
          <a:custGeom>
            <a:avLst/>
            <a:gdLst>
              <a:gd name="connsiteX0" fmla="*/ 2306914 w 2353707"/>
              <a:gd name="connsiteY0" fmla="*/ 0 h 190078"/>
              <a:gd name="connsiteX1" fmla="*/ 2353707 w 2353707"/>
              <a:gd name="connsiteY1" fmla="*/ 22053 h 190078"/>
              <a:gd name="connsiteX2" fmla="*/ 2353707 w 2353707"/>
              <a:gd name="connsiteY2" fmla="*/ 168026 h 190078"/>
              <a:gd name="connsiteX3" fmla="*/ 2306914 w 2353707"/>
              <a:gd name="connsiteY3" fmla="*/ 190079 h 190078"/>
              <a:gd name="connsiteX4" fmla="*/ 46793 w 2353707"/>
              <a:gd name="connsiteY4" fmla="*/ 190079 h 190078"/>
              <a:gd name="connsiteX5" fmla="*/ 0 w 2353707"/>
              <a:gd name="connsiteY5" fmla="*/ 168026 h 190078"/>
              <a:gd name="connsiteX6" fmla="*/ 0 w 2353707"/>
              <a:gd name="connsiteY6" fmla="*/ 22053 h 190078"/>
              <a:gd name="connsiteX7" fmla="*/ 46793 w 2353707"/>
              <a:gd name="connsiteY7" fmla="*/ 0 h 190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3707" h="190078">
                <a:moveTo>
                  <a:pt x="2306914" y="0"/>
                </a:moveTo>
                <a:cubicBezTo>
                  <a:pt x="2332757" y="0"/>
                  <a:pt x="2353707" y="9873"/>
                  <a:pt x="2353707" y="22053"/>
                </a:cubicBezTo>
                <a:lnTo>
                  <a:pt x="2353707" y="168026"/>
                </a:lnTo>
                <a:cubicBezTo>
                  <a:pt x="2353707" y="180206"/>
                  <a:pt x="2332757" y="190079"/>
                  <a:pt x="2306914" y="190079"/>
                </a:cubicBezTo>
                <a:lnTo>
                  <a:pt x="46793" y="190079"/>
                </a:lnTo>
                <a:cubicBezTo>
                  <a:pt x="20950" y="190079"/>
                  <a:pt x="0" y="180206"/>
                  <a:pt x="0" y="168026"/>
                </a:cubicBezTo>
                <a:lnTo>
                  <a:pt x="0" y="22053"/>
                </a:lnTo>
                <a:cubicBezTo>
                  <a:pt x="0" y="9873"/>
                  <a:pt x="20950" y="0"/>
                  <a:pt x="46793" y="0"/>
                </a:cubicBezTo>
                <a:close/>
              </a:path>
            </a:pathLst>
          </a:custGeom>
          <a:solidFill>
            <a:srgbClr val="FCC037"/>
          </a:solidFill>
          <a:ln w="0" cap="flat">
            <a:noFill/>
            <a:prstDash val="solid"/>
            <a:miter/>
          </a:ln>
        </p:spPr>
        <p:txBody>
          <a:bodyPr rtlCol="0" anchor="ctr"/>
          <a:lstStyle/>
          <a:p>
            <a:endParaRPr lang="es-CO"/>
          </a:p>
        </p:txBody>
      </p:sp>
      <p:sp>
        <p:nvSpPr>
          <p:cNvPr id="13" name="TrimAño">
            <a:extLst>
              <a:ext uri="{FF2B5EF4-FFF2-40B4-BE49-F238E27FC236}">
                <a16:creationId xmlns:a16="http://schemas.microsoft.com/office/drawing/2014/main" id="{B8A79701-65A9-F39B-D00A-42514FAC3106}"/>
              </a:ext>
            </a:extLst>
          </p:cNvPr>
          <p:cNvSpPr txBox="1"/>
          <p:nvPr/>
        </p:nvSpPr>
        <p:spPr>
          <a:xfrm>
            <a:off x="407846" y="1335732"/>
            <a:ext cx="2553303" cy="253916"/>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CO" sz="1200" b="0" dirty="0">
                <a:solidFill>
                  <a:schemeClr val="tx1">
                    <a:lumMod val="85000"/>
                    <a:lumOff val="15000"/>
                  </a:schemeClr>
                </a:solidFill>
                <a:latin typeface="Roboto Medium" panose="02000000000000000000" pitchFamily="2" charset="0"/>
                <a:ea typeface="Roboto Medium" panose="02000000000000000000" pitchFamily="2" charset="0"/>
                <a:cs typeface="Arial"/>
              </a:rPr>
              <a:t>Abril – Junio (2024 – 2025)</a:t>
            </a:r>
          </a:p>
        </p:txBody>
      </p:sp>
      <p:sp>
        <p:nvSpPr>
          <p:cNvPr id="6" name="object 898">
            <a:extLst>
              <a:ext uri="{FF2B5EF4-FFF2-40B4-BE49-F238E27FC236}">
                <a16:creationId xmlns:a16="http://schemas.microsoft.com/office/drawing/2014/main" id="{F191848C-5557-A830-CBB9-AEB9A9AB5E5F}"/>
              </a:ext>
            </a:extLst>
          </p:cNvPr>
          <p:cNvSpPr txBox="1"/>
          <p:nvPr/>
        </p:nvSpPr>
        <p:spPr>
          <a:xfrm>
            <a:off x="440505" y="77141"/>
            <a:ext cx="2553303" cy="1231106"/>
          </a:xfrm>
          <a:prstGeom prst="rect">
            <a:avLst/>
          </a:prstGeom>
        </p:spPr>
        <p:txBody>
          <a:bodyPr vert="horz" wrap="square" lIns="0" tIns="0" rIns="0" bIns="0" rtlCol="0">
            <a:spAutoFit/>
          </a:bodyPr>
          <a:lstStyle/>
          <a:p>
            <a:r>
              <a:rPr lang="es-CO" sz="1600" dirty="0">
                <a:solidFill>
                  <a:srgbClr val="EF3C6F"/>
                </a:solidFill>
                <a:latin typeface="Segoe UI" panose="020B0502040204020203" pitchFamily="34" charset="0"/>
                <a:cs typeface="Segoe UI" panose="020B0502040204020203" pitchFamily="34" charset="0"/>
              </a:rPr>
              <a:t>Tasa de desocupación </a:t>
            </a:r>
            <a:r>
              <a:rPr lang="es-CO" sz="1600" dirty="0">
                <a:solidFill>
                  <a:srgbClr val="6F2A4D"/>
                </a:solidFill>
                <a:latin typeface="Segoe UI" panose="020B0502040204020203" pitchFamily="34" charset="0"/>
                <a:cs typeface="Segoe UI" panose="020B0502040204020203" pitchFamily="34" charset="0"/>
              </a:rPr>
              <a:t>(TD)</a:t>
            </a:r>
          </a:p>
          <a:p>
            <a:r>
              <a:rPr lang="es-CO" sz="1600" dirty="0">
                <a:solidFill>
                  <a:srgbClr val="EF3C6F"/>
                </a:solidFill>
                <a:latin typeface="Segoe UI" panose="020B0502040204020203" pitchFamily="34" charset="0"/>
                <a:cs typeface="Segoe UI" panose="020B0502040204020203" pitchFamily="34" charset="0"/>
              </a:rPr>
              <a:t>población joven </a:t>
            </a:r>
          </a:p>
          <a:p>
            <a:r>
              <a:rPr lang="es-CO" sz="1600" dirty="0">
                <a:solidFill>
                  <a:srgbClr val="EF3C6F"/>
                </a:solidFill>
                <a:latin typeface="Segoe UI" panose="020B0502040204020203" pitchFamily="34" charset="0"/>
                <a:cs typeface="Segoe UI" panose="020B0502040204020203" pitchFamily="34" charset="0"/>
              </a:rPr>
              <a:t>de 15 a 28 años </a:t>
            </a:r>
          </a:p>
          <a:p>
            <a:r>
              <a:rPr lang="es-CO" sz="1600" dirty="0">
                <a:solidFill>
                  <a:srgbClr val="6F2A4D"/>
                </a:solidFill>
                <a:latin typeface="Segoe UI" panose="020B0502040204020203" pitchFamily="34" charset="0"/>
                <a:cs typeface="Segoe UI" panose="020B0502040204020203" pitchFamily="34" charset="0"/>
              </a:rPr>
              <a:t>Total nacional, 23 ciudades y áreas metropolitanas</a:t>
            </a:r>
          </a:p>
        </p:txBody>
      </p:sp>
      <p:cxnSp>
        <p:nvCxnSpPr>
          <p:cNvPr id="8" name="Conector recto 7">
            <a:extLst>
              <a:ext uri="{FF2B5EF4-FFF2-40B4-BE49-F238E27FC236}">
                <a16:creationId xmlns:a16="http://schemas.microsoft.com/office/drawing/2014/main" id="{321021FB-B028-20E8-967B-9A7B5E8AEA08}"/>
              </a:ext>
            </a:extLst>
          </p:cNvPr>
          <p:cNvCxnSpPr>
            <a:cxnSpLocks/>
          </p:cNvCxnSpPr>
          <p:nvPr/>
        </p:nvCxnSpPr>
        <p:spPr>
          <a:xfrm flipV="1">
            <a:off x="325831" y="241885"/>
            <a:ext cx="0" cy="382206"/>
          </a:xfrm>
          <a:prstGeom prst="line">
            <a:avLst/>
          </a:prstGeom>
          <a:ln>
            <a:solidFill>
              <a:srgbClr val="FEC03B"/>
            </a:solidFill>
          </a:ln>
          <a:effectLst/>
        </p:spPr>
        <p:style>
          <a:lnRef idx="2">
            <a:schemeClr val="accent1"/>
          </a:lnRef>
          <a:fillRef idx="0">
            <a:schemeClr val="accent1"/>
          </a:fillRef>
          <a:effectRef idx="1">
            <a:schemeClr val="accent1"/>
          </a:effectRef>
          <a:fontRef idx="minor">
            <a:schemeClr val="tx1"/>
          </a:fontRef>
        </p:style>
      </p:cxnSp>
      <p:sp>
        <p:nvSpPr>
          <p:cNvPr id="2" name="object 18">
            <a:extLst>
              <a:ext uri="{FF2B5EF4-FFF2-40B4-BE49-F238E27FC236}">
                <a16:creationId xmlns:a16="http://schemas.microsoft.com/office/drawing/2014/main" id="{A1EFDE73-C08B-C2D9-24B5-488A4D7C9365}"/>
              </a:ext>
            </a:extLst>
          </p:cNvPr>
          <p:cNvSpPr txBox="1"/>
          <p:nvPr/>
        </p:nvSpPr>
        <p:spPr>
          <a:xfrm>
            <a:off x="150494" y="3561670"/>
            <a:ext cx="3082564" cy="1537344"/>
          </a:xfrm>
          <a:prstGeom prst="rect">
            <a:avLst/>
          </a:prstGeom>
        </p:spPr>
        <p:txBody>
          <a:bodyPr vert="horz" wrap="square" lIns="0" tIns="6985" rIns="0" bIns="0" rtlCol="0" anchor="b">
            <a:spAutoFit/>
          </a:bodyPr>
          <a:lstStyle/>
          <a:p>
            <a:pPr marL="9525" marR="3810" algn="just">
              <a:lnSpc>
                <a:spcPct val="104099"/>
              </a:lnSpc>
              <a:spcBef>
                <a:spcPts val="41"/>
              </a:spcBef>
            </a:pPr>
            <a:r>
              <a:rPr lang="es-CO" sz="600" b="1" dirty="0">
                <a:latin typeface="Segoe UI (Cuerpo)"/>
                <a:cs typeface="Segoe UI" panose="020B0502040204020203" pitchFamily="34" charset="0"/>
              </a:rPr>
              <a:t>Fuente: </a:t>
            </a:r>
            <a:r>
              <a:rPr lang="es-CO" sz="600" dirty="0">
                <a:latin typeface="Segoe UI (Cuerpo)"/>
                <a:cs typeface="Segoe UI" panose="020B0502040204020203" pitchFamily="34" charset="0"/>
              </a:rPr>
              <a:t>DANE, GEIH.</a:t>
            </a:r>
          </a:p>
          <a:p>
            <a:pPr marL="9525" marR="3810" algn="just">
              <a:lnSpc>
                <a:spcPct val="104099"/>
              </a:lnSpc>
              <a:spcBef>
                <a:spcPts val="41"/>
              </a:spcBef>
            </a:pPr>
            <a:r>
              <a:rPr lang="es-ES" sz="600" dirty="0">
                <a:latin typeface="Segoe UI (Cuerpo)"/>
                <a:cs typeface="Segoe UI" panose="020B0502040204020203" pitchFamily="34" charset="0"/>
              </a:rPr>
              <a:t>* Variación estadísticamente significativa.</a:t>
            </a:r>
          </a:p>
          <a:p>
            <a:pPr marL="9525" marR="3810" algn="just">
              <a:lnSpc>
                <a:spcPct val="104099"/>
              </a:lnSpc>
              <a:spcBef>
                <a:spcPts val="41"/>
              </a:spcBef>
            </a:pPr>
            <a:r>
              <a:rPr lang="es-ES" sz="600" b="1" spc="11" dirty="0">
                <a:latin typeface="Segoe UI (Cuerpo)"/>
                <a:cs typeface="Segoe UI" panose="020B0502040204020203" pitchFamily="34" charset="0"/>
              </a:rPr>
              <a:t>p.p.:</a:t>
            </a:r>
            <a:r>
              <a:rPr lang="es-ES" sz="600" spc="11" dirty="0">
                <a:latin typeface="Segoe UI (Cuerpo)"/>
                <a:cs typeface="Segoe UI" panose="020B0502040204020203" pitchFamily="34" charset="0"/>
              </a:rPr>
              <a:t> Puntos porcentuales.</a:t>
            </a:r>
            <a:endParaRPr lang="es-ES" sz="600" b="1" dirty="0">
              <a:latin typeface="Segoe UI (Cuerpo)"/>
              <a:cs typeface="Segoe UI" panose="020B0502040204020203" pitchFamily="34" charset="0"/>
            </a:endParaRPr>
          </a:p>
          <a:p>
            <a:pPr marL="338138" marR="3810" indent="-328613" algn="just">
              <a:lnSpc>
                <a:spcPct val="104099"/>
              </a:lnSpc>
              <a:spcBef>
                <a:spcPts val="41"/>
              </a:spcBef>
            </a:pPr>
            <a:r>
              <a:rPr lang="es-ES" sz="600" b="1" dirty="0">
                <a:latin typeface="Segoe UI (Cuerpo)"/>
                <a:cs typeface="Segoe UI" panose="020B0502040204020203" pitchFamily="34" charset="0"/>
              </a:rPr>
              <a:t>Notas:</a:t>
            </a:r>
            <a:r>
              <a:rPr lang="es-ES" sz="600" dirty="0">
                <a:latin typeface="Segoe UI (Cuerpo)"/>
                <a:cs typeface="Segoe UI" panose="020B0502040204020203" pitchFamily="34" charset="0"/>
              </a:rPr>
              <a:t> </a:t>
            </a:r>
          </a:p>
          <a:p>
            <a:pPr marL="338138" marR="3810" indent="-328613" algn="just">
              <a:lnSpc>
                <a:spcPct val="104099"/>
              </a:lnSpc>
              <a:spcBef>
                <a:spcPts val="41"/>
              </a:spcBef>
            </a:pPr>
            <a:r>
              <a:rPr lang="es-ES" sz="600" dirty="0">
                <a:latin typeface="Segoe UI (Cuerpo)"/>
                <a:cs typeface="Segoe UI" panose="020B0502040204020203" pitchFamily="34" charset="0"/>
              </a:rPr>
              <a:t>᛫ 13 ciudades y áreas metropolitanas incluye Bogotá D.C., Medellín A.M., Cali A.M., Barranquilla A.M., Bucaramanga A.M., Manizales A.M., Pereira A.M., Cúcuta A.M., Pasto, Ibagué, Montería, Cartagena y Villavicencio.</a:t>
            </a:r>
          </a:p>
          <a:p>
            <a:pPr marL="338138" marR="3810" indent="-328613" algn="just">
              <a:lnSpc>
                <a:spcPct val="104099"/>
              </a:lnSpc>
              <a:spcBef>
                <a:spcPts val="41"/>
              </a:spcBef>
            </a:pPr>
            <a:r>
              <a:rPr lang="es-ES" sz="600" dirty="0">
                <a:latin typeface="Segoe UI (Cuerpo)"/>
                <a:cs typeface="Segoe UI" panose="020B0502040204020203" pitchFamily="34" charset="0"/>
              </a:rPr>
              <a:t>᛫ 23 ciudades incluye 13 ciudades y áreas metropolitanas más Tunja, Florencia, Popayán, Valledupar, Quibdó, Neiva, Riohacha, Santa Marta, Armenia y Sincelejo. </a:t>
            </a:r>
          </a:p>
          <a:p>
            <a:pPr marL="338138" marR="3810" indent="-328613" algn="just">
              <a:lnSpc>
                <a:spcPct val="104099"/>
              </a:lnSpc>
              <a:spcBef>
                <a:spcPts val="41"/>
              </a:spcBef>
            </a:pPr>
            <a:r>
              <a:rPr lang="es-ES" sz="600" dirty="0">
                <a:latin typeface="Segoe UI (Cuerpo)"/>
                <a:cs typeface="Segoe UI" panose="020B0502040204020203" pitchFamily="34" charset="0"/>
              </a:rPr>
              <a:t>᛫ </a:t>
            </a:r>
            <a:r>
              <a:rPr lang="es-ES" sz="600" dirty="0">
                <a:latin typeface="Segoe UI (Cuerpo)"/>
                <a:ea typeface="Calibri" panose="020F0502020204030204" pitchFamily="34" charset="0"/>
                <a:cs typeface="Times New Roman" panose="02020603050405020304" pitchFamily="18" charset="0"/>
              </a:rPr>
              <a:t>Para estar en línea con el marco conceptual propuesto en la “Resolución I sobre las estadísticas del trabajo, la ocupación y la subutilización de la fuerza de trabajo” de la 19 CIET, se hace ajuste de los términos Desocupados y Tasa de Desempleo por Población desocupada y Tasa de Desocupación.</a:t>
            </a:r>
          </a:p>
          <a:p>
            <a:pPr marL="338138" marR="3810" indent="-328613" algn="just">
              <a:lnSpc>
                <a:spcPct val="104099"/>
              </a:lnSpc>
              <a:spcBef>
                <a:spcPts val="41"/>
              </a:spcBef>
            </a:pPr>
            <a:r>
              <a:rPr lang="es-ES" sz="600" dirty="0">
                <a:latin typeface="Segoe UI (Cuerpo)"/>
                <a:cs typeface="Segoe UI" panose="020B0502040204020203" pitchFamily="34" charset="0"/>
              </a:rPr>
              <a:t>᛫ Ordenado de mayor a menor por la tasa de desocupación del trimestre Abril – Junio 2025.</a:t>
            </a:r>
            <a:endParaRPr lang="es-CO" sz="600" dirty="0">
              <a:latin typeface="Segoe UI (Cuerpo)"/>
              <a:ea typeface="Calibri" panose="020F0502020204030204" pitchFamily="34" charset="0"/>
              <a:cs typeface="Times New Roman" panose="02020603050405020304" pitchFamily="18" charset="0"/>
            </a:endParaRPr>
          </a:p>
          <a:p>
            <a:pPr marL="338138" marR="3810" indent="-328613" algn="just">
              <a:lnSpc>
                <a:spcPct val="104099"/>
              </a:lnSpc>
              <a:spcBef>
                <a:spcPts val="41"/>
              </a:spcBef>
            </a:pPr>
            <a:r>
              <a:rPr lang="es-ES" sz="600" dirty="0">
                <a:latin typeface="Segoe UI (Cuerpo)"/>
                <a:cs typeface="Segoe UI" panose="020B0502040204020203" pitchFamily="34" charset="0"/>
              </a:rPr>
              <a:t>᛫ Cifras aproximadas a un decimal. Por efecto del redondeo los totales pueden diferir ligeramente del anexo estadístico.</a:t>
            </a:r>
            <a:endParaRPr lang="es-CO" sz="600" dirty="0">
              <a:latin typeface="Segoe UI (Cuerpo)"/>
              <a:ea typeface="Calibri" panose="020F0502020204030204" pitchFamily="34" charset="0"/>
              <a:cs typeface="Times New Roman" panose="02020603050405020304" pitchFamily="18" charset="0"/>
            </a:endParaRPr>
          </a:p>
        </p:txBody>
      </p:sp>
      <p:sp>
        <p:nvSpPr>
          <p:cNvPr id="22" name="Rectángulo 21">
            <a:extLst>
              <a:ext uri="{FF2B5EF4-FFF2-40B4-BE49-F238E27FC236}">
                <a16:creationId xmlns:a16="http://schemas.microsoft.com/office/drawing/2014/main" id="{BAB721A5-B634-0E67-5FF9-E625A7F18340}"/>
              </a:ext>
            </a:extLst>
          </p:cNvPr>
          <p:cNvSpPr/>
          <p:nvPr/>
        </p:nvSpPr>
        <p:spPr>
          <a:xfrm>
            <a:off x="3318883" y="3037117"/>
            <a:ext cx="5155219" cy="174999"/>
          </a:xfrm>
          <a:prstGeom prst="rect">
            <a:avLst/>
          </a:prstGeom>
          <a:noFill/>
          <a:ln>
            <a:solidFill>
              <a:srgbClr val="EF3C6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23" name="Rectángulo 22">
            <a:extLst>
              <a:ext uri="{FF2B5EF4-FFF2-40B4-BE49-F238E27FC236}">
                <a16:creationId xmlns:a16="http://schemas.microsoft.com/office/drawing/2014/main" id="{C2137381-9B38-2219-E652-A752AF44A5E1}"/>
              </a:ext>
            </a:extLst>
          </p:cNvPr>
          <p:cNvSpPr/>
          <p:nvPr/>
        </p:nvSpPr>
        <p:spPr>
          <a:xfrm>
            <a:off x="3318883" y="2116771"/>
            <a:ext cx="5155219" cy="174999"/>
          </a:xfrm>
          <a:prstGeom prst="rect">
            <a:avLst/>
          </a:prstGeom>
          <a:noFill/>
          <a:ln>
            <a:solidFill>
              <a:srgbClr val="EF3C6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1" name="Rectángulo 10">
            <a:extLst>
              <a:ext uri="{FF2B5EF4-FFF2-40B4-BE49-F238E27FC236}">
                <a16:creationId xmlns:a16="http://schemas.microsoft.com/office/drawing/2014/main" id="{19EF90F9-19BA-CEA1-3A7A-851A0395B54B}"/>
              </a:ext>
            </a:extLst>
          </p:cNvPr>
          <p:cNvSpPr/>
          <p:nvPr/>
        </p:nvSpPr>
        <p:spPr>
          <a:xfrm>
            <a:off x="3318883" y="4520133"/>
            <a:ext cx="5155219" cy="174999"/>
          </a:xfrm>
          <a:prstGeom prst="rect">
            <a:avLst/>
          </a:prstGeom>
          <a:noFill/>
          <a:ln>
            <a:solidFill>
              <a:srgbClr val="EF3C6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9" name="Rectángulo 8">
            <a:extLst>
              <a:ext uri="{FF2B5EF4-FFF2-40B4-BE49-F238E27FC236}">
                <a16:creationId xmlns:a16="http://schemas.microsoft.com/office/drawing/2014/main" id="{CA0CC29C-4AC7-E58F-6C99-4503E25E6159}"/>
              </a:ext>
            </a:extLst>
          </p:cNvPr>
          <p:cNvSpPr/>
          <p:nvPr/>
        </p:nvSpPr>
        <p:spPr>
          <a:xfrm>
            <a:off x="3318883" y="2672002"/>
            <a:ext cx="5155219" cy="174999"/>
          </a:xfrm>
          <a:prstGeom prst="rect">
            <a:avLst/>
          </a:prstGeom>
          <a:noFill/>
          <a:ln>
            <a:solidFill>
              <a:srgbClr val="EF3C6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0" name="Rectángulo 9">
            <a:extLst>
              <a:ext uri="{FF2B5EF4-FFF2-40B4-BE49-F238E27FC236}">
                <a16:creationId xmlns:a16="http://schemas.microsoft.com/office/drawing/2014/main" id="{1B5BFE44-D47D-E104-0450-F680EBA1975D}"/>
              </a:ext>
            </a:extLst>
          </p:cNvPr>
          <p:cNvSpPr/>
          <p:nvPr/>
        </p:nvSpPr>
        <p:spPr>
          <a:xfrm>
            <a:off x="3318883" y="3593671"/>
            <a:ext cx="5155219" cy="174999"/>
          </a:xfrm>
          <a:prstGeom prst="rect">
            <a:avLst/>
          </a:prstGeom>
          <a:noFill/>
          <a:ln>
            <a:solidFill>
              <a:srgbClr val="EF3C6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12" name="Rectángulo 11">
            <a:extLst>
              <a:ext uri="{FF2B5EF4-FFF2-40B4-BE49-F238E27FC236}">
                <a16:creationId xmlns:a16="http://schemas.microsoft.com/office/drawing/2014/main" id="{41810DA0-0195-455E-20E8-2A18731B2E92}"/>
              </a:ext>
            </a:extLst>
          </p:cNvPr>
          <p:cNvSpPr/>
          <p:nvPr/>
        </p:nvSpPr>
        <p:spPr>
          <a:xfrm>
            <a:off x="3318882" y="4341910"/>
            <a:ext cx="5155219" cy="174999"/>
          </a:xfrm>
          <a:prstGeom prst="rect">
            <a:avLst/>
          </a:prstGeom>
          <a:noFill/>
          <a:ln>
            <a:solidFill>
              <a:srgbClr val="EF3C6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41571959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E701D023-C55E-1AF8-8350-5F1520D90E86}"/>
              </a:ext>
            </a:extLst>
          </p:cNvPr>
          <p:cNvSpPr txBox="1"/>
          <p:nvPr/>
        </p:nvSpPr>
        <p:spPr>
          <a:xfrm>
            <a:off x="406606" y="237822"/>
            <a:ext cx="8021041" cy="512448"/>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pPr lvl="0">
              <a:lnSpc>
                <a:spcPct val="90000"/>
              </a:lnSpc>
              <a:defRPr/>
            </a:pPr>
            <a:r>
              <a:rPr lang="es-ES" sz="1600" b="0" dirty="0">
                <a:solidFill>
                  <a:srgbClr val="EF3C6F"/>
                </a:solidFill>
                <a:ea typeface="Segoe UI Emoji" panose="020B0502040204020203" pitchFamily="34" charset="0"/>
              </a:rPr>
              <a:t>Tasa Global de Participación </a:t>
            </a:r>
            <a:r>
              <a:rPr lang="es-ES" sz="1600" b="0" dirty="0">
                <a:solidFill>
                  <a:srgbClr val="6F2A4D"/>
                </a:solidFill>
                <a:ea typeface="Segoe UI Emoji" panose="020B0502040204020203" pitchFamily="34" charset="0"/>
              </a:rPr>
              <a:t>(TGP)</a:t>
            </a:r>
            <a:r>
              <a:rPr lang="es-ES" sz="1600" b="0" dirty="0">
                <a:solidFill>
                  <a:srgbClr val="EF3C6F"/>
                </a:solidFill>
                <a:ea typeface="Segoe UI Emoji" panose="020B0502040204020203" pitchFamily="34" charset="0"/>
              </a:rPr>
              <a:t>, Tasa de Ocupación </a:t>
            </a:r>
            <a:r>
              <a:rPr lang="es-ES" sz="1600" b="0" dirty="0">
                <a:solidFill>
                  <a:srgbClr val="6F2A4D"/>
                </a:solidFill>
                <a:ea typeface="Segoe UI Emoji" panose="020B0502040204020203" pitchFamily="34" charset="0"/>
              </a:rPr>
              <a:t>(TO)</a:t>
            </a:r>
            <a:r>
              <a:rPr lang="es-ES" sz="1600" b="0" dirty="0">
                <a:solidFill>
                  <a:srgbClr val="EF3C6F"/>
                </a:solidFill>
                <a:ea typeface="Segoe UI Emoji" panose="020B0502040204020203" pitchFamily="34" charset="0"/>
              </a:rPr>
              <a:t> y Tasa de Desocupación </a:t>
            </a:r>
            <a:r>
              <a:rPr lang="es-ES" sz="1600" b="0" dirty="0">
                <a:solidFill>
                  <a:srgbClr val="6F2A4D"/>
                </a:solidFill>
                <a:ea typeface="Segoe UI Emoji" panose="020B0502040204020203" pitchFamily="34" charset="0"/>
              </a:rPr>
              <a:t>(TD)</a:t>
            </a:r>
            <a:r>
              <a:rPr lang="es-ES" sz="1600" b="0" dirty="0">
                <a:solidFill>
                  <a:srgbClr val="EF3C6F"/>
                </a:solidFill>
                <a:ea typeface="Segoe UI Emoji" panose="020B0502040204020203" pitchFamily="34" charset="0"/>
              </a:rPr>
              <a:t> </a:t>
            </a:r>
          </a:p>
          <a:p>
            <a:pPr lvl="0">
              <a:lnSpc>
                <a:spcPct val="90000"/>
              </a:lnSpc>
              <a:defRPr/>
            </a:pPr>
            <a:r>
              <a:rPr lang="es-ES" sz="1600" b="0" dirty="0">
                <a:solidFill>
                  <a:srgbClr val="6F2A4D"/>
                </a:solidFill>
                <a:ea typeface="Segoe UI Emoji" panose="020B0502040204020203" pitchFamily="34" charset="0"/>
              </a:rPr>
              <a:t>Valledupar</a:t>
            </a:r>
          </a:p>
        </p:txBody>
      </p:sp>
      <p:sp>
        <p:nvSpPr>
          <p:cNvPr id="3" name="TrimAñoL1Año">
            <a:extLst>
              <a:ext uri="{FF2B5EF4-FFF2-40B4-BE49-F238E27FC236}">
                <a16:creationId xmlns:a16="http://schemas.microsoft.com/office/drawing/2014/main" id="{AD3E6A4A-CE27-2B91-CC44-DE609E6E56ED}"/>
              </a:ext>
            </a:extLst>
          </p:cNvPr>
          <p:cNvSpPr txBox="1"/>
          <p:nvPr/>
        </p:nvSpPr>
        <p:spPr>
          <a:xfrm>
            <a:off x="406606" y="750270"/>
            <a:ext cx="2381214" cy="253916"/>
          </a:xfrm>
          <a:prstGeom prst="rect">
            <a:avLst/>
          </a:prstGeom>
          <a:solidFill>
            <a:srgbClr val="FFC000"/>
          </a:solid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CO" sz="1200" b="0" dirty="0">
                <a:solidFill>
                  <a:schemeClr val="tx1">
                    <a:lumMod val="85000"/>
                    <a:lumOff val="15000"/>
                  </a:schemeClr>
                </a:solidFill>
                <a:ea typeface="Roboto Medium" panose="02000000000000000000" pitchFamily="2" charset="0"/>
              </a:rPr>
              <a:t>Abril - Junio (2019 – 2025)</a:t>
            </a:r>
          </a:p>
        </p:txBody>
      </p:sp>
      <p:sp>
        <p:nvSpPr>
          <p:cNvPr id="6" name="object 18">
            <a:extLst>
              <a:ext uri="{FF2B5EF4-FFF2-40B4-BE49-F238E27FC236}">
                <a16:creationId xmlns:a16="http://schemas.microsoft.com/office/drawing/2014/main" id="{DB658683-D9B6-9238-129D-7F5E2E8E82AC}"/>
              </a:ext>
            </a:extLst>
          </p:cNvPr>
          <p:cNvSpPr txBox="1"/>
          <p:nvPr/>
        </p:nvSpPr>
        <p:spPr>
          <a:xfrm>
            <a:off x="415994" y="4393229"/>
            <a:ext cx="8312010" cy="691471"/>
          </a:xfrm>
          <a:prstGeom prst="rect">
            <a:avLst/>
          </a:prstGeom>
        </p:spPr>
        <p:txBody>
          <a:bodyPr vert="horz" wrap="square" lIns="0" tIns="6985" rIns="0" bIns="0" rtlCol="0" anchor="b">
            <a:spAutoFit/>
          </a:bodyPr>
          <a:lstStyle/>
          <a:p>
            <a:pPr>
              <a:lnSpc>
                <a:spcPct val="107000"/>
              </a:lnSpc>
            </a:pPr>
            <a:r>
              <a:rPr lang="es-CO" sz="600" b="1" dirty="0">
                <a:latin typeface="Segoe UI" panose="020B0502040204020203" pitchFamily="34" charset="0"/>
                <a:ea typeface="Calibri" panose="020F0502020204030204" pitchFamily="34" charset="0"/>
                <a:cs typeface="Segoe UI" panose="020B0502040204020203" pitchFamily="34" charset="0"/>
              </a:rPr>
              <a:t>Fuente: </a:t>
            </a:r>
            <a:r>
              <a:rPr lang="es-CO" sz="600" dirty="0">
                <a:latin typeface="Segoe UI" panose="020B0502040204020203" pitchFamily="34" charset="0"/>
                <a:ea typeface="Calibri" panose="020F0502020204030204" pitchFamily="34" charset="0"/>
                <a:cs typeface="Segoe UI" panose="020B0502040204020203" pitchFamily="34" charset="0"/>
              </a:rPr>
              <a:t>DANE, GEIH.</a:t>
            </a:r>
            <a:endParaRPr lang="es-ES" sz="600" b="1" dirty="0">
              <a:latin typeface="Segoe UI" panose="020B0502040204020203" pitchFamily="34" charset="0"/>
              <a:cs typeface="Segoe UI" panose="020B0502040204020203" pitchFamily="34" charset="0"/>
            </a:endParaRPr>
          </a:p>
          <a:p>
            <a:pPr>
              <a:lnSpc>
                <a:spcPct val="107000"/>
              </a:lnSpc>
            </a:pPr>
            <a:r>
              <a:rPr lang="es-ES" sz="600" b="1" dirty="0">
                <a:latin typeface="Segoe UI" panose="020B0502040204020203" pitchFamily="34" charset="0"/>
                <a:cs typeface="Segoe UI" panose="020B0502040204020203" pitchFamily="34" charset="0"/>
              </a:rPr>
              <a:t>* </a:t>
            </a:r>
            <a:r>
              <a:rPr lang="es-ES" sz="600" dirty="0">
                <a:latin typeface="Segoe UI" panose="020B0502040204020203" pitchFamily="34" charset="0"/>
                <a:cs typeface="Segoe UI" panose="020B0502040204020203" pitchFamily="34" charset="0"/>
              </a:rPr>
              <a:t>Variación estadísticamente significativa.</a:t>
            </a:r>
            <a:endParaRPr lang="es-ES" sz="600" b="1" dirty="0">
              <a:latin typeface="Segoe UI" panose="020B0502040204020203" pitchFamily="34" charset="0"/>
              <a:cs typeface="Segoe UI" panose="020B0502040204020203" pitchFamily="34" charset="0"/>
            </a:endParaRPr>
          </a:p>
          <a:p>
            <a:pPr>
              <a:lnSpc>
                <a:spcPct val="107000"/>
              </a:lnSpc>
              <a:spcAft>
                <a:spcPts val="0"/>
              </a:spcAft>
            </a:pPr>
            <a:r>
              <a:rPr lang="es-CO" sz="600" b="1" dirty="0">
                <a:latin typeface="Segoe UI" panose="020B0502040204020203" pitchFamily="34" charset="0"/>
                <a:ea typeface="Calibri" panose="020F0502020204030204" pitchFamily="34" charset="0"/>
                <a:cs typeface="Segoe UI" panose="020B0502040204020203" pitchFamily="34" charset="0"/>
              </a:rPr>
              <a:t>Notas:</a:t>
            </a:r>
          </a:p>
          <a:p>
            <a:pPr marL="171450" indent="-171450">
              <a:lnSpc>
                <a:spcPct val="107000"/>
              </a:lnSpc>
              <a:spcAft>
                <a:spcPts val="0"/>
              </a:spcAft>
              <a:buFont typeface="Arial" panose="020B0604020202020204" pitchFamily="34" charset="0"/>
              <a:buChar char="•"/>
            </a:pPr>
            <a:r>
              <a:rPr lang="es-ES" sz="600" dirty="0">
                <a:latin typeface="Segoe UI" panose="020B0502040204020203" pitchFamily="34" charset="0"/>
                <a:cs typeface="Segoe UI" panose="020B0502040204020203" pitchFamily="34" charset="0"/>
              </a:rPr>
              <a:t>Datos expandidos con proyecciones de población elaboradas con base en los resultados del Censo Nacional de Población y Vivienda 2018.</a:t>
            </a:r>
            <a:endParaRPr lang="es-CO" sz="600" dirty="0">
              <a:latin typeface="Segoe UI" panose="020B0502040204020203" pitchFamily="34" charset="0"/>
              <a:ea typeface="Calibri" panose="020F0502020204030204" pitchFamily="34" charset="0"/>
              <a:cs typeface="Segoe UI" panose="020B0502040204020203" pitchFamily="34" charset="0"/>
            </a:endParaRPr>
          </a:p>
          <a:p>
            <a:pPr marL="171450" indent="-171450">
              <a:lnSpc>
                <a:spcPct val="107000"/>
              </a:lnSpc>
              <a:buFont typeface="Arial" panose="020B0604020202020204" pitchFamily="34" charset="0"/>
              <a:buChar char="•"/>
            </a:pPr>
            <a:r>
              <a:rPr lang="es-CO" sz="600" dirty="0">
                <a:latin typeface="Segoe UI" panose="020B0502040204020203" pitchFamily="34" charset="0"/>
                <a:ea typeface="Calibri" panose="020F0502020204030204" pitchFamily="34" charset="0"/>
                <a:cs typeface="Segoe UI" panose="020B0502040204020203" pitchFamily="34" charset="0"/>
              </a:rPr>
              <a:t>Cifras aproximadas a un decimal. Por efecto del redondeo los totales pueden diferir ligeramente del anexo estadístico.</a:t>
            </a:r>
          </a:p>
          <a:p>
            <a:pPr marL="171450" indent="-171450">
              <a:lnSpc>
                <a:spcPct val="107000"/>
              </a:lnSpc>
              <a:spcAft>
                <a:spcPts val="1200"/>
              </a:spcAft>
              <a:buFont typeface="Arial" panose="020B0604020202020204" pitchFamily="34" charset="0"/>
              <a:buChar char="•"/>
            </a:pPr>
            <a:r>
              <a:rPr lang="es-ES" sz="600" dirty="0">
                <a:latin typeface="Segoe UI" panose="020B0502040204020203" pitchFamily="34" charset="0"/>
                <a:ea typeface="Calibri" panose="020F0502020204030204" pitchFamily="34" charset="0"/>
                <a:cs typeface="Segoe UI" panose="020B0502040204020203" pitchFamily="34" charset="0"/>
              </a:rPr>
              <a:t>Para estar en línea con el marco conceptual propuesto en la “Resolución I sobre las estadísticas del trabajo, la ocupación y la subutilización de la fuerza de trabajo” de la 19 CIET, se hace ajuste de los términos Desocupados y Tasa de desempleo por Población desocupada y Tasa de Desocupación.</a:t>
            </a:r>
            <a:endParaRPr lang="es-CO" sz="600" dirty="0">
              <a:latin typeface="Segoe UI" panose="020B0502040204020203" pitchFamily="34" charset="0"/>
              <a:ea typeface="Calibri" panose="020F0502020204030204" pitchFamily="34" charset="0"/>
              <a:cs typeface="Segoe UI" panose="020B0502040204020203" pitchFamily="34" charset="0"/>
            </a:endParaRPr>
          </a:p>
        </p:txBody>
      </p:sp>
      <p:graphicFrame>
        <p:nvGraphicFramePr>
          <p:cNvPr id="10" name="Gráfico 9">
            <a:extLst>
              <a:ext uri="{FF2B5EF4-FFF2-40B4-BE49-F238E27FC236}">
                <a16:creationId xmlns:a16="http://schemas.microsoft.com/office/drawing/2014/main" id="{00000000-0008-0000-0000-000026000000}"/>
              </a:ext>
            </a:extLst>
          </p:cNvPr>
          <p:cNvGraphicFramePr>
            <a:graphicFrameLocks/>
          </p:cNvGraphicFramePr>
          <p:nvPr/>
        </p:nvGraphicFramePr>
        <p:xfrm>
          <a:off x="1127691" y="1159498"/>
          <a:ext cx="6888617" cy="282450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722850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8F992481-E5D9-7D0F-2B8B-5638409DA29C}"/>
              </a:ext>
            </a:extLst>
          </p:cNvPr>
          <p:cNvGraphicFramePr>
            <a:graphicFrameLocks noGrp="1"/>
          </p:cNvGraphicFramePr>
          <p:nvPr/>
        </p:nvGraphicFramePr>
        <p:xfrm>
          <a:off x="1619250" y="1809750"/>
          <a:ext cx="5905499" cy="1524000"/>
        </p:xfrm>
        <a:graphic>
          <a:graphicData uri="http://schemas.openxmlformats.org/drawingml/2006/table">
            <a:tbl>
              <a:tblPr/>
              <a:tblGrid>
                <a:gridCol w="1022858">
                  <a:extLst>
                    <a:ext uri="{9D8B030D-6E8A-4147-A177-3AD203B41FA5}">
                      <a16:colId xmlns:a16="http://schemas.microsoft.com/office/drawing/2014/main" val="2203824361"/>
                    </a:ext>
                  </a:extLst>
                </a:gridCol>
                <a:gridCol w="890488">
                  <a:extLst>
                    <a:ext uri="{9D8B030D-6E8A-4147-A177-3AD203B41FA5}">
                      <a16:colId xmlns:a16="http://schemas.microsoft.com/office/drawing/2014/main" val="3170261109"/>
                    </a:ext>
                  </a:extLst>
                </a:gridCol>
                <a:gridCol w="890488">
                  <a:extLst>
                    <a:ext uri="{9D8B030D-6E8A-4147-A177-3AD203B41FA5}">
                      <a16:colId xmlns:a16="http://schemas.microsoft.com/office/drawing/2014/main" val="3251330580"/>
                    </a:ext>
                  </a:extLst>
                </a:gridCol>
                <a:gridCol w="893496">
                  <a:extLst>
                    <a:ext uri="{9D8B030D-6E8A-4147-A177-3AD203B41FA5}">
                      <a16:colId xmlns:a16="http://schemas.microsoft.com/office/drawing/2014/main" val="2107612306"/>
                    </a:ext>
                  </a:extLst>
                </a:gridCol>
                <a:gridCol w="1107093">
                  <a:extLst>
                    <a:ext uri="{9D8B030D-6E8A-4147-A177-3AD203B41FA5}">
                      <a16:colId xmlns:a16="http://schemas.microsoft.com/office/drawing/2014/main" val="2675657929"/>
                    </a:ext>
                  </a:extLst>
                </a:gridCol>
                <a:gridCol w="1101076">
                  <a:extLst>
                    <a:ext uri="{9D8B030D-6E8A-4147-A177-3AD203B41FA5}">
                      <a16:colId xmlns:a16="http://schemas.microsoft.com/office/drawing/2014/main" val="19522912"/>
                    </a:ext>
                  </a:extLst>
                </a:gridCol>
              </a:tblGrid>
              <a:tr h="238125">
                <a:tc rowSpan="3">
                  <a:txBody>
                    <a:bodyPr/>
                    <a:lstStyle/>
                    <a:p>
                      <a:pPr algn="ctr" fontAlgn="ctr">
                        <a:buNone/>
                      </a:pPr>
                      <a:r>
                        <a:rPr lang="es-CO" sz="1200" b="0" i="0" u="none" strike="noStrike">
                          <a:solidFill>
                            <a:srgbClr val="FFFFFF"/>
                          </a:solidFill>
                          <a:effectLst/>
                          <a:latin typeface="Segoe UI" panose="020B0502040204020203" pitchFamily="34" charset="0"/>
                        </a:rPr>
                        <a:t>Tasas (%)</a:t>
                      </a:r>
                    </a:p>
                  </a:txBody>
                  <a:tcPr marL="9525" marR="9525" marT="9525" marB="0" anchor="ctr">
                    <a:lnL>
                      <a:noFill/>
                    </a:lnL>
                    <a:lnR>
                      <a:noFill/>
                    </a:lnR>
                    <a:lnT>
                      <a:noFill/>
                    </a:lnT>
                    <a:lnB>
                      <a:noFill/>
                    </a:lnB>
                    <a:solidFill>
                      <a:srgbClr val="6B1940"/>
                    </a:solidFill>
                  </a:tcPr>
                </a:tc>
                <a:tc gridSpan="5">
                  <a:txBody>
                    <a:bodyPr/>
                    <a:lstStyle/>
                    <a:p>
                      <a:pPr algn="ctr" fontAlgn="ctr">
                        <a:buNone/>
                      </a:pPr>
                      <a:r>
                        <a:rPr lang="es-CO" sz="1200" b="1" i="0" u="none" strike="noStrike">
                          <a:solidFill>
                            <a:srgbClr val="FFFFFF"/>
                          </a:solidFill>
                          <a:effectLst/>
                          <a:latin typeface="Segoe UI" panose="020B0502040204020203" pitchFamily="34" charset="0"/>
                        </a:rPr>
                        <a:t>Valledupar</a:t>
                      </a:r>
                    </a:p>
                  </a:txBody>
                  <a:tcPr marL="9525" marR="9525" marT="9525" marB="0" anchor="ctr">
                    <a:lnL>
                      <a:noFill/>
                    </a:lnL>
                    <a:lnR>
                      <a:noFill/>
                    </a:lnR>
                    <a:lnT>
                      <a:noFill/>
                    </a:lnT>
                    <a:lnB>
                      <a:noFill/>
                    </a:lnB>
                    <a:solidFill>
                      <a:srgbClr val="880036"/>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3747592351"/>
                  </a:ext>
                </a:extLst>
              </a:tr>
              <a:tr h="266700">
                <a:tc vMerge="1">
                  <a:txBody>
                    <a:bodyPr/>
                    <a:lstStyle/>
                    <a:p>
                      <a:endParaRPr lang="es-CO"/>
                    </a:p>
                  </a:txBody>
                  <a:tcPr/>
                </a:tc>
                <a:tc gridSpan="2">
                  <a:txBody>
                    <a:bodyPr/>
                    <a:lstStyle/>
                    <a:p>
                      <a:pPr algn="ctr" fontAlgn="ctr">
                        <a:buNone/>
                      </a:pPr>
                      <a:r>
                        <a:rPr lang="es-CO" sz="1200" b="1" i="0" u="none" strike="noStrike">
                          <a:solidFill>
                            <a:srgbClr val="FFFFFF"/>
                          </a:solidFill>
                          <a:effectLst/>
                          <a:latin typeface="Segoe UI" panose="020B0502040204020203" pitchFamily="34" charset="0"/>
                        </a:rPr>
                        <a:t>Hombres</a:t>
                      </a:r>
                    </a:p>
                  </a:txBody>
                  <a:tcPr marL="9525" marR="9525" marT="9525" marB="0" anchor="ctr">
                    <a:lnL>
                      <a:noFill/>
                    </a:lnL>
                    <a:lnR>
                      <a:noFill/>
                    </a:lnR>
                    <a:lnT>
                      <a:noFill/>
                    </a:lnT>
                    <a:lnB>
                      <a:noFill/>
                    </a:lnB>
                    <a:solidFill>
                      <a:srgbClr val="7F7F7F"/>
                    </a:solidFill>
                  </a:tcPr>
                </a:tc>
                <a:tc hMerge="1">
                  <a:txBody>
                    <a:bodyPr/>
                    <a:lstStyle/>
                    <a:p>
                      <a:endParaRPr lang="es-CO"/>
                    </a:p>
                  </a:txBody>
                  <a:tcPr/>
                </a:tc>
                <a:tc gridSpan="2">
                  <a:txBody>
                    <a:bodyPr/>
                    <a:lstStyle/>
                    <a:p>
                      <a:pPr algn="ctr" fontAlgn="ctr">
                        <a:buNone/>
                      </a:pPr>
                      <a:r>
                        <a:rPr lang="es-CO" sz="1200" b="1" i="0" u="none" strike="noStrike">
                          <a:solidFill>
                            <a:srgbClr val="FFFFFF"/>
                          </a:solidFill>
                          <a:effectLst/>
                          <a:latin typeface="Segoe UI" panose="020B0502040204020203" pitchFamily="34" charset="0"/>
                        </a:rPr>
                        <a:t>Mujeres</a:t>
                      </a:r>
                    </a:p>
                  </a:txBody>
                  <a:tcPr marL="9525" marR="9525" marT="9525" marB="0" anchor="ctr">
                    <a:lnL>
                      <a:noFill/>
                    </a:lnL>
                    <a:lnR>
                      <a:noFill/>
                    </a:lnR>
                    <a:lnT>
                      <a:noFill/>
                    </a:lnT>
                    <a:lnB>
                      <a:noFill/>
                    </a:lnB>
                    <a:solidFill>
                      <a:srgbClr val="BFBFBF"/>
                    </a:solidFill>
                  </a:tcPr>
                </a:tc>
                <a:tc hMerge="1">
                  <a:txBody>
                    <a:bodyPr/>
                    <a:lstStyle/>
                    <a:p>
                      <a:endParaRPr lang="es-CO"/>
                    </a:p>
                  </a:txBody>
                  <a:tcPr/>
                </a:tc>
                <a:tc>
                  <a:txBody>
                    <a:bodyPr/>
                    <a:lstStyle/>
                    <a:p>
                      <a:pPr algn="l" fontAlgn="ctr">
                        <a:buNone/>
                      </a:pPr>
                      <a:r>
                        <a:rPr lang="es-CO" sz="1200" b="1" i="0" u="none" strike="noStrike">
                          <a:solidFill>
                            <a:srgbClr val="FFFFFF"/>
                          </a:solidFill>
                          <a:effectLst/>
                          <a:latin typeface="Segoe UI" panose="020B0502040204020203" pitchFamily="34" charset="0"/>
                        </a:rPr>
                        <a:t>Brecha en p.p</a:t>
                      </a:r>
                    </a:p>
                  </a:txBody>
                  <a:tcPr marL="9525" marR="9525" marT="9525" marB="0" anchor="ctr">
                    <a:lnL>
                      <a:noFill/>
                    </a:lnL>
                    <a:lnR>
                      <a:noFill/>
                    </a:lnR>
                    <a:lnT>
                      <a:noFill/>
                    </a:lnT>
                    <a:lnB>
                      <a:noFill/>
                    </a:lnB>
                    <a:solidFill>
                      <a:srgbClr val="FFBDD8"/>
                    </a:solidFill>
                  </a:tcPr>
                </a:tc>
                <a:extLst>
                  <a:ext uri="{0D108BD9-81ED-4DB2-BD59-A6C34878D82A}">
                    <a16:rowId xmlns:a16="http://schemas.microsoft.com/office/drawing/2014/main" val="164021965"/>
                  </a:ext>
                </a:extLst>
              </a:tr>
              <a:tr h="361950">
                <a:tc vMerge="1">
                  <a:txBody>
                    <a:bodyPr/>
                    <a:lstStyle/>
                    <a:p>
                      <a:endParaRPr lang="es-CO"/>
                    </a:p>
                  </a:txBody>
                  <a:tcPr/>
                </a:tc>
                <a:tc>
                  <a:txBody>
                    <a:bodyPr/>
                    <a:lstStyle/>
                    <a:p>
                      <a:pPr algn="ctr" fontAlgn="ctr">
                        <a:buNone/>
                      </a:pPr>
                      <a:r>
                        <a:rPr lang="es-CO" sz="1000" b="1" i="0" u="none" strike="noStrike">
                          <a:solidFill>
                            <a:srgbClr val="AD2750"/>
                          </a:solidFill>
                          <a:effectLst/>
                          <a:latin typeface="Segoe UI" panose="020B0502040204020203" pitchFamily="34" charset="0"/>
                        </a:rPr>
                        <a:t>Abr - jun 2024</a:t>
                      </a:r>
                    </a:p>
                  </a:txBody>
                  <a:tcPr marL="9525" marR="9525" marT="9525" marB="0" anchor="ctr">
                    <a:lnL w="6350" cap="flat" cmpd="sng" algn="ctr">
                      <a:solidFill>
                        <a:srgbClr val="000000"/>
                      </a:solidFill>
                      <a:prstDash val="dot"/>
                      <a:round/>
                      <a:headEnd type="none" w="med" len="med"/>
                      <a:tailEnd type="none" w="med" len="med"/>
                    </a:lnL>
                    <a:lnR>
                      <a:noFill/>
                    </a:lnR>
                    <a:lnT>
                      <a:noFill/>
                    </a:lnT>
                    <a:lnB>
                      <a:noFill/>
                    </a:lnB>
                    <a:solidFill>
                      <a:srgbClr val="FCD8E1"/>
                    </a:solidFill>
                  </a:tcPr>
                </a:tc>
                <a:tc>
                  <a:txBody>
                    <a:bodyPr/>
                    <a:lstStyle/>
                    <a:p>
                      <a:pPr algn="ctr" fontAlgn="ctr">
                        <a:buNone/>
                      </a:pPr>
                      <a:r>
                        <a:rPr lang="es-CO" sz="1000" b="1" i="0" u="none" strike="noStrike">
                          <a:solidFill>
                            <a:srgbClr val="AD2750"/>
                          </a:solidFill>
                          <a:effectLst/>
                          <a:latin typeface="Segoe UI" panose="020B0502040204020203" pitchFamily="34" charset="0"/>
                        </a:rPr>
                        <a:t>Abr - jun 2025</a:t>
                      </a:r>
                    </a:p>
                  </a:txBody>
                  <a:tcPr marL="9525" marR="9525" marT="9525" marB="0" anchor="ctr">
                    <a:lnL>
                      <a:noFill/>
                    </a:lnL>
                    <a:lnR w="6350" cap="flat" cmpd="sng" algn="ctr">
                      <a:solidFill>
                        <a:srgbClr val="000000"/>
                      </a:solidFill>
                      <a:prstDash val="dot"/>
                      <a:round/>
                      <a:headEnd type="none" w="med" len="med"/>
                      <a:tailEnd type="none" w="med" len="med"/>
                    </a:lnR>
                    <a:lnT>
                      <a:noFill/>
                    </a:lnT>
                    <a:lnB>
                      <a:noFill/>
                    </a:lnB>
                    <a:solidFill>
                      <a:srgbClr val="F9B0C5"/>
                    </a:solidFill>
                  </a:tcPr>
                </a:tc>
                <a:tc>
                  <a:txBody>
                    <a:bodyPr/>
                    <a:lstStyle/>
                    <a:p>
                      <a:pPr algn="ctr" fontAlgn="ctr">
                        <a:buNone/>
                      </a:pPr>
                      <a:r>
                        <a:rPr lang="es-CO" sz="1000" b="1" i="0" u="none" strike="noStrike">
                          <a:solidFill>
                            <a:srgbClr val="AD2750"/>
                          </a:solidFill>
                          <a:effectLst/>
                          <a:latin typeface="Segoe UI" panose="020B0502040204020203" pitchFamily="34" charset="0"/>
                        </a:rPr>
                        <a:t>Abr - jun 2024</a:t>
                      </a:r>
                    </a:p>
                  </a:txBody>
                  <a:tcPr marL="9525" marR="9525" marT="9525" marB="0" anchor="ctr">
                    <a:lnL w="6350" cap="flat" cmpd="sng" algn="ctr">
                      <a:solidFill>
                        <a:srgbClr val="000000"/>
                      </a:solidFill>
                      <a:prstDash val="dot"/>
                      <a:round/>
                      <a:headEnd type="none" w="med" len="med"/>
                      <a:tailEnd type="none" w="med" len="med"/>
                    </a:lnL>
                    <a:lnR>
                      <a:noFill/>
                    </a:lnR>
                    <a:lnT>
                      <a:noFill/>
                    </a:lnT>
                    <a:lnB>
                      <a:noFill/>
                    </a:lnB>
                    <a:solidFill>
                      <a:srgbClr val="FCD8E1"/>
                    </a:solidFill>
                  </a:tcPr>
                </a:tc>
                <a:tc>
                  <a:txBody>
                    <a:bodyPr/>
                    <a:lstStyle/>
                    <a:p>
                      <a:pPr algn="ctr" fontAlgn="ctr">
                        <a:buNone/>
                      </a:pPr>
                      <a:r>
                        <a:rPr lang="es-CO" sz="1000" b="1" i="0" u="none" strike="noStrike">
                          <a:solidFill>
                            <a:srgbClr val="AD2750"/>
                          </a:solidFill>
                          <a:effectLst/>
                          <a:latin typeface="Segoe UI" panose="020B0502040204020203" pitchFamily="34" charset="0"/>
                        </a:rPr>
                        <a:t>Abr - jun 2025</a:t>
                      </a:r>
                    </a:p>
                  </a:txBody>
                  <a:tcPr marL="9525" marR="9525" marT="9525" marB="0" anchor="ctr">
                    <a:lnL>
                      <a:noFill/>
                    </a:lnL>
                    <a:lnR w="6350" cap="flat" cmpd="sng" algn="ctr">
                      <a:solidFill>
                        <a:srgbClr val="000000"/>
                      </a:solidFill>
                      <a:prstDash val="dot"/>
                      <a:round/>
                      <a:headEnd type="none" w="med" len="med"/>
                      <a:tailEnd type="none" w="med" len="med"/>
                    </a:lnR>
                    <a:lnT>
                      <a:noFill/>
                    </a:lnT>
                    <a:lnB>
                      <a:noFill/>
                    </a:lnB>
                    <a:solidFill>
                      <a:srgbClr val="F9B0C5"/>
                    </a:solidFill>
                  </a:tcPr>
                </a:tc>
                <a:tc>
                  <a:txBody>
                    <a:bodyPr/>
                    <a:lstStyle/>
                    <a:p>
                      <a:pPr algn="ctr" fontAlgn="ctr">
                        <a:buNone/>
                      </a:pPr>
                      <a:r>
                        <a:rPr lang="es-CO" sz="1000" b="1" i="0" u="none" strike="noStrike">
                          <a:solidFill>
                            <a:srgbClr val="AD2750"/>
                          </a:solidFill>
                          <a:effectLst/>
                          <a:latin typeface="Segoe UI" panose="020B0502040204020203" pitchFamily="34" charset="0"/>
                        </a:rPr>
                        <a:t>Abr - jun 2025</a:t>
                      </a:r>
                    </a:p>
                  </a:txBody>
                  <a:tcPr marL="9525" marR="9525" marT="9525" marB="0" anchor="ctr">
                    <a:lnL w="6350" cap="flat" cmpd="sng" algn="ctr">
                      <a:solidFill>
                        <a:srgbClr val="000000"/>
                      </a:solidFill>
                      <a:prstDash val="dot"/>
                      <a:round/>
                      <a:headEnd type="none" w="med" len="med"/>
                      <a:tailEnd type="none" w="med" len="med"/>
                    </a:lnL>
                    <a:lnR>
                      <a:noFill/>
                    </a:lnR>
                    <a:lnT>
                      <a:noFill/>
                    </a:lnT>
                    <a:lnB>
                      <a:noFill/>
                    </a:lnB>
                    <a:solidFill>
                      <a:srgbClr val="FCD8E1"/>
                    </a:solidFill>
                  </a:tcPr>
                </a:tc>
                <a:extLst>
                  <a:ext uri="{0D108BD9-81ED-4DB2-BD59-A6C34878D82A}">
                    <a16:rowId xmlns:a16="http://schemas.microsoft.com/office/drawing/2014/main" val="1338714412"/>
                  </a:ext>
                </a:extLst>
              </a:tr>
              <a:tr h="219075">
                <a:tc>
                  <a:txBody>
                    <a:bodyPr/>
                    <a:lstStyle/>
                    <a:p>
                      <a:pPr algn="ctr" fontAlgn="ctr">
                        <a:buNone/>
                      </a:pPr>
                      <a:r>
                        <a:rPr lang="es-CO" sz="1200" b="1" i="0" u="none" strike="noStrike">
                          <a:solidFill>
                            <a:srgbClr val="000000"/>
                          </a:solidFill>
                          <a:effectLst/>
                          <a:latin typeface="Segoe UI" panose="020B0502040204020203" pitchFamily="34" charset="0"/>
                        </a:rPr>
                        <a:t>TGP</a:t>
                      </a:r>
                    </a:p>
                  </a:txBody>
                  <a:tcPr marL="9525" marR="9525" marT="9525" marB="0" anchor="ctr">
                    <a:lnL>
                      <a:noFill/>
                    </a:lnL>
                    <a:lnR w="6350" cap="flat" cmpd="sng" algn="ctr">
                      <a:solidFill>
                        <a:srgbClr val="000000"/>
                      </a:solidFill>
                      <a:prstDash val="dot"/>
                      <a:round/>
                      <a:headEnd type="none" w="med" len="med"/>
                      <a:tailEnd type="none" w="med" len="med"/>
                    </a:lnR>
                    <a:lnT>
                      <a:noFill/>
                    </a:lnT>
                    <a:lnB>
                      <a:noFill/>
                    </a:lnB>
                    <a:solidFill>
                      <a:srgbClr val="D9D9D9"/>
                    </a:solidFill>
                  </a:tcPr>
                </a:tc>
                <a:tc>
                  <a:txBody>
                    <a:bodyPr/>
                    <a:lstStyle/>
                    <a:p>
                      <a:pPr algn="r" fontAlgn="b">
                        <a:buNone/>
                      </a:pPr>
                      <a:r>
                        <a:rPr lang="es-CO" sz="1000" b="0" i="0" u="none" strike="noStrike" dirty="0">
                          <a:solidFill>
                            <a:srgbClr val="000000"/>
                          </a:solidFill>
                          <a:effectLst/>
                          <a:latin typeface="Segoe UI" panose="020B0502040204020203" pitchFamily="34" charset="0"/>
                        </a:rPr>
                        <a:t>               70,5 </a:t>
                      </a:r>
                    </a:p>
                  </a:txBody>
                  <a:tcPr marL="9525" marR="9525" marT="9525" marB="0" anchor="b">
                    <a:lnL w="6350" cap="flat" cmpd="sng" algn="ctr">
                      <a:solidFill>
                        <a:srgbClr val="000000"/>
                      </a:solidFill>
                      <a:prstDash val="dot"/>
                      <a:round/>
                      <a:headEnd type="none" w="med" len="med"/>
                      <a:tailEnd type="none" w="med" len="med"/>
                    </a:lnL>
                    <a:lnR>
                      <a:noFill/>
                    </a:lnR>
                    <a:lnT>
                      <a:noFill/>
                    </a:lnT>
                    <a:lnB>
                      <a:noFill/>
                    </a:lnB>
                    <a:solidFill>
                      <a:srgbClr val="D9D9D9"/>
                    </a:solidFill>
                  </a:tcPr>
                </a:tc>
                <a:tc>
                  <a:txBody>
                    <a:bodyPr/>
                    <a:lstStyle/>
                    <a:p>
                      <a:pPr algn="r" fontAlgn="b">
                        <a:buNone/>
                      </a:pPr>
                      <a:r>
                        <a:rPr lang="es-CO" sz="1000" b="1" i="0" u="none" strike="noStrike">
                          <a:solidFill>
                            <a:srgbClr val="000000"/>
                          </a:solidFill>
                          <a:effectLst/>
                          <a:latin typeface="Segoe UI" panose="020B0502040204020203" pitchFamily="34" charset="0"/>
                        </a:rPr>
                        <a:t>                70,3 </a:t>
                      </a:r>
                    </a:p>
                  </a:txBody>
                  <a:tcPr marL="9525" marR="9525" marT="9525" marB="0" anchor="b">
                    <a:lnL>
                      <a:noFill/>
                    </a:lnL>
                    <a:lnR w="6350" cap="flat" cmpd="sng" algn="ctr">
                      <a:solidFill>
                        <a:srgbClr val="000000"/>
                      </a:solidFill>
                      <a:prstDash val="dot"/>
                      <a:round/>
                      <a:headEnd type="none" w="med" len="med"/>
                      <a:tailEnd type="none" w="med" len="med"/>
                    </a:lnR>
                    <a:lnT>
                      <a:noFill/>
                    </a:lnT>
                    <a:lnB>
                      <a:noFill/>
                    </a:lnB>
                    <a:solidFill>
                      <a:srgbClr val="D9D9D9"/>
                    </a:solidFill>
                  </a:tcPr>
                </a:tc>
                <a:tc>
                  <a:txBody>
                    <a:bodyPr/>
                    <a:lstStyle/>
                    <a:p>
                      <a:pPr algn="r" fontAlgn="b">
                        <a:buNone/>
                      </a:pPr>
                      <a:r>
                        <a:rPr lang="es-CO" sz="1000" b="0" i="0" u="none" strike="noStrike">
                          <a:solidFill>
                            <a:srgbClr val="000000"/>
                          </a:solidFill>
                          <a:effectLst/>
                          <a:latin typeface="Segoe UI" panose="020B0502040204020203" pitchFamily="34" charset="0"/>
                        </a:rPr>
                        <a:t>                44,6 </a:t>
                      </a:r>
                    </a:p>
                  </a:txBody>
                  <a:tcPr marL="9525" marR="9525" marT="9525" marB="0" anchor="b">
                    <a:lnL w="6350" cap="flat" cmpd="sng" algn="ctr">
                      <a:solidFill>
                        <a:srgbClr val="000000"/>
                      </a:solidFill>
                      <a:prstDash val="dot"/>
                      <a:round/>
                      <a:headEnd type="none" w="med" len="med"/>
                      <a:tailEnd type="none" w="med" len="med"/>
                    </a:lnL>
                    <a:lnR>
                      <a:noFill/>
                    </a:lnR>
                    <a:lnT>
                      <a:noFill/>
                    </a:lnT>
                    <a:lnB>
                      <a:noFill/>
                    </a:lnB>
                    <a:solidFill>
                      <a:srgbClr val="D9D9D9"/>
                    </a:solidFill>
                  </a:tcPr>
                </a:tc>
                <a:tc>
                  <a:txBody>
                    <a:bodyPr/>
                    <a:lstStyle/>
                    <a:p>
                      <a:pPr algn="r" fontAlgn="b">
                        <a:buNone/>
                      </a:pPr>
                      <a:r>
                        <a:rPr lang="es-CO" sz="1000" b="1" i="0" u="none" strike="noStrike">
                          <a:solidFill>
                            <a:srgbClr val="000000"/>
                          </a:solidFill>
                          <a:effectLst/>
                          <a:latin typeface="Segoe UI" panose="020B0502040204020203" pitchFamily="34" charset="0"/>
                        </a:rPr>
                        <a:t>              47,6 </a:t>
                      </a:r>
                    </a:p>
                  </a:txBody>
                  <a:tcPr marL="9525" marR="9525" marT="9525" marB="0" anchor="b">
                    <a:lnL>
                      <a:noFill/>
                    </a:lnL>
                    <a:lnR w="6350" cap="flat" cmpd="sng" algn="ctr">
                      <a:solidFill>
                        <a:srgbClr val="000000"/>
                      </a:solidFill>
                      <a:prstDash val="dot"/>
                      <a:round/>
                      <a:headEnd type="none" w="med" len="med"/>
                      <a:tailEnd type="none" w="med" len="med"/>
                    </a:lnR>
                    <a:lnT>
                      <a:noFill/>
                    </a:lnT>
                    <a:lnB>
                      <a:noFill/>
                    </a:lnB>
                    <a:solidFill>
                      <a:srgbClr val="D9D9D9"/>
                    </a:solidFill>
                  </a:tcPr>
                </a:tc>
                <a:tc>
                  <a:txBody>
                    <a:bodyPr/>
                    <a:lstStyle/>
                    <a:p>
                      <a:pPr algn="ctr" fontAlgn="ctr">
                        <a:buNone/>
                      </a:pPr>
                      <a:r>
                        <a:rPr lang="es-CO" sz="1100" b="1" i="0" u="none" strike="noStrike">
                          <a:solidFill>
                            <a:srgbClr val="000000"/>
                          </a:solidFill>
                          <a:effectLst/>
                          <a:latin typeface="Segoe UI" panose="020B0502040204020203" pitchFamily="34" charset="0"/>
                        </a:rPr>
                        <a:t>-22,6</a:t>
                      </a:r>
                    </a:p>
                  </a:txBody>
                  <a:tcPr marL="9525" marR="9525" marT="9525" marB="0" anchor="ctr">
                    <a:lnL w="6350" cap="flat" cmpd="sng" algn="ctr">
                      <a:solidFill>
                        <a:srgbClr val="000000"/>
                      </a:solidFill>
                      <a:prstDash val="dot"/>
                      <a:round/>
                      <a:headEnd type="none" w="med" len="med"/>
                      <a:tailEnd type="none" w="med" len="med"/>
                    </a:lnL>
                    <a:lnR>
                      <a:noFill/>
                    </a:lnR>
                    <a:lnT>
                      <a:noFill/>
                    </a:lnT>
                    <a:lnB>
                      <a:noFill/>
                    </a:lnB>
                    <a:solidFill>
                      <a:srgbClr val="D9D9D9"/>
                    </a:solidFill>
                  </a:tcPr>
                </a:tc>
                <a:extLst>
                  <a:ext uri="{0D108BD9-81ED-4DB2-BD59-A6C34878D82A}">
                    <a16:rowId xmlns:a16="http://schemas.microsoft.com/office/drawing/2014/main" val="1306239200"/>
                  </a:ext>
                </a:extLst>
              </a:tr>
              <a:tr h="219075">
                <a:tc>
                  <a:txBody>
                    <a:bodyPr/>
                    <a:lstStyle/>
                    <a:p>
                      <a:pPr algn="ctr" fontAlgn="ctr">
                        <a:buNone/>
                      </a:pPr>
                      <a:r>
                        <a:rPr lang="es-CO" sz="1200" b="1" i="0" u="none" strike="noStrike">
                          <a:solidFill>
                            <a:srgbClr val="000000"/>
                          </a:solidFill>
                          <a:effectLst/>
                          <a:latin typeface="Segoe UI" panose="020B0502040204020203" pitchFamily="34" charset="0"/>
                        </a:rPr>
                        <a:t>TO</a:t>
                      </a:r>
                    </a:p>
                  </a:txBody>
                  <a:tcPr marL="9525" marR="9525" marT="9525" marB="0" anchor="ctr">
                    <a:lnL>
                      <a:noFill/>
                    </a:lnL>
                    <a:lnR w="6350" cap="flat" cmpd="sng" algn="ctr">
                      <a:solidFill>
                        <a:srgbClr val="000000"/>
                      </a:solidFill>
                      <a:prstDash val="dot"/>
                      <a:round/>
                      <a:headEnd type="none" w="med" len="med"/>
                      <a:tailEnd type="none" w="med" len="med"/>
                    </a:lnR>
                    <a:lnT>
                      <a:noFill/>
                    </a:lnT>
                    <a:lnB>
                      <a:noFill/>
                    </a:lnB>
                    <a:solidFill>
                      <a:srgbClr val="FFFFFF"/>
                    </a:solidFill>
                  </a:tcPr>
                </a:tc>
                <a:tc>
                  <a:txBody>
                    <a:bodyPr/>
                    <a:lstStyle/>
                    <a:p>
                      <a:pPr algn="r" fontAlgn="b">
                        <a:buNone/>
                      </a:pPr>
                      <a:r>
                        <a:rPr lang="es-CO" sz="1000" b="0" i="0" u="none" strike="noStrike">
                          <a:solidFill>
                            <a:srgbClr val="000000"/>
                          </a:solidFill>
                          <a:effectLst/>
                          <a:latin typeface="Segoe UI" panose="020B0502040204020203" pitchFamily="34" charset="0"/>
                        </a:rPr>
                        <a:t>               64,1 </a:t>
                      </a:r>
                    </a:p>
                  </a:txBody>
                  <a:tcPr marL="9525" marR="9525" marT="9525" marB="0" anchor="b">
                    <a:lnL w="6350" cap="flat" cmpd="sng" algn="ctr">
                      <a:solidFill>
                        <a:srgbClr val="000000"/>
                      </a:solidFill>
                      <a:prstDash val="dot"/>
                      <a:round/>
                      <a:headEnd type="none" w="med" len="med"/>
                      <a:tailEnd type="none" w="med" len="med"/>
                    </a:lnL>
                    <a:lnR>
                      <a:noFill/>
                    </a:lnR>
                    <a:lnT>
                      <a:noFill/>
                    </a:lnT>
                    <a:lnB>
                      <a:noFill/>
                    </a:lnB>
                    <a:solidFill>
                      <a:srgbClr val="FFFFFF"/>
                    </a:solidFill>
                  </a:tcPr>
                </a:tc>
                <a:tc>
                  <a:txBody>
                    <a:bodyPr/>
                    <a:lstStyle/>
                    <a:p>
                      <a:pPr algn="r" fontAlgn="b">
                        <a:buNone/>
                      </a:pPr>
                      <a:r>
                        <a:rPr lang="es-CO" sz="1000" b="1" i="0" u="none" strike="noStrike">
                          <a:solidFill>
                            <a:srgbClr val="000000"/>
                          </a:solidFill>
                          <a:effectLst/>
                          <a:latin typeface="Segoe UI" panose="020B0502040204020203" pitchFamily="34" charset="0"/>
                        </a:rPr>
                        <a:t>                67,0 </a:t>
                      </a:r>
                    </a:p>
                  </a:txBody>
                  <a:tcPr marL="9525" marR="9525" marT="9525" marB="0" anchor="b">
                    <a:lnL>
                      <a:noFill/>
                    </a:lnL>
                    <a:lnR w="6350" cap="flat" cmpd="sng" algn="ctr">
                      <a:solidFill>
                        <a:srgbClr val="000000"/>
                      </a:solidFill>
                      <a:prstDash val="dot"/>
                      <a:round/>
                      <a:headEnd type="none" w="med" len="med"/>
                      <a:tailEnd type="none" w="med" len="med"/>
                    </a:lnR>
                    <a:lnT>
                      <a:noFill/>
                    </a:lnT>
                    <a:lnB>
                      <a:noFill/>
                    </a:lnB>
                    <a:solidFill>
                      <a:srgbClr val="FFFFFF"/>
                    </a:solidFill>
                  </a:tcPr>
                </a:tc>
                <a:tc>
                  <a:txBody>
                    <a:bodyPr/>
                    <a:lstStyle/>
                    <a:p>
                      <a:pPr algn="r" fontAlgn="b">
                        <a:buNone/>
                      </a:pPr>
                      <a:r>
                        <a:rPr lang="es-CO" sz="1000" b="0" i="0" u="none" strike="noStrike">
                          <a:solidFill>
                            <a:srgbClr val="000000"/>
                          </a:solidFill>
                          <a:effectLst/>
                          <a:latin typeface="Segoe UI" panose="020B0502040204020203" pitchFamily="34" charset="0"/>
                        </a:rPr>
                        <a:t>                37,6 </a:t>
                      </a:r>
                    </a:p>
                  </a:txBody>
                  <a:tcPr marL="9525" marR="9525" marT="9525" marB="0" anchor="b">
                    <a:lnL w="6350" cap="flat" cmpd="sng" algn="ctr">
                      <a:solidFill>
                        <a:srgbClr val="000000"/>
                      </a:solidFill>
                      <a:prstDash val="dot"/>
                      <a:round/>
                      <a:headEnd type="none" w="med" len="med"/>
                      <a:tailEnd type="none" w="med" len="med"/>
                    </a:lnL>
                    <a:lnR>
                      <a:noFill/>
                    </a:lnR>
                    <a:lnT>
                      <a:noFill/>
                    </a:lnT>
                    <a:lnB>
                      <a:noFill/>
                    </a:lnB>
                    <a:solidFill>
                      <a:srgbClr val="FFFFFF"/>
                    </a:solidFill>
                  </a:tcPr>
                </a:tc>
                <a:tc>
                  <a:txBody>
                    <a:bodyPr/>
                    <a:lstStyle/>
                    <a:p>
                      <a:pPr algn="r" fontAlgn="b">
                        <a:buNone/>
                      </a:pPr>
                      <a:r>
                        <a:rPr lang="es-CO" sz="1000" b="1" i="0" u="none" strike="noStrike">
                          <a:solidFill>
                            <a:srgbClr val="000000"/>
                          </a:solidFill>
                          <a:effectLst/>
                          <a:latin typeface="Segoe UI" panose="020B0502040204020203" pitchFamily="34" charset="0"/>
                        </a:rPr>
                        <a:t>              41,8 </a:t>
                      </a:r>
                    </a:p>
                  </a:txBody>
                  <a:tcPr marL="9525" marR="9525" marT="9525" marB="0" anchor="b">
                    <a:lnL>
                      <a:noFill/>
                    </a:lnL>
                    <a:lnR w="6350" cap="flat" cmpd="sng" algn="ctr">
                      <a:solidFill>
                        <a:srgbClr val="000000"/>
                      </a:solidFill>
                      <a:prstDash val="dot"/>
                      <a:round/>
                      <a:headEnd type="none" w="med" len="med"/>
                      <a:tailEnd type="none" w="med" len="med"/>
                    </a:lnR>
                    <a:lnT>
                      <a:noFill/>
                    </a:lnT>
                    <a:lnB>
                      <a:noFill/>
                    </a:lnB>
                    <a:solidFill>
                      <a:srgbClr val="FFFFFF"/>
                    </a:solidFill>
                  </a:tcPr>
                </a:tc>
                <a:tc>
                  <a:txBody>
                    <a:bodyPr/>
                    <a:lstStyle/>
                    <a:p>
                      <a:pPr algn="ctr" fontAlgn="ctr">
                        <a:buNone/>
                      </a:pPr>
                      <a:r>
                        <a:rPr lang="es-CO" sz="1100" b="1" i="0" u="none" strike="noStrike">
                          <a:solidFill>
                            <a:srgbClr val="000000"/>
                          </a:solidFill>
                          <a:effectLst/>
                          <a:latin typeface="Segoe UI" panose="020B0502040204020203" pitchFamily="34" charset="0"/>
                        </a:rPr>
                        <a:t>-25,2</a:t>
                      </a:r>
                    </a:p>
                  </a:txBody>
                  <a:tcPr marL="9525" marR="9525" marT="9525" marB="0" anchor="ctr">
                    <a:lnL w="6350" cap="flat" cmpd="sng" algn="ctr">
                      <a:solidFill>
                        <a:srgbClr val="000000"/>
                      </a:solidFill>
                      <a:prstDash val="dot"/>
                      <a:round/>
                      <a:headEnd type="none" w="med" len="med"/>
                      <a:tailEnd type="none" w="med" len="med"/>
                    </a:lnL>
                    <a:lnR>
                      <a:noFill/>
                    </a:lnR>
                    <a:lnT>
                      <a:noFill/>
                    </a:lnT>
                    <a:lnB>
                      <a:noFill/>
                    </a:lnB>
                    <a:solidFill>
                      <a:srgbClr val="FFFFFF"/>
                    </a:solidFill>
                  </a:tcPr>
                </a:tc>
                <a:extLst>
                  <a:ext uri="{0D108BD9-81ED-4DB2-BD59-A6C34878D82A}">
                    <a16:rowId xmlns:a16="http://schemas.microsoft.com/office/drawing/2014/main" val="540497456"/>
                  </a:ext>
                </a:extLst>
              </a:tr>
              <a:tr h="219075">
                <a:tc>
                  <a:txBody>
                    <a:bodyPr/>
                    <a:lstStyle/>
                    <a:p>
                      <a:pPr algn="ctr" fontAlgn="ctr">
                        <a:buNone/>
                      </a:pPr>
                      <a:r>
                        <a:rPr lang="es-CO" sz="1200" b="1" i="0" u="none" strike="noStrike">
                          <a:solidFill>
                            <a:srgbClr val="000000"/>
                          </a:solidFill>
                          <a:effectLst/>
                          <a:latin typeface="Segoe UI" panose="020B0502040204020203" pitchFamily="34" charset="0"/>
                        </a:rPr>
                        <a:t>TD</a:t>
                      </a:r>
                    </a:p>
                  </a:txBody>
                  <a:tcPr marL="9525" marR="9525" marT="9525" marB="0" anchor="ctr">
                    <a:lnL>
                      <a:noFill/>
                    </a:lnL>
                    <a:lnR w="6350" cap="flat" cmpd="sng" algn="ctr">
                      <a:solidFill>
                        <a:srgbClr val="000000"/>
                      </a:solidFill>
                      <a:prstDash val="dot"/>
                      <a:round/>
                      <a:headEnd type="none" w="med" len="med"/>
                      <a:tailEnd type="none" w="med" len="med"/>
                    </a:lnR>
                    <a:lnT>
                      <a:noFill/>
                    </a:lnT>
                    <a:lnB>
                      <a:noFill/>
                    </a:lnB>
                    <a:solidFill>
                      <a:srgbClr val="D9D9D9"/>
                    </a:solidFill>
                  </a:tcPr>
                </a:tc>
                <a:tc>
                  <a:txBody>
                    <a:bodyPr/>
                    <a:lstStyle/>
                    <a:p>
                      <a:pPr algn="r" fontAlgn="b">
                        <a:buNone/>
                      </a:pPr>
                      <a:r>
                        <a:rPr lang="es-CO" sz="1000" b="0" i="0" u="none" strike="noStrike">
                          <a:solidFill>
                            <a:srgbClr val="000000"/>
                          </a:solidFill>
                          <a:effectLst/>
                          <a:latin typeface="Segoe UI" panose="020B0502040204020203" pitchFamily="34" charset="0"/>
                        </a:rPr>
                        <a:t>                9,0 </a:t>
                      </a:r>
                    </a:p>
                  </a:txBody>
                  <a:tcPr marL="9525" marR="9525" marT="9525" marB="0" anchor="b">
                    <a:lnL w="6350" cap="flat" cmpd="sng" algn="ctr">
                      <a:solidFill>
                        <a:srgbClr val="000000"/>
                      </a:solidFill>
                      <a:prstDash val="dot"/>
                      <a:round/>
                      <a:headEnd type="none" w="med" len="med"/>
                      <a:tailEnd type="none" w="med" len="med"/>
                    </a:lnL>
                    <a:lnR>
                      <a:noFill/>
                    </a:lnR>
                    <a:lnT>
                      <a:noFill/>
                    </a:lnT>
                    <a:lnB>
                      <a:noFill/>
                    </a:lnB>
                    <a:solidFill>
                      <a:srgbClr val="D9D9D9"/>
                    </a:solidFill>
                  </a:tcPr>
                </a:tc>
                <a:tc>
                  <a:txBody>
                    <a:bodyPr/>
                    <a:lstStyle/>
                    <a:p>
                      <a:pPr algn="r" fontAlgn="b">
                        <a:buNone/>
                      </a:pPr>
                      <a:r>
                        <a:rPr lang="es-CO" sz="1000" b="1" i="0" u="none" strike="noStrike">
                          <a:solidFill>
                            <a:srgbClr val="000000"/>
                          </a:solidFill>
                          <a:effectLst/>
                          <a:latin typeface="Segoe UI" panose="020B0502040204020203" pitchFamily="34" charset="0"/>
                        </a:rPr>
                        <a:t>                 4,6 </a:t>
                      </a:r>
                    </a:p>
                  </a:txBody>
                  <a:tcPr marL="9525" marR="9525" marT="9525" marB="0" anchor="b">
                    <a:lnL>
                      <a:noFill/>
                    </a:lnL>
                    <a:lnR w="6350" cap="flat" cmpd="sng" algn="ctr">
                      <a:solidFill>
                        <a:srgbClr val="000000"/>
                      </a:solidFill>
                      <a:prstDash val="dot"/>
                      <a:round/>
                      <a:headEnd type="none" w="med" len="med"/>
                      <a:tailEnd type="none" w="med" len="med"/>
                    </a:lnR>
                    <a:lnT>
                      <a:noFill/>
                    </a:lnT>
                    <a:lnB>
                      <a:noFill/>
                    </a:lnB>
                    <a:solidFill>
                      <a:srgbClr val="D9D9D9"/>
                    </a:solidFill>
                  </a:tcPr>
                </a:tc>
                <a:tc>
                  <a:txBody>
                    <a:bodyPr/>
                    <a:lstStyle/>
                    <a:p>
                      <a:pPr algn="r" fontAlgn="b">
                        <a:buNone/>
                      </a:pPr>
                      <a:r>
                        <a:rPr lang="es-CO" sz="1000" b="0" i="0" u="none" strike="noStrike">
                          <a:solidFill>
                            <a:srgbClr val="000000"/>
                          </a:solidFill>
                          <a:effectLst/>
                          <a:latin typeface="Segoe UI" panose="020B0502040204020203" pitchFamily="34" charset="0"/>
                        </a:rPr>
                        <a:t>                15,7 </a:t>
                      </a:r>
                    </a:p>
                  </a:txBody>
                  <a:tcPr marL="9525" marR="9525" marT="9525" marB="0" anchor="b">
                    <a:lnL w="6350" cap="flat" cmpd="sng" algn="ctr">
                      <a:solidFill>
                        <a:srgbClr val="000000"/>
                      </a:solidFill>
                      <a:prstDash val="dot"/>
                      <a:round/>
                      <a:headEnd type="none" w="med" len="med"/>
                      <a:tailEnd type="none" w="med" len="med"/>
                    </a:lnL>
                    <a:lnR>
                      <a:noFill/>
                    </a:lnR>
                    <a:lnT>
                      <a:noFill/>
                    </a:lnT>
                    <a:lnB>
                      <a:noFill/>
                    </a:lnB>
                    <a:solidFill>
                      <a:srgbClr val="D9D9D9"/>
                    </a:solidFill>
                  </a:tcPr>
                </a:tc>
                <a:tc>
                  <a:txBody>
                    <a:bodyPr/>
                    <a:lstStyle/>
                    <a:p>
                      <a:pPr algn="r" fontAlgn="b">
                        <a:buNone/>
                      </a:pPr>
                      <a:r>
                        <a:rPr lang="es-CO" sz="1000" b="1" i="0" u="none" strike="noStrike">
                          <a:solidFill>
                            <a:srgbClr val="000000"/>
                          </a:solidFill>
                          <a:effectLst/>
                          <a:latin typeface="Segoe UI" panose="020B0502040204020203" pitchFamily="34" charset="0"/>
                        </a:rPr>
                        <a:t>              12,2 </a:t>
                      </a:r>
                    </a:p>
                  </a:txBody>
                  <a:tcPr marL="9525" marR="9525" marT="9525" marB="0" anchor="b">
                    <a:lnL>
                      <a:noFill/>
                    </a:lnL>
                    <a:lnR w="6350" cap="flat" cmpd="sng" algn="ctr">
                      <a:solidFill>
                        <a:srgbClr val="000000"/>
                      </a:solidFill>
                      <a:prstDash val="dot"/>
                      <a:round/>
                      <a:headEnd type="none" w="med" len="med"/>
                      <a:tailEnd type="none" w="med" len="med"/>
                    </a:lnR>
                    <a:lnT>
                      <a:noFill/>
                    </a:lnT>
                    <a:lnB>
                      <a:noFill/>
                    </a:lnB>
                    <a:solidFill>
                      <a:srgbClr val="D9D9D9"/>
                    </a:solidFill>
                  </a:tcPr>
                </a:tc>
                <a:tc>
                  <a:txBody>
                    <a:bodyPr/>
                    <a:lstStyle/>
                    <a:p>
                      <a:pPr algn="ctr" fontAlgn="ctr">
                        <a:buNone/>
                      </a:pPr>
                      <a:r>
                        <a:rPr lang="es-CO" sz="1100" b="1" i="0" u="none" strike="noStrike" dirty="0">
                          <a:solidFill>
                            <a:srgbClr val="000000"/>
                          </a:solidFill>
                          <a:effectLst/>
                          <a:latin typeface="Segoe UI" panose="020B0502040204020203" pitchFamily="34" charset="0"/>
                        </a:rPr>
                        <a:t>7,6</a:t>
                      </a:r>
                    </a:p>
                  </a:txBody>
                  <a:tcPr marL="9525" marR="9525" marT="9525" marB="0" anchor="ctr">
                    <a:lnL w="6350" cap="flat" cmpd="sng" algn="ctr">
                      <a:solidFill>
                        <a:srgbClr val="000000"/>
                      </a:solidFill>
                      <a:prstDash val="dot"/>
                      <a:round/>
                      <a:headEnd type="none" w="med" len="med"/>
                      <a:tailEnd type="none" w="med" len="med"/>
                    </a:lnL>
                    <a:lnR>
                      <a:noFill/>
                    </a:lnR>
                    <a:lnT>
                      <a:noFill/>
                    </a:lnT>
                    <a:lnB>
                      <a:noFill/>
                    </a:lnB>
                    <a:solidFill>
                      <a:srgbClr val="D9D9D9"/>
                    </a:solidFill>
                  </a:tcPr>
                </a:tc>
                <a:extLst>
                  <a:ext uri="{0D108BD9-81ED-4DB2-BD59-A6C34878D82A}">
                    <a16:rowId xmlns:a16="http://schemas.microsoft.com/office/drawing/2014/main" val="4214464120"/>
                  </a:ext>
                </a:extLst>
              </a:tr>
            </a:tbl>
          </a:graphicData>
        </a:graphic>
      </p:graphicFrame>
      <p:sp>
        <p:nvSpPr>
          <p:cNvPr id="4" name="object 2">
            <a:extLst>
              <a:ext uri="{FF2B5EF4-FFF2-40B4-BE49-F238E27FC236}">
                <a16:creationId xmlns:a16="http://schemas.microsoft.com/office/drawing/2014/main" id="{AFEB70E8-2772-29A6-CC12-D31DB1456841}"/>
              </a:ext>
            </a:extLst>
          </p:cNvPr>
          <p:cNvSpPr txBox="1"/>
          <p:nvPr/>
        </p:nvSpPr>
        <p:spPr>
          <a:xfrm>
            <a:off x="406606" y="237822"/>
            <a:ext cx="8021041" cy="734047"/>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pPr lvl="0">
              <a:lnSpc>
                <a:spcPct val="90000"/>
              </a:lnSpc>
              <a:defRPr/>
            </a:pPr>
            <a:r>
              <a:rPr lang="es-ES" sz="1600" b="0" dirty="0">
                <a:solidFill>
                  <a:srgbClr val="EF3C6F"/>
                </a:solidFill>
                <a:ea typeface="Segoe UI Emoji" panose="020B0502040204020203" pitchFamily="34" charset="0"/>
              </a:rPr>
              <a:t>Tasa Global de Participación </a:t>
            </a:r>
            <a:r>
              <a:rPr lang="es-ES" sz="1600" b="0" dirty="0">
                <a:solidFill>
                  <a:srgbClr val="6F2A4D"/>
                </a:solidFill>
                <a:ea typeface="Segoe UI Emoji" panose="020B0502040204020203" pitchFamily="34" charset="0"/>
              </a:rPr>
              <a:t>(TGP)</a:t>
            </a:r>
            <a:r>
              <a:rPr lang="es-ES" sz="1600" b="0" dirty="0">
                <a:solidFill>
                  <a:srgbClr val="EF3C6F"/>
                </a:solidFill>
                <a:ea typeface="Segoe UI Emoji" panose="020B0502040204020203" pitchFamily="34" charset="0"/>
              </a:rPr>
              <a:t>, Tasa de Ocupación </a:t>
            </a:r>
            <a:r>
              <a:rPr lang="es-ES" sz="1600" b="0" dirty="0">
                <a:solidFill>
                  <a:srgbClr val="6F2A4D"/>
                </a:solidFill>
                <a:ea typeface="Segoe UI Emoji" panose="020B0502040204020203" pitchFamily="34" charset="0"/>
              </a:rPr>
              <a:t>(TO)</a:t>
            </a:r>
            <a:r>
              <a:rPr lang="es-ES" sz="1600" b="0" dirty="0">
                <a:solidFill>
                  <a:srgbClr val="EF3C6F"/>
                </a:solidFill>
                <a:ea typeface="Segoe UI Emoji" panose="020B0502040204020203" pitchFamily="34" charset="0"/>
              </a:rPr>
              <a:t> y Tasa de Desocupación </a:t>
            </a:r>
            <a:r>
              <a:rPr lang="es-ES" sz="1600" b="0" dirty="0">
                <a:solidFill>
                  <a:srgbClr val="6F2A4D"/>
                </a:solidFill>
                <a:ea typeface="Segoe UI Emoji" panose="020B0502040204020203" pitchFamily="34" charset="0"/>
              </a:rPr>
              <a:t>(TD) </a:t>
            </a:r>
            <a:r>
              <a:rPr lang="es-ES" sz="1600" b="0" dirty="0">
                <a:solidFill>
                  <a:srgbClr val="EF3C6F"/>
                </a:solidFill>
                <a:ea typeface="Segoe UI Emoji" panose="020B0502040204020203" pitchFamily="34" charset="0"/>
              </a:rPr>
              <a:t>según sexo </a:t>
            </a:r>
          </a:p>
          <a:p>
            <a:pPr lvl="0">
              <a:lnSpc>
                <a:spcPct val="90000"/>
              </a:lnSpc>
              <a:defRPr/>
            </a:pPr>
            <a:r>
              <a:rPr lang="es-ES" sz="1600" b="0" dirty="0">
                <a:solidFill>
                  <a:srgbClr val="6F2A4D"/>
                </a:solidFill>
                <a:ea typeface="Segoe UI Emoji" panose="020B0502040204020203" pitchFamily="34" charset="0"/>
              </a:rPr>
              <a:t>Valledupar</a:t>
            </a:r>
          </a:p>
        </p:txBody>
      </p:sp>
      <p:sp>
        <p:nvSpPr>
          <p:cNvPr id="5" name="TrimAñoL1Año">
            <a:extLst>
              <a:ext uri="{FF2B5EF4-FFF2-40B4-BE49-F238E27FC236}">
                <a16:creationId xmlns:a16="http://schemas.microsoft.com/office/drawing/2014/main" id="{64656F0D-6F3D-8B5A-9D05-BEEF783FE749}"/>
              </a:ext>
            </a:extLst>
          </p:cNvPr>
          <p:cNvSpPr txBox="1"/>
          <p:nvPr/>
        </p:nvSpPr>
        <p:spPr>
          <a:xfrm>
            <a:off x="428643" y="971869"/>
            <a:ext cx="2381214" cy="253916"/>
          </a:xfrm>
          <a:prstGeom prst="rect">
            <a:avLst/>
          </a:prstGeom>
          <a:solidFill>
            <a:srgbClr val="FFC000"/>
          </a:solid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CO" sz="1200" b="0" dirty="0">
                <a:solidFill>
                  <a:schemeClr val="tx1">
                    <a:lumMod val="85000"/>
                    <a:lumOff val="15000"/>
                  </a:schemeClr>
                </a:solidFill>
                <a:ea typeface="Roboto Medium" panose="02000000000000000000" pitchFamily="2" charset="0"/>
              </a:rPr>
              <a:t>Abril - Junio (2024 – 2025)</a:t>
            </a:r>
          </a:p>
        </p:txBody>
      </p:sp>
      <p:sp>
        <p:nvSpPr>
          <p:cNvPr id="6" name="object 18">
            <a:extLst>
              <a:ext uri="{FF2B5EF4-FFF2-40B4-BE49-F238E27FC236}">
                <a16:creationId xmlns:a16="http://schemas.microsoft.com/office/drawing/2014/main" id="{91D694C9-6391-2502-BC3E-29CCDA2BD039}"/>
              </a:ext>
            </a:extLst>
          </p:cNvPr>
          <p:cNvSpPr txBox="1"/>
          <p:nvPr/>
        </p:nvSpPr>
        <p:spPr>
          <a:xfrm>
            <a:off x="428643" y="3848953"/>
            <a:ext cx="8312010" cy="806759"/>
          </a:xfrm>
          <a:prstGeom prst="rect">
            <a:avLst/>
          </a:prstGeom>
        </p:spPr>
        <p:txBody>
          <a:bodyPr vert="horz" wrap="square" lIns="0" tIns="6985" rIns="0" bIns="0" rtlCol="0" anchor="b">
            <a:spAutoFit/>
          </a:bodyPr>
          <a:lstStyle/>
          <a:p>
            <a:pPr>
              <a:lnSpc>
                <a:spcPct val="107000"/>
              </a:lnSpc>
            </a:pPr>
            <a:r>
              <a:rPr lang="es-CO" sz="600" b="1" dirty="0">
                <a:latin typeface="Segoe UI" panose="020B0502040204020203" pitchFamily="34" charset="0"/>
                <a:ea typeface="Calibri" panose="020F0502020204030204" pitchFamily="34" charset="0"/>
                <a:cs typeface="Segoe UI" panose="020B0502040204020203" pitchFamily="34" charset="0"/>
              </a:rPr>
              <a:t>Fuente: </a:t>
            </a:r>
            <a:r>
              <a:rPr lang="es-CO" sz="600" dirty="0">
                <a:latin typeface="Segoe UI" panose="020B0502040204020203" pitchFamily="34" charset="0"/>
                <a:ea typeface="Calibri" panose="020F0502020204030204" pitchFamily="34" charset="0"/>
                <a:cs typeface="Segoe UI" panose="020B0502040204020203" pitchFamily="34" charset="0"/>
              </a:rPr>
              <a:t>DANE, GEIH.</a:t>
            </a:r>
            <a:endParaRPr lang="es-ES" sz="600" b="1" dirty="0">
              <a:latin typeface="Segoe UI" panose="020B0502040204020203" pitchFamily="34" charset="0"/>
              <a:cs typeface="Segoe UI" panose="020B0502040204020203" pitchFamily="34" charset="0"/>
            </a:endParaRPr>
          </a:p>
          <a:p>
            <a:pPr>
              <a:lnSpc>
                <a:spcPct val="107000"/>
              </a:lnSpc>
            </a:pPr>
            <a:r>
              <a:rPr lang="es-ES" sz="600" b="1" dirty="0">
                <a:latin typeface="Segoe UI" panose="020B0502040204020203" pitchFamily="34" charset="0"/>
                <a:cs typeface="Segoe UI" panose="020B0502040204020203" pitchFamily="34" charset="0"/>
              </a:rPr>
              <a:t>* </a:t>
            </a:r>
            <a:r>
              <a:rPr lang="es-ES" sz="600" dirty="0">
                <a:latin typeface="Segoe UI" panose="020B0502040204020203" pitchFamily="34" charset="0"/>
                <a:cs typeface="Segoe UI" panose="020B0502040204020203" pitchFamily="34" charset="0"/>
              </a:rPr>
              <a:t>Variación estadísticamente significativa.</a:t>
            </a:r>
            <a:endParaRPr lang="es-ES" sz="600" b="1" dirty="0">
              <a:latin typeface="Segoe UI" panose="020B0502040204020203" pitchFamily="34" charset="0"/>
              <a:cs typeface="Segoe UI" panose="020B0502040204020203" pitchFamily="34" charset="0"/>
            </a:endParaRPr>
          </a:p>
          <a:p>
            <a:pPr>
              <a:lnSpc>
                <a:spcPct val="107000"/>
              </a:lnSpc>
              <a:spcAft>
                <a:spcPts val="0"/>
              </a:spcAft>
            </a:pPr>
            <a:r>
              <a:rPr lang="es-CO" sz="600" b="1" dirty="0">
                <a:latin typeface="Segoe UI" panose="020B0502040204020203" pitchFamily="34" charset="0"/>
                <a:ea typeface="Calibri" panose="020F0502020204030204" pitchFamily="34" charset="0"/>
                <a:cs typeface="Segoe UI" panose="020B0502040204020203" pitchFamily="34" charset="0"/>
              </a:rPr>
              <a:t>Notas:</a:t>
            </a:r>
          </a:p>
          <a:p>
            <a:pPr marL="171450" indent="-171450">
              <a:lnSpc>
                <a:spcPct val="107000"/>
              </a:lnSpc>
              <a:spcAft>
                <a:spcPts val="0"/>
              </a:spcAft>
              <a:buFont typeface="Arial" panose="020B0604020202020204" pitchFamily="34" charset="0"/>
              <a:buChar char="•"/>
            </a:pPr>
            <a:r>
              <a:rPr lang="es-ES" sz="600" dirty="0">
                <a:latin typeface="Segoe UI" panose="020B0502040204020203" pitchFamily="34" charset="0"/>
                <a:cs typeface="Segoe UI" panose="020B0502040204020203" pitchFamily="34" charset="0"/>
              </a:rPr>
              <a:t>Datos expandidos con proyecciones de población elaboradas con base en los resultados del Censo Nacional de Población y Vivienda 2018.</a:t>
            </a:r>
          </a:p>
          <a:p>
            <a:pPr marL="171450" indent="-171450">
              <a:lnSpc>
                <a:spcPct val="107000"/>
              </a:lnSpc>
              <a:buFont typeface="Arial" panose="020B0604020202020204" pitchFamily="34" charset="0"/>
              <a:buChar char="•"/>
            </a:pPr>
            <a:r>
              <a:rPr lang="es-ES" sz="700" dirty="0"/>
              <a:t>᛫</a:t>
            </a:r>
            <a:r>
              <a:rPr lang="es-ES" sz="600" dirty="0">
                <a:solidFill>
                  <a:srgbClr val="404040"/>
                </a:solidFill>
                <a:cs typeface="Arial"/>
              </a:rPr>
              <a:t> Brecha es la diferencia entre las tasas de las mujeres y las de los hombres.</a:t>
            </a:r>
            <a:endParaRPr lang="es-MX" sz="600" dirty="0">
              <a:solidFill>
                <a:srgbClr val="404040"/>
              </a:solidFill>
              <a:cs typeface="Arial"/>
            </a:endParaRPr>
          </a:p>
          <a:p>
            <a:pPr marL="171450" indent="-171450">
              <a:lnSpc>
                <a:spcPct val="107000"/>
              </a:lnSpc>
              <a:buFont typeface="Arial" panose="020B0604020202020204" pitchFamily="34" charset="0"/>
              <a:buChar char="•"/>
            </a:pPr>
            <a:r>
              <a:rPr lang="es-CO" sz="600" dirty="0">
                <a:latin typeface="Segoe UI" panose="020B0502040204020203" pitchFamily="34" charset="0"/>
                <a:ea typeface="Calibri" panose="020F0502020204030204" pitchFamily="34" charset="0"/>
                <a:cs typeface="Segoe UI" panose="020B0502040204020203" pitchFamily="34" charset="0"/>
              </a:rPr>
              <a:t>Cifras aproximadas a un decimal. Por efecto del redondeo los totales pueden diferir ligeramente del anexo estadístico.</a:t>
            </a:r>
          </a:p>
          <a:p>
            <a:pPr marL="171450" indent="-171450">
              <a:lnSpc>
                <a:spcPct val="107000"/>
              </a:lnSpc>
              <a:spcAft>
                <a:spcPts val="1200"/>
              </a:spcAft>
              <a:buFont typeface="Arial" panose="020B0604020202020204" pitchFamily="34" charset="0"/>
              <a:buChar char="•"/>
            </a:pPr>
            <a:r>
              <a:rPr lang="es-ES" sz="600" dirty="0">
                <a:latin typeface="Segoe UI" panose="020B0502040204020203" pitchFamily="34" charset="0"/>
                <a:ea typeface="Calibri" panose="020F0502020204030204" pitchFamily="34" charset="0"/>
                <a:cs typeface="Segoe UI" panose="020B0502040204020203" pitchFamily="34" charset="0"/>
              </a:rPr>
              <a:t>Para estar en línea con el marco conceptual propuesto en la “Resolución I sobre las estadísticas del trabajo, la ocupación y la subutilización de la fuerza de trabajo” de la 19 CIET, se hace ajuste de los términos Desocupados y Tasa de desempleo por Población desocupada y Tasa de Desocupación.</a:t>
            </a:r>
            <a:endParaRPr lang="es-CO" sz="600" dirty="0">
              <a:latin typeface="Segoe UI" panose="020B0502040204020203" pitchFamily="34" charset="0"/>
              <a:ea typeface="Calibri" panose="020F0502020204030204" pitchFamily="34" charset="0"/>
              <a:cs typeface="Segoe UI" panose="020B0502040204020203" pitchFamily="34" charset="0"/>
            </a:endParaRPr>
          </a:p>
        </p:txBody>
      </p:sp>
    </p:spTree>
    <p:extLst>
      <p:ext uri="{BB962C8B-B14F-4D97-AF65-F5344CB8AC3E}">
        <p14:creationId xmlns:p14="http://schemas.microsoft.com/office/powerpoint/2010/main" val="1692836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3">
            <a:extLst>
              <a:ext uri="{FF2B5EF4-FFF2-40B4-BE49-F238E27FC236}">
                <a16:creationId xmlns:a16="http://schemas.microsoft.com/office/drawing/2014/main" id="{05C00D06-B0F1-7CB7-AE20-99AE1A9BEF25}"/>
              </a:ext>
            </a:extLst>
          </p:cNvPr>
          <p:cNvSpPr txBox="1"/>
          <p:nvPr/>
        </p:nvSpPr>
        <p:spPr>
          <a:xfrm>
            <a:off x="276225" y="4741831"/>
            <a:ext cx="1048839" cy="197086"/>
          </a:xfrm>
          <a:prstGeom prst="rect">
            <a:avLst/>
          </a:prstGeom>
          <a:noFill/>
        </p:spPr>
        <p:txBody>
          <a:bodyPr wrap="none" lIns="73260" tIns="36630" rIns="73260" bIns="36630" rtlCol="0">
            <a:spAutoFit/>
          </a:bodyPr>
          <a:lstStyle/>
          <a:p>
            <a:r>
              <a:rPr lang="en-US" sz="800" b="1" dirty="0" err="1">
                <a:latin typeface="+mj-lt"/>
                <a:cs typeface="Arial"/>
              </a:rPr>
              <a:t>Fuente</a:t>
            </a:r>
            <a:r>
              <a:rPr lang="en-US" sz="800" b="1" dirty="0">
                <a:latin typeface="+mj-lt"/>
                <a:cs typeface="Arial"/>
              </a:rPr>
              <a:t>: </a:t>
            </a:r>
            <a:r>
              <a:rPr lang="en-US" sz="800" dirty="0">
                <a:latin typeface="+mj-lt"/>
                <a:cs typeface="Arial"/>
              </a:rPr>
              <a:t>DANE - IPC</a:t>
            </a:r>
            <a:endParaRPr lang="en-US" sz="800" dirty="0">
              <a:latin typeface="+mj-lt"/>
            </a:endParaRPr>
          </a:p>
        </p:txBody>
      </p:sp>
      <p:sp>
        <p:nvSpPr>
          <p:cNvPr id="1398" name="TextBox 3"/>
          <p:cNvSpPr txBox="1"/>
          <p:nvPr/>
        </p:nvSpPr>
        <p:spPr>
          <a:xfrm>
            <a:off x="530650" y="377073"/>
            <a:ext cx="3920240" cy="461665"/>
          </a:xfrm>
          <a:prstGeom prst="rect">
            <a:avLst/>
          </a:prstGeom>
          <a:noFill/>
        </p:spPr>
        <p:txBody>
          <a:bodyPr wrap="none" lIns="0" tIns="0" rIns="0" bIns="0" rtlCol="0">
            <a:spAutoFit/>
          </a:bodyPr>
          <a:lstStyle/>
          <a:p>
            <a:r>
              <a:rPr lang="es-CO" dirty="0">
                <a:solidFill>
                  <a:schemeClr val="accent4">
                    <a:lumMod val="75000"/>
                  </a:schemeClr>
                </a:solidFill>
                <a:latin typeface="+mj-lt"/>
                <a:cs typeface="Arial"/>
              </a:rPr>
              <a:t>Variación mensual y anual del IPC total</a:t>
            </a:r>
            <a:endParaRPr lang="es-ES" dirty="0">
              <a:solidFill>
                <a:schemeClr val="accent4">
                  <a:lumMod val="75000"/>
                </a:schemeClr>
              </a:solidFill>
              <a:latin typeface="+mj-lt"/>
              <a:cs typeface="Arial"/>
            </a:endParaRPr>
          </a:p>
          <a:p>
            <a:r>
              <a:rPr lang="es-CO" sz="1200" b="1" dirty="0">
                <a:solidFill>
                  <a:srgbClr val="000000"/>
                </a:solidFill>
                <a:latin typeface="+mj-lt"/>
                <a:ea typeface="Roboto Medium" panose="02000000000000000000" pitchFamily="2" charset="0"/>
              </a:rPr>
              <a:t>Enero 2019 – Julio de 2025</a:t>
            </a:r>
            <a:endParaRPr lang="es-ES" sz="1200" b="1" dirty="0">
              <a:solidFill>
                <a:srgbClr val="000000"/>
              </a:solidFill>
              <a:latin typeface="+mj-lt"/>
              <a:ea typeface="Roboto Medium" panose="02000000000000000000" pitchFamily="2" charset="0"/>
            </a:endParaRPr>
          </a:p>
        </p:txBody>
      </p:sp>
      <p:cxnSp>
        <p:nvCxnSpPr>
          <p:cNvPr id="10" name="Conector recto 9">
            <a:extLst>
              <a:ext uri="{FF2B5EF4-FFF2-40B4-BE49-F238E27FC236}">
                <a16:creationId xmlns:a16="http://schemas.microsoft.com/office/drawing/2014/main" id="{6EA15614-92A3-4B8D-9C30-C1AEEDC9119C}"/>
              </a:ext>
            </a:extLst>
          </p:cNvPr>
          <p:cNvCxnSpPr>
            <a:cxnSpLocks/>
          </p:cNvCxnSpPr>
          <p:nvPr/>
        </p:nvCxnSpPr>
        <p:spPr>
          <a:xfrm flipV="1">
            <a:off x="325831" y="489857"/>
            <a:ext cx="0" cy="380711"/>
          </a:xfrm>
          <a:prstGeom prst="line">
            <a:avLst/>
          </a:prstGeom>
          <a:ln>
            <a:solidFill>
              <a:srgbClr val="FFC000"/>
            </a:solidFill>
          </a:ln>
          <a:effectLst/>
        </p:spPr>
        <p:style>
          <a:lnRef idx="2">
            <a:schemeClr val="accent1"/>
          </a:lnRef>
          <a:fillRef idx="0">
            <a:schemeClr val="accent1"/>
          </a:fillRef>
          <a:effectRef idx="1">
            <a:schemeClr val="accent1"/>
          </a:effectRef>
          <a:fontRef idx="minor">
            <a:schemeClr val="tx1"/>
          </a:fontRef>
        </p:style>
      </p:cxnSp>
      <p:graphicFrame>
        <p:nvGraphicFramePr>
          <p:cNvPr id="2" name="6 Gráfico">
            <a:extLst>
              <a:ext uri="{FF2B5EF4-FFF2-40B4-BE49-F238E27FC236}">
                <a16:creationId xmlns:a16="http://schemas.microsoft.com/office/drawing/2014/main" id="{00000000-0008-0000-0C00-000002000000}"/>
              </a:ext>
            </a:extLst>
          </p:cNvPr>
          <p:cNvGraphicFramePr>
            <a:graphicFrameLocks/>
          </p:cNvGraphicFramePr>
          <p:nvPr/>
        </p:nvGraphicFramePr>
        <p:xfrm>
          <a:off x="217921" y="895115"/>
          <a:ext cx="8730133" cy="3822168"/>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ángulo: esquinas redondeadas 6">
            <a:extLst>
              <a:ext uri="{FF2B5EF4-FFF2-40B4-BE49-F238E27FC236}">
                <a16:creationId xmlns:a16="http://schemas.microsoft.com/office/drawing/2014/main" id="{35363CFD-8D81-98FD-0F02-B9BD8ABCB55D}"/>
              </a:ext>
            </a:extLst>
          </p:cNvPr>
          <p:cNvSpPr/>
          <p:nvPr/>
        </p:nvSpPr>
        <p:spPr>
          <a:xfrm>
            <a:off x="4534496" y="519042"/>
            <a:ext cx="3565065" cy="688486"/>
          </a:xfrm>
          <a:prstGeom prst="roundRect">
            <a:avLst/>
          </a:prstGeom>
          <a:noFill/>
          <a:ln w="38100" cap="flat" cmpd="sng" algn="ctr">
            <a:solidFill>
              <a:srgbClr val="F39D1A"/>
            </a:solidFill>
            <a:prstDash val="solid"/>
          </a:ln>
          <a:effectLst/>
        </p:spPr>
        <p:txBody>
          <a:bodyPr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CO" sz="1200" b="1" i="0" u="none" strike="noStrike" kern="0" cap="none" spc="0" normalizeH="0" baseline="0" noProof="0" dirty="0">
              <a:ln>
                <a:noFill/>
              </a:ln>
              <a:solidFill>
                <a:srgbClr val="7030A0"/>
              </a:solidFill>
              <a:effectLst/>
              <a:uLnTx/>
              <a:uFillTx/>
              <a:latin typeface="Segoe UI"/>
              <a:ea typeface="+mn-ea"/>
              <a:cs typeface="+mn-cs"/>
            </a:endParaRPr>
          </a:p>
        </p:txBody>
      </p:sp>
      <p:sp>
        <p:nvSpPr>
          <p:cNvPr id="5" name="CuadroTexto 4">
            <a:extLst>
              <a:ext uri="{FF2B5EF4-FFF2-40B4-BE49-F238E27FC236}">
                <a16:creationId xmlns:a16="http://schemas.microsoft.com/office/drawing/2014/main" id="{A401FE9C-0E4D-33B0-AB6D-F36CC2742A2F}"/>
              </a:ext>
            </a:extLst>
          </p:cNvPr>
          <p:cNvSpPr txBox="1"/>
          <p:nvPr/>
        </p:nvSpPr>
        <p:spPr>
          <a:xfrm>
            <a:off x="4450890" y="563706"/>
            <a:ext cx="2513399" cy="683264"/>
          </a:xfrm>
          <a:prstGeom prst="rect">
            <a:avLst/>
          </a:prstGeom>
          <a:noFill/>
        </p:spPr>
        <p:txBody>
          <a:bodyPr wrap="square">
            <a:spAutoFit/>
          </a:bodyPr>
          <a:lstStyle/>
          <a:p>
            <a:pPr algn="r">
              <a:lnSpc>
                <a:spcPct val="80000"/>
              </a:lnSpc>
            </a:pPr>
            <a:r>
              <a:rPr lang="en-US" sz="1200" dirty="0">
                <a:latin typeface="+mj-lt"/>
              </a:rPr>
              <a:t>El </a:t>
            </a:r>
            <a:r>
              <a:rPr lang="en-US" sz="1200" dirty="0" err="1">
                <a:latin typeface="+mj-lt"/>
              </a:rPr>
              <a:t>último</a:t>
            </a:r>
            <a:r>
              <a:rPr lang="en-US" sz="1200" dirty="0">
                <a:latin typeface="+mj-lt"/>
              </a:rPr>
              <a:t> </a:t>
            </a:r>
            <a:r>
              <a:rPr lang="en-US" sz="1200" dirty="0" err="1">
                <a:latin typeface="+mj-lt"/>
              </a:rPr>
              <a:t>resultado</a:t>
            </a:r>
            <a:r>
              <a:rPr lang="en-US" sz="1200" dirty="0">
                <a:latin typeface="+mj-lt"/>
              </a:rPr>
              <a:t> de la </a:t>
            </a:r>
            <a:r>
              <a:rPr lang="en-US" sz="1200" dirty="0" err="1">
                <a:latin typeface="+mj-lt"/>
              </a:rPr>
              <a:t>variación</a:t>
            </a:r>
            <a:r>
              <a:rPr lang="en-US" sz="1200" dirty="0">
                <a:latin typeface="+mj-lt"/>
              </a:rPr>
              <a:t> </a:t>
            </a:r>
            <a:r>
              <a:rPr lang="en-US" sz="1200" dirty="0" err="1">
                <a:latin typeface="+mj-lt"/>
              </a:rPr>
              <a:t>anual</a:t>
            </a:r>
            <a:r>
              <a:rPr lang="en-US" sz="1200" dirty="0">
                <a:latin typeface="+mj-lt"/>
              </a:rPr>
              <a:t> al séptimo mes del año, inferior al </a:t>
            </a:r>
            <a:r>
              <a:rPr lang="en-US" sz="1200" dirty="0" err="1">
                <a:latin typeface="+mj-lt"/>
              </a:rPr>
              <a:t>observado</a:t>
            </a:r>
            <a:r>
              <a:rPr lang="en-US" sz="1200" dirty="0">
                <a:latin typeface="+mj-lt"/>
              </a:rPr>
              <a:t> </a:t>
            </a:r>
            <a:r>
              <a:rPr lang="en-US" sz="1200" dirty="0" err="1">
                <a:latin typeface="+mj-lt"/>
              </a:rPr>
              <a:t>en</a:t>
            </a:r>
            <a:r>
              <a:rPr lang="en-US" sz="1200" dirty="0">
                <a:latin typeface="+mj-lt"/>
              </a:rPr>
              <a:t> 2025, se </a:t>
            </a:r>
            <a:r>
              <a:rPr lang="en-US" sz="1200" dirty="0" err="1">
                <a:latin typeface="+mj-lt"/>
              </a:rPr>
              <a:t>presentó</a:t>
            </a:r>
            <a:r>
              <a:rPr lang="en-US" sz="1200" dirty="0">
                <a:latin typeface="+mj-lt"/>
              </a:rPr>
              <a:t> </a:t>
            </a:r>
            <a:r>
              <a:rPr lang="en-US" sz="1200" dirty="0" err="1">
                <a:latin typeface="+mj-lt"/>
              </a:rPr>
              <a:t>en</a:t>
            </a:r>
            <a:r>
              <a:rPr lang="en-US" sz="1200" dirty="0">
                <a:latin typeface="+mj-lt"/>
              </a:rPr>
              <a:t> </a:t>
            </a:r>
            <a:r>
              <a:rPr lang="en-US" sz="1200" b="1" dirty="0">
                <a:solidFill>
                  <a:srgbClr val="7030A0"/>
                </a:solidFill>
              </a:rPr>
              <a:t>2021</a:t>
            </a:r>
            <a:endParaRPr lang="es-CO" sz="1200" b="1" dirty="0">
              <a:solidFill>
                <a:srgbClr val="7030A0"/>
              </a:solidFill>
              <a:latin typeface="+mj-lt"/>
            </a:endParaRPr>
          </a:p>
        </p:txBody>
      </p:sp>
      <p:sp>
        <p:nvSpPr>
          <p:cNvPr id="6" name="CuadroTexto 5">
            <a:extLst>
              <a:ext uri="{FF2B5EF4-FFF2-40B4-BE49-F238E27FC236}">
                <a16:creationId xmlns:a16="http://schemas.microsoft.com/office/drawing/2014/main" id="{78AB18A6-BD22-05A0-A7CF-C644A449DDC2}"/>
              </a:ext>
            </a:extLst>
          </p:cNvPr>
          <p:cNvSpPr txBox="1"/>
          <p:nvPr/>
        </p:nvSpPr>
        <p:spPr>
          <a:xfrm>
            <a:off x="6855944" y="686325"/>
            <a:ext cx="1481718" cy="461665"/>
          </a:xfrm>
          <a:prstGeom prst="rect">
            <a:avLst/>
          </a:prstGeom>
          <a:noFill/>
        </p:spPr>
        <p:txBody>
          <a:bodyPr wrap="square">
            <a:spAutoFit/>
          </a:bodyPr>
          <a:lstStyle/>
          <a:p>
            <a:r>
              <a:rPr lang="en-US" sz="2400" b="1" dirty="0">
                <a:solidFill>
                  <a:srgbClr val="7030A0"/>
                </a:solidFill>
                <a:latin typeface="+mj-lt"/>
              </a:rPr>
              <a:t>(3,97%)</a:t>
            </a:r>
            <a:endParaRPr lang="es-CO" sz="2400" dirty="0">
              <a:latin typeface="+mj-lt"/>
            </a:endParaRPr>
          </a:p>
        </p:txBody>
      </p:sp>
    </p:spTree>
    <p:extLst>
      <p:ext uri="{BB962C8B-B14F-4D97-AF65-F5344CB8AC3E}">
        <p14:creationId xmlns:p14="http://schemas.microsoft.com/office/powerpoint/2010/main" val="33318433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83B5B638-BAE3-DAB1-19D1-8DBCD3E5B501}"/>
              </a:ext>
            </a:extLst>
          </p:cNvPr>
          <p:cNvGraphicFramePr>
            <a:graphicFrameLocks noGrp="1"/>
          </p:cNvGraphicFramePr>
          <p:nvPr/>
        </p:nvGraphicFramePr>
        <p:xfrm>
          <a:off x="628650" y="1282032"/>
          <a:ext cx="7886699" cy="2594491"/>
        </p:xfrm>
        <a:graphic>
          <a:graphicData uri="http://schemas.openxmlformats.org/drawingml/2006/table">
            <a:tbl>
              <a:tblPr/>
              <a:tblGrid>
                <a:gridCol w="3764241">
                  <a:extLst>
                    <a:ext uri="{9D8B030D-6E8A-4147-A177-3AD203B41FA5}">
                      <a16:colId xmlns:a16="http://schemas.microsoft.com/office/drawing/2014/main" val="715819038"/>
                    </a:ext>
                  </a:extLst>
                </a:gridCol>
                <a:gridCol w="921112">
                  <a:extLst>
                    <a:ext uri="{9D8B030D-6E8A-4147-A177-3AD203B41FA5}">
                      <a16:colId xmlns:a16="http://schemas.microsoft.com/office/drawing/2014/main" val="3145369591"/>
                    </a:ext>
                  </a:extLst>
                </a:gridCol>
                <a:gridCol w="798003">
                  <a:extLst>
                    <a:ext uri="{9D8B030D-6E8A-4147-A177-3AD203B41FA5}">
                      <a16:colId xmlns:a16="http://schemas.microsoft.com/office/drawing/2014/main" val="2392533164"/>
                    </a:ext>
                  </a:extLst>
                </a:gridCol>
                <a:gridCol w="802670">
                  <a:extLst>
                    <a:ext uri="{9D8B030D-6E8A-4147-A177-3AD203B41FA5}">
                      <a16:colId xmlns:a16="http://schemas.microsoft.com/office/drawing/2014/main" val="3837886962"/>
                    </a:ext>
                  </a:extLst>
                </a:gridCol>
                <a:gridCol w="802670">
                  <a:extLst>
                    <a:ext uri="{9D8B030D-6E8A-4147-A177-3AD203B41FA5}">
                      <a16:colId xmlns:a16="http://schemas.microsoft.com/office/drawing/2014/main" val="1070254655"/>
                    </a:ext>
                  </a:extLst>
                </a:gridCol>
                <a:gridCol w="798003">
                  <a:extLst>
                    <a:ext uri="{9D8B030D-6E8A-4147-A177-3AD203B41FA5}">
                      <a16:colId xmlns:a16="http://schemas.microsoft.com/office/drawing/2014/main" val="2823993578"/>
                    </a:ext>
                  </a:extLst>
                </a:gridCol>
              </a:tblGrid>
              <a:tr h="162539">
                <a:tc rowSpan="2">
                  <a:txBody>
                    <a:bodyPr/>
                    <a:lstStyle/>
                    <a:p>
                      <a:pPr algn="ctr" fontAlgn="ctr">
                        <a:buNone/>
                      </a:pPr>
                      <a:r>
                        <a:rPr lang="es-CO" sz="1000" b="1" i="0" u="none" strike="noStrike" dirty="0">
                          <a:solidFill>
                            <a:srgbClr val="FFFFFF"/>
                          </a:solidFill>
                          <a:effectLst/>
                          <a:latin typeface="Aptos Display" panose="020B0004020202020204" pitchFamily="34" charset="0"/>
                        </a:rPr>
                        <a:t>Rama de </a:t>
                      </a:r>
                      <a:r>
                        <a:rPr lang="es-CO" sz="1000" b="1" i="0" u="none" strike="noStrike" dirty="0" err="1">
                          <a:solidFill>
                            <a:srgbClr val="FFFFFF"/>
                          </a:solidFill>
                          <a:effectLst/>
                          <a:latin typeface="Aptos Display" panose="020B0004020202020204" pitchFamily="34" charset="0"/>
                        </a:rPr>
                        <a:t>actividada</a:t>
                      </a:r>
                      <a:endParaRPr lang="es-CO" sz="1000" b="1" i="0" u="none" strike="noStrike" dirty="0">
                        <a:solidFill>
                          <a:srgbClr val="FFFFFF"/>
                        </a:solidFill>
                        <a:effectLst/>
                        <a:latin typeface="Aptos Display" panose="020B0004020202020204" pitchFamily="34" charset="0"/>
                      </a:endParaRPr>
                    </a:p>
                  </a:txBody>
                  <a:tcPr marL="7067" marR="7067" marT="7067" marB="0" anchor="ctr">
                    <a:lnL>
                      <a:noFill/>
                    </a:lnL>
                    <a:lnR>
                      <a:noFill/>
                    </a:lnR>
                    <a:lnT>
                      <a:noFill/>
                    </a:lnT>
                    <a:lnB>
                      <a:noFill/>
                    </a:lnB>
                    <a:solidFill>
                      <a:srgbClr val="6B1940"/>
                    </a:solidFill>
                  </a:tcPr>
                </a:tc>
                <a:tc gridSpan="5">
                  <a:txBody>
                    <a:bodyPr/>
                    <a:lstStyle/>
                    <a:p>
                      <a:pPr algn="ctr" fontAlgn="ctr">
                        <a:buNone/>
                      </a:pPr>
                      <a:r>
                        <a:rPr lang="es-CO" sz="1000" b="1" i="0" u="none" strike="noStrike" dirty="0">
                          <a:solidFill>
                            <a:srgbClr val="FFFFFF"/>
                          </a:solidFill>
                          <a:effectLst/>
                          <a:latin typeface="Aptos Display" panose="020B0004020202020204" pitchFamily="34" charset="0"/>
                        </a:rPr>
                        <a:t>Valledupar</a:t>
                      </a:r>
                    </a:p>
                  </a:txBody>
                  <a:tcPr marL="7067" marR="7067" marT="7067" marB="0" anchor="ctr">
                    <a:lnL>
                      <a:noFill/>
                    </a:lnL>
                    <a:lnR>
                      <a:noFill/>
                    </a:lnR>
                    <a:lnT>
                      <a:noFill/>
                    </a:lnT>
                    <a:lnB>
                      <a:noFill/>
                    </a:lnB>
                    <a:solidFill>
                      <a:srgbClr val="EF3C6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3571870586"/>
                  </a:ext>
                </a:extLst>
              </a:tr>
              <a:tr h="296811">
                <a:tc vMerge="1">
                  <a:txBody>
                    <a:bodyPr/>
                    <a:lstStyle/>
                    <a:p>
                      <a:endParaRPr lang="es-CO"/>
                    </a:p>
                  </a:txBody>
                  <a:tcPr/>
                </a:tc>
                <a:tc>
                  <a:txBody>
                    <a:bodyPr/>
                    <a:lstStyle/>
                    <a:p>
                      <a:pPr algn="ctr" fontAlgn="ctr">
                        <a:buNone/>
                      </a:pPr>
                      <a:r>
                        <a:rPr lang="es-CO" sz="1000" b="1" i="0" u="none" strike="noStrike">
                          <a:solidFill>
                            <a:srgbClr val="AD2750"/>
                          </a:solidFill>
                          <a:effectLst/>
                          <a:latin typeface="Aptos Display" panose="020B0004020202020204" pitchFamily="34" charset="0"/>
                        </a:rPr>
                        <a:t>Abr - jun 2024</a:t>
                      </a:r>
                    </a:p>
                  </a:txBody>
                  <a:tcPr marL="7067" marR="7067" marT="7067" marB="0" anchor="ctr">
                    <a:lnL>
                      <a:noFill/>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1000" b="1" i="0" u="none" strike="noStrike">
                          <a:solidFill>
                            <a:srgbClr val="AD2750"/>
                          </a:solidFill>
                          <a:effectLst/>
                          <a:latin typeface="Aptos Display" panose="020B0004020202020204" pitchFamily="34" charset="0"/>
                        </a:rPr>
                        <a:t>Abr - jun 2025</a:t>
                      </a:r>
                    </a:p>
                  </a:txBody>
                  <a:tcPr marL="7067" marR="7067" marT="7067"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1000" b="1" i="0" u="none" strike="noStrike">
                          <a:solidFill>
                            <a:srgbClr val="AD2750"/>
                          </a:solidFill>
                          <a:effectLst/>
                          <a:latin typeface="Aptos Display" panose="020B0004020202020204" pitchFamily="34" charset="0"/>
                        </a:rPr>
                        <a:t>Distribución</a:t>
                      </a:r>
                      <a:br>
                        <a:rPr lang="es-CO" sz="1000" b="1" i="0" u="none" strike="noStrike">
                          <a:solidFill>
                            <a:srgbClr val="AD2750"/>
                          </a:solidFill>
                          <a:effectLst/>
                          <a:latin typeface="Aptos Display" panose="020B0004020202020204" pitchFamily="34" charset="0"/>
                        </a:rPr>
                      </a:br>
                      <a:r>
                        <a:rPr lang="es-CO" sz="1000" b="1" i="0" u="none" strike="noStrike">
                          <a:solidFill>
                            <a:srgbClr val="AD2750"/>
                          </a:solidFill>
                          <a:effectLst/>
                          <a:latin typeface="Aptos Display" panose="020B0004020202020204" pitchFamily="34" charset="0"/>
                        </a:rPr>
                        <a:t>(%)</a:t>
                      </a:r>
                    </a:p>
                  </a:txBody>
                  <a:tcPr marL="7067" marR="7067" marT="7067"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1000" b="1" i="0" u="none" strike="noStrike">
                          <a:solidFill>
                            <a:srgbClr val="AD2750"/>
                          </a:solidFill>
                          <a:effectLst/>
                          <a:latin typeface="Aptos Display" panose="020B0004020202020204" pitchFamily="34" charset="0"/>
                        </a:rPr>
                        <a:t>Variación absoluta</a:t>
                      </a:r>
                    </a:p>
                  </a:txBody>
                  <a:tcPr marL="7067" marR="7067" marT="7067" marB="0" anchor="ctr">
                    <a:lnL w="6350" cap="flat" cmpd="sng" algn="ctr">
                      <a:solidFill>
                        <a:srgbClr val="165F20"/>
                      </a:solidFill>
                      <a:prstDash val="solid"/>
                      <a:round/>
                      <a:headEnd type="none" w="med" len="med"/>
                      <a:tailEnd type="none" w="med" len="med"/>
                    </a:lnL>
                    <a:lnR>
                      <a:noFill/>
                    </a:lnR>
                    <a:lnT>
                      <a:noFill/>
                    </a:lnT>
                    <a:lnB>
                      <a:noFill/>
                    </a:lnB>
                    <a:noFill/>
                  </a:tcPr>
                </a:tc>
                <a:tc>
                  <a:txBody>
                    <a:bodyPr/>
                    <a:lstStyle/>
                    <a:p>
                      <a:pPr algn="ctr" fontAlgn="ctr">
                        <a:buNone/>
                      </a:pPr>
                      <a:r>
                        <a:rPr lang="es-CO" sz="1000" b="1" i="0" u="none" strike="noStrike">
                          <a:solidFill>
                            <a:srgbClr val="AD2750"/>
                          </a:solidFill>
                          <a:effectLst/>
                          <a:latin typeface="Aptos Display" panose="020B0004020202020204" pitchFamily="34" charset="0"/>
                        </a:rPr>
                        <a:t>Contribución en p.p.</a:t>
                      </a:r>
                    </a:p>
                  </a:txBody>
                  <a:tcPr marL="7067" marR="7067" marT="7067" marB="0" anchor="ctr">
                    <a:lnL>
                      <a:noFill/>
                    </a:lnL>
                    <a:lnR w="6350" cap="flat" cmpd="sng" algn="ctr">
                      <a:solidFill>
                        <a:srgbClr val="165F20"/>
                      </a:solidFill>
                      <a:prstDash val="solid"/>
                      <a:round/>
                      <a:headEnd type="none" w="med" len="med"/>
                      <a:tailEnd type="none" w="med" len="med"/>
                    </a:lnR>
                    <a:lnT>
                      <a:noFill/>
                    </a:lnT>
                    <a:lnB>
                      <a:noFill/>
                    </a:lnB>
                    <a:noFill/>
                  </a:tcPr>
                </a:tc>
                <a:extLst>
                  <a:ext uri="{0D108BD9-81ED-4DB2-BD59-A6C34878D82A}">
                    <a16:rowId xmlns:a16="http://schemas.microsoft.com/office/drawing/2014/main" val="3834985888"/>
                  </a:ext>
                </a:extLst>
              </a:tr>
              <a:tr h="141339">
                <a:tc>
                  <a:txBody>
                    <a:bodyPr/>
                    <a:lstStyle/>
                    <a:p>
                      <a:pPr algn="l" fontAlgn="ctr">
                        <a:buNone/>
                      </a:pPr>
                      <a:r>
                        <a:rPr lang="es-CO" sz="800" b="1" i="0" u="none" strike="noStrike">
                          <a:solidFill>
                            <a:srgbClr val="000000"/>
                          </a:solidFill>
                          <a:effectLst/>
                          <a:latin typeface="Aptos Display" panose="020B0004020202020204" pitchFamily="34" charset="0"/>
                        </a:rPr>
                        <a:t>Población ocupada</a:t>
                      </a:r>
                    </a:p>
                  </a:txBody>
                  <a:tcPr marL="7067" marR="7067" marT="7067"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800" b="0" i="0" u="none" strike="noStrike">
                          <a:solidFill>
                            <a:srgbClr val="404040"/>
                          </a:solidFill>
                          <a:effectLst/>
                          <a:latin typeface="Aptos Display" panose="020B0004020202020204" pitchFamily="34" charset="0"/>
                        </a:rPr>
                        <a:t>185</a:t>
                      </a:r>
                    </a:p>
                  </a:txBody>
                  <a:tcPr marL="7067" marR="7067" marT="7067"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800" b="0" i="0" u="none" strike="noStrike">
                          <a:solidFill>
                            <a:srgbClr val="000000"/>
                          </a:solidFill>
                          <a:effectLst/>
                          <a:latin typeface="Aptos Display" panose="020B0004020202020204" pitchFamily="34" charset="0"/>
                        </a:rPr>
                        <a:t>202</a:t>
                      </a:r>
                    </a:p>
                  </a:txBody>
                  <a:tcPr marL="7067" marR="7067" marT="7067"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800" b="0" i="0" u="none" strike="noStrike">
                          <a:solidFill>
                            <a:srgbClr val="000000"/>
                          </a:solidFill>
                          <a:effectLst/>
                          <a:latin typeface="Aptos Display" panose="020B0004020202020204" pitchFamily="34" charset="0"/>
                        </a:rPr>
                        <a:t>100,0</a:t>
                      </a:r>
                    </a:p>
                  </a:txBody>
                  <a:tcPr marL="7067" marR="7067" marT="7067"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800" b="0" i="0" u="none" strike="noStrike">
                          <a:solidFill>
                            <a:srgbClr val="000000"/>
                          </a:solidFill>
                          <a:effectLst/>
                          <a:latin typeface="Aptos Display" panose="020B0004020202020204" pitchFamily="34" charset="0"/>
                        </a:rPr>
                        <a:t>17</a:t>
                      </a:r>
                    </a:p>
                  </a:txBody>
                  <a:tcPr marL="7067" marR="7067" marT="7067"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800" b="0" i="0" u="none" strike="noStrike">
                          <a:solidFill>
                            <a:srgbClr val="000000"/>
                          </a:solidFill>
                          <a:effectLst/>
                          <a:latin typeface="Aptos Display" panose="020B0004020202020204" pitchFamily="34" charset="0"/>
                        </a:rPr>
                        <a:t> </a:t>
                      </a:r>
                    </a:p>
                  </a:txBody>
                  <a:tcPr marL="7067" marR="7067" marT="7067"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3400258502"/>
                  </a:ext>
                </a:extLst>
              </a:tr>
              <a:tr h="141339">
                <a:tc>
                  <a:txBody>
                    <a:bodyPr/>
                    <a:lstStyle/>
                    <a:p>
                      <a:pPr algn="l" fontAlgn="ctr">
                        <a:buNone/>
                      </a:pPr>
                      <a:r>
                        <a:rPr lang="es-ES" sz="800" b="0" i="0" u="none" strike="noStrike">
                          <a:solidFill>
                            <a:srgbClr val="000000"/>
                          </a:solidFill>
                          <a:effectLst/>
                          <a:latin typeface="Aptos Display" panose="020B0004020202020204" pitchFamily="34" charset="0"/>
                        </a:rPr>
                        <a:t>Comercio y reparación de vehículos</a:t>
                      </a:r>
                    </a:p>
                  </a:txBody>
                  <a:tcPr marL="7067" marR="7067" marT="7067"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Aptos Display" panose="020B0004020202020204" pitchFamily="34" charset="0"/>
                        </a:rPr>
                        <a:t>44</a:t>
                      </a:r>
                    </a:p>
                  </a:txBody>
                  <a:tcPr marL="7067" marR="7067" marT="7067"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48</a:t>
                      </a:r>
                    </a:p>
                  </a:txBody>
                  <a:tcPr marL="7067" marR="7067" marT="7067"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23,7</a:t>
                      </a:r>
                    </a:p>
                  </a:txBody>
                  <a:tcPr marL="7067" marR="7067" marT="7067"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4</a:t>
                      </a:r>
                    </a:p>
                  </a:txBody>
                  <a:tcPr marL="7067" marR="7067" marT="7067"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Aptos Display" panose="020B0004020202020204" pitchFamily="34" charset="0"/>
                        </a:rPr>
                        <a:t>2,3</a:t>
                      </a:r>
                    </a:p>
                  </a:txBody>
                  <a:tcPr marL="7067" marR="7067" marT="7067"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183699597"/>
                  </a:ext>
                </a:extLst>
              </a:tr>
              <a:tr h="141339">
                <a:tc>
                  <a:txBody>
                    <a:bodyPr/>
                    <a:lstStyle/>
                    <a:p>
                      <a:pPr algn="l" fontAlgn="ctr">
                        <a:buNone/>
                      </a:pPr>
                      <a:r>
                        <a:rPr lang="es-CO" sz="800" b="0" i="0" u="none" strike="noStrike">
                          <a:solidFill>
                            <a:srgbClr val="000000"/>
                          </a:solidFill>
                          <a:effectLst/>
                          <a:latin typeface="Aptos Display" panose="020B0004020202020204" pitchFamily="34" charset="0"/>
                        </a:rPr>
                        <a:t>Transporte y almacenamiento</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Aptos Display" panose="020B0004020202020204" pitchFamily="34" charset="0"/>
                        </a:rPr>
                        <a:t>17</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20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10,0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Aptos Display" panose="020B0004020202020204" pitchFamily="34" charset="0"/>
                        </a:rPr>
                        <a:t>1,6</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997711158"/>
                  </a:ext>
                </a:extLst>
              </a:tr>
              <a:tr h="141339">
                <a:tc>
                  <a:txBody>
                    <a:bodyPr/>
                    <a:lstStyle/>
                    <a:p>
                      <a:pPr algn="l" fontAlgn="ctr">
                        <a:buNone/>
                      </a:pPr>
                      <a:r>
                        <a:rPr lang="es-ES" sz="800" b="0" i="0" u="none" strike="noStrike" dirty="0">
                          <a:solidFill>
                            <a:srgbClr val="000000"/>
                          </a:solidFill>
                          <a:effectLst/>
                          <a:latin typeface="Aptos Display" panose="020B0004020202020204" pitchFamily="34" charset="0"/>
                        </a:rPr>
                        <a:t>Alojamiento y servicios de comida</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Aptos Display" panose="020B0004020202020204" pitchFamily="34" charset="0"/>
                        </a:rPr>
                        <a:t>13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16</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7,7</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Aptos Display" panose="020B0004020202020204" pitchFamily="34" charset="0"/>
                        </a:rPr>
                        <a:t>1,6</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150958487"/>
                  </a:ext>
                </a:extLst>
              </a:tr>
              <a:tr h="141339">
                <a:tc>
                  <a:txBody>
                    <a:bodyPr/>
                    <a:lstStyle/>
                    <a:p>
                      <a:pPr algn="l" fontAlgn="ctr">
                        <a:buNone/>
                      </a:pPr>
                      <a:r>
                        <a:rPr lang="es-ES" sz="800" b="0" i="0" u="none" strike="noStrike">
                          <a:solidFill>
                            <a:srgbClr val="000000"/>
                          </a:solidFill>
                          <a:effectLst/>
                          <a:latin typeface="Aptos Display" panose="020B0004020202020204" pitchFamily="34" charset="0"/>
                        </a:rPr>
                        <a:t>Actividades profesionales, científicas, técnicas y servicios administrativos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Aptos Display" panose="020B0004020202020204" pitchFamily="34" charset="0"/>
                        </a:rPr>
                        <a:t>12</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15</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7,2</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Aptos Display" panose="020B0004020202020204" pitchFamily="34" charset="0"/>
                        </a:rPr>
                        <a:t>1,5</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320422832"/>
                  </a:ext>
                </a:extLst>
              </a:tr>
              <a:tr h="141339">
                <a:tc>
                  <a:txBody>
                    <a:bodyPr/>
                    <a:lstStyle/>
                    <a:p>
                      <a:pPr algn="l" fontAlgn="ctr">
                        <a:buNone/>
                      </a:pPr>
                      <a:r>
                        <a:rPr lang="es-CO" sz="800" b="0" i="0" u="none" strike="noStrike" dirty="0">
                          <a:solidFill>
                            <a:srgbClr val="000000"/>
                          </a:solidFill>
                          <a:effectLst/>
                          <a:latin typeface="Aptos Display" panose="020B0004020202020204" pitchFamily="34" charset="0"/>
                        </a:rPr>
                        <a:t>Industrias manufactureras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Aptos Display" panose="020B0004020202020204" pitchFamily="34" charset="0"/>
                        </a:rPr>
                        <a:t>11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14</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6,8</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2</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Aptos Display" panose="020B0004020202020204" pitchFamily="34" charset="0"/>
                        </a:rPr>
                        <a:t>1,3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808081226"/>
                  </a:ext>
                </a:extLst>
              </a:tr>
              <a:tr h="141339">
                <a:tc>
                  <a:txBody>
                    <a:bodyPr/>
                    <a:lstStyle/>
                    <a:p>
                      <a:pPr algn="l" fontAlgn="ctr">
                        <a:buNone/>
                      </a:pPr>
                      <a:r>
                        <a:rPr lang="es-CO" sz="800" b="0" i="0" u="none" strike="noStrike">
                          <a:solidFill>
                            <a:srgbClr val="000000"/>
                          </a:solidFill>
                          <a:effectLst/>
                          <a:latin typeface="Aptos Display" panose="020B0004020202020204" pitchFamily="34" charset="0"/>
                        </a:rPr>
                        <a:t>Información y comunicaciones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Aptos Display" panose="020B0004020202020204" pitchFamily="34" charset="0"/>
                        </a:rPr>
                        <a:t>2</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1,4</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Aptos Display" panose="020B0004020202020204" pitchFamily="34" charset="0"/>
                        </a:rPr>
                        <a:t>0,7</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582527183"/>
                  </a:ext>
                </a:extLst>
              </a:tr>
              <a:tr h="141339">
                <a:tc>
                  <a:txBody>
                    <a:bodyPr/>
                    <a:lstStyle/>
                    <a:p>
                      <a:pPr algn="l" fontAlgn="ctr">
                        <a:buNone/>
                      </a:pPr>
                      <a:r>
                        <a:rPr lang="es-ES" sz="800" b="0" i="0" u="none" strike="noStrike">
                          <a:solidFill>
                            <a:srgbClr val="000000"/>
                          </a:solidFill>
                          <a:effectLst/>
                          <a:latin typeface="Aptos Display" panose="020B0004020202020204" pitchFamily="34" charset="0"/>
                        </a:rPr>
                        <a:t>Actividades artísticas, entretenimiento, recreación y otras actividades de servicios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Aptos Display" panose="020B0004020202020204" pitchFamily="34" charset="0"/>
                        </a:rPr>
                        <a:t>23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24</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11,8</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Aptos Display" panose="020B0004020202020204" pitchFamily="34" charset="0"/>
                        </a:rPr>
                        <a:t>0,7</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307023023"/>
                  </a:ext>
                </a:extLst>
              </a:tr>
              <a:tr h="141339">
                <a:tc>
                  <a:txBody>
                    <a:bodyPr/>
                    <a:lstStyle/>
                    <a:p>
                      <a:pPr algn="l" fontAlgn="ctr">
                        <a:buNone/>
                      </a:pPr>
                      <a:r>
                        <a:rPr lang="es-ES" sz="800" b="0" i="0" u="none" strike="noStrike">
                          <a:solidFill>
                            <a:srgbClr val="000000"/>
                          </a:solidFill>
                          <a:effectLst/>
                          <a:latin typeface="Aptos Display" panose="020B0004020202020204" pitchFamily="34" charset="0"/>
                        </a:rPr>
                        <a:t>Actividades financieras y de seguros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Aptos Display" panose="020B0004020202020204" pitchFamily="34" charset="0"/>
                        </a:rPr>
                        <a:t>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4</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2,1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Aptos Display" panose="020B0004020202020204" pitchFamily="34" charset="0"/>
                        </a:rPr>
                        <a:t>0,6</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416732804"/>
                  </a:ext>
                </a:extLst>
              </a:tr>
              <a:tr h="141339">
                <a:tc>
                  <a:txBody>
                    <a:bodyPr/>
                    <a:lstStyle/>
                    <a:p>
                      <a:pPr algn="l" fontAlgn="ctr">
                        <a:buNone/>
                      </a:pPr>
                      <a:r>
                        <a:rPr lang="es-ES" sz="800" b="0" i="0" u="none" strike="noStrike">
                          <a:solidFill>
                            <a:srgbClr val="000000"/>
                          </a:solidFill>
                          <a:effectLst/>
                          <a:latin typeface="Aptos Display" panose="020B0004020202020204" pitchFamily="34" charset="0"/>
                        </a:rPr>
                        <a:t>Explotación de minas y canteras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Aptos Display" panose="020B0004020202020204"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0,5</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Aptos Display" panose="020B0004020202020204" pitchFamily="34" charset="0"/>
                        </a:rPr>
                        <a:t>0,3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4355278"/>
                  </a:ext>
                </a:extLst>
              </a:tr>
              <a:tr h="141339">
                <a:tc>
                  <a:txBody>
                    <a:bodyPr/>
                    <a:lstStyle/>
                    <a:p>
                      <a:pPr algn="l" fontAlgn="ctr">
                        <a:buNone/>
                      </a:pPr>
                      <a:r>
                        <a:rPr lang="es-CO" sz="800" b="0" i="0" u="none" strike="noStrike">
                          <a:solidFill>
                            <a:srgbClr val="000000"/>
                          </a:solidFill>
                          <a:effectLst/>
                          <a:latin typeface="Aptos Display" panose="020B0004020202020204" pitchFamily="34" charset="0"/>
                        </a:rPr>
                        <a:t>Actividades inmobiliarias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Aptos Display" panose="020B0004020202020204"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2</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0,9</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Aptos Display" panose="020B0004020202020204" pitchFamily="34" charset="0"/>
                        </a:rPr>
                        <a:t>0,2</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53918955"/>
                  </a:ext>
                </a:extLst>
              </a:tr>
              <a:tr h="141339">
                <a:tc>
                  <a:txBody>
                    <a:bodyPr/>
                    <a:lstStyle/>
                    <a:p>
                      <a:pPr algn="l" fontAlgn="ctr">
                        <a:buNone/>
                      </a:pPr>
                      <a:r>
                        <a:rPr lang="es-ES" sz="800" b="0" i="0" u="none" strike="noStrike">
                          <a:solidFill>
                            <a:srgbClr val="000000"/>
                          </a:solidFill>
                          <a:effectLst/>
                          <a:latin typeface="Aptos Display" panose="020B0004020202020204" pitchFamily="34" charset="0"/>
                        </a:rPr>
                        <a:t>Agricultura, ganadería, caza, silvicultura y pesca</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Aptos Display" panose="020B0004020202020204" pitchFamily="34" charset="0"/>
                        </a:rPr>
                        <a:t>2</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2</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1,0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Aptos Display" panose="020B0004020202020204" pitchFamily="34" charset="0"/>
                        </a:rPr>
                        <a:t>0,1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926117334"/>
                  </a:ext>
                </a:extLst>
              </a:tr>
              <a:tr h="141339">
                <a:tc>
                  <a:txBody>
                    <a:bodyPr/>
                    <a:lstStyle/>
                    <a:p>
                      <a:pPr algn="l" fontAlgn="ctr">
                        <a:buNone/>
                      </a:pPr>
                      <a:r>
                        <a:rPr lang="es-CO" sz="800" b="0" i="0" u="none" strike="noStrike">
                          <a:solidFill>
                            <a:srgbClr val="000000"/>
                          </a:solidFill>
                          <a:effectLst/>
                          <a:latin typeface="Aptos Display" panose="020B0004020202020204" pitchFamily="34" charset="0"/>
                        </a:rPr>
                        <a:t>Construcción</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Aptos Display" panose="020B0004020202020204" pitchFamily="34" charset="0"/>
                        </a:rPr>
                        <a:t>16</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16</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7,9</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Aptos Display" panose="020B0004020202020204" pitchFamily="34" charset="0"/>
                        </a:rPr>
                        <a:t>-0,1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399083543"/>
                  </a:ext>
                </a:extLst>
              </a:tr>
              <a:tr h="141339">
                <a:tc>
                  <a:txBody>
                    <a:bodyPr/>
                    <a:lstStyle/>
                    <a:p>
                      <a:pPr algn="l" fontAlgn="ctr">
                        <a:buNone/>
                      </a:pPr>
                      <a:r>
                        <a:rPr lang="es-ES" sz="800" b="0" i="0" u="none" strike="noStrike">
                          <a:solidFill>
                            <a:srgbClr val="000000"/>
                          </a:solidFill>
                          <a:effectLst/>
                          <a:latin typeface="Aptos Display" panose="020B0004020202020204" pitchFamily="34" charset="0"/>
                        </a:rPr>
                        <a:t>Suministro de electricidad gas, agua y gestión de desechos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Aptos Display" panose="020B0004020202020204" pitchFamily="34" charset="0"/>
                        </a:rPr>
                        <a:t>4</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1,5</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Aptos Display" panose="020B0004020202020204" pitchFamily="34" charset="0"/>
                        </a:rPr>
                        <a:t>-0,4</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938364734"/>
                  </a:ext>
                </a:extLst>
              </a:tr>
              <a:tr h="141339">
                <a:tc>
                  <a:txBody>
                    <a:bodyPr/>
                    <a:lstStyle/>
                    <a:p>
                      <a:pPr algn="l" fontAlgn="ctr">
                        <a:buNone/>
                      </a:pPr>
                      <a:r>
                        <a:rPr lang="es-ES" sz="800" b="0" i="0" u="none" strike="noStrike">
                          <a:solidFill>
                            <a:srgbClr val="000000"/>
                          </a:solidFill>
                          <a:effectLst/>
                          <a:latin typeface="Aptos Display" panose="020B0004020202020204" pitchFamily="34" charset="0"/>
                        </a:rPr>
                        <a:t>Administración pública y defensa, educación y atención de la salud humana</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Aptos Display" panose="020B0004020202020204" pitchFamily="34" charset="0"/>
                        </a:rPr>
                        <a:t>37</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35</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17,5</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Aptos Display" panose="020B0004020202020204" pitchFamily="34" charset="0"/>
                        </a:rPr>
                        <a:t>-2</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dirty="0">
                          <a:solidFill>
                            <a:srgbClr val="000000"/>
                          </a:solidFill>
                          <a:effectLst/>
                          <a:latin typeface="Aptos Display" panose="020B0004020202020204" pitchFamily="34" charset="0"/>
                        </a:rPr>
                        <a:t>-1,0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457586738"/>
                  </a:ext>
                </a:extLst>
              </a:tr>
            </a:tbl>
          </a:graphicData>
        </a:graphic>
      </p:graphicFrame>
      <p:sp>
        <p:nvSpPr>
          <p:cNvPr id="5" name="object 2">
            <a:extLst>
              <a:ext uri="{FF2B5EF4-FFF2-40B4-BE49-F238E27FC236}">
                <a16:creationId xmlns:a16="http://schemas.microsoft.com/office/drawing/2014/main" id="{0B3DBF71-FDE9-25FA-CA22-C41AC7BADDEA}"/>
              </a:ext>
            </a:extLst>
          </p:cNvPr>
          <p:cNvSpPr txBox="1"/>
          <p:nvPr/>
        </p:nvSpPr>
        <p:spPr>
          <a:xfrm>
            <a:off x="494308" y="266102"/>
            <a:ext cx="8021041" cy="512448"/>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pPr lvl="0">
              <a:lnSpc>
                <a:spcPct val="90000"/>
              </a:lnSpc>
              <a:defRPr/>
            </a:pPr>
            <a:r>
              <a:rPr lang="es-ES" sz="1600" b="0" dirty="0">
                <a:solidFill>
                  <a:srgbClr val="EF3C6F"/>
                </a:solidFill>
                <a:ea typeface="Segoe UI Emoji" panose="020B0502040204020203" pitchFamily="34" charset="0"/>
              </a:rPr>
              <a:t>Población ocupada según rama de actividad económica</a:t>
            </a:r>
          </a:p>
          <a:p>
            <a:pPr lvl="0">
              <a:lnSpc>
                <a:spcPct val="90000"/>
              </a:lnSpc>
              <a:defRPr/>
            </a:pPr>
            <a:r>
              <a:rPr lang="es-ES" sz="1600" b="0" dirty="0">
                <a:solidFill>
                  <a:srgbClr val="6F2A4D"/>
                </a:solidFill>
                <a:ea typeface="Segoe UI Emoji" panose="020B0502040204020203" pitchFamily="34" charset="0"/>
              </a:rPr>
              <a:t>Valledupar</a:t>
            </a:r>
          </a:p>
        </p:txBody>
      </p:sp>
      <p:sp>
        <p:nvSpPr>
          <p:cNvPr id="6" name="TrimAñoL1Año">
            <a:extLst>
              <a:ext uri="{FF2B5EF4-FFF2-40B4-BE49-F238E27FC236}">
                <a16:creationId xmlns:a16="http://schemas.microsoft.com/office/drawing/2014/main" id="{396C357F-0773-9B77-6F3F-B175E17CDC2A}"/>
              </a:ext>
            </a:extLst>
          </p:cNvPr>
          <p:cNvSpPr txBox="1"/>
          <p:nvPr/>
        </p:nvSpPr>
        <p:spPr>
          <a:xfrm>
            <a:off x="560618" y="778550"/>
            <a:ext cx="2381214" cy="253916"/>
          </a:xfrm>
          <a:prstGeom prst="rect">
            <a:avLst/>
          </a:prstGeom>
          <a:solidFill>
            <a:srgbClr val="FFC000"/>
          </a:solid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CO" sz="1200" b="0" dirty="0">
                <a:solidFill>
                  <a:schemeClr val="tx1">
                    <a:lumMod val="85000"/>
                    <a:lumOff val="15000"/>
                  </a:schemeClr>
                </a:solidFill>
                <a:ea typeface="Roboto Medium" panose="02000000000000000000" pitchFamily="2" charset="0"/>
              </a:rPr>
              <a:t>Abril - Junio (2024 – 2025)</a:t>
            </a:r>
          </a:p>
        </p:txBody>
      </p:sp>
      <p:sp>
        <p:nvSpPr>
          <p:cNvPr id="7" name="object 18">
            <a:extLst>
              <a:ext uri="{FF2B5EF4-FFF2-40B4-BE49-F238E27FC236}">
                <a16:creationId xmlns:a16="http://schemas.microsoft.com/office/drawing/2014/main" id="{72F180A3-AD98-6966-06A2-9ED28FCF1C0F}"/>
              </a:ext>
            </a:extLst>
          </p:cNvPr>
          <p:cNvSpPr txBox="1"/>
          <p:nvPr/>
        </p:nvSpPr>
        <p:spPr>
          <a:xfrm>
            <a:off x="415994" y="4111033"/>
            <a:ext cx="8312010" cy="691471"/>
          </a:xfrm>
          <a:prstGeom prst="rect">
            <a:avLst/>
          </a:prstGeom>
        </p:spPr>
        <p:txBody>
          <a:bodyPr vert="horz" wrap="square" lIns="0" tIns="6985" rIns="0" bIns="0" rtlCol="0" anchor="b">
            <a:spAutoFit/>
          </a:bodyPr>
          <a:lstStyle/>
          <a:p>
            <a:pPr>
              <a:lnSpc>
                <a:spcPct val="107000"/>
              </a:lnSpc>
            </a:pPr>
            <a:r>
              <a:rPr lang="es-CO" sz="600" b="1" dirty="0">
                <a:latin typeface="Segoe UI" panose="020B0502040204020203" pitchFamily="34" charset="0"/>
                <a:ea typeface="Calibri" panose="020F0502020204030204" pitchFamily="34" charset="0"/>
                <a:cs typeface="Segoe UI" panose="020B0502040204020203" pitchFamily="34" charset="0"/>
              </a:rPr>
              <a:t>Fuente: </a:t>
            </a:r>
            <a:r>
              <a:rPr lang="es-CO" sz="600" dirty="0">
                <a:latin typeface="Segoe UI" panose="020B0502040204020203" pitchFamily="34" charset="0"/>
                <a:ea typeface="Calibri" panose="020F0502020204030204" pitchFamily="34" charset="0"/>
                <a:cs typeface="Segoe UI" panose="020B0502040204020203" pitchFamily="34" charset="0"/>
              </a:rPr>
              <a:t>DANE, GEIH.</a:t>
            </a:r>
            <a:endParaRPr lang="es-ES" sz="600" b="1" dirty="0">
              <a:latin typeface="Segoe UI" panose="020B0502040204020203" pitchFamily="34" charset="0"/>
              <a:cs typeface="Segoe UI" panose="020B0502040204020203" pitchFamily="34" charset="0"/>
            </a:endParaRPr>
          </a:p>
          <a:p>
            <a:pPr>
              <a:lnSpc>
                <a:spcPct val="107000"/>
              </a:lnSpc>
            </a:pPr>
            <a:r>
              <a:rPr lang="es-ES" sz="600" b="1" dirty="0">
                <a:latin typeface="Segoe UI" panose="020B0502040204020203" pitchFamily="34" charset="0"/>
                <a:cs typeface="Segoe UI" panose="020B0502040204020203" pitchFamily="34" charset="0"/>
              </a:rPr>
              <a:t>* </a:t>
            </a:r>
            <a:r>
              <a:rPr lang="es-ES" sz="600" dirty="0">
                <a:latin typeface="Segoe UI" panose="020B0502040204020203" pitchFamily="34" charset="0"/>
                <a:cs typeface="Segoe UI" panose="020B0502040204020203" pitchFamily="34" charset="0"/>
              </a:rPr>
              <a:t>Variación estadísticamente significativa.</a:t>
            </a:r>
            <a:endParaRPr lang="es-ES" sz="600" b="1" dirty="0">
              <a:latin typeface="Segoe UI" panose="020B0502040204020203" pitchFamily="34" charset="0"/>
              <a:cs typeface="Segoe UI" panose="020B0502040204020203" pitchFamily="34" charset="0"/>
            </a:endParaRPr>
          </a:p>
          <a:p>
            <a:pPr>
              <a:lnSpc>
                <a:spcPct val="107000"/>
              </a:lnSpc>
              <a:spcAft>
                <a:spcPts val="0"/>
              </a:spcAft>
            </a:pPr>
            <a:r>
              <a:rPr lang="es-CO" sz="600" b="1" dirty="0">
                <a:latin typeface="Segoe UI" panose="020B0502040204020203" pitchFamily="34" charset="0"/>
                <a:ea typeface="Calibri" panose="020F0502020204030204" pitchFamily="34" charset="0"/>
                <a:cs typeface="Segoe UI" panose="020B0502040204020203" pitchFamily="34" charset="0"/>
              </a:rPr>
              <a:t>Notas:</a:t>
            </a:r>
          </a:p>
          <a:p>
            <a:pPr marL="171450" indent="-171450">
              <a:lnSpc>
                <a:spcPct val="107000"/>
              </a:lnSpc>
              <a:spcAft>
                <a:spcPts val="0"/>
              </a:spcAft>
              <a:buFont typeface="Arial" panose="020B0604020202020204" pitchFamily="34" charset="0"/>
              <a:buChar char="•"/>
            </a:pPr>
            <a:r>
              <a:rPr lang="es-ES" sz="600" dirty="0">
                <a:latin typeface="Segoe UI" panose="020B0502040204020203" pitchFamily="34" charset="0"/>
                <a:cs typeface="Segoe UI" panose="020B0502040204020203" pitchFamily="34" charset="0"/>
              </a:rPr>
              <a:t>Datos expandidos con proyecciones de población elaboradas con base en los resultados del Censo Nacional de Población y Vivienda 2018.</a:t>
            </a:r>
          </a:p>
          <a:p>
            <a:pPr marL="171450" indent="-171450">
              <a:lnSpc>
                <a:spcPct val="107000"/>
              </a:lnSpc>
              <a:buFont typeface="Arial" panose="020B0604020202020204" pitchFamily="34" charset="0"/>
              <a:buChar char="•"/>
            </a:pPr>
            <a:r>
              <a:rPr lang="es-CO" sz="600" dirty="0">
                <a:latin typeface="Segoe UI" panose="020B0502040204020203" pitchFamily="34" charset="0"/>
                <a:ea typeface="Calibri" panose="020F0502020204030204" pitchFamily="34" charset="0"/>
                <a:cs typeface="Segoe UI" panose="020B0502040204020203" pitchFamily="34" charset="0"/>
              </a:rPr>
              <a:t>Cifras aproximadas a un decimal. Por efecto del redondeo los totales pueden diferir ligeramente del anexo estadístico.</a:t>
            </a:r>
          </a:p>
          <a:p>
            <a:pPr marL="171450" indent="-171450">
              <a:lnSpc>
                <a:spcPct val="107000"/>
              </a:lnSpc>
              <a:spcAft>
                <a:spcPts val="1200"/>
              </a:spcAft>
              <a:buFont typeface="Arial" panose="020B0604020202020204" pitchFamily="34" charset="0"/>
              <a:buChar char="•"/>
            </a:pPr>
            <a:r>
              <a:rPr lang="es-ES" sz="600" dirty="0">
                <a:latin typeface="Segoe UI" panose="020B0502040204020203" pitchFamily="34" charset="0"/>
                <a:ea typeface="Calibri" panose="020F0502020204030204" pitchFamily="34" charset="0"/>
                <a:cs typeface="Segoe UI" panose="020B0502040204020203" pitchFamily="34" charset="0"/>
              </a:rPr>
              <a:t>Para estar en línea con el marco conceptual propuesto en la “Resolución I sobre las estadísticas del trabajo, la ocupación y la subutilización de la fuerza de trabajo” de la 19 CIET, se hace ajuste de los términos Desocupados y Tasa de desempleo por Población desocupada y Tasa de Desocupación.</a:t>
            </a:r>
            <a:endParaRPr lang="es-CO" sz="600" dirty="0">
              <a:latin typeface="Segoe UI" panose="020B0502040204020203" pitchFamily="34" charset="0"/>
              <a:ea typeface="Calibri" panose="020F0502020204030204" pitchFamily="34" charset="0"/>
              <a:cs typeface="Segoe UI" panose="020B0502040204020203" pitchFamily="34" charset="0"/>
            </a:endParaRPr>
          </a:p>
        </p:txBody>
      </p:sp>
    </p:spTree>
    <p:extLst>
      <p:ext uri="{BB962C8B-B14F-4D97-AF65-F5344CB8AC3E}">
        <p14:creationId xmlns:p14="http://schemas.microsoft.com/office/powerpoint/2010/main" val="35426834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928A024D-96F9-A344-00A8-C268564ED9CA}"/>
              </a:ext>
            </a:extLst>
          </p:cNvPr>
          <p:cNvSpPr txBox="1"/>
          <p:nvPr/>
        </p:nvSpPr>
        <p:spPr>
          <a:xfrm>
            <a:off x="494308" y="266102"/>
            <a:ext cx="8021041" cy="512448"/>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pPr lvl="0">
              <a:lnSpc>
                <a:spcPct val="90000"/>
              </a:lnSpc>
              <a:defRPr/>
            </a:pPr>
            <a:r>
              <a:rPr lang="es-ES" sz="1600" b="0" dirty="0">
                <a:solidFill>
                  <a:srgbClr val="EF3C6F"/>
                </a:solidFill>
                <a:ea typeface="Segoe UI Emoji" panose="020B0502040204020203" pitchFamily="34" charset="0"/>
              </a:rPr>
              <a:t>Población ocupada según rama de actividad económica según sexo</a:t>
            </a:r>
          </a:p>
          <a:p>
            <a:pPr lvl="0">
              <a:lnSpc>
                <a:spcPct val="90000"/>
              </a:lnSpc>
              <a:defRPr/>
            </a:pPr>
            <a:r>
              <a:rPr lang="es-ES" sz="1600" b="0" dirty="0">
                <a:solidFill>
                  <a:srgbClr val="6F2A4D"/>
                </a:solidFill>
                <a:ea typeface="Segoe UI Emoji" panose="020B0502040204020203" pitchFamily="34" charset="0"/>
              </a:rPr>
              <a:t>Valledupar</a:t>
            </a:r>
          </a:p>
        </p:txBody>
      </p:sp>
      <p:sp>
        <p:nvSpPr>
          <p:cNvPr id="7" name="TrimAñoL1Año">
            <a:extLst>
              <a:ext uri="{FF2B5EF4-FFF2-40B4-BE49-F238E27FC236}">
                <a16:creationId xmlns:a16="http://schemas.microsoft.com/office/drawing/2014/main" id="{BBF8D996-8CD8-802A-ECE9-15F9E4AB2803}"/>
              </a:ext>
            </a:extLst>
          </p:cNvPr>
          <p:cNvSpPr txBox="1"/>
          <p:nvPr/>
        </p:nvSpPr>
        <p:spPr>
          <a:xfrm>
            <a:off x="494308" y="806565"/>
            <a:ext cx="2381214" cy="253916"/>
          </a:xfrm>
          <a:prstGeom prst="rect">
            <a:avLst/>
          </a:prstGeom>
          <a:solidFill>
            <a:srgbClr val="FFC000"/>
          </a:solid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CO" sz="1200" b="0" dirty="0">
                <a:solidFill>
                  <a:schemeClr val="tx1">
                    <a:lumMod val="85000"/>
                    <a:lumOff val="15000"/>
                  </a:schemeClr>
                </a:solidFill>
                <a:ea typeface="Roboto Medium" panose="02000000000000000000" pitchFamily="2" charset="0"/>
              </a:rPr>
              <a:t>Abril - Junio (2024 – 2025)</a:t>
            </a:r>
          </a:p>
        </p:txBody>
      </p:sp>
      <p:sp>
        <p:nvSpPr>
          <p:cNvPr id="8" name="object 18">
            <a:extLst>
              <a:ext uri="{FF2B5EF4-FFF2-40B4-BE49-F238E27FC236}">
                <a16:creationId xmlns:a16="http://schemas.microsoft.com/office/drawing/2014/main" id="{2A374433-4ECD-D555-368F-99925F6BBE5A}"/>
              </a:ext>
            </a:extLst>
          </p:cNvPr>
          <p:cNvSpPr txBox="1"/>
          <p:nvPr/>
        </p:nvSpPr>
        <p:spPr>
          <a:xfrm>
            <a:off x="415994" y="4111033"/>
            <a:ext cx="8312010" cy="691471"/>
          </a:xfrm>
          <a:prstGeom prst="rect">
            <a:avLst/>
          </a:prstGeom>
        </p:spPr>
        <p:txBody>
          <a:bodyPr vert="horz" wrap="square" lIns="0" tIns="6985" rIns="0" bIns="0" rtlCol="0" anchor="b">
            <a:spAutoFit/>
          </a:bodyPr>
          <a:lstStyle/>
          <a:p>
            <a:pPr>
              <a:lnSpc>
                <a:spcPct val="107000"/>
              </a:lnSpc>
            </a:pPr>
            <a:r>
              <a:rPr lang="es-CO" sz="600" b="1" dirty="0">
                <a:latin typeface="Segoe UI" panose="020B0502040204020203" pitchFamily="34" charset="0"/>
                <a:ea typeface="Calibri" panose="020F0502020204030204" pitchFamily="34" charset="0"/>
                <a:cs typeface="Segoe UI" panose="020B0502040204020203" pitchFamily="34" charset="0"/>
              </a:rPr>
              <a:t>Fuente: </a:t>
            </a:r>
            <a:r>
              <a:rPr lang="es-CO" sz="600" dirty="0">
                <a:latin typeface="Segoe UI" panose="020B0502040204020203" pitchFamily="34" charset="0"/>
                <a:ea typeface="Calibri" panose="020F0502020204030204" pitchFamily="34" charset="0"/>
                <a:cs typeface="Segoe UI" panose="020B0502040204020203" pitchFamily="34" charset="0"/>
              </a:rPr>
              <a:t>DANE, GEIH.</a:t>
            </a:r>
            <a:endParaRPr lang="es-ES" sz="600" b="1" dirty="0">
              <a:latin typeface="Segoe UI" panose="020B0502040204020203" pitchFamily="34" charset="0"/>
              <a:cs typeface="Segoe UI" panose="020B0502040204020203" pitchFamily="34" charset="0"/>
            </a:endParaRPr>
          </a:p>
          <a:p>
            <a:pPr>
              <a:lnSpc>
                <a:spcPct val="107000"/>
              </a:lnSpc>
            </a:pPr>
            <a:r>
              <a:rPr lang="es-ES" sz="600" b="1" dirty="0">
                <a:latin typeface="Segoe UI" panose="020B0502040204020203" pitchFamily="34" charset="0"/>
                <a:cs typeface="Segoe UI" panose="020B0502040204020203" pitchFamily="34" charset="0"/>
              </a:rPr>
              <a:t>* </a:t>
            </a:r>
            <a:r>
              <a:rPr lang="es-ES" sz="600" dirty="0">
                <a:latin typeface="Segoe UI" panose="020B0502040204020203" pitchFamily="34" charset="0"/>
                <a:cs typeface="Segoe UI" panose="020B0502040204020203" pitchFamily="34" charset="0"/>
              </a:rPr>
              <a:t>Variación estadísticamente significativa.</a:t>
            </a:r>
            <a:endParaRPr lang="es-ES" sz="600" b="1" dirty="0">
              <a:latin typeface="Segoe UI" panose="020B0502040204020203" pitchFamily="34" charset="0"/>
              <a:cs typeface="Segoe UI" panose="020B0502040204020203" pitchFamily="34" charset="0"/>
            </a:endParaRPr>
          </a:p>
          <a:p>
            <a:pPr>
              <a:lnSpc>
                <a:spcPct val="107000"/>
              </a:lnSpc>
              <a:spcAft>
                <a:spcPts val="0"/>
              </a:spcAft>
            </a:pPr>
            <a:r>
              <a:rPr lang="es-CO" sz="600" b="1" dirty="0">
                <a:latin typeface="Segoe UI" panose="020B0502040204020203" pitchFamily="34" charset="0"/>
                <a:ea typeface="Calibri" panose="020F0502020204030204" pitchFamily="34" charset="0"/>
                <a:cs typeface="Segoe UI" panose="020B0502040204020203" pitchFamily="34" charset="0"/>
              </a:rPr>
              <a:t>Notas:</a:t>
            </a:r>
          </a:p>
          <a:p>
            <a:pPr marL="171450" indent="-171450">
              <a:lnSpc>
                <a:spcPct val="107000"/>
              </a:lnSpc>
              <a:spcAft>
                <a:spcPts val="0"/>
              </a:spcAft>
              <a:buFont typeface="Arial" panose="020B0604020202020204" pitchFamily="34" charset="0"/>
              <a:buChar char="•"/>
            </a:pPr>
            <a:r>
              <a:rPr lang="es-ES" sz="600" dirty="0">
                <a:latin typeface="Segoe UI" panose="020B0502040204020203" pitchFamily="34" charset="0"/>
                <a:cs typeface="Segoe UI" panose="020B0502040204020203" pitchFamily="34" charset="0"/>
              </a:rPr>
              <a:t>Datos expandidos con proyecciones de población elaboradas con base en los resultados del Censo Nacional de Población y Vivienda 2018.</a:t>
            </a:r>
          </a:p>
          <a:p>
            <a:pPr marL="171450" indent="-171450">
              <a:lnSpc>
                <a:spcPct val="107000"/>
              </a:lnSpc>
              <a:buFont typeface="Arial" panose="020B0604020202020204" pitchFamily="34" charset="0"/>
              <a:buChar char="•"/>
            </a:pPr>
            <a:r>
              <a:rPr lang="es-CO" sz="600" dirty="0">
                <a:latin typeface="Segoe UI" panose="020B0502040204020203" pitchFamily="34" charset="0"/>
                <a:ea typeface="Calibri" panose="020F0502020204030204" pitchFamily="34" charset="0"/>
                <a:cs typeface="Segoe UI" panose="020B0502040204020203" pitchFamily="34" charset="0"/>
              </a:rPr>
              <a:t>Cifras aproximadas a un decimal. Por efecto del redondeo los totales pueden diferir ligeramente del anexo estadístico.</a:t>
            </a:r>
          </a:p>
          <a:p>
            <a:pPr marL="171450" indent="-171450">
              <a:lnSpc>
                <a:spcPct val="107000"/>
              </a:lnSpc>
              <a:spcAft>
                <a:spcPts val="1200"/>
              </a:spcAft>
              <a:buFont typeface="Arial" panose="020B0604020202020204" pitchFamily="34" charset="0"/>
              <a:buChar char="•"/>
            </a:pPr>
            <a:r>
              <a:rPr lang="es-ES" sz="600" dirty="0">
                <a:latin typeface="Segoe UI" panose="020B0502040204020203" pitchFamily="34" charset="0"/>
                <a:ea typeface="Calibri" panose="020F0502020204030204" pitchFamily="34" charset="0"/>
                <a:cs typeface="Segoe UI" panose="020B0502040204020203" pitchFamily="34" charset="0"/>
              </a:rPr>
              <a:t>Para estar en línea con el marco conceptual propuesto en la “Resolución I sobre las estadísticas del trabajo, la ocupación y la subutilización de la fuerza de trabajo” de la 19 CIET, se hace ajuste de los términos Desocupados y Tasa de desempleo por Población desocupada y Tasa de Desocupación.</a:t>
            </a:r>
            <a:endParaRPr lang="es-CO" sz="600" dirty="0">
              <a:latin typeface="Segoe UI" panose="020B0502040204020203" pitchFamily="34" charset="0"/>
              <a:ea typeface="Calibri" panose="020F0502020204030204" pitchFamily="34" charset="0"/>
              <a:cs typeface="Segoe UI" panose="020B0502040204020203" pitchFamily="34" charset="0"/>
            </a:endParaRPr>
          </a:p>
        </p:txBody>
      </p:sp>
      <p:graphicFrame>
        <p:nvGraphicFramePr>
          <p:cNvPr id="10" name="Tabla 9">
            <a:extLst>
              <a:ext uri="{FF2B5EF4-FFF2-40B4-BE49-F238E27FC236}">
                <a16:creationId xmlns:a16="http://schemas.microsoft.com/office/drawing/2014/main" id="{31C38D54-FE2C-AF31-A997-E7DA0FB0E183}"/>
              </a:ext>
            </a:extLst>
          </p:cNvPr>
          <p:cNvGraphicFramePr>
            <a:graphicFrameLocks noGrp="1"/>
          </p:cNvGraphicFramePr>
          <p:nvPr/>
        </p:nvGraphicFramePr>
        <p:xfrm>
          <a:off x="494308" y="1148632"/>
          <a:ext cx="7886697" cy="2739556"/>
        </p:xfrm>
        <a:graphic>
          <a:graphicData uri="http://schemas.openxmlformats.org/drawingml/2006/table">
            <a:tbl>
              <a:tblPr/>
              <a:tblGrid>
                <a:gridCol w="1523028">
                  <a:extLst>
                    <a:ext uri="{9D8B030D-6E8A-4147-A177-3AD203B41FA5}">
                      <a16:colId xmlns:a16="http://schemas.microsoft.com/office/drawing/2014/main" val="3764007434"/>
                    </a:ext>
                  </a:extLst>
                </a:gridCol>
                <a:gridCol w="601628">
                  <a:extLst>
                    <a:ext uri="{9D8B030D-6E8A-4147-A177-3AD203B41FA5}">
                      <a16:colId xmlns:a16="http://schemas.microsoft.com/office/drawing/2014/main" val="2169226715"/>
                    </a:ext>
                  </a:extLst>
                </a:gridCol>
                <a:gridCol w="643231">
                  <a:extLst>
                    <a:ext uri="{9D8B030D-6E8A-4147-A177-3AD203B41FA5}">
                      <a16:colId xmlns:a16="http://schemas.microsoft.com/office/drawing/2014/main" val="3917619733"/>
                    </a:ext>
                  </a:extLst>
                </a:gridCol>
                <a:gridCol w="643231">
                  <a:extLst>
                    <a:ext uri="{9D8B030D-6E8A-4147-A177-3AD203B41FA5}">
                      <a16:colId xmlns:a16="http://schemas.microsoft.com/office/drawing/2014/main" val="3541335501"/>
                    </a:ext>
                  </a:extLst>
                </a:gridCol>
                <a:gridCol w="643231">
                  <a:extLst>
                    <a:ext uri="{9D8B030D-6E8A-4147-A177-3AD203B41FA5}">
                      <a16:colId xmlns:a16="http://schemas.microsoft.com/office/drawing/2014/main" val="2191502764"/>
                    </a:ext>
                  </a:extLst>
                </a:gridCol>
                <a:gridCol w="643231">
                  <a:extLst>
                    <a:ext uri="{9D8B030D-6E8A-4147-A177-3AD203B41FA5}">
                      <a16:colId xmlns:a16="http://schemas.microsoft.com/office/drawing/2014/main" val="2337387950"/>
                    </a:ext>
                  </a:extLst>
                </a:gridCol>
                <a:gridCol w="643231">
                  <a:extLst>
                    <a:ext uri="{9D8B030D-6E8A-4147-A177-3AD203B41FA5}">
                      <a16:colId xmlns:a16="http://schemas.microsoft.com/office/drawing/2014/main" val="3564383164"/>
                    </a:ext>
                  </a:extLst>
                </a:gridCol>
                <a:gridCol w="643231">
                  <a:extLst>
                    <a:ext uri="{9D8B030D-6E8A-4147-A177-3AD203B41FA5}">
                      <a16:colId xmlns:a16="http://schemas.microsoft.com/office/drawing/2014/main" val="460438116"/>
                    </a:ext>
                  </a:extLst>
                </a:gridCol>
                <a:gridCol w="643231">
                  <a:extLst>
                    <a:ext uri="{9D8B030D-6E8A-4147-A177-3AD203B41FA5}">
                      <a16:colId xmlns:a16="http://schemas.microsoft.com/office/drawing/2014/main" val="4000705590"/>
                    </a:ext>
                  </a:extLst>
                </a:gridCol>
                <a:gridCol w="640385">
                  <a:extLst>
                    <a:ext uri="{9D8B030D-6E8A-4147-A177-3AD203B41FA5}">
                      <a16:colId xmlns:a16="http://schemas.microsoft.com/office/drawing/2014/main" val="2817093137"/>
                    </a:ext>
                  </a:extLst>
                </a:gridCol>
                <a:gridCol w="619039">
                  <a:extLst>
                    <a:ext uri="{9D8B030D-6E8A-4147-A177-3AD203B41FA5}">
                      <a16:colId xmlns:a16="http://schemas.microsoft.com/office/drawing/2014/main" val="158862173"/>
                    </a:ext>
                  </a:extLst>
                </a:gridCol>
              </a:tblGrid>
              <a:tr h="85354">
                <a:tc rowSpan="3">
                  <a:txBody>
                    <a:bodyPr/>
                    <a:lstStyle/>
                    <a:p>
                      <a:pPr algn="ctr" fontAlgn="ctr">
                        <a:buNone/>
                      </a:pPr>
                      <a:r>
                        <a:rPr lang="es-CO" sz="700" b="1" i="0" u="none" strike="noStrike">
                          <a:solidFill>
                            <a:srgbClr val="FFFFFF"/>
                          </a:solidFill>
                          <a:effectLst/>
                          <a:latin typeface="Segoe UI" panose="020B0502040204020203" pitchFamily="34" charset="0"/>
                          <a:cs typeface="Segoe UI" panose="020B0502040204020203" pitchFamily="34" charset="0"/>
                        </a:rPr>
                        <a:t>Rama de actividad</a:t>
                      </a:r>
                    </a:p>
                  </a:txBody>
                  <a:tcPr marL="4268" marR="4268" marT="4268" marB="0" anchor="ctr">
                    <a:lnL>
                      <a:noFill/>
                    </a:lnL>
                    <a:lnR>
                      <a:noFill/>
                    </a:lnR>
                    <a:lnT>
                      <a:noFill/>
                    </a:lnT>
                    <a:lnB>
                      <a:noFill/>
                    </a:lnB>
                    <a:solidFill>
                      <a:srgbClr val="6B1940"/>
                    </a:solidFill>
                  </a:tcPr>
                </a:tc>
                <a:tc gridSpan="10">
                  <a:txBody>
                    <a:bodyPr/>
                    <a:lstStyle/>
                    <a:p>
                      <a:pPr algn="ctr" fontAlgn="ctr">
                        <a:buNone/>
                      </a:pPr>
                      <a:r>
                        <a:rPr lang="es-CO" sz="700" b="1" i="0" u="none" strike="noStrike">
                          <a:solidFill>
                            <a:srgbClr val="FFFFFF"/>
                          </a:solidFill>
                          <a:effectLst/>
                          <a:latin typeface="Segoe UI" panose="020B0502040204020203" pitchFamily="34" charset="0"/>
                          <a:cs typeface="Segoe UI" panose="020B0502040204020203" pitchFamily="34" charset="0"/>
                        </a:rPr>
                        <a:t>Valledupar</a:t>
                      </a:r>
                    </a:p>
                  </a:txBody>
                  <a:tcPr marL="4268" marR="4268" marT="4268" marB="0" anchor="ctr">
                    <a:lnL>
                      <a:noFill/>
                    </a:lnL>
                    <a:lnR>
                      <a:noFill/>
                    </a:lnR>
                    <a:lnT>
                      <a:noFill/>
                    </a:lnT>
                    <a:lnB>
                      <a:noFill/>
                    </a:lnB>
                    <a:solidFill>
                      <a:srgbClr val="EF3C6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454804923"/>
                  </a:ext>
                </a:extLst>
              </a:tr>
              <a:tr h="85354">
                <a:tc vMerge="1">
                  <a:txBody>
                    <a:bodyPr/>
                    <a:lstStyle/>
                    <a:p>
                      <a:endParaRPr lang="es-CO"/>
                    </a:p>
                  </a:txBody>
                  <a:tcPr/>
                </a:tc>
                <a:tc gridSpan="5">
                  <a:txBody>
                    <a:bodyPr/>
                    <a:lstStyle/>
                    <a:p>
                      <a:pPr algn="ctr" fontAlgn="ctr">
                        <a:buNone/>
                      </a:pPr>
                      <a:r>
                        <a:rPr lang="es-CO" sz="700" b="1" i="0" u="none" strike="noStrike">
                          <a:solidFill>
                            <a:srgbClr val="FFFFFF"/>
                          </a:solidFill>
                          <a:effectLst/>
                          <a:latin typeface="Segoe UI" panose="020B0502040204020203" pitchFamily="34" charset="0"/>
                          <a:cs typeface="Segoe UI" panose="020B0502040204020203" pitchFamily="34" charset="0"/>
                        </a:rPr>
                        <a:t>Hombres</a:t>
                      </a:r>
                    </a:p>
                  </a:txBody>
                  <a:tcPr marL="4268" marR="4268" marT="4268" marB="0" anchor="ctr">
                    <a:lnL>
                      <a:noFill/>
                    </a:lnL>
                    <a:lnR w="6350" cap="flat" cmpd="sng" algn="ctr">
                      <a:solidFill>
                        <a:srgbClr val="7F7F7F"/>
                      </a:solidFill>
                      <a:prstDash val="solid"/>
                      <a:round/>
                      <a:headEnd type="none" w="med" len="med"/>
                      <a:tailEnd type="none" w="med" len="med"/>
                    </a:lnR>
                    <a:lnT>
                      <a:noFill/>
                    </a:lnT>
                    <a:lnB>
                      <a:noFill/>
                    </a:lnB>
                    <a:solidFill>
                      <a:srgbClr val="808080"/>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gridSpan="5">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Mujeres</a:t>
                      </a:r>
                    </a:p>
                  </a:txBody>
                  <a:tcPr marL="4268" marR="4268" marT="4268" marB="0" anchor="ctr">
                    <a:lnL w="6350" cap="flat" cmpd="sng" algn="ctr">
                      <a:solidFill>
                        <a:srgbClr val="7F7F7F"/>
                      </a:solidFill>
                      <a:prstDash val="solid"/>
                      <a:round/>
                      <a:headEnd type="none" w="med" len="med"/>
                      <a:tailEnd type="none" w="med" len="med"/>
                    </a:lnL>
                    <a:lnR>
                      <a:noFill/>
                    </a:lnR>
                    <a:lnT>
                      <a:noFill/>
                    </a:lnT>
                    <a:lnB>
                      <a:noFill/>
                    </a:lnB>
                    <a:solidFill>
                      <a:srgbClr val="BFBFB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948334689"/>
                  </a:ext>
                </a:extLst>
              </a:tr>
              <a:tr h="136566">
                <a:tc vMerge="1">
                  <a:txBody>
                    <a:bodyPr/>
                    <a:lstStyle/>
                    <a:p>
                      <a:endParaRPr lang="es-CO"/>
                    </a:p>
                  </a:txBody>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Abr - Jun 24</a:t>
                      </a:r>
                    </a:p>
                  </a:txBody>
                  <a:tcPr marL="4268" marR="4268" marT="4268" marB="0" anchor="ctr">
                    <a:lnL>
                      <a:noFill/>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Abr - Jun 25</a:t>
                      </a:r>
                    </a:p>
                  </a:txBody>
                  <a:tcPr marL="4268" marR="4268" marT="4268"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Distribución</a:t>
                      </a:r>
                      <a:br>
                        <a:rPr lang="es-CO" sz="700" b="1" i="0" u="none" strike="noStrike">
                          <a:solidFill>
                            <a:srgbClr val="AD2750"/>
                          </a:solidFill>
                          <a:effectLst/>
                          <a:latin typeface="Segoe UI" panose="020B0502040204020203" pitchFamily="34" charset="0"/>
                          <a:cs typeface="Segoe UI" panose="020B0502040204020203" pitchFamily="34" charset="0"/>
                        </a:rPr>
                      </a:br>
                      <a:r>
                        <a:rPr lang="es-CO" sz="700" b="1" i="0" u="none" strike="noStrike">
                          <a:solidFill>
                            <a:srgbClr val="AD2750"/>
                          </a:solidFill>
                          <a:effectLst/>
                          <a:latin typeface="Segoe UI" panose="020B0502040204020203" pitchFamily="34" charset="0"/>
                          <a:cs typeface="Segoe UI" panose="020B0502040204020203" pitchFamily="34" charset="0"/>
                        </a:rPr>
                        <a:t>(%)</a:t>
                      </a:r>
                    </a:p>
                  </a:txBody>
                  <a:tcPr marL="4268" marR="4268" marT="4268"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Variación absoluta</a:t>
                      </a:r>
                    </a:p>
                  </a:txBody>
                  <a:tcPr marL="4268" marR="4268" marT="4268" marB="0" anchor="ctr">
                    <a:lnL w="6350" cap="flat" cmpd="sng" algn="ctr">
                      <a:solidFill>
                        <a:srgbClr val="165F20"/>
                      </a:solidFill>
                      <a:prstDash val="solid"/>
                      <a:round/>
                      <a:headEnd type="none" w="med" len="med"/>
                      <a:tailEnd type="none" w="med" len="med"/>
                    </a:lnL>
                    <a:lnR>
                      <a:noFill/>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Contribución en p.p.</a:t>
                      </a:r>
                    </a:p>
                  </a:txBody>
                  <a:tcPr marL="4268" marR="4268" marT="4268" marB="0" anchor="ctr">
                    <a:lnL>
                      <a:noFill/>
                    </a:lnL>
                    <a:lnR w="6350" cap="flat" cmpd="sng" algn="ctr">
                      <a:solidFill>
                        <a:srgbClr val="7F7F7F"/>
                      </a:solidFill>
                      <a:prstDash val="solid"/>
                      <a:round/>
                      <a:headEnd type="none" w="med" len="med"/>
                      <a:tailEnd type="none" w="med" len="med"/>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Abr - Jun 24</a:t>
                      </a:r>
                    </a:p>
                  </a:txBody>
                  <a:tcPr marL="4268" marR="4268" marT="4268" marB="0" anchor="ctr">
                    <a:lnL w="6350" cap="flat" cmpd="sng" algn="ctr">
                      <a:solidFill>
                        <a:srgbClr val="7F7F7F"/>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Abr - Jun 25</a:t>
                      </a:r>
                    </a:p>
                  </a:txBody>
                  <a:tcPr marL="4268" marR="4268" marT="4268"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Distribución</a:t>
                      </a:r>
                      <a:br>
                        <a:rPr lang="es-CO" sz="700" b="1" i="0" u="none" strike="noStrike">
                          <a:solidFill>
                            <a:srgbClr val="AD2750"/>
                          </a:solidFill>
                          <a:effectLst/>
                          <a:latin typeface="Segoe UI" panose="020B0502040204020203" pitchFamily="34" charset="0"/>
                          <a:cs typeface="Segoe UI" panose="020B0502040204020203" pitchFamily="34" charset="0"/>
                        </a:rPr>
                      </a:br>
                      <a:r>
                        <a:rPr lang="es-CO" sz="700" b="1" i="0" u="none" strike="noStrike">
                          <a:solidFill>
                            <a:srgbClr val="AD2750"/>
                          </a:solidFill>
                          <a:effectLst/>
                          <a:latin typeface="Segoe UI" panose="020B0502040204020203" pitchFamily="34" charset="0"/>
                          <a:cs typeface="Segoe UI" panose="020B0502040204020203" pitchFamily="34" charset="0"/>
                        </a:rPr>
                        <a:t>(%)</a:t>
                      </a:r>
                    </a:p>
                  </a:txBody>
                  <a:tcPr marL="4268" marR="4268" marT="4268" marB="0" anchor="ctr">
                    <a:lnL w="6350" cap="flat" cmpd="sng" algn="ctr">
                      <a:solidFill>
                        <a:srgbClr val="165F20"/>
                      </a:solidFill>
                      <a:prstDash val="solid"/>
                      <a:round/>
                      <a:headEnd type="none" w="med" len="med"/>
                      <a:tailEnd type="none" w="med" len="med"/>
                    </a:lnL>
                    <a:lnR>
                      <a:noFill/>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Variación absoluta</a:t>
                      </a:r>
                    </a:p>
                  </a:txBody>
                  <a:tcPr marL="4268" marR="4268" marT="4268" marB="0" anchor="ctr">
                    <a:lnL>
                      <a:noFill/>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Contribución en p.p.</a:t>
                      </a:r>
                    </a:p>
                  </a:txBody>
                  <a:tcPr marL="4268" marR="4268" marT="4268"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extLst>
                  <a:ext uri="{0D108BD9-81ED-4DB2-BD59-A6C34878D82A}">
                    <a16:rowId xmlns:a16="http://schemas.microsoft.com/office/drawing/2014/main" val="970711064"/>
                  </a:ext>
                </a:extLst>
              </a:tr>
              <a:tr h="93130">
                <a:tc>
                  <a:txBody>
                    <a:bodyPr/>
                    <a:lstStyle/>
                    <a:p>
                      <a:pPr algn="l"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Total ocupados</a:t>
                      </a:r>
                    </a:p>
                  </a:txBody>
                  <a:tcPr marL="4268" marR="4268" marT="4268" marB="0" anchor="ctr">
                    <a:lnL>
                      <a:noFill/>
                    </a:lnL>
                    <a:lnR>
                      <a:noFill/>
                    </a:lnR>
                    <a:lnT>
                      <a:noFill/>
                    </a:lnT>
                    <a:lnB w="6350" cap="flat" cmpd="sng" algn="ctr">
                      <a:solidFill>
                        <a:srgbClr val="165F20"/>
                      </a:solidFill>
                      <a:prstDash val="solid"/>
                      <a:round/>
                      <a:headEnd type="none" w="med" len="med"/>
                      <a:tailEnd type="none" w="med" len="med"/>
                    </a:lnB>
                    <a:solidFill>
                      <a:srgbClr val="FFFFFF"/>
                    </a:solidFill>
                  </a:tcPr>
                </a:tc>
                <a:tc>
                  <a:txBody>
                    <a:bodyPr/>
                    <a:lstStyle/>
                    <a:p>
                      <a:pPr algn="ctr" fontAlgn="ctr">
                        <a:buNone/>
                      </a:pPr>
                      <a:r>
                        <a:rPr lang="es-CO" sz="700" b="0" i="0" u="none" strike="noStrike">
                          <a:ln>
                            <a:noFill/>
                          </a:ln>
                          <a:solidFill>
                            <a:srgbClr val="404040"/>
                          </a:solidFill>
                          <a:effectLst/>
                          <a:latin typeface="Segoe UI" panose="020B0502040204020203" pitchFamily="34" charset="0"/>
                          <a:cs typeface="Segoe UI" panose="020B0502040204020203" pitchFamily="34" charset="0"/>
                        </a:rPr>
                        <a:t>111</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118</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100,0</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ln>
                            <a:noFill/>
                          </a:ln>
                          <a:solidFill>
                            <a:srgbClr val="B6004B"/>
                          </a:solidFill>
                          <a:effectLst/>
                          <a:latin typeface="Segoe UI" panose="020B0502040204020203" pitchFamily="34" charset="0"/>
                          <a:cs typeface="Segoe UI" panose="020B0502040204020203" pitchFamily="34" charset="0"/>
                        </a:rPr>
                        <a:t>+7</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 </a:t>
                      </a:r>
                    </a:p>
                  </a:txBody>
                  <a:tcPr marL="4268" marR="4268" marT="4268" marB="0" anchor="ctr">
                    <a:lnL>
                      <a:noFill/>
                    </a:lnL>
                    <a:lnR w="6350" cap="flat" cmpd="sng" algn="ctr">
                      <a:solidFill>
                        <a:srgbClr val="7F7F7F"/>
                      </a:solidFill>
                      <a:prstDash val="solid"/>
                      <a:round/>
                      <a:headEnd type="none" w="med" len="med"/>
                      <a:tailEnd type="none" w="med" len="med"/>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ln>
                            <a:noFill/>
                          </a:ln>
                          <a:solidFill>
                            <a:srgbClr val="404040"/>
                          </a:solidFill>
                          <a:effectLst/>
                          <a:latin typeface="Segoe UI" panose="020B0502040204020203" pitchFamily="34" charset="0"/>
                          <a:cs typeface="Segoe UI" panose="020B0502040204020203" pitchFamily="34" charset="0"/>
                        </a:rPr>
                        <a:t>74</a:t>
                      </a:r>
                    </a:p>
                  </a:txBody>
                  <a:tcPr marL="4268" marR="4268" marT="4268" marB="0" anchor="ctr">
                    <a:lnL w="6350" cap="flat" cmpd="sng" algn="ctr">
                      <a:solidFill>
                        <a:srgbClr val="7F7F7F"/>
                      </a:solidFill>
                      <a:prstDash val="solid"/>
                      <a:round/>
                      <a:headEnd type="none" w="med" len="med"/>
                      <a:tailEnd type="none" w="med" len="med"/>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83</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100,0</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ln>
                            <a:noFill/>
                          </a:ln>
                          <a:solidFill>
                            <a:srgbClr val="B6004B"/>
                          </a:solidFill>
                          <a:effectLst/>
                          <a:latin typeface="Segoe UI" panose="020B0502040204020203" pitchFamily="34" charset="0"/>
                          <a:cs typeface="Segoe UI" panose="020B0502040204020203" pitchFamily="34" charset="0"/>
                        </a:rPr>
                        <a:t>+10</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 </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3343227066"/>
                  </a:ext>
                </a:extLst>
              </a:tr>
              <a:tr h="85354">
                <a:tc>
                  <a:txBody>
                    <a:bodyPr/>
                    <a:lstStyle/>
                    <a:p>
                      <a:pPr algn="l" fontAlgn="ctr">
                        <a:buNone/>
                      </a:pPr>
                      <a:r>
                        <a:rPr lang="es-ES" sz="700" b="0" i="0" u="none" strike="noStrike" dirty="0">
                          <a:ln>
                            <a:noFill/>
                          </a:ln>
                          <a:solidFill>
                            <a:srgbClr val="000000"/>
                          </a:solidFill>
                          <a:effectLst/>
                          <a:latin typeface="Segoe UI" panose="020B0502040204020203" pitchFamily="34" charset="0"/>
                          <a:cs typeface="Segoe UI" panose="020B0502040204020203" pitchFamily="34" charset="0"/>
                        </a:rPr>
                        <a:t>Comercio y reparación de vehículos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dirty="0">
                          <a:ln>
                            <a:noFill/>
                          </a:ln>
                          <a:solidFill>
                            <a:srgbClr val="000000"/>
                          </a:solidFill>
                          <a:effectLst/>
                          <a:latin typeface="Segoe UI" panose="020B0502040204020203" pitchFamily="34" charset="0"/>
                          <a:cs typeface="Segoe UI" panose="020B0502040204020203" pitchFamily="34" charset="0"/>
                        </a:rPr>
                        <a:t>30</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dirty="0">
                          <a:ln>
                            <a:noFill/>
                          </a:ln>
                          <a:solidFill>
                            <a:srgbClr val="000000"/>
                          </a:solidFill>
                          <a:effectLst/>
                          <a:latin typeface="Segoe UI" panose="020B0502040204020203" pitchFamily="34" charset="0"/>
                          <a:cs typeface="Segoe UI" panose="020B0502040204020203" pitchFamily="34" charset="0"/>
                        </a:rPr>
                        <a:t>31</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dirty="0">
                          <a:ln>
                            <a:noFill/>
                          </a:ln>
                          <a:solidFill>
                            <a:srgbClr val="000000"/>
                          </a:solidFill>
                          <a:effectLst/>
                          <a:latin typeface="Segoe UI" panose="020B0502040204020203" pitchFamily="34" charset="0"/>
                          <a:cs typeface="Segoe UI" panose="020B0502040204020203" pitchFamily="34" charset="0"/>
                        </a:rPr>
                        <a:t>25,8</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dirty="0">
                          <a:ln>
                            <a:noFill/>
                          </a:ln>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dirty="0">
                          <a:ln>
                            <a:noFill/>
                          </a:ln>
                          <a:solidFill>
                            <a:srgbClr val="000000"/>
                          </a:solidFill>
                          <a:effectLst/>
                          <a:latin typeface="Segoe UI" panose="020B0502040204020203" pitchFamily="34" charset="0"/>
                          <a:cs typeface="Segoe UI" panose="020B0502040204020203" pitchFamily="34" charset="0"/>
                        </a:rPr>
                        <a:t>0,9</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dirty="0">
                          <a:ln>
                            <a:noFill/>
                          </a:ln>
                          <a:solidFill>
                            <a:srgbClr val="000000"/>
                          </a:solidFill>
                          <a:effectLst/>
                          <a:latin typeface="Segoe UI" panose="020B0502040204020203" pitchFamily="34" charset="0"/>
                          <a:cs typeface="Segoe UI" panose="020B0502040204020203" pitchFamily="34" charset="0"/>
                        </a:rPr>
                        <a:t>14</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dirty="0">
                          <a:ln>
                            <a:noFill/>
                          </a:ln>
                          <a:solidFill>
                            <a:srgbClr val="000000"/>
                          </a:solidFill>
                          <a:effectLst/>
                          <a:latin typeface="Segoe UI" panose="020B0502040204020203" pitchFamily="34" charset="0"/>
                          <a:cs typeface="Segoe UI" panose="020B0502040204020203" pitchFamily="34" charset="0"/>
                        </a:rPr>
                        <a:t>17</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dirty="0">
                          <a:ln>
                            <a:noFill/>
                          </a:ln>
                          <a:solidFill>
                            <a:srgbClr val="000000"/>
                          </a:solidFill>
                          <a:effectLst/>
                          <a:latin typeface="Segoe UI" panose="020B0502040204020203" pitchFamily="34" charset="0"/>
                          <a:cs typeface="Segoe UI" panose="020B0502040204020203" pitchFamily="34" charset="0"/>
                        </a:rPr>
                        <a:t>20,7</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dirty="0">
                          <a:ln>
                            <a:noFill/>
                          </a:ln>
                          <a:solidFill>
                            <a:srgbClr val="000000"/>
                          </a:solidFill>
                          <a:effectLst/>
                          <a:latin typeface="Segoe UI" panose="020B0502040204020203" pitchFamily="34" charset="0"/>
                          <a:cs typeface="Segoe UI" panose="020B0502040204020203" pitchFamily="34" charset="0"/>
                        </a:rPr>
                        <a:t>+3</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dirty="0">
                          <a:ln>
                            <a:noFill/>
                          </a:ln>
                          <a:solidFill>
                            <a:srgbClr val="000000"/>
                          </a:solidFill>
                          <a:effectLst/>
                          <a:latin typeface="Segoe UI" panose="020B0502040204020203" pitchFamily="34" charset="0"/>
                          <a:cs typeface="Segoe UI" panose="020B0502040204020203" pitchFamily="34" charset="0"/>
                        </a:rPr>
                        <a:t>4,5</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331673654"/>
                  </a:ext>
                </a:extLst>
              </a:tr>
              <a:tr h="136566">
                <a:tc>
                  <a:txBody>
                    <a:bodyPr/>
                    <a:lstStyle/>
                    <a:p>
                      <a:pPr algn="l" fontAlgn="ctr">
                        <a:buNone/>
                      </a:pPr>
                      <a:r>
                        <a:rPr lang="es-ES" sz="700" b="0" i="0" u="none" strike="noStrike">
                          <a:ln>
                            <a:noFill/>
                          </a:ln>
                          <a:solidFill>
                            <a:srgbClr val="000000"/>
                          </a:solidFill>
                          <a:effectLst/>
                          <a:latin typeface="Segoe UI" panose="020B0502040204020203" pitchFamily="34" charset="0"/>
                          <a:cs typeface="Segoe UI" panose="020B0502040204020203" pitchFamily="34" charset="0"/>
                        </a:rPr>
                        <a:t>Actividades profesionales, científicas, técnicas y de servicios administrativos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6</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7</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5,6</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0,4</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dirty="0">
                          <a:ln>
                            <a:noFill/>
                          </a:ln>
                          <a:solidFill>
                            <a:srgbClr val="000000"/>
                          </a:solidFill>
                          <a:effectLst/>
                          <a:latin typeface="Segoe UI" panose="020B0502040204020203" pitchFamily="34" charset="0"/>
                          <a:cs typeface="Segoe UI" panose="020B0502040204020203" pitchFamily="34" charset="0"/>
                        </a:rPr>
                        <a:t>6</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8</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9,5</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dirty="0">
                          <a:ln>
                            <a:noFill/>
                          </a:ln>
                          <a:solidFill>
                            <a:srgbClr val="000000"/>
                          </a:solidFill>
                          <a:effectLst/>
                          <a:latin typeface="Segoe UI" panose="020B0502040204020203" pitchFamily="34" charset="0"/>
                          <a:cs typeface="Segoe UI" panose="020B0502040204020203" pitchFamily="34" charset="0"/>
                        </a:rPr>
                        <a:t>3,1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913806352"/>
                  </a:ext>
                </a:extLst>
              </a:tr>
              <a:tr h="85354">
                <a:tc>
                  <a:txBody>
                    <a:bodyPr/>
                    <a:lstStyle/>
                    <a:p>
                      <a:pPr algn="l" fontAlgn="ctr">
                        <a:buNone/>
                      </a:pPr>
                      <a:r>
                        <a:rPr lang="es-ES" sz="700" b="0" i="0" u="none" strike="noStrike">
                          <a:ln>
                            <a:noFill/>
                          </a:ln>
                          <a:solidFill>
                            <a:srgbClr val="000000"/>
                          </a:solidFill>
                          <a:effectLst/>
                          <a:latin typeface="Segoe UI" panose="020B0502040204020203" pitchFamily="34" charset="0"/>
                          <a:cs typeface="Segoe UI" panose="020B0502040204020203" pitchFamily="34" charset="0"/>
                        </a:rPr>
                        <a:t>Alojamiento y servicios de comida</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5</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4,4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0,8</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8</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12,5</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2,7</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783399663"/>
                  </a:ext>
                </a:extLst>
              </a:tr>
              <a:tr h="85354">
                <a:tc>
                  <a:txBody>
                    <a:bodyPr/>
                    <a:lstStyle/>
                    <a:p>
                      <a:pPr algn="l"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Industrias manufactureras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8</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8</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7,1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0,6</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4</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5</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6,3</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2,2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071031776"/>
                  </a:ext>
                </a:extLst>
              </a:tr>
              <a:tr h="136566">
                <a:tc>
                  <a:txBody>
                    <a:bodyPr/>
                    <a:lstStyle/>
                    <a:p>
                      <a:pPr algn="l" fontAlgn="ctr">
                        <a:buNone/>
                      </a:pPr>
                      <a:r>
                        <a:rPr lang="es-ES" sz="700" b="0" i="0" u="none" strike="noStrike">
                          <a:ln>
                            <a:noFill/>
                          </a:ln>
                          <a:solidFill>
                            <a:srgbClr val="000000"/>
                          </a:solidFill>
                          <a:effectLst/>
                          <a:latin typeface="Segoe UI" panose="020B0502040204020203" pitchFamily="34" charset="0"/>
                          <a:cs typeface="Segoe UI" panose="020B0502040204020203" pitchFamily="34" charset="0"/>
                        </a:rPr>
                        <a:t>Actividades artísticas, entretenimiento, recreación y otras actividades de servicios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dirty="0">
                          <a:ln>
                            <a:noFill/>
                          </a:ln>
                          <a:solidFill>
                            <a:srgbClr val="000000"/>
                          </a:solidFill>
                          <a:effectLst/>
                          <a:latin typeface="Segoe UI" panose="020B0502040204020203" pitchFamily="34" charset="0"/>
                          <a:cs typeface="Segoe UI" panose="020B0502040204020203" pitchFamily="34" charset="0"/>
                        </a:rPr>
                        <a:t>8</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8</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6,7</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0,2</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15</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16</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18,9</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1,3</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587676037"/>
                  </a:ext>
                </a:extLst>
              </a:tr>
              <a:tr h="85354">
                <a:tc>
                  <a:txBody>
                    <a:bodyPr/>
                    <a:lstStyle/>
                    <a:p>
                      <a:pPr algn="l"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Información y comunicaciones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1,5</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0,5</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0</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1,0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653201521"/>
                  </a:ext>
                </a:extLst>
              </a:tr>
              <a:tr h="85354">
                <a:tc>
                  <a:txBody>
                    <a:bodyPr/>
                    <a:lstStyle/>
                    <a:p>
                      <a:pPr algn="l" fontAlgn="ctr">
                        <a:buNone/>
                      </a:pPr>
                      <a:r>
                        <a:rPr lang="es-ES" sz="700" b="0" i="0" u="none" strike="noStrike">
                          <a:ln>
                            <a:noFill/>
                          </a:ln>
                          <a:solidFill>
                            <a:srgbClr val="000000"/>
                          </a:solidFill>
                          <a:effectLst/>
                          <a:latin typeface="Segoe UI" panose="020B0502040204020203" pitchFamily="34" charset="0"/>
                          <a:cs typeface="Segoe UI" panose="020B0502040204020203" pitchFamily="34" charset="0"/>
                        </a:rPr>
                        <a:t>Suministro de electricidad, gas, agua y gestión de desechos^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3</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2,7</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-0,8</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0</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0,9</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105478540"/>
                  </a:ext>
                </a:extLst>
              </a:tr>
              <a:tr h="85354">
                <a:tc>
                  <a:txBody>
                    <a:bodyPr/>
                    <a:lstStyle/>
                    <a:p>
                      <a:pPr algn="l" fontAlgn="ctr">
                        <a:buNone/>
                      </a:pPr>
                      <a:r>
                        <a:rPr lang="es-ES" sz="700" b="0" i="0" u="none" strike="noStrike">
                          <a:ln>
                            <a:noFill/>
                          </a:ln>
                          <a:solidFill>
                            <a:srgbClr val="000000"/>
                          </a:solidFill>
                          <a:effectLst/>
                          <a:latin typeface="Segoe UI" panose="020B0502040204020203" pitchFamily="34" charset="0"/>
                          <a:cs typeface="Segoe UI" panose="020B0502040204020203" pitchFamily="34" charset="0"/>
                        </a:rPr>
                        <a:t>Actividades financieras y de seguros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2,0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0,5</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2,2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0,7</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891896742"/>
                  </a:ext>
                </a:extLst>
              </a:tr>
              <a:tr h="85354">
                <a:tc>
                  <a:txBody>
                    <a:bodyPr/>
                    <a:lstStyle/>
                    <a:p>
                      <a:pPr algn="l"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Transporte y almacenamiento</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17</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20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16,5</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+3</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2,5</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0,8</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0,2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934968414"/>
                  </a:ext>
                </a:extLst>
              </a:tr>
              <a:tr h="85354">
                <a:tc>
                  <a:txBody>
                    <a:bodyPr/>
                    <a:lstStyle/>
                    <a:p>
                      <a:pPr algn="l" fontAlgn="ctr">
                        <a:buNone/>
                      </a:pPr>
                      <a:r>
                        <a:rPr lang="es-ES" sz="700" b="0" i="0" u="none" strike="noStrike">
                          <a:ln>
                            <a:noFill/>
                          </a:ln>
                          <a:solidFill>
                            <a:srgbClr val="000000"/>
                          </a:solidFill>
                          <a:effectLst/>
                          <a:latin typeface="Segoe UI" panose="020B0502040204020203" pitchFamily="34" charset="0"/>
                          <a:cs typeface="Segoe UI" panose="020B0502040204020203" pitchFamily="34" charset="0"/>
                        </a:rPr>
                        <a:t>Agricultura, ganadería, caza, silvicultura y pesca</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1,5</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0,1</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0</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0,3</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0,1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328776031"/>
                  </a:ext>
                </a:extLst>
              </a:tr>
              <a:tr h="85354">
                <a:tc>
                  <a:txBody>
                    <a:bodyPr/>
                    <a:lstStyle/>
                    <a:p>
                      <a:pPr algn="l"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Actividades inmobiliarias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0,5</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0</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0,2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-0,2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402759029"/>
                  </a:ext>
                </a:extLst>
              </a:tr>
              <a:tr h="85354">
                <a:tc>
                  <a:txBody>
                    <a:bodyPr/>
                    <a:lstStyle/>
                    <a:p>
                      <a:pPr algn="l"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Construcción</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15</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15</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13,0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0,7</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0,7</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-1,2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827759484"/>
                  </a:ext>
                </a:extLst>
              </a:tr>
              <a:tr h="136566">
                <a:tc>
                  <a:txBody>
                    <a:bodyPr/>
                    <a:lstStyle/>
                    <a:p>
                      <a:pPr algn="l" fontAlgn="ctr">
                        <a:buNone/>
                      </a:pPr>
                      <a:r>
                        <a:rPr lang="es-ES" sz="700" b="0" i="0" u="none" strike="noStrike">
                          <a:ln>
                            <a:noFill/>
                          </a:ln>
                          <a:solidFill>
                            <a:srgbClr val="000000"/>
                          </a:solidFill>
                          <a:effectLst/>
                          <a:latin typeface="Segoe UI" panose="020B0502040204020203" pitchFamily="34" charset="0"/>
                          <a:cs typeface="Segoe UI" panose="020B0502040204020203" pitchFamily="34" charset="0"/>
                        </a:rPr>
                        <a:t>Administración pública y defensa, educación y atención de la salud humana</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11,9</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ln>
                            <a:noFill/>
                          </a:ln>
                          <a:solidFill>
                            <a:srgbClr val="000000"/>
                          </a:solidFill>
                          <a:effectLst/>
                          <a:latin typeface="Segoe UI" panose="020B0502040204020203" pitchFamily="34" charset="0"/>
                          <a:cs typeface="Segoe UI" panose="020B0502040204020203" pitchFamily="34" charset="0"/>
                        </a:rPr>
                        <a:t>-0,2</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23</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21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25,4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ln>
                            <a:noFill/>
                          </a:ln>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dirty="0">
                          <a:ln>
                            <a:noFill/>
                          </a:ln>
                          <a:solidFill>
                            <a:srgbClr val="000000"/>
                          </a:solidFill>
                          <a:effectLst/>
                          <a:latin typeface="Segoe UI" panose="020B0502040204020203" pitchFamily="34" charset="0"/>
                          <a:cs typeface="Segoe UI" panose="020B0502040204020203" pitchFamily="34" charset="0"/>
                        </a:rPr>
                        <a:t>-2,2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4113134348"/>
                  </a:ext>
                </a:extLst>
              </a:tr>
            </a:tbl>
          </a:graphicData>
        </a:graphic>
      </p:graphicFrame>
    </p:spTree>
    <p:extLst>
      <p:ext uri="{BB962C8B-B14F-4D97-AF65-F5344CB8AC3E}">
        <p14:creationId xmlns:p14="http://schemas.microsoft.com/office/powerpoint/2010/main" val="9048574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0F4A21F0-0A39-147A-7601-4291749EBBE6}"/>
              </a:ext>
            </a:extLst>
          </p:cNvPr>
          <p:cNvGraphicFramePr>
            <a:graphicFrameLocks noGrp="1"/>
          </p:cNvGraphicFramePr>
          <p:nvPr/>
        </p:nvGraphicFramePr>
        <p:xfrm>
          <a:off x="628650" y="1744167"/>
          <a:ext cx="7886699" cy="2364267"/>
        </p:xfrm>
        <a:graphic>
          <a:graphicData uri="http://schemas.openxmlformats.org/drawingml/2006/table">
            <a:tbl>
              <a:tblPr/>
              <a:tblGrid>
                <a:gridCol w="2886940">
                  <a:extLst>
                    <a:ext uri="{9D8B030D-6E8A-4147-A177-3AD203B41FA5}">
                      <a16:colId xmlns:a16="http://schemas.microsoft.com/office/drawing/2014/main" val="3872840663"/>
                    </a:ext>
                  </a:extLst>
                </a:gridCol>
                <a:gridCol w="1001116">
                  <a:extLst>
                    <a:ext uri="{9D8B030D-6E8A-4147-A177-3AD203B41FA5}">
                      <a16:colId xmlns:a16="http://schemas.microsoft.com/office/drawing/2014/main" val="907139949"/>
                    </a:ext>
                  </a:extLst>
                </a:gridCol>
                <a:gridCol w="1001116">
                  <a:extLst>
                    <a:ext uri="{9D8B030D-6E8A-4147-A177-3AD203B41FA5}">
                      <a16:colId xmlns:a16="http://schemas.microsoft.com/office/drawing/2014/main" val="1265350681"/>
                    </a:ext>
                  </a:extLst>
                </a:gridCol>
                <a:gridCol w="1001116">
                  <a:extLst>
                    <a:ext uri="{9D8B030D-6E8A-4147-A177-3AD203B41FA5}">
                      <a16:colId xmlns:a16="http://schemas.microsoft.com/office/drawing/2014/main" val="2924193642"/>
                    </a:ext>
                  </a:extLst>
                </a:gridCol>
                <a:gridCol w="1001116">
                  <a:extLst>
                    <a:ext uri="{9D8B030D-6E8A-4147-A177-3AD203B41FA5}">
                      <a16:colId xmlns:a16="http://schemas.microsoft.com/office/drawing/2014/main" val="4022492216"/>
                    </a:ext>
                  </a:extLst>
                </a:gridCol>
                <a:gridCol w="995295">
                  <a:extLst>
                    <a:ext uri="{9D8B030D-6E8A-4147-A177-3AD203B41FA5}">
                      <a16:colId xmlns:a16="http://schemas.microsoft.com/office/drawing/2014/main" val="1549110448"/>
                    </a:ext>
                  </a:extLst>
                </a:gridCol>
              </a:tblGrid>
              <a:tr h="183209">
                <a:tc rowSpan="2">
                  <a:txBody>
                    <a:bodyPr/>
                    <a:lstStyle/>
                    <a:p>
                      <a:pPr algn="ctr" fontAlgn="ctr">
                        <a:buNone/>
                      </a:pPr>
                      <a:r>
                        <a:rPr lang="es-CO" sz="900" b="1" i="0" u="none" strike="noStrike" dirty="0">
                          <a:solidFill>
                            <a:srgbClr val="FFFFFF"/>
                          </a:solidFill>
                          <a:effectLst/>
                          <a:latin typeface="Segoe UI" panose="020B0502040204020203" pitchFamily="34" charset="0"/>
                          <a:cs typeface="Segoe UI" panose="020B0502040204020203" pitchFamily="34" charset="0"/>
                        </a:rPr>
                        <a:t>Posición ocupacional</a:t>
                      </a:r>
                    </a:p>
                  </a:txBody>
                  <a:tcPr marL="8724" marR="8724" marT="8724" marB="0" anchor="ctr">
                    <a:lnL>
                      <a:noFill/>
                    </a:lnL>
                    <a:lnR>
                      <a:noFill/>
                    </a:lnR>
                    <a:lnT>
                      <a:noFill/>
                    </a:lnT>
                    <a:lnB>
                      <a:noFill/>
                    </a:lnB>
                    <a:solidFill>
                      <a:srgbClr val="6B1940"/>
                    </a:solidFill>
                  </a:tcPr>
                </a:tc>
                <a:tc gridSpan="5">
                  <a:txBody>
                    <a:bodyPr/>
                    <a:lstStyle/>
                    <a:p>
                      <a:pPr algn="ctr" fontAlgn="ctr">
                        <a:buNone/>
                      </a:pPr>
                      <a:r>
                        <a:rPr lang="es-CO" sz="900" b="1" i="0" u="none" strike="noStrike" dirty="0">
                          <a:solidFill>
                            <a:srgbClr val="FFFFFF"/>
                          </a:solidFill>
                          <a:effectLst/>
                          <a:latin typeface="Segoe UI" panose="020B0502040204020203" pitchFamily="34" charset="0"/>
                          <a:cs typeface="Segoe UI" panose="020B0502040204020203" pitchFamily="34" charset="0"/>
                        </a:rPr>
                        <a:t>Valledupar</a:t>
                      </a:r>
                    </a:p>
                  </a:txBody>
                  <a:tcPr marL="8724" marR="8724" marT="8724" marB="0" anchor="ctr">
                    <a:lnL>
                      <a:noFill/>
                    </a:lnL>
                    <a:lnR>
                      <a:noFill/>
                    </a:lnR>
                    <a:lnT>
                      <a:noFill/>
                    </a:lnT>
                    <a:lnB>
                      <a:noFill/>
                    </a:lnB>
                    <a:solidFill>
                      <a:srgbClr val="EF3C6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426038063"/>
                  </a:ext>
                </a:extLst>
              </a:tr>
              <a:tr h="366418">
                <a:tc vMerge="1">
                  <a:txBody>
                    <a:bodyPr/>
                    <a:lstStyle/>
                    <a:p>
                      <a:endParaRPr lang="es-CO"/>
                    </a:p>
                  </a:txBody>
                  <a:tcPr/>
                </a:tc>
                <a:tc>
                  <a:txBody>
                    <a:bodyPr/>
                    <a:lstStyle/>
                    <a:p>
                      <a:pPr algn="ctr" fontAlgn="ctr">
                        <a:buNone/>
                      </a:pPr>
                      <a:r>
                        <a:rPr lang="es-CO" sz="900" b="1" i="0" u="none" strike="noStrike" dirty="0">
                          <a:solidFill>
                            <a:srgbClr val="AD2750"/>
                          </a:solidFill>
                          <a:effectLst/>
                          <a:latin typeface="Segoe UI" panose="020B0502040204020203" pitchFamily="34" charset="0"/>
                          <a:cs typeface="Segoe UI" panose="020B0502040204020203" pitchFamily="34" charset="0"/>
                        </a:rPr>
                        <a:t>Abr - Jun 2024</a:t>
                      </a:r>
                    </a:p>
                  </a:txBody>
                  <a:tcPr marL="8724" marR="8724" marT="8724" marB="0" anchor="ctr">
                    <a:lnL>
                      <a:noFill/>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900" b="1" i="0" u="none" strike="noStrike" dirty="0">
                          <a:solidFill>
                            <a:srgbClr val="AD2750"/>
                          </a:solidFill>
                          <a:effectLst/>
                          <a:latin typeface="Segoe UI" panose="020B0502040204020203" pitchFamily="34" charset="0"/>
                          <a:cs typeface="Segoe UI" panose="020B0502040204020203" pitchFamily="34" charset="0"/>
                        </a:rPr>
                        <a:t>Abr - Jun 2025</a:t>
                      </a:r>
                    </a:p>
                  </a:txBody>
                  <a:tcPr marL="8724" marR="8724" marT="8724"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900" b="1" i="0" u="none" strike="noStrike">
                          <a:solidFill>
                            <a:srgbClr val="AD2750"/>
                          </a:solidFill>
                          <a:effectLst/>
                          <a:latin typeface="Segoe UI" panose="020B0502040204020203" pitchFamily="34" charset="0"/>
                          <a:cs typeface="Segoe UI" panose="020B0502040204020203" pitchFamily="34" charset="0"/>
                        </a:rPr>
                        <a:t>Distribución</a:t>
                      </a:r>
                      <a:br>
                        <a:rPr lang="es-CO" sz="900" b="1" i="0" u="none" strike="noStrike">
                          <a:solidFill>
                            <a:srgbClr val="AD2750"/>
                          </a:solidFill>
                          <a:effectLst/>
                          <a:latin typeface="Segoe UI" panose="020B0502040204020203" pitchFamily="34" charset="0"/>
                          <a:cs typeface="Segoe UI" panose="020B0502040204020203" pitchFamily="34" charset="0"/>
                        </a:rPr>
                      </a:br>
                      <a:r>
                        <a:rPr lang="es-CO" sz="900" b="1" i="0" u="none" strike="noStrike">
                          <a:solidFill>
                            <a:srgbClr val="AD2750"/>
                          </a:solidFill>
                          <a:effectLst/>
                          <a:latin typeface="Segoe UI" panose="020B0502040204020203" pitchFamily="34" charset="0"/>
                          <a:cs typeface="Segoe UI" panose="020B0502040204020203" pitchFamily="34" charset="0"/>
                        </a:rPr>
                        <a:t>(%)</a:t>
                      </a:r>
                    </a:p>
                  </a:txBody>
                  <a:tcPr marL="8724" marR="8724" marT="8724"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900" b="1" i="0" u="none" strike="noStrike">
                          <a:solidFill>
                            <a:srgbClr val="AD2750"/>
                          </a:solidFill>
                          <a:effectLst/>
                          <a:latin typeface="Segoe UI" panose="020B0502040204020203" pitchFamily="34" charset="0"/>
                          <a:cs typeface="Segoe UI" panose="020B0502040204020203" pitchFamily="34" charset="0"/>
                        </a:rPr>
                        <a:t>Variación absoluta</a:t>
                      </a:r>
                    </a:p>
                  </a:txBody>
                  <a:tcPr marL="8724" marR="8724" marT="8724"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900" b="1" i="0" u="none" strike="noStrike">
                          <a:solidFill>
                            <a:srgbClr val="AD2750"/>
                          </a:solidFill>
                          <a:effectLst/>
                          <a:latin typeface="Segoe UI" panose="020B0502040204020203" pitchFamily="34" charset="0"/>
                          <a:cs typeface="Segoe UI" panose="020B0502040204020203" pitchFamily="34" charset="0"/>
                        </a:rPr>
                        <a:t>Contribución en p.p.</a:t>
                      </a:r>
                    </a:p>
                  </a:txBody>
                  <a:tcPr marL="8724" marR="8724" marT="8724" marB="0" anchor="ctr">
                    <a:lnL w="6350" cap="flat" cmpd="sng" algn="ctr">
                      <a:solidFill>
                        <a:srgbClr val="165F2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72690087"/>
                  </a:ext>
                </a:extLst>
              </a:tr>
              <a:tr h="226830">
                <a:tc>
                  <a:txBody>
                    <a:bodyPr/>
                    <a:lstStyle/>
                    <a:p>
                      <a:pPr algn="l"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Población ocupada</a:t>
                      </a:r>
                    </a:p>
                  </a:txBody>
                  <a:tcPr marL="8724" marR="8724" marT="8724"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900" b="0" i="0" u="none" strike="noStrike">
                          <a:solidFill>
                            <a:srgbClr val="404040"/>
                          </a:solidFill>
                          <a:effectLst/>
                          <a:latin typeface="Segoe UI" panose="020B0502040204020203" pitchFamily="34" charset="0"/>
                          <a:cs typeface="Segoe UI" panose="020B0502040204020203" pitchFamily="34" charset="0"/>
                        </a:rPr>
                        <a:t>185</a:t>
                      </a:r>
                    </a:p>
                  </a:txBody>
                  <a:tcPr marL="8724" marR="8724" marT="8724"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202</a:t>
                      </a:r>
                    </a:p>
                  </a:txBody>
                  <a:tcPr marL="8724" marR="8724" marT="8724"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100,0</a:t>
                      </a:r>
                    </a:p>
                  </a:txBody>
                  <a:tcPr marL="8724" marR="8724" marT="8724"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900" b="0" i="0" u="none" strike="noStrike">
                          <a:solidFill>
                            <a:srgbClr val="B6004B"/>
                          </a:solidFill>
                          <a:effectLst/>
                          <a:latin typeface="Segoe UI" panose="020B0502040204020203" pitchFamily="34" charset="0"/>
                          <a:cs typeface="Segoe UI" panose="020B0502040204020203" pitchFamily="34" charset="0"/>
                        </a:rPr>
                        <a:t>+17</a:t>
                      </a:r>
                    </a:p>
                  </a:txBody>
                  <a:tcPr marL="8724" marR="8724" marT="8724"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 </a:t>
                      </a:r>
                    </a:p>
                  </a:txBody>
                  <a:tcPr marL="8724" marR="8724" marT="8724"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255433163"/>
                  </a:ext>
                </a:extLst>
              </a:tr>
              <a:tr h="226830">
                <a:tc>
                  <a:txBody>
                    <a:bodyPr/>
                    <a:lstStyle/>
                    <a:p>
                      <a:pPr algn="l" fontAlgn="ctr">
                        <a:buNone/>
                      </a:pPr>
                      <a:r>
                        <a:rPr lang="es-CO" sz="900" b="1" i="0" u="none" strike="noStrike" dirty="0">
                          <a:solidFill>
                            <a:srgbClr val="000000"/>
                          </a:solidFill>
                          <a:effectLst/>
                          <a:latin typeface="Segoe UI" panose="020B0502040204020203" pitchFamily="34" charset="0"/>
                          <a:cs typeface="Segoe UI" panose="020B0502040204020203" pitchFamily="34" charset="0"/>
                        </a:rPr>
                        <a:t>Obrero, empleado particular  </a:t>
                      </a:r>
                    </a:p>
                  </a:txBody>
                  <a:tcPr marL="8724" marR="8724" marT="8724"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dirty="0">
                          <a:solidFill>
                            <a:srgbClr val="000000"/>
                          </a:solidFill>
                          <a:effectLst/>
                          <a:latin typeface="Segoe UI" panose="020B0502040204020203" pitchFamily="34" charset="0"/>
                          <a:cs typeface="Segoe UI" panose="020B0502040204020203" pitchFamily="34" charset="0"/>
                        </a:rPr>
                        <a:t>76</a:t>
                      </a:r>
                    </a:p>
                  </a:txBody>
                  <a:tcPr marL="8724" marR="8724" marT="8724"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92</a:t>
                      </a:r>
                    </a:p>
                  </a:txBody>
                  <a:tcPr marL="8724" marR="8724" marT="8724"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45,7</a:t>
                      </a:r>
                    </a:p>
                  </a:txBody>
                  <a:tcPr marL="8724" marR="8724" marT="8724"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+16</a:t>
                      </a:r>
                    </a:p>
                  </a:txBody>
                  <a:tcPr marL="8724" marR="8724" marT="8724"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8,5</a:t>
                      </a:r>
                    </a:p>
                  </a:txBody>
                  <a:tcPr marL="8724" marR="8724" marT="8724"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758580409"/>
                  </a:ext>
                </a:extLst>
              </a:tr>
              <a:tr h="226830">
                <a:tc>
                  <a:txBody>
                    <a:bodyPr/>
                    <a:lstStyle/>
                    <a:p>
                      <a:pPr algn="l" fontAlgn="ctr">
                        <a:buNone/>
                      </a:pPr>
                      <a:r>
                        <a:rPr lang="es-CO" sz="900" b="1" i="0" u="none" strike="noStrike" dirty="0">
                          <a:solidFill>
                            <a:srgbClr val="000000"/>
                          </a:solidFill>
                          <a:effectLst/>
                          <a:latin typeface="Segoe UI" panose="020B0502040204020203" pitchFamily="34" charset="0"/>
                          <a:cs typeface="Segoe UI" panose="020B0502040204020203" pitchFamily="34" charset="0"/>
                        </a:rPr>
                        <a:t>Patrón o empleador</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dirty="0">
                          <a:solidFill>
                            <a:srgbClr val="000000"/>
                          </a:solidFill>
                          <a:effectLst/>
                          <a:latin typeface="Segoe UI" panose="020B0502040204020203" pitchFamily="34" charset="0"/>
                          <a:cs typeface="Segoe UI" panose="020B0502040204020203" pitchFamily="34" charset="0"/>
                        </a:rPr>
                        <a:t>3</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5</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2,3</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+2</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0,8</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952745707"/>
                  </a:ext>
                </a:extLst>
              </a:tr>
              <a:tr h="226830">
                <a:tc>
                  <a:txBody>
                    <a:bodyPr/>
                    <a:lstStyle/>
                    <a:p>
                      <a:pPr algn="l"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Empleado doméstico </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9</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10</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4,9</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+1</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0,6</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766518003"/>
                  </a:ext>
                </a:extLst>
              </a:tr>
              <a:tr h="226830">
                <a:tc>
                  <a:txBody>
                    <a:bodyPr/>
                    <a:lstStyle/>
                    <a:p>
                      <a:pPr algn="l" fontAlgn="ctr">
                        <a:buNone/>
                      </a:pPr>
                      <a:r>
                        <a:rPr lang="es-CO" sz="900" b="1" i="0" u="none" strike="noStrike" dirty="0">
                          <a:solidFill>
                            <a:srgbClr val="000000"/>
                          </a:solidFill>
                          <a:effectLst/>
                          <a:latin typeface="Segoe UI" panose="020B0502040204020203" pitchFamily="34" charset="0"/>
                          <a:cs typeface="Segoe UI" panose="020B0502040204020203" pitchFamily="34" charset="0"/>
                        </a:rPr>
                        <a:t>Trabajador familiar sin remuneración </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2</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3</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1,3</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+1</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0,6</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4244654434"/>
                  </a:ext>
                </a:extLst>
              </a:tr>
              <a:tr h="226830">
                <a:tc>
                  <a:txBody>
                    <a:bodyPr/>
                    <a:lstStyle/>
                    <a:p>
                      <a:pPr algn="l"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Trabajador por cuenta propia </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83</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83</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41,2</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+0</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0,1</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248869534"/>
                  </a:ext>
                </a:extLst>
              </a:tr>
              <a:tr h="226830">
                <a:tc>
                  <a:txBody>
                    <a:bodyPr/>
                    <a:lstStyle/>
                    <a:p>
                      <a:pPr algn="l"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Jornalero o Peón</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0</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0</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0,2</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+0</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0,1</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673356025"/>
                  </a:ext>
                </a:extLst>
              </a:tr>
              <a:tr h="226830">
                <a:tc>
                  <a:txBody>
                    <a:bodyPr/>
                    <a:lstStyle/>
                    <a:p>
                      <a:pPr algn="l" fontAlgn="ctr">
                        <a:buNone/>
                      </a:pPr>
                      <a:r>
                        <a:rPr lang="es-CO" sz="900" b="1" i="0" u="none" strike="noStrike" dirty="0">
                          <a:solidFill>
                            <a:srgbClr val="000000"/>
                          </a:solidFill>
                          <a:effectLst/>
                          <a:latin typeface="Segoe UI" panose="020B0502040204020203" pitchFamily="34" charset="0"/>
                          <a:cs typeface="Segoe UI" panose="020B0502040204020203" pitchFamily="34" charset="0"/>
                        </a:rPr>
                        <a:t>Obrero, empleado del gobierno </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12</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9</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4,4</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0" i="0" u="none" strike="noStrike">
                          <a:solidFill>
                            <a:srgbClr val="000000"/>
                          </a:solidFill>
                          <a:effectLst/>
                          <a:latin typeface="Segoe UI" panose="020B0502040204020203" pitchFamily="34" charset="0"/>
                          <a:cs typeface="Segoe UI" panose="020B0502040204020203" pitchFamily="34" charset="0"/>
                        </a:rPr>
                        <a:t>-3</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900" b="1" i="0" u="none" strike="noStrike" dirty="0">
                          <a:solidFill>
                            <a:srgbClr val="000000"/>
                          </a:solidFill>
                          <a:effectLst/>
                          <a:latin typeface="Segoe UI" panose="020B0502040204020203" pitchFamily="34" charset="0"/>
                          <a:cs typeface="Segoe UI" panose="020B0502040204020203" pitchFamily="34" charset="0"/>
                        </a:rPr>
                        <a:t>-1,7</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053858809"/>
                  </a:ext>
                </a:extLst>
              </a:tr>
            </a:tbl>
          </a:graphicData>
        </a:graphic>
      </p:graphicFrame>
      <p:sp>
        <p:nvSpPr>
          <p:cNvPr id="4" name="object 2">
            <a:extLst>
              <a:ext uri="{FF2B5EF4-FFF2-40B4-BE49-F238E27FC236}">
                <a16:creationId xmlns:a16="http://schemas.microsoft.com/office/drawing/2014/main" id="{8D0BD276-A59B-88F3-B469-E9607116C3EF}"/>
              </a:ext>
            </a:extLst>
          </p:cNvPr>
          <p:cNvSpPr txBox="1"/>
          <p:nvPr/>
        </p:nvSpPr>
        <p:spPr>
          <a:xfrm>
            <a:off x="406608" y="389598"/>
            <a:ext cx="7741090" cy="623248"/>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ES" b="0" dirty="0">
                <a:solidFill>
                  <a:srgbClr val="EF3C6F"/>
                </a:solidFill>
              </a:rPr>
              <a:t>Población </a:t>
            </a:r>
            <a:r>
              <a:rPr lang="es-ES" b="0" dirty="0">
                <a:solidFill>
                  <a:srgbClr val="6F2A4D"/>
                </a:solidFill>
              </a:rPr>
              <a:t>ocupada</a:t>
            </a:r>
            <a:r>
              <a:rPr lang="es-ES" b="0" dirty="0">
                <a:solidFill>
                  <a:srgbClr val="EF3C6F"/>
                </a:solidFill>
              </a:rPr>
              <a:t> </a:t>
            </a:r>
            <a:r>
              <a:rPr lang="es-CO" b="0" dirty="0">
                <a:solidFill>
                  <a:srgbClr val="EF3C6F"/>
                </a:solidFill>
              </a:rPr>
              <a:t>según posición ocupacional</a:t>
            </a:r>
          </a:p>
          <a:p>
            <a:r>
              <a:rPr lang="es-ES" b="0" dirty="0">
                <a:solidFill>
                  <a:srgbClr val="6F2A4D"/>
                </a:solidFill>
                <a:ea typeface="Segoe UI Emoji" panose="020B0502040204020203" pitchFamily="34" charset="0"/>
              </a:rPr>
              <a:t>Valledupar</a:t>
            </a:r>
            <a:endParaRPr lang="es-ES" b="0" dirty="0">
              <a:solidFill>
                <a:srgbClr val="EF3C6F"/>
              </a:solidFill>
            </a:endParaRPr>
          </a:p>
        </p:txBody>
      </p:sp>
      <p:sp>
        <p:nvSpPr>
          <p:cNvPr id="5" name="TrimAñoL1Año">
            <a:extLst>
              <a:ext uri="{FF2B5EF4-FFF2-40B4-BE49-F238E27FC236}">
                <a16:creationId xmlns:a16="http://schemas.microsoft.com/office/drawing/2014/main" id="{35C176F1-EF35-62AF-D190-DD6E9B7B0399}"/>
              </a:ext>
            </a:extLst>
          </p:cNvPr>
          <p:cNvSpPr txBox="1"/>
          <p:nvPr/>
        </p:nvSpPr>
        <p:spPr>
          <a:xfrm>
            <a:off x="485203" y="1035066"/>
            <a:ext cx="2381214" cy="253916"/>
          </a:xfrm>
          <a:prstGeom prst="rect">
            <a:avLst/>
          </a:prstGeom>
          <a:solidFill>
            <a:srgbClr val="FFC000"/>
          </a:solid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CO" sz="1200" b="0" dirty="0">
                <a:solidFill>
                  <a:schemeClr val="tx1">
                    <a:lumMod val="85000"/>
                    <a:lumOff val="15000"/>
                  </a:schemeClr>
                </a:solidFill>
                <a:ea typeface="Roboto Medium" panose="02000000000000000000" pitchFamily="2" charset="0"/>
              </a:rPr>
              <a:t>Abril - Junio (2024 – 2025)</a:t>
            </a:r>
          </a:p>
        </p:txBody>
      </p:sp>
      <p:sp>
        <p:nvSpPr>
          <p:cNvPr id="6" name="object 18">
            <a:extLst>
              <a:ext uri="{FF2B5EF4-FFF2-40B4-BE49-F238E27FC236}">
                <a16:creationId xmlns:a16="http://schemas.microsoft.com/office/drawing/2014/main" id="{AC0CB0B4-802B-4FAD-8BFD-66569AF35494}"/>
              </a:ext>
            </a:extLst>
          </p:cNvPr>
          <p:cNvSpPr txBox="1"/>
          <p:nvPr/>
        </p:nvSpPr>
        <p:spPr>
          <a:xfrm>
            <a:off x="406608" y="4392882"/>
            <a:ext cx="8491876" cy="640945"/>
          </a:xfrm>
          <a:prstGeom prst="rect">
            <a:avLst/>
          </a:prstGeom>
        </p:spPr>
        <p:txBody>
          <a:bodyPr vert="horz" wrap="square" lIns="0" tIns="6985" rIns="0" bIns="0" rtlCol="0" anchor="b">
            <a:spAutoFit/>
          </a:bodyPr>
          <a:lstStyle/>
          <a:p>
            <a:pPr marL="450850" marR="5080" indent="-438150">
              <a:lnSpc>
                <a:spcPct val="104099"/>
              </a:lnSpc>
              <a:spcBef>
                <a:spcPts val="55"/>
              </a:spcBef>
            </a:pPr>
            <a:r>
              <a:rPr lang="es-ES" sz="600" b="1" dirty="0">
                <a:latin typeface="Segoe UI" panose="020B0502040204020203" pitchFamily="34" charset="0"/>
                <a:cs typeface="Segoe UI" panose="020B0502040204020203" pitchFamily="34" charset="0"/>
              </a:rPr>
              <a:t>Fuente: </a:t>
            </a:r>
            <a:r>
              <a:rPr lang="es-ES" sz="600" dirty="0">
                <a:latin typeface="Segoe UI" panose="020B0502040204020203" pitchFamily="34" charset="0"/>
                <a:cs typeface="Segoe UI" panose="020B0502040204020203" pitchFamily="34" charset="0"/>
              </a:rPr>
              <a:t>DANE, GEIH</a:t>
            </a:r>
            <a:endParaRPr lang="es-CO" sz="600" dirty="0">
              <a:latin typeface="Segoe UI" panose="020B0502040204020203" pitchFamily="34" charset="0"/>
              <a:cs typeface="Segoe UI" panose="020B0502040204020203" pitchFamily="34" charset="0"/>
            </a:endParaRPr>
          </a:p>
          <a:p>
            <a:pPr marL="450850" marR="5080" indent="-438150">
              <a:lnSpc>
                <a:spcPct val="104099"/>
              </a:lnSpc>
              <a:spcBef>
                <a:spcPts val="55"/>
              </a:spcBef>
            </a:pPr>
            <a:r>
              <a:rPr lang="es-ES" sz="600" b="1" dirty="0">
                <a:latin typeface="Segoe UI" panose="020B0502040204020203" pitchFamily="34" charset="0"/>
                <a:cs typeface="Segoe UI" panose="020B0502040204020203" pitchFamily="34" charset="0"/>
              </a:rPr>
              <a:t>* </a:t>
            </a:r>
            <a:r>
              <a:rPr lang="es-ES" sz="600" dirty="0">
                <a:latin typeface="Segoe UI" panose="020B0502040204020203" pitchFamily="34" charset="0"/>
                <a:cs typeface="Segoe UI" panose="020B0502040204020203" pitchFamily="34" charset="0"/>
              </a:rPr>
              <a:t>Variación estadísticamente significativa.</a:t>
            </a:r>
            <a:endParaRPr lang="es-ES" sz="600" b="1" dirty="0">
              <a:latin typeface="Segoe UI" panose="020B0502040204020203" pitchFamily="34" charset="0"/>
              <a:cs typeface="Segoe UI" panose="020B0502040204020203" pitchFamily="34" charset="0"/>
            </a:endParaRPr>
          </a:p>
          <a:p>
            <a:pPr marL="450850" marR="5080" indent="-438150">
              <a:lnSpc>
                <a:spcPct val="104099"/>
              </a:lnSpc>
              <a:spcBef>
                <a:spcPts val="55"/>
              </a:spcBef>
            </a:pPr>
            <a:r>
              <a:rPr lang="es-ES" sz="600" dirty="0">
                <a:latin typeface="Segoe UI" panose="020B0502040204020203" pitchFamily="34" charset="0"/>
                <a:cs typeface="Segoe UI" panose="020B0502040204020203" pitchFamily="34" charset="0"/>
              </a:rPr>
              <a:t>p.p.: Puntos porcentuales.</a:t>
            </a:r>
          </a:p>
          <a:p>
            <a:pPr marL="450850" marR="5080" indent="-438150">
              <a:lnSpc>
                <a:spcPct val="104099"/>
              </a:lnSpc>
              <a:spcBef>
                <a:spcPts val="55"/>
              </a:spcBef>
            </a:pPr>
            <a:r>
              <a:rPr lang="es-ES" sz="600" b="1" dirty="0">
                <a:latin typeface="Segoe UI" panose="020B0502040204020203" pitchFamily="34" charset="0"/>
                <a:cs typeface="Segoe UI" panose="020B0502040204020203" pitchFamily="34" charset="0"/>
              </a:rPr>
              <a:t>Notas: </a:t>
            </a:r>
            <a:r>
              <a:rPr lang="es-ES" sz="600" dirty="0">
                <a:latin typeface="Segoe UI" panose="020B0502040204020203" pitchFamily="34" charset="0"/>
                <a:cs typeface="Segoe UI" panose="020B0502040204020203" pitchFamily="34" charset="0"/>
              </a:rPr>
              <a:t>᛫ Por efecto de redondeo y la no inclusión de la categoría “Otro”, la sumas de las </a:t>
            </a:r>
            <a:r>
              <a:rPr lang="es-ES" sz="600" spc="15" dirty="0">
                <a:latin typeface="Segoe UI" panose="020B0502040204020203" pitchFamily="34" charset="0"/>
                <a:cs typeface="Segoe UI" panose="020B0502040204020203" pitchFamily="34" charset="0"/>
              </a:rPr>
              <a:t>poblaciones, </a:t>
            </a:r>
            <a:r>
              <a:rPr lang="es-ES" sz="600" dirty="0">
                <a:latin typeface="Segoe UI" panose="020B0502040204020203" pitchFamily="34" charset="0"/>
                <a:cs typeface="Segoe UI" panose="020B0502040204020203" pitchFamily="34" charset="0"/>
              </a:rPr>
              <a:t>distribuciones, variaciones absolutas y contribuciones pueden diferir del total.</a:t>
            </a:r>
          </a:p>
          <a:p>
            <a:pPr marL="450850" marR="5080" indent="-438150">
              <a:lnSpc>
                <a:spcPct val="104099"/>
              </a:lnSpc>
              <a:spcBef>
                <a:spcPts val="55"/>
              </a:spcBef>
            </a:pPr>
            <a:r>
              <a:rPr lang="es-ES" sz="600" dirty="0">
                <a:latin typeface="Segoe UI" panose="020B0502040204020203" pitchFamily="34" charset="0"/>
                <a:cs typeface="Segoe UI" panose="020B0502040204020203" pitchFamily="34" charset="0"/>
              </a:rPr>
              <a:t>            ᛫ Datos expandidos con proyecciones de población elaboradas con base en los resultados del Censo Nacional de Población y Vivienda 2018.</a:t>
            </a:r>
          </a:p>
          <a:p>
            <a:pPr marL="450850" marR="5080" indent="-438150">
              <a:lnSpc>
                <a:spcPct val="104099"/>
              </a:lnSpc>
              <a:spcBef>
                <a:spcPts val="55"/>
              </a:spcBef>
            </a:pPr>
            <a:r>
              <a:rPr lang="es-ES" sz="600" dirty="0">
                <a:latin typeface="Segoe UI" panose="020B0502040204020203" pitchFamily="34" charset="0"/>
                <a:cs typeface="Segoe UI" panose="020B0502040204020203" pitchFamily="34" charset="0"/>
              </a:rPr>
              <a:t>            ᛫ Los datos de las poblaciones están en miles de personas.</a:t>
            </a:r>
          </a:p>
        </p:txBody>
      </p:sp>
    </p:spTree>
    <p:extLst>
      <p:ext uri="{BB962C8B-B14F-4D97-AF65-F5344CB8AC3E}">
        <p14:creationId xmlns:p14="http://schemas.microsoft.com/office/powerpoint/2010/main" val="3482603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8D80198A-3E3A-AC36-5185-C460B823A817}"/>
              </a:ext>
            </a:extLst>
          </p:cNvPr>
          <p:cNvSpPr txBox="1"/>
          <p:nvPr/>
        </p:nvSpPr>
        <p:spPr>
          <a:xfrm>
            <a:off x="406606" y="237822"/>
            <a:ext cx="8021041" cy="697114"/>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pPr lvl="0">
              <a:lnSpc>
                <a:spcPct val="90000"/>
              </a:lnSpc>
              <a:defRPr/>
            </a:pPr>
            <a:r>
              <a:rPr lang="es-ES" sz="1600" b="0" dirty="0">
                <a:solidFill>
                  <a:srgbClr val="EF3C6F"/>
                </a:solidFill>
                <a:ea typeface="Segoe UI Emoji" panose="020B0502040204020203" pitchFamily="34" charset="0"/>
              </a:rPr>
              <a:t>Tasa Global de Participación </a:t>
            </a:r>
            <a:r>
              <a:rPr lang="es-ES" sz="1600" b="0" dirty="0">
                <a:solidFill>
                  <a:srgbClr val="6F2A4D"/>
                </a:solidFill>
                <a:ea typeface="Segoe UI Emoji" panose="020B0502040204020203" pitchFamily="34" charset="0"/>
              </a:rPr>
              <a:t>(TGP)</a:t>
            </a:r>
            <a:r>
              <a:rPr lang="es-ES" sz="1600" b="0" dirty="0">
                <a:solidFill>
                  <a:srgbClr val="EF3C6F"/>
                </a:solidFill>
                <a:ea typeface="Segoe UI Emoji" panose="020B0502040204020203" pitchFamily="34" charset="0"/>
              </a:rPr>
              <a:t>, Tasa de Ocupación </a:t>
            </a:r>
            <a:r>
              <a:rPr lang="es-ES" sz="1600" b="0" dirty="0">
                <a:solidFill>
                  <a:srgbClr val="6F2A4D"/>
                </a:solidFill>
                <a:ea typeface="Segoe UI Emoji" panose="020B0502040204020203" pitchFamily="34" charset="0"/>
              </a:rPr>
              <a:t>(TO)</a:t>
            </a:r>
            <a:r>
              <a:rPr lang="es-ES" sz="1600" b="0" dirty="0">
                <a:solidFill>
                  <a:srgbClr val="EF3C6F"/>
                </a:solidFill>
                <a:ea typeface="Segoe UI Emoji" panose="020B0502040204020203" pitchFamily="34" charset="0"/>
              </a:rPr>
              <a:t> y Tasa de Desocupación </a:t>
            </a:r>
            <a:r>
              <a:rPr lang="es-ES" sz="1600" b="0" dirty="0">
                <a:solidFill>
                  <a:srgbClr val="6F2A4D"/>
                </a:solidFill>
                <a:ea typeface="Segoe UI Emoji" panose="020B0502040204020203" pitchFamily="34" charset="0"/>
              </a:rPr>
              <a:t>(TD)</a:t>
            </a:r>
            <a:r>
              <a:rPr lang="es-ES" sz="1600" b="0" dirty="0">
                <a:solidFill>
                  <a:srgbClr val="EF3C6F"/>
                </a:solidFill>
                <a:ea typeface="Segoe UI Emoji" panose="020B0502040204020203" pitchFamily="34" charset="0"/>
              </a:rPr>
              <a:t> </a:t>
            </a:r>
          </a:p>
          <a:p>
            <a:pPr lvl="0">
              <a:lnSpc>
                <a:spcPct val="90000"/>
              </a:lnSpc>
              <a:defRPr/>
            </a:pPr>
            <a:r>
              <a:rPr lang="es-ES" sz="1600" b="0" dirty="0">
                <a:solidFill>
                  <a:srgbClr val="6F2A4D"/>
                </a:solidFill>
                <a:ea typeface="Segoe UI Emoji" panose="020B0502040204020203" pitchFamily="34" charset="0"/>
              </a:rPr>
              <a:t>Cesar</a:t>
            </a:r>
          </a:p>
          <a:p>
            <a:pPr lvl="0">
              <a:defRPr/>
            </a:pPr>
            <a:r>
              <a:rPr lang="es-ES" sz="1200" b="0" dirty="0">
                <a:solidFill>
                  <a:schemeClr val="tx1">
                    <a:lumMod val="85000"/>
                    <a:lumOff val="15000"/>
                  </a:schemeClr>
                </a:solidFill>
                <a:ea typeface="Segoe UI Emoji" panose="020B0502040204020203" pitchFamily="34" charset="0"/>
              </a:rPr>
              <a:t>Anual 2016 – 2025 </a:t>
            </a:r>
          </a:p>
        </p:txBody>
      </p:sp>
      <p:pic>
        <p:nvPicPr>
          <p:cNvPr id="1026" name="Picture 2">
            <a:extLst>
              <a:ext uri="{FF2B5EF4-FFF2-40B4-BE49-F238E27FC236}">
                <a16:creationId xmlns:a16="http://schemas.microsoft.com/office/drawing/2014/main" id="{E769A804-D3A1-88CF-F2A0-33A23EA446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934936"/>
            <a:ext cx="62484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ángulo 4">
            <a:extLst>
              <a:ext uri="{FF2B5EF4-FFF2-40B4-BE49-F238E27FC236}">
                <a16:creationId xmlns:a16="http://schemas.microsoft.com/office/drawing/2014/main" id="{A0BA5AD8-87EE-A381-74AB-E35555871E64}"/>
              </a:ext>
            </a:extLst>
          </p:cNvPr>
          <p:cNvSpPr/>
          <p:nvPr/>
        </p:nvSpPr>
        <p:spPr>
          <a:xfrm>
            <a:off x="422238" y="4366172"/>
            <a:ext cx="8419171" cy="480324"/>
          </a:xfrm>
          <a:prstGeom prst="rect">
            <a:avLst/>
          </a:prstGeom>
        </p:spPr>
        <p:txBody>
          <a:bodyPr wrap="square">
            <a:spAutoFit/>
          </a:bodyPr>
          <a:lstStyle/>
          <a:p>
            <a:pPr>
              <a:lnSpc>
                <a:spcPct val="107000"/>
              </a:lnSpc>
            </a:pPr>
            <a:r>
              <a:rPr lang="es-CO" sz="600" b="1" dirty="0">
                <a:latin typeface="Segoe UI" panose="020B0502040204020203" pitchFamily="34" charset="0"/>
                <a:ea typeface="Calibri" panose="020F0502020204030204" pitchFamily="34" charset="0"/>
                <a:cs typeface="Segoe UI" panose="020B0502040204020203" pitchFamily="34" charset="0"/>
              </a:rPr>
              <a:t>Fuente: </a:t>
            </a:r>
            <a:r>
              <a:rPr lang="es-CO" sz="600" dirty="0">
                <a:latin typeface="Segoe UI" panose="020B0502040204020203" pitchFamily="34" charset="0"/>
                <a:ea typeface="Calibri" panose="020F0502020204030204" pitchFamily="34" charset="0"/>
                <a:cs typeface="Segoe UI" panose="020B0502040204020203" pitchFamily="34" charset="0"/>
              </a:rPr>
              <a:t>DANE, GEIH.</a:t>
            </a:r>
            <a:endParaRPr lang="es-ES" sz="600" b="1" dirty="0">
              <a:latin typeface="Segoe UI" panose="020B0502040204020203" pitchFamily="34" charset="0"/>
              <a:cs typeface="Segoe UI" panose="020B0502040204020203" pitchFamily="34" charset="0"/>
            </a:endParaRPr>
          </a:p>
          <a:p>
            <a:pPr>
              <a:lnSpc>
                <a:spcPct val="107000"/>
              </a:lnSpc>
              <a:spcAft>
                <a:spcPts val="0"/>
              </a:spcAft>
            </a:pPr>
            <a:r>
              <a:rPr lang="es-CO" sz="600" b="1" dirty="0">
                <a:latin typeface="Segoe UI" panose="020B0502040204020203" pitchFamily="34" charset="0"/>
                <a:ea typeface="Calibri" panose="020F0502020204030204" pitchFamily="34" charset="0"/>
                <a:cs typeface="Segoe UI" panose="020B0502040204020203" pitchFamily="34" charset="0"/>
              </a:rPr>
              <a:t>Notas:</a:t>
            </a:r>
          </a:p>
          <a:p>
            <a:pPr marL="171450" indent="-171450">
              <a:lnSpc>
                <a:spcPct val="107000"/>
              </a:lnSpc>
              <a:spcAft>
                <a:spcPts val="0"/>
              </a:spcAft>
              <a:buFont typeface="Arial" panose="020B0604020202020204" pitchFamily="34" charset="0"/>
              <a:buChar char="•"/>
            </a:pPr>
            <a:r>
              <a:rPr lang="es-ES" sz="600" dirty="0">
                <a:latin typeface="Segoe UI" panose="020B0502040204020203" pitchFamily="34" charset="0"/>
                <a:cs typeface="Segoe UI" panose="020B0502040204020203" pitchFamily="34" charset="0"/>
              </a:rPr>
              <a:t>Datos expandidos con proyecciones de población elaboradas con base en los resultados del Censo Nacional de Población y Vivienda 2018.</a:t>
            </a:r>
            <a:endParaRPr lang="es-CO" sz="600" dirty="0">
              <a:latin typeface="Segoe UI" panose="020B0502040204020203" pitchFamily="34" charset="0"/>
              <a:ea typeface="Calibri" panose="020F0502020204030204" pitchFamily="34" charset="0"/>
              <a:cs typeface="Segoe UI" panose="020B0502040204020203" pitchFamily="34" charset="0"/>
            </a:endParaRPr>
          </a:p>
          <a:p>
            <a:pPr marL="171450" indent="-171450">
              <a:lnSpc>
                <a:spcPct val="107000"/>
              </a:lnSpc>
              <a:buFont typeface="Arial" panose="020B0604020202020204" pitchFamily="34" charset="0"/>
              <a:buChar char="•"/>
            </a:pPr>
            <a:r>
              <a:rPr lang="es-CO" sz="600" dirty="0">
                <a:latin typeface="Segoe UI" panose="020B0502040204020203" pitchFamily="34" charset="0"/>
                <a:ea typeface="Calibri" panose="020F0502020204030204" pitchFamily="34" charset="0"/>
                <a:cs typeface="Segoe UI" panose="020B0502040204020203" pitchFamily="34" charset="0"/>
              </a:rPr>
              <a:t>Cifras aproximadas a un decimal. Por efecto del redondeo los totales pueden diferir ligeramente del anexo estadístico.</a:t>
            </a:r>
          </a:p>
        </p:txBody>
      </p:sp>
    </p:spTree>
    <p:extLst>
      <p:ext uri="{BB962C8B-B14F-4D97-AF65-F5344CB8AC3E}">
        <p14:creationId xmlns:p14="http://schemas.microsoft.com/office/powerpoint/2010/main" val="14719673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72881730-4B23-F1AE-C5A8-D5C4459478AE}"/>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A7E523E2-7710-22D6-86A3-090BEBA81C10}"/>
              </a:ext>
            </a:extLst>
          </p:cNvPr>
          <p:cNvSpPr txBox="1"/>
          <p:nvPr/>
        </p:nvSpPr>
        <p:spPr>
          <a:xfrm>
            <a:off x="406606" y="237822"/>
            <a:ext cx="8021041" cy="512448"/>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pPr lvl="0">
              <a:lnSpc>
                <a:spcPct val="90000"/>
              </a:lnSpc>
              <a:defRPr/>
            </a:pPr>
            <a:r>
              <a:rPr lang="es-ES" sz="1600" b="0" dirty="0">
                <a:solidFill>
                  <a:srgbClr val="EF3C6F"/>
                </a:solidFill>
                <a:ea typeface="Segoe UI Emoji" panose="020B0502040204020203" pitchFamily="34" charset="0"/>
              </a:rPr>
              <a:t>Tasa Global de Participación </a:t>
            </a:r>
            <a:r>
              <a:rPr lang="es-ES" sz="1600" b="0" dirty="0">
                <a:solidFill>
                  <a:srgbClr val="6F2A4D"/>
                </a:solidFill>
                <a:ea typeface="Segoe UI Emoji" panose="020B0502040204020203" pitchFamily="34" charset="0"/>
              </a:rPr>
              <a:t>(TGP)</a:t>
            </a:r>
            <a:r>
              <a:rPr lang="es-ES" sz="1600" b="0" dirty="0">
                <a:solidFill>
                  <a:srgbClr val="EF3C6F"/>
                </a:solidFill>
                <a:ea typeface="Segoe UI Emoji" panose="020B0502040204020203" pitchFamily="34" charset="0"/>
              </a:rPr>
              <a:t>, Tasa de Ocupación </a:t>
            </a:r>
            <a:r>
              <a:rPr lang="es-ES" sz="1600" b="0" dirty="0">
                <a:solidFill>
                  <a:srgbClr val="6F2A4D"/>
                </a:solidFill>
                <a:ea typeface="Segoe UI Emoji" panose="020B0502040204020203" pitchFamily="34" charset="0"/>
              </a:rPr>
              <a:t>(TO)</a:t>
            </a:r>
            <a:r>
              <a:rPr lang="es-ES" sz="1600" b="0" dirty="0">
                <a:solidFill>
                  <a:srgbClr val="EF3C6F"/>
                </a:solidFill>
                <a:ea typeface="Segoe UI Emoji" panose="020B0502040204020203" pitchFamily="34" charset="0"/>
              </a:rPr>
              <a:t> y Tasa de Desocupación </a:t>
            </a:r>
            <a:r>
              <a:rPr lang="es-ES" sz="1600" b="0" dirty="0">
                <a:solidFill>
                  <a:srgbClr val="6F2A4D"/>
                </a:solidFill>
                <a:ea typeface="Segoe UI Emoji" panose="020B0502040204020203" pitchFamily="34" charset="0"/>
              </a:rPr>
              <a:t>(TD)</a:t>
            </a:r>
            <a:r>
              <a:rPr lang="es-ES" sz="1600" b="0" dirty="0">
                <a:solidFill>
                  <a:srgbClr val="EF3C6F"/>
                </a:solidFill>
                <a:ea typeface="Segoe UI Emoji" panose="020B0502040204020203" pitchFamily="34" charset="0"/>
              </a:rPr>
              <a:t> </a:t>
            </a:r>
          </a:p>
          <a:p>
            <a:pPr lvl="0">
              <a:lnSpc>
                <a:spcPct val="90000"/>
              </a:lnSpc>
              <a:defRPr/>
            </a:pPr>
            <a:r>
              <a:rPr lang="es-ES" sz="1600" b="0" dirty="0">
                <a:solidFill>
                  <a:srgbClr val="6F2A4D"/>
                </a:solidFill>
                <a:ea typeface="Segoe UI Emoji" panose="020B0502040204020203" pitchFamily="34" charset="0"/>
              </a:rPr>
              <a:t>Riohacha</a:t>
            </a:r>
          </a:p>
        </p:txBody>
      </p:sp>
      <p:sp>
        <p:nvSpPr>
          <p:cNvPr id="3" name="TrimAñoL1Año">
            <a:extLst>
              <a:ext uri="{FF2B5EF4-FFF2-40B4-BE49-F238E27FC236}">
                <a16:creationId xmlns:a16="http://schemas.microsoft.com/office/drawing/2014/main" id="{7FDE3ACB-8BFC-EE35-822E-566622A8EFB8}"/>
              </a:ext>
            </a:extLst>
          </p:cNvPr>
          <p:cNvSpPr txBox="1"/>
          <p:nvPr/>
        </p:nvSpPr>
        <p:spPr>
          <a:xfrm>
            <a:off x="406606" y="750270"/>
            <a:ext cx="2381214" cy="253916"/>
          </a:xfrm>
          <a:prstGeom prst="rect">
            <a:avLst/>
          </a:prstGeom>
          <a:solidFill>
            <a:srgbClr val="FFC000"/>
          </a:solid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CO" sz="1200" b="0" dirty="0">
                <a:solidFill>
                  <a:schemeClr val="tx1">
                    <a:lumMod val="85000"/>
                    <a:lumOff val="15000"/>
                  </a:schemeClr>
                </a:solidFill>
                <a:ea typeface="Roboto Medium" panose="02000000000000000000" pitchFamily="2" charset="0"/>
              </a:rPr>
              <a:t>Abril - Junio (2019 – 2025)</a:t>
            </a:r>
          </a:p>
        </p:txBody>
      </p:sp>
      <p:sp>
        <p:nvSpPr>
          <p:cNvPr id="6" name="object 18">
            <a:extLst>
              <a:ext uri="{FF2B5EF4-FFF2-40B4-BE49-F238E27FC236}">
                <a16:creationId xmlns:a16="http://schemas.microsoft.com/office/drawing/2014/main" id="{13F45784-5E1F-CCCC-415D-BEA16CBE322F}"/>
              </a:ext>
            </a:extLst>
          </p:cNvPr>
          <p:cNvSpPr txBox="1"/>
          <p:nvPr/>
        </p:nvSpPr>
        <p:spPr>
          <a:xfrm>
            <a:off x="415994" y="4393229"/>
            <a:ext cx="8312010" cy="691471"/>
          </a:xfrm>
          <a:prstGeom prst="rect">
            <a:avLst/>
          </a:prstGeom>
        </p:spPr>
        <p:txBody>
          <a:bodyPr vert="horz" wrap="square" lIns="0" tIns="6985" rIns="0" bIns="0" rtlCol="0" anchor="b">
            <a:spAutoFit/>
          </a:bodyPr>
          <a:lstStyle/>
          <a:p>
            <a:pPr>
              <a:lnSpc>
                <a:spcPct val="107000"/>
              </a:lnSpc>
            </a:pPr>
            <a:r>
              <a:rPr lang="es-CO" sz="600" b="1" dirty="0">
                <a:latin typeface="Segoe UI" panose="020B0502040204020203" pitchFamily="34" charset="0"/>
                <a:ea typeface="Calibri" panose="020F0502020204030204" pitchFamily="34" charset="0"/>
                <a:cs typeface="Segoe UI" panose="020B0502040204020203" pitchFamily="34" charset="0"/>
              </a:rPr>
              <a:t>Fuente: </a:t>
            </a:r>
            <a:r>
              <a:rPr lang="es-CO" sz="600" dirty="0">
                <a:latin typeface="Segoe UI" panose="020B0502040204020203" pitchFamily="34" charset="0"/>
                <a:ea typeface="Calibri" panose="020F0502020204030204" pitchFamily="34" charset="0"/>
                <a:cs typeface="Segoe UI" panose="020B0502040204020203" pitchFamily="34" charset="0"/>
              </a:rPr>
              <a:t>DANE, GEIH.</a:t>
            </a:r>
            <a:endParaRPr lang="es-ES" sz="600" b="1" dirty="0">
              <a:latin typeface="Segoe UI" panose="020B0502040204020203" pitchFamily="34" charset="0"/>
              <a:cs typeface="Segoe UI" panose="020B0502040204020203" pitchFamily="34" charset="0"/>
            </a:endParaRPr>
          </a:p>
          <a:p>
            <a:pPr>
              <a:lnSpc>
                <a:spcPct val="107000"/>
              </a:lnSpc>
            </a:pPr>
            <a:r>
              <a:rPr lang="es-ES" sz="600" b="1" dirty="0">
                <a:latin typeface="Segoe UI" panose="020B0502040204020203" pitchFamily="34" charset="0"/>
                <a:cs typeface="Segoe UI" panose="020B0502040204020203" pitchFamily="34" charset="0"/>
              </a:rPr>
              <a:t>* </a:t>
            </a:r>
            <a:r>
              <a:rPr lang="es-ES" sz="600" dirty="0">
                <a:latin typeface="Segoe UI" panose="020B0502040204020203" pitchFamily="34" charset="0"/>
                <a:cs typeface="Segoe UI" panose="020B0502040204020203" pitchFamily="34" charset="0"/>
              </a:rPr>
              <a:t>Variación estadísticamente significativa.</a:t>
            </a:r>
            <a:endParaRPr lang="es-ES" sz="600" b="1" dirty="0">
              <a:latin typeface="Segoe UI" panose="020B0502040204020203" pitchFamily="34" charset="0"/>
              <a:cs typeface="Segoe UI" panose="020B0502040204020203" pitchFamily="34" charset="0"/>
            </a:endParaRPr>
          </a:p>
          <a:p>
            <a:pPr>
              <a:lnSpc>
                <a:spcPct val="107000"/>
              </a:lnSpc>
              <a:spcAft>
                <a:spcPts val="0"/>
              </a:spcAft>
            </a:pPr>
            <a:r>
              <a:rPr lang="es-CO" sz="600" b="1" dirty="0">
                <a:latin typeface="Segoe UI" panose="020B0502040204020203" pitchFamily="34" charset="0"/>
                <a:ea typeface="Calibri" panose="020F0502020204030204" pitchFamily="34" charset="0"/>
                <a:cs typeface="Segoe UI" panose="020B0502040204020203" pitchFamily="34" charset="0"/>
              </a:rPr>
              <a:t>Notas:</a:t>
            </a:r>
          </a:p>
          <a:p>
            <a:pPr marL="171450" indent="-171450">
              <a:lnSpc>
                <a:spcPct val="107000"/>
              </a:lnSpc>
              <a:spcAft>
                <a:spcPts val="0"/>
              </a:spcAft>
              <a:buFont typeface="Arial" panose="020B0604020202020204" pitchFamily="34" charset="0"/>
              <a:buChar char="•"/>
            </a:pPr>
            <a:r>
              <a:rPr lang="es-ES" sz="600" dirty="0">
                <a:latin typeface="Segoe UI" panose="020B0502040204020203" pitchFamily="34" charset="0"/>
                <a:cs typeface="Segoe UI" panose="020B0502040204020203" pitchFamily="34" charset="0"/>
              </a:rPr>
              <a:t>Datos expandidos con proyecciones de población elaboradas con base en los resultados del Censo Nacional de Población y Vivienda 2018.</a:t>
            </a:r>
            <a:endParaRPr lang="es-CO" sz="600" dirty="0">
              <a:latin typeface="Segoe UI" panose="020B0502040204020203" pitchFamily="34" charset="0"/>
              <a:ea typeface="Calibri" panose="020F0502020204030204" pitchFamily="34" charset="0"/>
              <a:cs typeface="Segoe UI" panose="020B0502040204020203" pitchFamily="34" charset="0"/>
            </a:endParaRPr>
          </a:p>
          <a:p>
            <a:pPr marL="171450" indent="-171450">
              <a:lnSpc>
                <a:spcPct val="107000"/>
              </a:lnSpc>
              <a:buFont typeface="Arial" panose="020B0604020202020204" pitchFamily="34" charset="0"/>
              <a:buChar char="•"/>
            </a:pPr>
            <a:r>
              <a:rPr lang="es-CO" sz="600" dirty="0">
                <a:latin typeface="Segoe UI" panose="020B0502040204020203" pitchFamily="34" charset="0"/>
                <a:ea typeface="Calibri" panose="020F0502020204030204" pitchFamily="34" charset="0"/>
                <a:cs typeface="Segoe UI" panose="020B0502040204020203" pitchFamily="34" charset="0"/>
              </a:rPr>
              <a:t>Cifras aproximadas a un decimal. Por efecto del redondeo los totales pueden diferir ligeramente del anexo estadístico.</a:t>
            </a:r>
          </a:p>
          <a:p>
            <a:pPr marL="171450" indent="-171450">
              <a:lnSpc>
                <a:spcPct val="107000"/>
              </a:lnSpc>
              <a:spcAft>
                <a:spcPts val="1200"/>
              </a:spcAft>
              <a:buFont typeface="Arial" panose="020B0604020202020204" pitchFamily="34" charset="0"/>
              <a:buChar char="•"/>
            </a:pPr>
            <a:r>
              <a:rPr lang="es-ES" sz="600" dirty="0">
                <a:latin typeface="Segoe UI" panose="020B0502040204020203" pitchFamily="34" charset="0"/>
                <a:ea typeface="Calibri" panose="020F0502020204030204" pitchFamily="34" charset="0"/>
                <a:cs typeface="Segoe UI" panose="020B0502040204020203" pitchFamily="34" charset="0"/>
              </a:rPr>
              <a:t>Para estar en línea con el marco conceptual propuesto en la “Resolución I sobre las estadísticas del trabajo, la ocupación y la subutilización de la fuerza de trabajo” de la 19 CIET, se hace ajuste de los términos Desocupados y Tasa de desempleo por Población desocupada y Tasa de Desocupación.</a:t>
            </a:r>
            <a:endParaRPr lang="es-CO" sz="600" dirty="0">
              <a:latin typeface="Segoe UI" panose="020B0502040204020203" pitchFamily="34" charset="0"/>
              <a:ea typeface="Calibri" panose="020F0502020204030204" pitchFamily="34" charset="0"/>
              <a:cs typeface="Segoe UI" panose="020B0502040204020203" pitchFamily="34" charset="0"/>
            </a:endParaRPr>
          </a:p>
        </p:txBody>
      </p:sp>
      <p:graphicFrame>
        <p:nvGraphicFramePr>
          <p:cNvPr id="9" name="Gráfico 8">
            <a:extLst>
              <a:ext uri="{FF2B5EF4-FFF2-40B4-BE49-F238E27FC236}">
                <a16:creationId xmlns:a16="http://schemas.microsoft.com/office/drawing/2014/main" id="{0C2E76F6-768D-4B46-A42F-EC24CD641529}"/>
              </a:ext>
            </a:extLst>
          </p:cNvPr>
          <p:cNvGraphicFramePr>
            <a:graphicFrameLocks/>
          </p:cNvGraphicFramePr>
          <p:nvPr/>
        </p:nvGraphicFramePr>
        <p:xfrm>
          <a:off x="1127691" y="1159499"/>
          <a:ext cx="6888617" cy="282450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139041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4F91A36F-7264-B62A-5C4A-BE7428B900D7}"/>
            </a:ext>
          </a:extLst>
        </p:cNvPr>
        <p:cNvGrpSpPr/>
        <p:nvPr/>
      </p:nvGrpSpPr>
      <p:grpSpPr>
        <a:xfrm>
          <a:off x="0" y="0"/>
          <a:ext cx="0" cy="0"/>
          <a:chOff x="0" y="0"/>
          <a:chExt cx="0" cy="0"/>
        </a:xfrm>
      </p:grpSpPr>
      <p:sp>
        <p:nvSpPr>
          <p:cNvPr id="4" name="object 2">
            <a:extLst>
              <a:ext uri="{FF2B5EF4-FFF2-40B4-BE49-F238E27FC236}">
                <a16:creationId xmlns:a16="http://schemas.microsoft.com/office/drawing/2014/main" id="{9B501D1B-BEE5-5881-C726-7AC500BA6A34}"/>
              </a:ext>
            </a:extLst>
          </p:cNvPr>
          <p:cNvSpPr txBox="1"/>
          <p:nvPr/>
        </p:nvSpPr>
        <p:spPr>
          <a:xfrm>
            <a:off x="406606" y="237822"/>
            <a:ext cx="8021041" cy="734047"/>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pPr lvl="0">
              <a:lnSpc>
                <a:spcPct val="90000"/>
              </a:lnSpc>
              <a:defRPr/>
            </a:pPr>
            <a:r>
              <a:rPr lang="es-ES" sz="1600" b="0" dirty="0">
                <a:solidFill>
                  <a:srgbClr val="EF3C6F"/>
                </a:solidFill>
                <a:ea typeface="Segoe UI Emoji" panose="020B0502040204020203" pitchFamily="34" charset="0"/>
              </a:rPr>
              <a:t>Tasa Global de Participación </a:t>
            </a:r>
            <a:r>
              <a:rPr lang="es-ES" sz="1600" b="0" dirty="0">
                <a:solidFill>
                  <a:srgbClr val="6F2A4D"/>
                </a:solidFill>
                <a:ea typeface="Segoe UI Emoji" panose="020B0502040204020203" pitchFamily="34" charset="0"/>
              </a:rPr>
              <a:t>(TGP)</a:t>
            </a:r>
            <a:r>
              <a:rPr lang="es-ES" sz="1600" b="0" dirty="0">
                <a:solidFill>
                  <a:srgbClr val="EF3C6F"/>
                </a:solidFill>
                <a:ea typeface="Segoe UI Emoji" panose="020B0502040204020203" pitchFamily="34" charset="0"/>
              </a:rPr>
              <a:t>, Tasa de Ocupación </a:t>
            </a:r>
            <a:r>
              <a:rPr lang="es-ES" sz="1600" b="0" dirty="0">
                <a:solidFill>
                  <a:srgbClr val="6F2A4D"/>
                </a:solidFill>
                <a:ea typeface="Segoe UI Emoji" panose="020B0502040204020203" pitchFamily="34" charset="0"/>
              </a:rPr>
              <a:t>(TO)</a:t>
            </a:r>
            <a:r>
              <a:rPr lang="es-ES" sz="1600" b="0" dirty="0">
                <a:solidFill>
                  <a:srgbClr val="EF3C6F"/>
                </a:solidFill>
                <a:ea typeface="Segoe UI Emoji" panose="020B0502040204020203" pitchFamily="34" charset="0"/>
              </a:rPr>
              <a:t> y Tasa de Desocupación </a:t>
            </a:r>
            <a:r>
              <a:rPr lang="es-ES" sz="1600" b="0" dirty="0">
                <a:solidFill>
                  <a:srgbClr val="6F2A4D"/>
                </a:solidFill>
                <a:ea typeface="Segoe UI Emoji" panose="020B0502040204020203" pitchFamily="34" charset="0"/>
              </a:rPr>
              <a:t>(TD) </a:t>
            </a:r>
            <a:r>
              <a:rPr lang="es-ES" sz="1600" b="0" dirty="0">
                <a:solidFill>
                  <a:srgbClr val="EF3C6F"/>
                </a:solidFill>
                <a:ea typeface="Segoe UI Emoji" panose="020B0502040204020203" pitchFamily="34" charset="0"/>
              </a:rPr>
              <a:t>según sexo </a:t>
            </a:r>
          </a:p>
          <a:p>
            <a:pPr lvl="0">
              <a:lnSpc>
                <a:spcPct val="90000"/>
              </a:lnSpc>
              <a:defRPr/>
            </a:pPr>
            <a:r>
              <a:rPr lang="es-ES" sz="1600" b="0" dirty="0">
                <a:solidFill>
                  <a:srgbClr val="6F2A4D"/>
                </a:solidFill>
                <a:ea typeface="Segoe UI Emoji" panose="020B0502040204020203" pitchFamily="34" charset="0"/>
              </a:rPr>
              <a:t>Riohacha</a:t>
            </a:r>
          </a:p>
        </p:txBody>
      </p:sp>
      <p:sp>
        <p:nvSpPr>
          <p:cNvPr id="5" name="TrimAñoL1Año">
            <a:extLst>
              <a:ext uri="{FF2B5EF4-FFF2-40B4-BE49-F238E27FC236}">
                <a16:creationId xmlns:a16="http://schemas.microsoft.com/office/drawing/2014/main" id="{D90D8F7F-3501-30F8-899C-B20ABC79B354}"/>
              </a:ext>
            </a:extLst>
          </p:cNvPr>
          <p:cNvSpPr txBox="1"/>
          <p:nvPr/>
        </p:nvSpPr>
        <p:spPr>
          <a:xfrm>
            <a:off x="428643" y="971869"/>
            <a:ext cx="2381214" cy="253916"/>
          </a:xfrm>
          <a:prstGeom prst="rect">
            <a:avLst/>
          </a:prstGeom>
          <a:solidFill>
            <a:srgbClr val="FFC000"/>
          </a:solid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CO" sz="1200" b="0" dirty="0">
                <a:solidFill>
                  <a:schemeClr val="tx1">
                    <a:lumMod val="85000"/>
                    <a:lumOff val="15000"/>
                  </a:schemeClr>
                </a:solidFill>
                <a:ea typeface="Roboto Medium" panose="02000000000000000000" pitchFamily="2" charset="0"/>
              </a:rPr>
              <a:t>Abril - Junio (2024 – 2025)</a:t>
            </a:r>
          </a:p>
        </p:txBody>
      </p:sp>
      <p:sp>
        <p:nvSpPr>
          <p:cNvPr id="6" name="object 18">
            <a:extLst>
              <a:ext uri="{FF2B5EF4-FFF2-40B4-BE49-F238E27FC236}">
                <a16:creationId xmlns:a16="http://schemas.microsoft.com/office/drawing/2014/main" id="{3E240F97-1853-E8AA-F4B6-3B49E3929AFB}"/>
              </a:ext>
            </a:extLst>
          </p:cNvPr>
          <p:cNvSpPr txBox="1"/>
          <p:nvPr/>
        </p:nvSpPr>
        <p:spPr>
          <a:xfrm>
            <a:off x="428643" y="3848953"/>
            <a:ext cx="8312010" cy="806759"/>
          </a:xfrm>
          <a:prstGeom prst="rect">
            <a:avLst/>
          </a:prstGeom>
        </p:spPr>
        <p:txBody>
          <a:bodyPr vert="horz" wrap="square" lIns="0" tIns="6985" rIns="0" bIns="0" rtlCol="0" anchor="b">
            <a:spAutoFit/>
          </a:bodyPr>
          <a:lstStyle/>
          <a:p>
            <a:pPr>
              <a:lnSpc>
                <a:spcPct val="107000"/>
              </a:lnSpc>
            </a:pPr>
            <a:r>
              <a:rPr lang="es-CO" sz="600" b="1" dirty="0">
                <a:latin typeface="Segoe UI" panose="020B0502040204020203" pitchFamily="34" charset="0"/>
                <a:ea typeface="Calibri" panose="020F0502020204030204" pitchFamily="34" charset="0"/>
                <a:cs typeface="Segoe UI" panose="020B0502040204020203" pitchFamily="34" charset="0"/>
              </a:rPr>
              <a:t>Fuente: </a:t>
            </a:r>
            <a:r>
              <a:rPr lang="es-CO" sz="600" dirty="0">
                <a:latin typeface="Segoe UI" panose="020B0502040204020203" pitchFamily="34" charset="0"/>
                <a:ea typeface="Calibri" panose="020F0502020204030204" pitchFamily="34" charset="0"/>
                <a:cs typeface="Segoe UI" panose="020B0502040204020203" pitchFamily="34" charset="0"/>
              </a:rPr>
              <a:t>DANE, GEIH.</a:t>
            </a:r>
            <a:endParaRPr lang="es-ES" sz="600" b="1" dirty="0">
              <a:latin typeface="Segoe UI" panose="020B0502040204020203" pitchFamily="34" charset="0"/>
              <a:cs typeface="Segoe UI" panose="020B0502040204020203" pitchFamily="34" charset="0"/>
            </a:endParaRPr>
          </a:p>
          <a:p>
            <a:pPr>
              <a:lnSpc>
                <a:spcPct val="107000"/>
              </a:lnSpc>
            </a:pPr>
            <a:r>
              <a:rPr lang="es-ES" sz="600" b="1" dirty="0">
                <a:latin typeface="Segoe UI" panose="020B0502040204020203" pitchFamily="34" charset="0"/>
                <a:cs typeface="Segoe UI" panose="020B0502040204020203" pitchFamily="34" charset="0"/>
              </a:rPr>
              <a:t>* </a:t>
            </a:r>
            <a:r>
              <a:rPr lang="es-ES" sz="600" dirty="0">
                <a:latin typeface="Segoe UI" panose="020B0502040204020203" pitchFamily="34" charset="0"/>
                <a:cs typeface="Segoe UI" panose="020B0502040204020203" pitchFamily="34" charset="0"/>
              </a:rPr>
              <a:t>Variación estadísticamente significativa.</a:t>
            </a:r>
            <a:endParaRPr lang="es-ES" sz="600" b="1" dirty="0">
              <a:latin typeface="Segoe UI" panose="020B0502040204020203" pitchFamily="34" charset="0"/>
              <a:cs typeface="Segoe UI" panose="020B0502040204020203" pitchFamily="34" charset="0"/>
            </a:endParaRPr>
          </a:p>
          <a:p>
            <a:pPr>
              <a:lnSpc>
                <a:spcPct val="107000"/>
              </a:lnSpc>
              <a:spcAft>
                <a:spcPts val="0"/>
              </a:spcAft>
            </a:pPr>
            <a:r>
              <a:rPr lang="es-CO" sz="600" b="1" dirty="0">
                <a:latin typeface="Segoe UI" panose="020B0502040204020203" pitchFamily="34" charset="0"/>
                <a:ea typeface="Calibri" panose="020F0502020204030204" pitchFamily="34" charset="0"/>
                <a:cs typeface="Segoe UI" panose="020B0502040204020203" pitchFamily="34" charset="0"/>
              </a:rPr>
              <a:t>Notas:</a:t>
            </a:r>
          </a:p>
          <a:p>
            <a:pPr marL="171450" indent="-171450">
              <a:lnSpc>
                <a:spcPct val="107000"/>
              </a:lnSpc>
              <a:spcAft>
                <a:spcPts val="0"/>
              </a:spcAft>
              <a:buFont typeface="Arial" panose="020B0604020202020204" pitchFamily="34" charset="0"/>
              <a:buChar char="•"/>
            </a:pPr>
            <a:r>
              <a:rPr lang="es-ES" sz="600" dirty="0">
                <a:latin typeface="Segoe UI" panose="020B0502040204020203" pitchFamily="34" charset="0"/>
                <a:cs typeface="Segoe UI" panose="020B0502040204020203" pitchFamily="34" charset="0"/>
              </a:rPr>
              <a:t>Datos expandidos con proyecciones de población elaboradas con base en los resultados del Censo Nacional de Población y Vivienda 2018.</a:t>
            </a:r>
          </a:p>
          <a:p>
            <a:pPr marL="171450" indent="-171450">
              <a:lnSpc>
                <a:spcPct val="107000"/>
              </a:lnSpc>
              <a:buFont typeface="Arial" panose="020B0604020202020204" pitchFamily="34" charset="0"/>
              <a:buChar char="•"/>
            </a:pPr>
            <a:r>
              <a:rPr lang="es-ES" sz="700" dirty="0"/>
              <a:t>᛫</a:t>
            </a:r>
            <a:r>
              <a:rPr lang="es-ES" sz="600" dirty="0">
                <a:solidFill>
                  <a:srgbClr val="404040"/>
                </a:solidFill>
                <a:cs typeface="Arial"/>
              </a:rPr>
              <a:t> Brecha es la diferencia entre las tasas de las mujeres y las de los hombres.</a:t>
            </a:r>
            <a:endParaRPr lang="es-MX" sz="600" dirty="0">
              <a:solidFill>
                <a:srgbClr val="404040"/>
              </a:solidFill>
              <a:cs typeface="Arial"/>
            </a:endParaRPr>
          </a:p>
          <a:p>
            <a:pPr marL="171450" indent="-171450">
              <a:lnSpc>
                <a:spcPct val="107000"/>
              </a:lnSpc>
              <a:buFont typeface="Arial" panose="020B0604020202020204" pitchFamily="34" charset="0"/>
              <a:buChar char="•"/>
            </a:pPr>
            <a:r>
              <a:rPr lang="es-CO" sz="600" dirty="0">
                <a:latin typeface="Segoe UI" panose="020B0502040204020203" pitchFamily="34" charset="0"/>
                <a:ea typeface="Calibri" panose="020F0502020204030204" pitchFamily="34" charset="0"/>
                <a:cs typeface="Segoe UI" panose="020B0502040204020203" pitchFamily="34" charset="0"/>
              </a:rPr>
              <a:t>Cifras aproximadas a un decimal. Por efecto del redondeo los totales pueden diferir ligeramente del anexo estadístico.</a:t>
            </a:r>
          </a:p>
          <a:p>
            <a:pPr marL="171450" indent="-171450">
              <a:lnSpc>
                <a:spcPct val="107000"/>
              </a:lnSpc>
              <a:spcAft>
                <a:spcPts val="1200"/>
              </a:spcAft>
              <a:buFont typeface="Arial" panose="020B0604020202020204" pitchFamily="34" charset="0"/>
              <a:buChar char="•"/>
            </a:pPr>
            <a:r>
              <a:rPr lang="es-ES" sz="600" dirty="0">
                <a:latin typeface="Segoe UI" panose="020B0502040204020203" pitchFamily="34" charset="0"/>
                <a:ea typeface="Calibri" panose="020F0502020204030204" pitchFamily="34" charset="0"/>
                <a:cs typeface="Segoe UI" panose="020B0502040204020203" pitchFamily="34" charset="0"/>
              </a:rPr>
              <a:t>Para estar en línea con el marco conceptual propuesto en la “Resolución I sobre las estadísticas del trabajo, la ocupación y la subutilización de la fuerza de trabajo” de la 19 CIET, se hace ajuste de los términos Desocupados y Tasa de desempleo por Población desocupada y Tasa de Desocupación.</a:t>
            </a:r>
            <a:endParaRPr lang="es-CO" sz="600" dirty="0">
              <a:latin typeface="Segoe UI" panose="020B0502040204020203" pitchFamily="34" charset="0"/>
              <a:ea typeface="Calibri" panose="020F0502020204030204" pitchFamily="34" charset="0"/>
              <a:cs typeface="Segoe UI" panose="020B0502040204020203" pitchFamily="34" charset="0"/>
            </a:endParaRPr>
          </a:p>
        </p:txBody>
      </p:sp>
      <p:graphicFrame>
        <p:nvGraphicFramePr>
          <p:cNvPr id="7" name="Tabla 6">
            <a:extLst>
              <a:ext uri="{FF2B5EF4-FFF2-40B4-BE49-F238E27FC236}">
                <a16:creationId xmlns:a16="http://schemas.microsoft.com/office/drawing/2014/main" id="{70B8EBD4-81BA-BC39-D12C-B47E1FDDA45C}"/>
              </a:ext>
            </a:extLst>
          </p:cNvPr>
          <p:cNvGraphicFramePr>
            <a:graphicFrameLocks noGrp="1"/>
          </p:cNvGraphicFramePr>
          <p:nvPr/>
        </p:nvGraphicFramePr>
        <p:xfrm>
          <a:off x="1619250" y="1843087"/>
          <a:ext cx="5905499" cy="1457325"/>
        </p:xfrm>
        <a:graphic>
          <a:graphicData uri="http://schemas.openxmlformats.org/drawingml/2006/table">
            <a:tbl>
              <a:tblPr/>
              <a:tblGrid>
                <a:gridCol w="1022858">
                  <a:extLst>
                    <a:ext uri="{9D8B030D-6E8A-4147-A177-3AD203B41FA5}">
                      <a16:colId xmlns:a16="http://schemas.microsoft.com/office/drawing/2014/main" val="2846857161"/>
                    </a:ext>
                  </a:extLst>
                </a:gridCol>
                <a:gridCol w="890488">
                  <a:extLst>
                    <a:ext uri="{9D8B030D-6E8A-4147-A177-3AD203B41FA5}">
                      <a16:colId xmlns:a16="http://schemas.microsoft.com/office/drawing/2014/main" val="519360289"/>
                    </a:ext>
                  </a:extLst>
                </a:gridCol>
                <a:gridCol w="890488">
                  <a:extLst>
                    <a:ext uri="{9D8B030D-6E8A-4147-A177-3AD203B41FA5}">
                      <a16:colId xmlns:a16="http://schemas.microsoft.com/office/drawing/2014/main" val="1840515933"/>
                    </a:ext>
                  </a:extLst>
                </a:gridCol>
                <a:gridCol w="893496">
                  <a:extLst>
                    <a:ext uri="{9D8B030D-6E8A-4147-A177-3AD203B41FA5}">
                      <a16:colId xmlns:a16="http://schemas.microsoft.com/office/drawing/2014/main" val="331406067"/>
                    </a:ext>
                  </a:extLst>
                </a:gridCol>
                <a:gridCol w="1107093">
                  <a:extLst>
                    <a:ext uri="{9D8B030D-6E8A-4147-A177-3AD203B41FA5}">
                      <a16:colId xmlns:a16="http://schemas.microsoft.com/office/drawing/2014/main" val="3294293268"/>
                    </a:ext>
                  </a:extLst>
                </a:gridCol>
                <a:gridCol w="1101076">
                  <a:extLst>
                    <a:ext uri="{9D8B030D-6E8A-4147-A177-3AD203B41FA5}">
                      <a16:colId xmlns:a16="http://schemas.microsoft.com/office/drawing/2014/main" val="420342153"/>
                    </a:ext>
                  </a:extLst>
                </a:gridCol>
              </a:tblGrid>
              <a:tr h="219075">
                <a:tc rowSpan="3">
                  <a:txBody>
                    <a:bodyPr/>
                    <a:lstStyle/>
                    <a:p>
                      <a:pPr algn="ctr" fontAlgn="ctr">
                        <a:buNone/>
                      </a:pPr>
                      <a:r>
                        <a:rPr lang="es-CO" sz="1200" b="0" i="0" u="none" strike="noStrike">
                          <a:solidFill>
                            <a:srgbClr val="FFFFFF"/>
                          </a:solidFill>
                          <a:effectLst/>
                          <a:latin typeface="Segoe UI" panose="020B0502040204020203" pitchFamily="34" charset="0"/>
                        </a:rPr>
                        <a:t>Tasas (%)</a:t>
                      </a:r>
                    </a:p>
                  </a:txBody>
                  <a:tcPr marL="9525" marR="9525" marT="9525" marB="0" anchor="ctr">
                    <a:lnL>
                      <a:noFill/>
                    </a:lnL>
                    <a:lnR>
                      <a:noFill/>
                    </a:lnR>
                    <a:lnT>
                      <a:noFill/>
                    </a:lnT>
                    <a:lnB>
                      <a:noFill/>
                    </a:lnB>
                    <a:solidFill>
                      <a:srgbClr val="6B1940"/>
                    </a:solidFill>
                  </a:tcPr>
                </a:tc>
                <a:tc gridSpan="5">
                  <a:txBody>
                    <a:bodyPr/>
                    <a:lstStyle/>
                    <a:p>
                      <a:pPr algn="ctr" fontAlgn="ctr">
                        <a:buNone/>
                      </a:pPr>
                      <a:r>
                        <a:rPr lang="es-CO" sz="1200" b="1" i="0" u="none" strike="noStrike">
                          <a:solidFill>
                            <a:srgbClr val="FFFFFF"/>
                          </a:solidFill>
                          <a:effectLst/>
                          <a:latin typeface="Segoe UI" panose="020B0502040204020203" pitchFamily="34" charset="0"/>
                        </a:rPr>
                        <a:t>Riohacha</a:t>
                      </a:r>
                    </a:p>
                  </a:txBody>
                  <a:tcPr marL="9525" marR="9525" marT="9525" marB="0" anchor="ctr">
                    <a:lnL>
                      <a:noFill/>
                    </a:lnL>
                    <a:lnR>
                      <a:noFill/>
                    </a:lnR>
                    <a:lnT>
                      <a:noFill/>
                    </a:lnT>
                    <a:lnB>
                      <a:noFill/>
                    </a:lnB>
                    <a:solidFill>
                      <a:srgbClr val="880036"/>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3748550417"/>
                  </a:ext>
                </a:extLst>
              </a:tr>
              <a:tr h="219075">
                <a:tc vMerge="1">
                  <a:txBody>
                    <a:bodyPr/>
                    <a:lstStyle/>
                    <a:p>
                      <a:endParaRPr lang="es-CO"/>
                    </a:p>
                  </a:txBody>
                  <a:tcPr/>
                </a:tc>
                <a:tc gridSpan="2">
                  <a:txBody>
                    <a:bodyPr/>
                    <a:lstStyle/>
                    <a:p>
                      <a:pPr algn="ctr" fontAlgn="ctr">
                        <a:buNone/>
                      </a:pPr>
                      <a:r>
                        <a:rPr lang="es-CO" sz="1200" b="1" i="0" u="none" strike="noStrike">
                          <a:solidFill>
                            <a:srgbClr val="FFFFFF"/>
                          </a:solidFill>
                          <a:effectLst/>
                          <a:latin typeface="Segoe UI" panose="020B0502040204020203" pitchFamily="34" charset="0"/>
                        </a:rPr>
                        <a:t>Hombres</a:t>
                      </a:r>
                    </a:p>
                  </a:txBody>
                  <a:tcPr marL="9525" marR="9525" marT="9525" marB="0" anchor="ctr">
                    <a:lnL>
                      <a:noFill/>
                    </a:lnL>
                    <a:lnR>
                      <a:noFill/>
                    </a:lnR>
                    <a:lnT>
                      <a:noFill/>
                    </a:lnT>
                    <a:lnB>
                      <a:noFill/>
                    </a:lnB>
                    <a:solidFill>
                      <a:srgbClr val="7F7F7F"/>
                    </a:solidFill>
                  </a:tcPr>
                </a:tc>
                <a:tc hMerge="1">
                  <a:txBody>
                    <a:bodyPr/>
                    <a:lstStyle/>
                    <a:p>
                      <a:endParaRPr lang="es-CO"/>
                    </a:p>
                  </a:txBody>
                  <a:tcPr/>
                </a:tc>
                <a:tc gridSpan="2">
                  <a:txBody>
                    <a:bodyPr/>
                    <a:lstStyle/>
                    <a:p>
                      <a:pPr algn="ctr" fontAlgn="ctr">
                        <a:buNone/>
                      </a:pPr>
                      <a:r>
                        <a:rPr lang="es-CO" sz="1200" b="1" i="0" u="none" strike="noStrike">
                          <a:solidFill>
                            <a:srgbClr val="FFFFFF"/>
                          </a:solidFill>
                          <a:effectLst/>
                          <a:latin typeface="Segoe UI" panose="020B0502040204020203" pitchFamily="34" charset="0"/>
                        </a:rPr>
                        <a:t>Mujeres</a:t>
                      </a:r>
                    </a:p>
                  </a:txBody>
                  <a:tcPr marL="9525" marR="9525" marT="9525" marB="0" anchor="ctr">
                    <a:lnL>
                      <a:noFill/>
                    </a:lnL>
                    <a:lnR>
                      <a:noFill/>
                    </a:lnR>
                    <a:lnT>
                      <a:noFill/>
                    </a:lnT>
                    <a:lnB>
                      <a:noFill/>
                    </a:lnB>
                    <a:solidFill>
                      <a:srgbClr val="BFBFBF"/>
                    </a:solidFill>
                  </a:tcPr>
                </a:tc>
                <a:tc hMerge="1">
                  <a:txBody>
                    <a:bodyPr/>
                    <a:lstStyle/>
                    <a:p>
                      <a:endParaRPr lang="es-CO"/>
                    </a:p>
                  </a:txBody>
                  <a:tcPr/>
                </a:tc>
                <a:tc>
                  <a:txBody>
                    <a:bodyPr/>
                    <a:lstStyle/>
                    <a:p>
                      <a:pPr algn="l" fontAlgn="ctr">
                        <a:buNone/>
                      </a:pPr>
                      <a:r>
                        <a:rPr lang="es-CO" sz="1200" b="1" i="0" u="none" strike="noStrike">
                          <a:solidFill>
                            <a:srgbClr val="FFFFFF"/>
                          </a:solidFill>
                          <a:effectLst/>
                          <a:latin typeface="Segoe UI" panose="020B0502040204020203" pitchFamily="34" charset="0"/>
                        </a:rPr>
                        <a:t>Brecha en p.p</a:t>
                      </a:r>
                    </a:p>
                  </a:txBody>
                  <a:tcPr marL="9525" marR="9525" marT="9525" marB="0" anchor="ctr">
                    <a:lnL>
                      <a:noFill/>
                    </a:lnL>
                    <a:lnR>
                      <a:noFill/>
                    </a:lnR>
                    <a:lnT>
                      <a:noFill/>
                    </a:lnT>
                    <a:lnB>
                      <a:noFill/>
                    </a:lnB>
                    <a:solidFill>
                      <a:srgbClr val="FFBDD8"/>
                    </a:solidFill>
                  </a:tcPr>
                </a:tc>
                <a:extLst>
                  <a:ext uri="{0D108BD9-81ED-4DB2-BD59-A6C34878D82A}">
                    <a16:rowId xmlns:a16="http://schemas.microsoft.com/office/drawing/2014/main" val="4000932380"/>
                  </a:ext>
                </a:extLst>
              </a:tr>
              <a:tr h="361950">
                <a:tc vMerge="1">
                  <a:txBody>
                    <a:bodyPr/>
                    <a:lstStyle/>
                    <a:p>
                      <a:endParaRPr lang="es-CO"/>
                    </a:p>
                  </a:txBody>
                  <a:tcPr/>
                </a:tc>
                <a:tc>
                  <a:txBody>
                    <a:bodyPr/>
                    <a:lstStyle/>
                    <a:p>
                      <a:pPr algn="ctr" fontAlgn="ctr">
                        <a:buNone/>
                      </a:pPr>
                      <a:r>
                        <a:rPr lang="es-CO" sz="1000" b="1" i="0" u="none" strike="noStrike">
                          <a:solidFill>
                            <a:srgbClr val="AD2750"/>
                          </a:solidFill>
                          <a:effectLst/>
                          <a:latin typeface="Segoe UI" panose="020B0502040204020203" pitchFamily="34" charset="0"/>
                        </a:rPr>
                        <a:t>Abr - jun 2024</a:t>
                      </a:r>
                    </a:p>
                  </a:txBody>
                  <a:tcPr marL="9525" marR="9525" marT="9525" marB="0" anchor="ctr">
                    <a:lnL w="6350" cap="flat" cmpd="sng" algn="ctr">
                      <a:solidFill>
                        <a:srgbClr val="000000"/>
                      </a:solidFill>
                      <a:prstDash val="dot"/>
                      <a:round/>
                      <a:headEnd type="none" w="med" len="med"/>
                      <a:tailEnd type="none" w="med" len="med"/>
                    </a:lnL>
                    <a:lnR>
                      <a:noFill/>
                    </a:lnR>
                    <a:lnT>
                      <a:noFill/>
                    </a:lnT>
                    <a:lnB>
                      <a:noFill/>
                    </a:lnB>
                    <a:solidFill>
                      <a:srgbClr val="FCD8E1"/>
                    </a:solidFill>
                  </a:tcPr>
                </a:tc>
                <a:tc>
                  <a:txBody>
                    <a:bodyPr/>
                    <a:lstStyle/>
                    <a:p>
                      <a:pPr algn="ctr" fontAlgn="ctr">
                        <a:buNone/>
                      </a:pPr>
                      <a:r>
                        <a:rPr lang="es-CO" sz="1000" b="1" i="0" u="none" strike="noStrike">
                          <a:solidFill>
                            <a:srgbClr val="AD2750"/>
                          </a:solidFill>
                          <a:effectLst/>
                          <a:latin typeface="Segoe UI" panose="020B0502040204020203" pitchFamily="34" charset="0"/>
                        </a:rPr>
                        <a:t>Abr - jun 2025</a:t>
                      </a:r>
                    </a:p>
                  </a:txBody>
                  <a:tcPr marL="9525" marR="9525" marT="9525" marB="0" anchor="ctr">
                    <a:lnL>
                      <a:noFill/>
                    </a:lnL>
                    <a:lnR w="6350" cap="flat" cmpd="sng" algn="ctr">
                      <a:solidFill>
                        <a:srgbClr val="000000"/>
                      </a:solidFill>
                      <a:prstDash val="dot"/>
                      <a:round/>
                      <a:headEnd type="none" w="med" len="med"/>
                      <a:tailEnd type="none" w="med" len="med"/>
                    </a:lnR>
                    <a:lnT>
                      <a:noFill/>
                    </a:lnT>
                    <a:lnB>
                      <a:noFill/>
                    </a:lnB>
                    <a:solidFill>
                      <a:srgbClr val="F9B0C5"/>
                    </a:solidFill>
                  </a:tcPr>
                </a:tc>
                <a:tc>
                  <a:txBody>
                    <a:bodyPr/>
                    <a:lstStyle/>
                    <a:p>
                      <a:pPr algn="ctr" fontAlgn="ctr">
                        <a:buNone/>
                      </a:pPr>
                      <a:r>
                        <a:rPr lang="es-CO" sz="1000" b="1" i="0" u="none" strike="noStrike">
                          <a:solidFill>
                            <a:srgbClr val="AD2750"/>
                          </a:solidFill>
                          <a:effectLst/>
                          <a:latin typeface="Segoe UI" panose="020B0502040204020203" pitchFamily="34" charset="0"/>
                        </a:rPr>
                        <a:t>Abr - jun 2024</a:t>
                      </a:r>
                    </a:p>
                  </a:txBody>
                  <a:tcPr marL="9525" marR="9525" marT="9525" marB="0" anchor="ctr">
                    <a:lnL w="6350" cap="flat" cmpd="sng" algn="ctr">
                      <a:solidFill>
                        <a:srgbClr val="000000"/>
                      </a:solidFill>
                      <a:prstDash val="dot"/>
                      <a:round/>
                      <a:headEnd type="none" w="med" len="med"/>
                      <a:tailEnd type="none" w="med" len="med"/>
                    </a:lnL>
                    <a:lnR>
                      <a:noFill/>
                    </a:lnR>
                    <a:lnT>
                      <a:noFill/>
                    </a:lnT>
                    <a:lnB>
                      <a:noFill/>
                    </a:lnB>
                    <a:solidFill>
                      <a:srgbClr val="FCD8E1"/>
                    </a:solidFill>
                  </a:tcPr>
                </a:tc>
                <a:tc>
                  <a:txBody>
                    <a:bodyPr/>
                    <a:lstStyle/>
                    <a:p>
                      <a:pPr algn="ctr" fontAlgn="ctr">
                        <a:buNone/>
                      </a:pPr>
                      <a:r>
                        <a:rPr lang="es-CO" sz="1000" b="1" i="0" u="none" strike="noStrike">
                          <a:solidFill>
                            <a:srgbClr val="AD2750"/>
                          </a:solidFill>
                          <a:effectLst/>
                          <a:latin typeface="Segoe UI" panose="020B0502040204020203" pitchFamily="34" charset="0"/>
                        </a:rPr>
                        <a:t>Abr - jun 2025</a:t>
                      </a:r>
                    </a:p>
                  </a:txBody>
                  <a:tcPr marL="9525" marR="9525" marT="9525" marB="0" anchor="ctr">
                    <a:lnL>
                      <a:noFill/>
                    </a:lnL>
                    <a:lnR w="6350" cap="flat" cmpd="sng" algn="ctr">
                      <a:solidFill>
                        <a:srgbClr val="000000"/>
                      </a:solidFill>
                      <a:prstDash val="dot"/>
                      <a:round/>
                      <a:headEnd type="none" w="med" len="med"/>
                      <a:tailEnd type="none" w="med" len="med"/>
                    </a:lnR>
                    <a:lnT>
                      <a:noFill/>
                    </a:lnT>
                    <a:lnB>
                      <a:noFill/>
                    </a:lnB>
                    <a:solidFill>
                      <a:srgbClr val="F9B0C5"/>
                    </a:solidFill>
                  </a:tcPr>
                </a:tc>
                <a:tc>
                  <a:txBody>
                    <a:bodyPr/>
                    <a:lstStyle/>
                    <a:p>
                      <a:pPr algn="ctr" fontAlgn="ctr">
                        <a:buNone/>
                      </a:pPr>
                      <a:r>
                        <a:rPr lang="es-CO" sz="1000" b="1" i="0" u="none" strike="noStrike">
                          <a:solidFill>
                            <a:srgbClr val="AD2750"/>
                          </a:solidFill>
                          <a:effectLst/>
                          <a:latin typeface="Segoe UI" panose="020B0502040204020203" pitchFamily="34" charset="0"/>
                        </a:rPr>
                        <a:t>Abr - jun 2025</a:t>
                      </a:r>
                    </a:p>
                  </a:txBody>
                  <a:tcPr marL="9525" marR="9525" marT="9525" marB="0" anchor="ctr">
                    <a:lnL w="6350" cap="flat" cmpd="sng" algn="ctr">
                      <a:solidFill>
                        <a:srgbClr val="000000"/>
                      </a:solidFill>
                      <a:prstDash val="dot"/>
                      <a:round/>
                      <a:headEnd type="none" w="med" len="med"/>
                      <a:tailEnd type="none" w="med" len="med"/>
                    </a:lnL>
                    <a:lnR>
                      <a:noFill/>
                    </a:lnR>
                    <a:lnT>
                      <a:noFill/>
                    </a:lnT>
                    <a:lnB>
                      <a:noFill/>
                    </a:lnB>
                    <a:solidFill>
                      <a:srgbClr val="FCD8E1"/>
                    </a:solidFill>
                  </a:tcPr>
                </a:tc>
                <a:extLst>
                  <a:ext uri="{0D108BD9-81ED-4DB2-BD59-A6C34878D82A}">
                    <a16:rowId xmlns:a16="http://schemas.microsoft.com/office/drawing/2014/main" val="2090392666"/>
                  </a:ext>
                </a:extLst>
              </a:tr>
              <a:tr h="219075">
                <a:tc>
                  <a:txBody>
                    <a:bodyPr/>
                    <a:lstStyle/>
                    <a:p>
                      <a:pPr algn="ctr" fontAlgn="ctr">
                        <a:buNone/>
                      </a:pPr>
                      <a:r>
                        <a:rPr lang="es-CO" sz="1200" b="1" i="0" u="none" strike="noStrike">
                          <a:solidFill>
                            <a:srgbClr val="000000"/>
                          </a:solidFill>
                          <a:effectLst/>
                          <a:latin typeface="Segoe UI" panose="020B0502040204020203" pitchFamily="34" charset="0"/>
                        </a:rPr>
                        <a:t>TGP</a:t>
                      </a:r>
                    </a:p>
                  </a:txBody>
                  <a:tcPr marL="9525" marR="9525" marT="9525" marB="0" anchor="ctr">
                    <a:lnL>
                      <a:noFill/>
                    </a:lnL>
                    <a:lnR w="6350" cap="flat" cmpd="sng" algn="ctr">
                      <a:solidFill>
                        <a:srgbClr val="000000"/>
                      </a:solidFill>
                      <a:prstDash val="dot"/>
                      <a:round/>
                      <a:headEnd type="none" w="med" len="med"/>
                      <a:tailEnd type="none" w="med" len="med"/>
                    </a:lnR>
                    <a:lnT>
                      <a:noFill/>
                    </a:lnT>
                    <a:lnB>
                      <a:noFill/>
                    </a:lnB>
                    <a:solidFill>
                      <a:srgbClr val="D9D9D9"/>
                    </a:solidFill>
                  </a:tcPr>
                </a:tc>
                <a:tc>
                  <a:txBody>
                    <a:bodyPr/>
                    <a:lstStyle/>
                    <a:p>
                      <a:pPr algn="r" fontAlgn="b">
                        <a:buNone/>
                      </a:pPr>
                      <a:r>
                        <a:rPr lang="es-CO" sz="1000" b="0" i="0" u="none" strike="noStrike" dirty="0">
                          <a:solidFill>
                            <a:srgbClr val="000000"/>
                          </a:solidFill>
                          <a:effectLst/>
                          <a:latin typeface="Segoe UI" panose="020B0502040204020203" pitchFamily="34" charset="0"/>
                        </a:rPr>
                        <a:t>               70,5 </a:t>
                      </a:r>
                    </a:p>
                  </a:txBody>
                  <a:tcPr marL="9525" marR="9525" marT="9525" marB="0" anchor="b">
                    <a:lnL w="6350" cap="flat" cmpd="sng" algn="ctr">
                      <a:solidFill>
                        <a:srgbClr val="000000"/>
                      </a:solidFill>
                      <a:prstDash val="dot"/>
                      <a:round/>
                      <a:headEnd type="none" w="med" len="med"/>
                      <a:tailEnd type="none" w="med" len="med"/>
                    </a:lnL>
                    <a:lnR>
                      <a:noFill/>
                    </a:lnR>
                    <a:lnT>
                      <a:noFill/>
                    </a:lnT>
                    <a:lnB>
                      <a:noFill/>
                    </a:lnB>
                    <a:solidFill>
                      <a:srgbClr val="D9D9D9"/>
                    </a:solidFill>
                  </a:tcPr>
                </a:tc>
                <a:tc>
                  <a:txBody>
                    <a:bodyPr/>
                    <a:lstStyle/>
                    <a:p>
                      <a:pPr algn="r" fontAlgn="b">
                        <a:buNone/>
                      </a:pPr>
                      <a:r>
                        <a:rPr lang="es-CO" sz="1000" b="1" i="0" u="none" strike="noStrike">
                          <a:solidFill>
                            <a:srgbClr val="000000"/>
                          </a:solidFill>
                          <a:effectLst/>
                          <a:latin typeface="Segoe UI" panose="020B0502040204020203" pitchFamily="34" charset="0"/>
                        </a:rPr>
                        <a:t>                70,8 </a:t>
                      </a:r>
                    </a:p>
                  </a:txBody>
                  <a:tcPr marL="9525" marR="9525" marT="9525" marB="0" anchor="b">
                    <a:lnL>
                      <a:noFill/>
                    </a:lnL>
                    <a:lnR w="6350" cap="flat" cmpd="sng" algn="ctr">
                      <a:solidFill>
                        <a:srgbClr val="000000"/>
                      </a:solidFill>
                      <a:prstDash val="dot"/>
                      <a:round/>
                      <a:headEnd type="none" w="med" len="med"/>
                      <a:tailEnd type="none" w="med" len="med"/>
                    </a:lnR>
                    <a:lnT>
                      <a:noFill/>
                    </a:lnT>
                    <a:lnB>
                      <a:noFill/>
                    </a:lnB>
                    <a:solidFill>
                      <a:srgbClr val="D9D9D9"/>
                    </a:solidFill>
                  </a:tcPr>
                </a:tc>
                <a:tc>
                  <a:txBody>
                    <a:bodyPr/>
                    <a:lstStyle/>
                    <a:p>
                      <a:pPr algn="r" fontAlgn="b">
                        <a:buNone/>
                      </a:pPr>
                      <a:r>
                        <a:rPr lang="es-CO" sz="1000" b="0" i="0" u="none" strike="noStrike">
                          <a:solidFill>
                            <a:srgbClr val="000000"/>
                          </a:solidFill>
                          <a:effectLst/>
                          <a:latin typeface="Segoe UI" panose="020B0502040204020203" pitchFamily="34" charset="0"/>
                        </a:rPr>
                        <a:t>                52,4 </a:t>
                      </a:r>
                    </a:p>
                  </a:txBody>
                  <a:tcPr marL="9525" marR="9525" marT="9525" marB="0" anchor="b">
                    <a:lnL w="6350" cap="flat" cmpd="sng" algn="ctr">
                      <a:solidFill>
                        <a:srgbClr val="000000"/>
                      </a:solidFill>
                      <a:prstDash val="dot"/>
                      <a:round/>
                      <a:headEnd type="none" w="med" len="med"/>
                      <a:tailEnd type="none" w="med" len="med"/>
                    </a:lnL>
                    <a:lnR>
                      <a:noFill/>
                    </a:lnR>
                    <a:lnT>
                      <a:noFill/>
                    </a:lnT>
                    <a:lnB>
                      <a:noFill/>
                    </a:lnB>
                    <a:solidFill>
                      <a:srgbClr val="D9D9D9"/>
                    </a:solidFill>
                  </a:tcPr>
                </a:tc>
                <a:tc>
                  <a:txBody>
                    <a:bodyPr/>
                    <a:lstStyle/>
                    <a:p>
                      <a:pPr algn="r" fontAlgn="b">
                        <a:buNone/>
                      </a:pPr>
                      <a:r>
                        <a:rPr lang="es-CO" sz="1000" b="1" i="0" u="none" strike="noStrike">
                          <a:solidFill>
                            <a:srgbClr val="000000"/>
                          </a:solidFill>
                          <a:effectLst/>
                          <a:latin typeface="Segoe UI" panose="020B0502040204020203" pitchFamily="34" charset="0"/>
                        </a:rPr>
                        <a:t>              50,7 </a:t>
                      </a:r>
                    </a:p>
                  </a:txBody>
                  <a:tcPr marL="9525" marR="9525" marT="9525" marB="0" anchor="b">
                    <a:lnL>
                      <a:noFill/>
                    </a:lnL>
                    <a:lnR w="6350" cap="flat" cmpd="sng" algn="ctr">
                      <a:solidFill>
                        <a:srgbClr val="000000"/>
                      </a:solidFill>
                      <a:prstDash val="dot"/>
                      <a:round/>
                      <a:headEnd type="none" w="med" len="med"/>
                      <a:tailEnd type="none" w="med" len="med"/>
                    </a:lnR>
                    <a:lnT>
                      <a:noFill/>
                    </a:lnT>
                    <a:lnB>
                      <a:noFill/>
                    </a:lnB>
                    <a:solidFill>
                      <a:srgbClr val="D9D9D9"/>
                    </a:solidFill>
                  </a:tcPr>
                </a:tc>
                <a:tc>
                  <a:txBody>
                    <a:bodyPr/>
                    <a:lstStyle/>
                    <a:p>
                      <a:pPr algn="ctr" fontAlgn="ctr">
                        <a:buNone/>
                      </a:pPr>
                      <a:r>
                        <a:rPr lang="es-CO" sz="1100" b="1" i="0" u="none" strike="noStrike">
                          <a:solidFill>
                            <a:srgbClr val="000000"/>
                          </a:solidFill>
                          <a:effectLst/>
                          <a:latin typeface="Segoe UI" panose="020B0502040204020203" pitchFamily="34" charset="0"/>
                        </a:rPr>
                        <a:t>-20,1</a:t>
                      </a:r>
                    </a:p>
                  </a:txBody>
                  <a:tcPr marL="9525" marR="9525" marT="9525" marB="0" anchor="ctr">
                    <a:lnL w="6350" cap="flat" cmpd="sng" algn="ctr">
                      <a:solidFill>
                        <a:srgbClr val="000000"/>
                      </a:solidFill>
                      <a:prstDash val="dot"/>
                      <a:round/>
                      <a:headEnd type="none" w="med" len="med"/>
                      <a:tailEnd type="none" w="med" len="med"/>
                    </a:lnL>
                    <a:lnR>
                      <a:noFill/>
                    </a:lnR>
                    <a:lnT>
                      <a:noFill/>
                    </a:lnT>
                    <a:lnB>
                      <a:noFill/>
                    </a:lnB>
                    <a:solidFill>
                      <a:srgbClr val="D9D9D9"/>
                    </a:solidFill>
                  </a:tcPr>
                </a:tc>
                <a:extLst>
                  <a:ext uri="{0D108BD9-81ED-4DB2-BD59-A6C34878D82A}">
                    <a16:rowId xmlns:a16="http://schemas.microsoft.com/office/drawing/2014/main" val="1028458567"/>
                  </a:ext>
                </a:extLst>
              </a:tr>
              <a:tr h="219075">
                <a:tc>
                  <a:txBody>
                    <a:bodyPr/>
                    <a:lstStyle/>
                    <a:p>
                      <a:pPr algn="ctr" fontAlgn="ctr">
                        <a:buNone/>
                      </a:pPr>
                      <a:r>
                        <a:rPr lang="es-CO" sz="1200" b="1" i="0" u="none" strike="noStrike">
                          <a:solidFill>
                            <a:srgbClr val="000000"/>
                          </a:solidFill>
                          <a:effectLst/>
                          <a:latin typeface="Segoe UI" panose="020B0502040204020203" pitchFamily="34" charset="0"/>
                        </a:rPr>
                        <a:t>TO</a:t>
                      </a:r>
                    </a:p>
                  </a:txBody>
                  <a:tcPr marL="9525" marR="9525" marT="9525" marB="0" anchor="ctr">
                    <a:lnL>
                      <a:noFill/>
                    </a:lnL>
                    <a:lnR w="6350" cap="flat" cmpd="sng" algn="ctr">
                      <a:solidFill>
                        <a:srgbClr val="000000"/>
                      </a:solidFill>
                      <a:prstDash val="dot"/>
                      <a:round/>
                      <a:headEnd type="none" w="med" len="med"/>
                      <a:tailEnd type="none" w="med" len="med"/>
                    </a:lnR>
                    <a:lnT>
                      <a:noFill/>
                    </a:lnT>
                    <a:lnB>
                      <a:noFill/>
                    </a:lnB>
                    <a:solidFill>
                      <a:srgbClr val="FFFFFF"/>
                    </a:solidFill>
                  </a:tcPr>
                </a:tc>
                <a:tc>
                  <a:txBody>
                    <a:bodyPr/>
                    <a:lstStyle/>
                    <a:p>
                      <a:pPr algn="r" fontAlgn="b">
                        <a:buNone/>
                      </a:pPr>
                      <a:r>
                        <a:rPr lang="es-CO" sz="1000" b="0" i="0" u="none" strike="noStrike">
                          <a:solidFill>
                            <a:srgbClr val="000000"/>
                          </a:solidFill>
                          <a:effectLst/>
                          <a:latin typeface="Segoe UI" panose="020B0502040204020203" pitchFamily="34" charset="0"/>
                        </a:rPr>
                        <a:t>               59,9 </a:t>
                      </a:r>
                    </a:p>
                  </a:txBody>
                  <a:tcPr marL="9525" marR="9525" marT="9525" marB="0" anchor="b">
                    <a:lnL w="6350" cap="flat" cmpd="sng" algn="ctr">
                      <a:solidFill>
                        <a:srgbClr val="000000"/>
                      </a:solidFill>
                      <a:prstDash val="dot"/>
                      <a:round/>
                      <a:headEnd type="none" w="med" len="med"/>
                      <a:tailEnd type="none" w="med" len="med"/>
                    </a:lnL>
                    <a:lnR>
                      <a:noFill/>
                    </a:lnR>
                    <a:lnT>
                      <a:noFill/>
                    </a:lnT>
                    <a:lnB>
                      <a:noFill/>
                    </a:lnB>
                    <a:solidFill>
                      <a:srgbClr val="FFFFFF"/>
                    </a:solidFill>
                  </a:tcPr>
                </a:tc>
                <a:tc>
                  <a:txBody>
                    <a:bodyPr/>
                    <a:lstStyle/>
                    <a:p>
                      <a:pPr algn="r" fontAlgn="b">
                        <a:buNone/>
                      </a:pPr>
                      <a:r>
                        <a:rPr lang="es-CO" sz="1000" b="1" i="0" u="none" strike="noStrike">
                          <a:solidFill>
                            <a:srgbClr val="000000"/>
                          </a:solidFill>
                          <a:effectLst/>
                          <a:latin typeface="Segoe UI" panose="020B0502040204020203" pitchFamily="34" charset="0"/>
                        </a:rPr>
                        <a:t>                63,1 </a:t>
                      </a:r>
                    </a:p>
                  </a:txBody>
                  <a:tcPr marL="9525" marR="9525" marT="9525" marB="0" anchor="b">
                    <a:lnL>
                      <a:noFill/>
                    </a:lnL>
                    <a:lnR w="6350" cap="flat" cmpd="sng" algn="ctr">
                      <a:solidFill>
                        <a:srgbClr val="000000"/>
                      </a:solidFill>
                      <a:prstDash val="dot"/>
                      <a:round/>
                      <a:headEnd type="none" w="med" len="med"/>
                      <a:tailEnd type="none" w="med" len="med"/>
                    </a:lnR>
                    <a:lnT>
                      <a:noFill/>
                    </a:lnT>
                    <a:lnB>
                      <a:noFill/>
                    </a:lnB>
                    <a:solidFill>
                      <a:srgbClr val="FFFFFF"/>
                    </a:solidFill>
                  </a:tcPr>
                </a:tc>
                <a:tc>
                  <a:txBody>
                    <a:bodyPr/>
                    <a:lstStyle/>
                    <a:p>
                      <a:pPr algn="r" fontAlgn="b">
                        <a:buNone/>
                      </a:pPr>
                      <a:r>
                        <a:rPr lang="es-CO" sz="1000" b="0" i="0" u="none" strike="noStrike">
                          <a:solidFill>
                            <a:srgbClr val="000000"/>
                          </a:solidFill>
                          <a:effectLst/>
                          <a:latin typeface="Segoe UI" panose="020B0502040204020203" pitchFamily="34" charset="0"/>
                        </a:rPr>
                        <a:t>                40,8 </a:t>
                      </a:r>
                    </a:p>
                  </a:txBody>
                  <a:tcPr marL="9525" marR="9525" marT="9525" marB="0" anchor="b">
                    <a:lnL w="6350" cap="flat" cmpd="sng" algn="ctr">
                      <a:solidFill>
                        <a:srgbClr val="000000"/>
                      </a:solidFill>
                      <a:prstDash val="dot"/>
                      <a:round/>
                      <a:headEnd type="none" w="med" len="med"/>
                      <a:tailEnd type="none" w="med" len="med"/>
                    </a:lnL>
                    <a:lnR>
                      <a:noFill/>
                    </a:lnR>
                    <a:lnT>
                      <a:noFill/>
                    </a:lnT>
                    <a:lnB>
                      <a:noFill/>
                    </a:lnB>
                    <a:solidFill>
                      <a:srgbClr val="FFFFFF"/>
                    </a:solidFill>
                  </a:tcPr>
                </a:tc>
                <a:tc>
                  <a:txBody>
                    <a:bodyPr/>
                    <a:lstStyle/>
                    <a:p>
                      <a:pPr algn="r" fontAlgn="b">
                        <a:buNone/>
                      </a:pPr>
                      <a:r>
                        <a:rPr lang="es-CO" sz="1000" b="1" i="0" u="none" strike="noStrike">
                          <a:solidFill>
                            <a:srgbClr val="000000"/>
                          </a:solidFill>
                          <a:effectLst/>
                          <a:latin typeface="Segoe UI" panose="020B0502040204020203" pitchFamily="34" charset="0"/>
                        </a:rPr>
                        <a:t>              41,1 </a:t>
                      </a:r>
                    </a:p>
                  </a:txBody>
                  <a:tcPr marL="9525" marR="9525" marT="9525" marB="0" anchor="b">
                    <a:lnL>
                      <a:noFill/>
                    </a:lnL>
                    <a:lnR w="6350" cap="flat" cmpd="sng" algn="ctr">
                      <a:solidFill>
                        <a:srgbClr val="000000"/>
                      </a:solidFill>
                      <a:prstDash val="dot"/>
                      <a:round/>
                      <a:headEnd type="none" w="med" len="med"/>
                      <a:tailEnd type="none" w="med" len="med"/>
                    </a:lnR>
                    <a:lnT>
                      <a:noFill/>
                    </a:lnT>
                    <a:lnB>
                      <a:noFill/>
                    </a:lnB>
                    <a:solidFill>
                      <a:srgbClr val="FFFFFF"/>
                    </a:solidFill>
                  </a:tcPr>
                </a:tc>
                <a:tc>
                  <a:txBody>
                    <a:bodyPr/>
                    <a:lstStyle/>
                    <a:p>
                      <a:pPr algn="ctr" fontAlgn="ctr">
                        <a:buNone/>
                      </a:pPr>
                      <a:r>
                        <a:rPr lang="es-CO" sz="1100" b="1" i="0" u="none" strike="noStrike">
                          <a:solidFill>
                            <a:srgbClr val="000000"/>
                          </a:solidFill>
                          <a:effectLst/>
                          <a:latin typeface="Segoe UI" panose="020B0502040204020203" pitchFamily="34" charset="0"/>
                        </a:rPr>
                        <a:t>-22,1</a:t>
                      </a:r>
                    </a:p>
                  </a:txBody>
                  <a:tcPr marL="9525" marR="9525" marT="9525" marB="0" anchor="ctr">
                    <a:lnL w="6350" cap="flat" cmpd="sng" algn="ctr">
                      <a:solidFill>
                        <a:srgbClr val="000000"/>
                      </a:solidFill>
                      <a:prstDash val="dot"/>
                      <a:round/>
                      <a:headEnd type="none" w="med" len="med"/>
                      <a:tailEnd type="none" w="med" len="med"/>
                    </a:lnL>
                    <a:lnR>
                      <a:noFill/>
                    </a:lnR>
                    <a:lnT>
                      <a:noFill/>
                    </a:lnT>
                    <a:lnB>
                      <a:noFill/>
                    </a:lnB>
                    <a:solidFill>
                      <a:srgbClr val="FFFFFF"/>
                    </a:solidFill>
                  </a:tcPr>
                </a:tc>
                <a:extLst>
                  <a:ext uri="{0D108BD9-81ED-4DB2-BD59-A6C34878D82A}">
                    <a16:rowId xmlns:a16="http://schemas.microsoft.com/office/drawing/2014/main" val="4043583676"/>
                  </a:ext>
                </a:extLst>
              </a:tr>
              <a:tr h="219075">
                <a:tc>
                  <a:txBody>
                    <a:bodyPr/>
                    <a:lstStyle/>
                    <a:p>
                      <a:pPr algn="ctr" fontAlgn="ctr">
                        <a:buNone/>
                      </a:pPr>
                      <a:r>
                        <a:rPr lang="es-CO" sz="1200" b="1" i="0" u="none" strike="noStrike">
                          <a:solidFill>
                            <a:srgbClr val="000000"/>
                          </a:solidFill>
                          <a:effectLst/>
                          <a:latin typeface="Segoe UI" panose="020B0502040204020203" pitchFamily="34" charset="0"/>
                        </a:rPr>
                        <a:t>TD</a:t>
                      </a:r>
                    </a:p>
                  </a:txBody>
                  <a:tcPr marL="9525" marR="9525" marT="9525" marB="0" anchor="ctr">
                    <a:lnL>
                      <a:noFill/>
                    </a:lnL>
                    <a:lnR w="6350" cap="flat" cmpd="sng" algn="ctr">
                      <a:solidFill>
                        <a:srgbClr val="000000"/>
                      </a:solidFill>
                      <a:prstDash val="dot"/>
                      <a:round/>
                      <a:headEnd type="none" w="med" len="med"/>
                      <a:tailEnd type="none" w="med" len="med"/>
                    </a:lnR>
                    <a:lnT>
                      <a:noFill/>
                    </a:lnT>
                    <a:lnB>
                      <a:noFill/>
                    </a:lnB>
                    <a:solidFill>
                      <a:srgbClr val="D9D9D9"/>
                    </a:solidFill>
                  </a:tcPr>
                </a:tc>
                <a:tc>
                  <a:txBody>
                    <a:bodyPr/>
                    <a:lstStyle/>
                    <a:p>
                      <a:pPr algn="r" fontAlgn="b">
                        <a:buNone/>
                      </a:pPr>
                      <a:r>
                        <a:rPr lang="es-CO" sz="1000" b="0" i="0" u="none" strike="noStrike">
                          <a:solidFill>
                            <a:srgbClr val="000000"/>
                          </a:solidFill>
                          <a:effectLst/>
                          <a:latin typeface="Segoe UI" panose="020B0502040204020203" pitchFamily="34" charset="0"/>
                        </a:rPr>
                        <a:t>               15,0 </a:t>
                      </a:r>
                    </a:p>
                  </a:txBody>
                  <a:tcPr marL="9525" marR="9525" marT="9525" marB="0" anchor="b">
                    <a:lnL w="6350" cap="flat" cmpd="sng" algn="ctr">
                      <a:solidFill>
                        <a:srgbClr val="000000"/>
                      </a:solidFill>
                      <a:prstDash val="dot"/>
                      <a:round/>
                      <a:headEnd type="none" w="med" len="med"/>
                      <a:tailEnd type="none" w="med" len="med"/>
                    </a:lnL>
                    <a:lnR>
                      <a:noFill/>
                    </a:lnR>
                    <a:lnT>
                      <a:noFill/>
                    </a:lnT>
                    <a:lnB>
                      <a:noFill/>
                    </a:lnB>
                    <a:solidFill>
                      <a:srgbClr val="D9D9D9"/>
                    </a:solidFill>
                  </a:tcPr>
                </a:tc>
                <a:tc>
                  <a:txBody>
                    <a:bodyPr/>
                    <a:lstStyle/>
                    <a:p>
                      <a:pPr algn="r" fontAlgn="b">
                        <a:buNone/>
                      </a:pPr>
                      <a:r>
                        <a:rPr lang="es-CO" sz="1000" b="1" i="0" u="none" strike="noStrike">
                          <a:solidFill>
                            <a:srgbClr val="000000"/>
                          </a:solidFill>
                          <a:effectLst/>
                          <a:latin typeface="Segoe UI" panose="020B0502040204020203" pitchFamily="34" charset="0"/>
                        </a:rPr>
                        <a:t>                10,9 </a:t>
                      </a:r>
                    </a:p>
                  </a:txBody>
                  <a:tcPr marL="9525" marR="9525" marT="9525" marB="0" anchor="b">
                    <a:lnL>
                      <a:noFill/>
                    </a:lnL>
                    <a:lnR w="6350" cap="flat" cmpd="sng" algn="ctr">
                      <a:solidFill>
                        <a:srgbClr val="000000"/>
                      </a:solidFill>
                      <a:prstDash val="dot"/>
                      <a:round/>
                      <a:headEnd type="none" w="med" len="med"/>
                      <a:tailEnd type="none" w="med" len="med"/>
                    </a:lnR>
                    <a:lnT>
                      <a:noFill/>
                    </a:lnT>
                    <a:lnB>
                      <a:noFill/>
                    </a:lnB>
                    <a:solidFill>
                      <a:srgbClr val="D9D9D9"/>
                    </a:solidFill>
                  </a:tcPr>
                </a:tc>
                <a:tc>
                  <a:txBody>
                    <a:bodyPr/>
                    <a:lstStyle/>
                    <a:p>
                      <a:pPr algn="r" fontAlgn="b">
                        <a:buNone/>
                      </a:pPr>
                      <a:r>
                        <a:rPr lang="es-CO" sz="1000" b="0" i="0" u="none" strike="noStrike">
                          <a:solidFill>
                            <a:srgbClr val="000000"/>
                          </a:solidFill>
                          <a:effectLst/>
                          <a:latin typeface="Segoe UI" panose="020B0502040204020203" pitchFamily="34" charset="0"/>
                        </a:rPr>
                        <a:t>                22,2 </a:t>
                      </a:r>
                    </a:p>
                  </a:txBody>
                  <a:tcPr marL="9525" marR="9525" marT="9525" marB="0" anchor="b">
                    <a:lnL w="6350" cap="flat" cmpd="sng" algn="ctr">
                      <a:solidFill>
                        <a:srgbClr val="000000"/>
                      </a:solidFill>
                      <a:prstDash val="dot"/>
                      <a:round/>
                      <a:headEnd type="none" w="med" len="med"/>
                      <a:tailEnd type="none" w="med" len="med"/>
                    </a:lnL>
                    <a:lnR>
                      <a:noFill/>
                    </a:lnR>
                    <a:lnT>
                      <a:noFill/>
                    </a:lnT>
                    <a:lnB>
                      <a:noFill/>
                    </a:lnB>
                    <a:solidFill>
                      <a:srgbClr val="D9D9D9"/>
                    </a:solidFill>
                  </a:tcPr>
                </a:tc>
                <a:tc>
                  <a:txBody>
                    <a:bodyPr/>
                    <a:lstStyle/>
                    <a:p>
                      <a:pPr algn="r" fontAlgn="b">
                        <a:buNone/>
                      </a:pPr>
                      <a:r>
                        <a:rPr lang="es-CO" sz="1000" b="1" i="0" u="none" strike="noStrike">
                          <a:solidFill>
                            <a:srgbClr val="000000"/>
                          </a:solidFill>
                          <a:effectLst/>
                          <a:latin typeface="Segoe UI" panose="020B0502040204020203" pitchFamily="34" charset="0"/>
                        </a:rPr>
                        <a:t>              19,0 </a:t>
                      </a:r>
                    </a:p>
                  </a:txBody>
                  <a:tcPr marL="9525" marR="9525" marT="9525" marB="0" anchor="b">
                    <a:lnL>
                      <a:noFill/>
                    </a:lnL>
                    <a:lnR w="6350" cap="flat" cmpd="sng" algn="ctr">
                      <a:solidFill>
                        <a:srgbClr val="000000"/>
                      </a:solidFill>
                      <a:prstDash val="dot"/>
                      <a:round/>
                      <a:headEnd type="none" w="med" len="med"/>
                      <a:tailEnd type="none" w="med" len="med"/>
                    </a:lnR>
                    <a:lnT>
                      <a:noFill/>
                    </a:lnT>
                    <a:lnB>
                      <a:noFill/>
                    </a:lnB>
                    <a:solidFill>
                      <a:srgbClr val="D9D9D9"/>
                    </a:solidFill>
                  </a:tcPr>
                </a:tc>
                <a:tc>
                  <a:txBody>
                    <a:bodyPr/>
                    <a:lstStyle/>
                    <a:p>
                      <a:pPr algn="ctr" fontAlgn="ctr">
                        <a:buNone/>
                      </a:pPr>
                      <a:r>
                        <a:rPr lang="es-CO" sz="1100" b="1" i="0" u="none" strike="noStrike" dirty="0">
                          <a:solidFill>
                            <a:srgbClr val="000000"/>
                          </a:solidFill>
                          <a:effectLst/>
                          <a:latin typeface="Segoe UI" panose="020B0502040204020203" pitchFamily="34" charset="0"/>
                        </a:rPr>
                        <a:t>8,1</a:t>
                      </a:r>
                    </a:p>
                  </a:txBody>
                  <a:tcPr marL="9525" marR="9525" marT="9525" marB="0" anchor="ctr">
                    <a:lnL w="6350" cap="flat" cmpd="sng" algn="ctr">
                      <a:solidFill>
                        <a:srgbClr val="000000"/>
                      </a:solidFill>
                      <a:prstDash val="dot"/>
                      <a:round/>
                      <a:headEnd type="none" w="med" len="med"/>
                      <a:tailEnd type="none" w="med" len="med"/>
                    </a:lnL>
                    <a:lnR>
                      <a:noFill/>
                    </a:lnR>
                    <a:lnT>
                      <a:noFill/>
                    </a:lnT>
                    <a:lnB>
                      <a:noFill/>
                    </a:lnB>
                    <a:solidFill>
                      <a:srgbClr val="D9D9D9"/>
                    </a:solidFill>
                  </a:tcPr>
                </a:tc>
                <a:extLst>
                  <a:ext uri="{0D108BD9-81ED-4DB2-BD59-A6C34878D82A}">
                    <a16:rowId xmlns:a16="http://schemas.microsoft.com/office/drawing/2014/main" val="124663429"/>
                  </a:ext>
                </a:extLst>
              </a:tr>
            </a:tbl>
          </a:graphicData>
        </a:graphic>
      </p:graphicFrame>
    </p:spTree>
    <p:extLst>
      <p:ext uri="{BB962C8B-B14F-4D97-AF65-F5344CB8AC3E}">
        <p14:creationId xmlns:p14="http://schemas.microsoft.com/office/powerpoint/2010/main" val="30356243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F967CD52-C955-0092-D26E-F7D7886FC448}"/>
            </a:ext>
          </a:extLst>
        </p:cNvPr>
        <p:cNvGrpSpPr/>
        <p:nvPr/>
      </p:nvGrpSpPr>
      <p:grpSpPr>
        <a:xfrm>
          <a:off x="0" y="0"/>
          <a:ext cx="0" cy="0"/>
          <a:chOff x="0" y="0"/>
          <a:chExt cx="0" cy="0"/>
        </a:xfrm>
      </p:grpSpPr>
      <p:sp>
        <p:nvSpPr>
          <p:cNvPr id="5" name="object 2">
            <a:extLst>
              <a:ext uri="{FF2B5EF4-FFF2-40B4-BE49-F238E27FC236}">
                <a16:creationId xmlns:a16="http://schemas.microsoft.com/office/drawing/2014/main" id="{E5ED3DAA-8608-B250-9BBC-DEAC86020A9F}"/>
              </a:ext>
            </a:extLst>
          </p:cNvPr>
          <p:cNvSpPr txBox="1"/>
          <p:nvPr/>
        </p:nvSpPr>
        <p:spPr>
          <a:xfrm>
            <a:off x="494308" y="266102"/>
            <a:ext cx="8021041" cy="512448"/>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pPr lvl="0">
              <a:lnSpc>
                <a:spcPct val="90000"/>
              </a:lnSpc>
              <a:defRPr/>
            </a:pPr>
            <a:r>
              <a:rPr lang="es-ES" sz="1600" b="0" dirty="0">
                <a:solidFill>
                  <a:srgbClr val="EF3C6F"/>
                </a:solidFill>
                <a:ea typeface="Segoe UI Emoji" panose="020B0502040204020203" pitchFamily="34" charset="0"/>
              </a:rPr>
              <a:t>Población ocupada según rama de actividad económica</a:t>
            </a:r>
          </a:p>
          <a:p>
            <a:pPr lvl="0">
              <a:lnSpc>
                <a:spcPct val="90000"/>
              </a:lnSpc>
              <a:defRPr/>
            </a:pPr>
            <a:r>
              <a:rPr lang="es-ES" sz="1600" b="0" dirty="0">
                <a:solidFill>
                  <a:srgbClr val="6F2A4D"/>
                </a:solidFill>
                <a:ea typeface="Segoe UI Emoji" panose="020B0502040204020203" pitchFamily="34" charset="0"/>
              </a:rPr>
              <a:t>Riohacha</a:t>
            </a:r>
          </a:p>
        </p:txBody>
      </p:sp>
      <p:sp>
        <p:nvSpPr>
          <p:cNvPr id="6" name="TrimAñoL1Año">
            <a:extLst>
              <a:ext uri="{FF2B5EF4-FFF2-40B4-BE49-F238E27FC236}">
                <a16:creationId xmlns:a16="http://schemas.microsoft.com/office/drawing/2014/main" id="{E4738A10-9838-EA3D-4128-3385532550DA}"/>
              </a:ext>
            </a:extLst>
          </p:cNvPr>
          <p:cNvSpPr txBox="1"/>
          <p:nvPr/>
        </p:nvSpPr>
        <p:spPr>
          <a:xfrm>
            <a:off x="560618" y="778550"/>
            <a:ext cx="2381214" cy="253916"/>
          </a:xfrm>
          <a:prstGeom prst="rect">
            <a:avLst/>
          </a:prstGeom>
          <a:solidFill>
            <a:srgbClr val="FFC000"/>
          </a:solid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CO" sz="1200" b="0" dirty="0">
                <a:solidFill>
                  <a:schemeClr val="tx1">
                    <a:lumMod val="85000"/>
                    <a:lumOff val="15000"/>
                  </a:schemeClr>
                </a:solidFill>
                <a:ea typeface="Roboto Medium" panose="02000000000000000000" pitchFamily="2" charset="0"/>
              </a:rPr>
              <a:t>Abril - Junio (2024 – 2025)</a:t>
            </a:r>
          </a:p>
        </p:txBody>
      </p:sp>
      <p:sp>
        <p:nvSpPr>
          <p:cNvPr id="7" name="object 18">
            <a:extLst>
              <a:ext uri="{FF2B5EF4-FFF2-40B4-BE49-F238E27FC236}">
                <a16:creationId xmlns:a16="http://schemas.microsoft.com/office/drawing/2014/main" id="{E6FDDE51-2CC2-ED2C-5214-4B622249C5BC}"/>
              </a:ext>
            </a:extLst>
          </p:cNvPr>
          <p:cNvSpPr txBox="1"/>
          <p:nvPr/>
        </p:nvSpPr>
        <p:spPr>
          <a:xfrm>
            <a:off x="415994" y="4111033"/>
            <a:ext cx="8312010" cy="691471"/>
          </a:xfrm>
          <a:prstGeom prst="rect">
            <a:avLst/>
          </a:prstGeom>
        </p:spPr>
        <p:txBody>
          <a:bodyPr vert="horz" wrap="square" lIns="0" tIns="6985" rIns="0" bIns="0" rtlCol="0" anchor="b">
            <a:spAutoFit/>
          </a:bodyPr>
          <a:lstStyle/>
          <a:p>
            <a:pPr>
              <a:lnSpc>
                <a:spcPct val="107000"/>
              </a:lnSpc>
            </a:pPr>
            <a:r>
              <a:rPr lang="es-CO" sz="600" b="1" dirty="0">
                <a:latin typeface="Segoe UI" panose="020B0502040204020203" pitchFamily="34" charset="0"/>
                <a:ea typeface="Calibri" panose="020F0502020204030204" pitchFamily="34" charset="0"/>
                <a:cs typeface="Segoe UI" panose="020B0502040204020203" pitchFamily="34" charset="0"/>
              </a:rPr>
              <a:t>Fuente: </a:t>
            </a:r>
            <a:r>
              <a:rPr lang="es-CO" sz="600" dirty="0">
                <a:latin typeface="Segoe UI" panose="020B0502040204020203" pitchFamily="34" charset="0"/>
                <a:ea typeface="Calibri" panose="020F0502020204030204" pitchFamily="34" charset="0"/>
                <a:cs typeface="Segoe UI" panose="020B0502040204020203" pitchFamily="34" charset="0"/>
              </a:rPr>
              <a:t>DANE, GEIH.</a:t>
            </a:r>
            <a:endParaRPr lang="es-ES" sz="600" b="1" dirty="0">
              <a:latin typeface="Segoe UI" panose="020B0502040204020203" pitchFamily="34" charset="0"/>
              <a:cs typeface="Segoe UI" panose="020B0502040204020203" pitchFamily="34" charset="0"/>
            </a:endParaRPr>
          </a:p>
          <a:p>
            <a:pPr>
              <a:lnSpc>
                <a:spcPct val="107000"/>
              </a:lnSpc>
            </a:pPr>
            <a:r>
              <a:rPr lang="es-ES" sz="600" b="1" dirty="0">
                <a:latin typeface="Segoe UI" panose="020B0502040204020203" pitchFamily="34" charset="0"/>
                <a:cs typeface="Segoe UI" panose="020B0502040204020203" pitchFamily="34" charset="0"/>
              </a:rPr>
              <a:t>* </a:t>
            </a:r>
            <a:r>
              <a:rPr lang="es-ES" sz="600" dirty="0">
                <a:latin typeface="Segoe UI" panose="020B0502040204020203" pitchFamily="34" charset="0"/>
                <a:cs typeface="Segoe UI" panose="020B0502040204020203" pitchFamily="34" charset="0"/>
              </a:rPr>
              <a:t>Variación estadísticamente significativa.</a:t>
            </a:r>
            <a:endParaRPr lang="es-ES" sz="600" b="1" dirty="0">
              <a:latin typeface="Segoe UI" panose="020B0502040204020203" pitchFamily="34" charset="0"/>
              <a:cs typeface="Segoe UI" panose="020B0502040204020203" pitchFamily="34" charset="0"/>
            </a:endParaRPr>
          </a:p>
          <a:p>
            <a:pPr>
              <a:lnSpc>
                <a:spcPct val="107000"/>
              </a:lnSpc>
              <a:spcAft>
                <a:spcPts val="0"/>
              </a:spcAft>
            </a:pPr>
            <a:r>
              <a:rPr lang="es-CO" sz="600" b="1" dirty="0">
                <a:latin typeface="Segoe UI" panose="020B0502040204020203" pitchFamily="34" charset="0"/>
                <a:ea typeface="Calibri" panose="020F0502020204030204" pitchFamily="34" charset="0"/>
                <a:cs typeface="Segoe UI" panose="020B0502040204020203" pitchFamily="34" charset="0"/>
              </a:rPr>
              <a:t>Notas:</a:t>
            </a:r>
          </a:p>
          <a:p>
            <a:pPr marL="171450" indent="-171450">
              <a:lnSpc>
                <a:spcPct val="107000"/>
              </a:lnSpc>
              <a:spcAft>
                <a:spcPts val="0"/>
              </a:spcAft>
              <a:buFont typeface="Arial" panose="020B0604020202020204" pitchFamily="34" charset="0"/>
              <a:buChar char="•"/>
            </a:pPr>
            <a:r>
              <a:rPr lang="es-ES" sz="600" dirty="0">
                <a:latin typeface="Segoe UI" panose="020B0502040204020203" pitchFamily="34" charset="0"/>
                <a:cs typeface="Segoe UI" panose="020B0502040204020203" pitchFamily="34" charset="0"/>
              </a:rPr>
              <a:t>Datos expandidos con proyecciones de población elaboradas con base en los resultados del Censo Nacional de Población y Vivienda 2018.</a:t>
            </a:r>
          </a:p>
          <a:p>
            <a:pPr marL="171450" indent="-171450">
              <a:lnSpc>
                <a:spcPct val="107000"/>
              </a:lnSpc>
              <a:buFont typeface="Arial" panose="020B0604020202020204" pitchFamily="34" charset="0"/>
              <a:buChar char="•"/>
            </a:pPr>
            <a:r>
              <a:rPr lang="es-CO" sz="600" dirty="0">
                <a:latin typeface="Segoe UI" panose="020B0502040204020203" pitchFamily="34" charset="0"/>
                <a:ea typeface="Calibri" panose="020F0502020204030204" pitchFamily="34" charset="0"/>
                <a:cs typeface="Segoe UI" panose="020B0502040204020203" pitchFamily="34" charset="0"/>
              </a:rPr>
              <a:t>Cifras aproximadas a un decimal. Por efecto del redondeo los totales pueden diferir ligeramente del anexo estadístico.</a:t>
            </a:r>
          </a:p>
          <a:p>
            <a:pPr marL="171450" indent="-171450">
              <a:lnSpc>
                <a:spcPct val="107000"/>
              </a:lnSpc>
              <a:spcAft>
                <a:spcPts val="1200"/>
              </a:spcAft>
              <a:buFont typeface="Arial" panose="020B0604020202020204" pitchFamily="34" charset="0"/>
              <a:buChar char="•"/>
            </a:pPr>
            <a:r>
              <a:rPr lang="es-ES" sz="600" dirty="0">
                <a:latin typeface="Segoe UI" panose="020B0502040204020203" pitchFamily="34" charset="0"/>
                <a:ea typeface="Calibri" panose="020F0502020204030204" pitchFamily="34" charset="0"/>
                <a:cs typeface="Segoe UI" panose="020B0502040204020203" pitchFamily="34" charset="0"/>
              </a:rPr>
              <a:t>Para estar en línea con el marco conceptual propuesto en la “Resolución I sobre las estadísticas del trabajo, la ocupación y la subutilización de la fuerza de trabajo” de la 19 CIET, se hace ajuste de los términos Desocupados y Tasa de desempleo por Población desocupada y Tasa de Desocupación.</a:t>
            </a:r>
            <a:endParaRPr lang="es-CO" sz="600" dirty="0">
              <a:latin typeface="Segoe UI" panose="020B0502040204020203" pitchFamily="34" charset="0"/>
              <a:ea typeface="Calibri" panose="020F0502020204030204" pitchFamily="34" charset="0"/>
              <a:cs typeface="Segoe UI" panose="020B0502040204020203" pitchFamily="34" charset="0"/>
            </a:endParaRPr>
          </a:p>
        </p:txBody>
      </p:sp>
      <p:graphicFrame>
        <p:nvGraphicFramePr>
          <p:cNvPr id="4" name="Tabla 3">
            <a:extLst>
              <a:ext uri="{FF2B5EF4-FFF2-40B4-BE49-F238E27FC236}">
                <a16:creationId xmlns:a16="http://schemas.microsoft.com/office/drawing/2014/main" id="{C46DA004-DA61-ED80-4C0B-FA3FE3383936}"/>
              </a:ext>
            </a:extLst>
          </p:cNvPr>
          <p:cNvGraphicFramePr>
            <a:graphicFrameLocks noGrp="1"/>
          </p:cNvGraphicFramePr>
          <p:nvPr/>
        </p:nvGraphicFramePr>
        <p:xfrm>
          <a:off x="561478" y="1290998"/>
          <a:ext cx="7886699" cy="2594491"/>
        </p:xfrm>
        <a:graphic>
          <a:graphicData uri="http://schemas.openxmlformats.org/drawingml/2006/table">
            <a:tbl>
              <a:tblPr/>
              <a:tblGrid>
                <a:gridCol w="3882683">
                  <a:extLst>
                    <a:ext uri="{9D8B030D-6E8A-4147-A177-3AD203B41FA5}">
                      <a16:colId xmlns:a16="http://schemas.microsoft.com/office/drawing/2014/main" val="3649744201"/>
                    </a:ext>
                  </a:extLst>
                </a:gridCol>
                <a:gridCol w="802670">
                  <a:extLst>
                    <a:ext uri="{9D8B030D-6E8A-4147-A177-3AD203B41FA5}">
                      <a16:colId xmlns:a16="http://schemas.microsoft.com/office/drawing/2014/main" val="4137316363"/>
                    </a:ext>
                  </a:extLst>
                </a:gridCol>
                <a:gridCol w="798003">
                  <a:extLst>
                    <a:ext uri="{9D8B030D-6E8A-4147-A177-3AD203B41FA5}">
                      <a16:colId xmlns:a16="http://schemas.microsoft.com/office/drawing/2014/main" val="2313012114"/>
                    </a:ext>
                  </a:extLst>
                </a:gridCol>
                <a:gridCol w="802670">
                  <a:extLst>
                    <a:ext uri="{9D8B030D-6E8A-4147-A177-3AD203B41FA5}">
                      <a16:colId xmlns:a16="http://schemas.microsoft.com/office/drawing/2014/main" val="1144269324"/>
                    </a:ext>
                  </a:extLst>
                </a:gridCol>
                <a:gridCol w="802670">
                  <a:extLst>
                    <a:ext uri="{9D8B030D-6E8A-4147-A177-3AD203B41FA5}">
                      <a16:colId xmlns:a16="http://schemas.microsoft.com/office/drawing/2014/main" val="3039922961"/>
                    </a:ext>
                  </a:extLst>
                </a:gridCol>
                <a:gridCol w="798003">
                  <a:extLst>
                    <a:ext uri="{9D8B030D-6E8A-4147-A177-3AD203B41FA5}">
                      <a16:colId xmlns:a16="http://schemas.microsoft.com/office/drawing/2014/main" val="2811992835"/>
                    </a:ext>
                  </a:extLst>
                </a:gridCol>
              </a:tblGrid>
              <a:tr h="162539">
                <a:tc rowSpan="2">
                  <a:txBody>
                    <a:bodyPr/>
                    <a:lstStyle/>
                    <a:p>
                      <a:pPr algn="ctr" fontAlgn="ctr">
                        <a:buNone/>
                      </a:pPr>
                      <a:r>
                        <a:rPr lang="es-CO" sz="1000" b="1" i="0" u="none" strike="noStrike">
                          <a:solidFill>
                            <a:srgbClr val="FFFFFF"/>
                          </a:solidFill>
                          <a:effectLst/>
                          <a:latin typeface="Segoe UI" panose="020B0502040204020203" pitchFamily="34" charset="0"/>
                          <a:cs typeface="Segoe UI" panose="020B0502040204020203" pitchFamily="34" charset="0"/>
                        </a:rPr>
                        <a:t>Rama de actividad</a:t>
                      </a:r>
                    </a:p>
                  </a:txBody>
                  <a:tcPr marL="7067" marR="7067" marT="7067" marB="0" anchor="ctr">
                    <a:lnL>
                      <a:noFill/>
                    </a:lnL>
                    <a:lnR>
                      <a:noFill/>
                    </a:lnR>
                    <a:lnT>
                      <a:noFill/>
                    </a:lnT>
                    <a:lnB>
                      <a:noFill/>
                    </a:lnB>
                    <a:solidFill>
                      <a:srgbClr val="6B1940"/>
                    </a:solidFill>
                  </a:tcPr>
                </a:tc>
                <a:tc gridSpan="5">
                  <a:txBody>
                    <a:bodyPr/>
                    <a:lstStyle/>
                    <a:p>
                      <a:pPr algn="ctr" fontAlgn="ctr">
                        <a:buNone/>
                      </a:pPr>
                      <a:r>
                        <a:rPr lang="es-CO" sz="1000" b="1" i="0" u="none" strike="noStrike" dirty="0">
                          <a:solidFill>
                            <a:srgbClr val="FFFFFF"/>
                          </a:solidFill>
                          <a:effectLst/>
                          <a:latin typeface="Segoe UI" panose="020B0502040204020203" pitchFamily="34" charset="0"/>
                          <a:cs typeface="Segoe UI" panose="020B0502040204020203" pitchFamily="34" charset="0"/>
                        </a:rPr>
                        <a:t>Riohacha</a:t>
                      </a:r>
                    </a:p>
                  </a:txBody>
                  <a:tcPr marL="7067" marR="7067" marT="7067" marB="0" anchor="ctr">
                    <a:lnL>
                      <a:noFill/>
                    </a:lnL>
                    <a:lnR>
                      <a:noFill/>
                    </a:lnR>
                    <a:lnT>
                      <a:noFill/>
                    </a:lnT>
                    <a:lnB>
                      <a:noFill/>
                    </a:lnB>
                    <a:solidFill>
                      <a:srgbClr val="EF3C6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668349141"/>
                  </a:ext>
                </a:extLst>
              </a:tr>
              <a:tr h="296811">
                <a:tc vMerge="1">
                  <a:txBody>
                    <a:bodyPr/>
                    <a:lstStyle/>
                    <a:p>
                      <a:endParaRPr lang="es-CO"/>
                    </a:p>
                  </a:txBody>
                  <a:tcPr/>
                </a:tc>
                <a:tc>
                  <a:txBody>
                    <a:bodyPr/>
                    <a:lstStyle/>
                    <a:p>
                      <a:pPr algn="ctr" fontAlgn="ctr">
                        <a:buNone/>
                      </a:pPr>
                      <a:r>
                        <a:rPr lang="es-CO" sz="1000" b="1" i="0" u="none" strike="noStrike">
                          <a:solidFill>
                            <a:srgbClr val="AD2750"/>
                          </a:solidFill>
                          <a:effectLst/>
                          <a:latin typeface="Segoe UI" panose="020B0502040204020203" pitchFamily="34" charset="0"/>
                          <a:cs typeface="Segoe UI" panose="020B0502040204020203" pitchFamily="34" charset="0"/>
                        </a:rPr>
                        <a:t>Abr - jun 2024</a:t>
                      </a:r>
                    </a:p>
                  </a:txBody>
                  <a:tcPr marL="7067" marR="7067" marT="7067" marB="0" anchor="ctr">
                    <a:lnL>
                      <a:noFill/>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1000" b="1" i="0" u="none" strike="noStrike">
                          <a:solidFill>
                            <a:srgbClr val="AD2750"/>
                          </a:solidFill>
                          <a:effectLst/>
                          <a:latin typeface="Segoe UI" panose="020B0502040204020203" pitchFamily="34" charset="0"/>
                          <a:cs typeface="Segoe UI" panose="020B0502040204020203" pitchFamily="34" charset="0"/>
                        </a:rPr>
                        <a:t>Abr - jun 2025</a:t>
                      </a:r>
                    </a:p>
                  </a:txBody>
                  <a:tcPr marL="7067" marR="7067" marT="7067"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1000" b="1" i="0" u="none" strike="noStrike">
                          <a:solidFill>
                            <a:srgbClr val="AD2750"/>
                          </a:solidFill>
                          <a:effectLst/>
                          <a:latin typeface="Segoe UI" panose="020B0502040204020203" pitchFamily="34" charset="0"/>
                          <a:cs typeface="Segoe UI" panose="020B0502040204020203" pitchFamily="34" charset="0"/>
                        </a:rPr>
                        <a:t>Distribución</a:t>
                      </a:r>
                      <a:br>
                        <a:rPr lang="es-CO" sz="1000" b="1" i="0" u="none" strike="noStrike">
                          <a:solidFill>
                            <a:srgbClr val="AD2750"/>
                          </a:solidFill>
                          <a:effectLst/>
                          <a:latin typeface="Segoe UI" panose="020B0502040204020203" pitchFamily="34" charset="0"/>
                          <a:cs typeface="Segoe UI" panose="020B0502040204020203" pitchFamily="34" charset="0"/>
                        </a:rPr>
                      </a:br>
                      <a:r>
                        <a:rPr lang="es-CO" sz="1000" b="1" i="0" u="none" strike="noStrike">
                          <a:solidFill>
                            <a:srgbClr val="AD2750"/>
                          </a:solidFill>
                          <a:effectLst/>
                          <a:latin typeface="Segoe UI" panose="020B0502040204020203" pitchFamily="34" charset="0"/>
                          <a:cs typeface="Segoe UI" panose="020B0502040204020203" pitchFamily="34" charset="0"/>
                        </a:rPr>
                        <a:t>(%)</a:t>
                      </a:r>
                    </a:p>
                  </a:txBody>
                  <a:tcPr marL="7067" marR="7067" marT="7067"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1000" b="1" i="0" u="none" strike="noStrike">
                          <a:solidFill>
                            <a:srgbClr val="AD2750"/>
                          </a:solidFill>
                          <a:effectLst/>
                          <a:latin typeface="Segoe UI" panose="020B0502040204020203" pitchFamily="34" charset="0"/>
                          <a:cs typeface="Segoe UI" panose="020B0502040204020203" pitchFamily="34" charset="0"/>
                        </a:rPr>
                        <a:t>Variación absoluta</a:t>
                      </a:r>
                    </a:p>
                  </a:txBody>
                  <a:tcPr marL="7067" marR="7067" marT="7067" marB="0" anchor="ctr">
                    <a:lnL w="6350" cap="flat" cmpd="sng" algn="ctr">
                      <a:solidFill>
                        <a:srgbClr val="165F20"/>
                      </a:solidFill>
                      <a:prstDash val="solid"/>
                      <a:round/>
                      <a:headEnd type="none" w="med" len="med"/>
                      <a:tailEnd type="none" w="med" len="med"/>
                    </a:lnL>
                    <a:lnR>
                      <a:noFill/>
                    </a:lnR>
                    <a:lnT>
                      <a:noFill/>
                    </a:lnT>
                    <a:lnB>
                      <a:noFill/>
                    </a:lnB>
                    <a:noFill/>
                  </a:tcPr>
                </a:tc>
                <a:tc>
                  <a:txBody>
                    <a:bodyPr/>
                    <a:lstStyle/>
                    <a:p>
                      <a:pPr algn="ctr" fontAlgn="ctr">
                        <a:buNone/>
                      </a:pPr>
                      <a:r>
                        <a:rPr lang="es-CO" sz="1000" b="1" i="0" u="none" strike="noStrike">
                          <a:solidFill>
                            <a:srgbClr val="AD2750"/>
                          </a:solidFill>
                          <a:effectLst/>
                          <a:latin typeface="Segoe UI" panose="020B0502040204020203" pitchFamily="34" charset="0"/>
                          <a:cs typeface="Segoe UI" panose="020B0502040204020203" pitchFamily="34" charset="0"/>
                        </a:rPr>
                        <a:t>Contribución en p.p.</a:t>
                      </a:r>
                    </a:p>
                  </a:txBody>
                  <a:tcPr marL="7067" marR="7067" marT="7067" marB="0" anchor="ctr">
                    <a:lnL>
                      <a:noFill/>
                    </a:lnL>
                    <a:lnR w="6350" cap="flat" cmpd="sng" algn="ctr">
                      <a:solidFill>
                        <a:srgbClr val="165F20"/>
                      </a:solidFill>
                      <a:prstDash val="solid"/>
                      <a:round/>
                      <a:headEnd type="none" w="med" len="med"/>
                      <a:tailEnd type="none" w="med" len="med"/>
                    </a:lnR>
                    <a:lnT>
                      <a:noFill/>
                    </a:lnT>
                    <a:lnB>
                      <a:noFill/>
                    </a:lnB>
                    <a:noFill/>
                  </a:tcPr>
                </a:tc>
                <a:extLst>
                  <a:ext uri="{0D108BD9-81ED-4DB2-BD59-A6C34878D82A}">
                    <a16:rowId xmlns:a16="http://schemas.microsoft.com/office/drawing/2014/main" val="199508327"/>
                  </a:ext>
                </a:extLst>
              </a:tr>
              <a:tr h="141339">
                <a:tc>
                  <a:txBody>
                    <a:bodyPr/>
                    <a:lstStyle/>
                    <a:p>
                      <a:pPr algn="l"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Población ocupada</a:t>
                      </a:r>
                    </a:p>
                  </a:txBody>
                  <a:tcPr marL="7067" marR="7067" marT="7067"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55</a:t>
                      </a:r>
                    </a:p>
                  </a:txBody>
                  <a:tcPr marL="7067" marR="7067" marT="7067"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58</a:t>
                      </a:r>
                    </a:p>
                  </a:txBody>
                  <a:tcPr marL="7067" marR="7067" marT="7067"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100,0</a:t>
                      </a:r>
                    </a:p>
                  </a:txBody>
                  <a:tcPr marL="7067" marR="7067" marT="7067"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3</a:t>
                      </a:r>
                    </a:p>
                  </a:txBody>
                  <a:tcPr marL="7067" marR="7067" marT="7067"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 </a:t>
                      </a:r>
                    </a:p>
                  </a:txBody>
                  <a:tcPr marL="7067" marR="7067" marT="7067"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2363776130"/>
                  </a:ext>
                </a:extLst>
              </a:tr>
              <a:tr h="141339">
                <a:tc>
                  <a:txBody>
                    <a:bodyPr/>
                    <a:lstStyle/>
                    <a:p>
                      <a:pPr algn="l" fontAlgn="ctr">
                        <a:buNone/>
                      </a:pPr>
                      <a:r>
                        <a:rPr lang="es-CO" sz="800" b="0" i="0" u="none" strike="noStrike" dirty="0">
                          <a:solidFill>
                            <a:srgbClr val="000000"/>
                          </a:solidFill>
                          <a:effectLst/>
                          <a:latin typeface="Segoe UI" panose="020B0502040204020203" pitchFamily="34" charset="0"/>
                          <a:cs typeface="Segoe UI" panose="020B0502040204020203" pitchFamily="34" charset="0"/>
                        </a:rPr>
                        <a:t>Transporte y almacenamiento</a:t>
                      </a:r>
                    </a:p>
                  </a:txBody>
                  <a:tcPr marL="7067" marR="7067" marT="7067"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7</a:t>
                      </a:r>
                    </a:p>
                  </a:txBody>
                  <a:tcPr marL="7067" marR="7067" marT="7067"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9</a:t>
                      </a:r>
                    </a:p>
                  </a:txBody>
                  <a:tcPr marL="7067" marR="7067" marT="7067"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14,7</a:t>
                      </a:r>
                    </a:p>
                  </a:txBody>
                  <a:tcPr marL="7067" marR="7067" marT="7067"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2</a:t>
                      </a:r>
                    </a:p>
                  </a:txBody>
                  <a:tcPr marL="7067" marR="7067" marT="7067"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3,2</a:t>
                      </a:r>
                    </a:p>
                  </a:txBody>
                  <a:tcPr marL="7067" marR="7067" marT="7067"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606722657"/>
                  </a:ext>
                </a:extLst>
              </a:tr>
              <a:tr h="141339">
                <a:tc>
                  <a:txBody>
                    <a:bodyPr/>
                    <a:lstStyle/>
                    <a:p>
                      <a:pPr algn="l"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Construcción</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4</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6</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9,6</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2,3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243343983"/>
                  </a:ext>
                </a:extLst>
              </a:tr>
              <a:tr h="141339">
                <a:tc>
                  <a:txBody>
                    <a:bodyPr/>
                    <a:lstStyle/>
                    <a:p>
                      <a:pPr algn="l"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Industrias manufactureras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4</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5</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9,4</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2,1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443873595"/>
                  </a:ext>
                </a:extLst>
              </a:tr>
              <a:tr h="141339">
                <a:tc>
                  <a:txBody>
                    <a:bodyPr/>
                    <a:lstStyle/>
                    <a:p>
                      <a:pPr algn="l" fontAlgn="ctr">
                        <a:buNone/>
                      </a:pPr>
                      <a:r>
                        <a:rPr lang="es-ES" sz="800" b="0" i="0" u="none" strike="noStrike">
                          <a:solidFill>
                            <a:srgbClr val="000000"/>
                          </a:solidFill>
                          <a:effectLst/>
                          <a:latin typeface="Segoe UI" panose="020B0502040204020203" pitchFamily="34" charset="0"/>
                          <a:cs typeface="Segoe UI" panose="020B0502040204020203" pitchFamily="34" charset="0"/>
                        </a:rPr>
                        <a:t>Actividades artísticas, entretenimiento, recreación y otras actividades de servicios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6</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7</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11,8</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1,1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69740996"/>
                  </a:ext>
                </a:extLst>
              </a:tr>
              <a:tr h="141339">
                <a:tc>
                  <a:txBody>
                    <a:bodyPr/>
                    <a:lstStyle/>
                    <a:p>
                      <a:pPr algn="l" fontAlgn="ctr">
                        <a:buNone/>
                      </a:pPr>
                      <a:r>
                        <a:rPr lang="es-ES" sz="800" b="0" i="0" u="none" strike="noStrike">
                          <a:solidFill>
                            <a:srgbClr val="000000"/>
                          </a:solidFill>
                          <a:effectLst/>
                          <a:latin typeface="Segoe UI" panose="020B0502040204020203" pitchFamily="34" charset="0"/>
                          <a:cs typeface="Segoe UI" panose="020B0502040204020203" pitchFamily="34" charset="0"/>
                        </a:rPr>
                        <a:t>Actividades profesionales, científicas, técnicas y servicios administrativos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5,9</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0,9</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335838942"/>
                  </a:ext>
                </a:extLst>
              </a:tr>
              <a:tr h="141339">
                <a:tc>
                  <a:txBody>
                    <a:bodyPr/>
                    <a:lstStyle/>
                    <a:p>
                      <a:pPr algn="l" fontAlgn="ctr">
                        <a:buNone/>
                      </a:pPr>
                      <a:r>
                        <a:rPr lang="es-ES" sz="800" b="0" i="0" u="none" strike="noStrike">
                          <a:solidFill>
                            <a:srgbClr val="000000"/>
                          </a:solidFill>
                          <a:effectLst/>
                          <a:latin typeface="Segoe UI" panose="020B0502040204020203" pitchFamily="34" charset="0"/>
                          <a:cs typeface="Segoe UI" panose="020B0502040204020203" pitchFamily="34" charset="0"/>
                        </a:rPr>
                        <a:t>Suministro de electricidad gas, agua y gestión de desechos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2,3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0,6</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618975093"/>
                  </a:ext>
                </a:extLst>
              </a:tr>
              <a:tr h="141339">
                <a:tc>
                  <a:txBody>
                    <a:bodyPr/>
                    <a:lstStyle/>
                    <a:p>
                      <a:pPr algn="l" fontAlgn="ctr">
                        <a:buNone/>
                      </a:pPr>
                      <a:r>
                        <a:rPr lang="es-ES" sz="800" b="0" i="0" u="none" strike="noStrike">
                          <a:solidFill>
                            <a:srgbClr val="000000"/>
                          </a:solidFill>
                          <a:effectLst/>
                          <a:latin typeface="Segoe UI" panose="020B0502040204020203" pitchFamily="34" charset="0"/>
                          <a:cs typeface="Segoe UI" panose="020B0502040204020203" pitchFamily="34" charset="0"/>
                        </a:rPr>
                        <a:t>Agricultura, ganadería, caza, silvicultura y pesca</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1,2</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0,1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4264130435"/>
                  </a:ext>
                </a:extLst>
              </a:tr>
              <a:tr h="141339">
                <a:tc>
                  <a:txBody>
                    <a:bodyPr/>
                    <a:lstStyle/>
                    <a:p>
                      <a:pPr algn="l"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Actividades inmobiliarias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0,3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0,0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503320888"/>
                  </a:ext>
                </a:extLst>
              </a:tr>
              <a:tr h="141339">
                <a:tc>
                  <a:txBody>
                    <a:bodyPr/>
                    <a:lstStyle/>
                    <a:p>
                      <a:pPr algn="l"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Información y comunicaciones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0,8</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-0,3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07478743"/>
                  </a:ext>
                </a:extLst>
              </a:tr>
              <a:tr h="141339">
                <a:tc>
                  <a:txBody>
                    <a:bodyPr/>
                    <a:lstStyle/>
                    <a:p>
                      <a:pPr algn="l" fontAlgn="ctr">
                        <a:buNone/>
                      </a:pPr>
                      <a:r>
                        <a:rPr lang="es-ES" sz="800" b="0" i="0" u="none" strike="noStrike">
                          <a:solidFill>
                            <a:srgbClr val="000000"/>
                          </a:solidFill>
                          <a:effectLst/>
                          <a:latin typeface="Segoe UI" panose="020B0502040204020203" pitchFamily="34" charset="0"/>
                          <a:cs typeface="Segoe UI" panose="020B0502040204020203" pitchFamily="34" charset="0"/>
                        </a:rPr>
                        <a:t>Alojamiento y servicios de comida</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5</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5</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7,9</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-0,5</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455289858"/>
                  </a:ext>
                </a:extLst>
              </a:tr>
              <a:tr h="141339">
                <a:tc>
                  <a:txBody>
                    <a:bodyPr/>
                    <a:lstStyle/>
                    <a:p>
                      <a:pPr algn="l" fontAlgn="ctr">
                        <a:buNone/>
                      </a:pPr>
                      <a:r>
                        <a:rPr lang="es-ES" sz="800" b="0" i="0" u="none" strike="noStrike">
                          <a:solidFill>
                            <a:srgbClr val="000000"/>
                          </a:solidFill>
                          <a:effectLst/>
                          <a:latin typeface="Segoe UI" panose="020B0502040204020203" pitchFamily="34" charset="0"/>
                          <a:cs typeface="Segoe UI" panose="020B0502040204020203" pitchFamily="34" charset="0"/>
                        </a:rPr>
                        <a:t>Actividades financieras y de seguros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1,6</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-0,6</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616719959"/>
                  </a:ext>
                </a:extLst>
              </a:tr>
              <a:tr h="141339">
                <a:tc>
                  <a:txBody>
                    <a:bodyPr/>
                    <a:lstStyle/>
                    <a:p>
                      <a:pPr algn="l" fontAlgn="ctr">
                        <a:buNone/>
                      </a:pPr>
                      <a:r>
                        <a:rPr lang="es-ES" sz="800" b="0" i="0" u="none" strike="noStrike">
                          <a:solidFill>
                            <a:srgbClr val="000000"/>
                          </a:solidFill>
                          <a:effectLst/>
                          <a:latin typeface="Segoe UI" panose="020B0502040204020203" pitchFamily="34" charset="0"/>
                          <a:cs typeface="Segoe UI" panose="020B0502040204020203" pitchFamily="34" charset="0"/>
                        </a:rPr>
                        <a:t>Comercio y reparación de vehículos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9</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9</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15,6</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-0,6</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096143408"/>
                  </a:ext>
                </a:extLst>
              </a:tr>
              <a:tr h="141339">
                <a:tc>
                  <a:txBody>
                    <a:bodyPr/>
                    <a:lstStyle/>
                    <a:p>
                      <a:pPr algn="l" fontAlgn="ctr">
                        <a:buNone/>
                      </a:pPr>
                      <a:r>
                        <a:rPr lang="es-ES" sz="800" b="0" i="0" u="none" strike="noStrike">
                          <a:solidFill>
                            <a:srgbClr val="000000"/>
                          </a:solidFill>
                          <a:effectLst/>
                          <a:latin typeface="Segoe UI" panose="020B0502040204020203" pitchFamily="34" charset="0"/>
                          <a:cs typeface="Segoe UI" panose="020B0502040204020203" pitchFamily="34" charset="0"/>
                        </a:rPr>
                        <a:t>Explotación de minas y canteras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-0,7</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029394538"/>
                  </a:ext>
                </a:extLst>
              </a:tr>
              <a:tr h="141339">
                <a:tc>
                  <a:txBody>
                    <a:bodyPr/>
                    <a:lstStyle/>
                    <a:p>
                      <a:pPr algn="l" fontAlgn="ctr">
                        <a:buNone/>
                      </a:pPr>
                      <a:r>
                        <a:rPr lang="es-ES" sz="800" b="0" i="0" u="none" strike="noStrike">
                          <a:solidFill>
                            <a:srgbClr val="000000"/>
                          </a:solidFill>
                          <a:effectLst/>
                          <a:latin typeface="Segoe UI" panose="020B0502040204020203" pitchFamily="34" charset="0"/>
                          <a:cs typeface="Segoe UI" panose="020B0502040204020203" pitchFamily="34" charset="0"/>
                        </a:rPr>
                        <a:t>Administración pública y defensa, educación y atención de la salud humana</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11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17,9</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dirty="0">
                          <a:solidFill>
                            <a:srgbClr val="000000"/>
                          </a:solidFill>
                          <a:effectLst/>
                          <a:latin typeface="Segoe UI" panose="020B0502040204020203" pitchFamily="34" charset="0"/>
                          <a:cs typeface="Segoe UI" panose="020B0502040204020203" pitchFamily="34" charset="0"/>
                        </a:rPr>
                        <a:t>-1,9</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924940151"/>
                  </a:ext>
                </a:extLst>
              </a:tr>
            </a:tbl>
          </a:graphicData>
        </a:graphic>
      </p:graphicFrame>
    </p:spTree>
    <p:extLst>
      <p:ext uri="{BB962C8B-B14F-4D97-AF65-F5344CB8AC3E}">
        <p14:creationId xmlns:p14="http://schemas.microsoft.com/office/powerpoint/2010/main" val="64119384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4B14A0FF-155A-A496-C56E-D6567677F393}"/>
            </a:ext>
          </a:extLst>
        </p:cNvPr>
        <p:cNvGrpSpPr/>
        <p:nvPr/>
      </p:nvGrpSpPr>
      <p:grpSpPr>
        <a:xfrm>
          <a:off x="0" y="0"/>
          <a:ext cx="0" cy="0"/>
          <a:chOff x="0" y="0"/>
          <a:chExt cx="0" cy="0"/>
        </a:xfrm>
      </p:grpSpPr>
      <p:sp>
        <p:nvSpPr>
          <p:cNvPr id="6" name="object 2">
            <a:extLst>
              <a:ext uri="{FF2B5EF4-FFF2-40B4-BE49-F238E27FC236}">
                <a16:creationId xmlns:a16="http://schemas.microsoft.com/office/drawing/2014/main" id="{74AC7543-8FD7-C2A9-51D2-D26CE964A7B4}"/>
              </a:ext>
            </a:extLst>
          </p:cNvPr>
          <p:cNvSpPr txBox="1"/>
          <p:nvPr/>
        </p:nvSpPr>
        <p:spPr>
          <a:xfrm>
            <a:off x="494308" y="266102"/>
            <a:ext cx="8021041" cy="512448"/>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pPr lvl="0">
              <a:lnSpc>
                <a:spcPct val="90000"/>
              </a:lnSpc>
              <a:defRPr/>
            </a:pPr>
            <a:r>
              <a:rPr lang="es-ES" sz="1600" b="0" dirty="0">
                <a:solidFill>
                  <a:srgbClr val="EF3C6F"/>
                </a:solidFill>
                <a:ea typeface="Segoe UI Emoji" panose="020B0502040204020203" pitchFamily="34" charset="0"/>
              </a:rPr>
              <a:t>Población ocupada según rama de actividad económica según sexo</a:t>
            </a:r>
          </a:p>
          <a:p>
            <a:pPr lvl="0">
              <a:lnSpc>
                <a:spcPct val="90000"/>
              </a:lnSpc>
              <a:defRPr/>
            </a:pPr>
            <a:r>
              <a:rPr lang="es-ES" sz="1600" b="0" dirty="0">
                <a:solidFill>
                  <a:srgbClr val="6F2A4D"/>
                </a:solidFill>
                <a:ea typeface="Segoe UI Emoji" panose="020B0502040204020203" pitchFamily="34" charset="0"/>
              </a:rPr>
              <a:t>Riohacha</a:t>
            </a:r>
          </a:p>
        </p:txBody>
      </p:sp>
      <p:sp>
        <p:nvSpPr>
          <p:cNvPr id="7" name="TrimAñoL1Año">
            <a:extLst>
              <a:ext uri="{FF2B5EF4-FFF2-40B4-BE49-F238E27FC236}">
                <a16:creationId xmlns:a16="http://schemas.microsoft.com/office/drawing/2014/main" id="{59E4EB8B-6302-D8BA-A952-C3640E5671FD}"/>
              </a:ext>
            </a:extLst>
          </p:cNvPr>
          <p:cNvSpPr txBox="1"/>
          <p:nvPr/>
        </p:nvSpPr>
        <p:spPr>
          <a:xfrm>
            <a:off x="494308" y="806565"/>
            <a:ext cx="2381214" cy="253916"/>
          </a:xfrm>
          <a:prstGeom prst="rect">
            <a:avLst/>
          </a:prstGeom>
          <a:solidFill>
            <a:srgbClr val="FFC000"/>
          </a:solid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CO" sz="1200" b="0" dirty="0">
                <a:solidFill>
                  <a:schemeClr val="tx1">
                    <a:lumMod val="85000"/>
                    <a:lumOff val="15000"/>
                  </a:schemeClr>
                </a:solidFill>
                <a:ea typeface="Roboto Medium" panose="02000000000000000000" pitchFamily="2" charset="0"/>
              </a:rPr>
              <a:t>Abril - Junio (2024 – 2025)</a:t>
            </a:r>
          </a:p>
        </p:txBody>
      </p:sp>
      <p:sp>
        <p:nvSpPr>
          <p:cNvPr id="8" name="object 18">
            <a:extLst>
              <a:ext uri="{FF2B5EF4-FFF2-40B4-BE49-F238E27FC236}">
                <a16:creationId xmlns:a16="http://schemas.microsoft.com/office/drawing/2014/main" id="{20FDBD7B-03F7-5A16-5E76-9580218CDB37}"/>
              </a:ext>
            </a:extLst>
          </p:cNvPr>
          <p:cNvSpPr txBox="1"/>
          <p:nvPr/>
        </p:nvSpPr>
        <p:spPr>
          <a:xfrm>
            <a:off x="415994" y="4111033"/>
            <a:ext cx="8312010" cy="691471"/>
          </a:xfrm>
          <a:prstGeom prst="rect">
            <a:avLst/>
          </a:prstGeom>
        </p:spPr>
        <p:txBody>
          <a:bodyPr vert="horz" wrap="square" lIns="0" tIns="6985" rIns="0" bIns="0" rtlCol="0" anchor="b">
            <a:spAutoFit/>
          </a:bodyPr>
          <a:lstStyle/>
          <a:p>
            <a:pPr>
              <a:lnSpc>
                <a:spcPct val="107000"/>
              </a:lnSpc>
            </a:pPr>
            <a:r>
              <a:rPr lang="es-CO" sz="600" b="1" dirty="0">
                <a:latin typeface="Segoe UI" panose="020B0502040204020203" pitchFamily="34" charset="0"/>
                <a:ea typeface="Calibri" panose="020F0502020204030204" pitchFamily="34" charset="0"/>
                <a:cs typeface="Segoe UI" panose="020B0502040204020203" pitchFamily="34" charset="0"/>
              </a:rPr>
              <a:t>Fuente: </a:t>
            </a:r>
            <a:r>
              <a:rPr lang="es-CO" sz="600" dirty="0">
                <a:latin typeface="Segoe UI" panose="020B0502040204020203" pitchFamily="34" charset="0"/>
                <a:ea typeface="Calibri" panose="020F0502020204030204" pitchFamily="34" charset="0"/>
                <a:cs typeface="Segoe UI" panose="020B0502040204020203" pitchFamily="34" charset="0"/>
              </a:rPr>
              <a:t>DANE, GEIH.</a:t>
            </a:r>
            <a:endParaRPr lang="es-ES" sz="600" b="1" dirty="0">
              <a:latin typeface="Segoe UI" panose="020B0502040204020203" pitchFamily="34" charset="0"/>
              <a:cs typeface="Segoe UI" panose="020B0502040204020203" pitchFamily="34" charset="0"/>
            </a:endParaRPr>
          </a:p>
          <a:p>
            <a:pPr>
              <a:lnSpc>
                <a:spcPct val="107000"/>
              </a:lnSpc>
            </a:pPr>
            <a:r>
              <a:rPr lang="es-ES" sz="600" b="1" dirty="0">
                <a:latin typeface="Segoe UI" panose="020B0502040204020203" pitchFamily="34" charset="0"/>
                <a:cs typeface="Segoe UI" panose="020B0502040204020203" pitchFamily="34" charset="0"/>
              </a:rPr>
              <a:t>* </a:t>
            </a:r>
            <a:r>
              <a:rPr lang="es-ES" sz="600" dirty="0">
                <a:latin typeface="Segoe UI" panose="020B0502040204020203" pitchFamily="34" charset="0"/>
                <a:cs typeface="Segoe UI" panose="020B0502040204020203" pitchFamily="34" charset="0"/>
              </a:rPr>
              <a:t>Variación estadísticamente significativa.</a:t>
            </a:r>
            <a:endParaRPr lang="es-ES" sz="600" b="1" dirty="0">
              <a:latin typeface="Segoe UI" panose="020B0502040204020203" pitchFamily="34" charset="0"/>
              <a:cs typeface="Segoe UI" panose="020B0502040204020203" pitchFamily="34" charset="0"/>
            </a:endParaRPr>
          </a:p>
          <a:p>
            <a:pPr>
              <a:lnSpc>
                <a:spcPct val="107000"/>
              </a:lnSpc>
              <a:spcAft>
                <a:spcPts val="0"/>
              </a:spcAft>
            </a:pPr>
            <a:r>
              <a:rPr lang="es-CO" sz="600" b="1" dirty="0">
                <a:latin typeface="Segoe UI" panose="020B0502040204020203" pitchFamily="34" charset="0"/>
                <a:ea typeface="Calibri" panose="020F0502020204030204" pitchFamily="34" charset="0"/>
                <a:cs typeface="Segoe UI" panose="020B0502040204020203" pitchFamily="34" charset="0"/>
              </a:rPr>
              <a:t>Notas:</a:t>
            </a:r>
          </a:p>
          <a:p>
            <a:pPr marL="171450" indent="-171450">
              <a:lnSpc>
                <a:spcPct val="107000"/>
              </a:lnSpc>
              <a:spcAft>
                <a:spcPts val="0"/>
              </a:spcAft>
              <a:buFont typeface="Arial" panose="020B0604020202020204" pitchFamily="34" charset="0"/>
              <a:buChar char="•"/>
            </a:pPr>
            <a:r>
              <a:rPr lang="es-ES" sz="600" dirty="0">
                <a:latin typeface="Segoe UI" panose="020B0502040204020203" pitchFamily="34" charset="0"/>
                <a:cs typeface="Segoe UI" panose="020B0502040204020203" pitchFamily="34" charset="0"/>
              </a:rPr>
              <a:t>Datos expandidos con proyecciones de población elaboradas con base en los resultados del Censo Nacional de Población y Vivienda 2018.</a:t>
            </a:r>
          </a:p>
          <a:p>
            <a:pPr marL="171450" indent="-171450">
              <a:lnSpc>
                <a:spcPct val="107000"/>
              </a:lnSpc>
              <a:buFont typeface="Arial" panose="020B0604020202020204" pitchFamily="34" charset="0"/>
              <a:buChar char="•"/>
            </a:pPr>
            <a:r>
              <a:rPr lang="es-CO" sz="600" dirty="0">
                <a:latin typeface="Segoe UI" panose="020B0502040204020203" pitchFamily="34" charset="0"/>
                <a:ea typeface="Calibri" panose="020F0502020204030204" pitchFamily="34" charset="0"/>
                <a:cs typeface="Segoe UI" panose="020B0502040204020203" pitchFamily="34" charset="0"/>
              </a:rPr>
              <a:t>Cifras aproximadas a un decimal. Por efecto del redondeo los totales pueden diferir ligeramente del anexo estadístico.</a:t>
            </a:r>
          </a:p>
          <a:p>
            <a:pPr marL="171450" indent="-171450">
              <a:lnSpc>
                <a:spcPct val="107000"/>
              </a:lnSpc>
              <a:spcAft>
                <a:spcPts val="1200"/>
              </a:spcAft>
              <a:buFont typeface="Arial" panose="020B0604020202020204" pitchFamily="34" charset="0"/>
              <a:buChar char="•"/>
            </a:pPr>
            <a:r>
              <a:rPr lang="es-ES" sz="600" dirty="0">
                <a:latin typeface="Segoe UI" panose="020B0502040204020203" pitchFamily="34" charset="0"/>
                <a:ea typeface="Calibri" panose="020F0502020204030204" pitchFamily="34" charset="0"/>
                <a:cs typeface="Segoe UI" panose="020B0502040204020203" pitchFamily="34" charset="0"/>
              </a:rPr>
              <a:t>Para estar en línea con el marco conceptual propuesto en la “Resolución I sobre las estadísticas del trabajo, la ocupación y la subutilización de la fuerza de trabajo” de la 19 CIET, se hace ajuste de los términos Desocupados y Tasa de desempleo por Población desocupada y Tasa de Desocupación.</a:t>
            </a:r>
            <a:endParaRPr lang="es-CO" sz="600" dirty="0">
              <a:latin typeface="Segoe UI" panose="020B0502040204020203" pitchFamily="34" charset="0"/>
              <a:ea typeface="Calibri" panose="020F0502020204030204" pitchFamily="34" charset="0"/>
              <a:cs typeface="Segoe UI" panose="020B0502040204020203" pitchFamily="34" charset="0"/>
            </a:endParaRPr>
          </a:p>
        </p:txBody>
      </p:sp>
      <p:graphicFrame>
        <p:nvGraphicFramePr>
          <p:cNvPr id="3" name="Tabla 2">
            <a:extLst>
              <a:ext uri="{FF2B5EF4-FFF2-40B4-BE49-F238E27FC236}">
                <a16:creationId xmlns:a16="http://schemas.microsoft.com/office/drawing/2014/main" id="{FF417524-80A2-6298-6117-BAD7B953DBBF}"/>
              </a:ext>
            </a:extLst>
          </p:cNvPr>
          <p:cNvGraphicFramePr>
            <a:graphicFrameLocks noGrp="1"/>
          </p:cNvGraphicFramePr>
          <p:nvPr/>
        </p:nvGraphicFramePr>
        <p:xfrm>
          <a:off x="494308" y="1264797"/>
          <a:ext cx="7886697" cy="2739556"/>
        </p:xfrm>
        <a:graphic>
          <a:graphicData uri="http://schemas.openxmlformats.org/drawingml/2006/table">
            <a:tbl>
              <a:tblPr/>
              <a:tblGrid>
                <a:gridCol w="1558012">
                  <a:extLst>
                    <a:ext uri="{9D8B030D-6E8A-4147-A177-3AD203B41FA5}">
                      <a16:colId xmlns:a16="http://schemas.microsoft.com/office/drawing/2014/main" val="1244488170"/>
                    </a:ext>
                  </a:extLst>
                </a:gridCol>
                <a:gridCol w="566644">
                  <a:extLst>
                    <a:ext uri="{9D8B030D-6E8A-4147-A177-3AD203B41FA5}">
                      <a16:colId xmlns:a16="http://schemas.microsoft.com/office/drawing/2014/main" val="543583324"/>
                    </a:ext>
                  </a:extLst>
                </a:gridCol>
                <a:gridCol w="643231">
                  <a:extLst>
                    <a:ext uri="{9D8B030D-6E8A-4147-A177-3AD203B41FA5}">
                      <a16:colId xmlns:a16="http://schemas.microsoft.com/office/drawing/2014/main" val="3293138734"/>
                    </a:ext>
                  </a:extLst>
                </a:gridCol>
                <a:gridCol w="643231">
                  <a:extLst>
                    <a:ext uri="{9D8B030D-6E8A-4147-A177-3AD203B41FA5}">
                      <a16:colId xmlns:a16="http://schemas.microsoft.com/office/drawing/2014/main" val="1828201024"/>
                    </a:ext>
                  </a:extLst>
                </a:gridCol>
                <a:gridCol w="643231">
                  <a:extLst>
                    <a:ext uri="{9D8B030D-6E8A-4147-A177-3AD203B41FA5}">
                      <a16:colId xmlns:a16="http://schemas.microsoft.com/office/drawing/2014/main" val="354984952"/>
                    </a:ext>
                  </a:extLst>
                </a:gridCol>
                <a:gridCol w="643231">
                  <a:extLst>
                    <a:ext uri="{9D8B030D-6E8A-4147-A177-3AD203B41FA5}">
                      <a16:colId xmlns:a16="http://schemas.microsoft.com/office/drawing/2014/main" val="4118165896"/>
                    </a:ext>
                  </a:extLst>
                </a:gridCol>
                <a:gridCol w="643231">
                  <a:extLst>
                    <a:ext uri="{9D8B030D-6E8A-4147-A177-3AD203B41FA5}">
                      <a16:colId xmlns:a16="http://schemas.microsoft.com/office/drawing/2014/main" val="1675580595"/>
                    </a:ext>
                  </a:extLst>
                </a:gridCol>
                <a:gridCol w="643231">
                  <a:extLst>
                    <a:ext uri="{9D8B030D-6E8A-4147-A177-3AD203B41FA5}">
                      <a16:colId xmlns:a16="http://schemas.microsoft.com/office/drawing/2014/main" val="347932083"/>
                    </a:ext>
                  </a:extLst>
                </a:gridCol>
                <a:gridCol w="643231">
                  <a:extLst>
                    <a:ext uri="{9D8B030D-6E8A-4147-A177-3AD203B41FA5}">
                      <a16:colId xmlns:a16="http://schemas.microsoft.com/office/drawing/2014/main" val="2846617585"/>
                    </a:ext>
                  </a:extLst>
                </a:gridCol>
                <a:gridCol w="640385">
                  <a:extLst>
                    <a:ext uri="{9D8B030D-6E8A-4147-A177-3AD203B41FA5}">
                      <a16:colId xmlns:a16="http://schemas.microsoft.com/office/drawing/2014/main" val="1188242372"/>
                    </a:ext>
                  </a:extLst>
                </a:gridCol>
                <a:gridCol w="619039">
                  <a:extLst>
                    <a:ext uri="{9D8B030D-6E8A-4147-A177-3AD203B41FA5}">
                      <a16:colId xmlns:a16="http://schemas.microsoft.com/office/drawing/2014/main" val="1196769583"/>
                    </a:ext>
                  </a:extLst>
                </a:gridCol>
              </a:tblGrid>
              <a:tr h="85354">
                <a:tc rowSpan="3">
                  <a:txBody>
                    <a:bodyPr/>
                    <a:lstStyle/>
                    <a:p>
                      <a:pPr algn="ctr" fontAlgn="ctr">
                        <a:buNone/>
                      </a:pPr>
                      <a:r>
                        <a:rPr lang="es-CO" sz="700" b="1" i="0" u="none" strike="noStrike">
                          <a:solidFill>
                            <a:srgbClr val="FFFFFF"/>
                          </a:solidFill>
                          <a:effectLst/>
                          <a:latin typeface="Segoe UI" panose="020B0502040204020203" pitchFamily="34" charset="0"/>
                          <a:cs typeface="Segoe UI" panose="020B0502040204020203" pitchFamily="34" charset="0"/>
                        </a:rPr>
                        <a:t>Rama de actividad</a:t>
                      </a:r>
                    </a:p>
                  </a:txBody>
                  <a:tcPr marL="4268" marR="4268" marT="4268" marB="0" anchor="ctr">
                    <a:lnL>
                      <a:noFill/>
                    </a:lnL>
                    <a:lnR>
                      <a:noFill/>
                    </a:lnR>
                    <a:lnT>
                      <a:noFill/>
                    </a:lnT>
                    <a:lnB>
                      <a:noFill/>
                    </a:lnB>
                    <a:solidFill>
                      <a:srgbClr val="6B1940"/>
                    </a:solidFill>
                  </a:tcPr>
                </a:tc>
                <a:tc gridSpan="10">
                  <a:txBody>
                    <a:bodyPr/>
                    <a:lstStyle/>
                    <a:p>
                      <a:pPr algn="ctr" fontAlgn="ctr">
                        <a:buNone/>
                      </a:pPr>
                      <a:r>
                        <a:rPr lang="es-CO" sz="700" b="1" i="0" u="none" strike="noStrike">
                          <a:solidFill>
                            <a:srgbClr val="FFFFFF"/>
                          </a:solidFill>
                          <a:effectLst/>
                          <a:latin typeface="Segoe UI" panose="020B0502040204020203" pitchFamily="34" charset="0"/>
                          <a:cs typeface="Segoe UI" panose="020B0502040204020203" pitchFamily="34" charset="0"/>
                        </a:rPr>
                        <a:t>Riohacha</a:t>
                      </a:r>
                    </a:p>
                  </a:txBody>
                  <a:tcPr marL="4268" marR="4268" marT="4268" marB="0" anchor="ctr">
                    <a:lnL>
                      <a:noFill/>
                    </a:lnL>
                    <a:lnR>
                      <a:noFill/>
                    </a:lnR>
                    <a:lnT>
                      <a:noFill/>
                    </a:lnT>
                    <a:lnB>
                      <a:noFill/>
                    </a:lnB>
                    <a:solidFill>
                      <a:srgbClr val="EF3C6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3433493749"/>
                  </a:ext>
                </a:extLst>
              </a:tr>
              <a:tr h="85354">
                <a:tc vMerge="1">
                  <a:txBody>
                    <a:bodyPr/>
                    <a:lstStyle/>
                    <a:p>
                      <a:endParaRPr lang="es-CO"/>
                    </a:p>
                  </a:txBody>
                  <a:tcPr/>
                </a:tc>
                <a:tc gridSpan="5">
                  <a:txBody>
                    <a:bodyPr/>
                    <a:lstStyle/>
                    <a:p>
                      <a:pPr algn="ctr" fontAlgn="ctr">
                        <a:buNone/>
                      </a:pPr>
                      <a:r>
                        <a:rPr lang="es-CO" sz="700" b="1" i="0" u="none" strike="noStrike">
                          <a:solidFill>
                            <a:srgbClr val="FFFFFF"/>
                          </a:solidFill>
                          <a:effectLst/>
                          <a:latin typeface="Segoe UI" panose="020B0502040204020203" pitchFamily="34" charset="0"/>
                          <a:cs typeface="Segoe UI" panose="020B0502040204020203" pitchFamily="34" charset="0"/>
                        </a:rPr>
                        <a:t>Hombres</a:t>
                      </a:r>
                    </a:p>
                  </a:txBody>
                  <a:tcPr marL="4268" marR="4268" marT="4268" marB="0" anchor="ctr">
                    <a:lnL>
                      <a:noFill/>
                    </a:lnL>
                    <a:lnR w="6350" cap="flat" cmpd="sng" algn="ctr">
                      <a:solidFill>
                        <a:srgbClr val="7F7F7F"/>
                      </a:solidFill>
                      <a:prstDash val="solid"/>
                      <a:round/>
                      <a:headEnd type="none" w="med" len="med"/>
                      <a:tailEnd type="none" w="med" len="med"/>
                    </a:lnR>
                    <a:lnT>
                      <a:noFill/>
                    </a:lnT>
                    <a:lnB>
                      <a:noFill/>
                    </a:lnB>
                    <a:solidFill>
                      <a:srgbClr val="808080"/>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gridSpan="5">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Mujeres</a:t>
                      </a:r>
                    </a:p>
                  </a:txBody>
                  <a:tcPr marL="4268" marR="4268" marT="4268" marB="0" anchor="ctr">
                    <a:lnL w="6350" cap="flat" cmpd="sng" algn="ctr">
                      <a:solidFill>
                        <a:srgbClr val="7F7F7F"/>
                      </a:solidFill>
                      <a:prstDash val="solid"/>
                      <a:round/>
                      <a:headEnd type="none" w="med" len="med"/>
                      <a:tailEnd type="none" w="med" len="med"/>
                    </a:lnL>
                    <a:lnR>
                      <a:noFill/>
                    </a:lnR>
                    <a:lnT>
                      <a:noFill/>
                    </a:lnT>
                    <a:lnB>
                      <a:noFill/>
                    </a:lnB>
                    <a:solidFill>
                      <a:srgbClr val="BFBFB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780243031"/>
                  </a:ext>
                </a:extLst>
              </a:tr>
              <a:tr h="136566">
                <a:tc vMerge="1">
                  <a:txBody>
                    <a:bodyPr/>
                    <a:lstStyle/>
                    <a:p>
                      <a:endParaRPr lang="es-CO"/>
                    </a:p>
                  </a:txBody>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Abr - Jun 24</a:t>
                      </a:r>
                    </a:p>
                  </a:txBody>
                  <a:tcPr marL="4268" marR="4268" marT="4268" marB="0" anchor="ctr">
                    <a:lnL>
                      <a:noFill/>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Abr - Jun 25</a:t>
                      </a:r>
                    </a:p>
                  </a:txBody>
                  <a:tcPr marL="4268" marR="4268" marT="4268"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Distribución</a:t>
                      </a:r>
                      <a:br>
                        <a:rPr lang="es-CO" sz="700" b="1" i="0" u="none" strike="noStrike">
                          <a:solidFill>
                            <a:srgbClr val="AD2750"/>
                          </a:solidFill>
                          <a:effectLst/>
                          <a:latin typeface="Segoe UI" panose="020B0502040204020203" pitchFamily="34" charset="0"/>
                          <a:cs typeface="Segoe UI" panose="020B0502040204020203" pitchFamily="34" charset="0"/>
                        </a:rPr>
                      </a:br>
                      <a:r>
                        <a:rPr lang="es-CO" sz="700" b="1" i="0" u="none" strike="noStrike">
                          <a:solidFill>
                            <a:srgbClr val="AD2750"/>
                          </a:solidFill>
                          <a:effectLst/>
                          <a:latin typeface="Segoe UI" panose="020B0502040204020203" pitchFamily="34" charset="0"/>
                          <a:cs typeface="Segoe UI" panose="020B0502040204020203" pitchFamily="34" charset="0"/>
                        </a:rPr>
                        <a:t>(%)</a:t>
                      </a:r>
                    </a:p>
                  </a:txBody>
                  <a:tcPr marL="4268" marR="4268" marT="4268"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Variación absoluta</a:t>
                      </a:r>
                    </a:p>
                  </a:txBody>
                  <a:tcPr marL="4268" marR="4268" marT="4268" marB="0" anchor="ctr">
                    <a:lnL w="6350" cap="flat" cmpd="sng" algn="ctr">
                      <a:solidFill>
                        <a:srgbClr val="165F20"/>
                      </a:solidFill>
                      <a:prstDash val="solid"/>
                      <a:round/>
                      <a:headEnd type="none" w="med" len="med"/>
                      <a:tailEnd type="none" w="med" len="med"/>
                    </a:lnL>
                    <a:lnR>
                      <a:noFill/>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Contribución en p.p.</a:t>
                      </a:r>
                    </a:p>
                  </a:txBody>
                  <a:tcPr marL="4268" marR="4268" marT="4268" marB="0" anchor="ctr">
                    <a:lnL>
                      <a:noFill/>
                    </a:lnL>
                    <a:lnR w="6350" cap="flat" cmpd="sng" algn="ctr">
                      <a:solidFill>
                        <a:srgbClr val="7F7F7F"/>
                      </a:solidFill>
                      <a:prstDash val="solid"/>
                      <a:round/>
                      <a:headEnd type="none" w="med" len="med"/>
                      <a:tailEnd type="none" w="med" len="med"/>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Abr - Jun 24</a:t>
                      </a:r>
                    </a:p>
                  </a:txBody>
                  <a:tcPr marL="4268" marR="4268" marT="4268" marB="0" anchor="ctr">
                    <a:lnL w="6350" cap="flat" cmpd="sng" algn="ctr">
                      <a:solidFill>
                        <a:srgbClr val="7F7F7F"/>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Abr - Jun 25</a:t>
                      </a:r>
                    </a:p>
                  </a:txBody>
                  <a:tcPr marL="4268" marR="4268" marT="4268"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Distribución</a:t>
                      </a:r>
                      <a:br>
                        <a:rPr lang="es-CO" sz="700" b="1" i="0" u="none" strike="noStrike">
                          <a:solidFill>
                            <a:srgbClr val="AD2750"/>
                          </a:solidFill>
                          <a:effectLst/>
                          <a:latin typeface="Segoe UI" panose="020B0502040204020203" pitchFamily="34" charset="0"/>
                          <a:cs typeface="Segoe UI" panose="020B0502040204020203" pitchFamily="34" charset="0"/>
                        </a:rPr>
                      </a:br>
                      <a:r>
                        <a:rPr lang="es-CO" sz="700" b="1" i="0" u="none" strike="noStrike">
                          <a:solidFill>
                            <a:srgbClr val="AD2750"/>
                          </a:solidFill>
                          <a:effectLst/>
                          <a:latin typeface="Segoe UI" panose="020B0502040204020203" pitchFamily="34" charset="0"/>
                          <a:cs typeface="Segoe UI" panose="020B0502040204020203" pitchFamily="34" charset="0"/>
                        </a:rPr>
                        <a:t>(%)</a:t>
                      </a:r>
                    </a:p>
                  </a:txBody>
                  <a:tcPr marL="4268" marR="4268" marT="4268" marB="0" anchor="ctr">
                    <a:lnL w="6350" cap="flat" cmpd="sng" algn="ctr">
                      <a:solidFill>
                        <a:srgbClr val="165F20"/>
                      </a:solidFill>
                      <a:prstDash val="solid"/>
                      <a:round/>
                      <a:headEnd type="none" w="med" len="med"/>
                      <a:tailEnd type="none" w="med" len="med"/>
                    </a:lnL>
                    <a:lnR>
                      <a:noFill/>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Variación absoluta</a:t>
                      </a:r>
                    </a:p>
                  </a:txBody>
                  <a:tcPr marL="4268" marR="4268" marT="4268" marB="0" anchor="ctr">
                    <a:lnL>
                      <a:noFill/>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Contribución en p.p.</a:t>
                      </a:r>
                    </a:p>
                  </a:txBody>
                  <a:tcPr marL="4268" marR="4268" marT="4268"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extLst>
                  <a:ext uri="{0D108BD9-81ED-4DB2-BD59-A6C34878D82A}">
                    <a16:rowId xmlns:a16="http://schemas.microsoft.com/office/drawing/2014/main" val="205412534"/>
                  </a:ext>
                </a:extLst>
              </a:tr>
              <a:tr h="85354">
                <a:tc>
                  <a:txBody>
                    <a:bodyPr/>
                    <a:lstStyle/>
                    <a:p>
                      <a:pPr algn="l"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Total ocupados</a:t>
                      </a:r>
                    </a:p>
                  </a:txBody>
                  <a:tcPr marL="4268" marR="4268" marT="4268" marB="0" anchor="ctr">
                    <a:lnL>
                      <a:noFill/>
                    </a:lnL>
                    <a:lnR>
                      <a:noFill/>
                    </a:lnR>
                    <a:lnT>
                      <a:noFill/>
                    </a:lnT>
                    <a:lnB w="6350" cap="flat" cmpd="sng" algn="ctr">
                      <a:solidFill>
                        <a:srgbClr val="165F20"/>
                      </a:solidFill>
                      <a:prstDash val="solid"/>
                      <a:round/>
                      <a:headEnd type="none" w="med" len="med"/>
                      <a:tailEnd type="none" w="med" len="med"/>
                    </a:lnB>
                    <a:solidFill>
                      <a:srgbClr val="FFFFFF"/>
                    </a:solidFill>
                  </a:tcPr>
                </a:tc>
                <a:tc>
                  <a:txBody>
                    <a:bodyPr/>
                    <a:lstStyle/>
                    <a:p>
                      <a:pPr algn="ctr" fontAlgn="ctr">
                        <a:buNone/>
                      </a:pPr>
                      <a:r>
                        <a:rPr lang="es-CO" sz="700" b="0" i="0" u="none" strike="noStrike">
                          <a:solidFill>
                            <a:srgbClr val="404040"/>
                          </a:solidFill>
                          <a:effectLst/>
                          <a:latin typeface="Segoe UI" panose="020B0502040204020203" pitchFamily="34" charset="0"/>
                          <a:cs typeface="Segoe UI" panose="020B0502040204020203" pitchFamily="34" charset="0"/>
                        </a:rPr>
                        <a:t>31</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33</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100,0</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solidFill>
                            <a:srgbClr val="B6004B"/>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 </a:t>
                      </a:r>
                    </a:p>
                  </a:txBody>
                  <a:tcPr marL="4268" marR="4268" marT="4268" marB="0" anchor="ctr">
                    <a:lnL>
                      <a:noFill/>
                    </a:lnL>
                    <a:lnR w="6350" cap="flat" cmpd="sng" algn="ctr">
                      <a:solidFill>
                        <a:srgbClr val="7F7F7F"/>
                      </a:solidFill>
                      <a:prstDash val="solid"/>
                      <a:round/>
                      <a:headEnd type="none" w="med" len="med"/>
                      <a:tailEnd type="none" w="med" len="med"/>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solidFill>
                            <a:srgbClr val="404040"/>
                          </a:solidFill>
                          <a:effectLst/>
                          <a:latin typeface="Segoe UI" panose="020B0502040204020203" pitchFamily="34" charset="0"/>
                          <a:cs typeface="Segoe UI" panose="020B0502040204020203" pitchFamily="34" charset="0"/>
                        </a:rPr>
                        <a:t>24</a:t>
                      </a:r>
                    </a:p>
                  </a:txBody>
                  <a:tcPr marL="4268" marR="4268" marT="4268" marB="0" anchor="ctr">
                    <a:lnL w="6350" cap="flat" cmpd="sng" algn="ctr">
                      <a:solidFill>
                        <a:srgbClr val="7F7F7F"/>
                      </a:solidFill>
                      <a:prstDash val="solid"/>
                      <a:round/>
                      <a:headEnd type="none" w="med" len="med"/>
                      <a:tailEnd type="none" w="med" len="med"/>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25</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100,0</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solidFill>
                            <a:srgbClr val="B6004B"/>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 </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4177881620"/>
                  </a:ext>
                </a:extLst>
              </a:tr>
              <a:tr h="85354">
                <a:tc>
                  <a:txBody>
                    <a:bodyPr/>
                    <a:lstStyle/>
                    <a:p>
                      <a:pPr algn="l"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Industrias manufactureras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6,3</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1,7</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3</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3</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13,5</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2,5</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443342646"/>
                  </a:ext>
                </a:extLst>
              </a:tr>
              <a:tr h="136566">
                <a:tc>
                  <a:txBody>
                    <a:bodyPr/>
                    <a:lstStyle/>
                    <a:p>
                      <a:pPr algn="l" fontAlgn="ctr">
                        <a:buNone/>
                      </a:pPr>
                      <a:r>
                        <a:rPr lang="es-ES" sz="700" b="0" i="0" u="none" strike="noStrike">
                          <a:solidFill>
                            <a:srgbClr val="000000"/>
                          </a:solidFill>
                          <a:effectLst/>
                          <a:latin typeface="Segoe UI" panose="020B0502040204020203" pitchFamily="34" charset="0"/>
                          <a:cs typeface="Segoe UI" panose="020B0502040204020203" pitchFamily="34" charset="0"/>
                        </a:rPr>
                        <a:t>Actividades artísticas, entretenimiento, recreación y otras actividades de servicios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5,2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0,8</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5</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5</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20,7</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1,6</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221879415"/>
                  </a:ext>
                </a:extLst>
              </a:tr>
              <a:tr h="85354">
                <a:tc>
                  <a:txBody>
                    <a:bodyPr/>
                    <a:lstStyle/>
                    <a:p>
                      <a:pPr algn="l" fontAlgn="ctr">
                        <a:buNone/>
                      </a:pPr>
                      <a:r>
                        <a:rPr lang="es-ES" sz="700" b="0" i="0" u="none" strike="noStrike">
                          <a:solidFill>
                            <a:srgbClr val="000000"/>
                          </a:solidFill>
                          <a:effectLst/>
                          <a:latin typeface="Segoe UI" panose="020B0502040204020203" pitchFamily="34" charset="0"/>
                          <a:cs typeface="Segoe UI" panose="020B0502040204020203" pitchFamily="34" charset="0"/>
                        </a:rPr>
                        <a:t>Alojamiento y servicios de comida</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3,9</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-2,0</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3</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3</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13,2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1,4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47672216"/>
                  </a:ext>
                </a:extLst>
              </a:tr>
              <a:tr h="85354">
                <a:tc>
                  <a:txBody>
                    <a:bodyPr/>
                    <a:lstStyle/>
                    <a:p>
                      <a:pPr algn="l"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Construcción</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5</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16,0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3,5</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0,8</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063220392"/>
                  </a:ext>
                </a:extLst>
              </a:tr>
              <a:tr h="85354">
                <a:tc>
                  <a:txBody>
                    <a:bodyPr/>
                    <a:lstStyle/>
                    <a:p>
                      <a:pPr algn="l" fontAlgn="ctr">
                        <a:buNone/>
                      </a:pPr>
                      <a:r>
                        <a:rPr lang="es-ES" sz="700" b="0" i="0" u="none" strike="noStrike">
                          <a:solidFill>
                            <a:srgbClr val="000000"/>
                          </a:solidFill>
                          <a:effectLst/>
                          <a:latin typeface="Segoe UI" panose="020B0502040204020203" pitchFamily="34" charset="0"/>
                          <a:cs typeface="Segoe UI" panose="020B0502040204020203" pitchFamily="34" charset="0"/>
                        </a:rPr>
                        <a:t>Comercio y reparación de vehículos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6</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6</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16,9</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-1,5</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3</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3</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14,0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0,5</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68840222"/>
                  </a:ext>
                </a:extLst>
              </a:tr>
              <a:tr h="136566">
                <a:tc>
                  <a:txBody>
                    <a:bodyPr/>
                    <a:lstStyle/>
                    <a:p>
                      <a:pPr algn="l" fontAlgn="ctr">
                        <a:buNone/>
                      </a:pPr>
                      <a:r>
                        <a:rPr lang="es-ES" sz="700" b="0" i="0" u="none" strike="noStrike">
                          <a:solidFill>
                            <a:srgbClr val="000000"/>
                          </a:solidFill>
                          <a:effectLst/>
                          <a:latin typeface="Segoe UI" panose="020B0502040204020203" pitchFamily="34" charset="0"/>
                          <a:cs typeface="Segoe UI" panose="020B0502040204020203" pitchFamily="34" charset="0"/>
                        </a:rPr>
                        <a:t>Actividades profesionales, científicas, técnicas y de servicios administrativos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5,8</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1,4</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6,0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4063744304"/>
                  </a:ext>
                </a:extLst>
              </a:tr>
              <a:tr h="85354">
                <a:tc>
                  <a:txBody>
                    <a:bodyPr/>
                    <a:lstStyle/>
                    <a:p>
                      <a:pPr algn="l"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Transporte y almacenamiento</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6</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8</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24,6</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5,5</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0,3</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4239194017"/>
                  </a:ext>
                </a:extLst>
              </a:tr>
              <a:tr h="85354">
                <a:tc>
                  <a:txBody>
                    <a:bodyPr/>
                    <a:lstStyle/>
                    <a:p>
                      <a:pPr algn="l"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Actividades inmobiliarias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-0,1</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0,3</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141584171"/>
                  </a:ext>
                </a:extLst>
              </a:tr>
              <a:tr h="85354">
                <a:tc>
                  <a:txBody>
                    <a:bodyPr/>
                    <a:lstStyle/>
                    <a:p>
                      <a:pPr algn="l" fontAlgn="ctr">
                        <a:buNone/>
                      </a:pPr>
                      <a:r>
                        <a:rPr lang="es-ES" sz="700" b="0" i="0" u="none" strike="noStrike">
                          <a:solidFill>
                            <a:srgbClr val="000000"/>
                          </a:solidFill>
                          <a:effectLst/>
                          <a:latin typeface="Segoe UI" panose="020B0502040204020203" pitchFamily="34" charset="0"/>
                          <a:cs typeface="Segoe UI" panose="020B0502040204020203" pitchFamily="34" charset="0"/>
                        </a:rPr>
                        <a:t>Agricultura, ganadería, caza, silvicultura y pesca</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0,2</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028586473"/>
                  </a:ext>
                </a:extLst>
              </a:tr>
              <a:tr h="85354">
                <a:tc>
                  <a:txBody>
                    <a:bodyPr/>
                    <a:lstStyle/>
                    <a:p>
                      <a:pPr algn="l" fontAlgn="ctr">
                        <a:buNone/>
                      </a:pPr>
                      <a:r>
                        <a:rPr lang="es-ES" sz="700" b="0" i="0" u="none" strike="noStrike">
                          <a:solidFill>
                            <a:srgbClr val="000000"/>
                          </a:solidFill>
                          <a:effectLst/>
                          <a:latin typeface="Segoe UI" panose="020B0502040204020203" pitchFamily="34" charset="0"/>
                          <a:cs typeface="Segoe UI" panose="020B0502040204020203" pitchFamily="34" charset="0"/>
                        </a:rPr>
                        <a:t>Actividades financieras y de seguros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0,9</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-0,6</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-0,5</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855194590"/>
                  </a:ext>
                </a:extLst>
              </a:tr>
              <a:tr h="85354">
                <a:tc>
                  <a:txBody>
                    <a:bodyPr/>
                    <a:lstStyle/>
                    <a:p>
                      <a:pPr algn="l"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Información y comunicaciones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0,9</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0,1</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0,7</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-0,8</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401467325"/>
                  </a:ext>
                </a:extLst>
              </a:tr>
              <a:tr h="85354">
                <a:tc>
                  <a:txBody>
                    <a:bodyPr/>
                    <a:lstStyle/>
                    <a:p>
                      <a:pPr algn="l" fontAlgn="ctr">
                        <a:buNone/>
                      </a:pPr>
                      <a:r>
                        <a:rPr lang="es-ES" sz="700" b="0" i="0" u="none" strike="noStrike">
                          <a:solidFill>
                            <a:srgbClr val="000000"/>
                          </a:solidFill>
                          <a:effectLst/>
                          <a:latin typeface="Segoe UI" panose="020B0502040204020203" pitchFamily="34" charset="0"/>
                          <a:cs typeface="Segoe UI" panose="020B0502040204020203" pitchFamily="34" charset="0"/>
                        </a:rPr>
                        <a:t>Suministro de electricidad, gas, agua y gestión de desechos^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5,4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0,5</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0,7</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-0,9</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018556312"/>
                  </a:ext>
                </a:extLst>
              </a:tr>
              <a:tr h="136566">
                <a:tc>
                  <a:txBody>
                    <a:bodyPr/>
                    <a:lstStyle/>
                    <a:p>
                      <a:pPr algn="l" fontAlgn="ctr">
                        <a:buNone/>
                      </a:pPr>
                      <a:r>
                        <a:rPr lang="es-ES" sz="700" b="0" i="0" u="none" strike="noStrike">
                          <a:solidFill>
                            <a:srgbClr val="000000"/>
                          </a:solidFill>
                          <a:effectLst/>
                          <a:latin typeface="Segoe UI" panose="020B0502040204020203" pitchFamily="34" charset="0"/>
                          <a:cs typeface="Segoe UI" panose="020B0502040204020203" pitchFamily="34" charset="0"/>
                        </a:rPr>
                        <a:t>Administración pública y defensa, educación y atención de la salud humana</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11,8</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-1,5</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7</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6</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26,0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dirty="0">
                          <a:solidFill>
                            <a:srgbClr val="000000"/>
                          </a:solidFill>
                          <a:effectLst/>
                          <a:latin typeface="Segoe UI" panose="020B0502040204020203" pitchFamily="34" charset="0"/>
                          <a:cs typeface="Segoe UI" panose="020B0502040204020203" pitchFamily="34" charset="0"/>
                        </a:rPr>
                        <a:t>-2,3</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113689497"/>
                  </a:ext>
                </a:extLst>
              </a:tr>
            </a:tbl>
          </a:graphicData>
        </a:graphic>
      </p:graphicFrame>
    </p:spTree>
    <p:extLst>
      <p:ext uri="{BB962C8B-B14F-4D97-AF65-F5344CB8AC3E}">
        <p14:creationId xmlns:p14="http://schemas.microsoft.com/office/powerpoint/2010/main" val="33978694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6849DC96-368B-8F94-9083-8F59D6661CC9}"/>
              </a:ext>
            </a:extLst>
          </p:cNvPr>
          <p:cNvSpPr txBox="1"/>
          <p:nvPr/>
        </p:nvSpPr>
        <p:spPr>
          <a:xfrm>
            <a:off x="406608" y="389598"/>
            <a:ext cx="7741090" cy="623248"/>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ES" b="0" dirty="0">
                <a:solidFill>
                  <a:srgbClr val="EF3C6F"/>
                </a:solidFill>
              </a:rPr>
              <a:t>Población </a:t>
            </a:r>
            <a:r>
              <a:rPr lang="es-ES" b="0" dirty="0">
                <a:solidFill>
                  <a:srgbClr val="6F2A4D"/>
                </a:solidFill>
              </a:rPr>
              <a:t>ocupada</a:t>
            </a:r>
            <a:r>
              <a:rPr lang="es-ES" b="0" dirty="0">
                <a:solidFill>
                  <a:srgbClr val="EF3C6F"/>
                </a:solidFill>
              </a:rPr>
              <a:t> </a:t>
            </a:r>
            <a:r>
              <a:rPr lang="es-CO" b="0" dirty="0">
                <a:solidFill>
                  <a:srgbClr val="EF3C6F"/>
                </a:solidFill>
              </a:rPr>
              <a:t>según posición ocupacional</a:t>
            </a:r>
          </a:p>
          <a:p>
            <a:r>
              <a:rPr lang="es-CO" b="0" dirty="0">
                <a:solidFill>
                  <a:srgbClr val="6F2A4D"/>
                </a:solidFill>
              </a:rPr>
              <a:t>Riohacha</a:t>
            </a:r>
            <a:endParaRPr lang="es-ES" b="0" dirty="0">
              <a:solidFill>
                <a:srgbClr val="6F2A4D"/>
              </a:solidFill>
            </a:endParaRPr>
          </a:p>
        </p:txBody>
      </p:sp>
      <p:sp>
        <p:nvSpPr>
          <p:cNvPr id="5" name="TrimAñoL1Año">
            <a:extLst>
              <a:ext uri="{FF2B5EF4-FFF2-40B4-BE49-F238E27FC236}">
                <a16:creationId xmlns:a16="http://schemas.microsoft.com/office/drawing/2014/main" id="{1B47D643-EEF0-381A-CF5F-D1FF9AE857CE}"/>
              </a:ext>
            </a:extLst>
          </p:cNvPr>
          <p:cNvSpPr txBox="1"/>
          <p:nvPr/>
        </p:nvSpPr>
        <p:spPr>
          <a:xfrm>
            <a:off x="485203" y="1035066"/>
            <a:ext cx="2381214" cy="253916"/>
          </a:xfrm>
          <a:prstGeom prst="rect">
            <a:avLst/>
          </a:prstGeom>
          <a:solidFill>
            <a:srgbClr val="FFC000"/>
          </a:solid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CO" sz="1200" b="0" dirty="0">
                <a:solidFill>
                  <a:schemeClr val="tx1">
                    <a:lumMod val="85000"/>
                    <a:lumOff val="15000"/>
                  </a:schemeClr>
                </a:solidFill>
                <a:ea typeface="Roboto Medium" panose="02000000000000000000" pitchFamily="2" charset="0"/>
              </a:rPr>
              <a:t>Abril - Junio (2024 – 2025)</a:t>
            </a:r>
          </a:p>
        </p:txBody>
      </p:sp>
      <p:sp>
        <p:nvSpPr>
          <p:cNvPr id="6" name="object 18">
            <a:extLst>
              <a:ext uri="{FF2B5EF4-FFF2-40B4-BE49-F238E27FC236}">
                <a16:creationId xmlns:a16="http://schemas.microsoft.com/office/drawing/2014/main" id="{2E8884FC-15DA-AD82-B4C4-138613468DF0}"/>
              </a:ext>
            </a:extLst>
          </p:cNvPr>
          <p:cNvSpPr txBox="1"/>
          <p:nvPr/>
        </p:nvSpPr>
        <p:spPr>
          <a:xfrm>
            <a:off x="406608" y="4392882"/>
            <a:ext cx="8491876" cy="640945"/>
          </a:xfrm>
          <a:prstGeom prst="rect">
            <a:avLst/>
          </a:prstGeom>
        </p:spPr>
        <p:txBody>
          <a:bodyPr vert="horz" wrap="square" lIns="0" tIns="6985" rIns="0" bIns="0" rtlCol="0" anchor="b">
            <a:spAutoFit/>
          </a:bodyPr>
          <a:lstStyle/>
          <a:p>
            <a:pPr marL="450850" marR="5080" indent="-438150">
              <a:lnSpc>
                <a:spcPct val="104099"/>
              </a:lnSpc>
              <a:spcBef>
                <a:spcPts val="55"/>
              </a:spcBef>
            </a:pPr>
            <a:r>
              <a:rPr lang="es-ES" sz="600" b="1" dirty="0">
                <a:latin typeface="Segoe UI" panose="020B0502040204020203" pitchFamily="34" charset="0"/>
                <a:cs typeface="Segoe UI" panose="020B0502040204020203" pitchFamily="34" charset="0"/>
              </a:rPr>
              <a:t>Fuente: </a:t>
            </a:r>
            <a:r>
              <a:rPr lang="es-ES" sz="600" dirty="0">
                <a:latin typeface="Segoe UI" panose="020B0502040204020203" pitchFamily="34" charset="0"/>
                <a:cs typeface="Segoe UI" panose="020B0502040204020203" pitchFamily="34" charset="0"/>
              </a:rPr>
              <a:t>DANE, GEIH</a:t>
            </a:r>
            <a:endParaRPr lang="es-CO" sz="600" dirty="0">
              <a:latin typeface="Segoe UI" panose="020B0502040204020203" pitchFamily="34" charset="0"/>
              <a:cs typeface="Segoe UI" panose="020B0502040204020203" pitchFamily="34" charset="0"/>
            </a:endParaRPr>
          </a:p>
          <a:p>
            <a:pPr marL="450850" marR="5080" indent="-438150">
              <a:lnSpc>
                <a:spcPct val="104099"/>
              </a:lnSpc>
              <a:spcBef>
                <a:spcPts val="55"/>
              </a:spcBef>
            </a:pPr>
            <a:r>
              <a:rPr lang="es-ES" sz="600" b="1" dirty="0">
                <a:latin typeface="Segoe UI" panose="020B0502040204020203" pitchFamily="34" charset="0"/>
                <a:cs typeface="Segoe UI" panose="020B0502040204020203" pitchFamily="34" charset="0"/>
              </a:rPr>
              <a:t>* </a:t>
            </a:r>
            <a:r>
              <a:rPr lang="es-ES" sz="600" dirty="0">
                <a:latin typeface="Segoe UI" panose="020B0502040204020203" pitchFamily="34" charset="0"/>
                <a:cs typeface="Segoe UI" panose="020B0502040204020203" pitchFamily="34" charset="0"/>
              </a:rPr>
              <a:t>Variación estadísticamente significativa.</a:t>
            </a:r>
            <a:endParaRPr lang="es-ES" sz="600" b="1" dirty="0">
              <a:latin typeface="Segoe UI" panose="020B0502040204020203" pitchFamily="34" charset="0"/>
              <a:cs typeface="Segoe UI" panose="020B0502040204020203" pitchFamily="34" charset="0"/>
            </a:endParaRPr>
          </a:p>
          <a:p>
            <a:pPr marL="450850" marR="5080" indent="-438150">
              <a:lnSpc>
                <a:spcPct val="104099"/>
              </a:lnSpc>
              <a:spcBef>
                <a:spcPts val="55"/>
              </a:spcBef>
            </a:pPr>
            <a:r>
              <a:rPr lang="es-ES" sz="600" dirty="0">
                <a:latin typeface="Segoe UI" panose="020B0502040204020203" pitchFamily="34" charset="0"/>
                <a:cs typeface="Segoe UI" panose="020B0502040204020203" pitchFamily="34" charset="0"/>
              </a:rPr>
              <a:t>p.p.: Puntos porcentuales.</a:t>
            </a:r>
          </a:p>
          <a:p>
            <a:pPr marL="450850" marR="5080" indent="-438150">
              <a:lnSpc>
                <a:spcPct val="104099"/>
              </a:lnSpc>
              <a:spcBef>
                <a:spcPts val="55"/>
              </a:spcBef>
            </a:pPr>
            <a:r>
              <a:rPr lang="es-ES" sz="600" b="1" dirty="0">
                <a:latin typeface="Segoe UI" panose="020B0502040204020203" pitchFamily="34" charset="0"/>
                <a:cs typeface="Segoe UI" panose="020B0502040204020203" pitchFamily="34" charset="0"/>
              </a:rPr>
              <a:t>Notas: </a:t>
            </a:r>
            <a:r>
              <a:rPr lang="es-ES" sz="600" dirty="0">
                <a:latin typeface="Segoe UI" panose="020B0502040204020203" pitchFamily="34" charset="0"/>
                <a:cs typeface="Segoe UI" panose="020B0502040204020203" pitchFamily="34" charset="0"/>
              </a:rPr>
              <a:t>᛫ Por efecto de redondeo y la no inclusión de la categoría “Otro”, la sumas de las </a:t>
            </a:r>
            <a:r>
              <a:rPr lang="es-ES" sz="600" spc="15" dirty="0">
                <a:latin typeface="Segoe UI" panose="020B0502040204020203" pitchFamily="34" charset="0"/>
                <a:cs typeface="Segoe UI" panose="020B0502040204020203" pitchFamily="34" charset="0"/>
              </a:rPr>
              <a:t>poblaciones, </a:t>
            </a:r>
            <a:r>
              <a:rPr lang="es-ES" sz="600" dirty="0">
                <a:latin typeface="Segoe UI" panose="020B0502040204020203" pitchFamily="34" charset="0"/>
                <a:cs typeface="Segoe UI" panose="020B0502040204020203" pitchFamily="34" charset="0"/>
              </a:rPr>
              <a:t>distribuciones, variaciones absolutas y contribuciones pueden diferir del total.</a:t>
            </a:r>
          </a:p>
          <a:p>
            <a:pPr marL="450850" marR="5080" indent="-438150">
              <a:lnSpc>
                <a:spcPct val="104099"/>
              </a:lnSpc>
              <a:spcBef>
                <a:spcPts val="55"/>
              </a:spcBef>
            </a:pPr>
            <a:r>
              <a:rPr lang="es-ES" sz="600" dirty="0">
                <a:latin typeface="Segoe UI" panose="020B0502040204020203" pitchFamily="34" charset="0"/>
                <a:cs typeface="Segoe UI" panose="020B0502040204020203" pitchFamily="34" charset="0"/>
              </a:rPr>
              <a:t>            ᛫ Datos expandidos con proyecciones de población elaboradas con base en los resultados del Censo Nacional de Población y Vivienda 2018.</a:t>
            </a:r>
          </a:p>
          <a:p>
            <a:pPr marL="450850" marR="5080" indent="-438150">
              <a:lnSpc>
                <a:spcPct val="104099"/>
              </a:lnSpc>
              <a:spcBef>
                <a:spcPts val="55"/>
              </a:spcBef>
            </a:pPr>
            <a:r>
              <a:rPr lang="es-ES" sz="600" dirty="0">
                <a:latin typeface="Segoe UI" panose="020B0502040204020203" pitchFamily="34" charset="0"/>
                <a:cs typeface="Segoe UI" panose="020B0502040204020203" pitchFamily="34" charset="0"/>
              </a:rPr>
              <a:t>            ᛫ Los datos de las poblaciones están en miles de personas.</a:t>
            </a:r>
          </a:p>
        </p:txBody>
      </p:sp>
      <p:graphicFrame>
        <p:nvGraphicFramePr>
          <p:cNvPr id="8" name="Tabla 7">
            <a:extLst>
              <a:ext uri="{FF2B5EF4-FFF2-40B4-BE49-F238E27FC236}">
                <a16:creationId xmlns:a16="http://schemas.microsoft.com/office/drawing/2014/main" id="{94F59F11-8F6F-B314-7877-03FAAA55462D}"/>
              </a:ext>
            </a:extLst>
          </p:cNvPr>
          <p:cNvGraphicFramePr>
            <a:graphicFrameLocks noGrp="1"/>
          </p:cNvGraphicFramePr>
          <p:nvPr/>
        </p:nvGraphicFramePr>
        <p:xfrm>
          <a:off x="628650" y="1658798"/>
          <a:ext cx="7886699" cy="2364267"/>
        </p:xfrm>
        <a:graphic>
          <a:graphicData uri="http://schemas.openxmlformats.org/drawingml/2006/table">
            <a:tbl>
              <a:tblPr/>
              <a:tblGrid>
                <a:gridCol w="2886940">
                  <a:extLst>
                    <a:ext uri="{9D8B030D-6E8A-4147-A177-3AD203B41FA5}">
                      <a16:colId xmlns:a16="http://schemas.microsoft.com/office/drawing/2014/main" val="3686509122"/>
                    </a:ext>
                  </a:extLst>
                </a:gridCol>
                <a:gridCol w="1001116">
                  <a:extLst>
                    <a:ext uri="{9D8B030D-6E8A-4147-A177-3AD203B41FA5}">
                      <a16:colId xmlns:a16="http://schemas.microsoft.com/office/drawing/2014/main" val="3951360875"/>
                    </a:ext>
                  </a:extLst>
                </a:gridCol>
                <a:gridCol w="1001116">
                  <a:extLst>
                    <a:ext uri="{9D8B030D-6E8A-4147-A177-3AD203B41FA5}">
                      <a16:colId xmlns:a16="http://schemas.microsoft.com/office/drawing/2014/main" val="660321231"/>
                    </a:ext>
                  </a:extLst>
                </a:gridCol>
                <a:gridCol w="1001116">
                  <a:extLst>
                    <a:ext uri="{9D8B030D-6E8A-4147-A177-3AD203B41FA5}">
                      <a16:colId xmlns:a16="http://schemas.microsoft.com/office/drawing/2014/main" val="3458280836"/>
                    </a:ext>
                  </a:extLst>
                </a:gridCol>
                <a:gridCol w="1001116">
                  <a:extLst>
                    <a:ext uri="{9D8B030D-6E8A-4147-A177-3AD203B41FA5}">
                      <a16:colId xmlns:a16="http://schemas.microsoft.com/office/drawing/2014/main" val="3064399023"/>
                    </a:ext>
                  </a:extLst>
                </a:gridCol>
                <a:gridCol w="995295">
                  <a:extLst>
                    <a:ext uri="{9D8B030D-6E8A-4147-A177-3AD203B41FA5}">
                      <a16:colId xmlns:a16="http://schemas.microsoft.com/office/drawing/2014/main" val="3436074405"/>
                    </a:ext>
                  </a:extLst>
                </a:gridCol>
              </a:tblGrid>
              <a:tr h="183209">
                <a:tc rowSpan="2">
                  <a:txBody>
                    <a:bodyPr/>
                    <a:lstStyle/>
                    <a:p>
                      <a:pPr algn="ctr" fontAlgn="ctr">
                        <a:buNone/>
                      </a:pPr>
                      <a:r>
                        <a:rPr lang="es-CO" sz="1050" b="1" i="0" u="none" strike="noStrike">
                          <a:solidFill>
                            <a:srgbClr val="FFFFFF"/>
                          </a:solidFill>
                          <a:effectLst/>
                          <a:latin typeface="Segoe UI" panose="020B0502040204020203" pitchFamily="34" charset="0"/>
                          <a:cs typeface="Segoe UI" panose="020B0502040204020203" pitchFamily="34" charset="0"/>
                        </a:rPr>
                        <a:t>Posición ocupacional</a:t>
                      </a:r>
                    </a:p>
                  </a:txBody>
                  <a:tcPr marL="8724" marR="8724" marT="8724" marB="0" anchor="ctr">
                    <a:lnL>
                      <a:noFill/>
                    </a:lnL>
                    <a:lnR>
                      <a:noFill/>
                    </a:lnR>
                    <a:lnT>
                      <a:noFill/>
                    </a:lnT>
                    <a:lnB>
                      <a:noFill/>
                    </a:lnB>
                    <a:solidFill>
                      <a:srgbClr val="6B1940"/>
                    </a:solidFill>
                  </a:tcPr>
                </a:tc>
                <a:tc gridSpan="5">
                  <a:txBody>
                    <a:bodyPr/>
                    <a:lstStyle/>
                    <a:p>
                      <a:pPr algn="ctr" fontAlgn="ctr">
                        <a:buNone/>
                      </a:pPr>
                      <a:r>
                        <a:rPr lang="es-CO" sz="1050" b="1" i="0" u="none" strike="noStrike" dirty="0">
                          <a:solidFill>
                            <a:srgbClr val="FFFFFF"/>
                          </a:solidFill>
                          <a:effectLst/>
                          <a:latin typeface="Segoe UI" panose="020B0502040204020203" pitchFamily="34" charset="0"/>
                          <a:cs typeface="Segoe UI" panose="020B0502040204020203" pitchFamily="34" charset="0"/>
                        </a:rPr>
                        <a:t>Riohacha</a:t>
                      </a:r>
                    </a:p>
                  </a:txBody>
                  <a:tcPr marL="8724" marR="8724" marT="8724" marB="0" anchor="ctr">
                    <a:lnL>
                      <a:noFill/>
                    </a:lnL>
                    <a:lnR>
                      <a:noFill/>
                    </a:lnR>
                    <a:lnT>
                      <a:noFill/>
                    </a:lnT>
                    <a:lnB>
                      <a:noFill/>
                    </a:lnB>
                    <a:solidFill>
                      <a:srgbClr val="EF3C6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45016629"/>
                  </a:ext>
                </a:extLst>
              </a:tr>
              <a:tr h="366418">
                <a:tc vMerge="1">
                  <a:txBody>
                    <a:bodyPr/>
                    <a:lstStyle/>
                    <a:p>
                      <a:endParaRPr lang="es-CO"/>
                    </a:p>
                  </a:txBody>
                  <a:tcPr/>
                </a:tc>
                <a:tc>
                  <a:txBody>
                    <a:bodyPr/>
                    <a:lstStyle/>
                    <a:p>
                      <a:pPr algn="ctr" fontAlgn="ctr">
                        <a:buNone/>
                      </a:pPr>
                      <a:r>
                        <a:rPr lang="es-CO" sz="1050" b="1" i="0" u="none" strike="noStrike" dirty="0">
                          <a:solidFill>
                            <a:srgbClr val="AD2750"/>
                          </a:solidFill>
                          <a:effectLst/>
                          <a:latin typeface="Segoe UI" panose="020B0502040204020203" pitchFamily="34" charset="0"/>
                          <a:cs typeface="Segoe UI" panose="020B0502040204020203" pitchFamily="34" charset="0"/>
                        </a:rPr>
                        <a:t>Abr - Jun  2024</a:t>
                      </a:r>
                    </a:p>
                  </a:txBody>
                  <a:tcPr marL="8724" marR="8724" marT="8724" marB="0" anchor="ctr">
                    <a:lnL>
                      <a:noFill/>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1050" b="1" i="0" u="none" strike="noStrike" dirty="0">
                          <a:solidFill>
                            <a:srgbClr val="AD2750"/>
                          </a:solidFill>
                          <a:effectLst/>
                          <a:latin typeface="Segoe UI" panose="020B0502040204020203" pitchFamily="34" charset="0"/>
                          <a:cs typeface="Segoe UI" panose="020B0502040204020203" pitchFamily="34" charset="0"/>
                        </a:rPr>
                        <a:t>Abr - Jun 2025</a:t>
                      </a:r>
                    </a:p>
                  </a:txBody>
                  <a:tcPr marL="8724" marR="8724" marT="8724"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1050" b="1" i="0" u="none" strike="noStrike">
                          <a:solidFill>
                            <a:srgbClr val="AD2750"/>
                          </a:solidFill>
                          <a:effectLst/>
                          <a:latin typeface="Segoe UI" panose="020B0502040204020203" pitchFamily="34" charset="0"/>
                          <a:cs typeface="Segoe UI" panose="020B0502040204020203" pitchFamily="34" charset="0"/>
                        </a:rPr>
                        <a:t>Distribución</a:t>
                      </a:r>
                      <a:br>
                        <a:rPr lang="es-CO" sz="1050" b="1" i="0" u="none" strike="noStrike">
                          <a:solidFill>
                            <a:srgbClr val="AD2750"/>
                          </a:solidFill>
                          <a:effectLst/>
                          <a:latin typeface="Segoe UI" panose="020B0502040204020203" pitchFamily="34" charset="0"/>
                          <a:cs typeface="Segoe UI" panose="020B0502040204020203" pitchFamily="34" charset="0"/>
                        </a:rPr>
                      </a:br>
                      <a:r>
                        <a:rPr lang="es-CO" sz="1050" b="1" i="0" u="none" strike="noStrike">
                          <a:solidFill>
                            <a:srgbClr val="AD2750"/>
                          </a:solidFill>
                          <a:effectLst/>
                          <a:latin typeface="Segoe UI" panose="020B0502040204020203" pitchFamily="34" charset="0"/>
                          <a:cs typeface="Segoe UI" panose="020B0502040204020203" pitchFamily="34" charset="0"/>
                        </a:rPr>
                        <a:t>(%)</a:t>
                      </a:r>
                    </a:p>
                  </a:txBody>
                  <a:tcPr marL="8724" marR="8724" marT="8724"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1050" b="1" i="0" u="none" strike="noStrike">
                          <a:solidFill>
                            <a:srgbClr val="AD2750"/>
                          </a:solidFill>
                          <a:effectLst/>
                          <a:latin typeface="Segoe UI" panose="020B0502040204020203" pitchFamily="34" charset="0"/>
                          <a:cs typeface="Segoe UI" panose="020B0502040204020203" pitchFamily="34" charset="0"/>
                        </a:rPr>
                        <a:t>Variación absoluta</a:t>
                      </a:r>
                    </a:p>
                  </a:txBody>
                  <a:tcPr marL="8724" marR="8724" marT="8724"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1050" b="1" i="0" u="none" strike="noStrike">
                          <a:solidFill>
                            <a:srgbClr val="AD2750"/>
                          </a:solidFill>
                          <a:effectLst/>
                          <a:latin typeface="Segoe UI" panose="020B0502040204020203" pitchFamily="34" charset="0"/>
                          <a:cs typeface="Segoe UI" panose="020B0502040204020203" pitchFamily="34" charset="0"/>
                        </a:rPr>
                        <a:t>Contribución en p.p.</a:t>
                      </a:r>
                    </a:p>
                  </a:txBody>
                  <a:tcPr marL="8724" marR="8724" marT="8724" marB="0" anchor="ctr">
                    <a:lnL w="6350" cap="flat" cmpd="sng" algn="ctr">
                      <a:solidFill>
                        <a:srgbClr val="165F2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132639351"/>
                  </a:ext>
                </a:extLst>
              </a:tr>
              <a:tr h="226830">
                <a:tc>
                  <a:txBody>
                    <a:bodyPr/>
                    <a:lstStyle/>
                    <a:p>
                      <a:pPr algn="l" fontAlgn="ctr">
                        <a:buNone/>
                      </a:pPr>
                      <a:r>
                        <a:rPr lang="es-CO" sz="1100" b="1" i="0" u="none" strike="noStrike" dirty="0">
                          <a:solidFill>
                            <a:srgbClr val="000000"/>
                          </a:solidFill>
                          <a:effectLst/>
                          <a:latin typeface="Segoe UI" panose="020B0502040204020203" pitchFamily="34" charset="0"/>
                          <a:cs typeface="Segoe UI" panose="020B0502040204020203" pitchFamily="34" charset="0"/>
                        </a:rPr>
                        <a:t>Población ocupada</a:t>
                      </a:r>
                    </a:p>
                  </a:txBody>
                  <a:tcPr marL="8724" marR="8724" marT="8724"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1200" b="0" i="0" u="none" strike="noStrike">
                          <a:solidFill>
                            <a:srgbClr val="404040"/>
                          </a:solidFill>
                          <a:effectLst/>
                          <a:latin typeface="Segoe UI" panose="020B0502040204020203" pitchFamily="34" charset="0"/>
                          <a:cs typeface="Segoe UI" panose="020B0502040204020203" pitchFamily="34" charset="0"/>
                        </a:rPr>
                        <a:t>55</a:t>
                      </a:r>
                    </a:p>
                  </a:txBody>
                  <a:tcPr marL="8724" marR="8724" marT="8724"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1200" b="0" i="0" u="none" strike="noStrike">
                          <a:solidFill>
                            <a:srgbClr val="000000"/>
                          </a:solidFill>
                          <a:effectLst/>
                          <a:latin typeface="Segoe UI" panose="020B0502040204020203" pitchFamily="34" charset="0"/>
                          <a:cs typeface="Segoe UI" panose="020B0502040204020203" pitchFamily="34" charset="0"/>
                        </a:rPr>
                        <a:t>58</a:t>
                      </a:r>
                    </a:p>
                  </a:txBody>
                  <a:tcPr marL="8724" marR="8724" marT="8724"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1200" b="0" i="0" u="none" strike="noStrike">
                          <a:solidFill>
                            <a:srgbClr val="000000"/>
                          </a:solidFill>
                          <a:effectLst/>
                          <a:latin typeface="Segoe UI" panose="020B0502040204020203" pitchFamily="34" charset="0"/>
                          <a:cs typeface="Segoe UI" panose="020B0502040204020203" pitchFamily="34" charset="0"/>
                        </a:rPr>
                        <a:t>100,0</a:t>
                      </a:r>
                    </a:p>
                  </a:txBody>
                  <a:tcPr marL="8724" marR="8724" marT="8724"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1200" b="0" i="0" u="none" strike="noStrike">
                          <a:solidFill>
                            <a:srgbClr val="B6004B"/>
                          </a:solidFill>
                          <a:effectLst/>
                          <a:latin typeface="Segoe UI" panose="020B0502040204020203" pitchFamily="34" charset="0"/>
                          <a:cs typeface="Segoe UI" panose="020B0502040204020203" pitchFamily="34" charset="0"/>
                        </a:rPr>
                        <a:t>+3</a:t>
                      </a:r>
                    </a:p>
                  </a:txBody>
                  <a:tcPr marL="8724" marR="8724" marT="8724"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1200" b="1" i="0" u="none" strike="noStrike">
                          <a:solidFill>
                            <a:srgbClr val="000000"/>
                          </a:solidFill>
                          <a:effectLst/>
                          <a:latin typeface="Segoe UI" panose="020B0502040204020203" pitchFamily="34" charset="0"/>
                          <a:cs typeface="Segoe UI" panose="020B0502040204020203" pitchFamily="34" charset="0"/>
                        </a:rPr>
                        <a:t> </a:t>
                      </a:r>
                    </a:p>
                  </a:txBody>
                  <a:tcPr marL="8724" marR="8724" marT="8724"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366445485"/>
                  </a:ext>
                </a:extLst>
              </a:tr>
              <a:tr h="226830">
                <a:tc>
                  <a:txBody>
                    <a:bodyPr/>
                    <a:lstStyle/>
                    <a:p>
                      <a:pPr algn="l"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Trabajador por cuenta propia </a:t>
                      </a:r>
                    </a:p>
                  </a:txBody>
                  <a:tcPr marL="8724" marR="8724" marT="8724"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30</a:t>
                      </a:r>
                    </a:p>
                  </a:txBody>
                  <a:tcPr marL="8724" marR="8724" marT="8724"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35</a:t>
                      </a:r>
                    </a:p>
                  </a:txBody>
                  <a:tcPr marL="8724" marR="8724" marT="8724"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59,9</a:t>
                      </a:r>
                    </a:p>
                  </a:txBody>
                  <a:tcPr marL="8724" marR="8724" marT="8724"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+5</a:t>
                      </a:r>
                    </a:p>
                  </a:txBody>
                  <a:tcPr marL="8724" marR="8724" marT="8724"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200" b="1" i="0" u="none" strike="noStrike">
                          <a:solidFill>
                            <a:srgbClr val="000000"/>
                          </a:solidFill>
                          <a:effectLst/>
                          <a:latin typeface="Segoe UI" panose="020B0502040204020203" pitchFamily="34" charset="0"/>
                          <a:cs typeface="Segoe UI" panose="020B0502040204020203" pitchFamily="34" charset="0"/>
                        </a:rPr>
                        <a:t>9,6</a:t>
                      </a:r>
                    </a:p>
                  </a:txBody>
                  <a:tcPr marL="8724" marR="8724" marT="8724"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222124332"/>
                  </a:ext>
                </a:extLst>
              </a:tr>
              <a:tr h="226830">
                <a:tc>
                  <a:txBody>
                    <a:bodyPr/>
                    <a:lstStyle/>
                    <a:p>
                      <a:pPr algn="l" fontAlgn="ctr">
                        <a:buNone/>
                      </a:pPr>
                      <a:r>
                        <a:rPr lang="es-CO" sz="900" b="1" i="0" u="none" strike="noStrike" dirty="0">
                          <a:solidFill>
                            <a:srgbClr val="000000"/>
                          </a:solidFill>
                          <a:effectLst/>
                          <a:latin typeface="Segoe UI" panose="020B0502040204020203" pitchFamily="34" charset="0"/>
                          <a:cs typeface="Segoe UI" panose="020B0502040204020203" pitchFamily="34" charset="0"/>
                        </a:rPr>
                        <a:t>Obrero, empleado particular  </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16</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16</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27,8</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+0</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200" b="1" i="0" u="none" strike="noStrike">
                          <a:solidFill>
                            <a:srgbClr val="000000"/>
                          </a:solidFill>
                          <a:effectLst/>
                          <a:latin typeface="Segoe UI" panose="020B0502040204020203" pitchFamily="34" charset="0"/>
                          <a:cs typeface="Segoe UI" panose="020B0502040204020203" pitchFamily="34" charset="0"/>
                        </a:rPr>
                        <a:t>0,5</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948181468"/>
                  </a:ext>
                </a:extLst>
              </a:tr>
              <a:tr h="226830">
                <a:tc>
                  <a:txBody>
                    <a:bodyPr/>
                    <a:lstStyle/>
                    <a:p>
                      <a:pPr algn="l"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Empleado doméstico </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3</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3</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4,7</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+0</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200" b="1" i="0" u="none" strike="noStrike">
                          <a:solidFill>
                            <a:srgbClr val="000000"/>
                          </a:solidFill>
                          <a:effectLst/>
                          <a:latin typeface="Segoe UI" panose="020B0502040204020203" pitchFamily="34" charset="0"/>
                          <a:cs typeface="Segoe UI" panose="020B0502040204020203" pitchFamily="34" charset="0"/>
                        </a:rPr>
                        <a:t>0,3</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458735559"/>
                  </a:ext>
                </a:extLst>
              </a:tr>
              <a:tr h="226830">
                <a:tc>
                  <a:txBody>
                    <a:bodyPr/>
                    <a:lstStyle/>
                    <a:p>
                      <a:pPr algn="l"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Jornalero o Peón</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0</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0</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0,1</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-0</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200" b="1" i="0" u="none" strike="noStrike">
                          <a:solidFill>
                            <a:srgbClr val="000000"/>
                          </a:solidFill>
                          <a:effectLst/>
                          <a:latin typeface="Segoe UI" panose="020B0502040204020203" pitchFamily="34" charset="0"/>
                          <a:cs typeface="Segoe UI" panose="020B0502040204020203" pitchFamily="34" charset="0"/>
                        </a:rPr>
                        <a:t>-0,2</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907178593"/>
                  </a:ext>
                </a:extLst>
              </a:tr>
              <a:tr h="226830">
                <a:tc>
                  <a:txBody>
                    <a:bodyPr/>
                    <a:lstStyle/>
                    <a:p>
                      <a:pPr algn="l"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Patrón o empleador</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1</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1</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1,0</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-0</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200" b="1" i="0" u="none" strike="noStrike">
                          <a:solidFill>
                            <a:srgbClr val="000000"/>
                          </a:solidFill>
                          <a:effectLst/>
                          <a:latin typeface="Segoe UI" panose="020B0502040204020203" pitchFamily="34" charset="0"/>
                          <a:cs typeface="Segoe UI" panose="020B0502040204020203" pitchFamily="34" charset="0"/>
                        </a:rPr>
                        <a:t>-0,7</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595895588"/>
                  </a:ext>
                </a:extLst>
              </a:tr>
              <a:tr h="226830">
                <a:tc>
                  <a:txBody>
                    <a:bodyPr/>
                    <a:lstStyle/>
                    <a:p>
                      <a:pPr algn="l"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Trabajador familiar sin remuneración </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1</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0</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0,8</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-0</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200" b="1" i="0" u="none" strike="noStrike">
                          <a:solidFill>
                            <a:srgbClr val="000000"/>
                          </a:solidFill>
                          <a:effectLst/>
                          <a:latin typeface="Segoe UI" panose="020B0502040204020203" pitchFamily="34" charset="0"/>
                          <a:cs typeface="Segoe UI" panose="020B0502040204020203" pitchFamily="34" charset="0"/>
                        </a:rPr>
                        <a:t>-0,9</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916262228"/>
                  </a:ext>
                </a:extLst>
              </a:tr>
              <a:tr h="226830">
                <a:tc>
                  <a:txBody>
                    <a:bodyPr/>
                    <a:lstStyle/>
                    <a:p>
                      <a:pPr algn="l"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Obrero, empleado del gobierno </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5</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3</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5,7</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-2</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200" b="1" i="0" u="none" strike="noStrike" dirty="0">
                          <a:solidFill>
                            <a:srgbClr val="000000"/>
                          </a:solidFill>
                          <a:effectLst/>
                          <a:latin typeface="Segoe UI" panose="020B0502040204020203" pitchFamily="34" charset="0"/>
                          <a:cs typeface="Segoe UI" panose="020B0502040204020203" pitchFamily="34" charset="0"/>
                        </a:rPr>
                        <a:t>-2,9</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345541558"/>
                  </a:ext>
                </a:extLst>
              </a:tr>
            </a:tbl>
          </a:graphicData>
        </a:graphic>
      </p:graphicFrame>
    </p:spTree>
    <p:extLst>
      <p:ext uri="{BB962C8B-B14F-4D97-AF65-F5344CB8AC3E}">
        <p14:creationId xmlns:p14="http://schemas.microsoft.com/office/powerpoint/2010/main" val="29808453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07E96C63-62D1-EE0B-077F-3BABE478A92D}"/>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6E1F923B-A34D-9927-E91F-799E23C45FA2}"/>
              </a:ext>
            </a:extLst>
          </p:cNvPr>
          <p:cNvSpPr txBox="1"/>
          <p:nvPr/>
        </p:nvSpPr>
        <p:spPr>
          <a:xfrm>
            <a:off x="406606" y="237822"/>
            <a:ext cx="8021041" cy="697114"/>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pPr lvl="0">
              <a:lnSpc>
                <a:spcPct val="90000"/>
              </a:lnSpc>
              <a:defRPr/>
            </a:pPr>
            <a:r>
              <a:rPr lang="es-ES" sz="1600" b="0" dirty="0">
                <a:solidFill>
                  <a:srgbClr val="EF3C6F"/>
                </a:solidFill>
                <a:ea typeface="Segoe UI Emoji" panose="020B0502040204020203" pitchFamily="34" charset="0"/>
              </a:rPr>
              <a:t>Tasa Global de Participación </a:t>
            </a:r>
            <a:r>
              <a:rPr lang="es-ES" sz="1600" b="0" dirty="0">
                <a:solidFill>
                  <a:srgbClr val="6F2A4D"/>
                </a:solidFill>
                <a:ea typeface="Segoe UI Emoji" panose="020B0502040204020203" pitchFamily="34" charset="0"/>
              </a:rPr>
              <a:t>(TGP)</a:t>
            </a:r>
            <a:r>
              <a:rPr lang="es-ES" sz="1600" b="0" dirty="0">
                <a:solidFill>
                  <a:srgbClr val="EF3C6F"/>
                </a:solidFill>
                <a:ea typeface="Segoe UI Emoji" panose="020B0502040204020203" pitchFamily="34" charset="0"/>
              </a:rPr>
              <a:t>, Tasa de Ocupación </a:t>
            </a:r>
            <a:r>
              <a:rPr lang="es-ES" sz="1600" b="0" dirty="0">
                <a:solidFill>
                  <a:srgbClr val="6F2A4D"/>
                </a:solidFill>
                <a:ea typeface="Segoe UI Emoji" panose="020B0502040204020203" pitchFamily="34" charset="0"/>
              </a:rPr>
              <a:t>(TO)</a:t>
            </a:r>
            <a:r>
              <a:rPr lang="es-ES" sz="1600" b="0" dirty="0">
                <a:solidFill>
                  <a:srgbClr val="EF3C6F"/>
                </a:solidFill>
                <a:ea typeface="Segoe UI Emoji" panose="020B0502040204020203" pitchFamily="34" charset="0"/>
              </a:rPr>
              <a:t> y Tasa de Desocupación </a:t>
            </a:r>
            <a:r>
              <a:rPr lang="es-ES" sz="1600" b="0" dirty="0">
                <a:solidFill>
                  <a:srgbClr val="6F2A4D"/>
                </a:solidFill>
                <a:ea typeface="Segoe UI Emoji" panose="020B0502040204020203" pitchFamily="34" charset="0"/>
              </a:rPr>
              <a:t>(TD)</a:t>
            </a:r>
            <a:r>
              <a:rPr lang="es-ES" sz="1600" b="0" dirty="0">
                <a:solidFill>
                  <a:srgbClr val="EF3C6F"/>
                </a:solidFill>
                <a:ea typeface="Segoe UI Emoji" panose="020B0502040204020203" pitchFamily="34" charset="0"/>
              </a:rPr>
              <a:t> </a:t>
            </a:r>
          </a:p>
          <a:p>
            <a:pPr lvl="0">
              <a:lnSpc>
                <a:spcPct val="90000"/>
              </a:lnSpc>
              <a:defRPr/>
            </a:pPr>
            <a:r>
              <a:rPr lang="es-ES" sz="1600" b="0" dirty="0">
                <a:solidFill>
                  <a:srgbClr val="6F2A4D"/>
                </a:solidFill>
                <a:ea typeface="Segoe UI Emoji" panose="020B0502040204020203" pitchFamily="34" charset="0"/>
              </a:rPr>
              <a:t>La Guajira</a:t>
            </a:r>
          </a:p>
          <a:p>
            <a:pPr lvl="0">
              <a:defRPr/>
            </a:pPr>
            <a:r>
              <a:rPr lang="es-ES" sz="1200" b="0" dirty="0">
                <a:solidFill>
                  <a:schemeClr val="tx1">
                    <a:lumMod val="85000"/>
                    <a:lumOff val="15000"/>
                  </a:schemeClr>
                </a:solidFill>
                <a:ea typeface="Segoe UI Emoji" panose="020B0502040204020203" pitchFamily="34" charset="0"/>
              </a:rPr>
              <a:t>Anual 2016 – 2025 </a:t>
            </a:r>
          </a:p>
        </p:txBody>
      </p:sp>
      <p:sp>
        <p:nvSpPr>
          <p:cNvPr id="5" name="Rectángulo 4">
            <a:extLst>
              <a:ext uri="{FF2B5EF4-FFF2-40B4-BE49-F238E27FC236}">
                <a16:creationId xmlns:a16="http://schemas.microsoft.com/office/drawing/2014/main" id="{287A16DB-9786-7C02-C5EE-3BD9E0761D85}"/>
              </a:ext>
            </a:extLst>
          </p:cNvPr>
          <p:cNvSpPr/>
          <p:nvPr/>
        </p:nvSpPr>
        <p:spPr>
          <a:xfrm>
            <a:off x="422238" y="4366172"/>
            <a:ext cx="8419171" cy="480324"/>
          </a:xfrm>
          <a:prstGeom prst="rect">
            <a:avLst/>
          </a:prstGeom>
        </p:spPr>
        <p:txBody>
          <a:bodyPr wrap="square">
            <a:spAutoFit/>
          </a:bodyPr>
          <a:lstStyle/>
          <a:p>
            <a:pPr>
              <a:lnSpc>
                <a:spcPct val="107000"/>
              </a:lnSpc>
            </a:pPr>
            <a:r>
              <a:rPr lang="es-CO" sz="600" b="1" dirty="0">
                <a:latin typeface="Segoe UI" panose="020B0502040204020203" pitchFamily="34" charset="0"/>
                <a:ea typeface="Calibri" panose="020F0502020204030204" pitchFamily="34" charset="0"/>
                <a:cs typeface="Segoe UI" panose="020B0502040204020203" pitchFamily="34" charset="0"/>
              </a:rPr>
              <a:t>Fuente: </a:t>
            </a:r>
            <a:r>
              <a:rPr lang="es-CO" sz="600" dirty="0">
                <a:latin typeface="Segoe UI" panose="020B0502040204020203" pitchFamily="34" charset="0"/>
                <a:ea typeface="Calibri" panose="020F0502020204030204" pitchFamily="34" charset="0"/>
                <a:cs typeface="Segoe UI" panose="020B0502040204020203" pitchFamily="34" charset="0"/>
              </a:rPr>
              <a:t>DANE, GEIH.</a:t>
            </a:r>
            <a:endParaRPr lang="es-ES" sz="600" b="1" dirty="0">
              <a:latin typeface="Segoe UI" panose="020B0502040204020203" pitchFamily="34" charset="0"/>
              <a:cs typeface="Segoe UI" panose="020B0502040204020203" pitchFamily="34" charset="0"/>
            </a:endParaRPr>
          </a:p>
          <a:p>
            <a:pPr>
              <a:lnSpc>
                <a:spcPct val="107000"/>
              </a:lnSpc>
              <a:spcAft>
                <a:spcPts val="0"/>
              </a:spcAft>
            </a:pPr>
            <a:r>
              <a:rPr lang="es-CO" sz="600" b="1" dirty="0">
                <a:latin typeface="Segoe UI" panose="020B0502040204020203" pitchFamily="34" charset="0"/>
                <a:ea typeface="Calibri" panose="020F0502020204030204" pitchFamily="34" charset="0"/>
                <a:cs typeface="Segoe UI" panose="020B0502040204020203" pitchFamily="34" charset="0"/>
              </a:rPr>
              <a:t>Notas:</a:t>
            </a:r>
          </a:p>
          <a:p>
            <a:pPr marL="171450" indent="-171450">
              <a:lnSpc>
                <a:spcPct val="107000"/>
              </a:lnSpc>
              <a:spcAft>
                <a:spcPts val="0"/>
              </a:spcAft>
              <a:buFont typeface="Arial" panose="020B0604020202020204" pitchFamily="34" charset="0"/>
              <a:buChar char="•"/>
            </a:pPr>
            <a:r>
              <a:rPr lang="es-ES" sz="600" dirty="0">
                <a:latin typeface="Segoe UI" panose="020B0502040204020203" pitchFamily="34" charset="0"/>
                <a:cs typeface="Segoe UI" panose="020B0502040204020203" pitchFamily="34" charset="0"/>
              </a:rPr>
              <a:t>Datos expandidos con proyecciones de población elaboradas con base en los resultados del Censo Nacional de Población y Vivienda 2018.</a:t>
            </a:r>
            <a:endParaRPr lang="es-CO" sz="600" dirty="0">
              <a:latin typeface="Segoe UI" panose="020B0502040204020203" pitchFamily="34" charset="0"/>
              <a:ea typeface="Calibri" panose="020F0502020204030204" pitchFamily="34" charset="0"/>
              <a:cs typeface="Segoe UI" panose="020B0502040204020203" pitchFamily="34" charset="0"/>
            </a:endParaRPr>
          </a:p>
          <a:p>
            <a:pPr marL="171450" indent="-171450">
              <a:lnSpc>
                <a:spcPct val="107000"/>
              </a:lnSpc>
              <a:buFont typeface="Arial" panose="020B0604020202020204" pitchFamily="34" charset="0"/>
              <a:buChar char="•"/>
            </a:pPr>
            <a:r>
              <a:rPr lang="es-CO" sz="600" dirty="0">
                <a:latin typeface="Segoe UI" panose="020B0502040204020203" pitchFamily="34" charset="0"/>
                <a:ea typeface="Calibri" panose="020F0502020204030204" pitchFamily="34" charset="0"/>
                <a:cs typeface="Segoe UI" panose="020B0502040204020203" pitchFamily="34" charset="0"/>
              </a:rPr>
              <a:t>Cifras aproximadas a un decimal. Por efecto del redondeo los totales pueden diferir ligeramente del anexo estadístico.</a:t>
            </a:r>
          </a:p>
        </p:txBody>
      </p:sp>
      <p:pic>
        <p:nvPicPr>
          <p:cNvPr id="2050" name="Picture 2">
            <a:extLst>
              <a:ext uri="{FF2B5EF4-FFF2-40B4-BE49-F238E27FC236}">
                <a16:creationId xmlns:a16="http://schemas.microsoft.com/office/drawing/2014/main" id="{6E6FF96F-4602-8630-FC1E-193732B30D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934936"/>
            <a:ext cx="60960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70430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C8C27B-4355-0943-6450-1642A97E3DCF}"/>
            </a:ext>
          </a:extLst>
        </p:cNvPr>
        <p:cNvGrpSpPr/>
        <p:nvPr/>
      </p:nvGrpSpPr>
      <p:grpSpPr>
        <a:xfrm>
          <a:off x="0" y="0"/>
          <a:ext cx="0" cy="0"/>
          <a:chOff x="0" y="0"/>
          <a:chExt cx="0" cy="0"/>
        </a:xfrm>
      </p:grpSpPr>
      <p:cxnSp>
        <p:nvCxnSpPr>
          <p:cNvPr id="13" name="Conector recto 12">
            <a:extLst>
              <a:ext uri="{FF2B5EF4-FFF2-40B4-BE49-F238E27FC236}">
                <a16:creationId xmlns:a16="http://schemas.microsoft.com/office/drawing/2014/main" id="{918C89E5-EFBD-1397-1313-D6582C70E60C}"/>
              </a:ext>
            </a:extLst>
          </p:cNvPr>
          <p:cNvCxnSpPr>
            <a:cxnSpLocks/>
          </p:cNvCxnSpPr>
          <p:nvPr/>
        </p:nvCxnSpPr>
        <p:spPr>
          <a:xfrm flipV="1">
            <a:off x="325831" y="489857"/>
            <a:ext cx="0" cy="380711"/>
          </a:xfrm>
          <a:prstGeom prst="line">
            <a:avLst/>
          </a:prstGeom>
          <a:ln>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2" name="object 2">
            <a:extLst>
              <a:ext uri="{FF2B5EF4-FFF2-40B4-BE49-F238E27FC236}">
                <a16:creationId xmlns:a16="http://schemas.microsoft.com/office/drawing/2014/main" id="{A5185CA6-4AA2-4F15-A27F-3309EDAFF421}"/>
              </a:ext>
            </a:extLst>
          </p:cNvPr>
          <p:cNvSpPr txBox="1"/>
          <p:nvPr/>
        </p:nvSpPr>
        <p:spPr>
          <a:xfrm>
            <a:off x="457059" y="249325"/>
            <a:ext cx="7661696" cy="461665"/>
          </a:xfrm>
          <a:prstGeom prst="rect">
            <a:avLst/>
          </a:prstGeom>
        </p:spPr>
        <p:txBody>
          <a:bodyPr vert="horz" wrap="square" lIns="0" tIns="0" rIns="0" bIns="0"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srgbClr val="8064A2">
                    <a:lumMod val="75000"/>
                  </a:srgbClr>
                </a:solidFill>
                <a:effectLst/>
                <a:uLnTx/>
                <a:uFillTx/>
                <a:latin typeface="Segoe UI"/>
                <a:ea typeface="+mn-ea"/>
                <a:cs typeface="Arial"/>
              </a:rPr>
              <a:t>Variación anual del IPC. Comparación otros países</a:t>
            </a:r>
          </a:p>
          <a:p>
            <a:pPr marL="0" marR="0" lvl="0" indent="0" algn="l" defTabSz="457189" rtl="0" eaLnBrk="1" fontAlgn="auto" latinLnBrk="0" hangingPunct="1">
              <a:lnSpc>
                <a:spcPct val="100000"/>
              </a:lnSpc>
              <a:spcBef>
                <a:spcPts val="0"/>
              </a:spcBef>
              <a:spcAft>
                <a:spcPts val="0"/>
              </a:spcAft>
              <a:buClrTx/>
              <a:buSzTx/>
              <a:buFontTx/>
              <a:buNone/>
              <a:tabLst/>
              <a:defRPr/>
            </a:pPr>
            <a:r>
              <a:rPr kumimoji="0" lang="es-CO" sz="1200" b="1" i="0" u="none" strike="noStrike" kern="1200" cap="none" spc="0" normalizeH="0" baseline="0" noProof="0" dirty="0">
                <a:ln>
                  <a:noFill/>
                </a:ln>
                <a:solidFill>
                  <a:prstClr val="black"/>
                </a:solidFill>
                <a:effectLst/>
                <a:uLnTx/>
                <a:uFillTx/>
                <a:latin typeface="Segoe UI"/>
                <a:ea typeface="Roboto Medium" panose="02000000000000000000" pitchFamily="2" charset="0"/>
                <a:cs typeface="Roboto Medium" panose="02000000000000000000" pitchFamily="2" charset="0"/>
              </a:rPr>
              <a:t>Enero 2019 – Julio</a:t>
            </a:r>
            <a:r>
              <a:rPr kumimoji="0" lang="es-ES" sz="1200" b="1" i="0" u="none" strike="noStrike" kern="1200" cap="none" spc="0" normalizeH="0" baseline="0" noProof="0" dirty="0">
                <a:ln>
                  <a:noFill/>
                </a:ln>
                <a:solidFill>
                  <a:srgbClr val="000000"/>
                </a:solidFill>
                <a:effectLst/>
                <a:uLnTx/>
                <a:uFillTx/>
                <a:latin typeface="Segoe UI"/>
                <a:ea typeface="Roboto Medium" panose="02000000000000000000" pitchFamily="2" charset="0"/>
                <a:cs typeface="Roboto Medium" panose="02000000000000000000" pitchFamily="2" charset="0"/>
              </a:rPr>
              <a:t> 2025</a:t>
            </a:r>
            <a:endParaRPr kumimoji="0" lang="es-ES" sz="1200" b="1" i="0" u="none" strike="noStrike" kern="1200" cap="none" spc="0" normalizeH="0" baseline="0" noProof="0" dirty="0">
              <a:ln>
                <a:noFill/>
              </a:ln>
              <a:solidFill>
                <a:prstClr val="black"/>
              </a:solidFill>
              <a:effectLst/>
              <a:uLnTx/>
              <a:uFillTx/>
              <a:latin typeface="Segoe UI"/>
              <a:ea typeface="Roboto Medium" panose="02000000000000000000" pitchFamily="2" charset="0"/>
              <a:cs typeface="Roboto Medium" panose="02000000000000000000" pitchFamily="2" charset="0"/>
            </a:endParaRPr>
          </a:p>
        </p:txBody>
      </p:sp>
      <p:sp>
        <p:nvSpPr>
          <p:cNvPr id="4" name="TextBox 3">
            <a:extLst>
              <a:ext uri="{FF2B5EF4-FFF2-40B4-BE49-F238E27FC236}">
                <a16:creationId xmlns:a16="http://schemas.microsoft.com/office/drawing/2014/main" id="{4E593AD0-9A7A-0314-765E-D7B694F7583E}"/>
              </a:ext>
            </a:extLst>
          </p:cNvPr>
          <p:cNvSpPr txBox="1"/>
          <p:nvPr/>
        </p:nvSpPr>
        <p:spPr>
          <a:xfrm>
            <a:off x="117663" y="4629723"/>
            <a:ext cx="8908676" cy="566418"/>
          </a:xfrm>
          <a:prstGeom prst="rect">
            <a:avLst/>
          </a:prstGeom>
          <a:noFill/>
        </p:spPr>
        <p:txBody>
          <a:bodyPr wrap="square" lIns="73260" tIns="36630" rIns="73260" bIns="36630"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black"/>
                </a:solidFill>
                <a:effectLst/>
                <a:uLnTx/>
                <a:uFillTx/>
                <a:latin typeface="Segoe UI"/>
                <a:ea typeface="+mn-ea"/>
                <a:cs typeface="Arial"/>
              </a:rPr>
              <a:t>Fuente: </a:t>
            </a:r>
            <a:r>
              <a:rPr kumimoji="0" lang="en-US" sz="800" b="0" i="0" u="none" strike="noStrike" kern="0" cap="none" spc="0" normalizeH="0" baseline="0" noProof="0" dirty="0">
                <a:ln>
                  <a:noFill/>
                </a:ln>
                <a:solidFill>
                  <a:prstClr val="black"/>
                </a:solidFill>
                <a:effectLst/>
                <a:uLnTx/>
                <a:uFillTx/>
                <a:latin typeface="Segoe UI"/>
                <a:ea typeface="+mn-ea"/>
                <a:cs typeface="Arial"/>
              </a:rPr>
              <a:t>DANE – IPC y OCDE (</a:t>
            </a:r>
            <a:r>
              <a:rPr kumimoji="0" lang="en-US" sz="800" b="0" i="0" u="none" strike="noStrike" kern="0" cap="none" spc="0" normalizeH="0" baseline="0" noProof="0" dirty="0" err="1">
                <a:ln>
                  <a:noFill/>
                </a:ln>
                <a:solidFill>
                  <a:prstClr val="black"/>
                </a:solidFill>
                <a:effectLst/>
                <a:uLnTx/>
                <a:uFillTx/>
                <a:latin typeface="Segoe UI"/>
                <a:ea typeface="+mn-ea"/>
                <a:cs typeface="Arial"/>
              </a:rPr>
              <a:t>Obtenido</a:t>
            </a:r>
            <a:r>
              <a:rPr kumimoji="0" lang="en-US" sz="800" b="0" i="0" u="none" strike="noStrike" kern="0" cap="none" spc="0" normalizeH="0" baseline="0" noProof="0" dirty="0">
                <a:ln>
                  <a:noFill/>
                </a:ln>
                <a:solidFill>
                  <a:prstClr val="black"/>
                </a:solidFill>
                <a:effectLst/>
                <a:uLnTx/>
                <a:uFillTx/>
                <a:latin typeface="Segoe UI"/>
                <a:ea typeface="+mn-ea"/>
                <a:cs typeface="Arial"/>
              </a:rPr>
              <a:t> de: data.oecd.org/price/inflation-cpi.htm </a:t>
            </a:r>
            <a:r>
              <a:rPr kumimoji="0" lang="en-US" sz="800" b="0" i="0" u="none" strike="noStrike" kern="0" cap="none" spc="0" normalizeH="0" baseline="0" noProof="0" dirty="0" err="1">
                <a:ln>
                  <a:noFill/>
                </a:ln>
                <a:solidFill>
                  <a:prstClr val="black"/>
                </a:solidFill>
                <a:effectLst/>
                <a:uLnTx/>
                <a:uFillTx/>
                <a:latin typeface="Segoe UI"/>
                <a:ea typeface="+mn-ea"/>
                <a:cs typeface="Arial"/>
              </a:rPr>
              <a:t>el</a:t>
            </a:r>
            <a:r>
              <a:rPr kumimoji="0" lang="en-US" sz="800" b="0" i="0" u="none" strike="noStrike" kern="0" cap="none" spc="0" normalizeH="0" baseline="0" noProof="0" dirty="0">
                <a:ln>
                  <a:noFill/>
                </a:ln>
                <a:solidFill>
                  <a:prstClr val="black"/>
                </a:solidFill>
                <a:effectLst/>
                <a:uLnTx/>
                <a:uFillTx/>
                <a:latin typeface="Segoe UI"/>
                <a:ea typeface="+mn-ea"/>
                <a:cs typeface="Arial"/>
              </a:rPr>
              <a:t> 05/08/2025)</a:t>
            </a:r>
          </a:p>
          <a:p>
            <a:pPr marL="0" marR="0" lvl="0" indent="0" algn="l" defTabSz="457189"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Segoe UI"/>
                <a:ea typeface="+mn-ea"/>
                <a:cs typeface="Arial"/>
              </a:rPr>
              <a:t>Euro 27 </a:t>
            </a:r>
            <a:r>
              <a:rPr kumimoji="0" lang="en-US" sz="800" b="0" i="0" u="none" strike="noStrike" kern="0" cap="none" spc="0" normalizeH="0" baseline="0" noProof="0" dirty="0" err="1">
                <a:ln>
                  <a:noFill/>
                </a:ln>
                <a:solidFill>
                  <a:prstClr val="black"/>
                </a:solidFill>
                <a:effectLst/>
                <a:uLnTx/>
                <a:uFillTx/>
                <a:latin typeface="Segoe UI"/>
                <a:ea typeface="+mn-ea"/>
                <a:cs typeface="Arial"/>
              </a:rPr>
              <a:t>paises</a:t>
            </a:r>
            <a:r>
              <a:rPr kumimoji="0" lang="en-US" sz="800" b="0" i="0" u="none" strike="noStrike" kern="0" cap="none" spc="0" normalizeH="0" baseline="0" noProof="0" dirty="0">
                <a:ln>
                  <a:noFill/>
                </a:ln>
                <a:solidFill>
                  <a:prstClr val="black"/>
                </a:solidFill>
                <a:effectLst/>
                <a:uLnTx/>
                <a:uFillTx/>
                <a:latin typeface="Segoe UI"/>
                <a:ea typeface="+mn-ea"/>
                <a:cs typeface="Arial"/>
              </a:rPr>
              <a:t>: Alemania, </a:t>
            </a:r>
            <a:r>
              <a:rPr kumimoji="0" lang="en-US" sz="800" b="0" i="0" u="none" strike="noStrike" kern="0" cap="none" spc="0" normalizeH="0" baseline="0" noProof="0" dirty="0" err="1">
                <a:ln>
                  <a:noFill/>
                </a:ln>
                <a:solidFill>
                  <a:prstClr val="black"/>
                </a:solidFill>
                <a:effectLst/>
                <a:uLnTx/>
                <a:uFillTx/>
                <a:latin typeface="Segoe UI"/>
                <a:ea typeface="+mn-ea"/>
                <a:cs typeface="Arial"/>
              </a:rPr>
              <a:t>Bélgica</a:t>
            </a:r>
            <a:r>
              <a:rPr kumimoji="0" lang="en-US" sz="800" b="0" i="0" u="none" strike="noStrike" kern="0" cap="none" spc="0" normalizeH="0" baseline="0" noProof="0" dirty="0">
                <a:ln>
                  <a:noFill/>
                </a:ln>
                <a:solidFill>
                  <a:prstClr val="black"/>
                </a:solidFill>
                <a:effectLst/>
                <a:uLnTx/>
                <a:uFillTx/>
                <a:latin typeface="Segoe UI"/>
                <a:ea typeface="+mn-ea"/>
                <a:cs typeface="Arial"/>
              </a:rPr>
              <a:t>, Francia, Italia, </a:t>
            </a:r>
            <a:r>
              <a:rPr kumimoji="0" lang="en-US" sz="800" b="0" i="0" u="none" strike="noStrike" kern="0" cap="none" spc="0" normalizeH="0" baseline="0" noProof="0" dirty="0" err="1">
                <a:ln>
                  <a:noFill/>
                </a:ln>
                <a:solidFill>
                  <a:prstClr val="black"/>
                </a:solidFill>
                <a:effectLst/>
                <a:uLnTx/>
                <a:uFillTx/>
                <a:latin typeface="Segoe UI"/>
                <a:ea typeface="+mn-ea"/>
                <a:cs typeface="Arial"/>
              </a:rPr>
              <a:t>Luxemburgo</a:t>
            </a:r>
            <a:r>
              <a:rPr kumimoji="0" lang="en-US" sz="800" b="0" i="0" u="none" strike="noStrike" kern="0" cap="none" spc="0" normalizeH="0" baseline="0" noProof="0" dirty="0">
                <a:ln>
                  <a:noFill/>
                </a:ln>
                <a:solidFill>
                  <a:prstClr val="black"/>
                </a:solidFill>
                <a:effectLst/>
                <a:uLnTx/>
                <a:uFillTx/>
                <a:latin typeface="Segoe UI"/>
                <a:ea typeface="+mn-ea"/>
                <a:cs typeface="Arial"/>
              </a:rPr>
              <a:t>, Paises Bajos, Dinamarca, Irlanda, Grecia, España, Portugal, Austria, Finlandia, </a:t>
            </a:r>
            <a:r>
              <a:rPr kumimoji="0" lang="en-US" sz="800" b="0" i="0" u="none" strike="noStrike" kern="0" cap="none" spc="0" normalizeH="0" baseline="0" noProof="0" dirty="0" err="1">
                <a:ln>
                  <a:noFill/>
                </a:ln>
                <a:solidFill>
                  <a:prstClr val="black"/>
                </a:solidFill>
                <a:effectLst/>
                <a:uLnTx/>
                <a:uFillTx/>
                <a:latin typeface="Segoe UI"/>
                <a:ea typeface="+mn-ea"/>
                <a:cs typeface="Arial"/>
              </a:rPr>
              <a:t>Suecia</a:t>
            </a:r>
            <a:r>
              <a:rPr kumimoji="0" lang="en-US" sz="800" b="0" i="0" u="none" strike="noStrike" kern="0" cap="none" spc="0" normalizeH="0" baseline="0" noProof="0" dirty="0">
                <a:ln>
                  <a:noFill/>
                </a:ln>
                <a:solidFill>
                  <a:prstClr val="black"/>
                </a:solidFill>
                <a:effectLst/>
                <a:uLnTx/>
                <a:uFillTx/>
                <a:latin typeface="Segoe UI"/>
                <a:ea typeface="+mn-ea"/>
                <a:cs typeface="Arial"/>
              </a:rPr>
              <a:t>, República Checa, Chipre, </a:t>
            </a:r>
            <a:r>
              <a:rPr kumimoji="0" lang="en-US" sz="800" b="0" i="0" u="none" strike="noStrike" kern="0" cap="none" spc="0" normalizeH="0" baseline="0" noProof="0" dirty="0" err="1">
                <a:ln>
                  <a:noFill/>
                </a:ln>
                <a:solidFill>
                  <a:prstClr val="black"/>
                </a:solidFill>
                <a:effectLst/>
                <a:uLnTx/>
                <a:uFillTx/>
                <a:latin typeface="Segoe UI"/>
                <a:ea typeface="+mn-ea"/>
                <a:cs typeface="Arial"/>
              </a:rPr>
              <a:t>Eslovaquia</a:t>
            </a:r>
            <a:r>
              <a:rPr kumimoji="0" lang="en-US" sz="800" b="0" i="0" u="none" strike="noStrike" kern="0" cap="none" spc="0" normalizeH="0" baseline="0" noProof="0" dirty="0">
                <a:ln>
                  <a:noFill/>
                </a:ln>
                <a:solidFill>
                  <a:prstClr val="black"/>
                </a:solidFill>
                <a:effectLst/>
                <a:uLnTx/>
                <a:uFillTx/>
                <a:latin typeface="Segoe UI"/>
                <a:ea typeface="+mn-ea"/>
                <a:cs typeface="Arial"/>
              </a:rPr>
              <a:t>, </a:t>
            </a:r>
            <a:r>
              <a:rPr kumimoji="0" lang="en-US" sz="800" b="0" i="0" u="none" strike="noStrike" kern="0" cap="none" spc="0" normalizeH="0" baseline="0" noProof="0" dirty="0" err="1">
                <a:ln>
                  <a:noFill/>
                </a:ln>
                <a:solidFill>
                  <a:prstClr val="black"/>
                </a:solidFill>
                <a:effectLst/>
                <a:uLnTx/>
                <a:uFillTx/>
                <a:latin typeface="Segoe UI"/>
                <a:ea typeface="+mn-ea"/>
                <a:cs typeface="Arial"/>
              </a:rPr>
              <a:t>Eslovenia</a:t>
            </a:r>
            <a:r>
              <a:rPr kumimoji="0" lang="en-US" sz="800" b="0" i="0" u="none" strike="noStrike" kern="0" cap="none" spc="0" normalizeH="0" baseline="0" noProof="0" dirty="0">
                <a:ln>
                  <a:noFill/>
                </a:ln>
                <a:solidFill>
                  <a:prstClr val="black"/>
                </a:solidFill>
                <a:effectLst/>
                <a:uLnTx/>
                <a:uFillTx/>
                <a:latin typeface="Segoe UI"/>
                <a:ea typeface="+mn-ea"/>
                <a:cs typeface="Arial"/>
              </a:rPr>
              <a:t>, Estonia, Hungria Letonia, </a:t>
            </a:r>
            <a:r>
              <a:rPr kumimoji="0" lang="en-US" sz="800" b="0" i="0" u="none" strike="noStrike" kern="0" cap="none" spc="0" normalizeH="0" baseline="0" noProof="0" dirty="0" err="1">
                <a:ln>
                  <a:noFill/>
                </a:ln>
                <a:solidFill>
                  <a:prstClr val="black"/>
                </a:solidFill>
                <a:effectLst/>
                <a:uLnTx/>
                <a:uFillTx/>
                <a:latin typeface="Segoe UI"/>
                <a:ea typeface="+mn-ea"/>
                <a:cs typeface="Arial"/>
              </a:rPr>
              <a:t>Lituania</a:t>
            </a:r>
            <a:r>
              <a:rPr kumimoji="0" lang="en-US" sz="800" b="0" i="0" u="none" strike="noStrike" kern="0" cap="none" spc="0" normalizeH="0" baseline="0" noProof="0" dirty="0">
                <a:ln>
                  <a:noFill/>
                </a:ln>
                <a:solidFill>
                  <a:prstClr val="black"/>
                </a:solidFill>
                <a:effectLst/>
                <a:uLnTx/>
                <a:uFillTx/>
                <a:latin typeface="Segoe UI"/>
                <a:ea typeface="+mn-ea"/>
                <a:cs typeface="Arial"/>
              </a:rPr>
              <a:t>, Malta, Polonia, Bulgaria, Rumania y </a:t>
            </a:r>
            <a:r>
              <a:rPr kumimoji="0" lang="en-US" sz="800" b="0" i="0" u="none" strike="noStrike" kern="0" cap="none" spc="0" normalizeH="0" baseline="0" noProof="0" dirty="0" err="1">
                <a:ln>
                  <a:noFill/>
                </a:ln>
                <a:solidFill>
                  <a:prstClr val="black"/>
                </a:solidFill>
                <a:effectLst/>
                <a:uLnTx/>
                <a:uFillTx/>
                <a:latin typeface="Segoe UI"/>
                <a:ea typeface="+mn-ea"/>
                <a:cs typeface="Arial"/>
              </a:rPr>
              <a:t>Croacia</a:t>
            </a:r>
            <a:r>
              <a:rPr kumimoji="0" lang="en-US" sz="800" b="0" i="0" u="none" strike="noStrike" kern="0" cap="none" spc="0" normalizeH="0" baseline="0" noProof="0" dirty="0">
                <a:ln>
                  <a:noFill/>
                </a:ln>
                <a:solidFill>
                  <a:prstClr val="black"/>
                </a:solidFill>
                <a:effectLst/>
                <a:uLnTx/>
                <a:uFillTx/>
                <a:latin typeface="Segoe UI"/>
                <a:ea typeface="+mn-ea"/>
                <a:cs typeface="Arial"/>
              </a:rPr>
              <a:t>.</a:t>
            </a:r>
          </a:p>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dirty="0">
              <a:ln>
                <a:noFill/>
              </a:ln>
              <a:solidFill>
                <a:prstClr val="black"/>
              </a:solidFill>
              <a:effectLst/>
              <a:uLnTx/>
              <a:uFillTx/>
              <a:latin typeface="Segoe UI"/>
              <a:ea typeface="+mn-ea"/>
              <a:cs typeface="+mn-cs"/>
            </a:endParaRPr>
          </a:p>
        </p:txBody>
      </p:sp>
      <p:graphicFrame>
        <p:nvGraphicFramePr>
          <p:cNvPr id="3" name="2 Gráfico">
            <a:extLst>
              <a:ext uri="{FF2B5EF4-FFF2-40B4-BE49-F238E27FC236}">
                <a16:creationId xmlns:a16="http://schemas.microsoft.com/office/drawing/2014/main" id="{00000000-0008-0000-0D00-000003000000}"/>
              </a:ext>
            </a:extLst>
          </p:cNvPr>
          <p:cNvGraphicFramePr>
            <a:graphicFrameLocks/>
          </p:cNvGraphicFramePr>
          <p:nvPr/>
        </p:nvGraphicFramePr>
        <p:xfrm>
          <a:off x="325831" y="1056168"/>
          <a:ext cx="8763577" cy="357355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70220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B0208CAB-16A1-0C3F-DFF2-74D9EF410BF2}"/>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DF4E1ABA-7AE5-F26D-39A4-D89319894916}"/>
              </a:ext>
            </a:extLst>
          </p:cNvPr>
          <p:cNvSpPr txBox="1"/>
          <p:nvPr/>
        </p:nvSpPr>
        <p:spPr>
          <a:xfrm>
            <a:off x="406606" y="237822"/>
            <a:ext cx="8021041" cy="512448"/>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pPr lvl="0">
              <a:lnSpc>
                <a:spcPct val="90000"/>
              </a:lnSpc>
              <a:defRPr/>
            </a:pPr>
            <a:r>
              <a:rPr lang="es-ES" sz="1600" b="0" dirty="0">
                <a:solidFill>
                  <a:srgbClr val="EF3C6F"/>
                </a:solidFill>
                <a:ea typeface="Segoe UI Emoji" panose="020B0502040204020203" pitchFamily="34" charset="0"/>
              </a:rPr>
              <a:t>Tasa Global de Participación </a:t>
            </a:r>
            <a:r>
              <a:rPr lang="es-ES" sz="1600" b="0" dirty="0">
                <a:solidFill>
                  <a:srgbClr val="6F2A4D"/>
                </a:solidFill>
                <a:ea typeface="Segoe UI Emoji" panose="020B0502040204020203" pitchFamily="34" charset="0"/>
              </a:rPr>
              <a:t>(TGP)</a:t>
            </a:r>
            <a:r>
              <a:rPr lang="es-ES" sz="1600" b="0" dirty="0">
                <a:solidFill>
                  <a:srgbClr val="EF3C6F"/>
                </a:solidFill>
                <a:ea typeface="Segoe UI Emoji" panose="020B0502040204020203" pitchFamily="34" charset="0"/>
              </a:rPr>
              <a:t>, Tasa de Ocupación </a:t>
            </a:r>
            <a:r>
              <a:rPr lang="es-ES" sz="1600" b="0" dirty="0">
                <a:solidFill>
                  <a:srgbClr val="6F2A4D"/>
                </a:solidFill>
                <a:ea typeface="Segoe UI Emoji" panose="020B0502040204020203" pitchFamily="34" charset="0"/>
              </a:rPr>
              <a:t>(TO)</a:t>
            </a:r>
            <a:r>
              <a:rPr lang="es-ES" sz="1600" b="0" dirty="0">
                <a:solidFill>
                  <a:srgbClr val="EF3C6F"/>
                </a:solidFill>
                <a:ea typeface="Segoe UI Emoji" panose="020B0502040204020203" pitchFamily="34" charset="0"/>
              </a:rPr>
              <a:t> y Tasa de Desocupación </a:t>
            </a:r>
            <a:r>
              <a:rPr lang="es-ES" sz="1600" b="0" dirty="0">
                <a:solidFill>
                  <a:srgbClr val="6F2A4D"/>
                </a:solidFill>
                <a:ea typeface="Segoe UI Emoji" panose="020B0502040204020203" pitchFamily="34" charset="0"/>
              </a:rPr>
              <a:t>(TD)</a:t>
            </a:r>
            <a:r>
              <a:rPr lang="es-ES" sz="1600" b="0" dirty="0">
                <a:solidFill>
                  <a:srgbClr val="EF3C6F"/>
                </a:solidFill>
                <a:ea typeface="Segoe UI Emoji" panose="020B0502040204020203" pitchFamily="34" charset="0"/>
              </a:rPr>
              <a:t> </a:t>
            </a:r>
          </a:p>
          <a:p>
            <a:pPr lvl="0">
              <a:lnSpc>
                <a:spcPct val="90000"/>
              </a:lnSpc>
              <a:defRPr/>
            </a:pPr>
            <a:r>
              <a:rPr lang="es-ES" sz="1600" b="0" dirty="0">
                <a:solidFill>
                  <a:srgbClr val="6F2A4D"/>
                </a:solidFill>
                <a:ea typeface="Segoe UI Emoji" panose="020B0502040204020203" pitchFamily="34" charset="0"/>
              </a:rPr>
              <a:t>Santa Marta</a:t>
            </a:r>
          </a:p>
        </p:txBody>
      </p:sp>
      <p:sp>
        <p:nvSpPr>
          <p:cNvPr id="3" name="TrimAñoL1Año">
            <a:extLst>
              <a:ext uri="{FF2B5EF4-FFF2-40B4-BE49-F238E27FC236}">
                <a16:creationId xmlns:a16="http://schemas.microsoft.com/office/drawing/2014/main" id="{252A1357-C37F-B14A-B257-7DA998BE6C87}"/>
              </a:ext>
            </a:extLst>
          </p:cNvPr>
          <p:cNvSpPr txBox="1"/>
          <p:nvPr/>
        </p:nvSpPr>
        <p:spPr>
          <a:xfrm>
            <a:off x="406606" y="750270"/>
            <a:ext cx="2381214" cy="253916"/>
          </a:xfrm>
          <a:prstGeom prst="rect">
            <a:avLst/>
          </a:prstGeom>
          <a:solidFill>
            <a:srgbClr val="FFC000"/>
          </a:solid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CO" sz="1200" b="0" dirty="0">
                <a:solidFill>
                  <a:schemeClr val="tx1">
                    <a:lumMod val="85000"/>
                    <a:lumOff val="15000"/>
                  </a:schemeClr>
                </a:solidFill>
                <a:ea typeface="Roboto Medium" panose="02000000000000000000" pitchFamily="2" charset="0"/>
              </a:rPr>
              <a:t>Abril - Junio (2019 – 2025)</a:t>
            </a:r>
          </a:p>
        </p:txBody>
      </p:sp>
      <p:sp>
        <p:nvSpPr>
          <p:cNvPr id="6" name="object 18">
            <a:extLst>
              <a:ext uri="{FF2B5EF4-FFF2-40B4-BE49-F238E27FC236}">
                <a16:creationId xmlns:a16="http://schemas.microsoft.com/office/drawing/2014/main" id="{CF0E654A-8323-D84D-801E-E81CBD91158B}"/>
              </a:ext>
            </a:extLst>
          </p:cNvPr>
          <p:cNvSpPr txBox="1"/>
          <p:nvPr/>
        </p:nvSpPr>
        <p:spPr>
          <a:xfrm>
            <a:off x="415994" y="4393229"/>
            <a:ext cx="8312010" cy="691471"/>
          </a:xfrm>
          <a:prstGeom prst="rect">
            <a:avLst/>
          </a:prstGeom>
        </p:spPr>
        <p:txBody>
          <a:bodyPr vert="horz" wrap="square" lIns="0" tIns="6985" rIns="0" bIns="0" rtlCol="0" anchor="b">
            <a:spAutoFit/>
          </a:bodyPr>
          <a:lstStyle/>
          <a:p>
            <a:pPr>
              <a:lnSpc>
                <a:spcPct val="107000"/>
              </a:lnSpc>
            </a:pPr>
            <a:r>
              <a:rPr lang="es-CO" sz="600" b="1" dirty="0">
                <a:latin typeface="Segoe UI" panose="020B0502040204020203" pitchFamily="34" charset="0"/>
                <a:ea typeface="Calibri" panose="020F0502020204030204" pitchFamily="34" charset="0"/>
                <a:cs typeface="Segoe UI" panose="020B0502040204020203" pitchFamily="34" charset="0"/>
              </a:rPr>
              <a:t>Fuente: </a:t>
            </a:r>
            <a:r>
              <a:rPr lang="es-CO" sz="600" dirty="0">
                <a:latin typeface="Segoe UI" panose="020B0502040204020203" pitchFamily="34" charset="0"/>
                <a:ea typeface="Calibri" panose="020F0502020204030204" pitchFamily="34" charset="0"/>
                <a:cs typeface="Segoe UI" panose="020B0502040204020203" pitchFamily="34" charset="0"/>
              </a:rPr>
              <a:t>DANE, GEIH.</a:t>
            </a:r>
            <a:endParaRPr lang="es-ES" sz="600" b="1" dirty="0">
              <a:latin typeface="Segoe UI" panose="020B0502040204020203" pitchFamily="34" charset="0"/>
              <a:cs typeface="Segoe UI" panose="020B0502040204020203" pitchFamily="34" charset="0"/>
            </a:endParaRPr>
          </a:p>
          <a:p>
            <a:pPr>
              <a:lnSpc>
                <a:spcPct val="107000"/>
              </a:lnSpc>
            </a:pPr>
            <a:r>
              <a:rPr lang="es-ES" sz="600" b="1" dirty="0">
                <a:latin typeface="Segoe UI" panose="020B0502040204020203" pitchFamily="34" charset="0"/>
                <a:cs typeface="Segoe UI" panose="020B0502040204020203" pitchFamily="34" charset="0"/>
              </a:rPr>
              <a:t>* </a:t>
            </a:r>
            <a:r>
              <a:rPr lang="es-ES" sz="600" dirty="0">
                <a:latin typeface="Segoe UI" panose="020B0502040204020203" pitchFamily="34" charset="0"/>
                <a:cs typeface="Segoe UI" panose="020B0502040204020203" pitchFamily="34" charset="0"/>
              </a:rPr>
              <a:t>Variación estadísticamente significativa.</a:t>
            </a:r>
            <a:endParaRPr lang="es-ES" sz="600" b="1" dirty="0">
              <a:latin typeface="Segoe UI" panose="020B0502040204020203" pitchFamily="34" charset="0"/>
              <a:cs typeface="Segoe UI" panose="020B0502040204020203" pitchFamily="34" charset="0"/>
            </a:endParaRPr>
          </a:p>
          <a:p>
            <a:pPr>
              <a:lnSpc>
                <a:spcPct val="107000"/>
              </a:lnSpc>
              <a:spcAft>
                <a:spcPts val="0"/>
              </a:spcAft>
            </a:pPr>
            <a:r>
              <a:rPr lang="es-CO" sz="600" b="1" dirty="0">
                <a:latin typeface="Segoe UI" panose="020B0502040204020203" pitchFamily="34" charset="0"/>
                <a:ea typeface="Calibri" panose="020F0502020204030204" pitchFamily="34" charset="0"/>
                <a:cs typeface="Segoe UI" panose="020B0502040204020203" pitchFamily="34" charset="0"/>
              </a:rPr>
              <a:t>Notas:</a:t>
            </a:r>
          </a:p>
          <a:p>
            <a:pPr marL="171450" indent="-171450">
              <a:lnSpc>
                <a:spcPct val="107000"/>
              </a:lnSpc>
              <a:spcAft>
                <a:spcPts val="0"/>
              </a:spcAft>
              <a:buFont typeface="Arial" panose="020B0604020202020204" pitchFamily="34" charset="0"/>
              <a:buChar char="•"/>
            </a:pPr>
            <a:r>
              <a:rPr lang="es-ES" sz="600" dirty="0">
                <a:latin typeface="Segoe UI" panose="020B0502040204020203" pitchFamily="34" charset="0"/>
                <a:cs typeface="Segoe UI" panose="020B0502040204020203" pitchFamily="34" charset="0"/>
              </a:rPr>
              <a:t>Datos expandidos con proyecciones de población elaboradas con base en los resultados del Censo Nacional de Población y Vivienda 2018.</a:t>
            </a:r>
            <a:endParaRPr lang="es-CO" sz="600" dirty="0">
              <a:latin typeface="Segoe UI" panose="020B0502040204020203" pitchFamily="34" charset="0"/>
              <a:ea typeface="Calibri" panose="020F0502020204030204" pitchFamily="34" charset="0"/>
              <a:cs typeface="Segoe UI" panose="020B0502040204020203" pitchFamily="34" charset="0"/>
            </a:endParaRPr>
          </a:p>
          <a:p>
            <a:pPr marL="171450" indent="-171450">
              <a:lnSpc>
                <a:spcPct val="107000"/>
              </a:lnSpc>
              <a:buFont typeface="Arial" panose="020B0604020202020204" pitchFamily="34" charset="0"/>
              <a:buChar char="•"/>
            </a:pPr>
            <a:r>
              <a:rPr lang="es-CO" sz="600" dirty="0">
                <a:latin typeface="Segoe UI" panose="020B0502040204020203" pitchFamily="34" charset="0"/>
                <a:ea typeface="Calibri" panose="020F0502020204030204" pitchFamily="34" charset="0"/>
                <a:cs typeface="Segoe UI" panose="020B0502040204020203" pitchFamily="34" charset="0"/>
              </a:rPr>
              <a:t>Cifras aproximadas a un decimal. Por efecto del redondeo los totales pueden diferir ligeramente del anexo estadístico.</a:t>
            </a:r>
          </a:p>
          <a:p>
            <a:pPr marL="171450" indent="-171450">
              <a:lnSpc>
                <a:spcPct val="107000"/>
              </a:lnSpc>
              <a:spcAft>
                <a:spcPts val="1200"/>
              </a:spcAft>
              <a:buFont typeface="Arial" panose="020B0604020202020204" pitchFamily="34" charset="0"/>
              <a:buChar char="•"/>
            </a:pPr>
            <a:r>
              <a:rPr lang="es-ES" sz="600" dirty="0">
                <a:latin typeface="Segoe UI" panose="020B0502040204020203" pitchFamily="34" charset="0"/>
                <a:ea typeface="Calibri" panose="020F0502020204030204" pitchFamily="34" charset="0"/>
                <a:cs typeface="Segoe UI" panose="020B0502040204020203" pitchFamily="34" charset="0"/>
              </a:rPr>
              <a:t>Para estar en línea con el marco conceptual propuesto en la “Resolución I sobre las estadísticas del trabajo, la ocupación y la subutilización de la fuerza de trabajo” de la 19 CIET, se hace ajuste de los términos Desocupados y Tasa de desempleo por Población desocupada y Tasa de Desocupación.</a:t>
            </a:r>
            <a:endParaRPr lang="es-CO" sz="600" dirty="0">
              <a:latin typeface="Segoe UI" panose="020B0502040204020203" pitchFamily="34" charset="0"/>
              <a:ea typeface="Calibri" panose="020F0502020204030204" pitchFamily="34" charset="0"/>
              <a:cs typeface="Segoe UI" panose="020B0502040204020203" pitchFamily="34" charset="0"/>
            </a:endParaRPr>
          </a:p>
        </p:txBody>
      </p:sp>
      <p:graphicFrame>
        <p:nvGraphicFramePr>
          <p:cNvPr id="8" name="Gráfico 7">
            <a:extLst>
              <a:ext uri="{FF2B5EF4-FFF2-40B4-BE49-F238E27FC236}">
                <a16:creationId xmlns:a16="http://schemas.microsoft.com/office/drawing/2014/main" id="{4D07EEE4-11E3-495B-B866-C5D41CC1E217}"/>
              </a:ext>
            </a:extLst>
          </p:cNvPr>
          <p:cNvGraphicFramePr>
            <a:graphicFrameLocks/>
          </p:cNvGraphicFramePr>
          <p:nvPr/>
        </p:nvGraphicFramePr>
        <p:xfrm>
          <a:off x="1127691" y="1159498"/>
          <a:ext cx="6888617" cy="282450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149584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09DBF812-44D8-861E-3D88-8ACE22C43FF3}"/>
            </a:ext>
          </a:extLst>
        </p:cNvPr>
        <p:cNvGrpSpPr/>
        <p:nvPr/>
      </p:nvGrpSpPr>
      <p:grpSpPr>
        <a:xfrm>
          <a:off x="0" y="0"/>
          <a:ext cx="0" cy="0"/>
          <a:chOff x="0" y="0"/>
          <a:chExt cx="0" cy="0"/>
        </a:xfrm>
      </p:grpSpPr>
      <p:sp>
        <p:nvSpPr>
          <p:cNvPr id="4" name="object 2">
            <a:extLst>
              <a:ext uri="{FF2B5EF4-FFF2-40B4-BE49-F238E27FC236}">
                <a16:creationId xmlns:a16="http://schemas.microsoft.com/office/drawing/2014/main" id="{069796B7-1F57-3FFF-64C0-7FF429719438}"/>
              </a:ext>
            </a:extLst>
          </p:cNvPr>
          <p:cNvSpPr txBox="1"/>
          <p:nvPr/>
        </p:nvSpPr>
        <p:spPr>
          <a:xfrm>
            <a:off x="406606" y="237822"/>
            <a:ext cx="8021041" cy="734047"/>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pPr lvl="0">
              <a:lnSpc>
                <a:spcPct val="90000"/>
              </a:lnSpc>
              <a:defRPr/>
            </a:pPr>
            <a:r>
              <a:rPr lang="es-ES" sz="1600" b="0" dirty="0">
                <a:solidFill>
                  <a:srgbClr val="EF3C6F"/>
                </a:solidFill>
                <a:ea typeface="Segoe UI Emoji" panose="020B0502040204020203" pitchFamily="34" charset="0"/>
              </a:rPr>
              <a:t>Tasa Global de Participación </a:t>
            </a:r>
            <a:r>
              <a:rPr lang="es-ES" sz="1600" b="0" dirty="0">
                <a:solidFill>
                  <a:srgbClr val="6F2A4D"/>
                </a:solidFill>
                <a:ea typeface="Segoe UI Emoji" panose="020B0502040204020203" pitchFamily="34" charset="0"/>
              </a:rPr>
              <a:t>(TGP)</a:t>
            </a:r>
            <a:r>
              <a:rPr lang="es-ES" sz="1600" b="0" dirty="0">
                <a:solidFill>
                  <a:srgbClr val="EF3C6F"/>
                </a:solidFill>
                <a:ea typeface="Segoe UI Emoji" panose="020B0502040204020203" pitchFamily="34" charset="0"/>
              </a:rPr>
              <a:t>, Tasa de Ocupación </a:t>
            </a:r>
            <a:r>
              <a:rPr lang="es-ES" sz="1600" b="0" dirty="0">
                <a:solidFill>
                  <a:srgbClr val="6F2A4D"/>
                </a:solidFill>
                <a:ea typeface="Segoe UI Emoji" panose="020B0502040204020203" pitchFamily="34" charset="0"/>
              </a:rPr>
              <a:t>(TO)</a:t>
            </a:r>
            <a:r>
              <a:rPr lang="es-ES" sz="1600" b="0" dirty="0">
                <a:solidFill>
                  <a:srgbClr val="EF3C6F"/>
                </a:solidFill>
                <a:ea typeface="Segoe UI Emoji" panose="020B0502040204020203" pitchFamily="34" charset="0"/>
              </a:rPr>
              <a:t> y Tasa de Desocupación </a:t>
            </a:r>
            <a:r>
              <a:rPr lang="es-ES" sz="1600" b="0" dirty="0">
                <a:solidFill>
                  <a:srgbClr val="6F2A4D"/>
                </a:solidFill>
                <a:ea typeface="Segoe UI Emoji" panose="020B0502040204020203" pitchFamily="34" charset="0"/>
              </a:rPr>
              <a:t>(TD) </a:t>
            </a:r>
            <a:r>
              <a:rPr lang="es-ES" sz="1600" b="0" dirty="0">
                <a:solidFill>
                  <a:srgbClr val="EF3C6F"/>
                </a:solidFill>
                <a:ea typeface="Segoe UI Emoji" panose="020B0502040204020203" pitchFamily="34" charset="0"/>
              </a:rPr>
              <a:t>según sexo </a:t>
            </a:r>
          </a:p>
          <a:p>
            <a:pPr lvl="0">
              <a:lnSpc>
                <a:spcPct val="90000"/>
              </a:lnSpc>
              <a:defRPr/>
            </a:pPr>
            <a:r>
              <a:rPr lang="es-ES" sz="1600" b="0" dirty="0">
                <a:solidFill>
                  <a:srgbClr val="6F2A4D"/>
                </a:solidFill>
                <a:ea typeface="Segoe UI Emoji" panose="020B0502040204020203" pitchFamily="34" charset="0"/>
              </a:rPr>
              <a:t>Santa Marta</a:t>
            </a:r>
          </a:p>
        </p:txBody>
      </p:sp>
      <p:sp>
        <p:nvSpPr>
          <p:cNvPr id="5" name="TrimAñoL1Año">
            <a:extLst>
              <a:ext uri="{FF2B5EF4-FFF2-40B4-BE49-F238E27FC236}">
                <a16:creationId xmlns:a16="http://schemas.microsoft.com/office/drawing/2014/main" id="{DA6157CB-0B11-2E73-15CB-E2CDDCE233BF}"/>
              </a:ext>
            </a:extLst>
          </p:cNvPr>
          <p:cNvSpPr txBox="1"/>
          <p:nvPr/>
        </p:nvSpPr>
        <p:spPr>
          <a:xfrm>
            <a:off x="428643" y="971869"/>
            <a:ext cx="2381214" cy="253916"/>
          </a:xfrm>
          <a:prstGeom prst="rect">
            <a:avLst/>
          </a:prstGeom>
          <a:solidFill>
            <a:srgbClr val="FFC000"/>
          </a:solid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CO" sz="1200" b="0" dirty="0">
                <a:solidFill>
                  <a:schemeClr val="tx1">
                    <a:lumMod val="85000"/>
                    <a:lumOff val="15000"/>
                  </a:schemeClr>
                </a:solidFill>
                <a:ea typeface="Roboto Medium" panose="02000000000000000000" pitchFamily="2" charset="0"/>
              </a:rPr>
              <a:t>Abril - Junio (2024 – 2025)</a:t>
            </a:r>
          </a:p>
        </p:txBody>
      </p:sp>
      <p:sp>
        <p:nvSpPr>
          <p:cNvPr id="6" name="object 18">
            <a:extLst>
              <a:ext uri="{FF2B5EF4-FFF2-40B4-BE49-F238E27FC236}">
                <a16:creationId xmlns:a16="http://schemas.microsoft.com/office/drawing/2014/main" id="{A9A910D7-5F80-56E7-56FA-5F5AFA0FCE92}"/>
              </a:ext>
            </a:extLst>
          </p:cNvPr>
          <p:cNvSpPr txBox="1"/>
          <p:nvPr/>
        </p:nvSpPr>
        <p:spPr>
          <a:xfrm>
            <a:off x="428643" y="3848953"/>
            <a:ext cx="8312010" cy="806759"/>
          </a:xfrm>
          <a:prstGeom prst="rect">
            <a:avLst/>
          </a:prstGeom>
        </p:spPr>
        <p:txBody>
          <a:bodyPr vert="horz" wrap="square" lIns="0" tIns="6985" rIns="0" bIns="0" rtlCol="0" anchor="b">
            <a:spAutoFit/>
          </a:bodyPr>
          <a:lstStyle/>
          <a:p>
            <a:pPr>
              <a:lnSpc>
                <a:spcPct val="107000"/>
              </a:lnSpc>
            </a:pPr>
            <a:r>
              <a:rPr lang="es-CO" sz="600" b="1" dirty="0">
                <a:latin typeface="Segoe UI" panose="020B0502040204020203" pitchFamily="34" charset="0"/>
                <a:ea typeface="Calibri" panose="020F0502020204030204" pitchFamily="34" charset="0"/>
                <a:cs typeface="Segoe UI" panose="020B0502040204020203" pitchFamily="34" charset="0"/>
              </a:rPr>
              <a:t>Fuente: </a:t>
            </a:r>
            <a:r>
              <a:rPr lang="es-CO" sz="600" dirty="0">
                <a:latin typeface="Segoe UI" panose="020B0502040204020203" pitchFamily="34" charset="0"/>
                <a:ea typeface="Calibri" panose="020F0502020204030204" pitchFamily="34" charset="0"/>
                <a:cs typeface="Segoe UI" panose="020B0502040204020203" pitchFamily="34" charset="0"/>
              </a:rPr>
              <a:t>DANE, GEIH.</a:t>
            </a:r>
            <a:endParaRPr lang="es-ES" sz="600" b="1" dirty="0">
              <a:latin typeface="Segoe UI" panose="020B0502040204020203" pitchFamily="34" charset="0"/>
              <a:cs typeface="Segoe UI" panose="020B0502040204020203" pitchFamily="34" charset="0"/>
            </a:endParaRPr>
          </a:p>
          <a:p>
            <a:pPr>
              <a:lnSpc>
                <a:spcPct val="107000"/>
              </a:lnSpc>
            </a:pPr>
            <a:r>
              <a:rPr lang="es-ES" sz="600" b="1" dirty="0">
                <a:latin typeface="Segoe UI" panose="020B0502040204020203" pitchFamily="34" charset="0"/>
                <a:cs typeface="Segoe UI" panose="020B0502040204020203" pitchFamily="34" charset="0"/>
              </a:rPr>
              <a:t>* </a:t>
            </a:r>
            <a:r>
              <a:rPr lang="es-ES" sz="600" dirty="0">
                <a:latin typeface="Segoe UI" panose="020B0502040204020203" pitchFamily="34" charset="0"/>
                <a:cs typeface="Segoe UI" panose="020B0502040204020203" pitchFamily="34" charset="0"/>
              </a:rPr>
              <a:t>Variación estadísticamente significativa.</a:t>
            </a:r>
            <a:endParaRPr lang="es-ES" sz="600" b="1" dirty="0">
              <a:latin typeface="Segoe UI" panose="020B0502040204020203" pitchFamily="34" charset="0"/>
              <a:cs typeface="Segoe UI" panose="020B0502040204020203" pitchFamily="34" charset="0"/>
            </a:endParaRPr>
          </a:p>
          <a:p>
            <a:pPr>
              <a:lnSpc>
                <a:spcPct val="107000"/>
              </a:lnSpc>
              <a:spcAft>
                <a:spcPts val="0"/>
              </a:spcAft>
            </a:pPr>
            <a:r>
              <a:rPr lang="es-CO" sz="600" b="1" dirty="0">
                <a:latin typeface="Segoe UI" panose="020B0502040204020203" pitchFamily="34" charset="0"/>
                <a:ea typeface="Calibri" panose="020F0502020204030204" pitchFamily="34" charset="0"/>
                <a:cs typeface="Segoe UI" panose="020B0502040204020203" pitchFamily="34" charset="0"/>
              </a:rPr>
              <a:t>Notas:</a:t>
            </a:r>
          </a:p>
          <a:p>
            <a:pPr marL="171450" indent="-171450">
              <a:lnSpc>
                <a:spcPct val="107000"/>
              </a:lnSpc>
              <a:spcAft>
                <a:spcPts val="0"/>
              </a:spcAft>
              <a:buFont typeface="Arial" panose="020B0604020202020204" pitchFamily="34" charset="0"/>
              <a:buChar char="•"/>
            </a:pPr>
            <a:r>
              <a:rPr lang="es-ES" sz="600" dirty="0">
                <a:latin typeface="Segoe UI" panose="020B0502040204020203" pitchFamily="34" charset="0"/>
                <a:cs typeface="Segoe UI" panose="020B0502040204020203" pitchFamily="34" charset="0"/>
              </a:rPr>
              <a:t>Datos expandidos con proyecciones de población elaboradas con base en los resultados del Censo Nacional de Población y Vivienda 2018.</a:t>
            </a:r>
          </a:p>
          <a:p>
            <a:pPr marL="171450" indent="-171450">
              <a:lnSpc>
                <a:spcPct val="107000"/>
              </a:lnSpc>
              <a:buFont typeface="Arial" panose="020B0604020202020204" pitchFamily="34" charset="0"/>
              <a:buChar char="•"/>
            </a:pPr>
            <a:r>
              <a:rPr lang="es-ES" sz="700" dirty="0"/>
              <a:t>᛫</a:t>
            </a:r>
            <a:r>
              <a:rPr lang="es-ES" sz="600" dirty="0">
                <a:solidFill>
                  <a:srgbClr val="404040"/>
                </a:solidFill>
                <a:cs typeface="Arial"/>
              </a:rPr>
              <a:t> Brecha es la diferencia entre las tasas de las mujeres y las de los hombres.</a:t>
            </a:r>
            <a:endParaRPr lang="es-MX" sz="600" dirty="0">
              <a:solidFill>
                <a:srgbClr val="404040"/>
              </a:solidFill>
              <a:cs typeface="Arial"/>
            </a:endParaRPr>
          </a:p>
          <a:p>
            <a:pPr marL="171450" indent="-171450">
              <a:lnSpc>
                <a:spcPct val="107000"/>
              </a:lnSpc>
              <a:buFont typeface="Arial" panose="020B0604020202020204" pitchFamily="34" charset="0"/>
              <a:buChar char="•"/>
            </a:pPr>
            <a:r>
              <a:rPr lang="es-CO" sz="600" dirty="0">
                <a:latin typeface="Segoe UI" panose="020B0502040204020203" pitchFamily="34" charset="0"/>
                <a:ea typeface="Calibri" panose="020F0502020204030204" pitchFamily="34" charset="0"/>
                <a:cs typeface="Segoe UI" panose="020B0502040204020203" pitchFamily="34" charset="0"/>
              </a:rPr>
              <a:t>Cifras aproximadas a un decimal. Por efecto del redondeo los totales pueden diferir ligeramente del anexo estadístico.</a:t>
            </a:r>
          </a:p>
          <a:p>
            <a:pPr marL="171450" indent="-171450">
              <a:lnSpc>
                <a:spcPct val="107000"/>
              </a:lnSpc>
              <a:spcAft>
                <a:spcPts val="1200"/>
              </a:spcAft>
              <a:buFont typeface="Arial" panose="020B0604020202020204" pitchFamily="34" charset="0"/>
              <a:buChar char="•"/>
            </a:pPr>
            <a:r>
              <a:rPr lang="es-ES" sz="600" dirty="0">
                <a:latin typeface="Segoe UI" panose="020B0502040204020203" pitchFamily="34" charset="0"/>
                <a:ea typeface="Calibri" panose="020F0502020204030204" pitchFamily="34" charset="0"/>
                <a:cs typeface="Segoe UI" panose="020B0502040204020203" pitchFamily="34" charset="0"/>
              </a:rPr>
              <a:t>Para estar en línea con el marco conceptual propuesto en la “Resolución I sobre las estadísticas del trabajo, la ocupación y la subutilización de la fuerza de trabajo” de la 19 CIET, se hace ajuste de los términos Desocupados y Tasa de desempleo por Población desocupada y Tasa de Desocupación.</a:t>
            </a:r>
            <a:endParaRPr lang="es-CO" sz="600" dirty="0">
              <a:latin typeface="Segoe UI" panose="020B0502040204020203" pitchFamily="34" charset="0"/>
              <a:ea typeface="Calibri" panose="020F0502020204030204" pitchFamily="34" charset="0"/>
              <a:cs typeface="Segoe UI" panose="020B0502040204020203" pitchFamily="34" charset="0"/>
            </a:endParaRPr>
          </a:p>
        </p:txBody>
      </p:sp>
      <p:graphicFrame>
        <p:nvGraphicFramePr>
          <p:cNvPr id="3" name="Tabla 2">
            <a:extLst>
              <a:ext uri="{FF2B5EF4-FFF2-40B4-BE49-F238E27FC236}">
                <a16:creationId xmlns:a16="http://schemas.microsoft.com/office/drawing/2014/main" id="{3D766A80-BA73-9B3E-6B76-D74D8E959C05}"/>
              </a:ext>
            </a:extLst>
          </p:cNvPr>
          <p:cNvGraphicFramePr>
            <a:graphicFrameLocks noGrp="1"/>
          </p:cNvGraphicFramePr>
          <p:nvPr/>
        </p:nvGraphicFramePr>
        <p:xfrm>
          <a:off x="1631898" y="1959832"/>
          <a:ext cx="5905499" cy="1457325"/>
        </p:xfrm>
        <a:graphic>
          <a:graphicData uri="http://schemas.openxmlformats.org/drawingml/2006/table">
            <a:tbl>
              <a:tblPr/>
              <a:tblGrid>
                <a:gridCol w="1022858">
                  <a:extLst>
                    <a:ext uri="{9D8B030D-6E8A-4147-A177-3AD203B41FA5}">
                      <a16:colId xmlns:a16="http://schemas.microsoft.com/office/drawing/2014/main" val="2270850051"/>
                    </a:ext>
                  </a:extLst>
                </a:gridCol>
                <a:gridCol w="890488">
                  <a:extLst>
                    <a:ext uri="{9D8B030D-6E8A-4147-A177-3AD203B41FA5}">
                      <a16:colId xmlns:a16="http://schemas.microsoft.com/office/drawing/2014/main" val="2027598105"/>
                    </a:ext>
                  </a:extLst>
                </a:gridCol>
                <a:gridCol w="890488">
                  <a:extLst>
                    <a:ext uri="{9D8B030D-6E8A-4147-A177-3AD203B41FA5}">
                      <a16:colId xmlns:a16="http://schemas.microsoft.com/office/drawing/2014/main" val="3605550514"/>
                    </a:ext>
                  </a:extLst>
                </a:gridCol>
                <a:gridCol w="893496">
                  <a:extLst>
                    <a:ext uri="{9D8B030D-6E8A-4147-A177-3AD203B41FA5}">
                      <a16:colId xmlns:a16="http://schemas.microsoft.com/office/drawing/2014/main" val="1567348993"/>
                    </a:ext>
                  </a:extLst>
                </a:gridCol>
                <a:gridCol w="1107093">
                  <a:extLst>
                    <a:ext uri="{9D8B030D-6E8A-4147-A177-3AD203B41FA5}">
                      <a16:colId xmlns:a16="http://schemas.microsoft.com/office/drawing/2014/main" val="2820650379"/>
                    </a:ext>
                  </a:extLst>
                </a:gridCol>
                <a:gridCol w="1101076">
                  <a:extLst>
                    <a:ext uri="{9D8B030D-6E8A-4147-A177-3AD203B41FA5}">
                      <a16:colId xmlns:a16="http://schemas.microsoft.com/office/drawing/2014/main" val="3577454133"/>
                    </a:ext>
                  </a:extLst>
                </a:gridCol>
              </a:tblGrid>
              <a:tr h="219075">
                <a:tc rowSpan="3">
                  <a:txBody>
                    <a:bodyPr/>
                    <a:lstStyle/>
                    <a:p>
                      <a:pPr algn="ctr" fontAlgn="ctr">
                        <a:buNone/>
                      </a:pPr>
                      <a:r>
                        <a:rPr lang="es-CO" sz="1200" b="0" i="0" u="none" strike="noStrike" dirty="0">
                          <a:solidFill>
                            <a:srgbClr val="FFFFFF"/>
                          </a:solidFill>
                          <a:effectLst/>
                          <a:latin typeface="Segoe UI" panose="020B0502040204020203" pitchFamily="34" charset="0"/>
                        </a:rPr>
                        <a:t>Tasas (%)</a:t>
                      </a:r>
                    </a:p>
                  </a:txBody>
                  <a:tcPr marL="9525" marR="9525" marT="9525" marB="0" anchor="ctr">
                    <a:lnL>
                      <a:noFill/>
                    </a:lnL>
                    <a:lnR>
                      <a:noFill/>
                    </a:lnR>
                    <a:lnT>
                      <a:noFill/>
                    </a:lnT>
                    <a:lnB>
                      <a:noFill/>
                    </a:lnB>
                    <a:solidFill>
                      <a:srgbClr val="6B1940"/>
                    </a:solidFill>
                  </a:tcPr>
                </a:tc>
                <a:tc gridSpan="5">
                  <a:txBody>
                    <a:bodyPr/>
                    <a:lstStyle/>
                    <a:p>
                      <a:pPr algn="ctr" fontAlgn="ctr">
                        <a:buNone/>
                      </a:pPr>
                      <a:r>
                        <a:rPr lang="es-CO" sz="1200" b="1" i="0" u="none" strike="noStrike">
                          <a:solidFill>
                            <a:srgbClr val="FFFFFF"/>
                          </a:solidFill>
                          <a:effectLst/>
                          <a:latin typeface="Segoe UI" panose="020B0502040204020203" pitchFamily="34" charset="0"/>
                        </a:rPr>
                        <a:t>Santa Marta</a:t>
                      </a:r>
                    </a:p>
                  </a:txBody>
                  <a:tcPr marL="9525" marR="9525" marT="9525" marB="0" anchor="ctr">
                    <a:lnL>
                      <a:noFill/>
                    </a:lnL>
                    <a:lnR>
                      <a:noFill/>
                    </a:lnR>
                    <a:lnT>
                      <a:noFill/>
                    </a:lnT>
                    <a:lnB>
                      <a:noFill/>
                    </a:lnB>
                    <a:solidFill>
                      <a:srgbClr val="880036"/>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225823418"/>
                  </a:ext>
                </a:extLst>
              </a:tr>
              <a:tr h="219075">
                <a:tc vMerge="1">
                  <a:txBody>
                    <a:bodyPr/>
                    <a:lstStyle/>
                    <a:p>
                      <a:endParaRPr lang="es-CO"/>
                    </a:p>
                  </a:txBody>
                  <a:tcPr/>
                </a:tc>
                <a:tc gridSpan="2">
                  <a:txBody>
                    <a:bodyPr/>
                    <a:lstStyle/>
                    <a:p>
                      <a:pPr algn="ctr" fontAlgn="ctr">
                        <a:buNone/>
                      </a:pPr>
                      <a:r>
                        <a:rPr lang="es-CO" sz="1200" b="1" i="0" u="none" strike="noStrike">
                          <a:solidFill>
                            <a:srgbClr val="FFFFFF"/>
                          </a:solidFill>
                          <a:effectLst/>
                          <a:latin typeface="Segoe UI" panose="020B0502040204020203" pitchFamily="34" charset="0"/>
                        </a:rPr>
                        <a:t>Hombres</a:t>
                      </a:r>
                    </a:p>
                  </a:txBody>
                  <a:tcPr marL="9525" marR="9525" marT="9525" marB="0" anchor="ctr">
                    <a:lnL>
                      <a:noFill/>
                    </a:lnL>
                    <a:lnR>
                      <a:noFill/>
                    </a:lnR>
                    <a:lnT>
                      <a:noFill/>
                    </a:lnT>
                    <a:lnB>
                      <a:noFill/>
                    </a:lnB>
                    <a:solidFill>
                      <a:srgbClr val="7F7F7F"/>
                    </a:solidFill>
                  </a:tcPr>
                </a:tc>
                <a:tc hMerge="1">
                  <a:txBody>
                    <a:bodyPr/>
                    <a:lstStyle/>
                    <a:p>
                      <a:endParaRPr lang="es-CO"/>
                    </a:p>
                  </a:txBody>
                  <a:tcPr/>
                </a:tc>
                <a:tc gridSpan="2">
                  <a:txBody>
                    <a:bodyPr/>
                    <a:lstStyle/>
                    <a:p>
                      <a:pPr algn="ctr" fontAlgn="ctr">
                        <a:buNone/>
                      </a:pPr>
                      <a:r>
                        <a:rPr lang="es-CO" sz="1200" b="1" i="0" u="none" strike="noStrike">
                          <a:solidFill>
                            <a:srgbClr val="FFFFFF"/>
                          </a:solidFill>
                          <a:effectLst/>
                          <a:latin typeface="Segoe UI" panose="020B0502040204020203" pitchFamily="34" charset="0"/>
                        </a:rPr>
                        <a:t>Mujeres</a:t>
                      </a:r>
                    </a:p>
                  </a:txBody>
                  <a:tcPr marL="9525" marR="9525" marT="9525" marB="0" anchor="ctr">
                    <a:lnL>
                      <a:noFill/>
                    </a:lnL>
                    <a:lnR>
                      <a:noFill/>
                    </a:lnR>
                    <a:lnT>
                      <a:noFill/>
                    </a:lnT>
                    <a:lnB>
                      <a:noFill/>
                    </a:lnB>
                    <a:solidFill>
                      <a:srgbClr val="BFBFBF"/>
                    </a:solidFill>
                  </a:tcPr>
                </a:tc>
                <a:tc hMerge="1">
                  <a:txBody>
                    <a:bodyPr/>
                    <a:lstStyle/>
                    <a:p>
                      <a:endParaRPr lang="es-CO"/>
                    </a:p>
                  </a:txBody>
                  <a:tcPr/>
                </a:tc>
                <a:tc>
                  <a:txBody>
                    <a:bodyPr/>
                    <a:lstStyle/>
                    <a:p>
                      <a:pPr algn="l" fontAlgn="ctr">
                        <a:buNone/>
                      </a:pPr>
                      <a:r>
                        <a:rPr lang="es-CO" sz="1200" b="1" i="0" u="none" strike="noStrike">
                          <a:solidFill>
                            <a:srgbClr val="FFFFFF"/>
                          </a:solidFill>
                          <a:effectLst/>
                          <a:latin typeface="Segoe UI" panose="020B0502040204020203" pitchFamily="34" charset="0"/>
                        </a:rPr>
                        <a:t>Brecha en p.p</a:t>
                      </a:r>
                    </a:p>
                  </a:txBody>
                  <a:tcPr marL="9525" marR="9525" marT="9525" marB="0" anchor="ctr">
                    <a:lnL>
                      <a:noFill/>
                    </a:lnL>
                    <a:lnR>
                      <a:noFill/>
                    </a:lnR>
                    <a:lnT>
                      <a:noFill/>
                    </a:lnT>
                    <a:lnB>
                      <a:noFill/>
                    </a:lnB>
                    <a:solidFill>
                      <a:srgbClr val="FFBDD8"/>
                    </a:solidFill>
                  </a:tcPr>
                </a:tc>
                <a:extLst>
                  <a:ext uri="{0D108BD9-81ED-4DB2-BD59-A6C34878D82A}">
                    <a16:rowId xmlns:a16="http://schemas.microsoft.com/office/drawing/2014/main" val="1209527382"/>
                  </a:ext>
                </a:extLst>
              </a:tr>
              <a:tr h="361950">
                <a:tc vMerge="1">
                  <a:txBody>
                    <a:bodyPr/>
                    <a:lstStyle/>
                    <a:p>
                      <a:endParaRPr lang="es-CO"/>
                    </a:p>
                  </a:txBody>
                  <a:tcPr/>
                </a:tc>
                <a:tc>
                  <a:txBody>
                    <a:bodyPr/>
                    <a:lstStyle/>
                    <a:p>
                      <a:pPr algn="ctr" fontAlgn="ctr">
                        <a:buNone/>
                      </a:pPr>
                      <a:r>
                        <a:rPr lang="es-CO" sz="1000" b="1" i="0" u="none" strike="noStrike">
                          <a:solidFill>
                            <a:srgbClr val="AD2750"/>
                          </a:solidFill>
                          <a:effectLst/>
                          <a:latin typeface="Segoe UI" panose="020B0502040204020203" pitchFamily="34" charset="0"/>
                        </a:rPr>
                        <a:t>Abr - jun 2024</a:t>
                      </a:r>
                    </a:p>
                  </a:txBody>
                  <a:tcPr marL="9525" marR="9525" marT="9525" marB="0" anchor="ctr">
                    <a:lnL w="6350" cap="flat" cmpd="sng" algn="ctr">
                      <a:solidFill>
                        <a:srgbClr val="000000"/>
                      </a:solidFill>
                      <a:prstDash val="dot"/>
                      <a:round/>
                      <a:headEnd type="none" w="med" len="med"/>
                      <a:tailEnd type="none" w="med" len="med"/>
                    </a:lnL>
                    <a:lnR>
                      <a:noFill/>
                    </a:lnR>
                    <a:lnT>
                      <a:noFill/>
                    </a:lnT>
                    <a:lnB>
                      <a:noFill/>
                    </a:lnB>
                    <a:solidFill>
                      <a:srgbClr val="FCD8E1"/>
                    </a:solidFill>
                  </a:tcPr>
                </a:tc>
                <a:tc>
                  <a:txBody>
                    <a:bodyPr/>
                    <a:lstStyle/>
                    <a:p>
                      <a:pPr algn="ctr" fontAlgn="ctr">
                        <a:buNone/>
                      </a:pPr>
                      <a:r>
                        <a:rPr lang="es-CO" sz="1000" b="1" i="0" u="none" strike="noStrike">
                          <a:solidFill>
                            <a:srgbClr val="AD2750"/>
                          </a:solidFill>
                          <a:effectLst/>
                          <a:latin typeface="Segoe UI" panose="020B0502040204020203" pitchFamily="34" charset="0"/>
                        </a:rPr>
                        <a:t>Abr - jun 2025</a:t>
                      </a:r>
                    </a:p>
                  </a:txBody>
                  <a:tcPr marL="9525" marR="9525" marT="9525" marB="0" anchor="ctr">
                    <a:lnL>
                      <a:noFill/>
                    </a:lnL>
                    <a:lnR w="6350" cap="flat" cmpd="sng" algn="ctr">
                      <a:solidFill>
                        <a:srgbClr val="000000"/>
                      </a:solidFill>
                      <a:prstDash val="dot"/>
                      <a:round/>
                      <a:headEnd type="none" w="med" len="med"/>
                      <a:tailEnd type="none" w="med" len="med"/>
                    </a:lnR>
                    <a:lnT>
                      <a:noFill/>
                    </a:lnT>
                    <a:lnB>
                      <a:noFill/>
                    </a:lnB>
                    <a:solidFill>
                      <a:srgbClr val="F9B0C5"/>
                    </a:solidFill>
                  </a:tcPr>
                </a:tc>
                <a:tc>
                  <a:txBody>
                    <a:bodyPr/>
                    <a:lstStyle/>
                    <a:p>
                      <a:pPr algn="ctr" fontAlgn="ctr">
                        <a:buNone/>
                      </a:pPr>
                      <a:r>
                        <a:rPr lang="es-CO" sz="1000" b="1" i="0" u="none" strike="noStrike">
                          <a:solidFill>
                            <a:srgbClr val="AD2750"/>
                          </a:solidFill>
                          <a:effectLst/>
                          <a:latin typeface="Segoe UI" panose="020B0502040204020203" pitchFamily="34" charset="0"/>
                        </a:rPr>
                        <a:t>Abr - jun 2024</a:t>
                      </a:r>
                    </a:p>
                  </a:txBody>
                  <a:tcPr marL="9525" marR="9525" marT="9525" marB="0" anchor="ctr">
                    <a:lnL w="6350" cap="flat" cmpd="sng" algn="ctr">
                      <a:solidFill>
                        <a:srgbClr val="000000"/>
                      </a:solidFill>
                      <a:prstDash val="dot"/>
                      <a:round/>
                      <a:headEnd type="none" w="med" len="med"/>
                      <a:tailEnd type="none" w="med" len="med"/>
                    </a:lnL>
                    <a:lnR>
                      <a:noFill/>
                    </a:lnR>
                    <a:lnT>
                      <a:noFill/>
                    </a:lnT>
                    <a:lnB>
                      <a:noFill/>
                    </a:lnB>
                    <a:solidFill>
                      <a:srgbClr val="FCD8E1"/>
                    </a:solidFill>
                  </a:tcPr>
                </a:tc>
                <a:tc>
                  <a:txBody>
                    <a:bodyPr/>
                    <a:lstStyle/>
                    <a:p>
                      <a:pPr algn="ctr" fontAlgn="ctr">
                        <a:buNone/>
                      </a:pPr>
                      <a:r>
                        <a:rPr lang="es-CO" sz="1000" b="1" i="0" u="none" strike="noStrike">
                          <a:solidFill>
                            <a:srgbClr val="AD2750"/>
                          </a:solidFill>
                          <a:effectLst/>
                          <a:latin typeface="Segoe UI" panose="020B0502040204020203" pitchFamily="34" charset="0"/>
                        </a:rPr>
                        <a:t>Abr - jun 2025</a:t>
                      </a:r>
                    </a:p>
                  </a:txBody>
                  <a:tcPr marL="9525" marR="9525" marT="9525" marB="0" anchor="ctr">
                    <a:lnL>
                      <a:noFill/>
                    </a:lnL>
                    <a:lnR w="6350" cap="flat" cmpd="sng" algn="ctr">
                      <a:solidFill>
                        <a:srgbClr val="000000"/>
                      </a:solidFill>
                      <a:prstDash val="dot"/>
                      <a:round/>
                      <a:headEnd type="none" w="med" len="med"/>
                      <a:tailEnd type="none" w="med" len="med"/>
                    </a:lnR>
                    <a:lnT>
                      <a:noFill/>
                    </a:lnT>
                    <a:lnB>
                      <a:noFill/>
                    </a:lnB>
                    <a:solidFill>
                      <a:srgbClr val="F9B0C5"/>
                    </a:solidFill>
                  </a:tcPr>
                </a:tc>
                <a:tc>
                  <a:txBody>
                    <a:bodyPr/>
                    <a:lstStyle/>
                    <a:p>
                      <a:pPr algn="ctr" fontAlgn="ctr">
                        <a:buNone/>
                      </a:pPr>
                      <a:r>
                        <a:rPr lang="es-CO" sz="1000" b="1" i="0" u="none" strike="noStrike">
                          <a:solidFill>
                            <a:srgbClr val="AD2750"/>
                          </a:solidFill>
                          <a:effectLst/>
                          <a:latin typeface="Segoe UI" panose="020B0502040204020203" pitchFamily="34" charset="0"/>
                        </a:rPr>
                        <a:t>Abr - jun 2025</a:t>
                      </a:r>
                    </a:p>
                  </a:txBody>
                  <a:tcPr marL="9525" marR="9525" marT="9525" marB="0" anchor="ctr">
                    <a:lnL w="6350" cap="flat" cmpd="sng" algn="ctr">
                      <a:solidFill>
                        <a:srgbClr val="000000"/>
                      </a:solidFill>
                      <a:prstDash val="dot"/>
                      <a:round/>
                      <a:headEnd type="none" w="med" len="med"/>
                      <a:tailEnd type="none" w="med" len="med"/>
                    </a:lnL>
                    <a:lnR>
                      <a:noFill/>
                    </a:lnR>
                    <a:lnT>
                      <a:noFill/>
                    </a:lnT>
                    <a:lnB>
                      <a:noFill/>
                    </a:lnB>
                    <a:solidFill>
                      <a:srgbClr val="FCD8E1"/>
                    </a:solidFill>
                  </a:tcPr>
                </a:tc>
                <a:extLst>
                  <a:ext uri="{0D108BD9-81ED-4DB2-BD59-A6C34878D82A}">
                    <a16:rowId xmlns:a16="http://schemas.microsoft.com/office/drawing/2014/main" val="2592230903"/>
                  </a:ext>
                </a:extLst>
              </a:tr>
              <a:tr h="219075">
                <a:tc>
                  <a:txBody>
                    <a:bodyPr/>
                    <a:lstStyle/>
                    <a:p>
                      <a:pPr algn="ctr" fontAlgn="ctr">
                        <a:buNone/>
                      </a:pPr>
                      <a:r>
                        <a:rPr lang="es-CO" sz="1200" b="1" i="0" u="none" strike="noStrike">
                          <a:solidFill>
                            <a:srgbClr val="000000"/>
                          </a:solidFill>
                          <a:effectLst/>
                          <a:latin typeface="Segoe UI" panose="020B0502040204020203" pitchFamily="34" charset="0"/>
                        </a:rPr>
                        <a:t>TGP</a:t>
                      </a:r>
                    </a:p>
                  </a:txBody>
                  <a:tcPr marL="9525" marR="9525" marT="9525" marB="0" anchor="ctr">
                    <a:lnL>
                      <a:noFill/>
                    </a:lnL>
                    <a:lnR w="6350" cap="flat" cmpd="sng" algn="ctr">
                      <a:solidFill>
                        <a:srgbClr val="000000"/>
                      </a:solidFill>
                      <a:prstDash val="dot"/>
                      <a:round/>
                      <a:headEnd type="none" w="med" len="med"/>
                      <a:tailEnd type="none" w="med" len="med"/>
                    </a:lnR>
                    <a:lnT>
                      <a:noFill/>
                    </a:lnT>
                    <a:lnB>
                      <a:noFill/>
                    </a:lnB>
                    <a:solidFill>
                      <a:srgbClr val="D9D9D9"/>
                    </a:solidFill>
                  </a:tcPr>
                </a:tc>
                <a:tc>
                  <a:txBody>
                    <a:bodyPr/>
                    <a:lstStyle/>
                    <a:p>
                      <a:pPr algn="l" fontAlgn="b">
                        <a:buNone/>
                      </a:pPr>
                      <a:r>
                        <a:rPr lang="es-CO" sz="1000" b="0" i="0" u="none" strike="noStrike" dirty="0">
                          <a:solidFill>
                            <a:srgbClr val="000000"/>
                          </a:solidFill>
                          <a:effectLst/>
                          <a:latin typeface="Segoe UI" panose="020B0502040204020203" pitchFamily="34" charset="0"/>
                        </a:rPr>
                        <a:t>               71,1 </a:t>
                      </a:r>
                    </a:p>
                  </a:txBody>
                  <a:tcPr marL="9525" marR="9525" marT="9525" marB="0" anchor="b">
                    <a:lnL w="6350" cap="flat" cmpd="sng" algn="ctr">
                      <a:solidFill>
                        <a:srgbClr val="000000"/>
                      </a:solidFill>
                      <a:prstDash val="dot"/>
                      <a:round/>
                      <a:headEnd type="none" w="med" len="med"/>
                      <a:tailEnd type="none" w="med" len="med"/>
                    </a:lnL>
                    <a:lnR>
                      <a:noFill/>
                    </a:lnR>
                    <a:lnT>
                      <a:noFill/>
                    </a:lnT>
                    <a:lnB>
                      <a:noFill/>
                    </a:lnB>
                    <a:solidFill>
                      <a:srgbClr val="D9D9D9"/>
                    </a:solidFill>
                  </a:tcPr>
                </a:tc>
                <a:tc>
                  <a:txBody>
                    <a:bodyPr/>
                    <a:lstStyle/>
                    <a:p>
                      <a:pPr algn="l" fontAlgn="b">
                        <a:buNone/>
                      </a:pPr>
                      <a:r>
                        <a:rPr lang="es-CO" sz="1000" b="1" i="0" u="none" strike="noStrike" dirty="0">
                          <a:solidFill>
                            <a:srgbClr val="000000"/>
                          </a:solidFill>
                          <a:effectLst/>
                          <a:latin typeface="Segoe UI" panose="020B0502040204020203" pitchFamily="34" charset="0"/>
                        </a:rPr>
                        <a:t>                71,7 </a:t>
                      </a:r>
                    </a:p>
                  </a:txBody>
                  <a:tcPr marL="9525" marR="9525" marT="9525" marB="0" anchor="b">
                    <a:lnL>
                      <a:noFill/>
                    </a:lnL>
                    <a:lnR w="6350" cap="flat" cmpd="sng" algn="ctr">
                      <a:solidFill>
                        <a:srgbClr val="000000"/>
                      </a:solidFill>
                      <a:prstDash val="dot"/>
                      <a:round/>
                      <a:headEnd type="none" w="med" len="med"/>
                      <a:tailEnd type="none" w="med" len="med"/>
                    </a:lnR>
                    <a:lnT>
                      <a:noFill/>
                    </a:lnT>
                    <a:lnB>
                      <a:noFill/>
                    </a:lnB>
                    <a:solidFill>
                      <a:srgbClr val="D9D9D9"/>
                    </a:solidFill>
                  </a:tcPr>
                </a:tc>
                <a:tc>
                  <a:txBody>
                    <a:bodyPr/>
                    <a:lstStyle/>
                    <a:p>
                      <a:pPr algn="ctr" fontAlgn="b">
                        <a:buNone/>
                      </a:pPr>
                      <a:r>
                        <a:rPr lang="es-CO" sz="1000" b="0" i="0" u="none" strike="noStrike" dirty="0">
                          <a:solidFill>
                            <a:srgbClr val="000000"/>
                          </a:solidFill>
                          <a:effectLst/>
                          <a:latin typeface="Segoe UI" panose="020B0502040204020203" pitchFamily="34" charset="0"/>
                        </a:rPr>
                        <a:t>                43,8 </a:t>
                      </a:r>
                    </a:p>
                  </a:txBody>
                  <a:tcPr marL="9525" marR="9525" marT="9525" marB="0" anchor="b">
                    <a:lnL w="6350" cap="flat" cmpd="sng" algn="ctr">
                      <a:solidFill>
                        <a:srgbClr val="000000"/>
                      </a:solidFill>
                      <a:prstDash val="dot"/>
                      <a:round/>
                      <a:headEnd type="none" w="med" len="med"/>
                      <a:tailEnd type="none" w="med" len="med"/>
                    </a:lnL>
                    <a:lnR>
                      <a:noFill/>
                    </a:lnR>
                    <a:lnT>
                      <a:noFill/>
                    </a:lnT>
                    <a:lnB>
                      <a:noFill/>
                    </a:lnB>
                    <a:solidFill>
                      <a:srgbClr val="D9D9D9"/>
                    </a:solidFill>
                  </a:tcPr>
                </a:tc>
                <a:tc>
                  <a:txBody>
                    <a:bodyPr/>
                    <a:lstStyle/>
                    <a:p>
                      <a:pPr algn="l" fontAlgn="b">
                        <a:buNone/>
                      </a:pPr>
                      <a:r>
                        <a:rPr lang="es-CO" sz="1000" b="1" i="0" u="none" strike="noStrike" dirty="0">
                          <a:solidFill>
                            <a:srgbClr val="000000"/>
                          </a:solidFill>
                          <a:effectLst/>
                          <a:latin typeface="Segoe UI" panose="020B0502040204020203" pitchFamily="34" charset="0"/>
                        </a:rPr>
                        <a:t>              45,4 </a:t>
                      </a:r>
                    </a:p>
                  </a:txBody>
                  <a:tcPr marL="9525" marR="9525" marT="9525" marB="0" anchor="b">
                    <a:lnL>
                      <a:noFill/>
                    </a:lnL>
                    <a:lnR w="6350" cap="flat" cmpd="sng" algn="ctr">
                      <a:solidFill>
                        <a:srgbClr val="000000"/>
                      </a:solidFill>
                      <a:prstDash val="dot"/>
                      <a:round/>
                      <a:headEnd type="none" w="med" len="med"/>
                      <a:tailEnd type="none" w="med" len="med"/>
                    </a:lnR>
                    <a:lnT>
                      <a:noFill/>
                    </a:lnT>
                    <a:lnB>
                      <a:noFill/>
                    </a:lnB>
                    <a:solidFill>
                      <a:srgbClr val="D9D9D9"/>
                    </a:solidFill>
                  </a:tcPr>
                </a:tc>
                <a:tc>
                  <a:txBody>
                    <a:bodyPr/>
                    <a:lstStyle/>
                    <a:p>
                      <a:pPr algn="ctr" fontAlgn="ctr">
                        <a:buNone/>
                      </a:pPr>
                      <a:r>
                        <a:rPr lang="es-CO" sz="1100" b="1" i="0" u="none" strike="noStrike" dirty="0">
                          <a:solidFill>
                            <a:srgbClr val="000000"/>
                          </a:solidFill>
                          <a:effectLst/>
                          <a:latin typeface="Segoe UI" panose="020B0502040204020203" pitchFamily="34" charset="0"/>
                        </a:rPr>
                        <a:t>-26,3</a:t>
                      </a:r>
                    </a:p>
                  </a:txBody>
                  <a:tcPr marL="9525" marR="9525" marT="9525" marB="0" anchor="ctr">
                    <a:lnL w="6350" cap="flat" cmpd="sng" algn="ctr">
                      <a:solidFill>
                        <a:srgbClr val="000000"/>
                      </a:solidFill>
                      <a:prstDash val="dot"/>
                      <a:round/>
                      <a:headEnd type="none" w="med" len="med"/>
                      <a:tailEnd type="none" w="med" len="med"/>
                    </a:lnL>
                    <a:lnR>
                      <a:noFill/>
                    </a:lnR>
                    <a:lnT>
                      <a:noFill/>
                    </a:lnT>
                    <a:lnB>
                      <a:noFill/>
                    </a:lnB>
                    <a:solidFill>
                      <a:srgbClr val="D9D9D9"/>
                    </a:solidFill>
                  </a:tcPr>
                </a:tc>
                <a:extLst>
                  <a:ext uri="{0D108BD9-81ED-4DB2-BD59-A6C34878D82A}">
                    <a16:rowId xmlns:a16="http://schemas.microsoft.com/office/drawing/2014/main" val="503675495"/>
                  </a:ext>
                </a:extLst>
              </a:tr>
              <a:tr h="219075">
                <a:tc>
                  <a:txBody>
                    <a:bodyPr/>
                    <a:lstStyle/>
                    <a:p>
                      <a:pPr algn="ctr" fontAlgn="ctr">
                        <a:buNone/>
                      </a:pPr>
                      <a:r>
                        <a:rPr lang="es-CO" sz="1200" b="1" i="0" u="none" strike="noStrike">
                          <a:solidFill>
                            <a:srgbClr val="000000"/>
                          </a:solidFill>
                          <a:effectLst/>
                          <a:latin typeface="Segoe UI" panose="020B0502040204020203" pitchFamily="34" charset="0"/>
                        </a:rPr>
                        <a:t>TO</a:t>
                      </a:r>
                    </a:p>
                  </a:txBody>
                  <a:tcPr marL="9525" marR="9525" marT="9525" marB="0" anchor="ctr">
                    <a:lnL>
                      <a:noFill/>
                    </a:lnL>
                    <a:lnR w="6350" cap="flat" cmpd="sng" algn="ctr">
                      <a:solidFill>
                        <a:srgbClr val="000000"/>
                      </a:solidFill>
                      <a:prstDash val="dot"/>
                      <a:round/>
                      <a:headEnd type="none" w="med" len="med"/>
                      <a:tailEnd type="none" w="med" len="med"/>
                    </a:lnR>
                    <a:lnT>
                      <a:noFill/>
                    </a:lnT>
                    <a:lnB>
                      <a:noFill/>
                    </a:lnB>
                    <a:solidFill>
                      <a:srgbClr val="FFFFFF"/>
                    </a:solidFill>
                  </a:tcPr>
                </a:tc>
                <a:tc>
                  <a:txBody>
                    <a:bodyPr/>
                    <a:lstStyle/>
                    <a:p>
                      <a:pPr algn="l" fontAlgn="b">
                        <a:buNone/>
                      </a:pPr>
                      <a:r>
                        <a:rPr lang="es-CO" sz="1000" b="0" i="0" u="none" strike="noStrike">
                          <a:solidFill>
                            <a:srgbClr val="000000"/>
                          </a:solidFill>
                          <a:effectLst/>
                          <a:latin typeface="Segoe UI" panose="020B0502040204020203" pitchFamily="34" charset="0"/>
                        </a:rPr>
                        <a:t>               66,1 </a:t>
                      </a:r>
                    </a:p>
                  </a:txBody>
                  <a:tcPr marL="9525" marR="9525" marT="9525" marB="0" anchor="b">
                    <a:lnL w="6350" cap="flat" cmpd="sng" algn="ctr">
                      <a:solidFill>
                        <a:srgbClr val="000000"/>
                      </a:solidFill>
                      <a:prstDash val="dot"/>
                      <a:round/>
                      <a:headEnd type="none" w="med" len="med"/>
                      <a:tailEnd type="none" w="med" len="med"/>
                    </a:lnL>
                    <a:lnR>
                      <a:noFill/>
                    </a:lnR>
                    <a:lnT>
                      <a:noFill/>
                    </a:lnT>
                    <a:lnB>
                      <a:noFill/>
                    </a:lnB>
                    <a:solidFill>
                      <a:srgbClr val="FFFFFF"/>
                    </a:solidFill>
                  </a:tcPr>
                </a:tc>
                <a:tc>
                  <a:txBody>
                    <a:bodyPr/>
                    <a:lstStyle/>
                    <a:p>
                      <a:pPr algn="l" fontAlgn="b">
                        <a:buNone/>
                      </a:pPr>
                      <a:r>
                        <a:rPr lang="es-CO" sz="1000" b="1" i="0" u="none" strike="noStrike">
                          <a:solidFill>
                            <a:srgbClr val="000000"/>
                          </a:solidFill>
                          <a:effectLst/>
                          <a:latin typeface="Segoe UI" panose="020B0502040204020203" pitchFamily="34" charset="0"/>
                        </a:rPr>
                        <a:t>                67,8 </a:t>
                      </a:r>
                    </a:p>
                  </a:txBody>
                  <a:tcPr marL="9525" marR="9525" marT="9525" marB="0" anchor="b">
                    <a:lnL>
                      <a:noFill/>
                    </a:lnL>
                    <a:lnR w="6350" cap="flat" cmpd="sng" algn="ctr">
                      <a:solidFill>
                        <a:srgbClr val="000000"/>
                      </a:solidFill>
                      <a:prstDash val="dot"/>
                      <a:round/>
                      <a:headEnd type="none" w="med" len="med"/>
                      <a:tailEnd type="none" w="med" len="med"/>
                    </a:lnR>
                    <a:lnT>
                      <a:noFill/>
                    </a:lnT>
                    <a:lnB>
                      <a:noFill/>
                    </a:lnB>
                    <a:solidFill>
                      <a:srgbClr val="FFFFFF"/>
                    </a:solidFill>
                  </a:tcPr>
                </a:tc>
                <a:tc>
                  <a:txBody>
                    <a:bodyPr/>
                    <a:lstStyle/>
                    <a:p>
                      <a:pPr algn="ctr" fontAlgn="b">
                        <a:buNone/>
                      </a:pPr>
                      <a:r>
                        <a:rPr lang="es-CO" sz="1000" b="0" i="0" u="none" strike="noStrike" dirty="0">
                          <a:solidFill>
                            <a:srgbClr val="000000"/>
                          </a:solidFill>
                          <a:effectLst/>
                          <a:latin typeface="Segoe UI" panose="020B0502040204020203" pitchFamily="34" charset="0"/>
                        </a:rPr>
                        <a:t>                38,6 </a:t>
                      </a:r>
                    </a:p>
                  </a:txBody>
                  <a:tcPr marL="9525" marR="9525" marT="9525" marB="0" anchor="b">
                    <a:lnL w="6350" cap="flat" cmpd="sng" algn="ctr">
                      <a:solidFill>
                        <a:srgbClr val="000000"/>
                      </a:solidFill>
                      <a:prstDash val="dot"/>
                      <a:round/>
                      <a:headEnd type="none" w="med" len="med"/>
                      <a:tailEnd type="none" w="med" len="med"/>
                    </a:lnL>
                    <a:lnR>
                      <a:noFill/>
                    </a:lnR>
                    <a:lnT>
                      <a:noFill/>
                    </a:lnT>
                    <a:lnB>
                      <a:noFill/>
                    </a:lnB>
                    <a:solidFill>
                      <a:srgbClr val="FFFFFF"/>
                    </a:solidFill>
                  </a:tcPr>
                </a:tc>
                <a:tc>
                  <a:txBody>
                    <a:bodyPr/>
                    <a:lstStyle/>
                    <a:p>
                      <a:pPr algn="l" fontAlgn="b">
                        <a:buNone/>
                      </a:pPr>
                      <a:r>
                        <a:rPr lang="es-CO" sz="1000" b="1" i="0" u="none" strike="noStrike" dirty="0">
                          <a:solidFill>
                            <a:srgbClr val="000000"/>
                          </a:solidFill>
                          <a:effectLst/>
                          <a:latin typeface="Segoe UI" panose="020B0502040204020203" pitchFamily="34" charset="0"/>
                        </a:rPr>
                        <a:t>              40,5 </a:t>
                      </a:r>
                    </a:p>
                  </a:txBody>
                  <a:tcPr marL="9525" marR="9525" marT="9525" marB="0" anchor="b">
                    <a:lnL>
                      <a:noFill/>
                    </a:lnL>
                    <a:lnR w="6350" cap="flat" cmpd="sng" algn="ctr">
                      <a:solidFill>
                        <a:srgbClr val="000000"/>
                      </a:solidFill>
                      <a:prstDash val="dot"/>
                      <a:round/>
                      <a:headEnd type="none" w="med" len="med"/>
                      <a:tailEnd type="none" w="med" len="med"/>
                    </a:lnR>
                    <a:lnT>
                      <a:noFill/>
                    </a:lnT>
                    <a:lnB>
                      <a:noFill/>
                    </a:lnB>
                    <a:solidFill>
                      <a:srgbClr val="FFFFFF"/>
                    </a:solidFill>
                  </a:tcPr>
                </a:tc>
                <a:tc>
                  <a:txBody>
                    <a:bodyPr/>
                    <a:lstStyle/>
                    <a:p>
                      <a:pPr algn="ctr" fontAlgn="ctr">
                        <a:buNone/>
                      </a:pPr>
                      <a:r>
                        <a:rPr lang="es-CO" sz="1100" b="1" i="0" u="none" strike="noStrike" dirty="0">
                          <a:solidFill>
                            <a:srgbClr val="000000"/>
                          </a:solidFill>
                          <a:effectLst/>
                          <a:latin typeface="Segoe UI" panose="020B0502040204020203" pitchFamily="34" charset="0"/>
                        </a:rPr>
                        <a:t>-27,3</a:t>
                      </a:r>
                    </a:p>
                  </a:txBody>
                  <a:tcPr marL="9525" marR="9525" marT="9525" marB="0" anchor="ctr">
                    <a:lnL w="6350" cap="flat" cmpd="sng" algn="ctr">
                      <a:solidFill>
                        <a:srgbClr val="000000"/>
                      </a:solidFill>
                      <a:prstDash val="dot"/>
                      <a:round/>
                      <a:headEnd type="none" w="med" len="med"/>
                      <a:tailEnd type="none" w="med" len="med"/>
                    </a:lnL>
                    <a:lnR>
                      <a:noFill/>
                    </a:lnR>
                    <a:lnT>
                      <a:noFill/>
                    </a:lnT>
                    <a:lnB>
                      <a:noFill/>
                    </a:lnB>
                    <a:solidFill>
                      <a:srgbClr val="FFFFFF"/>
                    </a:solidFill>
                  </a:tcPr>
                </a:tc>
                <a:extLst>
                  <a:ext uri="{0D108BD9-81ED-4DB2-BD59-A6C34878D82A}">
                    <a16:rowId xmlns:a16="http://schemas.microsoft.com/office/drawing/2014/main" val="2347469151"/>
                  </a:ext>
                </a:extLst>
              </a:tr>
              <a:tr h="219075">
                <a:tc>
                  <a:txBody>
                    <a:bodyPr/>
                    <a:lstStyle/>
                    <a:p>
                      <a:pPr algn="ctr" fontAlgn="ctr">
                        <a:buNone/>
                      </a:pPr>
                      <a:r>
                        <a:rPr lang="es-CO" sz="1200" b="1" i="0" u="none" strike="noStrike">
                          <a:solidFill>
                            <a:srgbClr val="000000"/>
                          </a:solidFill>
                          <a:effectLst/>
                          <a:latin typeface="Segoe UI" panose="020B0502040204020203" pitchFamily="34" charset="0"/>
                        </a:rPr>
                        <a:t>TD</a:t>
                      </a:r>
                    </a:p>
                  </a:txBody>
                  <a:tcPr marL="9525" marR="9525" marT="9525" marB="0" anchor="ctr">
                    <a:lnL>
                      <a:noFill/>
                    </a:lnL>
                    <a:lnR w="6350" cap="flat" cmpd="sng" algn="ctr">
                      <a:solidFill>
                        <a:srgbClr val="000000"/>
                      </a:solidFill>
                      <a:prstDash val="dot"/>
                      <a:round/>
                      <a:headEnd type="none" w="med" len="med"/>
                      <a:tailEnd type="none" w="med" len="med"/>
                    </a:lnR>
                    <a:lnT>
                      <a:noFill/>
                    </a:lnT>
                    <a:lnB>
                      <a:noFill/>
                    </a:lnB>
                    <a:solidFill>
                      <a:srgbClr val="D9D9D9"/>
                    </a:solidFill>
                  </a:tcPr>
                </a:tc>
                <a:tc>
                  <a:txBody>
                    <a:bodyPr/>
                    <a:lstStyle/>
                    <a:p>
                      <a:pPr algn="l" fontAlgn="b">
                        <a:buNone/>
                      </a:pPr>
                      <a:r>
                        <a:rPr lang="es-CO" sz="1000" b="0" i="0" u="none" strike="noStrike">
                          <a:solidFill>
                            <a:srgbClr val="000000"/>
                          </a:solidFill>
                          <a:effectLst/>
                          <a:latin typeface="Segoe UI" panose="020B0502040204020203" pitchFamily="34" charset="0"/>
                        </a:rPr>
                        <a:t>                7,1 </a:t>
                      </a:r>
                    </a:p>
                  </a:txBody>
                  <a:tcPr marL="9525" marR="9525" marT="9525" marB="0" anchor="b">
                    <a:lnL w="6350" cap="flat" cmpd="sng" algn="ctr">
                      <a:solidFill>
                        <a:srgbClr val="000000"/>
                      </a:solidFill>
                      <a:prstDash val="dot"/>
                      <a:round/>
                      <a:headEnd type="none" w="med" len="med"/>
                      <a:tailEnd type="none" w="med" len="med"/>
                    </a:lnL>
                    <a:lnR>
                      <a:noFill/>
                    </a:lnR>
                    <a:lnT>
                      <a:noFill/>
                    </a:lnT>
                    <a:lnB>
                      <a:noFill/>
                    </a:lnB>
                    <a:solidFill>
                      <a:srgbClr val="D9D9D9"/>
                    </a:solidFill>
                  </a:tcPr>
                </a:tc>
                <a:tc>
                  <a:txBody>
                    <a:bodyPr/>
                    <a:lstStyle/>
                    <a:p>
                      <a:pPr algn="l" fontAlgn="b">
                        <a:buNone/>
                      </a:pPr>
                      <a:r>
                        <a:rPr lang="es-CO" sz="1000" b="1" i="0" u="none" strike="noStrike" dirty="0">
                          <a:solidFill>
                            <a:srgbClr val="000000"/>
                          </a:solidFill>
                          <a:effectLst/>
                          <a:latin typeface="Segoe UI" panose="020B0502040204020203" pitchFamily="34" charset="0"/>
                        </a:rPr>
                        <a:t>                 5,4 </a:t>
                      </a:r>
                    </a:p>
                  </a:txBody>
                  <a:tcPr marL="9525" marR="9525" marT="9525" marB="0" anchor="b">
                    <a:lnL>
                      <a:noFill/>
                    </a:lnL>
                    <a:lnR w="6350" cap="flat" cmpd="sng" algn="ctr">
                      <a:solidFill>
                        <a:srgbClr val="000000"/>
                      </a:solidFill>
                      <a:prstDash val="dot"/>
                      <a:round/>
                      <a:headEnd type="none" w="med" len="med"/>
                      <a:tailEnd type="none" w="med" len="med"/>
                    </a:lnR>
                    <a:lnT>
                      <a:noFill/>
                    </a:lnT>
                    <a:lnB>
                      <a:noFill/>
                    </a:lnB>
                    <a:solidFill>
                      <a:srgbClr val="D9D9D9"/>
                    </a:solidFill>
                  </a:tcPr>
                </a:tc>
                <a:tc>
                  <a:txBody>
                    <a:bodyPr/>
                    <a:lstStyle/>
                    <a:p>
                      <a:pPr algn="ctr" fontAlgn="b">
                        <a:buNone/>
                      </a:pPr>
                      <a:r>
                        <a:rPr lang="es-CO" sz="1000" b="0" i="0" u="none" strike="noStrike" dirty="0">
                          <a:solidFill>
                            <a:srgbClr val="000000"/>
                          </a:solidFill>
                          <a:effectLst/>
                          <a:latin typeface="Segoe UI" panose="020B0502040204020203" pitchFamily="34" charset="0"/>
                        </a:rPr>
                        <a:t>                11,9 </a:t>
                      </a:r>
                    </a:p>
                  </a:txBody>
                  <a:tcPr marL="9525" marR="9525" marT="9525" marB="0" anchor="b">
                    <a:lnL w="6350" cap="flat" cmpd="sng" algn="ctr">
                      <a:solidFill>
                        <a:srgbClr val="000000"/>
                      </a:solidFill>
                      <a:prstDash val="dot"/>
                      <a:round/>
                      <a:headEnd type="none" w="med" len="med"/>
                      <a:tailEnd type="none" w="med" len="med"/>
                    </a:lnL>
                    <a:lnR>
                      <a:noFill/>
                    </a:lnR>
                    <a:lnT>
                      <a:noFill/>
                    </a:lnT>
                    <a:lnB>
                      <a:noFill/>
                    </a:lnB>
                    <a:solidFill>
                      <a:srgbClr val="D9D9D9"/>
                    </a:solidFill>
                  </a:tcPr>
                </a:tc>
                <a:tc>
                  <a:txBody>
                    <a:bodyPr/>
                    <a:lstStyle/>
                    <a:p>
                      <a:pPr algn="l" fontAlgn="b">
                        <a:buNone/>
                      </a:pPr>
                      <a:r>
                        <a:rPr lang="es-CO" sz="1000" b="1" i="0" u="none" strike="noStrike" dirty="0">
                          <a:solidFill>
                            <a:srgbClr val="000000"/>
                          </a:solidFill>
                          <a:effectLst/>
                          <a:latin typeface="Segoe UI" panose="020B0502040204020203" pitchFamily="34" charset="0"/>
                        </a:rPr>
                        <a:t>              10,8 </a:t>
                      </a:r>
                    </a:p>
                  </a:txBody>
                  <a:tcPr marL="9525" marR="9525" marT="9525" marB="0" anchor="b">
                    <a:lnL>
                      <a:noFill/>
                    </a:lnL>
                    <a:lnR w="6350" cap="flat" cmpd="sng" algn="ctr">
                      <a:solidFill>
                        <a:srgbClr val="000000"/>
                      </a:solidFill>
                      <a:prstDash val="dot"/>
                      <a:round/>
                      <a:headEnd type="none" w="med" len="med"/>
                      <a:tailEnd type="none" w="med" len="med"/>
                    </a:lnR>
                    <a:lnT>
                      <a:noFill/>
                    </a:lnT>
                    <a:lnB>
                      <a:noFill/>
                    </a:lnB>
                    <a:solidFill>
                      <a:srgbClr val="D9D9D9"/>
                    </a:solidFill>
                  </a:tcPr>
                </a:tc>
                <a:tc>
                  <a:txBody>
                    <a:bodyPr/>
                    <a:lstStyle/>
                    <a:p>
                      <a:pPr algn="ctr" fontAlgn="ctr">
                        <a:buNone/>
                      </a:pPr>
                      <a:r>
                        <a:rPr lang="es-CO" sz="1100" b="1" i="0" u="none" strike="noStrike" dirty="0">
                          <a:solidFill>
                            <a:srgbClr val="000000"/>
                          </a:solidFill>
                          <a:effectLst/>
                          <a:latin typeface="Segoe UI" panose="020B0502040204020203" pitchFamily="34" charset="0"/>
                        </a:rPr>
                        <a:t>5,4</a:t>
                      </a:r>
                    </a:p>
                  </a:txBody>
                  <a:tcPr marL="9525" marR="9525" marT="9525" marB="0" anchor="ctr">
                    <a:lnL w="6350" cap="flat" cmpd="sng" algn="ctr">
                      <a:solidFill>
                        <a:srgbClr val="000000"/>
                      </a:solidFill>
                      <a:prstDash val="dot"/>
                      <a:round/>
                      <a:headEnd type="none" w="med" len="med"/>
                      <a:tailEnd type="none" w="med" len="med"/>
                    </a:lnL>
                    <a:lnR>
                      <a:noFill/>
                    </a:lnR>
                    <a:lnT>
                      <a:noFill/>
                    </a:lnT>
                    <a:lnB>
                      <a:noFill/>
                    </a:lnB>
                    <a:solidFill>
                      <a:srgbClr val="D9D9D9"/>
                    </a:solidFill>
                  </a:tcPr>
                </a:tc>
                <a:extLst>
                  <a:ext uri="{0D108BD9-81ED-4DB2-BD59-A6C34878D82A}">
                    <a16:rowId xmlns:a16="http://schemas.microsoft.com/office/drawing/2014/main" val="2454139117"/>
                  </a:ext>
                </a:extLst>
              </a:tr>
            </a:tbl>
          </a:graphicData>
        </a:graphic>
      </p:graphicFrame>
    </p:spTree>
    <p:extLst>
      <p:ext uri="{BB962C8B-B14F-4D97-AF65-F5344CB8AC3E}">
        <p14:creationId xmlns:p14="http://schemas.microsoft.com/office/powerpoint/2010/main" val="18927434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27B150C4-4103-B6B5-1229-2D9948DCD8D1}"/>
            </a:ext>
          </a:extLst>
        </p:cNvPr>
        <p:cNvGrpSpPr/>
        <p:nvPr/>
      </p:nvGrpSpPr>
      <p:grpSpPr>
        <a:xfrm>
          <a:off x="0" y="0"/>
          <a:ext cx="0" cy="0"/>
          <a:chOff x="0" y="0"/>
          <a:chExt cx="0" cy="0"/>
        </a:xfrm>
      </p:grpSpPr>
      <p:sp>
        <p:nvSpPr>
          <p:cNvPr id="5" name="object 2">
            <a:extLst>
              <a:ext uri="{FF2B5EF4-FFF2-40B4-BE49-F238E27FC236}">
                <a16:creationId xmlns:a16="http://schemas.microsoft.com/office/drawing/2014/main" id="{F292C804-92B3-07B9-9B1A-EEE29572933B}"/>
              </a:ext>
            </a:extLst>
          </p:cNvPr>
          <p:cNvSpPr txBox="1"/>
          <p:nvPr/>
        </p:nvSpPr>
        <p:spPr>
          <a:xfrm>
            <a:off x="494308" y="266102"/>
            <a:ext cx="8021041" cy="512448"/>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pPr lvl="0">
              <a:lnSpc>
                <a:spcPct val="90000"/>
              </a:lnSpc>
              <a:defRPr/>
            </a:pPr>
            <a:r>
              <a:rPr lang="es-ES" sz="1600" b="0" dirty="0">
                <a:solidFill>
                  <a:srgbClr val="EF3C6F"/>
                </a:solidFill>
                <a:ea typeface="Segoe UI Emoji" panose="020B0502040204020203" pitchFamily="34" charset="0"/>
              </a:rPr>
              <a:t>Población ocupada según rama de actividad económica</a:t>
            </a:r>
          </a:p>
          <a:p>
            <a:pPr lvl="0">
              <a:lnSpc>
                <a:spcPct val="90000"/>
              </a:lnSpc>
              <a:defRPr/>
            </a:pPr>
            <a:r>
              <a:rPr lang="es-ES" sz="1600" b="0" dirty="0">
                <a:solidFill>
                  <a:srgbClr val="6F2A4D"/>
                </a:solidFill>
                <a:ea typeface="Segoe UI Emoji" panose="020B0502040204020203" pitchFamily="34" charset="0"/>
              </a:rPr>
              <a:t>Santa Marta</a:t>
            </a:r>
          </a:p>
        </p:txBody>
      </p:sp>
      <p:sp>
        <p:nvSpPr>
          <p:cNvPr id="6" name="TrimAñoL1Año">
            <a:extLst>
              <a:ext uri="{FF2B5EF4-FFF2-40B4-BE49-F238E27FC236}">
                <a16:creationId xmlns:a16="http://schemas.microsoft.com/office/drawing/2014/main" id="{64C31383-7F1D-ED43-7BB7-5E44E904E4FA}"/>
              </a:ext>
            </a:extLst>
          </p:cNvPr>
          <p:cNvSpPr txBox="1"/>
          <p:nvPr/>
        </p:nvSpPr>
        <p:spPr>
          <a:xfrm>
            <a:off x="560618" y="778550"/>
            <a:ext cx="2381214" cy="253916"/>
          </a:xfrm>
          <a:prstGeom prst="rect">
            <a:avLst/>
          </a:prstGeom>
          <a:solidFill>
            <a:srgbClr val="FFC000"/>
          </a:solid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CO" sz="1200" b="0" dirty="0">
                <a:solidFill>
                  <a:schemeClr val="tx1">
                    <a:lumMod val="85000"/>
                    <a:lumOff val="15000"/>
                  </a:schemeClr>
                </a:solidFill>
                <a:ea typeface="Roboto Medium" panose="02000000000000000000" pitchFamily="2" charset="0"/>
              </a:rPr>
              <a:t>Abril - Junio (2024 – 2025)</a:t>
            </a:r>
          </a:p>
        </p:txBody>
      </p:sp>
      <p:sp>
        <p:nvSpPr>
          <p:cNvPr id="7" name="object 18">
            <a:extLst>
              <a:ext uri="{FF2B5EF4-FFF2-40B4-BE49-F238E27FC236}">
                <a16:creationId xmlns:a16="http://schemas.microsoft.com/office/drawing/2014/main" id="{0B4F8BE5-8AE3-E03B-345A-A797C958D564}"/>
              </a:ext>
            </a:extLst>
          </p:cNvPr>
          <p:cNvSpPr txBox="1"/>
          <p:nvPr/>
        </p:nvSpPr>
        <p:spPr>
          <a:xfrm>
            <a:off x="415994" y="4111033"/>
            <a:ext cx="8312010" cy="691471"/>
          </a:xfrm>
          <a:prstGeom prst="rect">
            <a:avLst/>
          </a:prstGeom>
        </p:spPr>
        <p:txBody>
          <a:bodyPr vert="horz" wrap="square" lIns="0" tIns="6985" rIns="0" bIns="0" rtlCol="0" anchor="b">
            <a:spAutoFit/>
          </a:bodyPr>
          <a:lstStyle/>
          <a:p>
            <a:pPr>
              <a:lnSpc>
                <a:spcPct val="107000"/>
              </a:lnSpc>
            </a:pPr>
            <a:r>
              <a:rPr lang="es-CO" sz="600" b="1" dirty="0">
                <a:latin typeface="Segoe UI" panose="020B0502040204020203" pitchFamily="34" charset="0"/>
                <a:ea typeface="Calibri" panose="020F0502020204030204" pitchFamily="34" charset="0"/>
                <a:cs typeface="Segoe UI" panose="020B0502040204020203" pitchFamily="34" charset="0"/>
              </a:rPr>
              <a:t>Fuente: </a:t>
            </a:r>
            <a:r>
              <a:rPr lang="es-CO" sz="600" dirty="0">
                <a:latin typeface="Segoe UI" panose="020B0502040204020203" pitchFamily="34" charset="0"/>
                <a:ea typeface="Calibri" panose="020F0502020204030204" pitchFamily="34" charset="0"/>
                <a:cs typeface="Segoe UI" panose="020B0502040204020203" pitchFamily="34" charset="0"/>
              </a:rPr>
              <a:t>DANE, GEIH.</a:t>
            </a:r>
            <a:endParaRPr lang="es-ES" sz="600" b="1" dirty="0">
              <a:latin typeface="Segoe UI" panose="020B0502040204020203" pitchFamily="34" charset="0"/>
              <a:cs typeface="Segoe UI" panose="020B0502040204020203" pitchFamily="34" charset="0"/>
            </a:endParaRPr>
          </a:p>
          <a:p>
            <a:pPr>
              <a:lnSpc>
                <a:spcPct val="107000"/>
              </a:lnSpc>
            </a:pPr>
            <a:r>
              <a:rPr lang="es-ES" sz="600" b="1" dirty="0">
                <a:latin typeface="Segoe UI" panose="020B0502040204020203" pitchFamily="34" charset="0"/>
                <a:cs typeface="Segoe UI" panose="020B0502040204020203" pitchFamily="34" charset="0"/>
              </a:rPr>
              <a:t>* </a:t>
            </a:r>
            <a:r>
              <a:rPr lang="es-ES" sz="600" dirty="0">
                <a:latin typeface="Segoe UI" panose="020B0502040204020203" pitchFamily="34" charset="0"/>
                <a:cs typeface="Segoe UI" panose="020B0502040204020203" pitchFamily="34" charset="0"/>
              </a:rPr>
              <a:t>Variación estadísticamente significativa.</a:t>
            </a:r>
            <a:endParaRPr lang="es-ES" sz="600" b="1" dirty="0">
              <a:latin typeface="Segoe UI" panose="020B0502040204020203" pitchFamily="34" charset="0"/>
              <a:cs typeface="Segoe UI" panose="020B0502040204020203" pitchFamily="34" charset="0"/>
            </a:endParaRPr>
          </a:p>
          <a:p>
            <a:pPr>
              <a:lnSpc>
                <a:spcPct val="107000"/>
              </a:lnSpc>
              <a:spcAft>
                <a:spcPts val="0"/>
              </a:spcAft>
            </a:pPr>
            <a:r>
              <a:rPr lang="es-CO" sz="600" b="1" dirty="0">
                <a:latin typeface="Segoe UI" panose="020B0502040204020203" pitchFamily="34" charset="0"/>
                <a:ea typeface="Calibri" panose="020F0502020204030204" pitchFamily="34" charset="0"/>
                <a:cs typeface="Segoe UI" panose="020B0502040204020203" pitchFamily="34" charset="0"/>
              </a:rPr>
              <a:t>Notas:</a:t>
            </a:r>
          </a:p>
          <a:p>
            <a:pPr marL="171450" indent="-171450">
              <a:lnSpc>
                <a:spcPct val="107000"/>
              </a:lnSpc>
              <a:spcAft>
                <a:spcPts val="0"/>
              </a:spcAft>
              <a:buFont typeface="Arial" panose="020B0604020202020204" pitchFamily="34" charset="0"/>
              <a:buChar char="•"/>
            </a:pPr>
            <a:r>
              <a:rPr lang="es-ES" sz="600" dirty="0">
                <a:latin typeface="Segoe UI" panose="020B0502040204020203" pitchFamily="34" charset="0"/>
                <a:cs typeface="Segoe UI" panose="020B0502040204020203" pitchFamily="34" charset="0"/>
              </a:rPr>
              <a:t>Datos expandidos con proyecciones de población elaboradas con base en los resultados del Censo Nacional de Población y Vivienda 2018.</a:t>
            </a:r>
          </a:p>
          <a:p>
            <a:pPr marL="171450" indent="-171450">
              <a:lnSpc>
                <a:spcPct val="107000"/>
              </a:lnSpc>
              <a:buFont typeface="Arial" panose="020B0604020202020204" pitchFamily="34" charset="0"/>
              <a:buChar char="•"/>
            </a:pPr>
            <a:r>
              <a:rPr lang="es-CO" sz="600" dirty="0">
                <a:latin typeface="Segoe UI" panose="020B0502040204020203" pitchFamily="34" charset="0"/>
                <a:ea typeface="Calibri" panose="020F0502020204030204" pitchFamily="34" charset="0"/>
                <a:cs typeface="Segoe UI" panose="020B0502040204020203" pitchFamily="34" charset="0"/>
              </a:rPr>
              <a:t>Cifras aproximadas a un decimal. Por efecto del redondeo los totales pueden diferir ligeramente del anexo estadístico.</a:t>
            </a:r>
          </a:p>
          <a:p>
            <a:pPr marL="171450" indent="-171450">
              <a:lnSpc>
                <a:spcPct val="107000"/>
              </a:lnSpc>
              <a:spcAft>
                <a:spcPts val="1200"/>
              </a:spcAft>
              <a:buFont typeface="Arial" panose="020B0604020202020204" pitchFamily="34" charset="0"/>
              <a:buChar char="•"/>
            </a:pPr>
            <a:r>
              <a:rPr lang="es-ES" sz="600" dirty="0">
                <a:latin typeface="Segoe UI" panose="020B0502040204020203" pitchFamily="34" charset="0"/>
                <a:ea typeface="Calibri" panose="020F0502020204030204" pitchFamily="34" charset="0"/>
                <a:cs typeface="Segoe UI" panose="020B0502040204020203" pitchFamily="34" charset="0"/>
              </a:rPr>
              <a:t>Para estar en línea con el marco conceptual propuesto en la “Resolución I sobre las estadísticas del trabajo, la ocupación y la subutilización de la fuerza de trabajo” de la 19 CIET, se hace ajuste de los términos Desocupados y Tasa de desempleo por Población desocupada y Tasa de Desocupación.</a:t>
            </a:r>
            <a:endParaRPr lang="es-CO" sz="600" dirty="0">
              <a:latin typeface="Segoe UI" panose="020B0502040204020203" pitchFamily="34" charset="0"/>
              <a:ea typeface="Calibri" panose="020F0502020204030204" pitchFamily="34" charset="0"/>
              <a:cs typeface="Segoe UI" panose="020B0502040204020203" pitchFamily="34" charset="0"/>
            </a:endParaRPr>
          </a:p>
        </p:txBody>
      </p:sp>
      <p:graphicFrame>
        <p:nvGraphicFramePr>
          <p:cNvPr id="3" name="Tabla 2">
            <a:extLst>
              <a:ext uri="{FF2B5EF4-FFF2-40B4-BE49-F238E27FC236}">
                <a16:creationId xmlns:a16="http://schemas.microsoft.com/office/drawing/2014/main" id="{EF4D10D6-92BB-2E3C-0F35-A5565115C666}"/>
              </a:ext>
            </a:extLst>
          </p:cNvPr>
          <p:cNvGraphicFramePr>
            <a:graphicFrameLocks noGrp="1"/>
          </p:cNvGraphicFramePr>
          <p:nvPr/>
        </p:nvGraphicFramePr>
        <p:xfrm>
          <a:off x="494308" y="1272619"/>
          <a:ext cx="7886699" cy="2612870"/>
        </p:xfrm>
        <a:graphic>
          <a:graphicData uri="http://schemas.openxmlformats.org/drawingml/2006/table">
            <a:tbl>
              <a:tblPr/>
              <a:tblGrid>
                <a:gridCol w="3882683">
                  <a:extLst>
                    <a:ext uri="{9D8B030D-6E8A-4147-A177-3AD203B41FA5}">
                      <a16:colId xmlns:a16="http://schemas.microsoft.com/office/drawing/2014/main" val="3495280047"/>
                    </a:ext>
                  </a:extLst>
                </a:gridCol>
                <a:gridCol w="802670">
                  <a:extLst>
                    <a:ext uri="{9D8B030D-6E8A-4147-A177-3AD203B41FA5}">
                      <a16:colId xmlns:a16="http://schemas.microsoft.com/office/drawing/2014/main" val="2983277304"/>
                    </a:ext>
                  </a:extLst>
                </a:gridCol>
                <a:gridCol w="798003">
                  <a:extLst>
                    <a:ext uri="{9D8B030D-6E8A-4147-A177-3AD203B41FA5}">
                      <a16:colId xmlns:a16="http://schemas.microsoft.com/office/drawing/2014/main" val="3992988087"/>
                    </a:ext>
                  </a:extLst>
                </a:gridCol>
                <a:gridCol w="802670">
                  <a:extLst>
                    <a:ext uri="{9D8B030D-6E8A-4147-A177-3AD203B41FA5}">
                      <a16:colId xmlns:a16="http://schemas.microsoft.com/office/drawing/2014/main" val="2776672623"/>
                    </a:ext>
                  </a:extLst>
                </a:gridCol>
                <a:gridCol w="802670">
                  <a:extLst>
                    <a:ext uri="{9D8B030D-6E8A-4147-A177-3AD203B41FA5}">
                      <a16:colId xmlns:a16="http://schemas.microsoft.com/office/drawing/2014/main" val="1532944744"/>
                    </a:ext>
                  </a:extLst>
                </a:gridCol>
                <a:gridCol w="798003">
                  <a:extLst>
                    <a:ext uri="{9D8B030D-6E8A-4147-A177-3AD203B41FA5}">
                      <a16:colId xmlns:a16="http://schemas.microsoft.com/office/drawing/2014/main" val="724151387"/>
                    </a:ext>
                  </a:extLst>
                </a:gridCol>
              </a:tblGrid>
              <a:tr h="180918">
                <a:tc rowSpan="2">
                  <a:txBody>
                    <a:bodyPr/>
                    <a:lstStyle/>
                    <a:p>
                      <a:pPr algn="ctr" fontAlgn="ctr">
                        <a:buNone/>
                      </a:pPr>
                      <a:r>
                        <a:rPr lang="es-CO" sz="1000" b="1" i="0" u="none" strike="noStrike">
                          <a:solidFill>
                            <a:srgbClr val="FFFFFF"/>
                          </a:solidFill>
                          <a:effectLst/>
                          <a:latin typeface="Segoe UI" panose="020B0502040204020203" pitchFamily="34" charset="0"/>
                          <a:cs typeface="Segoe UI" panose="020B0502040204020203" pitchFamily="34" charset="0"/>
                        </a:rPr>
                        <a:t>Rama de actividad</a:t>
                      </a:r>
                    </a:p>
                  </a:txBody>
                  <a:tcPr marL="7067" marR="7067" marT="7067" marB="0" anchor="ctr">
                    <a:lnL>
                      <a:noFill/>
                    </a:lnL>
                    <a:lnR>
                      <a:noFill/>
                    </a:lnR>
                    <a:lnT>
                      <a:noFill/>
                    </a:lnT>
                    <a:lnB>
                      <a:noFill/>
                    </a:lnB>
                    <a:solidFill>
                      <a:srgbClr val="6B1940"/>
                    </a:solidFill>
                  </a:tcPr>
                </a:tc>
                <a:tc gridSpan="5">
                  <a:txBody>
                    <a:bodyPr/>
                    <a:lstStyle/>
                    <a:p>
                      <a:pPr algn="ctr" fontAlgn="ctr">
                        <a:buNone/>
                      </a:pPr>
                      <a:r>
                        <a:rPr lang="es-CO" sz="1000" b="1" i="0" u="none" strike="noStrike" dirty="0">
                          <a:solidFill>
                            <a:srgbClr val="FFFFFF"/>
                          </a:solidFill>
                          <a:effectLst/>
                          <a:latin typeface="Segoe UI" panose="020B0502040204020203" pitchFamily="34" charset="0"/>
                          <a:cs typeface="Segoe UI" panose="020B0502040204020203" pitchFamily="34" charset="0"/>
                        </a:rPr>
                        <a:t>Santa Marta</a:t>
                      </a:r>
                    </a:p>
                  </a:txBody>
                  <a:tcPr marL="7067" marR="7067" marT="7067" marB="0" anchor="ctr">
                    <a:lnL>
                      <a:noFill/>
                    </a:lnL>
                    <a:lnR>
                      <a:noFill/>
                    </a:lnR>
                    <a:lnT>
                      <a:noFill/>
                    </a:lnT>
                    <a:lnB>
                      <a:noFill/>
                    </a:lnB>
                    <a:solidFill>
                      <a:srgbClr val="EF3C6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3245823004"/>
                  </a:ext>
                </a:extLst>
              </a:tr>
              <a:tr h="296811">
                <a:tc vMerge="1">
                  <a:txBody>
                    <a:bodyPr/>
                    <a:lstStyle/>
                    <a:p>
                      <a:endParaRPr lang="es-CO"/>
                    </a:p>
                  </a:txBody>
                  <a:tcPr/>
                </a:tc>
                <a:tc>
                  <a:txBody>
                    <a:bodyPr/>
                    <a:lstStyle/>
                    <a:p>
                      <a:pPr algn="ctr" fontAlgn="ctr">
                        <a:buNone/>
                      </a:pPr>
                      <a:r>
                        <a:rPr lang="es-CO" sz="1000" b="1" i="0" u="none" strike="noStrike">
                          <a:solidFill>
                            <a:srgbClr val="AD2750"/>
                          </a:solidFill>
                          <a:effectLst/>
                          <a:latin typeface="Segoe UI" panose="020B0502040204020203" pitchFamily="34" charset="0"/>
                          <a:cs typeface="Segoe UI" panose="020B0502040204020203" pitchFamily="34" charset="0"/>
                        </a:rPr>
                        <a:t>Abr - jun 2024</a:t>
                      </a:r>
                    </a:p>
                  </a:txBody>
                  <a:tcPr marL="7067" marR="7067" marT="7067" marB="0" anchor="ctr">
                    <a:lnL>
                      <a:noFill/>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1000" b="1" i="0" u="none" strike="noStrike">
                          <a:solidFill>
                            <a:srgbClr val="AD2750"/>
                          </a:solidFill>
                          <a:effectLst/>
                          <a:latin typeface="Segoe UI" panose="020B0502040204020203" pitchFamily="34" charset="0"/>
                          <a:cs typeface="Segoe UI" panose="020B0502040204020203" pitchFamily="34" charset="0"/>
                        </a:rPr>
                        <a:t>Abr - jun 2025</a:t>
                      </a:r>
                    </a:p>
                  </a:txBody>
                  <a:tcPr marL="7067" marR="7067" marT="7067"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1000" b="1" i="0" u="none" strike="noStrike">
                          <a:solidFill>
                            <a:srgbClr val="AD2750"/>
                          </a:solidFill>
                          <a:effectLst/>
                          <a:latin typeface="Segoe UI" panose="020B0502040204020203" pitchFamily="34" charset="0"/>
                          <a:cs typeface="Segoe UI" panose="020B0502040204020203" pitchFamily="34" charset="0"/>
                        </a:rPr>
                        <a:t>Distribución</a:t>
                      </a:r>
                      <a:br>
                        <a:rPr lang="es-CO" sz="1000" b="1" i="0" u="none" strike="noStrike">
                          <a:solidFill>
                            <a:srgbClr val="AD2750"/>
                          </a:solidFill>
                          <a:effectLst/>
                          <a:latin typeface="Segoe UI" panose="020B0502040204020203" pitchFamily="34" charset="0"/>
                          <a:cs typeface="Segoe UI" panose="020B0502040204020203" pitchFamily="34" charset="0"/>
                        </a:rPr>
                      </a:br>
                      <a:r>
                        <a:rPr lang="es-CO" sz="1000" b="1" i="0" u="none" strike="noStrike">
                          <a:solidFill>
                            <a:srgbClr val="AD2750"/>
                          </a:solidFill>
                          <a:effectLst/>
                          <a:latin typeface="Segoe UI" panose="020B0502040204020203" pitchFamily="34" charset="0"/>
                          <a:cs typeface="Segoe UI" panose="020B0502040204020203" pitchFamily="34" charset="0"/>
                        </a:rPr>
                        <a:t>(%)</a:t>
                      </a:r>
                    </a:p>
                  </a:txBody>
                  <a:tcPr marL="7067" marR="7067" marT="7067"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1000" b="1" i="0" u="none" strike="noStrike">
                          <a:solidFill>
                            <a:srgbClr val="AD2750"/>
                          </a:solidFill>
                          <a:effectLst/>
                          <a:latin typeface="Segoe UI" panose="020B0502040204020203" pitchFamily="34" charset="0"/>
                          <a:cs typeface="Segoe UI" panose="020B0502040204020203" pitchFamily="34" charset="0"/>
                        </a:rPr>
                        <a:t>Variación absoluta</a:t>
                      </a:r>
                    </a:p>
                  </a:txBody>
                  <a:tcPr marL="7067" marR="7067" marT="7067" marB="0" anchor="ctr">
                    <a:lnL w="6350" cap="flat" cmpd="sng" algn="ctr">
                      <a:solidFill>
                        <a:srgbClr val="165F20"/>
                      </a:solidFill>
                      <a:prstDash val="solid"/>
                      <a:round/>
                      <a:headEnd type="none" w="med" len="med"/>
                      <a:tailEnd type="none" w="med" len="med"/>
                    </a:lnL>
                    <a:lnR>
                      <a:noFill/>
                    </a:lnR>
                    <a:lnT>
                      <a:noFill/>
                    </a:lnT>
                    <a:lnB>
                      <a:noFill/>
                    </a:lnB>
                    <a:noFill/>
                  </a:tcPr>
                </a:tc>
                <a:tc>
                  <a:txBody>
                    <a:bodyPr/>
                    <a:lstStyle/>
                    <a:p>
                      <a:pPr algn="ctr" fontAlgn="ctr">
                        <a:buNone/>
                      </a:pPr>
                      <a:r>
                        <a:rPr lang="es-CO" sz="1000" b="1" i="0" u="none" strike="noStrike">
                          <a:solidFill>
                            <a:srgbClr val="AD2750"/>
                          </a:solidFill>
                          <a:effectLst/>
                          <a:latin typeface="Segoe UI" panose="020B0502040204020203" pitchFamily="34" charset="0"/>
                          <a:cs typeface="Segoe UI" panose="020B0502040204020203" pitchFamily="34" charset="0"/>
                        </a:rPr>
                        <a:t>Contribución en p.p.</a:t>
                      </a:r>
                    </a:p>
                  </a:txBody>
                  <a:tcPr marL="7067" marR="7067" marT="7067" marB="0" anchor="ctr">
                    <a:lnL>
                      <a:noFill/>
                    </a:lnL>
                    <a:lnR w="6350" cap="flat" cmpd="sng" algn="ctr">
                      <a:solidFill>
                        <a:srgbClr val="165F20"/>
                      </a:solidFill>
                      <a:prstDash val="solid"/>
                      <a:round/>
                      <a:headEnd type="none" w="med" len="med"/>
                      <a:tailEnd type="none" w="med" len="med"/>
                    </a:lnR>
                    <a:lnT>
                      <a:noFill/>
                    </a:lnT>
                    <a:lnB>
                      <a:noFill/>
                    </a:lnB>
                    <a:noFill/>
                  </a:tcPr>
                </a:tc>
                <a:extLst>
                  <a:ext uri="{0D108BD9-81ED-4DB2-BD59-A6C34878D82A}">
                    <a16:rowId xmlns:a16="http://schemas.microsoft.com/office/drawing/2014/main" val="1868093405"/>
                  </a:ext>
                </a:extLst>
              </a:tr>
              <a:tr h="141339">
                <a:tc>
                  <a:txBody>
                    <a:bodyPr/>
                    <a:lstStyle/>
                    <a:p>
                      <a:pPr algn="l"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Población ocupada</a:t>
                      </a:r>
                    </a:p>
                  </a:txBody>
                  <a:tcPr marL="7067" marR="7067" marT="7067"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200</a:t>
                      </a:r>
                    </a:p>
                  </a:txBody>
                  <a:tcPr marL="7067" marR="7067" marT="7067"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209</a:t>
                      </a:r>
                    </a:p>
                  </a:txBody>
                  <a:tcPr marL="7067" marR="7067" marT="7067"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100,0</a:t>
                      </a:r>
                    </a:p>
                  </a:txBody>
                  <a:tcPr marL="7067" marR="7067" marT="7067"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10</a:t>
                      </a:r>
                    </a:p>
                  </a:txBody>
                  <a:tcPr marL="7067" marR="7067" marT="7067"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 </a:t>
                      </a:r>
                    </a:p>
                  </a:txBody>
                  <a:tcPr marL="7067" marR="7067" marT="7067"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604233915"/>
                  </a:ext>
                </a:extLst>
              </a:tr>
              <a:tr h="141339">
                <a:tc>
                  <a:txBody>
                    <a:bodyPr/>
                    <a:lstStyle/>
                    <a:p>
                      <a:pPr algn="l"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Transporte y almacenamiento</a:t>
                      </a:r>
                    </a:p>
                  </a:txBody>
                  <a:tcPr marL="7067" marR="7067" marT="7067"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22</a:t>
                      </a:r>
                    </a:p>
                  </a:txBody>
                  <a:tcPr marL="7067" marR="7067" marT="7067"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28</a:t>
                      </a:r>
                    </a:p>
                  </a:txBody>
                  <a:tcPr marL="7067" marR="7067" marT="7067"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13,5</a:t>
                      </a:r>
                    </a:p>
                  </a:txBody>
                  <a:tcPr marL="7067" marR="7067" marT="7067"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6</a:t>
                      </a:r>
                    </a:p>
                  </a:txBody>
                  <a:tcPr marL="7067" marR="7067" marT="7067"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3,1</a:t>
                      </a:r>
                    </a:p>
                  </a:txBody>
                  <a:tcPr marL="7067" marR="7067" marT="7067"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640653911"/>
                  </a:ext>
                </a:extLst>
              </a:tr>
              <a:tr h="141339">
                <a:tc>
                  <a:txBody>
                    <a:bodyPr/>
                    <a:lstStyle/>
                    <a:p>
                      <a:pPr algn="l" fontAlgn="ctr">
                        <a:buNone/>
                      </a:pPr>
                      <a:r>
                        <a:rPr lang="es-ES" sz="800" b="0" i="0" u="none" strike="noStrike">
                          <a:solidFill>
                            <a:srgbClr val="000000"/>
                          </a:solidFill>
                          <a:effectLst/>
                          <a:latin typeface="Segoe UI" panose="020B0502040204020203" pitchFamily="34" charset="0"/>
                          <a:cs typeface="Segoe UI" panose="020B0502040204020203" pitchFamily="34" charset="0"/>
                        </a:rPr>
                        <a:t>Administración pública y defensa, educación y atención de la salud humana</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29</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33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15,8</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4</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1,9</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798473240"/>
                  </a:ext>
                </a:extLst>
              </a:tr>
              <a:tr h="141339">
                <a:tc>
                  <a:txBody>
                    <a:bodyPr/>
                    <a:lstStyle/>
                    <a:p>
                      <a:pPr algn="l" fontAlgn="ctr">
                        <a:buNone/>
                      </a:pPr>
                      <a:r>
                        <a:rPr lang="es-ES" sz="800" b="0" i="0" u="none" strike="noStrike">
                          <a:solidFill>
                            <a:srgbClr val="000000"/>
                          </a:solidFill>
                          <a:effectLst/>
                          <a:latin typeface="Segoe UI" panose="020B0502040204020203" pitchFamily="34" charset="0"/>
                          <a:cs typeface="Segoe UI" panose="020B0502040204020203" pitchFamily="34" charset="0"/>
                        </a:rPr>
                        <a:t>Actividades profesionales, científicas, técnicas y servicios administrativos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18</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21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9,9</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1,5</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205059876"/>
                  </a:ext>
                </a:extLst>
              </a:tr>
              <a:tr h="141339">
                <a:tc>
                  <a:txBody>
                    <a:bodyPr/>
                    <a:lstStyle/>
                    <a:p>
                      <a:pPr algn="l" fontAlgn="ctr">
                        <a:buNone/>
                      </a:pPr>
                      <a:r>
                        <a:rPr lang="es-ES" sz="800" b="0" i="0" u="none" strike="noStrike">
                          <a:solidFill>
                            <a:srgbClr val="000000"/>
                          </a:solidFill>
                          <a:effectLst/>
                          <a:latin typeface="Segoe UI" panose="020B0502040204020203" pitchFamily="34" charset="0"/>
                          <a:cs typeface="Segoe UI" panose="020B0502040204020203" pitchFamily="34" charset="0"/>
                        </a:rPr>
                        <a:t>Alojamiento y servicios de comida</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23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23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11,1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0,4</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540837018"/>
                  </a:ext>
                </a:extLst>
              </a:tr>
              <a:tr h="141339">
                <a:tc>
                  <a:txBody>
                    <a:bodyPr/>
                    <a:lstStyle/>
                    <a:p>
                      <a:pPr algn="l"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Industrias manufactureras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12</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12</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5,8</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0,2</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56676962"/>
                  </a:ext>
                </a:extLst>
              </a:tr>
              <a:tr h="141339">
                <a:tc>
                  <a:txBody>
                    <a:bodyPr/>
                    <a:lstStyle/>
                    <a:p>
                      <a:pPr algn="l" fontAlgn="ctr">
                        <a:buNone/>
                      </a:pPr>
                      <a:r>
                        <a:rPr lang="es-ES" sz="800" b="0" i="0" u="none" strike="noStrike">
                          <a:solidFill>
                            <a:srgbClr val="000000"/>
                          </a:solidFill>
                          <a:effectLst/>
                          <a:latin typeface="Segoe UI" panose="020B0502040204020203" pitchFamily="34" charset="0"/>
                          <a:cs typeface="Segoe UI" panose="020B0502040204020203" pitchFamily="34" charset="0"/>
                        </a:rPr>
                        <a:t>Agricultura, ganadería, caza, silvicultura y pesca</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1,5</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0,1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91145762"/>
                  </a:ext>
                </a:extLst>
              </a:tr>
              <a:tr h="141339">
                <a:tc>
                  <a:txBody>
                    <a:bodyPr/>
                    <a:lstStyle/>
                    <a:p>
                      <a:pPr algn="l" fontAlgn="ctr">
                        <a:buNone/>
                      </a:pPr>
                      <a:r>
                        <a:rPr lang="es-ES" sz="800" b="0" i="0" u="none" strike="noStrike">
                          <a:solidFill>
                            <a:srgbClr val="000000"/>
                          </a:solidFill>
                          <a:effectLst/>
                          <a:latin typeface="Segoe UI" panose="020B0502040204020203" pitchFamily="34" charset="0"/>
                          <a:cs typeface="Segoe UI" panose="020B0502040204020203" pitchFamily="34" charset="0"/>
                        </a:rPr>
                        <a:t>Actividades artísticas, entretenimiento, recreación y otras actividades de servicios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20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20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9,3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0,0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619271693"/>
                  </a:ext>
                </a:extLst>
              </a:tr>
              <a:tr h="141339">
                <a:tc>
                  <a:txBody>
                    <a:bodyPr/>
                    <a:lstStyle/>
                    <a:p>
                      <a:pPr algn="l"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Actividades inmobiliarias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4</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4</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1,7</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-0,1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810236823"/>
                  </a:ext>
                </a:extLst>
              </a:tr>
              <a:tr h="141339">
                <a:tc>
                  <a:txBody>
                    <a:bodyPr/>
                    <a:lstStyle/>
                    <a:p>
                      <a:pPr algn="l" fontAlgn="ctr">
                        <a:buNone/>
                      </a:pPr>
                      <a:r>
                        <a:rPr lang="es-ES" sz="800" b="0" i="0" u="none" strike="noStrike">
                          <a:solidFill>
                            <a:srgbClr val="000000"/>
                          </a:solidFill>
                          <a:effectLst/>
                          <a:latin typeface="Segoe UI" panose="020B0502040204020203" pitchFamily="34" charset="0"/>
                          <a:cs typeface="Segoe UI" panose="020B0502040204020203" pitchFamily="34" charset="0"/>
                        </a:rPr>
                        <a:t>Explotación de minas y canteras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0,5</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0</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-0,1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505014673"/>
                  </a:ext>
                </a:extLst>
              </a:tr>
              <a:tr h="141339">
                <a:tc>
                  <a:txBody>
                    <a:bodyPr/>
                    <a:lstStyle/>
                    <a:p>
                      <a:pPr algn="l"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Información y comunicaciones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2</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2</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0,8</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-0,3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928752389"/>
                  </a:ext>
                </a:extLst>
              </a:tr>
              <a:tr h="141339">
                <a:tc>
                  <a:txBody>
                    <a:bodyPr/>
                    <a:lstStyle/>
                    <a:p>
                      <a:pPr algn="l" fontAlgn="ctr">
                        <a:buNone/>
                      </a:pPr>
                      <a:r>
                        <a:rPr lang="es-ES" sz="800" b="0" i="0" u="none" strike="noStrike">
                          <a:solidFill>
                            <a:srgbClr val="000000"/>
                          </a:solidFill>
                          <a:effectLst/>
                          <a:latin typeface="Segoe UI" panose="020B0502040204020203" pitchFamily="34" charset="0"/>
                          <a:cs typeface="Segoe UI" panose="020B0502040204020203" pitchFamily="34" charset="0"/>
                        </a:rPr>
                        <a:t>Comercio y reparación de vehículos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39</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38</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18,2</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-0,3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066034772"/>
                  </a:ext>
                </a:extLst>
              </a:tr>
              <a:tr h="141339">
                <a:tc>
                  <a:txBody>
                    <a:bodyPr/>
                    <a:lstStyle/>
                    <a:p>
                      <a:pPr algn="l"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Construcción</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19</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18</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8,5</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-0,4</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282467339"/>
                  </a:ext>
                </a:extLst>
              </a:tr>
              <a:tr h="141339">
                <a:tc>
                  <a:txBody>
                    <a:bodyPr/>
                    <a:lstStyle/>
                    <a:p>
                      <a:pPr algn="l" fontAlgn="ctr">
                        <a:buNone/>
                      </a:pPr>
                      <a:r>
                        <a:rPr lang="es-ES" sz="800" b="0" i="0" u="none" strike="noStrike">
                          <a:solidFill>
                            <a:srgbClr val="000000"/>
                          </a:solidFill>
                          <a:effectLst/>
                          <a:latin typeface="Segoe UI" panose="020B0502040204020203" pitchFamily="34" charset="0"/>
                          <a:cs typeface="Segoe UI" panose="020B0502040204020203" pitchFamily="34" charset="0"/>
                        </a:rPr>
                        <a:t>Suministro de electricidad gas, agua y gestión de desechos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5</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4</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1,8</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a:solidFill>
                            <a:srgbClr val="000000"/>
                          </a:solidFill>
                          <a:effectLst/>
                          <a:latin typeface="Segoe UI" panose="020B0502040204020203" pitchFamily="34" charset="0"/>
                          <a:cs typeface="Segoe UI" panose="020B0502040204020203" pitchFamily="34" charset="0"/>
                        </a:rPr>
                        <a:t>-0,5</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662721834"/>
                  </a:ext>
                </a:extLst>
              </a:tr>
              <a:tr h="141339">
                <a:tc>
                  <a:txBody>
                    <a:bodyPr/>
                    <a:lstStyle/>
                    <a:p>
                      <a:pPr algn="l" fontAlgn="ctr">
                        <a:buNone/>
                      </a:pPr>
                      <a:r>
                        <a:rPr lang="es-ES" sz="800" b="0" i="0" u="none" strike="noStrike">
                          <a:solidFill>
                            <a:srgbClr val="000000"/>
                          </a:solidFill>
                          <a:effectLst/>
                          <a:latin typeface="Segoe UI" panose="020B0502040204020203" pitchFamily="34" charset="0"/>
                          <a:cs typeface="Segoe UI" panose="020B0502040204020203" pitchFamily="34" charset="0"/>
                        </a:rPr>
                        <a:t>Actividades financieras y de seguros</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404040"/>
                          </a:solidFill>
                          <a:effectLst/>
                          <a:latin typeface="Segoe UI" panose="020B0502040204020203" pitchFamily="34" charset="0"/>
                          <a:cs typeface="Segoe UI" panose="020B0502040204020203" pitchFamily="34" charset="0"/>
                        </a:rPr>
                        <a:t>4</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3</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1,5</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0" i="0" u="none" strike="noStrike">
                          <a:solidFill>
                            <a:srgbClr val="000000"/>
                          </a:solidFill>
                          <a:effectLst/>
                          <a:latin typeface="Segoe UI" panose="020B0502040204020203" pitchFamily="34" charset="0"/>
                          <a:cs typeface="Segoe UI" panose="020B0502040204020203" pitchFamily="34" charset="0"/>
                        </a:rPr>
                        <a:t>-1</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800" b="1" i="0" u="none" strike="noStrike" dirty="0">
                          <a:solidFill>
                            <a:srgbClr val="000000"/>
                          </a:solidFill>
                          <a:effectLst/>
                          <a:latin typeface="Segoe UI" panose="020B0502040204020203" pitchFamily="34" charset="0"/>
                          <a:cs typeface="Segoe UI" panose="020B0502040204020203" pitchFamily="34" charset="0"/>
                        </a:rPr>
                        <a:t>-0,6</a:t>
                      </a:r>
                    </a:p>
                  </a:txBody>
                  <a:tcPr marL="7067" marR="7067" marT="7067"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560091277"/>
                  </a:ext>
                </a:extLst>
              </a:tr>
            </a:tbl>
          </a:graphicData>
        </a:graphic>
      </p:graphicFrame>
    </p:spTree>
    <p:extLst>
      <p:ext uri="{BB962C8B-B14F-4D97-AF65-F5344CB8AC3E}">
        <p14:creationId xmlns:p14="http://schemas.microsoft.com/office/powerpoint/2010/main" val="5033760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D26363CD-B71B-E8A2-4F6B-367876C39707}"/>
            </a:ext>
          </a:extLst>
        </p:cNvPr>
        <p:cNvGrpSpPr/>
        <p:nvPr/>
      </p:nvGrpSpPr>
      <p:grpSpPr>
        <a:xfrm>
          <a:off x="0" y="0"/>
          <a:ext cx="0" cy="0"/>
          <a:chOff x="0" y="0"/>
          <a:chExt cx="0" cy="0"/>
        </a:xfrm>
      </p:grpSpPr>
      <p:sp>
        <p:nvSpPr>
          <p:cNvPr id="6" name="object 2">
            <a:extLst>
              <a:ext uri="{FF2B5EF4-FFF2-40B4-BE49-F238E27FC236}">
                <a16:creationId xmlns:a16="http://schemas.microsoft.com/office/drawing/2014/main" id="{1974955E-4FBA-78A2-9E99-17106E515E47}"/>
              </a:ext>
            </a:extLst>
          </p:cNvPr>
          <p:cNvSpPr txBox="1"/>
          <p:nvPr/>
        </p:nvSpPr>
        <p:spPr>
          <a:xfrm>
            <a:off x="494308" y="266102"/>
            <a:ext cx="8021041" cy="734047"/>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pPr lvl="0">
              <a:lnSpc>
                <a:spcPct val="90000"/>
              </a:lnSpc>
              <a:defRPr/>
            </a:pPr>
            <a:r>
              <a:rPr lang="es-ES" sz="1600" b="0" dirty="0">
                <a:solidFill>
                  <a:srgbClr val="EF3C6F"/>
                </a:solidFill>
                <a:ea typeface="Segoe UI Emoji" panose="020B0502040204020203" pitchFamily="34" charset="0"/>
              </a:rPr>
              <a:t>Población ocupada según rama de actividad económica según sexo</a:t>
            </a:r>
          </a:p>
          <a:p>
            <a:pPr>
              <a:lnSpc>
                <a:spcPct val="90000"/>
              </a:lnSpc>
              <a:defRPr/>
            </a:pPr>
            <a:r>
              <a:rPr lang="es-ES" sz="1600" b="0" dirty="0">
                <a:solidFill>
                  <a:srgbClr val="6F2A4D"/>
                </a:solidFill>
                <a:ea typeface="Segoe UI Emoji" panose="020B0502040204020203" pitchFamily="34" charset="0"/>
              </a:rPr>
              <a:t>Santa Marta</a:t>
            </a:r>
          </a:p>
          <a:p>
            <a:pPr lvl="0">
              <a:lnSpc>
                <a:spcPct val="90000"/>
              </a:lnSpc>
              <a:defRPr/>
            </a:pPr>
            <a:endParaRPr lang="es-ES" sz="1600" b="0" dirty="0">
              <a:solidFill>
                <a:srgbClr val="6F2A4D"/>
              </a:solidFill>
              <a:ea typeface="Segoe UI Emoji" panose="020B0502040204020203" pitchFamily="34" charset="0"/>
            </a:endParaRPr>
          </a:p>
        </p:txBody>
      </p:sp>
      <p:sp>
        <p:nvSpPr>
          <p:cNvPr id="7" name="TrimAñoL1Año">
            <a:extLst>
              <a:ext uri="{FF2B5EF4-FFF2-40B4-BE49-F238E27FC236}">
                <a16:creationId xmlns:a16="http://schemas.microsoft.com/office/drawing/2014/main" id="{15CA3EB2-02C5-8FD0-0409-444BB1061103}"/>
              </a:ext>
            </a:extLst>
          </p:cNvPr>
          <p:cNvSpPr txBox="1"/>
          <p:nvPr/>
        </p:nvSpPr>
        <p:spPr>
          <a:xfrm>
            <a:off x="494308" y="806565"/>
            <a:ext cx="2381214" cy="253916"/>
          </a:xfrm>
          <a:prstGeom prst="rect">
            <a:avLst/>
          </a:prstGeom>
          <a:solidFill>
            <a:srgbClr val="FFC000"/>
          </a:solid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CO" sz="1200" b="0" dirty="0">
                <a:solidFill>
                  <a:schemeClr val="tx1">
                    <a:lumMod val="85000"/>
                    <a:lumOff val="15000"/>
                  </a:schemeClr>
                </a:solidFill>
                <a:ea typeface="Roboto Medium" panose="02000000000000000000" pitchFamily="2" charset="0"/>
              </a:rPr>
              <a:t>Abril - Junio (2024 – 2025)</a:t>
            </a:r>
          </a:p>
        </p:txBody>
      </p:sp>
      <p:sp>
        <p:nvSpPr>
          <p:cNvPr id="8" name="object 18">
            <a:extLst>
              <a:ext uri="{FF2B5EF4-FFF2-40B4-BE49-F238E27FC236}">
                <a16:creationId xmlns:a16="http://schemas.microsoft.com/office/drawing/2014/main" id="{DD17FD15-223D-E475-3774-26DB1D907486}"/>
              </a:ext>
            </a:extLst>
          </p:cNvPr>
          <p:cNvSpPr txBox="1"/>
          <p:nvPr/>
        </p:nvSpPr>
        <p:spPr>
          <a:xfrm>
            <a:off x="415994" y="4111033"/>
            <a:ext cx="8312010" cy="691471"/>
          </a:xfrm>
          <a:prstGeom prst="rect">
            <a:avLst/>
          </a:prstGeom>
        </p:spPr>
        <p:txBody>
          <a:bodyPr vert="horz" wrap="square" lIns="0" tIns="6985" rIns="0" bIns="0" rtlCol="0" anchor="b">
            <a:spAutoFit/>
          </a:bodyPr>
          <a:lstStyle/>
          <a:p>
            <a:pPr>
              <a:lnSpc>
                <a:spcPct val="107000"/>
              </a:lnSpc>
            </a:pPr>
            <a:r>
              <a:rPr lang="es-CO" sz="600" b="1" dirty="0">
                <a:latin typeface="Segoe UI" panose="020B0502040204020203" pitchFamily="34" charset="0"/>
                <a:ea typeface="Calibri" panose="020F0502020204030204" pitchFamily="34" charset="0"/>
                <a:cs typeface="Segoe UI" panose="020B0502040204020203" pitchFamily="34" charset="0"/>
              </a:rPr>
              <a:t>Fuente: </a:t>
            </a:r>
            <a:r>
              <a:rPr lang="es-CO" sz="600" dirty="0">
                <a:latin typeface="Segoe UI" panose="020B0502040204020203" pitchFamily="34" charset="0"/>
                <a:ea typeface="Calibri" panose="020F0502020204030204" pitchFamily="34" charset="0"/>
                <a:cs typeface="Segoe UI" panose="020B0502040204020203" pitchFamily="34" charset="0"/>
              </a:rPr>
              <a:t>DANE, GEIH.</a:t>
            </a:r>
            <a:endParaRPr lang="es-ES" sz="600" b="1" dirty="0">
              <a:latin typeface="Segoe UI" panose="020B0502040204020203" pitchFamily="34" charset="0"/>
              <a:cs typeface="Segoe UI" panose="020B0502040204020203" pitchFamily="34" charset="0"/>
            </a:endParaRPr>
          </a:p>
          <a:p>
            <a:pPr>
              <a:lnSpc>
                <a:spcPct val="107000"/>
              </a:lnSpc>
            </a:pPr>
            <a:r>
              <a:rPr lang="es-ES" sz="600" b="1" dirty="0">
                <a:latin typeface="Segoe UI" panose="020B0502040204020203" pitchFamily="34" charset="0"/>
                <a:cs typeface="Segoe UI" panose="020B0502040204020203" pitchFamily="34" charset="0"/>
              </a:rPr>
              <a:t>* </a:t>
            </a:r>
            <a:r>
              <a:rPr lang="es-ES" sz="600" dirty="0">
                <a:latin typeface="Segoe UI" panose="020B0502040204020203" pitchFamily="34" charset="0"/>
                <a:cs typeface="Segoe UI" panose="020B0502040204020203" pitchFamily="34" charset="0"/>
              </a:rPr>
              <a:t>Variación estadísticamente significativa.</a:t>
            </a:r>
            <a:endParaRPr lang="es-ES" sz="600" b="1" dirty="0">
              <a:latin typeface="Segoe UI" panose="020B0502040204020203" pitchFamily="34" charset="0"/>
              <a:cs typeface="Segoe UI" panose="020B0502040204020203" pitchFamily="34" charset="0"/>
            </a:endParaRPr>
          </a:p>
          <a:p>
            <a:pPr>
              <a:lnSpc>
                <a:spcPct val="107000"/>
              </a:lnSpc>
              <a:spcAft>
                <a:spcPts val="0"/>
              </a:spcAft>
            </a:pPr>
            <a:r>
              <a:rPr lang="es-CO" sz="600" b="1" dirty="0">
                <a:latin typeface="Segoe UI" panose="020B0502040204020203" pitchFamily="34" charset="0"/>
                <a:ea typeface="Calibri" panose="020F0502020204030204" pitchFamily="34" charset="0"/>
                <a:cs typeface="Segoe UI" panose="020B0502040204020203" pitchFamily="34" charset="0"/>
              </a:rPr>
              <a:t>Notas:</a:t>
            </a:r>
          </a:p>
          <a:p>
            <a:pPr marL="171450" indent="-171450">
              <a:lnSpc>
                <a:spcPct val="107000"/>
              </a:lnSpc>
              <a:spcAft>
                <a:spcPts val="0"/>
              </a:spcAft>
              <a:buFont typeface="Arial" panose="020B0604020202020204" pitchFamily="34" charset="0"/>
              <a:buChar char="•"/>
            </a:pPr>
            <a:r>
              <a:rPr lang="es-ES" sz="600" dirty="0">
                <a:latin typeface="Segoe UI" panose="020B0502040204020203" pitchFamily="34" charset="0"/>
                <a:cs typeface="Segoe UI" panose="020B0502040204020203" pitchFamily="34" charset="0"/>
              </a:rPr>
              <a:t>Datos expandidos con proyecciones de población elaboradas con base en los resultados del Censo Nacional de Población y Vivienda 2018.</a:t>
            </a:r>
          </a:p>
          <a:p>
            <a:pPr marL="171450" indent="-171450">
              <a:lnSpc>
                <a:spcPct val="107000"/>
              </a:lnSpc>
              <a:buFont typeface="Arial" panose="020B0604020202020204" pitchFamily="34" charset="0"/>
              <a:buChar char="•"/>
            </a:pPr>
            <a:r>
              <a:rPr lang="es-CO" sz="600" dirty="0">
                <a:latin typeface="Segoe UI" panose="020B0502040204020203" pitchFamily="34" charset="0"/>
                <a:ea typeface="Calibri" panose="020F0502020204030204" pitchFamily="34" charset="0"/>
                <a:cs typeface="Segoe UI" panose="020B0502040204020203" pitchFamily="34" charset="0"/>
              </a:rPr>
              <a:t>Cifras aproximadas a un decimal. Por efecto del redondeo los totales pueden diferir ligeramente del anexo estadístico.</a:t>
            </a:r>
          </a:p>
          <a:p>
            <a:pPr marL="171450" indent="-171450">
              <a:lnSpc>
                <a:spcPct val="107000"/>
              </a:lnSpc>
              <a:spcAft>
                <a:spcPts val="1200"/>
              </a:spcAft>
              <a:buFont typeface="Arial" panose="020B0604020202020204" pitchFamily="34" charset="0"/>
              <a:buChar char="•"/>
            </a:pPr>
            <a:r>
              <a:rPr lang="es-ES" sz="600" dirty="0">
                <a:latin typeface="Segoe UI" panose="020B0502040204020203" pitchFamily="34" charset="0"/>
                <a:ea typeface="Calibri" panose="020F0502020204030204" pitchFamily="34" charset="0"/>
                <a:cs typeface="Segoe UI" panose="020B0502040204020203" pitchFamily="34" charset="0"/>
              </a:rPr>
              <a:t>Para estar en línea con el marco conceptual propuesto en la “Resolución I sobre las estadísticas del trabajo, la ocupación y la subutilización de la fuerza de trabajo” de la 19 CIET, se hace ajuste de los términos Desocupados y Tasa de desempleo por Población desocupada y Tasa de Desocupación.</a:t>
            </a:r>
            <a:endParaRPr lang="es-CO" sz="600" dirty="0">
              <a:latin typeface="Segoe UI" panose="020B0502040204020203" pitchFamily="34" charset="0"/>
              <a:ea typeface="Calibri" panose="020F0502020204030204" pitchFamily="34" charset="0"/>
              <a:cs typeface="Segoe UI" panose="020B0502040204020203" pitchFamily="34" charset="0"/>
            </a:endParaRPr>
          </a:p>
        </p:txBody>
      </p:sp>
      <p:graphicFrame>
        <p:nvGraphicFramePr>
          <p:cNvPr id="4" name="Tabla 3">
            <a:extLst>
              <a:ext uri="{FF2B5EF4-FFF2-40B4-BE49-F238E27FC236}">
                <a16:creationId xmlns:a16="http://schemas.microsoft.com/office/drawing/2014/main" id="{F535D024-26E9-4BE0-A480-576F6976B527}"/>
              </a:ext>
            </a:extLst>
          </p:cNvPr>
          <p:cNvGraphicFramePr>
            <a:graphicFrameLocks noGrp="1"/>
          </p:cNvGraphicFramePr>
          <p:nvPr/>
        </p:nvGraphicFramePr>
        <p:xfrm>
          <a:off x="494308" y="1215979"/>
          <a:ext cx="7886697" cy="2739556"/>
        </p:xfrm>
        <a:graphic>
          <a:graphicData uri="http://schemas.openxmlformats.org/drawingml/2006/table">
            <a:tbl>
              <a:tblPr/>
              <a:tblGrid>
                <a:gridCol w="1524145">
                  <a:extLst>
                    <a:ext uri="{9D8B030D-6E8A-4147-A177-3AD203B41FA5}">
                      <a16:colId xmlns:a16="http://schemas.microsoft.com/office/drawing/2014/main" val="1081352100"/>
                    </a:ext>
                  </a:extLst>
                </a:gridCol>
                <a:gridCol w="600511">
                  <a:extLst>
                    <a:ext uri="{9D8B030D-6E8A-4147-A177-3AD203B41FA5}">
                      <a16:colId xmlns:a16="http://schemas.microsoft.com/office/drawing/2014/main" val="2421559879"/>
                    </a:ext>
                  </a:extLst>
                </a:gridCol>
                <a:gridCol w="643231">
                  <a:extLst>
                    <a:ext uri="{9D8B030D-6E8A-4147-A177-3AD203B41FA5}">
                      <a16:colId xmlns:a16="http://schemas.microsoft.com/office/drawing/2014/main" val="3977907498"/>
                    </a:ext>
                  </a:extLst>
                </a:gridCol>
                <a:gridCol w="643231">
                  <a:extLst>
                    <a:ext uri="{9D8B030D-6E8A-4147-A177-3AD203B41FA5}">
                      <a16:colId xmlns:a16="http://schemas.microsoft.com/office/drawing/2014/main" val="73683870"/>
                    </a:ext>
                  </a:extLst>
                </a:gridCol>
                <a:gridCol w="643231">
                  <a:extLst>
                    <a:ext uri="{9D8B030D-6E8A-4147-A177-3AD203B41FA5}">
                      <a16:colId xmlns:a16="http://schemas.microsoft.com/office/drawing/2014/main" val="4005086208"/>
                    </a:ext>
                  </a:extLst>
                </a:gridCol>
                <a:gridCol w="643231">
                  <a:extLst>
                    <a:ext uri="{9D8B030D-6E8A-4147-A177-3AD203B41FA5}">
                      <a16:colId xmlns:a16="http://schemas.microsoft.com/office/drawing/2014/main" val="89537280"/>
                    </a:ext>
                  </a:extLst>
                </a:gridCol>
                <a:gridCol w="643231">
                  <a:extLst>
                    <a:ext uri="{9D8B030D-6E8A-4147-A177-3AD203B41FA5}">
                      <a16:colId xmlns:a16="http://schemas.microsoft.com/office/drawing/2014/main" val="3247479803"/>
                    </a:ext>
                  </a:extLst>
                </a:gridCol>
                <a:gridCol w="643231">
                  <a:extLst>
                    <a:ext uri="{9D8B030D-6E8A-4147-A177-3AD203B41FA5}">
                      <a16:colId xmlns:a16="http://schemas.microsoft.com/office/drawing/2014/main" val="2240241812"/>
                    </a:ext>
                  </a:extLst>
                </a:gridCol>
                <a:gridCol w="643231">
                  <a:extLst>
                    <a:ext uri="{9D8B030D-6E8A-4147-A177-3AD203B41FA5}">
                      <a16:colId xmlns:a16="http://schemas.microsoft.com/office/drawing/2014/main" val="1720452608"/>
                    </a:ext>
                  </a:extLst>
                </a:gridCol>
                <a:gridCol w="640385">
                  <a:extLst>
                    <a:ext uri="{9D8B030D-6E8A-4147-A177-3AD203B41FA5}">
                      <a16:colId xmlns:a16="http://schemas.microsoft.com/office/drawing/2014/main" val="1407620806"/>
                    </a:ext>
                  </a:extLst>
                </a:gridCol>
                <a:gridCol w="619039">
                  <a:extLst>
                    <a:ext uri="{9D8B030D-6E8A-4147-A177-3AD203B41FA5}">
                      <a16:colId xmlns:a16="http://schemas.microsoft.com/office/drawing/2014/main" val="2669771859"/>
                    </a:ext>
                  </a:extLst>
                </a:gridCol>
              </a:tblGrid>
              <a:tr h="85354">
                <a:tc rowSpan="3">
                  <a:txBody>
                    <a:bodyPr/>
                    <a:lstStyle/>
                    <a:p>
                      <a:pPr algn="ctr" fontAlgn="ctr">
                        <a:buNone/>
                      </a:pPr>
                      <a:r>
                        <a:rPr lang="es-CO" sz="700" b="1" i="0" u="none" strike="noStrike">
                          <a:solidFill>
                            <a:srgbClr val="FFFFFF"/>
                          </a:solidFill>
                          <a:effectLst/>
                          <a:latin typeface="Segoe UI" panose="020B0502040204020203" pitchFamily="34" charset="0"/>
                          <a:cs typeface="Segoe UI" panose="020B0502040204020203" pitchFamily="34" charset="0"/>
                        </a:rPr>
                        <a:t>Rama de actividad</a:t>
                      </a:r>
                    </a:p>
                  </a:txBody>
                  <a:tcPr marL="4268" marR="4268" marT="4268" marB="0" anchor="ctr">
                    <a:lnL>
                      <a:noFill/>
                    </a:lnL>
                    <a:lnR>
                      <a:noFill/>
                    </a:lnR>
                    <a:lnT>
                      <a:noFill/>
                    </a:lnT>
                    <a:lnB>
                      <a:noFill/>
                    </a:lnB>
                    <a:solidFill>
                      <a:srgbClr val="6B1940"/>
                    </a:solidFill>
                  </a:tcPr>
                </a:tc>
                <a:tc gridSpan="10">
                  <a:txBody>
                    <a:bodyPr/>
                    <a:lstStyle/>
                    <a:p>
                      <a:pPr algn="ctr" fontAlgn="ctr">
                        <a:buNone/>
                      </a:pPr>
                      <a:r>
                        <a:rPr lang="es-CO" sz="700" b="1" i="0" u="none" strike="noStrike">
                          <a:solidFill>
                            <a:srgbClr val="FFFFFF"/>
                          </a:solidFill>
                          <a:effectLst/>
                          <a:latin typeface="Segoe UI" panose="020B0502040204020203" pitchFamily="34" charset="0"/>
                          <a:cs typeface="Segoe UI" panose="020B0502040204020203" pitchFamily="34" charset="0"/>
                        </a:rPr>
                        <a:t>Santa Marta</a:t>
                      </a:r>
                    </a:p>
                  </a:txBody>
                  <a:tcPr marL="4268" marR="4268" marT="4268" marB="0" anchor="ctr">
                    <a:lnL>
                      <a:noFill/>
                    </a:lnL>
                    <a:lnR>
                      <a:noFill/>
                    </a:lnR>
                    <a:lnT>
                      <a:noFill/>
                    </a:lnT>
                    <a:lnB>
                      <a:noFill/>
                    </a:lnB>
                    <a:solidFill>
                      <a:srgbClr val="EF3C6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912738213"/>
                  </a:ext>
                </a:extLst>
              </a:tr>
              <a:tr h="85354">
                <a:tc vMerge="1">
                  <a:txBody>
                    <a:bodyPr/>
                    <a:lstStyle/>
                    <a:p>
                      <a:endParaRPr lang="es-CO"/>
                    </a:p>
                  </a:txBody>
                  <a:tcPr/>
                </a:tc>
                <a:tc gridSpan="5">
                  <a:txBody>
                    <a:bodyPr/>
                    <a:lstStyle/>
                    <a:p>
                      <a:pPr algn="ctr" fontAlgn="ctr">
                        <a:buNone/>
                      </a:pPr>
                      <a:r>
                        <a:rPr lang="es-CO" sz="700" b="1" i="0" u="none" strike="noStrike">
                          <a:solidFill>
                            <a:srgbClr val="FFFFFF"/>
                          </a:solidFill>
                          <a:effectLst/>
                          <a:latin typeface="Segoe UI" panose="020B0502040204020203" pitchFamily="34" charset="0"/>
                          <a:cs typeface="Segoe UI" panose="020B0502040204020203" pitchFamily="34" charset="0"/>
                        </a:rPr>
                        <a:t>Hombres</a:t>
                      </a:r>
                    </a:p>
                  </a:txBody>
                  <a:tcPr marL="4268" marR="4268" marT="4268" marB="0" anchor="ctr">
                    <a:lnL>
                      <a:noFill/>
                    </a:lnL>
                    <a:lnR w="6350" cap="flat" cmpd="sng" algn="ctr">
                      <a:solidFill>
                        <a:srgbClr val="7F7F7F"/>
                      </a:solidFill>
                      <a:prstDash val="solid"/>
                      <a:round/>
                      <a:headEnd type="none" w="med" len="med"/>
                      <a:tailEnd type="none" w="med" len="med"/>
                    </a:lnR>
                    <a:lnT>
                      <a:noFill/>
                    </a:lnT>
                    <a:lnB>
                      <a:noFill/>
                    </a:lnB>
                    <a:solidFill>
                      <a:srgbClr val="808080"/>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gridSpan="5">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Mujeres</a:t>
                      </a:r>
                    </a:p>
                  </a:txBody>
                  <a:tcPr marL="4268" marR="4268" marT="4268" marB="0" anchor="ctr">
                    <a:lnL w="6350" cap="flat" cmpd="sng" algn="ctr">
                      <a:solidFill>
                        <a:srgbClr val="7F7F7F"/>
                      </a:solidFill>
                      <a:prstDash val="solid"/>
                      <a:round/>
                      <a:headEnd type="none" w="med" len="med"/>
                      <a:tailEnd type="none" w="med" len="med"/>
                    </a:lnL>
                    <a:lnR>
                      <a:noFill/>
                    </a:lnR>
                    <a:lnT>
                      <a:noFill/>
                    </a:lnT>
                    <a:lnB>
                      <a:noFill/>
                    </a:lnB>
                    <a:solidFill>
                      <a:srgbClr val="BFBFB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3356409992"/>
                  </a:ext>
                </a:extLst>
              </a:tr>
              <a:tr h="136566">
                <a:tc vMerge="1">
                  <a:txBody>
                    <a:bodyPr/>
                    <a:lstStyle/>
                    <a:p>
                      <a:endParaRPr lang="es-CO"/>
                    </a:p>
                  </a:txBody>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Abr - Jun 24</a:t>
                      </a:r>
                    </a:p>
                  </a:txBody>
                  <a:tcPr marL="4268" marR="4268" marT="4268" marB="0" anchor="ctr">
                    <a:lnL>
                      <a:noFill/>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Abr - Jun 25</a:t>
                      </a:r>
                    </a:p>
                  </a:txBody>
                  <a:tcPr marL="4268" marR="4268" marT="4268"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Distribución</a:t>
                      </a:r>
                      <a:br>
                        <a:rPr lang="es-CO" sz="700" b="1" i="0" u="none" strike="noStrike">
                          <a:solidFill>
                            <a:srgbClr val="AD2750"/>
                          </a:solidFill>
                          <a:effectLst/>
                          <a:latin typeface="Segoe UI" panose="020B0502040204020203" pitchFamily="34" charset="0"/>
                          <a:cs typeface="Segoe UI" panose="020B0502040204020203" pitchFamily="34" charset="0"/>
                        </a:rPr>
                      </a:br>
                      <a:r>
                        <a:rPr lang="es-CO" sz="700" b="1" i="0" u="none" strike="noStrike">
                          <a:solidFill>
                            <a:srgbClr val="AD2750"/>
                          </a:solidFill>
                          <a:effectLst/>
                          <a:latin typeface="Segoe UI" panose="020B0502040204020203" pitchFamily="34" charset="0"/>
                          <a:cs typeface="Segoe UI" panose="020B0502040204020203" pitchFamily="34" charset="0"/>
                        </a:rPr>
                        <a:t>(%)</a:t>
                      </a:r>
                    </a:p>
                  </a:txBody>
                  <a:tcPr marL="4268" marR="4268" marT="4268"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Variación absoluta</a:t>
                      </a:r>
                    </a:p>
                  </a:txBody>
                  <a:tcPr marL="4268" marR="4268" marT="4268" marB="0" anchor="ctr">
                    <a:lnL w="6350" cap="flat" cmpd="sng" algn="ctr">
                      <a:solidFill>
                        <a:srgbClr val="165F20"/>
                      </a:solidFill>
                      <a:prstDash val="solid"/>
                      <a:round/>
                      <a:headEnd type="none" w="med" len="med"/>
                      <a:tailEnd type="none" w="med" len="med"/>
                    </a:lnL>
                    <a:lnR>
                      <a:noFill/>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Contribución en p.p.</a:t>
                      </a:r>
                    </a:p>
                  </a:txBody>
                  <a:tcPr marL="4268" marR="4268" marT="4268" marB="0" anchor="ctr">
                    <a:lnL>
                      <a:noFill/>
                    </a:lnL>
                    <a:lnR w="6350" cap="flat" cmpd="sng" algn="ctr">
                      <a:solidFill>
                        <a:srgbClr val="7F7F7F"/>
                      </a:solidFill>
                      <a:prstDash val="solid"/>
                      <a:round/>
                      <a:headEnd type="none" w="med" len="med"/>
                      <a:tailEnd type="none" w="med" len="med"/>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Abr - Jun 24</a:t>
                      </a:r>
                    </a:p>
                  </a:txBody>
                  <a:tcPr marL="4268" marR="4268" marT="4268" marB="0" anchor="ctr">
                    <a:lnL w="6350" cap="flat" cmpd="sng" algn="ctr">
                      <a:solidFill>
                        <a:srgbClr val="7F7F7F"/>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Abr - Jun 25</a:t>
                      </a:r>
                    </a:p>
                  </a:txBody>
                  <a:tcPr marL="4268" marR="4268" marT="4268"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Distribución</a:t>
                      </a:r>
                      <a:br>
                        <a:rPr lang="es-CO" sz="700" b="1" i="0" u="none" strike="noStrike">
                          <a:solidFill>
                            <a:srgbClr val="AD2750"/>
                          </a:solidFill>
                          <a:effectLst/>
                          <a:latin typeface="Segoe UI" panose="020B0502040204020203" pitchFamily="34" charset="0"/>
                          <a:cs typeface="Segoe UI" panose="020B0502040204020203" pitchFamily="34" charset="0"/>
                        </a:rPr>
                      </a:br>
                      <a:r>
                        <a:rPr lang="es-CO" sz="700" b="1" i="0" u="none" strike="noStrike">
                          <a:solidFill>
                            <a:srgbClr val="AD2750"/>
                          </a:solidFill>
                          <a:effectLst/>
                          <a:latin typeface="Segoe UI" panose="020B0502040204020203" pitchFamily="34" charset="0"/>
                          <a:cs typeface="Segoe UI" panose="020B0502040204020203" pitchFamily="34" charset="0"/>
                        </a:rPr>
                        <a:t>(%)</a:t>
                      </a:r>
                    </a:p>
                  </a:txBody>
                  <a:tcPr marL="4268" marR="4268" marT="4268" marB="0" anchor="ctr">
                    <a:lnL w="6350" cap="flat" cmpd="sng" algn="ctr">
                      <a:solidFill>
                        <a:srgbClr val="165F20"/>
                      </a:solidFill>
                      <a:prstDash val="solid"/>
                      <a:round/>
                      <a:headEnd type="none" w="med" len="med"/>
                      <a:tailEnd type="none" w="med" len="med"/>
                    </a:lnL>
                    <a:lnR>
                      <a:noFill/>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Variación absoluta</a:t>
                      </a:r>
                    </a:p>
                  </a:txBody>
                  <a:tcPr marL="4268" marR="4268" marT="4268" marB="0" anchor="ctr">
                    <a:lnL>
                      <a:noFill/>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700" b="1" i="0" u="none" strike="noStrike">
                          <a:solidFill>
                            <a:srgbClr val="AD2750"/>
                          </a:solidFill>
                          <a:effectLst/>
                          <a:latin typeface="Segoe UI" panose="020B0502040204020203" pitchFamily="34" charset="0"/>
                          <a:cs typeface="Segoe UI" panose="020B0502040204020203" pitchFamily="34" charset="0"/>
                        </a:rPr>
                        <a:t>Contribución en p.p.</a:t>
                      </a:r>
                    </a:p>
                  </a:txBody>
                  <a:tcPr marL="4268" marR="4268" marT="4268"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extLst>
                  <a:ext uri="{0D108BD9-81ED-4DB2-BD59-A6C34878D82A}">
                    <a16:rowId xmlns:a16="http://schemas.microsoft.com/office/drawing/2014/main" val="1638819906"/>
                  </a:ext>
                </a:extLst>
              </a:tr>
              <a:tr h="85354">
                <a:tc>
                  <a:txBody>
                    <a:bodyPr/>
                    <a:lstStyle/>
                    <a:p>
                      <a:pPr algn="l"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Total ocupados</a:t>
                      </a:r>
                    </a:p>
                  </a:txBody>
                  <a:tcPr marL="4268" marR="4268" marT="4268" marB="0" anchor="ctr">
                    <a:lnL>
                      <a:noFill/>
                    </a:lnL>
                    <a:lnR>
                      <a:noFill/>
                    </a:lnR>
                    <a:lnT>
                      <a:noFill/>
                    </a:lnT>
                    <a:lnB w="6350" cap="flat" cmpd="sng" algn="ctr">
                      <a:solidFill>
                        <a:srgbClr val="165F20"/>
                      </a:solidFill>
                      <a:prstDash val="solid"/>
                      <a:round/>
                      <a:headEnd type="none" w="med" len="med"/>
                      <a:tailEnd type="none" w="med" len="med"/>
                    </a:lnB>
                    <a:solidFill>
                      <a:srgbClr val="FFFFFF"/>
                    </a:solidFill>
                  </a:tcPr>
                </a:tc>
                <a:tc>
                  <a:txBody>
                    <a:bodyPr/>
                    <a:lstStyle/>
                    <a:p>
                      <a:pPr algn="ctr" fontAlgn="ctr">
                        <a:buNone/>
                      </a:pPr>
                      <a:r>
                        <a:rPr lang="es-CO" sz="700" b="0" i="0" u="none" strike="noStrike">
                          <a:solidFill>
                            <a:srgbClr val="404040"/>
                          </a:solidFill>
                          <a:effectLst/>
                          <a:latin typeface="Segoe UI" panose="020B0502040204020203" pitchFamily="34" charset="0"/>
                          <a:cs typeface="Segoe UI" panose="020B0502040204020203" pitchFamily="34" charset="0"/>
                        </a:rPr>
                        <a:t>121</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126</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100,0</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solidFill>
                            <a:srgbClr val="B6004B"/>
                          </a:solidFill>
                          <a:effectLst/>
                          <a:latin typeface="Segoe UI" panose="020B0502040204020203" pitchFamily="34" charset="0"/>
                          <a:cs typeface="Segoe UI" panose="020B0502040204020203" pitchFamily="34" charset="0"/>
                        </a:rPr>
                        <a:t>+5</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 </a:t>
                      </a:r>
                    </a:p>
                  </a:txBody>
                  <a:tcPr marL="4268" marR="4268" marT="4268" marB="0" anchor="ctr">
                    <a:lnL>
                      <a:noFill/>
                    </a:lnL>
                    <a:lnR w="6350" cap="flat" cmpd="sng" algn="ctr">
                      <a:solidFill>
                        <a:srgbClr val="7F7F7F"/>
                      </a:solidFill>
                      <a:prstDash val="solid"/>
                      <a:round/>
                      <a:headEnd type="none" w="med" len="med"/>
                      <a:tailEnd type="none" w="med" len="med"/>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solidFill>
                            <a:srgbClr val="404040"/>
                          </a:solidFill>
                          <a:effectLst/>
                          <a:latin typeface="Segoe UI" panose="020B0502040204020203" pitchFamily="34" charset="0"/>
                          <a:cs typeface="Segoe UI" panose="020B0502040204020203" pitchFamily="34" charset="0"/>
                        </a:rPr>
                        <a:t>79</a:t>
                      </a:r>
                    </a:p>
                  </a:txBody>
                  <a:tcPr marL="4268" marR="4268" marT="4268" marB="0" anchor="ctr">
                    <a:lnL w="6350" cap="flat" cmpd="sng" algn="ctr">
                      <a:solidFill>
                        <a:srgbClr val="7F7F7F"/>
                      </a:solidFill>
                      <a:prstDash val="solid"/>
                      <a:round/>
                      <a:headEnd type="none" w="med" len="med"/>
                      <a:tailEnd type="none" w="med" len="med"/>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84</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100,0</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0" i="0" u="none" strike="noStrike">
                          <a:solidFill>
                            <a:srgbClr val="B6004B"/>
                          </a:solidFill>
                          <a:effectLst/>
                          <a:latin typeface="Segoe UI" panose="020B0502040204020203" pitchFamily="34" charset="0"/>
                          <a:cs typeface="Segoe UI" panose="020B0502040204020203" pitchFamily="34" charset="0"/>
                        </a:rPr>
                        <a:t>+5</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 </a:t>
                      </a:r>
                    </a:p>
                  </a:txBody>
                  <a:tcPr marL="4268" marR="4268" marT="4268"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442223722"/>
                  </a:ext>
                </a:extLst>
              </a:tr>
              <a:tr h="136566">
                <a:tc>
                  <a:txBody>
                    <a:bodyPr/>
                    <a:lstStyle/>
                    <a:p>
                      <a:pPr algn="l" fontAlgn="ctr">
                        <a:buNone/>
                      </a:pPr>
                      <a:r>
                        <a:rPr lang="es-ES" sz="700" b="0" i="0" u="none" strike="noStrike">
                          <a:solidFill>
                            <a:srgbClr val="000000"/>
                          </a:solidFill>
                          <a:effectLst/>
                          <a:latin typeface="Segoe UI" panose="020B0502040204020203" pitchFamily="34" charset="0"/>
                          <a:cs typeface="Segoe UI" panose="020B0502040204020203" pitchFamily="34" charset="0"/>
                        </a:rPr>
                        <a:t>Actividades profesionales, científicas, técnicas y de servicios administrativos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8</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9</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7,4</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0,9</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9</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11</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13,7</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2,6</a:t>
                      </a:r>
                    </a:p>
                  </a:txBody>
                  <a:tcPr marL="4268" marR="4268" marT="4268"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604109866"/>
                  </a:ext>
                </a:extLst>
              </a:tr>
              <a:tr h="136566">
                <a:tc>
                  <a:txBody>
                    <a:bodyPr/>
                    <a:lstStyle/>
                    <a:p>
                      <a:pPr algn="l" fontAlgn="ctr">
                        <a:buNone/>
                      </a:pPr>
                      <a:r>
                        <a:rPr lang="es-ES" sz="700" b="0" i="0" u="none" strike="noStrike">
                          <a:solidFill>
                            <a:srgbClr val="000000"/>
                          </a:solidFill>
                          <a:effectLst/>
                          <a:latin typeface="Segoe UI" panose="020B0502040204020203" pitchFamily="34" charset="0"/>
                          <a:cs typeface="Segoe UI" panose="020B0502040204020203" pitchFamily="34" charset="0"/>
                        </a:rPr>
                        <a:t>Administración pública y defensa, educación y atención de la salud humana</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13</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10,7</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1,6</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18</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23,4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2,4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860836426"/>
                  </a:ext>
                </a:extLst>
              </a:tr>
              <a:tr h="85354">
                <a:tc>
                  <a:txBody>
                    <a:bodyPr/>
                    <a:lstStyle/>
                    <a:p>
                      <a:pPr algn="l" fontAlgn="ctr">
                        <a:buNone/>
                      </a:pPr>
                      <a:r>
                        <a:rPr lang="es-ES" sz="700" b="0" i="0" u="none" strike="noStrike">
                          <a:solidFill>
                            <a:srgbClr val="000000"/>
                          </a:solidFill>
                          <a:effectLst/>
                          <a:latin typeface="Segoe UI" panose="020B0502040204020203" pitchFamily="34" charset="0"/>
                          <a:cs typeface="Segoe UI" panose="020B0502040204020203" pitchFamily="34" charset="0"/>
                        </a:rPr>
                        <a:t>Alojamiento y servicios de comida</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9</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7,2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-0,4</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13</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16,9</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1,5</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988003791"/>
                  </a:ext>
                </a:extLst>
              </a:tr>
              <a:tr h="136566">
                <a:tc>
                  <a:txBody>
                    <a:bodyPr/>
                    <a:lstStyle/>
                    <a:p>
                      <a:pPr algn="l" fontAlgn="ctr">
                        <a:buNone/>
                      </a:pPr>
                      <a:r>
                        <a:rPr lang="es-ES" sz="700" b="0" i="0" u="none" strike="noStrike">
                          <a:solidFill>
                            <a:srgbClr val="000000"/>
                          </a:solidFill>
                          <a:effectLst/>
                          <a:latin typeface="Segoe UI" panose="020B0502040204020203" pitchFamily="34" charset="0"/>
                          <a:cs typeface="Segoe UI" panose="020B0502040204020203" pitchFamily="34" charset="0"/>
                        </a:rPr>
                        <a:t>Actividades artísticas, entretenimiento, recreación y otras actividades de servicios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8</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7</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5,8</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-0,6</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12</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14,7</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0,8</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416608343"/>
                  </a:ext>
                </a:extLst>
              </a:tr>
              <a:tr h="85354">
                <a:tc>
                  <a:txBody>
                    <a:bodyPr/>
                    <a:lstStyle/>
                    <a:p>
                      <a:pPr algn="l"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Transporte y almacenamiento</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27</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21,4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+6</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4,7</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1,8</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0,8</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909655610"/>
                  </a:ext>
                </a:extLst>
              </a:tr>
              <a:tr h="85354">
                <a:tc>
                  <a:txBody>
                    <a:bodyPr/>
                    <a:lstStyle/>
                    <a:p>
                      <a:pPr algn="l"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Industrias manufactureras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7</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7</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5,8</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0,1</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4</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5</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5,7</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761639577"/>
                  </a:ext>
                </a:extLst>
              </a:tr>
              <a:tr h="85354">
                <a:tc>
                  <a:txBody>
                    <a:bodyPr/>
                    <a:lstStyle/>
                    <a:p>
                      <a:pPr algn="l"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Información y comunicaciones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0,9</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-0,6</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0,6</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128068249"/>
                  </a:ext>
                </a:extLst>
              </a:tr>
              <a:tr h="85354">
                <a:tc>
                  <a:txBody>
                    <a:bodyPr/>
                    <a:lstStyle/>
                    <a:p>
                      <a:pPr algn="l" fontAlgn="ctr">
                        <a:buNone/>
                      </a:pPr>
                      <a:r>
                        <a:rPr lang="es-ES" sz="700" b="0" i="0" u="none" strike="noStrike">
                          <a:solidFill>
                            <a:srgbClr val="000000"/>
                          </a:solidFill>
                          <a:effectLst/>
                          <a:latin typeface="Segoe UI" panose="020B0502040204020203" pitchFamily="34" charset="0"/>
                          <a:cs typeface="Segoe UI" panose="020B0502040204020203" pitchFamily="34" charset="0"/>
                        </a:rPr>
                        <a:t>Comercio y reparación de vehículos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23</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18,1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-0,6</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15</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15</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18,3</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439872446"/>
                  </a:ext>
                </a:extLst>
              </a:tr>
              <a:tr h="85354">
                <a:tc>
                  <a:txBody>
                    <a:bodyPr/>
                    <a:lstStyle/>
                    <a:p>
                      <a:pPr algn="l" fontAlgn="ctr">
                        <a:buNone/>
                      </a:pPr>
                      <a:r>
                        <a:rPr lang="es-ES" sz="700" b="0" i="0" u="none" strike="noStrike">
                          <a:solidFill>
                            <a:srgbClr val="000000"/>
                          </a:solidFill>
                          <a:effectLst/>
                          <a:latin typeface="Segoe UI" panose="020B0502040204020203" pitchFamily="34" charset="0"/>
                          <a:cs typeface="Segoe UI" panose="020B0502040204020203" pitchFamily="34" charset="0"/>
                        </a:rPr>
                        <a:t>Suministro de electricidad, gas, agua y gestión de desechos^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6</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3,3</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-1,1</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0,8</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315116023"/>
                  </a:ext>
                </a:extLst>
              </a:tr>
              <a:tr h="85354">
                <a:tc>
                  <a:txBody>
                    <a:bodyPr/>
                    <a:lstStyle/>
                    <a:p>
                      <a:pPr algn="l"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Construcción</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18</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17</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13,7</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-0,4</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0,8</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-0,4</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543120996"/>
                  </a:ext>
                </a:extLst>
              </a:tr>
              <a:tr h="85354">
                <a:tc>
                  <a:txBody>
                    <a:bodyPr/>
                    <a:lstStyle/>
                    <a:p>
                      <a:pPr algn="l" fontAlgn="ctr">
                        <a:buNone/>
                      </a:pPr>
                      <a:r>
                        <a:rPr lang="es-ES" sz="700" b="0" i="0" u="none" strike="noStrike">
                          <a:solidFill>
                            <a:srgbClr val="000000"/>
                          </a:solidFill>
                          <a:effectLst/>
                          <a:latin typeface="Segoe UI" panose="020B0502040204020203" pitchFamily="34" charset="0"/>
                          <a:cs typeface="Segoe UI" panose="020B0502040204020203" pitchFamily="34" charset="0"/>
                        </a:rPr>
                        <a:t>Agricultura, ganadería, caza, silvicultura y pesca</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3</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2,3</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0,5</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0,3</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-0,5</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34809973"/>
                  </a:ext>
                </a:extLst>
              </a:tr>
              <a:tr h="85354">
                <a:tc>
                  <a:txBody>
                    <a:bodyPr/>
                    <a:lstStyle/>
                    <a:p>
                      <a:pPr algn="l"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Actividades inmobiliarias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3</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0,3</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-0,8</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026398063"/>
                  </a:ext>
                </a:extLst>
              </a:tr>
              <a:tr h="85354">
                <a:tc>
                  <a:txBody>
                    <a:bodyPr/>
                    <a:lstStyle/>
                    <a:p>
                      <a:pPr algn="l" fontAlgn="ctr">
                        <a:buNone/>
                      </a:pPr>
                      <a:r>
                        <a:rPr lang="es-ES" sz="700" b="0" i="0" u="none" strike="noStrike" dirty="0">
                          <a:solidFill>
                            <a:srgbClr val="000000"/>
                          </a:solidFill>
                          <a:effectLst/>
                          <a:latin typeface="Segoe UI" panose="020B0502040204020203" pitchFamily="34" charset="0"/>
                          <a:cs typeface="Segoe UI" panose="020B0502040204020203" pitchFamily="34" charset="0"/>
                        </a:rPr>
                        <a:t>Actividades financieras y de seguros</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a:solidFill>
                            <a:srgbClr val="000000"/>
                          </a:solidFill>
                          <a:effectLst/>
                          <a:latin typeface="Segoe UI" panose="020B0502040204020203" pitchFamily="34" charset="0"/>
                          <a:cs typeface="Segoe UI" panose="020B0502040204020203" pitchFamily="34" charset="0"/>
                        </a:rPr>
                        <a:t>-0,4</a:t>
                      </a:r>
                    </a:p>
                  </a:txBody>
                  <a:tcPr marL="4268" marR="4268" marT="4268" marB="0" anchor="ctr">
                    <a:lnL>
                      <a:noFill/>
                    </a:lnL>
                    <a:lnR w="6350" cap="flat" cmpd="sng" algn="ctr">
                      <a:solidFill>
                        <a:srgbClr val="7F7F7F"/>
                      </a:solidFill>
                      <a:prstDash val="solid"/>
                      <a:round/>
                      <a:headEnd type="none" w="med" len="med"/>
                      <a:tailEnd type="none" w="med" len="med"/>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3</a:t>
                      </a:r>
                    </a:p>
                  </a:txBody>
                  <a:tcPr marL="4268" marR="4268" marT="4268" marB="0" anchor="ctr">
                    <a:lnL w="6350" cap="flat" cmpd="sng" algn="ctr">
                      <a:solidFill>
                        <a:srgbClr val="7F7F7F"/>
                      </a:solidFill>
                      <a:prstDash val="solid"/>
                      <a:round/>
                      <a:headEnd type="none" w="med" len="med"/>
                      <a:tailEnd type="none" w="med" len="med"/>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2,1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0" i="0" u="none" strike="noStrike">
                          <a:solidFill>
                            <a:srgbClr val="000000"/>
                          </a:solidFill>
                          <a:effectLst/>
                          <a:latin typeface="Segoe UI" panose="020B0502040204020203" pitchFamily="34" charset="0"/>
                          <a:cs typeface="Segoe UI" panose="020B0502040204020203" pitchFamily="34" charset="0"/>
                        </a:rPr>
                        <a:t>-1</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700" b="1" i="0" u="none" strike="noStrike" dirty="0">
                          <a:solidFill>
                            <a:srgbClr val="000000"/>
                          </a:solidFill>
                          <a:effectLst/>
                          <a:latin typeface="Segoe UI" panose="020B0502040204020203" pitchFamily="34" charset="0"/>
                          <a:cs typeface="Segoe UI" panose="020B0502040204020203" pitchFamily="34" charset="0"/>
                        </a:rPr>
                        <a:t>-1,0</a:t>
                      </a:r>
                    </a:p>
                  </a:txBody>
                  <a:tcPr marL="4268" marR="4268" marT="4268"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043908601"/>
                  </a:ext>
                </a:extLst>
              </a:tr>
            </a:tbl>
          </a:graphicData>
        </a:graphic>
      </p:graphicFrame>
    </p:spTree>
    <p:extLst>
      <p:ext uri="{BB962C8B-B14F-4D97-AF65-F5344CB8AC3E}">
        <p14:creationId xmlns:p14="http://schemas.microsoft.com/office/powerpoint/2010/main" val="40086624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9E2B1C19-C4A9-E6F4-A69A-61D0319D5018}"/>
            </a:ext>
          </a:extLst>
        </p:cNvPr>
        <p:cNvGrpSpPr/>
        <p:nvPr/>
      </p:nvGrpSpPr>
      <p:grpSpPr>
        <a:xfrm>
          <a:off x="0" y="0"/>
          <a:ext cx="0" cy="0"/>
          <a:chOff x="0" y="0"/>
          <a:chExt cx="0" cy="0"/>
        </a:xfrm>
      </p:grpSpPr>
      <p:sp>
        <p:nvSpPr>
          <p:cNvPr id="4" name="object 2">
            <a:extLst>
              <a:ext uri="{FF2B5EF4-FFF2-40B4-BE49-F238E27FC236}">
                <a16:creationId xmlns:a16="http://schemas.microsoft.com/office/drawing/2014/main" id="{4F898A3B-858C-7877-3FE4-B7A7DC1A217B}"/>
              </a:ext>
            </a:extLst>
          </p:cNvPr>
          <p:cNvSpPr txBox="1"/>
          <p:nvPr/>
        </p:nvSpPr>
        <p:spPr>
          <a:xfrm>
            <a:off x="406608" y="389598"/>
            <a:ext cx="7741090" cy="623248"/>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ES" b="0" dirty="0">
                <a:solidFill>
                  <a:srgbClr val="EF3C6F"/>
                </a:solidFill>
              </a:rPr>
              <a:t>Población </a:t>
            </a:r>
            <a:r>
              <a:rPr lang="es-ES" b="0" dirty="0">
                <a:solidFill>
                  <a:srgbClr val="6F2A4D"/>
                </a:solidFill>
              </a:rPr>
              <a:t>ocupada</a:t>
            </a:r>
            <a:r>
              <a:rPr lang="es-ES" b="0" dirty="0">
                <a:solidFill>
                  <a:srgbClr val="EF3C6F"/>
                </a:solidFill>
              </a:rPr>
              <a:t> </a:t>
            </a:r>
            <a:r>
              <a:rPr lang="es-CO" b="0" dirty="0">
                <a:solidFill>
                  <a:srgbClr val="EF3C6F"/>
                </a:solidFill>
              </a:rPr>
              <a:t>según posición ocupacional</a:t>
            </a:r>
          </a:p>
          <a:p>
            <a:r>
              <a:rPr lang="es-CO" b="0" dirty="0">
                <a:solidFill>
                  <a:srgbClr val="6F2A4D"/>
                </a:solidFill>
              </a:rPr>
              <a:t>Santa Marta</a:t>
            </a:r>
            <a:endParaRPr lang="es-ES" b="0" dirty="0">
              <a:solidFill>
                <a:srgbClr val="6F2A4D"/>
              </a:solidFill>
            </a:endParaRPr>
          </a:p>
        </p:txBody>
      </p:sp>
      <p:sp>
        <p:nvSpPr>
          <p:cNvPr id="5" name="TrimAñoL1Año">
            <a:extLst>
              <a:ext uri="{FF2B5EF4-FFF2-40B4-BE49-F238E27FC236}">
                <a16:creationId xmlns:a16="http://schemas.microsoft.com/office/drawing/2014/main" id="{6529E0AA-2BAD-AEA7-1465-4248247618E6}"/>
              </a:ext>
            </a:extLst>
          </p:cNvPr>
          <p:cNvSpPr txBox="1"/>
          <p:nvPr/>
        </p:nvSpPr>
        <p:spPr>
          <a:xfrm>
            <a:off x="485203" y="1035066"/>
            <a:ext cx="2381214" cy="253916"/>
          </a:xfrm>
          <a:prstGeom prst="rect">
            <a:avLst/>
          </a:prstGeom>
          <a:solidFill>
            <a:srgbClr val="FFC000"/>
          </a:solid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r>
              <a:rPr lang="es-CO" sz="1200" b="0" dirty="0">
                <a:solidFill>
                  <a:schemeClr val="tx1">
                    <a:lumMod val="85000"/>
                    <a:lumOff val="15000"/>
                  </a:schemeClr>
                </a:solidFill>
                <a:ea typeface="Roboto Medium" panose="02000000000000000000" pitchFamily="2" charset="0"/>
              </a:rPr>
              <a:t>Abril - Junio (2024 – 2025)</a:t>
            </a:r>
          </a:p>
        </p:txBody>
      </p:sp>
      <p:sp>
        <p:nvSpPr>
          <p:cNvPr id="6" name="object 18">
            <a:extLst>
              <a:ext uri="{FF2B5EF4-FFF2-40B4-BE49-F238E27FC236}">
                <a16:creationId xmlns:a16="http://schemas.microsoft.com/office/drawing/2014/main" id="{B980240E-6EEB-C6BE-6969-889912C41F7A}"/>
              </a:ext>
            </a:extLst>
          </p:cNvPr>
          <p:cNvSpPr txBox="1"/>
          <p:nvPr/>
        </p:nvSpPr>
        <p:spPr>
          <a:xfrm>
            <a:off x="406608" y="4282556"/>
            <a:ext cx="8491876" cy="640945"/>
          </a:xfrm>
          <a:prstGeom prst="rect">
            <a:avLst/>
          </a:prstGeom>
        </p:spPr>
        <p:txBody>
          <a:bodyPr vert="horz" wrap="square" lIns="0" tIns="6985" rIns="0" bIns="0" rtlCol="0" anchor="b">
            <a:spAutoFit/>
          </a:bodyPr>
          <a:lstStyle/>
          <a:p>
            <a:pPr marL="450850" marR="5080" indent="-438150">
              <a:lnSpc>
                <a:spcPct val="104099"/>
              </a:lnSpc>
              <a:spcBef>
                <a:spcPts val="55"/>
              </a:spcBef>
            </a:pPr>
            <a:r>
              <a:rPr lang="es-ES" sz="600" b="1" dirty="0">
                <a:latin typeface="Segoe UI" panose="020B0502040204020203" pitchFamily="34" charset="0"/>
                <a:cs typeface="Segoe UI" panose="020B0502040204020203" pitchFamily="34" charset="0"/>
              </a:rPr>
              <a:t>Fuente: </a:t>
            </a:r>
            <a:r>
              <a:rPr lang="es-ES" sz="600" dirty="0">
                <a:latin typeface="Segoe UI" panose="020B0502040204020203" pitchFamily="34" charset="0"/>
                <a:cs typeface="Segoe UI" panose="020B0502040204020203" pitchFamily="34" charset="0"/>
              </a:rPr>
              <a:t>DANE, GEIH</a:t>
            </a:r>
            <a:endParaRPr lang="es-CO" sz="600" dirty="0">
              <a:latin typeface="Segoe UI" panose="020B0502040204020203" pitchFamily="34" charset="0"/>
              <a:cs typeface="Segoe UI" panose="020B0502040204020203" pitchFamily="34" charset="0"/>
            </a:endParaRPr>
          </a:p>
          <a:p>
            <a:pPr marL="450850" marR="5080" indent="-438150">
              <a:lnSpc>
                <a:spcPct val="104099"/>
              </a:lnSpc>
              <a:spcBef>
                <a:spcPts val="55"/>
              </a:spcBef>
            </a:pPr>
            <a:r>
              <a:rPr lang="es-ES" sz="600" b="1" dirty="0">
                <a:latin typeface="Segoe UI" panose="020B0502040204020203" pitchFamily="34" charset="0"/>
                <a:cs typeface="Segoe UI" panose="020B0502040204020203" pitchFamily="34" charset="0"/>
              </a:rPr>
              <a:t>* </a:t>
            </a:r>
            <a:r>
              <a:rPr lang="es-ES" sz="600" dirty="0">
                <a:latin typeface="Segoe UI" panose="020B0502040204020203" pitchFamily="34" charset="0"/>
                <a:cs typeface="Segoe UI" panose="020B0502040204020203" pitchFamily="34" charset="0"/>
              </a:rPr>
              <a:t>Variación estadísticamente significativa.</a:t>
            </a:r>
            <a:endParaRPr lang="es-ES" sz="600" b="1" dirty="0">
              <a:latin typeface="Segoe UI" panose="020B0502040204020203" pitchFamily="34" charset="0"/>
              <a:cs typeface="Segoe UI" panose="020B0502040204020203" pitchFamily="34" charset="0"/>
            </a:endParaRPr>
          </a:p>
          <a:p>
            <a:pPr marL="450850" marR="5080" indent="-438150">
              <a:lnSpc>
                <a:spcPct val="104099"/>
              </a:lnSpc>
              <a:spcBef>
                <a:spcPts val="55"/>
              </a:spcBef>
            </a:pPr>
            <a:r>
              <a:rPr lang="es-ES" sz="600" dirty="0">
                <a:latin typeface="Segoe UI" panose="020B0502040204020203" pitchFamily="34" charset="0"/>
                <a:cs typeface="Segoe UI" panose="020B0502040204020203" pitchFamily="34" charset="0"/>
              </a:rPr>
              <a:t>p.p.: Puntos porcentuales.</a:t>
            </a:r>
          </a:p>
          <a:p>
            <a:pPr marL="450850" marR="5080" indent="-438150">
              <a:lnSpc>
                <a:spcPct val="104099"/>
              </a:lnSpc>
              <a:spcBef>
                <a:spcPts val="55"/>
              </a:spcBef>
            </a:pPr>
            <a:r>
              <a:rPr lang="es-ES" sz="600" b="1" dirty="0">
                <a:latin typeface="Segoe UI" panose="020B0502040204020203" pitchFamily="34" charset="0"/>
                <a:cs typeface="Segoe UI" panose="020B0502040204020203" pitchFamily="34" charset="0"/>
              </a:rPr>
              <a:t>Notas: </a:t>
            </a:r>
            <a:r>
              <a:rPr lang="es-ES" sz="600" dirty="0">
                <a:latin typeface="Segoe UI" panose="020B0502040204020203" pitchFamily="34" charset="0"/>
                <a:cs typeface="Segoe UI" panose="020B0502040204020203" pitchFamily="34" charset="0"/>
              </a:rPr>
              <a:t>᛫ Por efecto de redondeo y la no inclusión de la categoría “Otro”, la sumas de las </a:t>
            </a:r>
            <a:r>
              <a:rPr lang="es-ES" sz="600" spc="15" dirty="0">
                <a:latin typeface="Segoe UI" panose="020B0502040204020203" pitchFamily="34" charset="0"/>
                <a:cs typeface="Segoe UI" panose="020B0502040204020203" pitchFamily="34" charset="0"/>
              </a:rPr>
              <a:t>poblaciones, </a:t>
            </a:r>
            <a:r>
              <a:rPr lang="es-ES" sz="600" dirty="0">
                <a:latin typeface="Segoe UI" panose="020B0502040204020203" pitchFamily="34" charset="0"/>
                <a:cs typeface="Segoe UI" panose="020B0502040204020203" pitchFamily="34" charset="0"/>
              </a:rPr>
              <a:t>distribuciones, variaciones absolutas y contribuciones pueden diferir del total.</a:t>
            </a:r>
          </a:p>
          <a:p>
            <a:pPr marL="450850" marR="5080" indent="-438150">
              <a:lnSpc>
                <a:spcPct val="104099"/>
              </a:lnSpc>
              <a:spcBef>
                <a:spcPts val="55"/>
              </a:spcBef>
            </a:pPr>
            <a:r>
              <a:rPr lang="es-ES" sz="600" dirty="0">
                <a:latin typeface="Segoe UI" panose="020B0502040204020203" pitchFamily="34" charset="0"/>
                <a:cs typeface="Segoe UI" panose="020B0502040204020203" pitchFamily="34" charset="0"/>
              </a:rPr>
              <a:t>            ᛫ Datos expandidos con proyecciones de población elaboradas con base en los resultados del Censo Nacional de Población y Vivienda 2018.</a:t>
            </a:r>
          </a:p>
          <a:p>
            <a:pPr marL="450850" marR="5080" indent="-438150">
              <a:lnSpc>
                <a:spcPct val="104099"/>
              </a:lnSpc>
              <a:spcBef>
                <a:spcPts val="55"/>
              </a:spcBef>
            </a:pPr>
            <a:r>
              <a:rPr lang="es-ES" sz="600" dirty="0">
                <a:latin typeface="Segoe UI" panose="020B0502040204020203" pitchFamily="34" charset="0"/>
                <a:cs typeface="Segoe UI" panose="020B0502040204020203" pitchFamily="34" charset="0"/>
              </a:rPr>
              <a:t>            ᛫ Los datos de las poblaciones están en miles de personas.</a:t>
            </a:r>
          </a:p>
        </p:txBody>
      </p:sp>
      <p:graphicFrame>
        <p:nvGraphicFramePr>
          <p:cNvPr id="3" name="Tabla 2">
            <a:extLst>
              <a:ext uri="{FF2B5EF4-FFF2-40B4-BE49-F238E27FC236}">
                <a16:creationId xmlns:a16="http://schemas.microsoft.com/office/drawing/2014/main" id="{FF526DD9-1E6C-4F61-6424-EA9ED9A4F252}"/>
              </a:ext>
            </a:extLst>
          </p:cNvPr>
          <p:cNvGraphicFramePr>
            <a:graphicFrameLocks noGrp="1"/>
          </p:cNvGraphicFramePr>
          <p:nvPr/>
        </p:nvGraphicFramePr>
        <p:xfrm>
          <a:off x="628650" y="1658798"/>
          <a:ext cx="7886699" cy="2364267"/>
        </p:xfrm>
        <a:graphic>
          <a:graphicData uri="http://schemas.openxmlformats.org/drawingml/2006/table">
            <a:tbl>
              <a:tblPr/>
              <a:tblGrid>
                <a:gridCol w="2886940">
                  <a:extLst>
                    <a:ext uri="{9D8B030D-6E8A-4147-A177-3AD203B41FA5}">
                      <a16:colId xmlns:a16="http://schemas.microsoft.com/office/drawing/2014/main" val="1740309487"/>
                    </a:ext>
                  </a:extLst>
                </a:gridCol>
                <a:gridCol w="1001116">
                  <a:extLst>
                    <a:ext uri="{9D8B030D-6E8A-4147-A177-3AD203B41FA5}">
                      <a16:colId xmlns:a16="http://schemas.microsoft.com/office/drawing/2014/main" val="1148526446"/>
                    </a:ext>
                  </a:extLst>
                </a:gridCol>
                <a:gridCol w="1001116">
                  <a:extLst>
                    <a:ext uri="{9D8B030D-6E8A-4147-A177-3AD203B41FA5}">
                      <a16:colId xmlns:a16="http://schemas.microsoft.com/office/drawing/2014/main" val="284143735"/>
                    </a:ext>
                  </a:extLst>
                </a:gridCol>
                <a:gridCol w="1001116">
                  <a:extLst>
                    <a:ext uri="{9D8B030D-6E8A-4147-A177-3AD203B41FA5}">
                      <a16:colId xmlns:a16="http://schemas.microsoft.com/office/drawing/2014/main" val="3250193006"/>
                    </a:ext>
                  </a:extLst>
                </a:gridCol>
                <a:gridCol w="1001116">
                  <a:extLst>
                    <a:ext uri="{9D8B030D-6E8A-4147-A177-3AD203B41FA5}">
                      <a16:colId xmlns:a16="http://schemas.microsoft.com/office/drawing/2014/main" val="2241469938"/>
                    </a:ext>
                  </a:extLst>
                </a:gridCol>
                <a:gridCol w="995295">
                  <a:extLst>
                    <a:ext uri="{9D8B030D-6E8A-4147-A177-3AD203B41FA5}">
                      <a16:colId xmlns:a16="http://schemas.microsoft.com/office/drawing/2014/main" val="687628974"/>
                    </a:ext>
                  </a:extLst>
                </a:gridCol>
              </a:tblGrid>
              <a:tr h="183209">
                <a:tc rowSpan="2">
                  <a:txBody>
                    <a:bodyPr/>
                    <a:lstStyle/>
                    <a:p>
                      <a:pPr algn="ctr" fontAlgn="ctr">
                        <a:buNone/>
                      </a:pPr>
                      <a:r>
                        <a:rPr lang="es-CO" sz="1050" b="1" i="0" u="none" strike="noStrike" dirty="0">
                          <a:solidFill>
                            <a:srgbClr val="FFFFFF"/>
                          </a:solidFill>
                          <a:effectLst/>
                          <a:latin typeface="Segoe UI" panose="020B0502040204020203" pitchFamily="34" charset="0"/>
                          <a:cs typeface="Segoe UI" panose="020B0502040204020203" pitchFamily="34" charset="0"/>
                        </a:rPr>
                        <a:t>Posición ocupacional</a:t>
                      </a:r>
                    </a:p>
                  </a:txBody>
                  <a:tcPr marL="8724" marR="8724" marT="8724" marB="0" anchor="ctr">
                    <a:lnL>
                      <a:noFill/>
                    </a:lnL>
                    <a:lnR>
                      <a:noFill/>
                    </a:lnR>
                    <a:lnT>
                      <a:noFill/>
                    </a:lnT>
                    <a:lnB>
                      <a:noFill/>
                    </a:lnB>
                    <a:solidFill>
                      <a:srgbClr val="6B1940"/>
                    </a:solidFill>
                  </a:tcPr>
                </a:tc>
                <a:tc gridSpan="5">
                  <a:txBody>
                    <a:bodyPr/>
                    <a:lstStyle/>
                    <a:p>
                      <a:pPr algn="ctr" fontAlgn="ctr">
                        <a:buNone/>
                      </a:pPr>
                      <a:r>
                        <a:rPr lang="es-CO" sz="1050" b="1" i="0" u="none" strike="noStrike" dirty="0">
                          <a:solidFill>
                            <a:srgbClr val="FFFFFF"/>
                          </a:solidFill>
                          <a:effectLst/>
                          <a:latin typeface="Segoe UI" panose="020B0502040204020203" pitchFamily="34" charset="0"/>
                          <a:cs typeface="Segoe UI" panose="020B0502040204020203" pitchFamily="34" charset="0"/>
                        </a:rPr>
                        <a:t>Santa Marta</a:t>
                      </a:r>
                    </a:p>
                  </a:txBody>
                  <a:tcPr marL="8724" marR="8724" marT="8724" marB="0" anchor="ctr">
                    <a:lnL>
                      <a:noFill/>
                    </a:lnL>
                    <a:lnR>
                      <a:noFill/>
                    </a:lnR>
                    <a:lnT>
                      <a:noFill/>
                    </a:lnT>
                    <a:lnB>
                      <a:noFill/>
                    </a:lnB>
                    <a:solidFill>
                      <a:srgbClr val="EF3C6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2683803254"/>
                  </a:ext>
                </a:extLst>
              </a:tr>
              <a:tr h="366418">
                <a:tc vMerge="1">
                  <a:txBody>
                    <a:bodyPr/>
                    <a:lstStyle/>
                    <a:p>
                      <a:endParaRPr lang="es-CO"/>
                    </a:p>
                  </a:txBody>
                  <a:tcPr/>
                </a:tc>
                <a:tc>
                  <a:txBody>
                    <a:bodyPr/>
                    <a:lstStyle/>
                    <a:p>
                      <a:pPr algn="ctr" fontAlgn="ctr">
                        <a:buNone/>
                      </a:pPr>
                      <a:r>
                        <a:rPr lang="es-CO" sz="1050" b="1" i="0" u="none" strike="noStrike" dirty="0">
                          <a:solidFill>
                            <a:srgbClr val="AD2750"/>
                          </a:solidFill>
                          <a:effectLst/>
                          <a:latin typeface="Segoe UI" panose="020B0502040204020203" pitchFamily="34" charset="0"/>
                          <a:cs typeface="Segoe UI" panose="020B0502040204020203" pitchFamily="34" charset="0"/>
                        </a:rPr>
                        <a:t>Abr - Jun  2024</a:t>
                      </a:r>
                    </a:p>
                  </a:txBody>
                  <a:tcPr marL="8724" marR="8724" marT="8724" marB="0" anchor="ctr">
                    <a:lnL>
                      <a:noFill/>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1050" b="1" i="0" u="none" strike="noStrike" dirty="0">
                          <a:solidFill>
                            <a:srgbClr val="AD2750"/>
                          </a:solidFill>
                          <a:effectLst/>
                          <a:latin typeface="Segoe UI" panose="020B0502040204020203" pitchFamily="34" charset="0"/>
                          <a:cs typeface="Segoe UI" panose="020B0502040204020203" pitchFamily="34" charset="0"/>
                        </a:rPr>
                        <a:t>Abr - Jun 2025</a:t>
                      </a:r>
                    </a:p>
                  </a:txBody>
                  <a:tcPr marL="8724" marR="8724" marT="8724"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1050" b="1" i="0" u="none" strike="noStrike">
                          <a:solidFill>
                            <a:srgbClr val="AD2750"/>
                          </a:solidFill>
                          <a:effectLst/>
                          <a:latin typeface="Segoe UI" panose="020B0502040204020203" pitchFamily="34" charset="0"/>
                          <a:cs typeface="Segoe UI" panose="020B0502040204020203" pitchFamily="34" charset="0"/>
                        </a:rPr>
                        <a:t>Distribución</a:t>
                      </a:r>
                      <a:br>
                        <a:rPr lang="es-CO" sz="1050" b="1" i="0" u="none" strike="noStrike">
                          <a:solidFill>
                            <a:srgbClr val="AD2750"/>
                          </a:solidFill>
                          <a:effectLst/>
                          <a:latin typeface="Segoe UI" panose="020B0502040204020203" pitchFamily="34" charset="0"/>
                          <a:cs typeface="Segoe UI" panose="020B0502040204020203" pitchFamily="34" charset="0"/>
                        </a:rPr>
                      </a:br>
                      <a:r>
                        <a:rPr lang="es-CO" sz="1050" b="1" i="0" u="none" strike="noStrike">
                          <a:solidFill>
                            <a:srgbClr val="AD2750"/>
                          </a:solidFill>
                          <a:effectLst/>
                          <a:latin typeface="Segoe UI" panose="020B0502040204020203" pitchFamily="34" charset="0"/>
                          <a:cs typeface="Segoe UI" panose="020B0502040204020203" pitchFamily="34" charset="0"/>
                        </a:rPr>
                        <a:t>(%)</a:t>
                      </a:r>
                    </a:p>
                  </a:txBody>
                  <a:tcPr marL="8724" marR="8724" marT="8724"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1050" b="1" i="0" u="none" strike="noStrike">
                          <a:solidFill>
                            <a:srgbClr val="AD2750"/>
                          </a:solidFill>
                          <a:effectLst/>
                          <a:latin typeface="Segoe UI" panose="020B0502040204020203" pitchFamily="34" charset="0"/>
                          <a:cs typeface="Segoe UI" panose="020B0502040204020203" pitchFamily="34" charset="0"/>
                        </a:rPr>
                        <a:t>Variación absoluta</a:t>
                      </a:r>
                    </a:p>
                  </a:txBody>
                  <a:tcPr marL="8724" marR="8724" marT="8724" marB="0" anchor="ctr">
                    <a:lnL w="6350" cap="flat" cmpd="sng" algn="ctr">
                      <a:solidFill>
                        <a:srgbClr val="165F20"/>
                      </a:solidFill>
                      <a:prstDash val="solid"/>
                      <a:round/>
                      <a:headEnd type="none" w="med" len="med"/>
                      <a:tailEnd type="none" w="med" len="med"/>
                    </a:lnL>
                    <a:lnR w="6350" cap="flat" cmpd="sng" algn="ctr">
                      <a:solidFill>
                        <a:srgbClr val="165F20"/>
                      </a:solidFill>
                      <a:prstDash val="solid"/>
                      <a:round/>
                      <a:headEnd type="none" w="med" len="med"/>
                      <a:tailEnd type="none" w="med" len="med"/>
                    </a:lnR>
                    <a:lnT>
                      <a:noFill/>
                    </a:lnT>
                    <a:lnB>
                      <a:noFill/>
                    </a:lnB>
                    <a:noFill/>
                  </a:tcPr>
                </a:tc>
                <a:tc>
                  <a:txBody>
                    <a:bodyPr/>
                    <a:lstStyle/>
                    <a:p>
                      <a:pPr algn="ctr" fontAlgn="ctr">
                        <a:buNone/>
                      </a:pPr>
                      <a:r>
                        <a:rPr lang="es-CO" sz="1050" b="1" i="0" u="none" strike="noStrike">
                          <a:solidFill>
                            <a:srgbClr val="AD2750"/>
                          </a:solidFill>
                          <a:effectLst/>
                          <a:latin typeface="Segoe UI" panose="020B0502040204020203" pitchFamily="34" charset="0"/>
                          <a:cs typeface="Segoe UI" panose="020B0502040204020203" pitchFamily="34" charset="0"/>
                        </a:rPr>
                        <a:t>Contribución en p.p.</a:t>
                      </a:r>
                    </a:p>
                  </a:txBody>
                  <a:tcPr marL="8724" marR="8724" marT="8724" marB="0" anchor="ctr">
                    <a:lnL w="6350" cap="flat" cmpd="sng" algn="ctr">
                      <a:solidFill>
                        <a:srgbClr val="165F2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502049593"/>
                  </a:ext>
                </a:extLst>
              </a:tr>
              <a:tr h="226830">
                <a:tc>
                  <a:txBody>
                    <a:bodyPr/>
                    <a:lstStyle/>
                    <a:p>
                      <a:pPr algn="l" fontAlgn="ctr">
                        <a:buNone/>
                      </a:pPr>
                      <a:r>
                        <a:rPr lang="es-CO" sz="1100" b="1" i="0" u="none" strike="noStrike">
                          <a:solidFill>
                            <a:srgbClr val="000000"/>
                          </a:solidFill>
                          <a:effectLst/>
                          <a:latin typeface="Segoe UI" panose="020B0502040204020203" pitchFamily="34" charset="0"/>
                          <a:cs typeface="Segoe UI" panose="020B0502040204020203" pitchFamily="34" charset="0"/>
                        </a:rPr>
                        <a:t>Población ocupada</a:t>
                      </a:r>
                    </a:p>
                  </a:txBody>
                  <a:tcPr marL="8724" marR="8724" marT="8724"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1200" b="0" i="0" u="none" strike="noStrike">
                          <a:solidFill>
                            <a:srgbClr val="404040"/>
                          </a:solidFill>
                          <a:effectLst/>
                          <a:latin typeface="Segoe UI" panose="020B0502040204020203" pitchFamily="34" charset="0"/>
                          <a:cs typeface="Segoe UI" panose="020B0502040204020203" pitchFamily="34" charset="0"/>
                        </a:rPr>
                        <a:t>200</a:t>
                      </a:r>
                    </a:p>
                  </a:txBody>
                  <a:tcPr marL="8724" marR="8724" marT="8724"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1200" b="0" i="0" u="none" strike="noStrike">
                          <a:solidFill>
                            <a:srgbClr val="000000"/>
                          </a:solidFill>
                          <a:effectLst/>
                          <a:latin typeface="Segoe UI" panose="020B0502040204020203" pitchFamily="34" charset="0"/>
                          <a:cs typeface="Segoe UI" panose="020B0502040204020203" pitchFamily="34" charset="0"/>
                        </a:rPr>
                        <a:t>209</a:t>
                      </a:r>
                    </a:p>
                  </a:txBody>
                  <a:tcPr marL="8724" marR="8724" marT="8724"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1200" b="0" i="0" u="none" strike="noStrike">
                          <a:solidFill>
                            <a:srgbClr val="000000"/>
                          </a:solidFill>
                          <a:effectLst/>
                          <a:latin typeface="Segoe UI" panose="020B0502040204020203" pitchFamily="34" charset="0"/>
                          <a:cs typeface="Segoe UI" panose="020B0502040204020203" pitchFamily="34" charset="0"/>
                        </a:rPr>
                        <a:t>100,0</a:t>
                      </a:r>
                    </a:p>
                  </a:txBody>
                  <a:tcPr marL="8724" marR="8724" marT="8724"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1200" b="0" i="0" u="none" strike="noStrike">
                          <a:solidFill>
                            <a:srgbClr val="B6004B"/>
                          </a:solidFill>
                          <a:effectLst/>
                          <a:latin typeface="Segoe UI" panose="020B0502040204020203" pitchFamily="34" charset="0"/>
                          <a:cs typeface="Segoe UI" panose="020B0502040204020203" pitchFamily="34" charset="0"/>
                        </a:rPr>
                        <a:t>+10</a:t>
                      </a:r>
                    </a:p>
                  </a:txBody>
                  <a:tcPr marL="8724" marR="8724" marT="8724"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buNone/>
                      </a:pPr>
                      <a:r>
                        <a:rPr lang="es-CO" sz="1200" b="1" i="0" u="none" strike="noStrike">
                          <a:solidFill>
                            <a:srgbClr val="000000"/>
                          </a:solidFill>
                          <a:effectLst/>
                          <a:latin typeface="Segoe UI" panose="020B0502040204020203" pitchFamily="34" charset="0"/>
                          <a:cs typeface="Segoe UI" panose="020B0502040204020203" pitchFamily="34" charset="0"/>
                        </a:rPr>
                        <a:t> </a:t>
                      </a:r>
                    </a:p>
                  </a:txBody>
                  <a:tcPr marL="8724" marR="8724" marT="8724" marB="0" anchor="ctr">
                    <a:lnL>
                      <a:noFill/>
                    </a:lnL>
                    <a:lnR>
                      <a:noFill/>
                    </a:lnR>
                    <a:lnT>
                      <a:noFill/>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2095047030"/>
                  </a:ext>
                </a:extLst>
              </a:tr>
              <a:tr h="226830">
                <a:tc>
                  <a:txBody>
                    <a:bodyPr/>
                    <a:lstStyle/>
                    <a:p>
                      <a:pPr algn="l"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Trabajador por cuenta propia </a:t>
                      </a:r>
                    </a:p>
                  </a:txBody>
                  <a:tcPr marL="8724" marR="8724" marT="8724"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97</a:t>
                      </a:r>
                    </a:p>
                  </a:txBody>
                  <a:tcPr marL="8724" marR="8724" marT="8724"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107</a:t>
                      </a:r>
                    </a:p>
                  </a:txBody>
                  <a:tcPr marL="8724" marR="8724" marT="8724"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51,1</a:t>
                      </a:r>
                    </a:p>
                  </a:txBody>
                  <a:tcPr marL="8724" marR="8724" marT="8724"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+10</a:t>
                      </a:r>
                    </a:p>
                  </a:txBody>
                  <a:tcPr marL="8724" marR="8724" marT="8724"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200" b="1" i="0" u="none" strike="noStrike">
                          <a:solidFill>
                            <a:srgbClr val="000000"/>
                          </a:solidFill>
                          <a:effectLst/>
                          <a:latin typeface="Segoe UI" panose="020B0502040204020203" pitchFamily="34" charset="0"/>
                          <a:cs typeface="Segoe UI" panose="020B0502040204020203" pitchFamily="34" charset="0"/>
                        </a:rPr>
                        <a:t>4,9</a:t>
                      </a:r>
                    </a:p>
                  </a:txBody>
                  <a:tcPr marL="8724" marR="8724" marT="8724" marB="0" anchor="ctr">
                    <a:lnL>
                      <a:noFill/>
                    </a:lnL>
                    <a:lnR>
                      <a:noFill/>
                    </a:lnR>
                    <a:lnT w="6350" cap="flat" cmpd="sng" algn="ctr">
                      <a:solidFill>
                        <a:srgbClr val="000000"/>
                      </a:solidFill>
                      <a:prstDash val="dot"/>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3523636570"/>
                  </a:ext>
                </a:extLst>
              </a:tr>
              <a:tr h="226830">
                <a:tc>
                  <a:txBody>
                    <a:bodyPr/>
                    <a:lstStyle/>
                    <a:p>
                      <a:pPr algn="l" fontAlgn="ctr">
                        <a:buNone/>
                      </a:pPr>
                      <a:r>
                        <a:rPr lang="es-CO" sz="900" b="1" i="0" u="none" strike="noStrike" dirty="0">
                          <a:solidFill>
                            <a:srgbClr val="000000"/>
                          </a:solidFill>
                          <a:effectLst/>
                          <a:latin typeface="Segoe UI" panose="020B0502040204020203" pitchFamily="34" charset="0"/>
                          <a:cs typeface="Segoe UI" panose="020B0502040204020203" pitchFamily="34" charset="0"/>
                        </a:rPr>
                        <a:t>Obrero, empleado particular  </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80</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84</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39,9</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+3</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200" b="1" i="0" u="none" strike="noStrike">
                          <a:solidFill>
                            <a:srgbClr val="000000"/>
                          </a:solidFill>
                          <a:effectLst/>
                          <a:latin typeface="Segoe UI" panose="020B0502040204020203" pitchFamily="34" charset="0"/>
                          <a:cs typeface="Segoe UI" panose="020B0502040204020203" pitchFamily="34" charset="0"/>
                        </a:rPr>
                        <a:t>1,7</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755413158"/>
                  </a:ext>
                </a:extLst>
              </a:tr>
              <a:tr h="226830">
                <a:tc>
                  <a:txBody>
                    <a:bodyPr/>
                    <a:lstStyle/>
                    <a:p>
                      <a:pPr algn="l"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Trabajador familiar sin remuneración </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2</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2</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0,7</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-0</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200" b="1" i="0" u="none" strike="noStrike">
                          <a:solidFill>
                            <a:srgbClr val="000000"/>
                          </a:solidFill>
                          <a:effectLst/>
                          <a:latin typeface="Segoe UI" panose="020B0502040204020203" pitchFamily="34" charset="0"/>
                          <a:cs typeface="Segoe UI" panose="020B0502040204020203" pitchFamily="34" charset="0"/>
                        </a:rPr>
                        <a:t>0,0</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744808965"/>
                  </a:ext>
                </a:extLst>
              </a:tr>
              <a:tr h="226830">
                <a:tc>
                  <a:txBody>
                    <a:bodyPr/>
                    <a:lstStyle/>
                    <a:p>
                      <a:pPr algn="l"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Obrero, empleado del gobierno </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11</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11</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5,2</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-0</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200" b="1" i="0" u="none" strike="noStrike">
                          <a:solidFill>
                            <a:srgbClr val="000000"/>
                          </a:solidFill>
                          <a:effectLst/>
                          <a:latin typeface="Segoe UI" panose="020B0502040204020203" pitchFamily="34" charset="0"/>
                          <a:cs typeface="Segoe UI" panose="020B0502040204020203" pitchFamily="34" charset="0"/>
                        </a:rPr>
                        <a:t>-0,2</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2303093338"/>
                  </a:ext>
                </a:extLst>
              </a:tr>
              <a:tr h="226830">
                <a:tc>
                  <a:txBody>
                    <a:bodyPr/>
                    <a:lstStyle/>
                    <a:p>
                      <a:pPr algn="l"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Empleado doméstico </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6</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6</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2,6</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-1</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200" b="1" i="0" u="none" strike="noStrike">
                          <a:solidFill>
                            <a:srgbClr val="000000"/>
                          </a:solidFill>
                          <a:effectLst/>
                          <a:latin typeface="Segoe UI" panose="020B0502040204020203" pitchFamily="34" charset="0"/>
                          <a:cs typeface="Segoe UI" panose="020B0502040204020203" pitchFamily="34" charset="0"/>
                        </a:rPr>
                        <a:t>-0,3</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154310316"/>
                  </a:ext>
                </a:extLst>
              </a:tr>
              <a:tr h="226830">
                <a:tc>
                  <a:txBody>
                    <a:bodyPr/>
                    <a:lstStyle/>
                    <a:p>
                      <a:pPr algn="l"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Jornalero o Peón</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1</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0</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0,0</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-1</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200" b="1" i="0" u="none" strike="noStrike">
                          <a:solidFill>
                            <a:srgbClr val="000000"/>
                          </a:solidFill>
                          <a:effectLst/>
                          <a:latin typeface="Segoe UI" panose="020B0502040204020203" pitchFamily="34" charset="0"/>
                          <a:cs typeface="Segoe UI" panose="020B0502040204020203" pitchFamily="34" charset="0"/>
                        </a:rPr>
                        <a:t>-0,3</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965283203"/>
                  </a:ext>
                </a:extLst>
              </a:tr>
              <a:tr h="226830">
                <a:tc>
                  <a:txBody>
                    <a:bodyPr/>
                    <a:lstStyle/>
                    <a:p>
                      <a:pPr algn="l" fontAlgn="ctr">
                        <a:buNone/>
                      </a:pPr>
                      <a:r>
                        <a:rPr lang="es-CO" sz="900" b="1" i="0" u="none" strike="noStrike">
                          <a:solidFill>
                            <a:srgbClr val="000000"/>
                          </a:solidFill>
                          <a:effectLst/>
                          <a:latin typeface="Segoe UI" panose="020B0502040204020203" pitchFamily="34" charset="0"/>
                          <a:cs typeface="Segoe UI" panose="020B0502040204020203" pitchFamily="34" charset="0"/>
                        </a:rPr>
                        <a:t>Patrón o empleador</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3</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1</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0,3</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100" b="0" i="0" u="none" strike="noStrike">
                          <a:solidFill>
                            <a:srgbClr val="000000"/>
                          </a:solidFill>
                          <a:effectLst/>
                          <a:latin typeface="Segoe UI" panose="020B0502040204020203" pitchFamily="34" charset="0"/>
                          <a:cs typeface="Segoe UI" panose="020B0502040204020203" pitchFamily="34" charset="0"/>
                        </a:rPr>
                        <a:t>-2</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tc>
                  <a:txBody>
                    <a:bodyPr/>
                    <a:lstStyle/>
                    <a:p>
                      <a:pPr algn="ctr" fontAlgn="ctr">
                        <a:buNone/>
                      </a:pPr>
                      <a:r>
                        <a:rPr lang="es-CO" sz="1200" b="1" i="0" u="none" strike="noStrike" dirty="0">
                          <a:solidFill>
                            <a:srgbClr val="000000"/>
                          </a:solidFill>
                          <a:effectLst/>
                          <a:latin typeface="Segoe UI" panose="020B0502040204020203" pitchFamily="34" charset="0"/>
                          <a:cs typeface="Segoe UI" panose="020B0502040204020203" pitchFamily="34" charset="0"/>
                        </a:rPr>
                        <a:t>-0,9</a:t>
                      </a:r>
                    </a:p>
                  </a:txBody>
                  <a:tcPr marL="8724" marR="8724" marT="8724" marB="0" anchor="ctr">
                    <a:lnL>
                      <a:noFill/>
                    </a:lnL>
                    <a:lnR>
                      <a:noFill/>
                    </a:lnR>
                    <a:lnT w="6350" cap="flat" cmpd="sng" algn="ctr">
                      <a:solidFill>
                        <a:srgbClr val="165F20"/>
                      </a:solidFill>
                      <a:prstDash val="solid"/>
                      <a:round/>
                      <a:headEnd type="none" w="med" len="med"/>
                      <a:tailEnd type="none" w="med" len="med"/>
                    </a:lnT>
                    <a:lnB w="6350" cap="flat" cmpd="sng" algn="ctr">
                      <a:solidFill>
                        <a:srgbClr val="165F20"/>
                      </a:solidFill>
                      <a:prstDash val="solid"/>
                      <a:round/>
                      <a:headEnd type="none" w="med" len="med"/>
                      <a:tailEnd type="none" w="med" len="med"/>
                    </a:lnB>
                    <a:noFill/>
                  </a:tcPr>
                </a:tc>
                <a:extLst>
                  <a:ext uri="{0D108BD9-81ED-4DB2-BD59-A6C34878D82A}">
                    <a16:rowId xmlns:a16="http://schemas.microsoft.com/office/drawing/2014/main" val="71917029"/>
                  </a:ext>
                </a:extLst>
              </a:tr>
            </a:tbl>
          </a:graphicData>
        </a:graphic>
      </p:graphicFrame>
    </p:spTree>
    <p:extLst>
      <p:ext uri="{BB962C8B-B14F-4D97-AF65-F5344CB8AC3E}">
        <p14:creationId xmlns:p14="http://schemas.microsoft.com/office/powerpoint/2010/main" val="38019506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3591776E-2A9F-CC13-78B9-A4C8521077A2}"/>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C762966E-7F0E-5100-C7CE-ABA9C90C2B05}"/>
              </a:ext>
            </a:extLst>
          </p:cNvPr>
          <p:cNvSpPr txBox="1"/>
          <p:nvPr/>
        </p:nvSpPr>
        <p:spPr>
          <a:xfrm>
            <a:off x="406606" y="237822"/>
            <a:ext cx="8021041" cy="697114"/>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pPr lvl="0">
              <a:lnSpc>
                <a:spcPct val="90000"/>
              </a:lnSpc>
              <a:defRPr/>
            </a:pPr>
            <a:r>
              <a:rPr lang="es-ES" sz="1600" b="0" dirty="0">
                <a:solidFill>
                  <a:srgbClr val="EF3C6F"/>
                </a:solidFill>
                <a:ea typeface="Segoe UI Emoji" panose="020B0502040204020203" pitchFamily="34" charset="0"/>
              </a:rPr>
              <a:t>Tasa Global de Participación </a:t>
            </a:r>
            <a:r>
              <a:rPr lang="es-ES" sz="1600" b="0" dirty="0">
                <a:solidFill>
                  <a:srgbClr val="6F2A4D"/>
                </a:solidFill>
                <a:ea typeface="Segoe UI Emoji" panose="020B0502040204020203" pitchFamily="34" charset="0"/>
              </a:rPr>
              <a:t>(TGP)</a:t>
            </a:r>
            <a:r>
              <a:rPr lang="es-ES" sz="1600" b="0" dirty="0">
                <a:solidFill>
                  <a:srgbClr val="EF3C6F"/>
                </a:solidFill>
                <a:ea typeface="Segoe UI Emoji" panose="020B0502040204020203" pitchFamily="34" charset="0"/>
              </a:rPr>
              <a:t>, Tasa de Ocupación </a:t>
            </a:r>
            <a:r>
              <a:rPr lang="es-ES" sz="1600" b="0" dirty="0">
                <a:solidFill>
                  <a:srgbClr val="6F2A4D"/>
                </a:solidFill>
                <a:ea typeface="Segoe UI Emoji" panose="020B0502040204020203" pitchFamily="34" charset="0"/>
              </a:rPr>
              <a:t>(TO)</a:t>
            </a:r>
            <a:r>
              <a:rPr lang="es-ES" sz="1600" b="0" dirty="0">
                <a:solidFill>
                  <a:srgbClr val="EF3C6F"/>
                </a:solidFill>
                <a:ea typeface="Segoe UI Emoji" panose="020B0502040204020203" pitchFamily="34" charset="0"/>
              </a:rPr>
              <a:t> y Tasa de Desocupación </a:t>
            </a:r>
            <a:r>
              <a:rPr lang="es-ES" sz="1600" b="0" dirty="0">
                <a:solidFill>
                  <a:srgbClr val="6F2A4D"/>
                </a:solidFill>
                <a:ea typeface="Segoe UI Emoji" panose="020B0502040204020203" pitchFamily="34" charset="0"/>
              </a:rPr>
              <a:t>(TD)</a:t>
            </a:r>
            <a:r>
              <a:rPr lang="es-ES" sz="1600" b="0" dirty="0">
                <a:solidFill>
                  <a:srgbClr val="EF3C6F"/>
                </a:solidFill>
                <a:ea typeface="Segoe UI Emoji" panose="020B0502040204020203" pitchFamily="34" charset="0"/>
              </a:rPr>
              <a:t> </a:t>
            </a:r>
          </a:p>
          <a:p>
            <a:pPr lvl="0">
              <a:lnSpc>
                <a:spcPct val="90000"/>
              </a:lnSpc>
              <a:defRPr/>
            </a:pPr>
            <a:r>
              <a:rPr lang="es-ES" sz="1600" b="0" dirty="0" err="1">
                <a:solidFill>
                  <a:srgbClr val="6F2A4D"/>
                </a:solidFill>
                <a:ea typeface="Segoe UI Emoji" panose="020B0502040204020203" pitchFamily="34" charset="0"/>
              </a:rPr>
              <a:t>Magadalena</a:t>
            </a:r>
            <a:endParaRPr lang="es-ES" sz="1600" b="0" dirty="0">
              <a:solidFill>
                <a:srgbClr val="6F2A4D"/>
              </a:solidFill>
              <a:ea typeface="Segoe UI Emoji" panose="020B0502040204020203" pitchFamily="34" charset="0"/>
            </a:endParaRPr>
          </a:p>
          <a:p>
            <a:pPr lvl="0">
              <a:defRPr/>
            </a:pPr>
            <a:r>
              <a:rPr lang="es-ES" sz="1200" b="0" dirty="0">
                <a:solidFill>
                  <a:schemeClr val="tx1">
                    <a:lumMod val="85000"/>
                    <a:lumOff val="15000"/>
                  </a:schemeClr>
                </a:solidFill>
                <a:ea typeface="Segoe UI Emoji" panose="020B0502040204020203" pitchFamily="34" charset="0"/>
              </a:rPr>
              <a:t>Anual 2016 – 2025 </a:t>
            </a:r>
          </a:p>
        </p:txBody>
      </p:sp>
      <p:sp>
        <p:nvSpPr>
          <p:cNvPr id="5" name="Rectángulo 4">
            <a:extLst>
              <a:ext uri="{FF2B5EF4-FFF2-40B4-BE49-F238E27FC236}">
                <a16:creationId xmlns:a16="http://schemas.microsoft.com/office/drawing/2014/main" id="{5FF3C95B-286B-CB78-51A1-E667E4DB1DD5}"/>
              </a:ext>
            </a:extLst>
          </p:cNvPr>
          <p:cNvSpPr/>
          <p:nvPr/>
        </p:nvSpPr>
        <p:spPr>
          <a:xfrm>
            <a:off x="422238" y="4366172"/>
            <a:ext cx="8419171" cy="480324"/>
          </a:xfrm>
          <a:prstGeom prst="rect">
            <a:avLst/>
          </a:prstGeom>
        </p:spPr>
        <p:txBody>
          <a:bodyPr wrap="square">
            <a:spAutoFit/>
          </a:bodyPr>
          <a:lstStyle/>
          <a:p>
            <a:pPr>
              <a:lnSpc>
                <a:spcPct val="107000"/>
              </a:lnSpc>
            </a:pPr>
            <a:r>
              <a:rPr lang="es-CO" sz="600" b="1" dirty="0">
                <a:latin typeface="Segoe UI" panose="020B0502040204020203" pitchFamily="34" charset="0"/>
                <a:ea typeface="Calibri" panose="020F0502020204030204" pitchFamily="34" charset="0"/>
                <a:cs typeface="Segoe UI" panose="020B0502040204020203" pitchFamily="34" charset="0"/>
              </a:rPr>
              <a:t>Fuente: </a:t>
            </a:r>
            <a:r>
              <a:rPr lang="es-CO" sz="600" dirty="0">
                <a:latin typeface="Segoe UI" panose="020B0502040204020203" pitchFamily="34" charset="0"/>
                <a:ea typeface="Calibri" panose="020F0502020204030204" pitchFamily="34" charset="0"/>
                <a:cs typeface="Segoe UI" panose="020B0502040204020203" pitchFamily="34" charset="0"/>
              </a:rPr>
              <a:t>DANE, GEIH.</a:t>
            </a:r>
            <a:endParaRPr lang="es-ES" sz="600" b="1" dirty="0">
              <a:latin typeface="Segoe UI" panose="020B0502040204020203" pitchFamily="34" charset="0"/>
              <a:cs typeface="Segoe UI" panose="020B0502040204020203" pitchFamily="34" charset="0"/>
            </a:endParaRPr>
          </a:p>
          <a:p>
            <a:pPr>
              <a:lnSpc>
                <a:spcPct val="107000"/>
              </a:lnSpc>
              <a:spcAft>
                <a:spcPts val="0"/>
              </a:spcAft>
            </a:pPr>
            <a:r>
              <a:rPr lang="es-CO" sz="600" b="1" dirty="0">
                <a:latin typeface="Segoe UI" panose="020B0502040204020203" pitchFamily="34" charset="0"/>
                <a:ea typeface="Calibri" panose="020F0502020204030204" pitchFamily="34" charset="0"/>
                <a:cs typeface="Segoe UI" panose="020B0502040204020203" pitchFamily="34" charset="0"/>
              </a:rPr>
              <a:t>Notas:</a:t>
            </a:r>
          </a:p>
          <a:p>
            <a:pPr marL="171450" indent="-171450">
              <a:lnSpc>
                <a:spcPct val="107000"/>
              </a:lnSpc>
              <a:spcAft>
                <a:spcPts val="0"/>
              </a:spcAft>
              <a:buFont typeface="Arial" panose="020B0604020202020204" pitchFamily="34" charset="0"/>
              <a:buChar char="•"/>
            </a:pPr>
            <a:r>
              <a:rPr lang="es-ES" sz="600" dirty="0">
                <a:latin typeface="Segoe UI" panose="020B0502040204020203" pitchFamily="34" charset="0"/>
                <a:cs typeface="Segoe UI" panose="020B0502040204020203" pitchFamily="34" charset="0"/>
              </a:rPr>
              <a:t>Datos expandidos con proyecciones de población elaboradas con base en los resultados del Censo Nacional de Población y Vivienda 2018.</a:t>
            </a:r>
            <a:endParaRPr lang="es-CO" sz="600" dirty="0">
              <a:latin typeface="Segoe UI" panose="020B0502040204020203" pitchFamily="34" charset="0"/>
              <a:ea typeface="Calibri" panose="020F0502020204030204" pitchFamily="34" charset="0"/>
              <a:cs typeface="Segoe UI" panose="020B0502040204020203" pitchFamily="34" charset="0"/>
            </a:endParaRPr>
          </a:p>
          <a:p>
            <a:pPr marL="171450" indent="-171450">
              <a:lnSpc>
                <a:spcPct val="107000"/>
              </a:lnSpc>
              <a:buFont typeface="Arial" panose="020B0604020202020204" pitchFamily="34" charset="0"/>
              <a:buChar char="•"/>
            </a:pPr>
            <a:r>
              <a:rPr lang="es-CO" sz="600" dirty="0">
                <a:latin typeface="Segoe UI" panose="020B0502040204020203" pitchFamily="34" charset="0"/>
                <a:ea typeface="Calibri" panose="020F0502020204030204" pitchFamily="34" charset="0"/>
                <a:cs typeface="Segoe UI" panose="020B0502040204020203" pitchFamily="34" charset="0"/>
              </a:rPr>
              <a:t>Cifras aproximadas a un decimal. Por efecto del redondeo los totales pueden diferir ligeramente del anexo estadístico.</a:t>
            </a:r>
          </a:p>
        </p:txBody>
      </p:sp>
      <p:pic>
        <p:nvPicPr>
          <p:cNvPr id="3074" name="Picture 2">
            <a:extLst>
              <a:ext uri="{FF2B5EF4-FFF2-40B4-BE49-F238E27FC236}">
                <a16:creationId xmlns:a16="http://schemas.microsoft.com/office/drawing/2014/main" id="{F82273E7-BD0C-81B5-EBF8-8B2C96BAD5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9127" y="1080654"/>
            <a:ext cx="6916848" cy="3359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5734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62174444-63C9-DBB3-B04D-59C3186EB0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1286" y="937760"/>
            <a:ext cx="4858536" cy="2980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object 2">
            <a:extLst>
              <a:ext uri="{FF2B5EF4-FFF2-40B4-BE49-F238E27FC236}">
                <a16:creationId xmlns:a16="http://schemas.microsoft.com/office/drawing/2014/main" id="{B083EB21-5428-F74D-CC23-BA43B44B06B3}"/>
              </a:ext>
            </a:extLst>
          </p:cNvPr>
          <p:cNvSpPr txBox="1"/>
          <p:nvPr/>
        </p:nvSpPr>
        <p:spPr>
          <a:xfrm>
            <a:off x="406606" y="237822"/>
            <a:ext cx="8021041" cy="457048"/>
          </a:xfrm>
          <a:prstGeom prst="rect">
            <a:avLst/>
          </a:prstGeom>
          <a:noFill/>
        </p:spPr>
        <p:txBody>
          <a:bodyPr wrap="square" lIns="68580" tIns="34290" rIns="68580" bIns="34290" rtlCol="0">
            <a:spAutoFit/>
          </a:bodyPr>
          <a:lstStyle>
            <a:defPPr>
              <a:defRPr lang="es-ES"/>
            </a:defPPr>
            <a:lvl1pPr marR="0" lvl="0" indent="0" fontAlgn="auto">
              <a:lnSpc>
                <a:spcPct val="100000"/>
              </a:lnSpc>
              <a:spcBef>
                <a:spcPts val="0"/>
              </a:spcBef>
              <a:spcAft>
                <a:spcPts val="0"/>
              </a:spcAft>
              <a:buClrTx/>
              <a:buSzTx/>
              <a:buFontTx/>
              <a:buNone/>
              <a:tabLst/>
              <a:defRPr kumimoji="0" b="1" i="0" u="none" strike="noStrike" cap="none" spc="-5" normalizeH="0" baseline="0">
                <a:ln>
                  <a:noFill/>
                </a:ln>
                <a:solidFill>
                  <a:srgbClr val="EF3D6F"/>
                </a:solidFill>
                <a:effectLst/>
                <a:uLnTx/>
                <a:uFillTx/>
                <a:latin typeface="Segoe UI" panose="020B0502040204020203" pitchFamily="34" charset="0"/>
                <a:cs typeface="Segoe UI" panose="020B0502040204020203" pitchFamily="34" charset="0"/>
              </a:defRPr>
            </a:lvl1pPr>
          </a:lstStyle>
          <a:p>
            <a:pPr lvl="0">
              <a:lnSpc>
                <a:spcPct val="90000"/>
              </a:lnSpc>
              <a:defRPr/>
            </a:pPr>
            <a:r>
              <a:rPr lang="es-ES" sz="1600" b="0" dirty="0">
                <a:solidFill>
                  <a:srgbClr val="EF3C6F"/>
                </a:solidFill>
                <a:ea typeface="Segoe UI Emoji" panose="020B0502040204020203" pitchFamily="34" charset="0"/>
              </a:rPr>
              <a:t>Brechas según género en la tasa de desocupación de los 23 departamentos</a:t>
            </a:r>
          </a:p>
          <a:p>
            <a:pPr lvl="0">
              <a:lnSpc>
                <a:spcPct val="90000"/>
              </a:lnSpc>
              <a:defRPr/>
            </a:pPr>
            <a:r>
              <a:rPr lang="es-ES" sz="1200" b="0" dirty="0">
                <a:solidFill>
                  <a:schemeClr val="tx1">
                    <a:lumMod val="85000"/>
                    <a:lumOff val="15000"/>
                  </a:schemeClr>
                </a:solidFill>
                <a:ea typeface="Segoe UI Emoji" panose="020B0502040204020203" pitchFamily="34" charset="0"/>
              </a:rPr>
              <a:t>Año 2024 </a:t>
            </a:r>
          </a:p>
        </p:txBody>
      </p:sp>
      <p:sp>
        <p:nvSpPr>
          <p:cNvPr id="3" name="Rectángulo 2">
            <a:extLst>
              <a:ext uri="{FF2B5EF4-FFF2-40B4-BE49-F238E27FC236}">
                <a16:creationId xmlns:a16="http://schemas.microsoft.com/office/drawing/2014/main" id="{83ED59F4-93A8-8293-80E2-8961F1C8B37F}"/>
              </a:ext>
            </a:extLst>
          </p:cNvPr>
          <p:cNvSpPr/>
          <p:nvPr/>
        </p:nvSpPr>
        <p:spPr>
          <a:xfrm>
            <a:off x="500968" y="4227735"/>
            <a:ext cx="8419171" cy="677943"/>
          </a:xfrm>
          <a:prstGeom prst="rect">
            <a:avLst/>
          </a:prstGeom>
        </p:spPr>
        <p:txBody>
          <a:bodyPr wrap="square">
            <a:spAutoFit/>
          </a:bodyPr>
          <a:lstStyle/>
          <a:p>
            <a:pPr>
              <a:lnSpc>
                <a:spcPct val="107000"/>
              </a:lnSpc>
            </a:pPr>
            <a:r>
              <a:rPr lang="es-ES" sz="600" b="1" dirty="0">
                <a:latin typeface="Segoe UI" panose="020B0502040204020203" pitchFamily="34" charset="0"/>
                <a:ea typeface="Calibri" panose="020F0502020204030204" pitchFamily="34" charset="0"/>
                <a:cs typeface="Segoe UI" panose="020B0502040204020203" pitchFamily="34" charset="0"/>
              </a:rPr>
              <a:t>Fuente: </a:t>
            </a:r>
            <a:r>
              <a:rPr lang="es-ES" sz="600" dirty="0">
                <a:latin typeface="Segoe UI" panose="020B0502040204020203" pitchFamily="34" charset="0"/>
                <a:ea typeface="Calibri" panose="020F0502020204030204" pitchFamily="34" charset="0"/>
                <a:cs typeface="Segoe UI" panose="020B0502040204020203" pitchFamily="34" charset="0"/>
              </a:rPr>
              <a:t>DANE, GEIH.</a:t>
            </a:r>
          </a:p>
          <a:p>
            <a:pPr>
              <a:lnSpc>
                <a:spcPct val="107000"/>
              </a:lnSpc>
            </a:pPr>
            <a:r>
              <a:rPr lang="es-ES" sz="600" dirty="0">
                <a:latin typeface="Segoe UI" panose="020B0502040204020203" pitchFamily="34" charset="0"/>
                <a:ea typeface="Calibri" panose="020F0502020204030204" pitchFamily="34" charset="0"/>
                <a:cs typeface="Segoe UI" panose="020B0502040204020203" pitchFamily="34" charset="0"/>
              </a:rPr>
              <a:t>p.p.: Puntos porcentuales</a:t>
            </a:r>
          </a:p>
          <a:p>
            <a:pPr>
              <a:lnSpc>
                <a:spcPct val="107000"/>
              </a:lnSpc>
            </a:pPr>
            <a:r>
              <a:rPr lang="es-ES" sz="600" b="1" dirty="0">
                <a:latin typeface="Segoe UI" panose="020B0502040204020203" pitchFamily="34" charset="0"/>
                <a:ea typeface="Calibri" panose="020F0502020204030204" pitchFamily="34" charset="0"/>
                <a:cs typeface="Segoe UI" panose="020B0502040204020203" pitchFamily="34" charset="0"/>
              </a:rPr>
              <a:t>Nota: </a:t>
            </a:r>
            <a:r>
              <a:rPr lang="es-ES" sz="600" dirty="0">
                <a:latin typeface="Segoe UI" panose="020B0502040204020203" pitchFamily="34" charset="0"/>
                <a:ea typeface="Calibri" panose="020F0502020204030204" pitchFamily="34" charset="0"/>
                <a:cs typeface="Segoe UI" panose="020B0502040204020203" pitchFamily="34" charset="0"/>
              </a:rPr>
              <a:t>datos expandidos con proyecciones de población, elaboradas con base en los resultados del CNPV 2018</a:t>
            </a:r>
            <a:r>
              <a:rPr lang="es-ES" sz="600" b="1" dirty="0">
                <a:latin typeface="Segoe UI" panose="020B0502040204020203" pitchFamily="34" charset="0"/>
                <a:ea typeface="Calibri" panose="020F0502020204030204" pitchFamily="34" charset="0"/>
                <a:cs typeface="Segoe UI" panose="020B0502040204020203" pitchFamily="34" charset="0"/>
              </a:rPr>
              <a:t>.</a:t>
            </a:r>
            <a:endParaRPr lang="es-ES" sz="600" dirty="0">
              <a:latin typeface="Segoe UI" panose="020B0502040204020203" pitchFamily="34" charset="0"/>
              <a:ea typeface="Calibri" panose="020F0502020204030204" pitchFamily="34" charset="0"/>
              <a:cs typeface="Segoe UI" panose="020B0502040204020203" pitchFamily="34" charset="0"/>
            </a:endParaRPr>
          </a:p>
          <a:p>
            <a:pPr>
              <a:lnSpc>
                <a:spcPct val="107000"/>
              </a:lnSpc>
            </a:pPr>
            <a:r>
              <a:rPr lang="es-ES" sz="600" b="1" dirty="0">
                <a:latin typeface="Segoe UI" panose="020B0502040204020203" pitchFamily="34" charset="0"/>
                <a:ea typeface="Calibri" panose="020F0502020204030204" pitchFamily="34" charset="0"/>
                <a:cs typeface="Segoe UI" panose="020B0502040204020203" pitchFamily="34" charset="0"/>
              </a:rPr>
              <a:t>Nota: </a:t>
            </a:r>
            <a:r>
              <a:rPr lang="es-ES" sz="600" dirty="0">
                <a:latin typeface="Segoe UI" panose="020B0502040204020203" pitchFamily="34" charset="0"/>
                <a:ea typeface="Calibri" panose="020F0502020204030204" pitchFamily="34" charset="0"/>
                <a:cs typeface="Segoe UI" panose="020B0502040204020203" pitchFamily="34" charset="0"/>
              </a:rPr>
              <a:t>Por aproximación de decimales las diferencias pueden diferir ligeramente.</a:t>
            </a:r>
          </a:p>
          <a:p>
            <a:pPr>
              <a:lnSpc>
                <a:spcPct val="107000"/>
              </a:lnSpc>
            </a:pPr>
            <a:r>
              <a:rPr lang="es-ES" sz="600" dirty="0">
                <a:latin typeface="Segoe UI" panose="020B0502040204020203" pitchFamily="34" charset="0"/>
                <a:ea typeface="Calibri" panose="020F0502020204030204" pitchFamily="34" charset="0"/>
                <a:cs typeface="Segoe UI" panose="020B0502040204020203" pitchFamily="34" charset="0"/>
              </a:rPr>
              <a:t>Nota: Ordenado de mayor a menor según brecha en tasa de desocupación.</a:t>
            </a:r>
          </a:p>
          <a:p>
            <a:pPr>
              <a:lnSpc>
                <a:spcPct val="107000"/>
              </a:lnSpc>
            </a:pPr>
            <a:r>
              <a:rPr lang="es-ES" sz="600" dirty="0">
                <a:latin typeface="Segoe UI" panose="020B0502040204020203" pitchFamily="34" charset="0"/>
                <a:ea typeface="Calibri" panose="020F0502020204030204" pitchFamily="34" charset="0"/>
                <a:cs typeface="Segoe UI" panose="020B0502040204020203" pitchFamily="34" charset="0"/>
              </a:rPr>
              <a:t>Brecha TD*: es la diferencia entre la tasa de desocupación de las mujeres y la de los hombres. </a:t>
            </a:r>
          </a:p>
        </p:txBody>
      </p:sp>
    </p:spTree>
    <p:extLst>
      <p:ext uri="{BB962C8B-B14F-4D97-AF65-F5344CB8AC3E}">
        <p14:creationId xmlns:p14="http://schemas.microsoft.com/office/powerpoint/2010/main" val="8247969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ector recto 3">
            <a:extLst>
              <a:ext uri="{FF2B5EF4-FFF2-40B4-BE49-F238E27FC236}">
                <a16:creationId xmlns:a16="http://schemas.microsoft.com/office/drawing/2014/main" id="{BA6EF295-4C11-2D93-95DB-B0E5CF19BA8B}"/>
              </a:ext>
            </a:extLst>
          </p:cNvPr>
          <p:cNvCxnSpPr>
            <a:cxnSpLocks/>
          </p:cNvCxnSpPr>
          <p:nvPr/>
        </p:nvCxnSpPr>
        <p:spPr>
          <a:xfrm flipH="1">
            <a:off x="390334" y="3045675"/>
            <a:ext cx="4235007" cy="0"/>
          </a:xfrm>
          <a:prstGeom prst="line">
            <a:avLst/>
          </a:prstGeom>
          <a:ln w="3175">
            <a:solidFill>
              <a:srgbClr val="00A8AC"/>
            </a:solidFill>
          </a:ln>
          <a:effectLst/>
        </p:spPr>
        <p:style>
          <a:lnRef idx="2">
            <a:schemeClr val="accent1"/>
          </a:lnRef>
          <a:fillRef idx="0">
            <a:schemeClr val="accent1"/>
          </a:fillRef>
          <a:effectRef idx="1">
            <a:schemeClr val="accent1"/>
          </a:effectRef>
          <a:fontRef idx="minor">
            <a:schemeClr val="tx1"/>
          </a:fontRef>
        </p:style>
      </p:cxnSp>
      <p:sp>
        <p:nvSpPr>
          <p:cNvPr id="15" name="CuadroTexto 14">
            <a:extLst>
              <a:ext uri="{FF2B5EF4-FFF2-40B4-BE49-F238E27FC236}">
                <a16:creationId xmlns:a16="http://schemas.microsoft.com/office/drawing/2014/main" id="{6A6F7BD7-1F67-A631-C5A2-CD707B1CE703}"/>
              </a:ext>
            </a:extLst>
          </p:cNvPr>
          <p:cNvSpPr txBox="1"/>
          <p:nvPr/>
        </p:nvSpPr>
        <p:spPr>
          <a:xfrm>
            <a:off x="277881" y="1636136"/>
            <a:ext cx="4873239" cy="1175706"/>
          </a:xfrm>
          <a:prstGeom prst="rect">
            <a:avLst/>
          </a:prstGeom>
          <a:noFill/>
        </p:spPr>
        <p:txBody>
          <a:bodyPr wrap="square" lIns="91440" tIns="45720" rIns="91440" bIns="45720" anchor="t">
            <a:spAutoFit/>
          </a:bodyPr>
          <a:lstStyle/>
          <a:p>
            <a:pPr defTabSz="457189">
              <a:lnSpc>
                <a:spcPct val="80000"/>
              </a:lnSpc>
            </a:pPr>
            <a:r>
              <a:rPr lang="es-CO" sz="4400">
                <a:solidFill>
                  <a:srgbClr val="07935D"/>
                </a:solidFill>
                <a:latin typeface="Segoe UI"/>
              </a:rPr>
              <a:t>Pobreza y Desigualdad</a:t>
            </a:r>
          </a:p>
        </p:txBody>
      </p:sp>
      <p:sp>
        <p:nvSpPr>
          <p:cNvPr id="8" name="CuadroTexto 7">
            <a:extLst>
              <a:ext uri="{FF2B5EF4-FFF2-40B4-BE49-F238E27FC236}">
                <a16:creationId xmlns:a16="http://schemas.microsoft.com/office/drawing/2014/main" id="{79A5AF0C-6D89-6D79-D5CB-EDEABA9E859F}"/>
              </a:ext>
            </a:extLst>
          </p:cNvPr>
          <p:cNvSpPr txBox="1"/>
          <p:nvPr/>
        </p:nvSpPr>
        <p:spPr>
          <a:xfrm>
            <a:off x="277881" y="3177035"/>
            <a:ext cx="4572000" cy="923330"/>
          </a:xfrm>
          <a:prstGeom prst="rect">
            <a:avLst/>
          </a:prstGeom>
          <a:noFill/>
        </p:spPr>
        <p:txBody>
          <a:bodyPr wrap="square">
            <a:spAutoFit/>
          </a:bodyPr>
          <a:lstStyle/>
          <a:p>
            <a:pPr defTabSz="457189"/>
            <a:r>
              <a:rPr lang="es-CO" sz="5400">
                <a:solidFill>
                  <a:srgbClr val="07935D"/>
                </a:solidFill>
                <a:latin typeface="Segoe UI"/>
              </a:rPr>
              <a:t>2024</a:t>
            </a:r>
            <a:endParaRPr lang="es-CO" sz="5400">
              <a:solidFill>
                <a:prstClr val="black"/>
              </a:solidFill>
              <a:latin typeface="Segoe UI"/>
            </a:endParaRPr>
          </a:p>
        </p:txBody>
      </p:sp>
    </p:spTree>
    <p:extLst>
      <p:ext uri="{BB962C8B-B14F-4D97-AF65-F5344CB8AC3E}">
        <p14:creationId xmlns:p14="http://schemas.microsoft.com/office/powerpoint/2010/main" val="3835634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A30CE6-27D7-EC1C-BD51-2046A8D0B9ED}"/>
            </a:ext>
          </a:extLst>
        </p:cNvPr>
        <p:cNvGrpSpPr/>
        <p:nvPr/>
      </p:nvGrpSpPr>
      <p:grpSpPr>
        <a:xfrm>
          <a:off x="0" y="0"/>
          <a:ext cx="0" cy="0"/>
          <a:chOff x="0" y="0"/>
          <a:chExt cx="0" cy="0"/>
        </a:xfrm>
      </p:grpSpPr>
      <p:sp>
        <p:nvSpPr>
          <p:cNvPr id="5" name="object 898">
            <a:extLst>
              <a:ext uri="{FF2B5EF4-FFF2-40B4-BE49-F238E27FC236}">
                <a16:creationId xmlns:a16="http://schemas.microsoft.com/office/drawing/2014/main" id="{458942A6-9138-F715-1796-FC240573DD5C}"/>
              </a:ext>
            </a:extLst>
          </p:cNvPr>
          <p:cNvSpPr txBox="1"/>
          <p:nvPr/>
        </p:nvSpPr>
        <p:spPr>
          <a:xfrm>
            <a:off x="419146" y="419014"/>
            <a:ext cx="6409025" cy="246221"/>
          </a:xfrm>
          <a:prstGeom prst="rect">
            <a:avLst/>
          </a:prstGeom>
        </p:spPr>
        <p:txBody>
          <a:bodyPr vert="horz" wrap="square" lIns="0" tIns="0" rIns="0" bIns="0" rtlCol="0">
            <a:spAutoFit/>
          </a:bodyPr>
          <a:lstStyle/>
          <a:p>
            <a:pPr marL="12700" defTabSz="457154"/>
            <a:r>
              <a:rPr lang="es-CO" sz="1600" spc="-5">
                <a:solidFill>
                  <a:srgbClr val="2CA361"/>
                </a:solidFill>
                <a:latin typeface="Segoe UI"/>
                <a:cs typeface="Arial"/>
              </a:rPr>
              <a:t>Lineamientos de calidad y estándares internacionales</a:t>
            </a:r>
          </a:p>
        </p:txBody>
      </p:sp>
      <p:cxnSp>
        <p:nvCxnSpPr>
          <p:cNvPr id="10" name="Conector recto 9">
            <a:extLst>
              <a:ext uri="{FF2B5EF4-FFF2-40B4-BE49-F238E27FC236}">
                <a16:creationId xmlns:a16="http://schemas.microsoft.com/office/drawing/2014/main" id="{30044D46-79BC-4221-AF16-E46595E546DA}"/>
              </a:ext>
            </a:extLst>
          </p:cNvPr>
          <p:cNvCxnSpPr>
            <a:cxnSpLocks/>
          </p:cNvCxnSpPr>
          <p:nvPr/>
        </p:nvCxnSpPr>
        <p:spPr>
          <a:xfrm flipV="1">
            <a:off x="339976" y="249713"/>
            <a:ext cx="0" cy="584775"/>
          </a:xfrm>
          <a:prstGeom prst="line">
            <a:avLst/>
          </a:prstGeom>
          <a:ln>
            <a:solidFill>
              <a:srgbClr val="9BBC58"/>
            </a:solidFill>
          </a:ln>
          <a:effectLst/>
        </p:spPr>
        <p:style>
          <a:lnRef idx="2">
            <a:schemeClr val="accent1"/>
          </a:lnRef>
          <a:fillRef idx="0">
            <a:schemeClr val="accent1"/>
          </a:fillRef>
          <a:effectRef idx="1">
            <a:schemeClr val="accent1"/>
          </a:effectRef>
          <a:fontRef idx="minor">
            <a:schemeClr val="tx1"/>
          </a:fontRef>
        </p:style>
      </p:cxnSp>
      <p:sp>
        <p:nvSpPr>
          <p:cNvPr id="12" name="CuadroTexto 11">
            <a:extLst>
              <a:ext uri="{FF2B5EF4-FFF2-40B4-BE49-F238E27FC236}">
                <a16:creationId xmlns:a16="http://schemas.microsoft.com/office/drawing/2014/main" id="{FC35B71C-87AB-3112-A592-71168FD18612}"/>
              </a:ext>
            </a:extLst>
          </p:cNvPr>
          <p:cNvSpPr txBox="1"/>
          <p:nvPr/>
        </p:nvSpPr>
        <p:spPr>
          <a:xfrm>
            <a:off x="339976" y="953810"/>
            <a:ext cx="8537324" cy="3323987"/>
          </a:xfrm>
          <a:prstGeom prst="rect">
            <a:avLst/>
          </a:prstGeom>
          <a:noFill/>
        </p:spPr>
        <p:txBody>
          <a:bodyPr wrap="square">
            <a:spAutoFit/>
          </a:bodyPr>
          <a:lstStyle/>
          <a:p>
            <a:pPr defTabSz="457178"/>
            <a:r>
              <a:rPr lang="es-CO" sz="1050" b="1" dirty="0">
                <a:solidFill>
                  <a:prstClr val="black"/>
                </a:solidFill>
                <a:latin typeface="Segoe UI"/>
              </a:rPr>
              <a:t>Nivel nacional:</a:t>
            </a:r>
          </a:p>
          <a:p>
            <a:pPr defTabSz="457178"/>
            <a:endParaRPr lang="es-ES" sz="1050" dirty="0">
              <a:solidFill>
                <a:prstClr val="black"/>
              </a:solidFill>
            </a:endParaRPr>
          </a:p>
          <a:p>
            <a:pPr marL="214313" indent="-214313" defTabSz="457178">
              <a:buFont typeface="Arial" panose="020B0604020202020204" pitchFamily="34" charset="0"/>
              <a:buChar char="•"/>
            </a:pPr>
            <a:r>
              <a:rPr lang="es-ES" sz="1050" dirty="0">
                <a:solidFill>
                  <a:prstClr val="black"/>
                </a:solidFill>
              </a:rPr>
              <a:t>Las estadísticas de pobreza y desigualdad siguen los </a:t>
            </a:r>
            <a:r>
              <a:rPr lang="es-MX" sz="1050" dirty="0">
                <a:solidFill>
                  <a:prstClr val="black"/>
                </a:solidFill>
              </a:rPr>
              <a:t>requisitos que se evalúan para garantizar la calidad del proceso </a:t>
            </a:r>
            <a:r>
              <a:rPr lang="es-MX" sz="1050" dirty="0"/>
              <a:t>estadístico</a:t>
            </a:r>
            <a:r>
              <a:rPr lang="es-ES" sz="1050" dirty="0">
                <a:solidFill>
                  <a:prstClr val="black"/>
                </a:solidFill>
              </a:rPr>
              <a:t> del </a:t>
            </a:r>
            <a:r>
              <a:rPr lang="es-MX" sz="1050" b="1" dirty="0"/>
              <a:t>Marco de Aseguramiento de la Calidad</a:t>
            </a:r>
            <a:r>
              <a:rPr lang="es-MX" sz="1050" dirty="0"/>
              <a:t> a través de la </a:t>
            </a:r>
            <a:r>
              <a:rPr lang="es-MX" sz="1050" b="1" dirty="0"/>
              <a:t>Norma Técnica de Calidad (NTC PE 1000) </a:t>
            </a:r>
            <a:r>
              <a:rPr lang="es-MX" sz="1050" dirty="0"/>
              <a:t>que el </a:t>
            </a:r>
            <a:r>
              <a:rPr lang="es-CO" sz="1050" dirty="0">
                <a:solidFill>
                  <a:prstClr val="black"/>
                </a:solidFill>
              </a:rPr>
              <a:t>Sistema Estadístico Nacional estableció para la producción y divulgación de las estadísticas nacionales.</a:t>
            </a:r>
            <a:endParaRPr lang="es-CO" sz="1050" b="1" dirty="0">
              <a:solidFill>
                <a:prstClr val="black"/>
              </a:solidFill>
            </a:endParaRPr>
          </a:p>
          <a:p>
            <a:pPr marL="214313" indent="-214313" defTabSz="457178">
              <a:buFont typeface="Arial" panose="020B0604020202020204" pitchFamily="34" charset="0"/>
              <a:buChar char="•"/>
            </a:pPr>
            <a:r>
              <a:rPr lang="es-ES" sz="1050" dirty="0">
                <a:solidFill>
                  <a:prstClr val="black"/>
                </a:solidFill>
              </a:rPr>
              <a:t>El </a:t>
            </a:r>
            <a:r>
              <a:rPr lang="es-ES" sz="1050" b="1" dirty="0">
                <a:solidFill>
                  <a:prstClr val="black"/>
                </a:solidFill>
              </a:rPr>
              <a:t>CONPES 150 de 2012 </a:t>
            </a:r>
            <a:r>
              <a:rPr lang="es-ES" sz="1050" dirty="0">
                <a:solidFill>
                  <a:prstClr val="black"/>
                </a:solidFill>
              </a:rPr>
              <a:t>designa al DANE como la entidad encargada del cálculo y divulgación de las cifras oficiales de pobreza monetaria y pobreza multidimensional. </a:t>
            </a:r>
          </a:p>
          <a:p>
            <a:pPr marL="214313" indent="-214313" defTabSz="457178">
              <a:buFont typeface="Arial" panose="020B0604020202020204" pitchFamily="34" charset="0"/>
              <a:buChar char="•"/>
            </a:pPr>
            <a:r>
              <a:rPr lang="es-ES" sz="1050" dirty="0">
                <a:solidFill>
                  <a:prstClr val="black"/>
                </a:solidFill>
              </a:rPr>
              <a:t>Así mismo, el </a:t>
            </a:r>
            <a:r>
              <a:rPr lang="es-ES" sz="1050" b="1" dirty="0">
                <a:solidFill>
                  <a:prstClr val="black"/>
                </a:solidFill>
              </a:rPr>
              <a:t>CONPES 150 </a:t>
            </a:r>
            <a:r>
              <a:rPr lang="es-ES" sz="1050" dirty="0">
                <a:solidFill>
                  <a:prstClr val="black"/>
                </a:solidFill>
              </a:rPr>
              <a:t>establece la creación de un </a:t>
            </a:r>
            <a:r>
              <a:rPr lang="es-ES" sz="1050" b="1" dirty="0">
                <a:solidFill>
                  <a:prstClr val="black"/>
                </a:solidFill>
              </a:rPr>
              <a:t>Comité de Expertos Ad Honorem </a:t>
            </a:r>
            <a:r>
              <a:rPr lang="es-ES" sz="1050" dirty="0">
                <a:solidFill>
                  <a:prstClr val="black"/>
                </a:solidFill>
              </a:rPr>
              <a:t>en temas de medición de pobreza monetaria y pobreza multidimensional, que tiene como objetivo principal garantizar la transparencia, comparabilidad y estabilidad metodológica de las mediciones de pobreza*</a:t>
            </a:r>
          </a:p>
          <a:p>
            <a:pPr marL="214313" indent="-214313" defTabSz="457178">
              <a:buFont typeface="Arial" panose="020B0604020202020204" pitchFamily="34" charset="0"/>
              <a:buChar char="•"/>
            </a:pPr>
            <a:r>
              <a:rPr lang="es-ES" sz="1050" dirty="0">
                <a:solidFill>
                  <a:prstClr val="black"/>
                </a:solidFill>
              </a:rPr>
              <a:t>Se realiza un trabajo conjunto entre el DANE y el DNP en cuanto a la realización de espejos de comparación de cifras, para garantizar la calidad del dato</a:t>
            </a:r>
          </a:p>
          <a:p>
            <a:pPr defTabSz="457178"/>
            <a:endParaRPr lang="es-CO" sz="1050" dirty="0">
              <a:solidFill>
                <a:prstClr val="black"/>
              </a:solidFill>
              <a:latin typeface="Segoe UI"/>
            </a:endParaRPr>
          </a:p>
          <a:p>
            <a:pPr defTabSz="457178"/>
            <a:r>
              <a:rPr lang="es-CO" sz="1050" b="1" dirty="0">
                <a:solidFill>
                  <a:prstClr val="black"/>
                </a:solidFill>
                <a:latin typeface="Segoe UI"/>
              </a:rPr>
              <a:t>Nivel internacional:</a:t>
            </a:r>
          </a:p>
          <a:p>
            <a:pPr defTabSz="457178"/>
            <a:endParaRPr lang="es-CO" sz="1050" dirty="0">
              <a:solidFill>
                <a:prstClr val="black"/>
              </a:solidFill>
              <a:latin typeface="Segoe UI"/>
            </a:endParaRPr>
          </a:p>
          <a:p>
            <a:pPr marL="214313" indent="-214313" defTabSz="457178">
              <a:buFont typeface="Arial" panose="020B0604020202020204" pitchFamily="34" charset="0"/>
              <a:buChar char="•"/>
            </a:pPr>
            <a:r>
              <a:rPr lang="es-ES" sz="1050" dirty="0">
                <a:solidFill>
                  <a:prstClr val="black"/>
                </a:solidFill>
              </a:rPr>
              <a:t>La medición de pobreza sigue metodologías internacionales como las propuestas por Amartya Sen, quien es economista, filósofo y premio Nobel de Ciencias Económicas (1998), por su contribución a la economía del bienestar,</a:t>
            </a:r>
            <a:endParaRPr lang="es-CO" sz="1050" dirty="0">
              <a:solidFill>
                <a:prstClr val="black"/>
              </a:solidFill>
              <a:latin typeface="Segoe UI"/>
            </a:endParaRPr>
          </a:p>
          <a:p>
            <a:pPr marL="214313" indent="-214313" defTabSz="457178">
              <a:buFont typeface="Arial" panose="020B0604020202020204" pitchFamily="34" charset="0"/>
              <a:buChar char="•"/>
            </a:pPr>
            <a:endParaRPr lang="es-CO" sz="1050" b="1" dirty="0">
              <a:solidFill>
                <a:prstClr val="black"/>
              </a:solidFill>
              <a:latin typeface="Segoe UI"/>
            </a:endParaRPr>
          </a:p>
          <a:p>
            <a:pPr marL="214313" indent="-214313" defTabSz="457178">
              <a:buFont typeface="Arial" panose="020B0604020202020204" pitchFamily="34" charset="0"/>
              <a:buChar char="•"/>
            </a:pPr>
            <a:r>
              <a:rPr lang="es-CO" sz="1050" dirty="0">
                <a:solidFill>
                  <a:prstClr val="black"/>
                </a:solidFill>
              </a:rPr>
              <a:t>Para la construcción de las dimensiones y sus indicadores para el calculo de la pobreza multidimensional, e</a:t>
            </a:r>
            <a:r>
              <a:rPr lang="es-CO" sz="1050" dirty="0">
                <a:solidFill>
                  <a:prstClr val="black"/>
                </a:solidFill>
                <a:latin typeface="Segoe UI"/>
              </a:rPr>
              <a:t>l DANE implemento la metodología </a:t>
            </a:r>
            <a:r>
              <a:rPr lang="es-CO" sz="1050" dirty="0" err="1">
                <a:solidFill>
                  <a:prstClr val="black"/>
                </a:solidFill>
                <a:latin typeface="Segoe UI"/>
              </a:rPr>
              <a:t>Alkire</a:t>
            </a:r>
            <a:r>
              <a:rPr lang="es-CO" sz="1050" dirty="0">
                <a:solidFill>
                  <a:prstClr val="black"/>
                </a:solidFill>
                <a:latin typeface="Segoe UI"/>
              </a:rPr>
              <a:t>-Foster (AF) desarrollado en el instituto</a:t>
            </a:r>
            <a:r>
              <a:rPr lang="es-CO" sz="1050" b="1" dirty="0">
                <a:solidFill>
                  <a:prstClr val="black"/>
                </a:solidFill>
                <a:latin typeface="Segoe UI"/>
              </a:rPr>
              <a:t> Oxford </a:t>
            </a:r>
            <a:r>
              <a:rPr lang="es-CO" sz="1050" b="1" dirty="0" err="1">
                <a:solidFill>
                  <a:prstClr val="black"/>
                </a:solidFill>
                <a:latin typeface="Segoe UI"/>
              </a:rPr>
              <a:t>Poverty</a:t>
            </a:r>
            <a:r>
              <a:rPr lang="es-CO" sz="1050" b="1" dirty="0">
                <a:solidFill>
                  <a:prstClr val="black"/>
                </a:solidFill>
                <a:latin typeface="Segoe UI"/>
              </a:rPr>
              <a:t> and Human </a:t>
            </a:r>
            <a:r>
              <a:rPr lang="es-CO" sz="1050" b="1" dirty="0" err="1">
                <a:solidFill>
                  <a:prstClr val="black"/>
                </a:solidFill>
                <a:latin typeface="Segoe UI"/>
              </a:rPr>
              <a:t>Development</a:t>
            </a:r>
            <a:r>
              <a:rPr lang="es-CO" sz="1050" b="1" dirty="0">
                <a:solidFill>
                  <a:prstClr val="black"/>
                </a:solidFill>
                <a:latin typeface="Segoe UI"/>
              </a:rPr>
              <a:t> </a:t>
            </a:r>
            <a:r>
              <a:rPr lang="es-CO" sz="1050" b="1" dirty="0" err="1">
                <a:solidFill>
                  <a:prstClr val="black"/>
                </a:solidFill>
                <a:latin typeface="Segoe UI"/>
              </a:rPr>
              <a:t>Initiative</a:t>
            </a:r>
            <a:r>
              <a:rPr lang="es-CO" sz="1050" b="1" dirty="0">
                <a:solidFill>
                  <a:prstClr val="black"/>
                </a:solidFill>
                <a:latin typeface="Segoe UI"/>
              </a:rPr>
              <a:t> (OPHI)</a:t>
            </a:r>
          </a:p>
        </p:txBody>
      </p:sp>
      <p:sp>
        <p:nvSpPr>
          <p:cNvPr id="14" name="CuadroTexto 13">
            <a:extLst>
              <a:ext uri="{FF2B5EF4-FFF2-40B4-BE49-F238E27FC236}">
                <a16:creationId xmlns:a16="http://schemas.microsoft.com/office/drawing/2014/main" id="{51772023-724D-B0D6-F81A-7D1B4053BACB}"/>
              </a:ext>
            </a:extLst>
          </p:cNvPr>
          <p:cNvSpPr txBox="1"/>
          <p:nvPr/>
        </p:nvSpPr>
        <p:spPr>
          <a:xfrm>
            <a:off x="419145" y="4866501"/>
            <a:ext cx="7239000" cy="300082"/>
          </a:xfrm>
          <a:prstGeom prst="rect">
            <a:avLst/>
          </a:prstGeom>
          <a:noFill/>
        </p:spPr>
        <p:txBody>
          <a:bodyPr wrap="square" rtlCol="0">
            <a:spAutoFit/>
          </a:bodyPr>
          <a:lstStyle/>
          <a:p>
            <a:r>
              <a:rPr lang="es-ES" sz="675"/>
              <a:t>*La composición del Comité es reglamentada por la Resolución 0137 de 2019 del DANE</a:t>
            </a:r>
          </a:p>
          <a:p>
            <a:endParaRPr lang="es-CO" sz="675"/>
          </a:p>
        </p:txBody>
      </p:sp>
    </p:spTree>
    <p:extLst>
      <p:ext uri="{BB962C8B-B14F-4D97-AF65-F5344CB8AC3E}">
        <p14:creationId xmlns:p14="http://schemas.microsoft.com/office/powerpoint/2010/main" val="4103219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A4B000-73BF-1E87-AF5C-328728BD8576}"/>
            </a:ext>
          </a:extLst>
        </p:cNvPr>
        <p:cNvGrpSpPr/>
        <p:nvPr/>
      </p:nvGrpSpPr>
      <p:grpSpPr>
        <a:xfrm>
          <a:off x="0" y="0"/>
          <a:ext cx="0" cy="0"/>
          <a:chOff x="0" y="0"/>
          <a:chExt cx="0" cy="0"/>
        </a:xfrm>
      </p:grpSpPr>
      <p:sp>
        <p:nvSpPr>
          <p:cNvPr id="5" name="object 898">
            <a:extLst>
              <a:ext uri="{FF2B5EF4-FFF2-40B4-BE49-F238E27FC236}">
                <a16:creationId xmlns:a16="http://schemas.microsoft.com/office/drawing/2014/main" id="{9427F76F-F1C7-532F-8E3B-90C7DC3006F5}"/>
              </a:ext>
            </a:extLst>
          </p:cNvPr>
          <p:cNvSpPr txBox="1"/>
          <p:nvPr/>
        </p:nvSpPr>
        <p:spPr>
          <a:xfrm>
            <a:off x="430388" y="260963"/>
            <a:ext cx="6409025" cy="584775"/>
          </a:xfrm>
          <a:prstGeom prst="rect">
            <a:avLst/>
          </a:prstGeom>
        </p:spPr>
        <p:txBody>
          <a:bodyPr vert="horz" wrap="square" lIns="0" tIns="0" rIns="0" bIns="0" rtlCol="0">
            <a:spAutoFit/>
          </a:bodyPr>
          <a:lstStyle/>
          <a:p>
            <a:pPr marL="12700" defTabSz="457154"/>
            <a:r>
              <a:rPr lang="es-CO" sz="1600" spc="-5">
                <a:solidFill>
                  <a:srgbClr val="2CA361"/>
                </a:solidFill>
                <a:latin typeface="Segoe UI"/>
                <a:cs typeface="Arial"/>
              </a:rPr>
              <a:t>Incidencia de pobreza monetaria (porcentaje) </a:t>
            </a:r>
          </a:p>
          <a:p>
            <a:pPr marL="12700" defTabSz="457154"/>
            <a:r>
              <a:rPr lang="es-CO" sz="1200" b="1" spc="-5">
                <a:solidFill>
                  <a:prstClr val="black"/>
                </a:solidFill>
                <a:latin typeface="Segoe UI"/>
                <a:cs typeface="Arial"/>
              </a:rPr>
              <a:t>Nacional y grandes dominios</a:t>
            </a:r>
          </a:p>
          <a:p>
            <a:pPr marL="12700" defTabSz="457154"/>
            <a:r>
              <a:rPr lang="es-CO" sz="1000" spc="-5">
                <a:solidFill>
                  <a:prstClr val="black"/>
                </a:solidFill>
                <a:latin typeface="Segoe UI"/>
                <a:cs typeface="Arial"/>
              </a:rPr>
              <a:t>2012 - 2024</a:t>
            </a:r>
          </a:p>
        </p:txBody>
      </p:sp>
      <p:cxnSp>
        <p:nvCxnSpPr>
          <p:cNvPr id="10" name="Conector recto 9">
            <a:extLst>
              <a:ext uri="{FF2B5EF4-FFF2-40B4-BE49-F238E27FC236}">
                <a16:creationId xmlns:a16="http://schemas.microsoft.com/office/drawing/2014/main" id="{14FAAF97-EC5F-7481-11AB-E69BA002248E}"/>
              </a:ext>
            </a:extLst>
          </p:cNvPr>
          <p:cNvCxnSpPr>
            <a:cxnSpLocks/>
          </p:cNvCxnSpPr>
          <p:nvPr/>
        </p:nvCxnSpPr>
        <p:spPr>
          <a:xfrm flipV="1">
            <a:off x="339976" y="249713"/>
            <a:ext cx="0" cy="584775"/>
          </a:xfrm>
          <a:prstGeom prst="line">
            <a:avLst/>
          </a:prstGeom>
          <a:ln>
            <a:solidFill>
              <a:srgbClr val="9BBC58"/>
            </a:solidFill>
          </a:ln>
          <a:effectLst/>
        </p:spPr>
        <p:style>
          <a:lnRef idx="2">
            <a:schemeClr val="accent1"/>
          </a:lnRef>
          <a:fillRef idx="0">
            <a:schemeClr val="accent1"/>
          </a:fillRef>
          <a:effectRef idx="1">
            <a:schemeClr val="accent1"/>
          </a:effectRef>
          <a:fontRef idx="minor">
            <a:schemeClr val="tx1"/>
          </a:fontRef>
        </p:style>
      </p:cxnSp>
      <p:sp>
        <p:nvSpPr>
          <p:cNvPr id="4" name="CuadroTexto 3">
            <a:extLst>
              <a:ext uri="{FF2B5EF4-FFF2-40B4-BE49-F238E27FC236}">
                <a16:creationId xmlns:a16="http://schemas.microsoft.com/office/drawing/2014/main" id="{ED4388FF-EB8E-1C61-1432-90BE9E37E295}"/>
              </a:ext>
            </a:extLst>
          </p:cNvPr>
          <p:cNvSpPr txBox="1"/>
          <p:nvPr/>
        </p:nvSpPr>
        <p:spPr>
          <a:xfrm>
            <a:off x="83668" y="4650268"/>
            <a:ext cx="9483125" cy="630942"/>
          </a:xfrm>
          <a:prstGeom prst="rect">
            <a:avLst/>
          </a:prstGeom>
          <a:noFill/>
        </p:spPr>
        <p:txBody>
          <a:bodyPr wrap="square">
            <a:spAutoFit/>
          </a:bodyPr>
          <a:lstStyle/>
          <a:p>
            <a:pPr defTabSz="457178"/>
            <a:r>
              <a:rPr lang="es-CO" sz="700" b="1">
                <a:solidFill>
                  <a:prstClr val="black"/>
                </a:solidFill>
                <a:latin typeface="Segoe UI"/>
              </a:rPr>
              <a:t>Fuente: </a:t>
            </a:r>
            <a:r>
              <a:rPr lang="es-CO" sz="700">
                <a:solidFill>
                  <a:prstClr val="black"/>
                </a:solidFill>
                <a:latin typeface="Segoe UI"/>
              </a:rPr>
              <a:t>DANE. Gran Encuesta Integrada de Hogares (2012-2024), </a:t>
            </a:r>
            <a:r>
              <a:rPr lang="es-CO" sz="700" spc="13">
                <a:solidFill>
                  <a:prstClr val="black"/>
                </a:solidFill>
                <a:latin typeface="Segoe UI"/>
                <a:cs typeface="Segoe UI" panose="020B0502040204020203" pitchFamily="34" charset="0"/>
              </a:rPr>
              <a:t>, con base en proyecciones del CNPV 2018.</a:t>
            </a:r>
            <a:endParaRPr lang="es-CO" sz="700">
              <a:solidFill>
                <a:prstClr val="black"/>
              </a:solidFill>
              <a:latin typeface="Segoe UI"/>
            </a:endParaRPr>
          </a:p>
          <a:p>
            <a:pPr defTabSz="457178"/>
            <a:r>
              <a:rPr lang="es-CO" sz="700" b="1">
                <a:solidFill>
                  <a:prstClr val="black"/>
                </a:solidFill>
                <a:latin typeface="Segoe UI"/>
              </a:rPr>
              <a:t>Nota: </a:t>
            </a:r>
            <a:r>
              <a:rPr lang="es-CO" sz="700">
                <a:solidFill>
                  <a:prstClr val="black"/>
                </a:solidFill>
                <a:latin typeface="Segoe UI"/>
              </a:rPr>
              <a:t>Cruce GEIH – RR.AA. ayudas institucionales y PILA (Ministerio de Salud).</a:t>
            </a:r>
          </a:p>
          <a:p>
            <a:pPr defTabSz="457178"/>
            <a:r>
              <a:rPr lang="es-CO" sz="700" b="1">
                <a:solidFill>
                  <a:prstClr val="black"/>
                </a:solidFill>
                <a:latin typeface="Segoe UI"/>
              </a:rPr>
              <a:t>Nota : </a:t>
            </a:r>
            <a:r>
              <a:rPr lang="es-CO" sz="700">
                <a:solidFill>
                  <a:prstClr val="black"/>
                </a:solidFill>
                <a:latin typeface="Segoe UI"/>
              </a:rPr>
              <a:t>Empalme  de las series de pobreza 2012 – 2021 a 2022 – 2024.</a:t>
            </a:r>
          </a:p>
          <a:p>
            <a:pPr defTabSz="457178"/>
            <a:r>
              <a:rPr lang="es-CO" sz="700" b="1">
                <a:solidFill>
                  <a:prstClr val="black"/>
                </a:solidFill>
                <a:latin typeface="Segoe UI"/>
              </a:rPr>
              <a:t>Nota: </a:t>
            </a:r>
            <a:r>
              <a:rPr lang="es-CO" sz="700">
                <a:solidFill>
                  <a:prstClr val="black"/>
                </a:solidFill>
                <a:latin typeface="Segoe UI"/>
              </a:rPr>
              <a:t>Variaciones estadísticamente significativas con *</a:t>
            </a:r>
            <a:endParaRPr lang="es-CO" sz="700" b="1">
              <a:solidFill>
                <a:prstClr val="black"/>
              </a:solidFill>
              <a:latin typeface="Segoe UI"/>
            </a:endParaRPr>
          </a:p>
          <a:p>
            <a:pPr defTabSz="457178"/>
            <a:endParaRPr lang="es-CO" sz="700">
              <a:solidFill>
                <a:prstClr val="black"/>
              </a:solidFill>
              <a:latin typeface="Segoe UI"/>
            </a:endParaRPr>
          </a:p>
        </p:txBody>
      </p:sp>
      <p:sp>
        <p:nvSpPr>
          <p:cNvPr id="8" name="CuadroTexto 7">
            <a:extLst>
              <a:ext uri="{FF2B5EF4-FFF2-40B4-BE49-F238E27FC236}">
                <a16:creationId xmlns:a16="http://schemas.microsoft.com/office/drawing/2014/main" id="{15C14CBF-4FC2-5458-9464-6FF2F4C0CC3A}"/>
              </a:ext>
            </a:extLst>
          </p:cNvPr>
          <p:cNvSpPr txBox="1"/>
          <p:nvPr/>
        </p:nvSpPr>
        <p:spPr>
          <a:xfrm>
            <a:off x="7325511" y="1314173"/>
            <a:ext cx="1672682" cy="338554"/>
          </a:xfrm>
          <a:prstGeom prst="rect">
            <a:avLst/>
          </a:prstGeom>
          <a:noFill/>
        </p:spPr>
        <p:txBody>
          <a:bodyPr wrap="square" rtlCol="0">
            <a:spAutoFit/>
          </a:bodyPr>
          <a:lstStyle/>
          <a:p>
            <a:pPr algn="ctr" defTabSz="457142">
              <a:defRPr/>
            </a:pPr>
            <a:r>
              <a:rPr lang="es-CO" sz="800" b="1" i="1">
                <a:solidFill>
                  <a:srgbClr val="2CA361"/>
                </a:solidFill>
                <a:latin typeface="Segoe UI"/>
              </a:rPr>
              <a:t>Variación incidencia pobreza monetaria 2024 - 2023</a:t>
            </a:r>
          </a:p>
        </p:txBody>
      </p:sp>
      <p:sp>
        <p:nvSpPr>
          <p:cNvPr id="9" name="Rectángulo 8">
            <a:extLst>
              <a:ext uri="{FF2B5EF4-FFF2-40B4-BE49-F238E27FC236}">
                <a16:creationId xmlns:a16="http://schemas.microsoft.com/office/drawing/2014/main" id="{8FA31EF0-167A-2BF6-CD09-C1E66180EFF8}"/>
              </a:ext>
            </a:extLst>
          </p:cNvPr>
          <p:cNvSpPr/>
          <p:nvPr/>
        </p:nvSpPr>
        <p:spPr>
          <a:xfrm>
            <a:off x="7325511" y="1314174"/>
            <a:ext cx="1672682" cy="1326821"/>
          </a:xfrm>
          <a:prstGeom prst="rect">
            <a:avLst/>
          </a:prstGeom>
          <a:noFill/>
          <a:ln w="6350">
            <a:solidFill>
              <a:srgbClr val="006F2D"/>
            </a:solidFill>
          </a:ln>
        </p:spPr>
        <p:style>
          <a:lnRef idx="2">
            <a:schemeClr val="dk1"/>
          </a:lnRef>
          <a:fillRef idx="1">
            <a:schemeClr val="lt1"/>
          </a:fillRef>
          <a:effectRef idx="0">
            <a:schemeClr val="dk1"/>
          </a:effectRef>
          <a:fontRef idx="minor">
            <a:schemeClr val="dk1"/>
          </a:fontRef>
        </p:style>
        <p:txBody>
          <a:bodyPr rtlCol="0" anchor="ctr"/>
          <a:lstStyle/>
          <a:p>
            <a:pPr algn="ctr" defTabSz="457178"/>
            <a:endParaRPr lang="es-CO" sz="1350">
              <a:solidFill>
                <a:prstClr val="black"/>
              </a:solidFill>
              <a:latin typeface="Segoe UI"/>
            </a:endParaRPr>
          </a:p>
        </p:txBody>
      </p:sp>
      <p:graphicFrame>
        <p:nvGraphicFramePr>
          <p:cNvPr id="11" name="Tabla 10">
            <a:extLst>
              <a:ext uri="{FF2B5EF4-FFF2-40B4-BE49-F238E27FC236}">
                <a16:creationId xmlns:a16="http://schemas.microsoft.com/office/drawing/2014/main" id="{57B61C43-C3EA-48DD-C571-0FB221494296}"/>
              </a:ext>
            </a:extLst>
          </p:cNvPr>
          <p:cNvGraphicFramePr>
            <a:graphicFrameLocks noGrp="1"/>
          </p:cNvGraphicFramePr>
          <p:nvPr/>
        </p:nvGraphicFramePr>
        <p:xfrm>
          <a:off x="7550349" y="1603984"/>
          <a:ext cx="1284346" cy="967767"/>
        </p:xfrm>
        <a:graphic>
          <a:graphicData uri="http://schemas.openxmlformats.org/drawingml/2006/table">
            <a:tbl>
              <a:tblPr/>
              <a:tblGrid>
                <a:gridCol w="500814">
                  <a:extLst>
                    <a:ext uri="{9D8B030D-6E8A-4147-A177-3AD203B41FA5}">
                      <a16:colId xmlns:a16="http://schemas.microsoft.com/office/drawing/2014/main" val="3162543813"/>
                    </a:ext>
                  </a:extLst>
                </a:gridCol>
                <a:gridCol w="783532">
                  <a:extLst>
                    <a:ext uri="{9D8B030D-6E8A-4147-A177-3AD203B41FA5}">
                      <a16:colId xmlns:a16="http://schemas.microsoft.com/office/drawing/2014/main" val="2279852399"/>
                    </a:ext>
                  </a:extLst>
                </a:gridCol>
              </a:tblGrid>
              <a:tr h="449322">
                <a:tc>
                  <a:txBody>
                    <a:bodyPr/>
                    <a:lstStyle/>
                    <a:p>
                      <a:pPr algn="ctr" rtl="0" fontAlgn="ctr"/>
                      <a:r>
                        <a:rPr lang="es-CO" sz="700" b="1" i="0" u="none" strike="noStrike" noProof="0">
                          <a:solidFill>
                            <a:srgbClr val="FFFFFF"/>
                          </a:solidFill>
                          <a:effectLst/>
                          <a:latin typeface="Segoe UI" panose="020B0502040204020203" pitchFamily="34" charset="0"/>
                        </a:rPr>
                        <a:t>Dominio</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2CA361"/>
                    </a:solidFill>
                  </a:tcPr>
                </a:tc>
                <a:tc>
                  <a:txBody>
                    <a:bodyPr/>
                    <a:lstStyle/>
                    <a:p>
                      <a:pPr algn="ctr" rtl="0" fontAlgn="ctr"/>
                      <a:r>
                        <a:rPr lang="es-CO" sz="700" b="1" i="0" u="none" strike="noStrike" noProof="0">
                          <a:solidFill>
                            <a:srgbClr val="FFFFFF"/>
                          </a:solidFill>
                          <a:effectLst/>
                          <a:latin typeface="Segoe UI" panose="020B0502040204020203" pitchFamily="34" charset="0"/>
                        </a:rPr>
                        <a:t>Diferencia en p.p.</a:t>
                      </a:r>
                      <a:br>
                        <a:rPr lang="es-CO" sz="700" b="1" i="0" u="none" strike="noStrike" noProof="0">
                          <a:solidFill>
                            <a:srgbClr val="FFFFFF"/>
                          </a:solidFill>
                          <a:effectLst/>
                          <a:latin typeface="Segoe UI" panose="020B0502040204020203" pitchFamily="34" charset="0"/>
                        </a:rPr>
                      </a:br>
                      <a:r>
                        <a:rPr lang="es-CO" sz="700" b="1" i="0" u="none" strike="noStrike" noProof="0">
                          <a:solidFill>
                            <a:srgbClr val="FFFFFF"/>
                          </a:solidFill>
                          <a:effectLst/>
                          <a:latin typeface="Segoe UI" panose="020B0502040204020203" pitchFamily="34" charset="0"/>
                        </a:rPr>
                        <a:t>2024-2023</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2CA361"/>
                    </a:solidFill>
                  </a:tcPr>
                </a:tc>
                <a:extLst>
                  <a:ext uri="{0D108BD9-81ED-4DB2-BD59-A6C34878D82A}">
                    <a16:rowId xmlns:a16="http://schemas.microsoft.com/office/drawing/2014/main" val="3413967498"/>
                  </a:ext>
                </a:extLst>
              </a:tr>
              <a:tr h="172815">
                <a:tc>
                  <a:txBody>
                    <a:bodyPr/>
                    <a:lstStyle/>
                    <a:p>
                      <a:pPr algn="ctr" rtl="0" fontAlgn="ctr"/>
                      <a:r>
                        <a:rPr lang="es-CO" sz="700" b="1" i="0" u="none" strike="noStrike" noProof="0">
                          <a:solidFill>
                            <a:srgbClr val="006F2D"/>
                          </a:solidFill>
                          <a:effectLst/>
                          <a:latin typeface="Segoe UI" panose="020B0502040204020203" pitchFamily="34" charset="0"/>
                        </a:rPr>
                        <a:t>Nacional</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ctr" rtl="0" fontAlgn="ctr"/>
                      <a:r>
                        <a:rPr lang="es-CO" sz="700" b="1" i="0" u="none" strike="noStrike" noProof="0">
                          <a:solidFill>
                            <a:srgbClr val="006F2D"/>
                          </a:solidFill>
                          <a:effectLst/>
                          <a:latin typeface="Segoe UI" panose="020B0502040204020203" pitchFamily="34" charset="0"/>
                        </a:rPr>
                        <a:t>-2,8*</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612912727"/>
                  </a:ext>
                </a:extLst>
              </a:tr>
              <a:tr h="172815">
                <a:tc>
                  <a:txBody>
                    <a:bodyPr/>
                    <a:lstStyle/>
                    <a:p>
                      <a:pPr algn="ctr" rtl="0" fontAlgn="ctr"/>
                      <a:r>
                        <a:rPr lang="es-CO" sz="700" b="1" i="0" u="none" strike="noStrike" noProof="0">
                          <a:solidFill>
                            <a:srgbClr val="A7C46E"/>
                          </a:solidFill>
                          <a:effectLst/>
                          <a:latin typeface="Segoe UI" panose="020B0502040204020203" pitchFamily="34" charset="0"/>
                        </a:rPr>
                        <a:t>Cabeceras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s-CO" sz="700" b="1" i="0" u="none" strike="noStrike" noProof="0">
                          <a:solidFill>
                            <a:srgbClr val="A7C46E"/>
                          </a:solidFill>
                          <a:effectLst/>
                          <a:latin typeface="Segoe UI" panose="020B0502040204020203" pitchFamily="34" charset="0"/>
                        </a:rPr>
                        <a:t>-3,2*</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766578207"/>
                  </a:ext>
                </a:extLst>
              </a:tr>
              <a:tr h="172815">
                <a:tc>
                  <a:txBody>
                    <a:bodyPr/>
                    <a:lstStyle/>
                    <a:p>
                      <a:pPr algn="ctr" rtl="0" fontAlgn="ctr"/>
                      <a:r>
                        <a:rPr lang="es-CO" sz="700" b="1" i="0" u="none" strike="noStrike" noProof="0">
                          <a:solidFill>
                            <a:srgbClr val="7F7F7F"/>
                          </a:solidFill>
                          <a:effectLst/>
                          <a:latin typeface="Segoe UI" panose="020B0502040204020203" pitchFamily="34" charset="0"/>
                        </a:rPr>
                        <a:t>CP y RD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ctr" rtl="0" fontAlgn="ctr"/>
                      <a:r>
                        <a:rPr lang="es-CO" sz="700" b="1" i="0" u="none" strike="noStrike" noProof="0">
                          <a:solidFill>
                            <a:srgbClr val="7F7F7F"/>
                          </a:solidFill>
                          <a:effectLst/>
                          <a:latin typeface="Segoe UI" panose="020B0502040204020203" pitchFamily="34" charset="0"/>
                        </a:rPr>
                        <a:t>-1,5*</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57153773"/>
                  </a:ext>
                </a:extLst>
              </a:tr>
            </a:tbl>
          </a:graphicData>
        </a:graphic>
      </p:graphicFrame>
      <p:graphicFrame>
        <p:nvGraphicFramePr>
          <p:cNvPr id="6" name="Gráfico 5">
            <a:extLst>
              <a:ext uri="{FF2B5EF4-FFF2-40B4-BE49-F238E27FC236}">
                <a16:creationId xmlns:a16="http://schemas.microsoft.com/office/drawing/2014/main" id="{65C68BF2-01F3-6CBD-84B8-0C259A6A3966}"/>
              </a:ext>
            </a:extLst>
          </p:cNvPr>
          <p:cNvGraphicFramePr>
            <a:graphicFrameLocks/>
          </p:cNvGraphicFramePr>
          <p:nvPr/>
        </p:nvGraphicFramePr>
        <p:xfrm>
          <a:off x="309305" y="951877"/>
          <a:ext cx="6822027" cy="379277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95114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577526-3664-7CB7-C337-531CB749F3B2}"/>
            </a:ext>
          </a:extLst>
        </p:cNvPr>
        <p:cNvGrpSpPr/>
        <p:nvPr/>
      </p:nvGrpSpPr>
      <p:grpSpPr>
        <a:xfrm>
          <a:off x="0" y="0"/>
          <a:ext cx="0" cy="0"/>
          <a:chOff x="0" y="0"/>
          <a:chExt cx="0" cy="0"/>
        </a:xfrm>
      </p:grpSpPr>
      <p:cxnSp>
        <p:nvCxnSpPr>
          <p:cNvPr id="13" name="Conector recto 12">
            <a:extLst>
              <a:ext uri="{FF2B5EF4-FFF2-40B4-BE49-F238E27FC236}">
                <a16:creationId xmlns:a16="http://schemas.microsoft.com/office/drawing/2014/main" id="{B64950F2-8DF5-E333-FC56-66DBFA302541}"/>
              </a:ext>
            </a:extLst>
          </p:cNvPr>
          <p:cNvCxnSpPr>
            <a:cxnSpLocks/>
          </p:cNvCxnSpPr>
          <p:nvPr/>
        </p:nvCxnSpPr>
        <p:spPr>
          <a:xfrm flipV="1">
            <a:off x="455371" y="299357"/>
            <a:ext cx="0" cy="380711"/>
          </a:xfrm>
          <a:prstGeom prst="line">
            <a:avLst/>
          </a:prstGeom>
          <a:ln>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3" name="TextBox 3">
            <a:extLst>
              <a:ext uri="{FF2B5EF4-FFF2-40B4-BE49-F238E27FC236}">
                <a16:creationId xmlns:a16="http://schemas.microsoft.com/office/drawing/2014/main" id="{037FDC30-D897-E479-DCFB-1E08084228B6}"/>
              </a:ext>
            </a:extLst>
          </p:cNvPr>
          <p:cNvSpPr txBox="1"/>
          <p:nvPr/>
        </p:nvSpPr>
        <p:spPr>
          <a:xfrm>
            <a:off x="562800" y="274268"/>
            <a:ext cx="5956695" cy="461665"/>
          </a:xfrm>
          <a:prstGeom prst="rect">
            <a:avLst/>
          </a:prstGeom>
          <a:noFill/>
        </p:spPr>
        <p:txBody>
          <a:bodyPr wrap="non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ES" dirty="0">
                <a:solidFill>
                  <a:schemeClr val="accent4">
                    <a:lumMod val="75000"/>
                  </a:schemeClr>
                </a:solidFill>
                <a:latin typeface="+mj-lt"/>
                <a:cs typeface="Arial"/>
              </a:rPr>
              <a:t>Variación mensual y anual del IPC según niveles de ingreso</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1200" b="1" i="0" u="none" strike="noStrike" kern="1200" cap="none" spc="0" normalizeH="0" baseline="0" noProof="0" dirty="0">
                <a:ln>
                  <a:noFill/>
                </a:ln>
                <a:solidFill>
                  <a:srgbClr val="000000"/>
                </a:solidFill>
                <a:effectLst/>
                <a:uLnTx/>
                <a:uFillTx/>
                <a:latin typeface="Segoe UI"/>
                <a:ea typeface="Roboto Medium" panose="02000000000000000000" pitchFamily="2" charset="0"/>
                <a:cs typeface="+mn-cs"/>
              </a:rPr>
              <a:t>E</a:t>
            </a:r>
            <a:r>
              <a:rPr kumimoji="0" lang="es-CO" sz="1200" b="1" i="0" u="none" strike="noStrike" kern="1200" cap="none" spc="0" normalizeH="0" baseline="0" noProof="0" dirty="0" err="1">
                <a:ln>
                  <a:noFill/>
                </a:ln>
                <a:solidFill>
                  <a:srgbClr val="000000"/>
                </a:solidFill>
                <a:effectLst/>
                <a:uLnTx/>
                <a:uFillTx/>
                <a:latin typeface="Segoe UI"/>
                <a:ea typeface="Roboto Medium" panose="02000000000000000000" pitchFamily="2" charset="0"/>
                <a:cs typeface="+mn-cs"/>
              </a:rPr>
              <a:t>nero</a:t>
            </a:r>
            <a:r>
              <a:rPr kumimoji="0" lang="es-CO" sz="1200" b="1" i="0" u="none" strike="noStrike" kern="1200" cap="none" spc="0" normalizeH="0" baseline="0" noProof="0" dirty="0">
                <a:ln>
                  <a:noFill/>
                </a:ln>
                <a:solidFill>
                  <a:srgbClr val="000000"/>
                </a:solidFill>
                <a:effectLst/>
                <a:uLnTx/>
                <a:uFillTx/>
                <a:latin typeface="Segoe UI"/>
                <a:ea typeface="Roboto Medium" panose="02000000000000000000" pitchFamily="2" charset="0"/>
                <a:cs typeface="+mn-cs"/>
              </a:rPr>
              <a:t> 2019 – Julio</a:t>
            </a:r>
            <a:r>
              <a:rPr kumimoji="0" lang="es-ES" sz="1200" b="1" i="0" u="none" strike="noStrike" kern="1200" cap="none" spc="0" normalizeH="0" baseline="0" noProof="0" dirty="0">
                <a:ln>
                  <a:noFill/>
                </a:ln>
                <a:solidFill>
                  <a:srgbClr val="000000"/>
                </a:solidFill>
                <a:effectLst/>
                <a:uLnTx/>
                <a:uFillTx/>
                <a:latin typeface="Segoe UI"/>
                <a:ea typeface="Roboto Medium" panose="02000000000000000000" pitchFamily="2" charset="0"/>
                <a:cs typeface="+mn-cs"/>
              </a:rPr>
              <a:t> 2025</a:t>
            </a:r>
          </a:p>
        </p:txBody>
      </p:sp>
      <p:sp>
        <p:nvSpPr>
          <p:cNvPr id="2" name="TextBox 3">
            <a:extLst>
              <a:ext uri="{FF2B5EF4-FFF2-40B4-BE49-F238E27FC236}">
                <a16:creationId xmlns:a16="http://schemas.microsoft.com/office/drawing/2014/main" id="{28D3FA07-2243-8323-1C28-1B2E4E946981}"/>
              </a:ext>
            </a:extLst>
          </p:cNvPr>
          <p:cNvSpPr txBox="1"/>
          <p:nvPr/>
        </p:nvSpPr>
        <p:spPr>
          <a:xfrm>
            <a:off x="38380" y="4946414"/>
            <a:ext cx="1048839" cy="197086"/>
          </a:xfrm>
          <a:prstGeom prst="rect">
            <a:avLst/>
          </a:prstGeom>
          <a:noFill/>
        </p:spPr>
        <p:txBody>
          <a:bodyPr wrap="none" lIns="73260" tIns="36630" rIns="73260" bIns="36630" rtlCol="0">
            <a:spAutoFit/>
          </a:bodyPr>
          <a:lstStyle/>
          <a:p>
            <a:r>
              <a:rPr lang="en-US" sz="800" b="1" dirty="0" err="1">
                <a:latin typeface="+mj-lt"/>
                <a:cs typeface="Arial"/>
              </a:rPr>
              <a:t>Fuente</a:t>
            </a:r>
            <a:r>
              <a:rPr lang="en-US" sz="800" b="1" dirty="0">
                <a:latin typeface="+mj-lt"/>
                <a:cs typeface="Arial"/>
              </a:rPr>
              <a:t>: </a:t>
            </a:r>
            <a:r>
              <a:rPr lang="en-US" sz="800" dirty="0">
                <a:latin typeface="+mj-lt"/>
                <a:cs typeface="Arial"/>
              </a:rPr>
              <a:t>DANE - IPC</a:t>
            </a:r>
            <a:endParaRPr lang="en-US" sz="800" dirty="0">
              <a:latin typeface="+mj-lt"/>
            </a:endParaRPr>
          </a:p>
        </p:txBody>
      </p:sp>
      <p:sp>
        <p:nvSpPr>
          <p:cNvPr id="4" name="CuadroTexto 3">
            <a:extLst>
              <a:ext uri="{FF2B5EF4-FFF2-40B4-BE49-F238E27FC236}">
                <a16:creationId xmlns:a16="http://schemas.microsoft.com/office/drawing/2014/main" id="{FA3D870A-6BD6-89FB-185C-EC78A946EA88}"/>
              </a:ext>
            </a:extLst>
          </p:cNvPr>
          <p:cNvSpPr txBox="1"/>
          <p:nvPr/>
        </p:nvSpPr>
        <p:spPr>
          <a:xfrm>
            <a:off x="3697248" y="785840"/>
            <a:ext cx="1597229" cy="276999"/>
          </a:xfrm>
          <a:prstGeom prst="rect">
            <a:avLst/>
          </a:prstGeom>
          <a:noFill/>
        </p:spPr>
        <p:txBody>
          <a:bodyPr wrap="square">
            <a:spAutoFit/>
          </a:bodyPr>
          <a:lstStyle/>
          <a:p>
            <a:pPr defTabSz="457189"/>
            <a:r>
              <a:rPr lang="es-CO" sz="1200" b="1" dirty="0">
                <a:solidFill>
                  <a:srgbClr val="604A7B"/>
                </a:solidFill>
                <a:cs typeface="Arial"/>
              </a:rPr>
              <a:t>Variación mensual</a:t>
            </a:r>
          </a:p>
        </p:txBody>
      </p:sp>
      <p:sp>
        <p:nvSpPr>
          <p:cNvPr id="5" name="CuadroTexto 4">
            <a:extLst>
              <a:ext uri="{FF2B5EF4-FFF2-40B4-BE49-F238E27FC236}">
                <a16:creationId xmlns:a16="http://schemas.microsoft.com/office/drawing/2014/main" id="{367BC463-48DF-64D9-F52B-C388E1EE3059}"/>
              </a:ext>
            </a:extLst>
          </p:cNvPr>
          <p:cNvSpPr txBox="1"/>
          <p:nvPr/>
        </p:nvSpPr>
        <p:spPr>
          <a:xfrm>
            <a:off x="3826936" y="2830341"/>
            <a:ext cx="1337851" cy="276999"/>
          </a:xfrm>
          <a:prstGeom prst="rect">
            <a:avLst/>
          </a:prstGeom>
          <a:noFill/>
        </p:spPr>
        <p:txBody>
          <a:bodyPr wrap="square">
            <a:spAutoFit/>
          </a:bodyPr>
          <a:lstStyle/>
          <a:p>
            <a:pPr defTabSz="457189"/>
            <a:r>
              <a:rPr lang="es-CO" sz="1200" b="1" dirty="0">
                <a:solidFill>
                  <a:srgbClr val="604A7B"/>
                </a:solidFill>
                <a:cs typeface="Arial"/>
              </a:rPr>
              <a:t>Variación anual</a:t>
            </a:r>
          </a:p>
        </p:txBody>
      </p:sp>
      <p:sp>
        <p:nvSpPr>
          <p:cNvPr id="6" name="Rectángulo 5">
            <a:extLst>
              <a:ext uri="{FF2B5EF4-FFF2-40B4-BE49-F238E27FC236}">
                <a16:creationId xmlns:a16="http://schemas.microsoft.com/office/drawing/2014/main" id="{26820036-AFB8-A14D-9EE3-C6EF64B4A2A6}"/>
              </a:ext>
            </a:extLst>
          </p:cNvPr>
          <p:cNvSpPr/>
          <p:nvPr/>
        </p:nvSpPr>
        <p:spPr>
          <a:xfrm>
            <a:off x="8137230" y="1656884"/>
            <a:ext cx="839723" cy="269586"/>
          </a:xfrm>
          <a:prstGeom prst="rect">
            <a:avLst/>
          </a:prstGeom>
          <a:solidFill>
            <a:srgbClr val="FFC000"/>
          </a:solidFill>
          <a:ln w="9525" cap="flat" cmpd="sng" algn="ctr">
            <a:noFill/>
            <a:prstDash val="solid"/>
          </a:ln>
          <a:effectLst/>
        </p:spPr>
        <p:txBody>
          <a:bodyPr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Segoe UI"/>
                <a:ea typeface="+mn-ea"/>
                <a:cs typeface="+mn-cs"/>
              </a:rPr>
              <a:t> M 0,28</a:t>
            </a:r>
            <a:endParaRPr kumimoji="0" lang="es-CO" sz="1200" b="1" i="0" u="none" strike="noStrike" kern="0" cap="none" spc="0" normalizeH="0" baseline="0" noProof="0" dirty="0">
              <a:ln>
                <a:noFill/>
              </a:ln>
              <a:solidFill>
                <a:prstClr val="white"/>
              </a:solidFill>
              <a:effectLst/>
              <a:uLnTx/>
              <a:uFillTx/>
              <a:latin typeface="Segoe UI"/>
              <a:ea typeface="+mn-ea"/>
              <a:cs typeface="+mn-cs"/>
            </a:endParaRPr>
          </a:p>
        </p:txBody>
      </p:sp>
      <p:sp>
        <p:nvSpPr>
          <p:cNvPr id="7" name="Rectángulo 6">
            <a:extLst>
              <a:ext uri="{FF2B5EF4-FFF2-40B4-BE49-F238E27FC236}">
                <a16:creationId xmlns:a16="http://schemas.microsoft.com/office/drawing/2014/main" id="{F2E5F675-1295-37E2-C322-7063ED6525FC}"/>
              </a:ext>
            </a:extLst>
          </p:cNvPr>
          <p:cNvSpPr/>
          <p:nvPr/>
        </p:nvSpPr>
        <p:spPr>
          <a:xfrm>
            <a:off x="8137231" y="1355774"/>
            <a:ext cx="839723" cy="269586"/>
          </a:xfrm>
          <a:prstGeom prst="rect">
            <a:avLst/>
          </a:prstGeom>
          <a:solidFill>
            <a:sysClr val="windowText" lastClr="000000">
              <a:lumMod val="50000"/>
              <a:lumOff val="50000"/>
            </a:sysClr>
          </a:solidFill>
          <a:ln w="9525" cap="flat" cmpd="sng" algn="ctr">
            <a:noFill/>
            <a:prstDash val="solid"/>
          </a:ln>
          <a:effectLst/>
        </p:spPr>
        <p:txBody>
          <a:bodyPr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Segoe UI"/>
                <a:ea typeface="+mn-ea"/>
                <a:cs typeface="+mn-cs"/>
              </a:rPr>
              <a:t> P 0,31</a:t>
            </a:r>
            <a:endParaRPr kumimoji="0" lang="es-CO" sz="1200" b="1" i="0" u="none" strike="noStrike" kern="0" cap="none" spc="0" normalizeH="0" baseline="0" noProof="0" dirty="0">
              <a:ln>
                <a:noFill/>
              </a:ln>
              <a:solidFill>
                <a:prstClr val="white"/>
              </a:solidFill>
              <a:effectLst/>
              <a:uLnTx/>
              <a:uFillTx/>
              <a:latin typeface="Segoe UI"/>
              <a:ea typeface="+mn-ea"/>
              <a:cs typeface="+mn-cs"/>
            </a:endParaRPr>
          </a:p>
        </p:txBody>
      </p:sp>
      <p:sp>
        <p:nvSpPr>
          <p:cNvPr id="8" name="Rectángulo 7">
            <a:extLst>
              <a:ext uri="{FF2B5EF4-FFF2-40B4-BE49-F238E27FC236}">
                <a16:creationId xmlns:a16="http://schemas.microsoft.com/office/drawing/2014/main" id="{8D15BB83-5F58-AD6C-0776-91F7C7D84EF0}"/>
              </a:ext>
            </a:extLst>
          </p:cNvPr>
          <p:cNvSpPr/>
          <p:nvPr/>
        </p:nvSpPr>
        <p:spPr>
          <a:xfrm>
            <a:off x="8137232" y="1062839"/>
            <a:ext cx="839723" cy="269586"/>
          </a:xfrm>
          <a:prstGeom prst="rect">
            <a:avLst/>
          </a:prstGeom>
          <a:solidFill>
            <a:srgbClr val="8064A2">
              <a:lumMod val="40000"/>
              <a:lumOff val="60000"/>
            </a:srgbClr>
          </a:solidFill>
          <a:ln w="9525" cap="flat" cmpd="sng" algn="ctr">
            <a:noFill/>
            <a:prstDash val="solid"/>
          </a:ln>
          <a:effectLst/>
        </p:spPr>
        <p:txBody>
          <a:bodyPr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Segoe UI"/>
                <a:ea typeface="+mn-ea"/>
                <a:cs typeface="+mn-cs"/>
              </a:rPr>
              <a:t>V 0,31</a:t>
            </a:r>
          </a:p>
        </p:txBody>
      </p:sp>
      <p:sp>
        <p:nvSpPr>
          <p:cNvPr id="22" name="Rectángulo 21">
            <a:extLst>
              <a:ext uri="{FF2B5EF4-FFF2-40B4-BE49-F238E27FC236}">
                <a16:creationId xmlns:a16="http://schemas.microsoft.com/office/drawing/2014/main" id="{EE21994A-6548-B151-15B8-2427216EB220}"/>
              </a:ext>
            </a:extLst>
          </p:cNvPr>
          <p:cNvSpPr/>
          <p:nvPr/>
        </p:nvSpPr>
        <p:spPr>
          <a:xfrm>
            <a:off x="8137230" y="1955494"/>
            <a:ext cx="839710" cy="269587"/>
          </a:xfrm>
          <a:prstGeom prst="rect">
            <a:avLst/>
          </a:prstGeom>
          <a:solidFill>
            <a:srgbClr val="7D629E"/>
          </a:solidFill>
          <a:ln w="9525" cap="flat" cmpd="sng" algn="ctr">
            <a:noFill/>
            <a:prstDash val="solid"/>
          </a:ln>
          <a:effectLst/>
        </p:spPr>
        <p:txBody>
          <a:bodyPr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Segoe UI"/>
                <a:ea typeface="+mn-ea"/>
                <a:cs typeface="+mn-cs"/>
              </a:rPr>
              <a:t> A 0,24</a:t>
            </a:r>
            <a:endParaRPr kumimoji="0" lang="es-CO" sz="1200" b="1" i="0" u="none" strike="noStrike" kern="0" cap="none" spc="0" normalizeH="0" baseline="0" noProof="0" dirty="0">
              <a:ln>
                <a:noFill/>
              </a:ln>
              <a:solidFill>
                <a:prstClr val="white"/>
              </a:solidFill>
              <a:effectLst/>
              <a:uLnTx/>
              <a:uFillTx/>
              <a:latin typeface="Segoe UI"/>
              <a:ea typeface="+mn-ea"/>
              <a:cs typeface="+mn-cs"/>
            </a:endParaRPr>
          </a:p>
        </p:txBody>
      </p:sp>
      <p:sp>
        <p:nvSpPr>
          <p:cNvPr id="23" name="Rectángulo 22">
            <a:extLst>
              <a:ext uri="{FF2B5EF4-FFF2-40B4-BE49-F238E27FC236}">
                <a16:creationId xmlns:a16="http://schemas.microsoft.com/office/drawing/2014/main" id="{C67655DF-8031-0C85-BB27-8715038BD5B8}"/>
              </a:ext>
            </a:extLst>
          </p:cNvPr>
          <p:cNvSpPr/>
          <p:nvPr/>
        </p:nvSpPr>
        <p:spPr>
          <a:xfrm>
            <a:off x="8137202" y="3414692"/>
            <a:ext cx="839723" cy="269586"/>
          </a:xfrm>
          <a:prstGeom prst="rect">
            <a:avLst/>
          </a:prstGeom>
          <a:solidFill>
            <a:srgbClr val="FFC000"/>
          </a:solidFill>
          <a:ln w="9525" cap="flat" cmpd="sng" algn="ctr">
            <a:noFill/>
            <a:prstDash val="solid"/>
          </a:ln>
          <a:effectLst/>
        </p:spPr>
        <p:txBody>
          <a:bodyPr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Segoe UI"/>
                <a:ea typeface="+mn-ea"/>
                <a:cs typeface="+mn-cs"/>
              </a:rPr>
              <a:t> M 4,87</a:t>
            </a:r>
            <a:endParaRPr kumimoji="0" lang="es-CO" sz="1200" b="1" i="0" u="none" strike="noStrike" kern="0" cap="none" spc="0" normalizeH="0" baseline="0" noProof="0" dirty="0">
              <a:ln>
                <a:noFill/>
              </a:ln>
              <a:solidFill>
                <a:prstClr val="white"/>
              </a:solidFill>
              <a:effectLst/>
              <a:uLnTx/>
              <a:uFillTx/>
              <a:latin typeface="Segoe UI"/>
              <a:ea typeface="+mn-ea"/>
              <a:cs typeface="+mn-cs"/>
            </a:endParaRPr>
          </a:p>
        </p:txBody>
      </p:sp>
      <p:sp>
        <p:nvSpPr>
          <p:cNvPr id="25" name="Rectángulo 24">
            <a:extLst>
              <a:ext uri="{FF2B5EF4-FFF2-40B4-BE49-F238E27FC236}">
                <a16:creationId xmlns:a16="http://schemas.microsoft.com/office/drawing/2014/main" id="{59C1563D-95C2-FAA1-7B0E-0A9F3A1C5423}"/>
              </a:ext>
            </a:extLst>
          </p:cNvPr>
          <p:cNvSpPr/>
          <p:nvPr/>
        </p:nvSpPr>
        <p:spPr>
          <a:xfrm>
            <a:off x="8137201" y="4035871"/>
            <a:ext cx="839723" cy="269586"/>
          </a:xfrm>
          <a:prstGeom prst="rect">
            <a:avLst/>
          </a:prstGeom>
          <a:solidFill>
            <a:srgbClr val="8064A2">
              <a:lumMod val="40000"/>
              <a:lumOff val="60000"/>
            </a:srgbClr>
          </a:solidFill>
          <a:ln w="9525" cap="flat" cmpd="sng" algn="ctr">
            <a:noFill/>
            <a:prstDash val="solid"/>
          </a:ln>
          <a:effectLst/>
        </p:spPr>
        <p:txBody>
          <a:bodyPr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Segoe UI"/>
                <a:ea typeface="+mn-ea"/>
                <a:cs typeface="+mn-cs"/>
              </a:rPr>
              <a:t>V 4,68</a:t>
            </a:r>
          </a:p>
        </p:txBody>
      </p:sp>
      <p:graphicFrame>
        <p:nvGraphicFramePr>
          <p:cNvPr id="9" name="1 Gráfico">
            <a:extLst>
              <a:ext uri="{FF2B5EF4-FFF2-40B4-BE49-F238E27FC236}">
                <a16:creationId xmlns:a16="http://schemas.microsoft.com/office/drawing/2014/main" id="{00000000-0008-0000-2000-000003000000}"/>
              </a:ext>
            </a:extLst>
          </p:cNvPr>
          <p:cNvGraphicFramePr>
            <a:graphicFrameLocks/>
          </p:cNvGraphicFramePr>
          <p:nvPr/>
        </p:nvGraphicFramePr>
        <p:xfrm>
          <a:off x="112398" y="1003301"/>
          <a:ext cx="7851916" cy="188657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3 Gráfico">
            <a:extLst>
              <a:ext uri="{FF2B5EF4-FFF2-40B4-BE49-F238E27FC236}">
                <a16:creationId xmlns:a16="http://schemas.microsoft.com/office/drawing/2014/main" id="{00000000-0008-0000-2000-000002000000}"/>
              </a:ext>
            </a:extLst>
          </p:cNvPr>
          <p:cNvGraphicFramePr>
            <a:graphicFrameLocks/>
          </p:cNvGraphicFramePr>
          <p:nvPr/>
        </p:nvGraphicFramePr>
        <p:xfrm>
          <a:off x="112402" y="3059836"/>
          <a:ext cx="7851912" cy="1886578"/>
        </p:xfrm>
        <a:graphic>
          <a:graphicData uri="http://schemas.openxmlformats.org/drawingml/2006/chart">
            <c:chart xmlns:c="http://schemas.openxmlformats.org/drawingml/2006/chart" xmlns:r="http://schemas.openxmlformats.org/officeDocument/2006/relationships" r:id="rId4"/>
          </a:graphicData>
        </a:graphic>
      </p:graphicFrame>
      <p:sp>
        <p:nvSpPr>
          <p:cNvPr id="14" name="Rectángulo 13">
            <a:extLst>
              <a:ext uri="{FF2B5EF4-FFF2-40B4-BE49-F238E27FC236}">
                <a16:creationId xmlns:a16="http://schemas.microsoft.com/office/drawing/2014/main" id="{32BC79F1-7DA9-36C0-6B00-C967B4C3391D}"/>
              </a:ext>
            </a:extLst>
          </p:cNvPr>
          <p:cNvSpPr/>
          <p:nvPr/>
        </p:nvSpPr>
        <p:spPr>
          <a:xfrm>
            <a:off x="8137201" y="3727951"/>
            <a:ext cx="839723" cy="269586"/>
          </a:xfrm>
          <a:prstGeom prst="rect">
            <a:avLst/>
          </a:prstGeom>
          <a:solidFill>
            <a:sysClr val="windowText" lastClr="000000">
              <a:lumMod val="50000"/>
              <a:lumOff val="50000"/>
            </a:sysClr>
          </a:solidFill>
          <a:ln w="9525" cap="flat" cmpd="sng" algn="ctr">
            <a:noFill/>
            <a:prstDash val="solid"/>
          </a:ln>
          <a:effectLst/>
        </p:spPr>
        <p:txBody>
          <a:bodyPr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Segoe UI"/>
                <a:ea typeface="+mn-ea"/>
                <a:cs typeface="+mn-cs"/>
              </a:rPr>
              <a:t> P 4,73</a:t>
            </a:r>
            <a:endParaRPr kumimoji="0" lang="es-CO" sz="1200" b="1" i="0" u="none" strike="noStrike" kern="0" cap="none" spc="0" normalizeH="0" baseline="0" noProof="0" dirty="0">
              <a:ln>
                <a:noFill/>
              </a:ln>
              <a:solidFill>
                <a:prstClr val="white"/>
              </a:solidFill>
              <a:effectLst/>
              <a:uLnTx/>
              <a:uFillTx/>
              <a:latin typeface="Segoe UI"/>
              <a:ea typeface="+mn-ea"/>
              <a:cs typeface="+mn-cs"/>
            </a:endParaRPr>
          </a:p>
        </p:txBody>
      </p:sp>
      <p:sp>
        <p:nvSpPr>
          <p:cNvPr id="15" name="Rectángulo 14">
            <a:extLst>
              <a:ext uri="{FF2B5EF4-FFF2-40B4-BE49-F238E27FC236}">
                <a16:creationId xmlns:a16="http://schemas.microsoft.com/office/drawing/2014/main" id="{272C32EC-6BF2-9C23-7FCC-DFA04BFBAF6F}"/>
              </a:ext>
            </a:extLst>
          </p:cNvPr>
          <p:cNvSpPr/>
          <p:nvPr/>
        </p:nvSpPr>
        <p:spPr>
          <a:xfrm>
            <a:off x="8137215" y="3106771"/>
            <a:ext cx="839710" cy="269587"/>
          </a:xfrm>
          <a:prstGeom prst="rect">
            <a:avLst/>
          </a:prstGeom>
          <a:solidFill>
            <a:srgbClr val="7D629E"/>
          </a:solidFill>
          <a:ln w="9525" cap="flat" cmpd="sng" algn="ctr">
            <a:noFill/>
            <a:prstDash val="solid"/>
          </a:ln>
          <a:effectLst/>
        </p:spPr>
        <p:txBody>
          <a:bodyPr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Segoe UI"/>
                <a:ea typeface="+mn-ea"/>
                <a:cs typeface="+mn-cs"/>
              </a:rPr>
              <a:t> A </a:t>
            </a:r>
            <a:r>
              <a:rPr lang="en-US" sz="1200" b="1" kern="0" dirty="0">
                <a:solidFill>
                  <a:prstClr val="white"/>
                </a:solidFill>
                <a:latin typeface="Segoe UI"/>
              </a:rPr>
              <a:t>5</a:t>
            </a:r>
            <a:r>
              <a:rPr kumimoji="0" lang="en-US" sz="1200" b="1" i="0" u="none" strike="noStrike" kern="0" cap="none" spc="0" normalizeH="0" baseline="0" noProof="0" dirty="0">
                <a:ln>
                  <a:noFill/>
                </a:ln>
                <a:solidFill>
                  <a:prstClr val="white"/>
                </a:solidFill>
                <a:effectLst/>
                <a:uLnTx/>
                <a:uFillTx/>
                <a:latin typeface="Segoe UI"/>
                <a:ea typeface="+mn-ea"/>
                <a:cs typeface="+mn-cs"/>
              </a:rPr>
              <a:t>,13</a:t>
            </a:r>
          </a:p>
        </p:txBody>
      </p:sp>
    </p:spTree>
    <p:extLst>
      <p:ext uri="{BB962C8B-B14F-4D97-AF65-F5344CB8AC3E}">
        <p14:creationId xmlns:p14="http://schemas.microsoft.com/office/powerpoint/2010/main" val="36104862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59A17D-DFEF-B531-AD44-1D9869D4EF05}"/>
            </a:ext>
          </a:extLst>
        </p:cNvPr>
        <p:cNvGrpSpPr/>
        <p:nvPr/>
      </p:nvGrpSpPr>
      <p:grpSpPr>
        <a:xfrm>
          <a:off x="0" y="0"/>
          <a:ext cx="0" cy="0"/>
          <a:chOff x="0" y="0"/>
          <a:chExt cx="0" cy="0"/>
        </a:xfrm>
      </p:grpSpPr>
      <p:sp>
        <p:nvSpPr>
          <p:cNvPr id="4" name="object 898">
            <a:extLst>
              <a:ext uri="{FF2B5EF4-FFF2-40B4-BE49-F238E27FC236}">
                <a16:creationId xmlns:a16="http://schemas.microsoft.com/office/drawing/2014/main" id="{8898E437-1DDF-6D61-D6E2-51649110CA3D}"/>
              </a:ext>
            </a:extLst>
          </p:cNvPr>
          <p:cNvSpPr txBox="1"/>
          <p:nvPr/>
        </p:nvSpPr>
        <p:spPr>
          <a:xfrm>
            <a:off x="430387" y="260962"/>
            <a:ext cx="8065913" cy="584775"/>
          </a:xfrm>
          <a:prstGeom prst="rect">
            <a:avLst/>
          </a:prstGeom>
        </p:spPr>
        <p:txBody>
          <a:bodyPr vert="horz" wrap="square" lIns="0" tIns="0" rIns="0" bIns="0" rtlCol="0">
            <a:spAutoFit/>
          </a:bodyPr>
          <a:lstStyle/>
          <a:p>
            <a:pPr marL="12700" defTabSz="457166">
              <a:defRPr/>
            </a:pPr>
            <a:r>
              <a:rPr lang="es-ES" sz="1600" spc="-5">
                <a:solidFill>
                  <a:srgbClr val="2CA361"/>
                </a:solidFill>
                <a:latin typeface="Segoe UI"/>
                <a:cs typeface="Arial"/>
              </a:rPr>
              <a:t>Comportamiento de  la población en situación de pobreza monetaria (miles de personas) </a:t>
            </a:r>
          </a:p>
          <a:p>
            <a:pPr marL="12700" defTabSz="457166">
              <a:defRPr/>
            </a:pPr>
            <a:r>
              <a:rPr lang="es-ES" sz="1200" b="1" spc="-5">
                <a:solidFill>
                  <a:prstClr val="black"/>
                </a:solidFill>
                <a:latin typeface="Segoe UI"/>
                <a:cs typeface="Arial"/>
              </a:rPr>
              <a:t>Nacional y grandes dominios</a:t>
            </a:r>
          </a:p>
          <a:p>
            <a:pPr marL="12700" defTabSz="457166">
              <a:defRPr/>
            </a:pPr>
            <a:r>
              <a:rPr lang="es-ES" sz="1000" spc="-5">
                <a:solidFill>
                  <a:prstClr val="black"/>
                </a:solidFill>
                <a:latin typeface="Segoe UI"/>
                <a:cs typeface="Arial"/>
              </a:rPr>
              <a:t>2022 - 2024</a:t>
            </a:r>
          </a:p>
        </p:txBody>
      </p:sp>
      <p:cxnSp>
        <p:nvCxnSpPr>
          <p:cNvPr id="5" name="Conector recto 4">
            <a:extLst>
              <a:ext uri="{FF2B5EF4-FFF2-40B4-BE49-F238E27FC236}">
                <a16:creationId xmlns:a16="http://schemas.microsoft.com/office/drawing/2014/main" id="{AB718AE3-3891-1422-1ECC-514E322B1786}"/>
              </a:ext>
            </a:extLst>
          </p:cNvPr>
          <p:cNvCxnSpPr>
            <a:cxnSpLocks/>
          </p:cNvCxnSpPr>
          <p:nvPr/>
        </p:nvCxnSpPr>
        <p:spPr>
          <a:xfrm flipV="1">
            <a:off x="339976" y="249713"/>
            <a:ext cx="0" cy="584775"/>
          </a:xfrm>
          <a:prstGeom prst="line">
            <a:avLst/>
          </a:prstGeom>
          <a:ln>
            <a:solidFill>
              <a:srgbClr val="9BBC58"/>
            </a:solidFill>
          </a:ln>
          <a:effectLst/>
        </p:spPr>
        <p:style>
          <a:lnRef idx="2">
            <a:schemeClr val="accent1"/>
          </a:lnRef>
          <a:fillRef idx="0">
            <a:schemeClr val="accent1"/>
          </a:fillRef>
          <a:effectRef idx="1">
            <a:schemeClr val="accent1"/>
          </a:effectRef>
          <a:fontRef idx="minor">
            <a:schemeClr val="tx1"/>
          </a:fontRef>
        </p:style>
      </p:cxnSp>
      <p:sp>
        <p:nvSpPr>
          <p:cNvPr id="12" name="CuadroTexto 11">
            <a:extLst>
              <a:ext uri="{FF2B5EF4-FFF2-40B4-BE49-F238E27FC236}">
                <a16:creationId xmlns:a16="http://schemas.microsoft.com/office/drawing/2014/main" id="{B587979A-76A9-22A6-4DE7-2F49CDB70F5B}"/>
              </a:ext>
            </a:extLst>
          </p:cNvPr>
          <p:cNvSpPr txBox="1"/>
          <p:nvPr/>
        </p:nvSpPr>
        <p:spPr>
          <a:xfrm>
            <a:off x="194275" y="4480261"/>
            <a:ext cx="8155652" cy="584775"/>
          </a:xfrm>
          <a:prstGeom prst="rect">
            <a:avLst/>
          </a:prstGeom>
          <a:noFill/>
        </p:spPr>
        <p:txBody>
          <a:bodyPr wrap="square">
            <a:spAutoFit/>
          </a:bodyPr>
          <a:lstStyle/>
          <a:p>
            <a:pPr defTabSz="457189">
              <a:defRPr/>
            </a:pPr>
            <a:r>
              <a:rPr lang="es-ES" sz="800" b="1">
                <a:solidFill>
                  <a:prstClr val="black"/>
                </a:solidFill>
                <a:latin typeface="Segoe UI"/>
              </a:rPr>
              <a:t>Fuente: </a:t>
            </a:r>
            <a:r>
              <a:rPr lang="es-ES" sz="800">
                <a:solidFill>
                  <a:prstClr val="black"/>
                </a:solidFill>
                <a:latin typeface="Segoe UI"/>
              </a:rPr>
              <a:t>DANE. Gran Encuesta Integrada de Hogares (2022-2024)</a:t>
            </a:r>
            <a:r>
              <a:rPr lang="es-ES_tradnl" sz="800" spc="13">
                <a:solidFill>
                  <a:prstClr val="black"/>
                </a:solidFill>
                <a:latin typeface="Segoe UI"/>
                <a:cs typeface="Segoe UI" panose="020B0502040204020203" pitchFamily="34" charset="0"/>
              </a:rPr>
              <a:t> , con base en proyecciones del CNPV 2018.</a:t>
            </a:r>
            <a:endParaRPr lang="es-ES" sz="800">
              <a:solidFill>
                <a:prstClr val="black"/>
              </a:solidFill>
              <a:latin typeface="Segoe UI"/>
            </a:endParaRPr>
          </a:p>
          <a:p>
            <a:pPr defTabSz="457189">
              <a:defRPr/>
            </a:pPr>
            <a:r>
              <a:rPr lang="es-ES" sz="800" b="1">
                <a:solidFill>
                  <a:prstClr val="black"/>
                </a:solidFill>
                <a:latin typeface="Segoe UI"/>
              </a:rPr>
              <a:t>Nota: </a:t>
            </a:r>
            <a:r>
              <a:rPr lang="es-ES" sz="800">
                <a:solidFill>
                  <a:prstClr val="black"/>
                </a:solidFill>
                <a:latin typeface="Segoe UI"/>
              </a:rPr>
              <a:t>Cruce GEIH – RR.AA. ayudas institucionales y PILA (Ministerio de Salud).</a:t>
            </a:r>
          </a:p>
          <a:p>
            <a:pPr defTabSz="457189">
              <a:defRPr/>
            </a:pPr>
            <a:r>
              <a:rPr lang="es-ES" sz="800" b="1">
                <a:solidFill>
                  <a:prstClr val="black"/>
                </a:solidFill>
                <a:latin typeface="Segoe UI"/>
              </a:rPr>
              <a:t>Nota: </a:t>
            </a:r>
            <a:r>
              <a:rPr lang="es-ES" sz="800">
                <a:solidFill>
                  <a:prstClr val="black"/>
                </a:solidFill>
                <a:latin typeface="Segoe UI"/>
              </a:rPr>
              <a:t>Los datos de las poblaciones están en miles de personas.</a:t>
            </a:r>
          </a:p>
          <a:p>
            <a:pPr defTabSz="457189">
              <a:defRPr/>
            </a:pPr>
            <a:r>
              <a:rPr lang="es-ES" sz="800" b="1">
                <a:solidFill>
                  <a:prstClr val="black"/>
                </a:solidFill>
                <a:latin typeface="Segoe UI"/>
              </a:rPr>
              <a:t>Nota: </a:t>
            </a:r>
            <a:r>
              <a:rPr lang="es-ES" sz="800">
                <a:solidFill>
                  <a:prstClr val="black"/>
                </a:solidFill>
                <a:latin typeface="Segoe UI"/>
              </a:rPr>
              <a:t>Variaciones estadísticamente significativas con *</a:t>
            </a:r>
            <a:endParaRPr lang="es-ES" sz="800" b="1">
              <a:solidFill>
                <a:prstClr val="black"/>
              </a:solidFill>
              <a:latin typeface="Segoe UI"/>
            </a:endParaRPr>
          </a:p>
        </p:txBody>
      </p:sp>
      <p:graphicFrame>
        <p:nvGraphicFramePr>
          <p:cNvPr id="2" name="Objeto 1">
            <a:extLst>
              <a:ext uri="{FF2B5EF4-FFF2-40B4-BE49-F238E27FC236}">
                <a16:creationId xmlns:a16="http://schemas.microsoft.com/office/drawing/2014/main" id="{E26DF86B-B6C4-1786-0D5C-10B2BBF33F84}"/>
              </a:ext>
            </a:extLst>
          </p:cNvPr>
          <p:cNvGraphicFramePr>
            <a:graphicFrameLocks noChangeAspect="1"/>
          </p:cNvGraphicFramePr>
          <p:nvPr/>
        </p:nvGraphicFramePr>
        <p:xfrm>
          <a:off x="339977" y="1865970"/>
          <a:ext cx="8706137" cy="893686"/>
        </p:xfrm>
        <a:graphic>
          <a:graphicData uri="http://schemas.openxmlformats.org/presentationml/2006/ole">
            <mc:AlternateContent xmlns:mc="http://schemas.openxmlformats.org/markup-compatibility/2006">
              <mc:Choice xmlns:v="urn:schemas-microsoft-com:vml" Requires="v">
                <p:oleObj name="Worksheet" r:id="rId2" imgW="9562923" imgH="929436" progId="Excel.Sheet.12">
                  <p:embed/>
                </p:oleObj>
              </mc:Choice>
              <mc:Fallback>
                <p:oleObj name="Worksheet" r:id="rId2" imgW="9562923" imgH="929436" progId="Excel.Sheet.12">
                  <p:embed/>
                  <p:pic>
                    <p:nvPicPr>
                      <p:cNvPr id="2" name="Objeto 1">
                        <a:extLst>
                          <a:ext uri="{FF2B5EF4-FFF2-40B4-BE49-F238E27FC236}">
                            <a16:creationId xmlns:a16="http://schemas.microsoft.com/office/drawing/2014/main" id="{E26DF86B-B6C4-1786-0D5C-10B2BBF33F84}"/>
                          </a:ext>
                        </a:extLst>
                      </p:cNvPr>
                      <p:cNvPicPr/>
                      <p:nvPr/>
                    </p:nvPicPr>
                    <p:blipFill>
                      <a:blip r:embed="rId3"/>
                      <a:stretch>
                        <a:fillRect/>
                      </a:stretch>
                    </p:blipFill>
                    <p:spPr>
                      <a:xfrm>
                        <a:off x="339977" y="1865970"/>
                        <a:ext cx="8706137" cy="893686"/>
                      </a:xfrm>
                      <a:prstGeom prst="rect">
                        <a:avLst/>
                      </a:prstGeom>
                    </p:spPr>
                  </p:pic>
                </p:oleObj>
              </mc:Fallback>
            </mc:AlternateContent>
          </a:graphicData>
        </a:graphic>
      </p:graphicFrame>
    </p:spTree>
    <p:extLst>
      <p:ext uri="{BB962C8B-B14F-4D97-AF65-F5344CB8AC3E}">
        <p14:creationId xmlns:p14="http://schemas.microsoft.com/office/powerpoint/2010/main" val="64640455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80CA3A-5E3E-2C3E-8106-A6B5ABE1F817}"/>
            </a:ext>
          </a:extLst>
        </p:cNvPr>
        <p:cNvGrpSpPr/>
        <p:nvPr/>
      </p:nvGrpSpPr>
      <p:grpSpPr>
        <a:xfrm>
          <a:off x="0" y="0"/>
          <a:ext cx="0" cy="0"/>
          <a:chOff x="0" y="0"/>
          <a:chExt cx="0" cy="0"/>
        </a:xfrm>
      </p:grpSpPr>
      <p:sp>
        <p:nvSpPr>
          <p:cNvPr id="5" name="object 898">
            <a:extLst>
              <a:ext uri="{FF2B5EF4-FFF2-40B4-BE49-F238E27FC236}">
                <a16:creationId xmlns:a16="http://schemas.microsoft.com/office/drawing/2014/main" id="{39792FC6-9149-CE30-EF84-6546013AA865}"/>
              </a:ext>
            </a:extLst>
          </p:cNvPr>
          <p:cNvSpPr txBox="1"/>
          <p:nvPr/>
        </p:nvSpPr>
        <p:spPr>
          <a:xfrm>
            <a:off x="444975" y="249715"/>
            <a:ext cx="6409025" cy="584775"/>
          </a:xfrm>
          <a:prstGeom prst="rect">
            <a:avLst/>
          </a:prstGeom>
        </p:spPr>
        <p:txBody>
          <a:bodyPr vert="horz" wrap="square" lIns="0" tIns="0" rIns="0" bIns="0" rtlCol="0">
            <a:spAutoFit/>
          </a:bodyPr>
          <a:lstStyle/>
          <a:p>
            <a:pPr marL="12700" defTabSz="457154">
              <a:defRPr/>
            </a:pPr>
            <a:r>
              <a:rPr lang="es-CO" sz="1600" spc="-5">
                <a:solidFill>
                  <a:srgbClr val="2CA361"/>
                </a:solidFill>
                <a:latin typeface="Segoe UI"/>
                <a:cs typeface="Arial"/>
              </a:rPr>
              <a:t>Incidencia de pobreza monetaria extrema (porcentaje)</a:t>
            </a:r>
          </a:p>
          <a:p>
            <a:pPr marL="12700" defTabSz="457154">
              <a:defRPr/>
            </a:pPr>
            <a:r>
              <a:rPr lang="es-CO" sz="1200" b="1" spc="-5">
                <a:solidFill>
                  <a:prstClr val="black"/>
                </a:solidFill>
                <a:latin typeface="Segoe UI"/>
                <a:cs typeface="Arial"/>
              </a:rPr>
              <a:t>Nacional y grandes dominios</a:t>
            </a:r>
          </a:p>
          <a:p>
            <a:pPr marL="12700" defTabSz="457154">
              <a:defRPr/>
            </a:pPr>
            <a:r>
              <a:rPr lang="es-CO" sz="1000" spc="-5">
                <a:solidFill>
                  <a:prstClr val="black"/>
                </a:solidFill>
                <a:latin typeface="Segoe UI"/>
                <a:cs typeface="Arial"/>
              </a:rPr>
              <a:t>2012 - 2024</a:t>
            </a:r>
          </a:p>
        </p:txBody>
      </p:sp>
      <p:cxnSp>
        <p:nvCxnSpPr>
          <p:cNvPr id="10" name="Conector recto 9">
            <a:extLst>
              <a:ext uri="{FF2B5EF4-FFF2-40B4-BE49-F238E27FC236}">
                <a16:creationId xmlns:a16="http://schemas.microsoft.com/office/drawing/2014/main" id="{D561AEF9-F02D-B609-0734-488DA25494EA}"/>
              </a:ext>
            </a:extLst>
          </p:cNvPr>
          <p:cNvCxnSpPr>
            <a:cxnSpLocks/>
          </p:cNvCxnSpPr>
          <p:nvPr/>
        </p:nvCxnSpPr>
        <p:spPr>
          <a:xfrm flipV="1">
            <a:off x="339976" y="249713"/>
            <a:ext cx="0" cy="584775"/>
          </a:xfrm>
          <a:prstGeom prst="line">
            <a:avLst/>
          </a:prstGeom>
          <a:ln>
            <a:solidFill>
              <a:srgbClr val="9BBC58"/>
            </a:solidFill>
          </a:ln>
          <a:effectLst/>
        </p:spPr>
        <p:style>
          <a:lnRef idx="2">
            <a:schemeClr val="accent1"/>
          </a:lnRef>
          <a:fillRef idx="0">
            <a:schemeClr val="accent1"/>
          </a:fillRef>
          <a:effectRef idx="1">
            <a:schemeClr val="accent1"/>
          </a:effectRef>
          <a:fontRef idx="minor">
            <a:schemeClr val="tx1"/>
          </a:fontRef>
        </p:style>
      </p:cxnSp>
      <p:sp>
        <p:nvSpPr>
          <p:cNvPr id="4" name="CuadroTexto 3">
            <a:extLst>
              <a:ext uri="{FF2B5EF4-FFF2-40B4-BE49-F238E27FC236}">
                <a16:creationId xmlns:a16="http://schemas.microsoft.com/office/drawing/2014/main" id="{CE0CBA94-A4C5-B78C-477F-9E2DCCD8B6F3}"/>
              </a:ext>
            </a:extLst>
          </p:cNvPr>
          <p:cNvSpPr txBox="1"/>
          <p:nvPr/>
        </p:nvSpPr>
        <p:spPr>
          <a:xfrm>
            <a:off x="7248363" y="1733510"/>
            <a:ext cx="1895638" cy="338554"/>
          </a:xfrm>
          <a:prstGeom prst="rect">
            <a:avLst/>
          </a:prstGeom>
          <a:noFill/>
        </p:spPr>
        <p:txBody>
          <a:bodyPr wrap="square" rtlCol="0">
            <a:spAutoFit/>
          </a:bodyPr>
          <a:lstStyle/>
          <a:p>
            <a:pPr algn="ctr" defTabSz="457142">
              <a:defRPr/>
            </a:pPr>
            <a:r>
              <a:rPr lang="es-CO" sz="800" b="1" i="1">
                <a:solidFill>
                  <a:srgbClr val="2CA361"/>
                </a:solidFill>
                <a:latin typeface="Segoe UI"/>
              </a:rPr>
              <a:t>Variación incidencia pobreza monetaria extrema, 2024 - 2023</a:t>
            </a:r>
          </a:p>
        </p:txBody>
      </p:sp>
      <p:graphicFrame>
        <p:nvGraphicFramePr>
          <p:cNvPr id="11" name="Tabla 10">
            <a:extLst>
              <a:ext uri="{FF2B5EF4-FFF2-40B4-BE49-F238E27FC236}">
                <a16:creationId xmlns:a16="http://schemas.microsoft.com/office/drawing/2014/main" id="{9121E410-6746-20D9-CE7E-FB95894D0339}"/>
              </a:ext>
            </a:extLst>
          </p:cNvPr>
          <p:cNvGraphicFramePr>
            <a:graphicFrameLocks noGrp="1"/>
          </p:cNvGraphicFramePr>
          <p:nvPr/>
        </p:nvGraphicFramePr>
        <p:xfrm>
          <a:off x="7604344" y="2072065"/>
          <a:ext cx="1305566" cy="832799"/>
        </p:xfrm>
        <a:graphic>
          <a:graphicData uri="http://schemas.openxmlformats.org/drawingml/2006/table">
            <a:tbl>
              <a:tblPr/>
              <a:tblGrid>
                <a:gridCol w="543256">
                  <a:extLst>
                    <a:ext uri="{9D8B030D-6E8A-4147-A177-3AD203B41FA5}">
                      <a16:colId xmlns:a16="http://schemas.microsoft.com/office/drawing/2014/main" val="410069222"/>
                    </a:ext>
                  </a:extLst>
                </a:gridCol>
                <a:gridCol w="762310">
                  <a:extLst>
                    <a:ext uri="{9D8B030D-6E8A-4147-A177-3AD203B41FA5}">
                      <a16:colId xmlns:a16="http://schemas.microsoft.com/office/drawing/2014/main" val="1471662244"/>
                    </a:ext>
                  </a:extLst>
                </a:gridCol>
              </a:tblGrid>
              <a:tr h="476300">
                <a:tc>
                  <a:txBody>
                    <a:bodyPr/>
                    <a:lstStyle/>
                    <a:p>
                      <a:pPr algn="ctr" rtl="0" fontAlgn="ctr"/>
                      <a:r>
                        <a:rPr lang="es-CO" sz="700" b="1" i="0" u="none" strike="noStrike" noProof="0">
                          <a:solidFill>
                            <a:srgbClr val="FFFFFF"/>
                          </a:solidFill>
                          <a:effectLst/>
                          <a:latin typeface="Segoe UI" panose="020B0502040204020203" pitchFamily="34" charset="0"/>
                        </a:rPr>
                        <a:t>Dominio</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2CA361"/>
                    </a:solidFill>
                  </a:tcPr>
                </a:tc>
                <a:tc>
                  <a:txBody>
                    <a:bodyPr/>
                    <a:lstStyle/>
                    <a:p>
                      <a:pPr algn="ctr" rtl="0" fontAlgn="ctr"/>
                      <a:r>
                        <a:rPr lang="es-CO" sz="700" b="1" i="0" u="none" strike="noStrike" noProof="0">
                          <a:solidFill>
                            <a:srgbClr val="FFFFFF"/>
                          </a:solidFill>
                          <a:effectLst/>
                          <a:latin typeface="Segoe UI" panose="020B0502040204020203" pitchFamily="34" charset="0"/>
                        </a:rPr>
                        <a:t>Diferencia en p.p.</a:t>
                      </a:r>
                      <a:br>
                        <a:rPr lang="es-CO" sz="700" b="1" i="0" u="none" strike="noStrike" noProof="0">
                          <a:solidFill>
                            <a:srgbClr val="FFFFFF"/>
                          </a:solidFill>
                          <a:effectLst/>
                          <a:latin typeface="Segoe UI" panose="020B0502040204020203" pitchFamily="34" charset="0"/>
                        </a:rPr>
                      </a:br>
                      <a:r>
                        <a:rPr lang="es-CO" sz="700" b="1" i="0" u="none" strike="noStrike" noProof="0">
                          <a:solidFill>
                            <a:srgbClr val="FFFFFF"/>
                          </a:solidFill>
                          <a:effectLst/>
                          <a:latin typeface="Segoe UI" panose="020B0502040204020203" pitchFamily="34" charset="0"/>
                        </a:rPr>
                        <a:t>2024-2023</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2CA361"/>
                    </a:solidFill>
                  </a:tcPr>
                </a:tc>
                <a:extLst>
                  <a:ext uri="{0D108BD9-81ED-4DB2-BD59-A6C34878D82A}">
                    <a16:rowId xmlns:a16="http://schemas.microsoft.com/office/drawing/2014/main" val="2516539775"/>
                  </a:ext>
                </a:extLst>
              </a:tr>
              <a:tr h="118833">
                <a:tc>
                  <a:txBody>
                    <a:bodyPr/>
                    <a:lstStyle/>
                    <a:p>
                      <a:pPr algn="ctr" rtl="0" fontAlgn="ctr"/>
                      <a:r>
                        <a:rPr lang="es-CO" sz="700" b="1" i="0" u="none" strike="noStrike" noProof="0">
                          <a:solidFill>
                            <a:srgbClr val="006F2D"/>
                          </a:solidFill>
                          <a:effectLst/>
                          <a:latin typeface="Segoe UI" panose="020B0502040204020203" pitchFamily="34" charset="0"/>
                        </a:rPr>
                        <a:t>Nacional</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ctr" rtl="0" fontAlgn="ctr"/>
                      <a:r>
                        <a:rPr lang="es-CO" sz="700" b="1" i="0" u="none" strike="noStrike" noProof="0">
                          <a:solidFill>
                            <a:srgbClr val="006F2D"/>
                          </a:solidFill>
                          <a:effectLst/>
                          <a:latin typeface="Segoe UI" panose="020B0502040204020203" pitchFamily="34" charset="0"/>
                        </a:rPr>
                        <a:t>-0,9*</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473910652"/>
                  </a:ext>
                </a:extLst>
              </a:tr>
              <a:tr h="118833">
                <a:tc>
                  <a:txBody>
                    <a:bodyPr/>
                    <a:lstStyle/>
                    <a:p>
                      <a:pPr algn="ctr" rtl="0" fontAlgn="ctr"/>
                      <a:r>
                        <a:rPr lang="es-CO" sz="700" b="1" i="0" u="none" strike="noStrike" noProof="0">
                          <a:solidFill>
                            <a:srgbClr val="A7C46E"/>
                          </a:solidFill>
                          <a:effectLst/>
                          <a:latin typeface="Segoe UI" panose="020B0502040204020203" pitchFamily="34" charset="0"/>
                        </a:rPr>
                        <a:t>Cabeceras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s-CO" sz="700" b="1" i="0" u="none" strike="noStrike" noProof="0">
                          <a:solidFill>
                            <a:srgbClr val="A7C46E"/>
                          </a:solidFill>
                          <a:effectLst/>
                          <a:latin typeface="Segoe UI" panose="020B0502040204020203" pitchFamily="34" charset="0"/>
                        </a:rPr>
                        <a:t>-1,1*</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999874948"/>
                  </a:ext>
                </a:extLst>
              </a:tr>
              <a:tr h="118833">
                <a:tc>
                  <a:txBody>
                    <a:bodyPr/>
                    <a:lstStyle/>
                    <a:p>
                      <a:pPr algn="ctr" rtl="0" fontAlgn="ctr"/>
                      <a:r>
                        <a:rPr lang="es-CO" sz="700" b="1" i="0" u="none" strike="noStrike" noProof="0">
                          <a:solidFill>
                            <a:srgbClr val="7F7F7F"/>
                          </a:solidFill>
                          <a:effectLst/>
                          <a:latin typeface="Segoe UI" panose="020B0502040204020203" pitchFamily="34" charset="0"/>
                        </a:rPr>
                        <a:t>CP y RD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ctr" rtl="0" fontAlgn="ctr"/>
                      <a:r>
                        <a:rPr lang="es-CO" sz="700" b="1" i="0" u="none" strike="noStrike" noProof="0">
                          <a:solidFill>
                            <a:srgbClr val="7F7F7F"/>
                          </a:solidFill>
                          <a:effectLst/>
                          <a:latin typeface="Segoe UI" panose="020B0502040204020203" pitchFamily="34" charset="0"/>
                        </a:rPr>
                        <a:t>-0,2</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849077144"/>
                  </a:ext>
                </a:extLst>
              </a:tr>
            </a:tbl>
          </a:graphicData>
        </a:graphic>
      </p:graphicFrame>
      <p:sp>
        <p:nvSpPr>
          <p:cNvPr id="15" name="CuadroTexto 14">
            <a:extLst>
              <a:ext uri="{FF2B5EF4-FFF2-40B4-BE49-F238E27FC236}">
                <a16:creationId xmlns:a16="http://schemas.microsoft.com/office/drawing/2014/main" id="{276EE516-0D47-4402-59B3-1277B7597FF3}"/>
              </a:ext>
            </a:extLst>
          </p:cNvPr>
          <p:cNvSpPr txBox="1"/>
          <p:nvPr/>
        </p:nvSpPr>
        <p:spPr>
          <a:xfrm>
            <a:off x="69813" y="4639486"/>
            <a:ext cx="9483125" cy="630942"/>
          </a:xfrm>
          <a:prstGeom prst="rect">
            <a:avLst/>
          </a:prstGeom>
          <a:noFill/>
        </p:spPr>
        <p:txBody>
          <a:bodyPr wrap="square">
            <a:spAutoFit/>
          </a:bodyPr>
          <a:lstStyle/>
          <a:p>
            <a:pPr defTabSz="457178"/>
            <a:r>
              <a:rPr lang="es-CO" sz="700" b="1">
                <a:solidFill>
                  <a:prstClr val="black"/>
                </a:solidFill>
                <a:latin typeface="Segoe UI"/>
              </a:rPr>
              <a:t>Fuente: </a:t>
            </a:r>
            <a:r>
              <a:rPr lang="es-CO" sz="700">
                <a:solidFill>
                  <a:prstClr val="black"/>
                </a:solidFill>
                <a:latin typeface="Segoe UI"/>
              </a:rPr>
              <a:t>DANE. Gran Encuesta Integrada de Hogares (2012-2024), </a:t>
            </a:r>
            <a:r>
              <a:rPr lang="es-CO" sz="700" spc="13">
                <a:solidFill>
                  <a:prstClr val="black"/>
                </a:solidFill>
                <a:latin typeface="Segoe UI"/>
                <a:cs typeface="Segoe UI" panose="020B0502040204020203" pitchFamily="34" charset="0"/>
              </a:rPr>
              <a:t>, con base en proyecciones del CNPV 2018.</a:t>
            </a:r>
            <a:endParaRPr lang="es-CO" sz="700">
              <a:solidFill>
                <a:prstClr val="black"/>
              </a:solidFill>
              <a:latin typeface="Segoe UI"/>
            </a:endParaRPr>
          </a:p>
          <a:p>
            <a:pPr defTabSz="457178"/>
            <a:r>
              <a:rPr lang="es-CO" sz="700" b="1">
                <a:solidFill>
                  <a:prstClr val="black"/>
                </a:solidFill>
                <a:latin typeface="Segoe UI"/>
              </a:rPr>
              <a:t>Nota: </a:t>
            </a:r>
            <a:r>
              <a:rPr lang="es-CO" sz="700">
                <a:solidFill>
                  <a:prstClr val="black"/>
                </a:solidFill>
                <a:latin typeface="Segoe UI"/>
              </a:rPr>
              <a:t>Cruce GEIH – RR.AA. ayudas institucionales y PILA (Ministerio de Salud).</a:t>
            </a:r>
          </a:p>
          <a:p>
            <a:pPr defTabSz="457178"/>
            <a:r>
              <a:rPr lang="es-CO" sz="700" b="1">
                <a:solidFill>
                  <a:prstClr val="black"/>
                </a:solidFill>
                <a:latin typeface="Segoe UI"/>
              </a:rPr>
              <a:t>Nota : </a:t>
            </a:r>
            <a:r>
              <a:rPr lang="es-CO" sz="700">
                <a:solidFill>
                  <a:prstClr val="black"/>
                </a:solidFill>
                <a:latin typeface="Segoe UI"/>
              </a:rPr>
              <a:t>Empalme  de las series de pobreza 2012 – 2021 a 2022 – 2024.</a:t>
            </a:r>
          </a:p>
          <a:p>
            <a:pPr defTabSz="457178"/>
            <a:r>
              <a:rPr lang="es-CO" sz="700" b="1">
                <a:solidFill>
                  <a:prstClr val="black"/>
                </a:solidFill>
                <a:latin typeface="Segoe UI"/>
              </a:rPr>
              <a:t>Nota: </a:t>
            </a:r>
            <a:r>
              <a:rPr lang="es-CO" sz="700">
                <a:solidFill>
                  <a:prstClr val="black"/>
                </a:solidFill>
                <a:latin typeface="Segoe UI"/>
              </a:rPr>
              <a:t>Variaciones estadísticamente significativas con *</a:t>
            </a:r>
            <a:endParaRPr lang="es-CO" sz="700" b="1">
              <a:solidFill>
                <a:prstClr val="black"/>
              </a:solidFill>
              <a:latin typeface="Segoe UI"/>
            </a:endParaRPr>
          </a:p>
          <a:p>
            <a:pPr defTabSz="457178"/>
            <a:endParaRPr lang="es-CO" sz="700">
              <a:solidFill>
                <a:prstClr val="black"/>
              </a:solidFill>
              <a:latin typeface="Segoe UI"/>
            </a:endParaRPr>
          </a:p>
        </p:txBody>
      </p:sp>
      <p:graphicFrame>
        <p:nvGraphicFramePr>
          <p:cNvPr id="2" name="Gráfico 1">
            <a:extLst>
              <a:ext uri="{FF2B5EF4-FFF2-40B4-BE49-F238E27FC236}">
                <a16:creationId xmlns:a16="http://schemas.microsoft.com/office/drawing/2014/main" id="{404FEDC3-5104-425F-B7A6-5EA7305BA312}"/>
              </a:ext>
            </a:extLst>
          </p:cNvPr>
          <p:cNvGraphicFramePr>
            <a:graphicFrameLocks/>
          </p:cNvGraphicFramePr>
          <p:nvPr/>
        </p:nvGraphicFramePr>
        <p:xfrm>
          <a:off x="234091" y="855270"/>
          <a:ext cx="7111983" cy="3911930"/>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ángulo 6">
            <a:extLst>
              <a:ext uri="{FF2B5EF4-FFF2-40B4-BE49-F238E27FC236}">
                <a16:creationId xmlns:a16="http://schemas.microsoft.com/office/drawing/2014/main" id="{41FD378B-CA28-F869-2038-969CD55D65ED}"/>
              </a:ext>
            </a:extLst>
          </p:cNvPr>
          <p:cNvSpPr/>
          <p:nvPr/>
        </p:nvSpPr>
        <p:spPr>
          <a:xfrm>
            <a:off x="7346074" y="1645979"/>
            <a:ext cx="1672682" cy="1326821"/>
          </a:xfrm>
          <a:prstGeom prst="rect">
            <a:avLst/>
          </a:prstGeom>
          <a:noFill/>
          <a:ln w="6350">
            <a:solidFill>
              <a:srgbClr val="006F2D"/>
            </a:solidFill>
          </a:ln>
        </p:spPr>
        <p:style>
          <a:lnRef idx="2">
            <a:schemeClr val="dk1"/>
          </a:lnRef>
          <a:fillRef idx="1">
            <a:schemeClr val="lt1"/>
          </a:fillRef>
          <a:effectRef idx="0">
            <a:schemeClr val="dk1"/>
          </a:effectRef>
          <a:fontRef idx="minor">
            <a:schemeClr val="dk1"/>
          </a:fontRef>
        </p:style>
        <p:txBody>
          <a:bodyPr rtlCol="0" anchor="ctr"/>
          <a:lstStyle/>
          <a:p>
            <a:pPr algn="ctr" defTabSz="457178"/>
            <a:endParaRPr lang="es-CO" sz="1350">
              <a:solidFill>
                <a:prstClr val="black"/>
              </a:solidFill>
              <a:latin typeface="Segoe UI"/>
            </a:endParaRPr>
          </a:p>
        </p:txBody>
      </p:sp>
    </p:spTree>
    <p:extLst>
      <p:ext uri="{BB962C8B-B14F-4D97-AF65-F5344CB8AC3E}">
        <p14:creationId xmlns:p14="http://schemas.microsoft.com/office/powerpoint/2010/main" val="3178402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11556E-BE98-56E5-E5FF-E961820608C1}"/>
            </a:ext>
          </a:extLst>
        </p:cNvPr>
        <p:cNvGrpSpPr/>
        <p:nvPr/>
      </p:nvGrpSpPr>
      <p:grpSpPr>
        <a:xfrm>
          <a:off x="0" y="0"/>
          <a:ext cx="0" cy="0"/>
          <a:chOff x="0" y="0"/>
          <a:chExt cx="0" cy="0"/>
        </a:xfrm>
      </p:grpSpPr>
      <p:sp>
        <p:nvSpPr>
          <p:cNvPr id="4" name="object 898">
            <a:extLst>
              <a:ext uri="{FF2B5EF4-FFF2-40B4-BE49-F238E27FC236}">
                <a16:creationId xmlns:a16="http://schemas.microsoft.com/office/drawing/2014/main" id="{01100236-D246-0E09-8C96-40ED502D00F4}"/>
              </a:ext>
            </a:extLst>
          </p:cNvPr>
          <p:cNvSpPr txBox="1"/>
          <p:nvPr/>
        </p:nvSpPr>
        <p:spPr>
          <a:xfrm>
            <a:off x="430386" y="260962"/>
            <a:ext cx="8035434" cy="830997"/>
          </a:xfrm>
          <a:prstGeom prst="rect">
            <a:avLst/>
          </a:prstGeom>
        </p:spPr>
        <p:txBody>
          <a:bodyPr vert="horz" wrap="square" lIns="0" tIns="0" rIns="0" bIns="0" rtlCol="0">
            <a:spAutoFit/>
          </a:bodyPr>
          <a:lstStyle/>
          <a:p>
            <a:pPr marL="12700" defTabSz="457166"/>
            <a:r>
              <a:rPr lang="es-ES" sz="1600" spc="-5">
                <a:solidFill>
                  <a:srgbClr val="2CA361"/>
                </a:solidFill>
                <a:latin typeface="+mj-lt"/>
                <a:cs typeface="Arial"/>
              </a:rPr>
              <a:t>Comportamiento de la población en situación de pobreza monetaria extrema (miles de personas) </a:t>
            </a:r>
          </a:p>
          <a:p>
            <a:pPr marL="12700" defTabSz="457166"/>
            <a:r>
              <a:rPr lang="es-ES" sz="1200" b="1" spc="-5">
                <a:latin typeface="+mj-lt"/>
                <a:cs typeface="Arial"/>
              </a:rPr>
              <a:t>Nacional y grandes dominios</a:t>
            </a:r>
          </a:p>
          <a:p>
            <a:pPr marL="12700" defTabSz="457166"/>
            <a:r>
              <a:rPr lang="es-ES" sz="1000" spc="-5">
                <a:latin typeface="+mj-lt"/>
                <a:cs typeface="Arial"/>
              </a:rPr>
              <a:t>2022 - 2024</a:t>
            </a:r>
          </a:p>
        </p:txBody>
      </p:sp>
      <p:cxnSp>
        <p:nvCxnSpPr>
          <p:cNvPr id="5" name="Conector recto 4">
            <a:extLst>
              <a:ext uri="{FF2B5EF4-FFF2-40B4-BE49-F238E27FC236}">
                <a16:creationId xmlns:a16="http://schemas.microsoft.com/office/drawing/2014/main" id="{3F43EF4A-CB48-2566-EDB9-EA0B40C222A8}"/>
              </a:ext>
            </a:extLst>
          </p:cNvPr>
          <p:cNvCxnSpPr>
            <a:cxnSpLocks/>
          </p:cNvCxnSpPr>
          <p:nvPr/>
        </p:nvCxnSpPr>
        <p:spPr>
          <a:xfrm flipV="1">
            <a:off x="339976" y="249713"/>
            <a:ext cx="0" cy="584775"/>
          </a:xfrm>
          <a:prstGeom prst="line">
            <a:avLst/>
          </a:prstGeom>
          <a:ln>
            <a:solidFill>
              <a:srgbClr val="9BBC58"/>
            </a:solidFill>
          </a:ln>
          <a:effectLst/>
        </p:spPr>
        <p:style>
          <a:lnRef idx="2">
            <a:schemeClr val="accent1"/>
          </a:lnRef>
          <a:fillRef idx="0">
            <a:schemeClr val="accent1"/>
          </a:fillRef>
          <a:effectRef idx="1">
            <a:schemeClr val="accent1"/>
          </a:effectRef>
          <a:fontRef idx="minor">
            <a:schemeClr val="tx1"/>
          </a:fontRef>
        </p:style>
      </p:cxnSp>
      <p:sp>
        <p:nvSpPr>
          <p:cNvPr id="3" name="CuadroTexto 2">
            <a:extLst>
              <a:ext uri="{FF2B5EF4-FFF2-40B4-BE49-F238E27FC236}">
                <a16:creationId xmlns:a16="http://schemas.microsoft.com/office/drawing/2014/main" id="{435E7172-0DB7-09D6-DD61-7F30AD127F04}"/>
              </a:ext>
            </a:extLst>
          </p:cNvPr>
          <p:cNvSpPr txBox="1"/>
          <p:nvPr/>
        </p:nvSpPr>
        <p:spPr>
          <a:xfrm>
            <a:off x="194275" y="4509997"/>
            <a:ext cx="8155652" cy="584775"/>
          </a:xfrm>
          <a:prstGeom prst="rect">
            <a:avLst/>
          </a:prstGeom>
          <a:noFill/>
        </p:spPr>
        <p:txBody>
          <a:bodyPr wrap="square">
            <a:spAutoFit/>
          </a:bodyPr>
          <a:lstStyle/>
          <a:p>
            <a:pPr defTabSz="457189">
              <a:defRPr/>
            </a:pPr>
            <a:r>
              <a:rPr lang="es-ES" sz="800" b="1">
                <a:solidFill>
                  <a:prstClr val="black"/>
                </a:solidFill>
                <a:latin typeface="Segoe UI"/>
              </a:rPr>
              <a:t>Fuente: </a:t>
            </a:r>
            <a:r>
              <a:rPr lang="es-ES" sz="800">
                <a:solidFill>
                  <a:prstClr val="black"/>
                </a:solidFill>
                <a:latin typeface="Segoe UI"/>
              </a:rPr>
              <a:t>DANE. Gran Encuesta Integrada de Hogares (2022-2024)</a:t>
            </a:r>
            <a:r>
              <a:rPr lang="es-ES_tradnl" sz="800" spc="13">
                <a:solidFill>
                  <a:prstClr val="black"/>
                </a:solidFill>
                <a:latin typeface="Segoe UI"/>
                <a:cs typeface="Segoe UI" panose="020B0502040204020203" pitchFamily="34" charset="0"/>
              </a:rPr>
              <a:t> , con base en proyecciones del CNPV 2018.</a:t>
            </a:r>
            <a:endParaRPr lang="es-ES" sz="800">
              <a:solidFill>
                <a:prstClr val="black"/>
              </a:solidFill>
              <a:latin typeface="Segoe UI"/>
            </a:endParaRPr>
          </a:p>
          <a:p>
            <a:pPr defTabSz="457189">
              <a:defRPr/>
            </a:pPr>
            <a:r>
              <a:rPr lang="es-ES" sz="800" b="1">
                <a:solidFill>
                  <a:prstClr val="black"/>
                </a:solidFill>
                <a:latin typeface="Segoe UI"/>
              </a:rPr>
              <a:t>Nota: </a:t>
            </a:r>
            <a:r>
              <a:rPr lang="es-ES" sz="800">
                <a:solidFill>
                  <a:prstClr val="black"/>
                </a:solidFill>
                <a:latin typeface="Segoe UI"/>
              </a:rPr>
              <a:t>Cruce GEIH – RR.AA. ayudas institucionales y PILA (Ministerio de Salud).</a:t>
            </a:r>
          </a:p>
          <a:p>
            <a:pPr defTabSz="457189">
              <a:defRPr/>
            </a:pPr>
            <a:r>
              <a:rPr lang="es-ES" sz="800" b="1">
                <a:solidFill>
                  <a:prstClr val="black"/>
                </a:solidFill>
                <a:latin typeface="Segoe UI"/>
              </a:rPr>
              <a:t>Nota: </a:t>
            </a:r>
            <a:r>
              <a:rPr lang="es-ES" sz="800">
                <a:solidFill>
                  <a:prstClr val="black"/>
                </a:solidFill>
                <a:latin typeface="Segoe UI"/>
              </a:rPr>
              <a:t>Los datos de las poblaciones están en miles de personas.</a:t>
            </a:r>
          </a:p>
          <a:p>
            <a:pPr defTabSz="457189">
              <a:defRPr/>
            </a:pPr>
            <a:r>
              <a:rPr lang="es-ES" sz="800" b="1">
                <a:solidFill>
                  <a:prstClr val="black"/>
                </a:solidFill>
                <a:latin typeface="Segoe UI"/>
              </a:rPr>
              <a:t>Nota: </a:t>
            </a:r>
            <a:r>
              <a:rPr lang="es-ES" sz="800">
                <a:solidFill>
                  <a:prstClr val="black"/>
                </a:solidFill>
                <a:latin typeface="Segoe UI"/>
              </a:rPr>
              <a:t>Variaciones estadísticamente significativas con *</a:t>
            </a:r>
            <a:endParaRPr lang="es-ES" sz="800" b="1">
              <a:solidFill>
                <a:prstClr val="black"/>
              </a:solidFill>
              <a:latin typeface="Segoe UI"/>
            </a:endParaRPr>
          </a:p>
        </p:txBody>
      </p:sp>
      <p:graphicFrame>
        <p:nvGraphicFramePr>
          <p:cNvPr id="2" name="Objeto 1">
            <a:extLst>
              <a:ext uri="{FF2B5EF4-FFF2-40B4-BE49-F238E27FC236}">
                <a16:creationId xmlns:a16="http://schemas.microsoft.com/office/drawing/2014/main" id="{E539770D-5132-84C5-F154-B09B47775BA5}"/>
              </a:ext>
            </a:extLst>
          </p:cNvPr>
          <p:cNvGraphicFramePr>
            <a:graphicFrameLocks noChangeAspect="1"/>
          </p:cNvGraphicFramePr>
          <p:nvPr/>
        </p:nvGraphicFramePr>
        <p:xfrm>
          <a:off x="339977" y="1924545"/>
          <a:ext cx="8608741" cy="861564"/>
        </p:xfrm>
        <a:graphic>
          <a:graphicData uri="http://schemas.openxmlformats.org/presentationml/2006/ole">
            <mc:AlternateContent xmlns:mc="http://schemas.openxmlformats.org/markup-compatibility/2006">
              <mc:Choice xmlns:v="urn:schemas-microsoft-com:vml" Requires="v">
                <p:oleObj name="Worksheet" r:id="rId2" imgW="9562923" imgH="922224" progId="Excel.Sheet.12">
                  <p:embed/>
                </p:oleObj>
              </mc:Choice>
              <mc:Fallback>
                <p:oleObj name="Worksheet" r:id="rId2" imgW="9562923" imgH="922224" progId="Excel.Sheet.12">
                  <p:embed/>
                  <p:pic>
                    <p:nvPicPr>
                      <p:cNvPr id="2" name="Objeto 1">
                        <a:extLst>
                          <a:ext uri="{FF2B5EF4-FFF2-40B4-BE49-F238E27FC236}">
                            <a16:creationId xmlns:a16="http://schemas.microsoft.com/office/drawing/2014/main" id="{E539770D-5132-84C5-F154-B09B47775BA5}"/>
                          </a:ext>
                        </a:extLst>
                      </p:cNvPr>
                      <p:cNvPicPr/>
                      <p:nvPr/>
                    </p:nvPicPr>
                    <p:blipFill>
                      <a:blip r:embed="rId3"/>
                      <a:stretch>
                        <a:fillRect/>
                      </a:stretch>
                    </p:blipFill>
                    <p:spPr>
                      <a:xfrm>
                        <a:off x="339977" y="1924545"/>
                        <a:ext cx="8608741" cy="861564"/>
                      </a:xfrm>
                      <a:prstGeom prst="rect">
                        <a:avLst/>
                      </a:prstGeom>
                    </p:spPr>
                  </p:pic>
                </p:oleObj>
              </mc:Fallback>
            </mc:AlternateContent>
          </a:graphicData>
        </a:graphic>
      </p:graphicFrame>
    </p:spTree>
    <p:extLst>
      <p:ext uri="{BB962C8B-B14F-4D97-AF65-F5344CB8AC3E}">
        <p14:creationId xmlns:p14="http://schemas.microsoft.com/office/powerpoint/2010/main" val="176191671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3292D1-7FED-8F47-C382-B48BF4017C83}"/>
            </a:ext>
          </a:extLst>
        </p:cNvPr>
        <p:cNvGrpSpPr/>
        <p:nvPr/>
      </p:nvGrpSpPr>
      <p:grpSpPr>
        <a:xfrm>
          <a:off x="0" y="0"/>
          <a:ext cx="0" cy="0"/>
          <a:chOff x="0" y="0"/>
          <a:chExt cx="0" cy="0"/>
        </a:xfrm>
      </p:grpSpPr>
      <p:sp>
        <p:nvSpPr>
          <p:cNvPr id="5" name="object 898">
            <a:extLst>
              <a:ext uri="{FF2B5EF4-FFF2-40B4-BE49-F238E27FC236}">
                <a16:creationId xmlns:a16="http://schemas.microsoft.com/office/drawing/2014/main" id="{EE70A925-BDE3-0B9A-DD5C-8BB39708EF30}"/>
              </a:ext>
            </a:extLst>
          </p:cNvPr>
          <p:cNvSpPr txBox="1"/>
          <p:nvPr/>
        </p:nvSpPr>
        <p:spPr>
          <a:xfrm>
            <a:off x="458773" y="249715"/>
            <a:ext cx="2997938" cy="584775"/>
          </a:xfrm>
          <a:prstGeom prst="rect">
            <a:avLst/>
          </a:prstGeom>
        </p:spPr>
        <p:txBody>
          <a:bodyPr vert="horz" wrap="square" lIns="0" tIns="0" rIns="0" bIns="0" rtlCol="0">
            <a:spAutoFit/>
          </a:bodyPr>
          <a:lstStyle/>
          <a:p>
            <a:pPr marL="12700" defTabSz="457154">
              <a:defRPr/>
            </a:pPr>
            <a:r>
              <a:rPr lang="es-CO" sz="1600" spc="-5">
                <a:solidFill>
                  <a:srgbClr val="2CA361"/>
                </a:solidFill>
                <a:latin typeface="Segoe UI"/>
                <a:cs typeface="Arial"/>
              </a:rPr>
              <a:t>Coeficiente de Gini (puntos)</a:t>
            </a:r>
          </a:p>
          <a:p>
            <a:pPr marL="12700" defTabSz="457154">
              <a:defRPr/>
            </a:pPr>
            <a:r>
              <a:rPr lang="es-CO" sz="1200" b="1" spc="-5">
                <a:solidFill>
                  <a:prstClr val="black"/>
                </a:solidFill>
                <a:latin typeface="Segoe UI"/>
                <a:cs typeface="Arial"/>
              </a:rPr>
              <a:t>Nacional y grandes dominios</a:t>
            </a:r>
          </a:p>
          <a:p>
            <a:pPr marL="12700" defTabSz="457154">
              <a:defRPr/>
            </a:pPr>
            <a:r>
              <a:rPr lang="es-CO" sz="1000" spc="-5">
                <a:solidFill>
                  <a:prstClr val="black"/>
                </a:solidFill>
                <a:latin typeface="Segoe UI"/>
                <a:cs typeface="Arial"/>
              </a:rPr>
              <a:t>2012 - 2024</a:t>
            </a:r>
          </a:p>
        </p:txBody>
      </p:sp>
      <p:cxnSp>
        <p:nvCxnSpPr>
          <p:cNvPr id="10" name="Conector recto 9">
            <a:extLst>
              <a:ext uri="{FF2B5EF4-FFF2-40B4-BE49-F238E27FC236}">
                <a16:creationId xmlns:a16="http://schemas.microsoft.com/office/drawing/2014/main" id="{D5BA1FF9-3F8A-DDD0-5891-99CD2680967B}"/>
              </a:ext>
            </a:extLst>
          </p:cNvPr>
          <p:cNvCxnSpPr>
            <a:cxnSpLocks/>
          </p:cNvCxnSpPr>
          <p:nvPr/>
        </p:nvCxnSpPr>
        <p:spPr>
          <a:xfrm flipV="1">
            <a:off x="339976" y="249713"/>
            <a:ext cx="0" cy="584775"/>
          </a:xfrm>
          <a:prstGeom prst="line">
            <a:avLst/>
          </a:prstGeom>
          <a:ln>
            <a:solidFill>
              <a:srgbClr val="9BBC58"/>
            </a:solidFill>
          </a:ln>
          <a:effectLst/>
        </p:spPr>
        <p:style>
          <a:lnRef idx="2">
            <a:schemeClr val="accent1"/>
          </a:lnRef>
          <a:fillRef idx="0">
            <a:schemeClr val="accent1"/>
          </a:fillRef>
          <a:effectRef idx="1">
            <a:schemeClr val="accent1"/>
          </a:effectRef>
          <a:fontRef idx="minor">
            <a:schemeClr val="tx1"/>
          </a:fontRef>
        </p:style>
      </p:cxnSp>
      <p:graphicFrame>
        <p:nvGraphicFramePr>
          <p:cNvPr id="48" name="Tabla 47">
            <a:extLst>
              <a:ext uri="{FF2B5EF4-FFF2-40B4-BE49-F238E27FC236}">
                <a16:creationId xmlns:a16="http://schemas.microsoft.com/office/drawing/2014/main" id="{F187CBE9-5BDF-A275-960D-AC14FE35DA70}"/>
              </a:ext>
            </a:extLst>
          </p:cNvPr>
          <p:cNvGraphicFramePr>
            <a:graphicFrameLocks noGrp="1"/>
          </p:cNvGraphicFramePr>
          <p:nvPr/>
        </p:nvGraphicFramePr>
        <p:xfrm>
          <a:off x="7626581" y="2389216"/>
          <a:ext cx="1390627" cy="845820"/>
        </p:xfrm>
        <a:graphic>
          <a:graphicData uri="http://schemas.openxmlformats.org/drawingml/2006/table">
            <a:tbl>
              <a:tblPr/>
              <a:tblGrid>
                <a:gridCol w="719017">
                  <a:extLst>
                    <a:ext uri="{9D8B030D-6E8A-4147-A177-3AD203B41FA5}">
                      <a16:colId xmlns:a16="http://schemas.microsoft.com/office/drawing/2014/main" val="730434894"/>
                    </a:ext>
                  </a:extLst>
                </a:gridCol>
                <a:gridCol w="671610">
                  <a:extLst>
                    <a:ext uri="{9D8B030D-6E8A-4147-A177-3AD203B41FA5}">
                      <a16:colId xmlns:a16="http://schemas.microsoft.com/office/drawing/2014/main" val="2572924554"/>
                    </a:ext>
                  </a:extLst>
                </a:gridCol>
              </a:tblGrid>
              <a:tr h="283845">
                <a:tc>
                  <a:txBody>
                    <a:bodyPr/>
                    <a:lstStyle/>
                    <a:p>
                      <a:pPr algn="ctr" rtl="0" fontAlgn="b"/>
                      <a:r>
                        <a:rPr lang="es-CO" sz="800" b="1" i="0" u="none" strike="noStrike" noProof="0">
                          <a:solidFill>
                            <a:srgbClr val="FFFFFF"/>
                          </a:solidFill>
                          <a:effectLst/>
                          <a:latin typeface="Encode"/>
                        </a:rPr>
                        <a:t>Dominio</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2CA361"/>
                    </a:solidFill>
                  </a:tcPr>
                </a:tc>
                <a:tc>
                  <a:txBody>
                    <a:bodyPr/>
                    <a:lstStyle/>
                    <a:p>
                      <a:pPr algn="ctr" rtl="0" fontAlgn="b"/>
                      <a:r>
                        <a:rPr lang="es-CO" sz="800" b="1" i="0" u="none" strike="noStrike" noProof="0">
                          <a:solidFill>
                            <a:srgbClr val="FFFFFF"/>
                          </a:solidFill>
                          <a:effectLst/>
                          <a:latin typeface="Encode"/>
                        </a:rPr>
                        <a:t>Variación </a:t>
                      </a:r>
                    </a:p>
                    <a:p>
                      <a:pPr algn="ctr" rtl="0" fontAlgn="b"/>
                      <a:r>
                        <a:rPr lang="es-CO" sz="800" b="1" i="0" u="none" strike="noStrike" noProof="0">
                          <a:solidFill>
                            <a:srgbClr val="FFFFFF"/>
                          </a:solidFill>
                          <a:effectLst/>
                          <a:latin typeface="Encode"/>
                        </a:rPr>
                        <a:t>2024 - 2023</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2CA361"/>
                    </a:solidFill>
                  </a:tcPr>
                </a:tc>
                <a:extLst>
                  <a:ext uri="{0D108BD9-81ED-4DB2-BD59-A6C34878D82A}">
                    <a16:rowId xmlns:a16="http://schemas.microsoft.com/office/drawing/2014/main" val="2233401808"/>
                  </a:ext>
                </a:extLst>
              </a:tr>
              <a:tr h="180975">
                <a:tc>
                  <a:txBody>
                    <a:bodyPr/>
                    <a:lstStyle/>
                    <a:p>
                      <a:pPr algn="ctr" rtl="0" fontAlgn="ctr"/>
                      <a:r>
                        <a:rPr lang="es-CO" sz="800" b="1" i="0" u="none" strike="noStrike" noProof="0">
                          <a:solidFill>
                            <a:srgbClr val="006F2D"/>
                          </a:solidFill>
                          <a:effectLst/>
                          <a:latin typeface="Encode"/>
                        </a:rPr>
                        <a:t>Nacional</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ctr" rtl="0" fontAlgn="ctr"/>
                      <a:r>
                        <a:rPr lang="es-CO" sz="800" b="1" i="0" u="none" strike="noStrike" noProof="0">
                          <a:solidFill>
                            <a:srgbClr val="006F2D"/>
                          </a:solidFill>
                          <a:effectLst/>
                          <a:latin typeface="Encode"/>
                        </a:rPr>
                        <a:t>-0,002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685015430"/>
                  </a:ext>
                </a:extLst>
              </a:tr>
              <a:tr h="180975">
                <a:tc>
                  <a:txBody>
                    <a:bodyPr/>
                    <a:lstStyle/>
                    <a:p>
                      <a:pPr algn="ctr" rtl="0" fontAlgn="ctr"/>
                      <a:r>
                        <a:rPr lang="es-CO" sz="800" b="1" i="0" u="none" strike="noStrike" noProof="0">
                          <a:solidFill>
                            <a:srgbClr val="A7C46E"/>
                          </a:solidFill>
                          <a:effectLst/>
                          <a:latin typeface="Encode"/>
                        </a:rPr>
                        <a:t>Cabeceras</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s-CO" sz="800" b="1" i="0" u="none" strike="noStrike" noProof="0">
                          <a:solidFill>
                            <a:srgbClr val="A7C46E"/>
                          </a:solidFill>
                          <a:effectLst/>
                          <a:latin typeface="Encode"/>
                        </a:rPr>
                        <a:t>-0,003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443878553"/>
                  </a:ext>
                </a:extLst>
              </a:tr>
              <a:tr h="200025">
                <a:tc>
                  <a:txBody>
                    <a:bodyPr/>
                    <a:lstStyle/>
                    <a:p>
                      <a:pPr algn="ctr" rtl="0" fontAlgn="ctr"/>
                      <a:r>
                        <a:rPr lang="es-CO" sz="800" b="1" i="0" u="none" strike="noStrike" noProof="0">
                          <a:solidFill>
                            <a:schemeClr val="tx1">
                              <a:lumMod val="50000"/>
                              <a:lumOff val="50000"/>
                            </a:schemeClr>
                          </a:solidFill>
                          <a:effectLst/>
                          <a:latin typeface="Encode"/>
                        </a:rPr>
                        <a:t>CP y RD</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ctr" rtl="0" fontAlgn="ctr"/>
                      <a:r>
                        <a:rPr lang="es-CO" sz="800" b="1" i="0" u="none" strike="noStrike" noProof="0">
                          <a:solidFill>
                            <a:schemeClr val="tx1">
                              <a:lumMod val="50000"/>
                              <a:lumOff val="50000"/>
                            </a:schemeClr>
                          </a:solidFill>
                          <a:effectLst/>
                          <a:latin typeface="Encode"/>
                        </a:rPr>
                        <a:t>-0,005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62245468"/>
                  </a:ext>
                </a:extLst>
              </a:tr>
            </a:tbl>
          </a:graphicData>
        </a:graphic>
      </p:graphicFrame>
      <p:sp>
        <p:nvSpPr>
          <p:cNvPr id="49" name="CuadroTexto 48">
            <a:extLst>
              <a:ext uri="{FF2B5EF4-FFF2-40B4-BE49-F238E27FC236}">
                <a16:creationId xmlns:a16="http://schemas.microsoft.com/office/drawing/2014/main" id="{5BC9E359-E2CA-6C08-5AE9-A56B1252043B}"/>
              </a:ext>
            </a:extLst>
          </p:cNvPr>
          <p:cNvSpPr txBox="1"/>
          <p:nvPr/>
        </p:nvSpPr>
        <p:spPr>
          <a:xfrm>
            <a:off x="7402561" y="2088787"/>
            <a:ext cx="1700109" cy="338554"/>
          </a:xfrm>
          <a:prstGeom prst="rect">
            <a:avLst/>
          </a:prstGeom>
          <a:noFill/>
        </p:spPr>
        <p:txBody>
          <a:bodyPr wrap="square" rtlCol="0">
            <a:spAutoFit/>
          </a:bodyPr>
          <a:lstStyle/>
          <a:p>
            <a:pPr algn="ctr" defTabSz="457142">
              <a:defRPr/>
            </a:pPr>
            <a:r>
              <a:rPr lang="es-CO" sz="800" b="1" i="1">
                <a:solidFill>
                  <a:srgbClr val="2CA361"/>
                </a:solidFill>
                <a:latin typeface="Segoe UI"/>
              </a:rPr>
              <a:t>Variación coeficiente de Gini 2024 - 2023</a:t>
            </a:r>
          </a:p>
        </p:txBody>
      </p:sp>
      <p:sp>
        <p:nvSpPr>
          <p:cNvPr id="50" name="Rectángulo 49">
            <a:extLst>
              <a:ext uri="{FF2B5EF4-FFF2-40B4-BE49-F238E27FC236}">
                <a16:creationId xmlns:a16="http://schemas.microsoft.com/office/drawing/2014/main" id="{AE16DBA8-F680-BB1E-23AD-99DF7131BD5A}"/>
              </a:ext>
            </a:extLst>
          </p:cNvPr>
          <p:cNvSpPr/>
          <p:nvPr/>
        </p:nvSpPr>
        <p:spPr>
          <a:xfrm>
            <a:off x="7543805" y="2126913"/>
            <a:ext cx="1556181" cy="1108124"/>
          </a:xfrm>
          <a:prstGeom prst="rect">
            <a:avLst/>
          </a:prstGeom>
          <a:noFill/>
          <a:ln w="6350">
            <a:solidFill>
              <a:srgbClr val="006F2D"/>
            </a:solidFill>
          </a:ln>
        </p:spPr>
        <p:style>
          <a:lnRef idx="2">
            <a:schemeClr val="dk1"/>
          </a:lnRef>
          <a:fillRef idx="1">
            <a:schemeClr val="lt1"/>
          </a:fillRef>
          <a:effectRef idx="0">
            <a:schemeClr val="dk1"/>
          </a:effectRef>
          <a:fontRef idx="minor">
            <a:schemeClr val="dk1"/>
          </a:fontRef>
        </p:style>
        <p:txBody>
          <a:bodyPr rtlCol="0" anchor="ctr"/>
          <a:lstStyle/>
          <a:p>
            <a:pPr algn="ctr" defTabSz="457189"/>
            <a:endParaRPr lang="es-CO" sz="1350">
              <a:solidFill>
                <a:prstClr val="black"/>
              </a:solidFill>
              <a:latin typeface="Segoe UI"/>
            </a:endParaRPr>
          </a:p>
        </p:txBody>
      </p:sp>
      <p:sp>
        <p:nvSpPr>
          <p:cNvPr id="3" name="CuadroTexto 2">
            <a:extLst>
              <a:ext uri="{FF2B5EF4-FFF2-40B4-BE49-F238E27FC236}">
                <a16:creationId xmlns:a16="http://schemas.microsoft.com/office/drawing/2014/main" id="{7FA39F0D-8FB2-FC3F-1FD0-A983EBFC44E3}"/>
              </a:ext>
            </a:extLst>
          </p:cNvPr>
          <p:cNvSpPr txBox="1"/>
          <p:nvPr/>
        </p:nvSpPr>
        <p:spPr>
          <a:xfrm>
            <a:off x="158010" y="4652436"/>
            <a:ext cx="9483125" cy="630942"/>
          </a:xfrm>
          <a:prstGeom prst="rect">
            <a:avLst/>
          </a:prstGeom>
          <a:noFill/>
        </p:spPr>
        <p:txBody>
          <a:bodyPr wrap="square">
            <a:spAutoFit/>
          </a:bodyPr>
          <a:lstStyle/>
          <a:p>
            <a:pPr defTabSz="457189"/>
            <a:r>
              <a:rPr lang="es-CO" sz="700" b="1">
                <a:solidFill>
                  <a:prstClr val="black"/>
                </a:solidFill>
                <a:latin typeface="Segoe UI"/>
              </a:rPr>
              <a:t>Fuente: </a:t>
            </a:r>
            <a:r>
              <a:rPr lang="es-CO" sz="700">
                <a:solidFill>
                  <a:prstClr val="black"/>
                </a:solidFill>
                <a:latin typeface="Segoe UI"/>
              </a:rPr>
              <a:t>DANE. Gran Encuesta Integrada de Hogares (2012-2024), </a:t>
            </a:r>
            <a:r>
              <a:rPr lang="es-CO" sz="700" spc="13">
                <a:solidFill>
                  <a:prstClr val="black"/>
                </a:solidFill>
                <a:latin typeface="Segoe UI"/>
                <a:cs typeface="Segoe UI" panose="020B0502040204020203" pitchFamily="34" charset="0"/>
              </a:rPr>
              <a:t>, con base en proyecciones del CNPV 2018.</a:t>
            </a:r>
            <a:endParaRPr lang="es-CO" sz="700">
              <a:solidFill>
                <a:prstClr val="black"/>
              </a:solidFill>
              <a:latin typeface="Segoe UI"/>
            </a:endParaRPr>
          </a:p>
          <a:p>
            <a:pPr defTabSz="457189"/>
            <a:r>
              <a:rPr lang="es-CO" sz="700" b="1">
                <a:solidFill>
                  <a:prstClr val="black"/>
                </a:solidFill>
                <a:latin typeface="Segoe UI"/>
              </a:rPr>
              <a:t>Nota: </a:t>
            </a:r>
            <a:r>
              <a:rPr lang="es-CO" sz="700">
                <a:solidFill>
                  <a:prstClr val="black"/>
                </a:solidFill>
                <a:latin typeface="Segoe UI"/>
              </a:rPr>
              <a:t>Cruce GEIH – RR.AA. ayudas institucionales y PILA (Ministerio de Salud).</a:t>
            </a:r>
          </a:p>
          <a:p>
            <a:pPr defTabSz="457189"/>
            <a:r>
              <a:rPr lang="es-CO" sz="700" b="1">
                <a:solidFill>
                  <a:prstClr val="black"/>
                </a:solidFill>
                <a:latin typeface="Segoe UI"/>
              </a:rPr>
              <a:t>Nota : </a:t>
            </a:r>
            <a:r>
              <a:rPr lang="es-CO" sz="700">
                <a:solidFill>
                  <a:prstClr val="black"/>
                </a:solidFill>
                <a:latin typeface="Segoe UI"/>
              </a:rPr>
              <a:t>Empalme  de las series de pobreza 2012 – 2021 a 2022 – 2024.</a:t>
            </a:r>
          </a:p>
          <a:p>
            <a:pPr defTabSz="457189"/>
            <a:r>
              <a:rPr lang="es-CO" sz="700" b="1">
                <a:solidFill>
                  <a:prstClr val="black"/>
                </a:solidFill>
                <a:latin typeface="Segoe UI"/>
              </a:rPr>
              <a:t>Nota: </a:t>
            </a:r>
            <a:r>
              <a:rPr lang="es-CO" sz="700">
                <a:solidFill>
                  <a:prstClr val="black"/>
                </a:solidFill>
                <a:latin typeface="Segoe UI"/>
              </a:rPr>
              <a:t>Variaciones estadísticamente significativas con *</a:t>
            </a:r>
            <a:endParaRPr lang="es-CO" sz="700" b="1">
              <a:solidFill>
                <a:prstClr val="black"/>
              </a:solidFill>
              <a:latin typeface="Segoe UI"/>
            </a:endParaRPr>
          </a:p>
          <a:p>
            <a:pPr defTabSz="457189"/>
            <a:endParaRPr lang="es-CO" sz="700">
              <a:solidFill>
                <a:prstClr val="black"/>
              </a:solidFill>
              <a:latin typeface="Segoe UI"/>
            </a:endParaRPr>
          </a:p>
        </p:txBody>
      </p:sp>
      <p:graphicFrame>
        <p:nvGraphicFramePr>
          <p:cNvPr id="2" name="Gráfico 1">
            <a:extLst>
              <a:ext uri="{FF2B5EF4-FFF2-40B4-BE49-F238E27FC236}">
                <a16:creationId xmlns:a16="http://schemas.microsoft.com/office/drawing/2014/main" id="{F717B782-4497-1DBE-4622-0CCF9DF797B1}"/>
              </a:ext>
            </a:extLst>
          </p:cNvPr>
          <p:cNvGraphicFramePr>
            <a:graphicFrameLocks/>
          </p:cNvGraphicFramePr>
          <p:nvPr/>
        </p:nvGraphicFramePr>
        <p:xfrm>
          <a:off x="339976" y="893619"/>
          <a:ext cx="7118196" cy="389434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6265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18">
            <a:extLst>
              <a:ext uri="{FF2B5EF4-FFF2-40B4-BE49-F238E27FC236}">
                <a16:creationId xmlns:a16="http://schemas.microsoft.com/office/drawing/2014/main" id="{722BC00A-C611-1740-B01C-17B40E0C26BC}"/>
              </a:ext>
            </a:extLst>
          </p:cNvPr>
          <p:cNvSpPr txBox="1"/>
          <p:nvPr/>
        </p:nvSpPr>
        <p:spPr>
          <a:xfrm>
            <a:off x="545686" y="4571149"/>
            <a:ext cx="7263785" cy="471197"/>
          </a:xfrm>
          <a:prstGeom prst="rect">
            <a:avLst/>
          </a:prstGeom>
        </p:spPr>
        <p:txBody>
          <a:bodyPr vert="horz" wrap="square" lIns="0" tIns="9313" rIns="0" bIns="0" rtlCol="0">
            <a:spAutoFit/>
          </a:bodyPr>
          <a:lstStyle/>
          <a:p>
            <a:pPr marL="16933" marR="6773" defTabSz="914331">
              <a:lnSpc>
                <a:spcPct val="104099"/>
              </a:lnSpc>
              <a:spcBef>
                <a:spcPts val="73"/>
              </a:spcBef>
              <a:defRPr/>
            </a:pPr>
            <a:r>
              <a:rPr lang="es-CO" sz="700" b="1" spc="20">
                <a:latin typeface="+mj-lt"/>
                <a:cs typeface="Segoe UI" panose="020B0502040204020203" pitchFamily="34" charset="0"/>
              </a:rPr>
              <a:t>Fuente: </a:t>
            </a:r>
            <a:r>
              <a:rPr lang="es-CO" sz="700" spc="13">
                <a:latin typeface="+mj-lt"/>
                <a:cs typeface="Segoe UI" panose="020B0502040204020203" pitchFamily="34" charset="0"/>
              </a:rPr>
              <a:t>DANE. Encuesta de Calidad de Vida ECV 2010-2024, con base en proyecciones del CNPV 2018.</a:t>
            </a:r>
          </a:p>
          <a:p>
            <a:pPr defTabSz="914355">
              <a:defRPr/>
            </a:pPr>
            <a:r>
              <a:rPr lang="es-CO" sz="700" b="1">
                <a:latin typeface="+mj-lt"/>
              </a:rPr>
              <a:t> Nota</a:t>
            </a:r>
            <a:r>
              <a:rPr lang="es-CO" sz="700">
                <a:latin typeface="+mj-lt"/>
              </a:rPr>
              <a:t>: En 2020 se usa la integración del registro administrativo SIMAT, el formulario C-600 y la Encuesta de Calidad de Vida para la estimación del indicador de inasistencia escolar.</a:t>
            </a:r>
          </a:p>
          <a:p>
            <a:pPr marL="16933" marR="6773" defTabSz="914331">
              <a:lnSpc>
                <a:spcPct val="104099"/>
              </a:lnSpc>
              <a:spcBef>
                <a:spcPts val="73"/>
              </a:spcBef>
              <a:defRPr/>
            </a:pPr>
            <a:r>
              <a:rPr lang="es-CO" sz="700">
                <a:latin typeface="+mj-lt"/>
              </a:rPr>
              <a:t>Para el cálculo total nacional, total cabeceras y centros poblados y rural disperso no se tiene en cuenta la ruralidad de la Amazonía-Orinoquía.</a:t>
            </a:r>
          </a:p>
          <a:p>
            <a:pPr marL="16933" marR="6773" defTabSz="914331">
              <a:lnSpc>
                <a:spcPct val="104099"/>
              </a:lnSpc>
              <a:spcBef>
                <a:spcPts val="73"/>
              </a:spcBef>
              <a:defRPr/>
            </a:pPr>
            <a:r>
              <a:rPr lang="es-CO" sz="700">
                <a:latin typeface="+mj-lt"/>
              </a:rPr>
              <a:t>Las diferencias con </a:t>
            </a:r>
            <a:r>
              <a:rPr lang="es-CO" sz="700" b="1">
                <a:latin typeface="+mj-lt"/>
              </a:rPr>
              <a:t>*</a:t>
            </a:r>
            <a:r>
              <a:rPr lang="es-CO" sz="700">
                <a:latin typeface="+mj-lt"/>
              </a:rPr>
              <a:t> son estadísticamente significativas al 95% de confianza.</a:t>
            </a:r>
            <a:endParaRPr lang="es-CO" sz="700">
              <a:latin typeface="+mj-lt"/>
              <a:cs typeface="Segoe UI" panose="020B0502040204020203" pitchFamily="34" charset="0"/>
            </a:endParaRPr>
          </a:p>
        </p:txBody>
      </p:sp>
      <p:sp>
        <p:nvSpPr>
          <p:cNvPr id="8" name="CuadroTexto 7">
            <a:extLst>
              <a:ext uri="{FF2B5EF4-FFF2-40B4-BE49-F238E27FC236}">
                <a16:creationId xmlns:a16="http://schemas.microsoft.com/office/drawing/2014/main" id="{6B9B6CAE-5205-43E0-A1C6-89C2C563531F}"/>
              </a:ext>
            </a:extLst>
          </p:cNvPr>
          <p:cNvSpPr txBox="1"/>
          <p:nvPr/>
        </p:nvSpPr>
        <p:spPr>
          <a:xfrm>
            <a:off x="6328853" y="746820"/>
            <a:ext cx="2374461" cy="369332"/>
          </a:xfrm>
          <a:prstGeom prst="rect">
            <a:avLst/>
          </a:prstGeom>
          <a:noFill/>
        </p:spPr>
        <p:txBody>
          <a:bodyPr wrap="square" rtlCol="0">
            <a:spAutoFit/>
          </a:bodyPr>
          <a:lstStyle/>
          <a:p>
            <a:pPr algn="ctr" defTabSz="457154">
              <a:defRPr/>
            </a:pPr>
            <a:r>
              <a:rPr lang="es-CO" sz="900" b="1" i="1">
                <a:solidFill>
                  <a:srgbClr val="2CA361"/>
                </a:solidFill>
                <a:latin typeface="+mj-lt"/>
              </a:rPr>
              <a:t>Variación incidencia pobreza multidimensional, 2024 - 2023</a:t>
            </a:r>
          </a:p>
        </p:txBody>
      </p:sp>
      <p:sp>
        <p:nvSpPr>
          <p:cNvPr id="7" name="Rectángulo 6">
            <a:extLst>
              <a:ext uri="{FF2B5EF4-FFF2-40B4-BE49-F238E27FC236}">
                <a16:creationId xmlns:a16="http://schemas.microsoft.com/office/drawing/2014/main" id="{11C7132D-C0E7-433A-AA44-B3DFDDF6D5AB}"/>
              </a:ext>
            </a:extLst>
          </p:cNvPr>
          <p:cNvSpPr/>
          <p:nvPr/>
        </p:nvSpPr>
        <p:spPr>
          <a:xfrm>
            <a:off x="6236857" y="753348"/>
            <a:ext cx="2567168" cy="1260182"/>
          </a:xfrm>
          <a:prstGeom prst="rect">
            <a:avLst/>
          </a:prstGeom>
          <a:noFill/>
          <a:ln w="6350">
            <a:solidFill>
              <a:srgbClr val="006F2D"/>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sz="1350">
              <a:latin typeface="+mj-lt"/>
            </a:endParaRPr>
          </a:p>
        </p:txBody>
      </p:sp>
      <p:sp>
        <p:nvSpPr>
          <p:cNvPr id="5" name="object 898">
            <a:extLst>
              <a:ext uri="{FF2B5EF4-FFF2-40B4-BE49-F238E27FC236}">
                <a16:creationId xmlns:a16="http://schemas.microsoft.com/office/drawing/2014/main" id="{FA637DD9-58E2-67BC-6426-A3EA07C2ED95}"/>
              </a:ext>
            </a:extLst>
          </p:cNvPr>
          <p:cNvSpPr txBox="1"/>
          <p:nvPr/>
        </p:nvSpPr>
        <p:spPr>
          <a:xfrm>
            <a:off x="444974" y="249714"/>
            <a:ext cx="6409025" cy="584775"/>
          </a:xfrm>
          <a:prstGeom prst="rect">
            <a:avLst/>
          </a:prstGeom>
        </p:spPr>
        <p:txBody>
          <a:bodyPr vert="horz" wrap="square" lIns="0" tIns="0" rIns="0" bIns="0" rtlCol="0">
            <a:spAutoFit/>
          </a:bodyPr>
          <a:lstStyle/>
          <a:p>
            <a:pPr marL="12700" defTabSz="457166"/>
            <a:r>
              <a:rPr lang="es-CO" sz="1600" spc="-5">
                <a:solidFill>
                  <a:srgbClr val="2CA361"/>
                </a:solidFill>
                <a:latin typeface="+mj-lt"/>
                <a:cs typeface="Arial"/>
              </a:rPr>
              <a:t>Incidencia de la pobreza multidimensional</a:t>
            </a:r>
          </a:p>
          <a:p>
            <a:pPr marL="12700" defTabSz="457154"/>
            <a:r>
              <a:rPr lang="es-CO" sz="1200" b="1" spc="-5">
                <a:solidFill>
                  <a:prstClr val="black"/>
                </a:solidFill>
                <a:cs typeface="Arial"/>
              </a:rPr>
              <a:t>Nacional y grandes dominios</a:t>
            </a:r>
          </a:p>
          <a:p>
            <a:pPr marL="12700" defTabSz="457166"/>
            <a:r>
              <a:rPr lang="es-CO" sz="1000" spc="-5">
                <a:latin typeface="+mj-lt"/>
                <a:cs typeface="Arial"/>
              </a:rPr>
              <a:t>2010 - 2024</a:t>
            </a:r>
          </a:p>
        </p:txBody>
      </p:sp>
      <p:cxnSp>
        <p:nvCxnSpPr>
          <p:cNvPr id="10" name="Conector recto 9">
            <a:extLst>
              <a:ext uri="{FF2B5EF4-FFF2-40B4-BE49-F238E27FC236}">
                <a16:creationId xmlns:a16="http://schemas.microsoft.com/office/drawing/2014/main" id="{F852B618-D12D-0D0B-7C41-24793E727BE0}"/>
              </a:ext>
            </a:extLst>
          </p:cNvPr>
          <p:cNvCxnSpPr>
            <a:cxnSpLocks/>
          </p:cNvCxnSpPr>
          <p:nvPr/>
        </p:nvCxnSpPr>
        <p:spPr>
          <a:xfrm flipV="1">
            <a:off x="339976" y="249713"/>
            <a:ext cx="0" cy="584775"/>
          </a:xfrm>
          <a:prstGeom prst="line">
            <a:avLst/>
          </a:prstGeom>
          <a:ln>
            <a:solidFill>
              <a:srgbClr val="9BBC58"/>
            </a:solidFill>
          </a:ln>
          <a:effectLst/>
        </p:spPr>
        <p:style>
          <a:lnRef idx="2">
            <a:schemeClr val="accent1"/>
          </a:lnRef>
          <a:fillRef idx="0">
            <a:schemeClr val="accent1"/>
          </a:fillRef>
          <a:effectRef idx="1">
            <a:schemeClr val="accent1"/>
          </a:effectRef>
          <a:fontRef idx="minor">
            <a:schemeClr val="tx1"/>
          </a:fontRef>
        </p:style>
      </p:cxnSp>
      <p:graphicFrame>
        <p:nvGraphicFramePr>
          <p:cNvPr id="16" name="Tabla 15">
            <a:extLst>
              <a:ext uri="{FF2B5EF4-FFF2-40B4-BE49-F238E27FC236}">
                <a16:creationId xmlns:a16="http://schemas.microsoft.com/office/drawing/2014/main" id="{A2BF5D9C-2069-B348-61C4-7C8D6775E458}"/>
              </a:ext>
            </a:extLst>
          </p:cNvPr>
          <p:cNvGraphicFramePr>
            <a:graphicFrameLocks noGrp="1"/>
          </p:cNvGraphicFramePr>
          <p:nvPr/>
        </p:nvGraphicFramePr>
        <p:xfrm>
          <a:off x="6371525" y="1116151"/>
          <a:ext cx="2333076" cy="845820"/>
        </p:xfrm>
        <a:graphic>
          <a:graphicData uri="http://schemas.openxmlformats.org/drawingml/2006/table">
            <a:tbl>
              <a:tblPr/>
              <a:tblGrid>
                <a:gridCol w="1206306">
                  <a:extLst>
                    <a:ext uri="{9D8B030D-6E8A-4147-A177-3AD203B41FA5}">
                      <a16:colId xmlns:a16="http://schemas.microsoft.com/office/drawing/2014/main" val="730434894"/>
                    </a:ext>
                  </a:extLst>
                </a:gridCol>
                <a:gridCol w="1126770">
                  <a:extLst>
                    <a:ext uri="{9D8B030D-6E8A-4147-A177-3AD203B41FA5}">
                      <a16:colId xmlns:a16="http://schemas.microsoft.com/office/drawing/2014/main" val="2572924554"/>
                    </a:ext>
                  </a:extLst>
                </a:gridCol>
              </a:tblGrid>
              <a:tr h="283845">
                <a:tc>
                  <a:txBody>
                    <a:bodyPr/>
                    <a:lstStyle/>
                    <a:p>
                      <a:pPr algn="ctr" rtl="0" fontAlgn="b"/>
                      <a:r>
                        <a:rPr lang="es-CO" sz="900" b="1" i="0" u="none" strike="noStrike" noProof="0">
                          <a:solidFill>
                            <a:srgbClr val="FFFFFF"/>
                          </a:solidFill>
                          <a:effectLst/>
                          <a:latin typeface="Encode"/>
                        </a:rPr>
                        <a:t>Dominio</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2CA361"/>
                    </a:solidFill>
                  </a:tcPr>
                </a:tc>
                <a:tc>
                  <a:txBody>
                    <a:bodyPr/>
                    <a:lstStyle/>
                    <a:p>
                      <a:pPr algn="ctr" rtl="0" fontAlgn="b"/>
                      <a:r>
                        <a:rPr lang="es-CO" sz="900" b="1" i="0" u="none" strike="noStrike" noProof="0">
                          <a:solidFill>
                            <a:srgbClr val="FFFFFF"/>
                          </a:solidFill>
                          <a:effectLst/>
                          <a:latin typeface="Encode"/>
                        </a:rPr>
                        <a:t>Variación en p.p.</a:t>
                      </a:r>
                    </a:p>
                    <a:p>
                      <a:pPr algn="ctr" rtl="0" fontAlgn="b"/>
                      <a:r>
                        <a:rPr lang="es-CO" sz="900" b="1" i="0" u="none" strike="noStrike" noProof="0">
                          <a:solidFill>
                            <a:srgbClr val="FFFFFF"/>
                          </a:solidFill>
                          <a:effectLst/>
                          <a:latin typeface="Encode"/>
                        </a:rPr>
                        <a:t> 2024 - 2023</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2CA361"/>
                    </a:solidFill>
                  </a:tcPr>
                </a:tc>
                <a:extLst>
                  <a:ext uri="{0D108BD9-81ED-4DB2-BD59-A6C34878D82A}">
                    <a16:rowId xmlns:a16="http://schemas.microsoft.com/office/drawing/2014/main" val="2233401808"/>
                  </a:ext>
                </a:extLst>
              </a:tr>
              <a:tr h="180975">
                <a:tc>
                  <a:txBody>
                    <a:bodyPr/>
                    <a:lstStyle/>
                    <a:p>
                      <a:pPr algn="ctr" rtl="0" fontAlgn="ctr"/>
                      <a:r>
                        <a:rPr lang="es-CO" sz="1100" b="1" i="0" u="none" strike="noStrike" noProof="0">
                          <a:solidFill>
                            <a:srgbClr val="9BBC58"/>
                          </a:solidFill>
                          <a:effectLst/>
                          <a:latin typeface="Encode"/>
                        </a:rPr>
                        <a:t>Nacional</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lumMod val="95000"/>
                      </a:schemeClr>
                    </a:solidFill>
                  </a:tcPr>
                </a:tc>
                <a:tc>
                  <a:txBody>
                    <a:bodyPr/>
                    <a:lstStyle/>
                    <a:p>
                      <a:pPr algn="ctr" rtl="0" fontAlgn="ctr"/>
                      <a:r>
                        <a:rPr lang="es-CO" sz="1100" b="1" i="0" u="none" strike="noStrike" noProof="0">
                          <a:solidFill>
                            <a:srgbClr val="9BBC58"/>
                          </a:solidFill>
                          <a:effectLst/>
                          <a:latin typeface="Encode"/>
                        </a:rPr>
                        <a:t>-0,6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685015430"/>
                  </a:ext>
                </a:extLst>
              </a:tr>
              <a:tr h="180975">
                <a:tc>
                  <a:txBody>
                    <a:bodyPr/>
                    <a:lstStyle/>
                    <a:p>
                      <a:pPr algn="ctr" rtl="0" fontAlgn="ctr"/>
                      <a:r>
                        <a:rPr lang="es-CO" sz="1100" b="1" i="0" u="none" strike="noStrike" noProof="0">
                          <a:solidFill>
                            <a:schemeClr val="bg1">
                              <a:lumMod val="65000"/>
                            </a:schemeClr>
                          </a:solidFill>
                          <a:effectLst/>
                          <a:latin typeface="Encode"/>
                        </a:rPr>
                        <a:t>Cabeceras</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solidFill>
                  </a:tcPr>
                </a:tc>
                <a:tc>
                  <a:txBody>
                    <a:bodyPr/>
                    <a:lstStyle/>
                    <a:p>
                      <a:pPr algn="ctr" rtl="0" fontAlgn="ctr"/>
                      <a:r>
                        <a:rPr lang="es-CO" sz="1100" b="1" i="0" u="none" strike="noStrike" noProof="0">
                          <a:solidFill>
                            <a:schemeClr val="bg1">
                              <a:lumMod val="65000"/>
                            </a:schemeClr>
                          </a:solidFill>
                          <a:effectLst/>
                          <a:latin typeface="Encode"/>
                        </a:rPr>
                        <a:t>-0,5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solidFill>
                  </a:tcPr>
                </a:tc>
                <a:extLst>
                  <a:ext uri="{0D108BD9-81ED-4DB2-BD59-A6C34878D82A}">
                    <a16:rowId xmlns:a16="http://schemas.microsoft.com/office/drawing/2014/main" val="443878553"/>
                  </a:ext>
                </a:extLst>
              </a:tr>
              <a:tr h="200025">
                <a:tc>
                  <a:txBody>
                    <a:bodyPr/>
                    <a:lstStyle/>
                    <a:p>
                      <a:pPr algn="ctr" rtl="0" fontAlgn="ctr"/>
                      <a:r>
                        <a:rPr lang="es-CO" sz="1100" b="1" i="0" u="none" strike="noStrike" noProof="0">
                          <a:solidFill>
                            <a:srgbClr val="07925D"/>
                          </a:solidFill>
                          <a:effectLst/>
                          <a:latin typeface="Encode"/>
                        </a:rPr>
                        <a:t>CP y RD</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lumMod val="95000"/>
                      </a:schemeClr>
                    </a:solidFill>
                  </a:tcPr>
                </a:tc>
                <a:tc>
                  <a:txBody>
                    <a:bodyPr/>
                    <a:lstStyle/>
                    <a:p>
                      <a:pPr algn="ctr" rtl="0" fontAlgn="ctr"/>
                      <a:r>
                        <a:rPr lang="es-CO" sz="1100" b="1" i="0" u="none" strike="noStrike" noProof="0">
                          <a:solidFill>
                            <a:srgbClr val="07925D"/>
                          </a:solidFill>
                          <a:effectLst/>
                          <a:latin typeface="Encode"/>
                        </a:rPr>
                        <a:t>-0,8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62245468"/>
                  </a:ext>
                </a:extLst>
              </a:tr>
            </a:tbl>
          </a:graphicData>
        </a:graphic>
      </p:graphicFrame>
      <p:graphicFrame>
        <p:nvGraphicFramePr>
          <p:cNvPr id="4" name="Gráfico 3">
            <a:extLst>
              <a:ext uri="{FF2B5EF4-FFF2-40B4-BE49-F238E27FC236}">
                <a16:creationId xmlns:a16="http://schemas.microsoft.com/office/drawing/2014/main" id="{FA144EE3-CB24-7830-9779-A2F677AB9AE1}"/>
              </a:ext>
            </a:extLst>
          </p:cNvPr>
          <p:cNvGraphicFramePr>
            <a:graphicFrameLocks/>
          </p:cNvGraphicFramePr>
          <p:nvPr/>
        </p:nvGraphicFramePr>
        <p:xfrm>
          <a:off x="444975" y="1331595"/>
          <a:ext cx="7738522" cy="319922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396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6CDBFD-8734-2C3D-A1AF-2527FC0A6198}"/>
            </a:ext>
          </a:extLst>
        </p:cNvPr>
        <p:cNvGrpSpPr/>
        <p:nvPr/>
      </p:nvGrpSpPr>
      <p:grpSpPr>
        <a:xfrm>
          <a:off x="0" y="0"/>
          <a:ext cx="0" cy="0"/>
          <a:chOff x="0" y="0"/>
          <a:chExt cx="0" cy="0"/>
        </a:xfrm>
      </p:grpSpPr>
      <p:sp>
        <p:nvSpPr>
          <p:cNvPr id="14" name="CuadroTexto 13">
            <a:extLst>
              <a:ext uri="{FF2B5EF4-FFF2-40B4-BE49-F238E27FC236}">
                <a16:creationId xmlns:a16="http://schemas.microsoft.com/office/drawing/2014/main" id="{0CB8D18A-0E80-2C80-0170-69F213572180}"/>
              </a:ext>
            </a:extLst>
          </p:cNvPr>
          <p:cNvSpPr txBox="1"/>
          <p:nvPr/>
        </p:nvSpPr>
        <p:spPr>
          <a:xfrm>
            <a:off x="362477" y="1607758"/>
            <a:ext cx="2217689" cy="276999"/>
          </a:xfrm>
          <a:prstGeom prst="rect">
            <a:avLst/>
          </a:prstGeom>
          <a:noFill/>
        </p:spPr>
        <p:txBody>
          <a:bodyPr wrap="square" lIns="91440" tIns="45720" rIns="91440" bIns="45720" rtlCol="0" anchor="t">
            <a:spAutoFit/>
          </a:bodyPr>
          <a:lstStyle/>
          <a:p>
            <a:pPr defTabSz="457154">
              <a:defRPr/>
            </a:pPr>
            <a:r>
              <a:rPr lang="es-CO" sz="1200" i="1" spc="-5">
                <a:solidFill>
                  <a:srgbClr val="2CA361"/>
                </a:solidFill>
                <a:latin typeface="+mj-lt"/>
                <a:cs typeface="Arial"/>
              </a:rPr>
              <a:t>Cifras en miles</a:t>
            </a:r>
          </a:p>
        </p:txBody>
      </p:sp>
      <p:sp>
        <p:nvSpPr>
          <p:cNvPr id="11" name="object 18">
            <a:extLst>
              <a:ext uri="{FF2B5EF4-FFF2-40B4-BE49-F238E27FC236}">
                <a16:creationId xmlns:a16="http://schemas.microsoft.com/office/drawing/2014/main" id="{75F780BA-9276-C5AF-6C44-FD686E712956}"/>
              </a:ext>
            </a:extLst>
          </p:cNvPr>
          <p:cNvSpPr txBox="1"/>
          <p:nvPr/>
        </p:nvSpPr>
        <p:spPr>
          <a:xfrm>
            <a:off x="467828" y="4539009"/>
            <a:ext cx="7304232" cy="473015"/>
          </a:xfrm>
          <a:prstGeom prst="rect">
            <a:avLst/>
          </a:prstGeom>
        </p:spPr>
        <p:txBody>
          <a:bodyPr vert="horz" wrap="square" lIns="0" tIns="6985" rIns="0" bIns="0" rtlCol="0">
            <a:spAutoFit/>
          </a:bodyPr>
          <a:lstStyle/>
          <a:p>
            <a:pPr marL="12700" marR="5080" defTabSz="685749">
              <a:lnSpc>
                <a:spcPct val="104099"/>
              </a:lnSpc>
              <a:spcBef>
                <a:spcPts val="55"/>
              </a:spcBef>
              <a:defRPr/>
            </a:pPr>
            <a:r>
              <a:rPr lang="es-CO" sz="700" b="1" spc="10">
                <a:solidFill>
                  <a:prstClr val="black"/>
                </a:solidFill>
                <a:latin typeface="+mj-lt"/>
                <a:cs typeface="Segoe UI" panose="020B0502040204020203" pitchFamily="34" charset="0"/>
              </a:rPr>
              <a:t>Fuente: </a:t>
            </a:r>
            <a:r>
              <a:rPr lang="es-CO" sz="700" spc="10">
                <a:solidFill>
                  <a:prstClr val="black"/>
                </a:solidFill>
                <a:latin typeface="+mj-lt"/>
                <a:cs typeface="Segoe UI" panose="020B0502040204020203" pitchFamily="34" charset="0"/>
              </a:rPr>
              <a:t>DANE. Encuesta de Calidad de Vida ECV </a:t>
            </a:r>
            <a:r>
              <a:rPr lang="es-CO" sz="700" spc="10">
                <a:solidFill>
                  <a:prstClr val="black"/>
                </a:solidFill>
                <a:highlight>
                  <a:srgbClr val="FBFBFB"/>
                </a:highlight>
                <a:latin typeface="+mj-lt"/>
                <a:cs typeface="Segoe UI" panose="020B0502040204020203" pitchFamily="34" charset="0"/>
              </a:rPr>
              <a:t>2018-2024</a:t>
            </a:r>
            <a:r>
              <a:rPr lang="es-CO" sz="700" spc="10">
                <a:solidFill>
                  <a:prstClr val="black"/>
                </a:solidFill>
                <a:latin typeface="+mj-lt"/>
                <a:cs typeface="Segoe UI" panose="020B0502040204020203" pitchFamily="34" charset="0"/>
              </a:rPr>
              <a:t>, con base en proyecciones del CNPV 2018.</a:t>
            </a:r>
          </a:p>
          <a:p>
            <a:r>
              <a:rPr lang="es-CO" sz="700" b="1" spc="10">
                <a:solidFill>
                  <a:prstClr val="black"/>
                </a:solidFill>
                <a:latin typeface="+mj-lt"/>
                <a:cs typeface="Segoe UI" panose="020B0502040204020203" pitchFamily="34" charset="0"/>
              </a:rPr>
              <a:t>Nota: </a:t>
            </a:r>
            <a:r>
              <a:rPr lang="es-CO" sz="700" spc="10">
                <a:solidFill>
                  <a:prstClr val="black"/>
                </a:solidFill>
                <a:latin typeface="+mj-lt"/>
                <a:cs typeface="Segoe UI" panose="020B0502040204020203" pitchFamily="34" charset="0"/>
              </a:rPr>
              <a:t>En 2020 se usa la integración del registro administrativo SIMAT, el formulario C-600 y la Encuesta de Calidad de Vida para la estimación del indicador de inasistencia escolar.</a:t>
            </a:r>
          </a:p>
          <a:p>
            <a:r>
              <a:rPr lang="es-CO" sz="700" spc="10">
                <a:solidFill>
                  <a:prstClr val="black"/>
                </a:solidFill>
                <a:latin typeface="+mj-lt"/>
                <a:cs typeface="Segoe UI" panose="020B0502040204020203" pitchFamily="34" charset="0"/>
              </a:rPr>
              <a:t>**Para el cálculo total nacional, total cabeceras y centros poblados y rural disperso no se tiene en cuenta la ruralidad de la Amazonía-Orinoquía</a:t>
            </a:r>
          </a:p>
          <a:p>
            <a:r>
              <a:rPr lang="es-CO" sz="700" spc="10">
                <a:solidFill>
                  <a:prstClr val="black"/>
                </a:solidFill>
                <a:latin typeface="+mj-lt"/>
                <a:cs typeface="Segoe UI" panose="020B0502040204020203" pitchFamily="34" charset="0"/>
              </a:rPr>
              <a:t>Las diferencias con </a:t>
            </a:r>
            <a:r>
              <a:rPr lang="es-CO" sz="900" b="1" spc="10">
                <a:solidFill>
                  <a:prstClr val="black"/>
                </a:solidFill>
                <a:latin typeface="+mj-lt"/>
                <a:cs typeface="Segoe UI" panose="020B0502040204020203" pitchFamily="34" charset="0"/>
              </a:rPr>
              <a:t>*</a:t>
            </a:r>
            <a:r>
              <a:rPr lang="es-CO" sz="700" spc="10">
                <a:solidFill>
                  <a:prstClr val="black"/>
                </a:solidFill>
                <a:latin typeface="+mj-lt"/>
                <a:cs typeface="Segoe UI" panose="020B0502040204020203" pitchFamily="34" charset="0"/>
              </a:rPr>
              <a:t> son estadísticamente significativas al 95% de confianza.</a:t>
            </a:r>
          </a:p>
        </p:txBody>
      </p:sp>
      <p:cxnSp>
        <p:nvCxnSpPr>
          <p:cNvPr id="2" name="Conector recto 1">
            <a:extLst>
              <a:ext uri="{FF2B5EF4-FFF2-40B4-BE49-F238E27FC236}">
                <a16:creationId xmlns:a16="http://schemas.microsoft.com/office/drawing/2014/main" id="{AAC1C1FF-E213-36A7-8B5D-94CC5C938276}"/>
              </a:ext>
            </a:extLst>
          </p:cNvPr>
          <p:cNvCxnSpPr>
            <a:cxnSpLocks/>
          </p:cNvCxnSpPr>
          <p:nvPr/>
        </p:nvCxnSpPr>
        <p:spPr>
          <a:xfrm flipV="1">
            <a:off x="465053" y="234698"/>
            <a:ext cx="0" cy="505133"/>
          </a:xfrm>
          <a:prstGeom prst="line">
            <a:avLst/>
          </a:prstGeom>
          <a:ln>
            <a:solidFill>
              <a:srgbClr val="9BBC58"/>
            </a:solidFill>
          </a:ln>
          <a:effectLst/>
        </p:spPr>
        <p:style>
          <a:lnRef idx="2">
            <a:schemeClr val="accent1"/>
          </a:lnRef>
          <a:fillRef idx="0">
            <a:schemeClr val="accent1"/>
          </a:fillRef>
          <a:effectRef idx="1">
            <a:schemeClr val="accent1"/>
          </a:effectRef>
          <a:fontRef idx="minor">
            <a:schemeClr val="tx1"/>
          </a:fontRef>
        </p:style>
      </p:cxnSp>
      <p:sp>
        <p:nvSpPr>
          <p:cNvPr id="4" name="object 898">
            <a:extLst>
              <a:ext uri="{FF2B5EF4-FFF2-40B4-BE49-F238E27FC236}">
                <a16:creationId xmlns:a16="http://schemas.microsoft.com/office/drawing/2014/main" id="{5D090261-5C23-3A41-D2AD-E02E27E994C4}"/>
              </a:ext>
            </a:extLst>
          </p:cNvPr>
          <p:cNvSpPr txBox="1"/>
          <p:nvPr/>
        </p:nvSpPr>
        <p:spPr>
          <a:xfrm>
            <a:off x="574074" y="162256"/>
            <a:ext cx="6409025" cy="584775"/>
          </a:xfrm>
          <a:prstGeom prst="rect">
            <a:avLst/>
          </a:prstGeom>
        </p:spPr>
        <p:txBody>
          <a:bodyPr vert="horz" wrap="square" lIns="0" tIns="0" rIns="0" bIns="0" rtlCol="0" anchor="t">
            <a:spAutoFit/>
          </a:bodyPr>
          <a:lstStyle/>
          <a:p>
            <a:pPr marL="12700" defTabSz="457166"/>
            <a:r>
              <a:rPr lang="es-CO" sz="1600" spc="-5">
                <a:solidFill>
                  <a:srgbClr val="2CA361"/>
                </a:solidFill>
                <a:latin typeface="+mj-lt"/>
                <a:cs typeface="Arial"/>
              </a:rPr>
              <a:t>Personas en situación de pobreza multidimensional</a:t>
            </a:r>
          </a:p>
          <a:p>
            <a:pPr marL="12700" defTabSz="457154"/>
            <a:r>
              <a:rPr lang="es-CO" sz="1200" b="1" spc="-5">
                <a:solidFill>
                  <a:prstClr val="black"/>
                </a:solidFill>
                <a:cs typeface="Arial"/>
              </a:rPr>
              <a:t>Nacional y grandes dominios</a:t>
            </a:r>
          </a:p>
          <a:p>
            <a:pPr marL="12700" defTabSz="457166"/>
            <a:r>
              <a:rPr lang="es-CO" sz="1000" spc="-5">
                <a:highlight>
                  <a:srgbClr val="FBFBFB"/>
                </a:highlight>
                <a:latin typeface="+mj-lt"/>
                <a:cs typeface="Arial"/>
              </a:rPr>
              <a:t>2018 - 2024</a:t>
            </a:r>
          </a:p>
        </p:txBody>
      </p:sp>
      <p:graphicFrame>
        <p:nvGraphicFramePr>
          <p:cNvPr id="3" name="Objeto 2">
            <a:extLst>
              <a:ext uri="{FF2B5EF4-FFF2-40B4-BE49-F238E27FC236}">
                <a16:creationId xmlns:a16="http://schemas.microsoft.com/office/drawing/2014/main" id="{899E13A3-6987-F2F9-D0D0-CA2F4EAED89B}"/>
              </a:ext>
            </a:extLst>
          </p:cNvPr>
          <p:cNvGraphicFramePr>
            <a:graphicFrameLocks noChangeAspect="1"/>
          </p:cNvGraphicFramePr>
          <p:nvPr/>
        </p:nvGraphicFramePr>
        <p:xfrm>
          <a:off x="487539" y="1919824"/>
          <a:ext cx="8083550" cy="1127125"/>
        </p:xfrm>
        <a:graphic>
          <a:graphicData uri="http://schemas.openxmlformats.org/presentationml/2006/ole">
            <mc:AlternateContent xmlns:mc="http://schemas.openxmlformats.org/markup-compatibility/2006">
              <mc:Choice xmlns:v="urn:schemas-microsoft-com:vml" Requires="v">
                <p:oleObj name="Worksheet" r:id="rId2" imgW="10858626" imgH="1514627" progId="Excel.Sheet.12">
                  <p:embed/>
                </p:oleObj>
              </mc:Choice>
              <mc:Fallback>
                <p:oleObj name="Worksheet" r:id="rId2" imgW="10858626" imgH="1514627" progId="Excel.Sheet.12">
                  <p:embed/>
                  <p:pic>
                    <p:nvPicPr>
                      <p:cNvPr id="3" name="Objeto 2">
                        <a:extLst>
                          <a:ext uri="{FF2B5EF4-FFF2-40B4-BE49-F238E27FC236}">
                            <a16:creationId xmlns:a16="http://schemas.microsoft.com/office/drawing/2014/main" id="{899E13A3-6987-F2F9-D0D0-CA2F4EAED89B}"/>
                          </a:ext>
                        </a:extLst>
                      </p:cNvPr>
                      <p:cNvPicPr/>
                      <p:nvPr/>
                    </p:nvPicPr>
                    <p:blipFill>
                      <a:blip r:embed="rId3"/>
                      <a:stretch>
                        <a:fillRect/>
                      </a:stretch>
                    </p:blipFill>
                    <p:spPr>
                      <a:xfrm>
                        <a:off x="487539" y="1919824"/>
                        <a:ext cx="8083550" cy="1127125"/>
                      </a:xfrm>
                      <a:prstGeom prst="rect">
                        <a:avLst/>
                      </a:prstGeom>
                      <a:ln>
                        <a:noFill/>
                      </a:ln>
                    </p:spPr>
                  </p:pic>
                </p:oleObj>
              </mc:Fallback>
            </mc:AlternateContent>
          </a:graphicData>
        </a:graphic>
      </p:graphicFrame>
    </p:spTree>
    <p:extLst>
      <p:ext uri="{BB962C8B-B14F-4D97-AF65-F5344CB8AC3E}">
        <p14:creationId xmlns:p14="http://schemas.microsoft.com/office/powerpoint/2010/main" val="2605296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34328" y="4749415"/>
            <a:ext cx="4647214" cy="332848"/>
          </a:xfrm>
          <a:prstGeom prst="rect">
            <a:avLst/>
          </a:prstGeom>
        </p:spPr>
        <p:txBody>
          <a:bodyPr wrap="square">
            <a:spAutoFit/>
          </a:bodyPr>
          <a:lstStyle/>
          <a:p>
            <a:pPr marL="12700" marR="5080" defTabSz="685749">
              <a:lnSpc>
                <a:spcPct val="110000"/>
              </a:lnSpc>
              <a:spcBef>
                <a:spcPts val="55"/>
              </a:spcBef>
              <a:defRPr/>
            </a:pPr>
            <a:r>
              <a:rPr lang="es-CO" sz="700" b="1" spc="15">
                <a:latin typeface="+mj-lt"/>
                <a:cs typeface="Segoe UI" panose="020B0502040204020203" pitchFamily="34" charset="0"/>
              </a:rPr>
              <a:t>Fuente: </a:t>
            </a:r>
            <a:r>
              <a:rPr lang="es-CO" sz="700" spc="10">
                <a:latin typeface="+mj-lt"/>
                <a:cs typeface="Segoe UI" panose="020B0502040204020203" pitchFamily="34" charset="0"/>
              </a:rPr>
              <a:t>DANE. Encuesta de Calidad de </a:t>
            </a:r>
            <a:r>
              <a:rPr lang="es-CO" sz="700" spc="10">
                <a:highlight>
                  <a:srgbClr val="FBFBFB"/>
                </a:highlight>
                <a:latin typeface="+mj-lt"/>
                <a:cs typeface="Segoe UI" panose="020B0502040204020203" pitchFamily="34" charset="0"/>
              </a:rPr>
              <a:t>Vida ECV 2023 y 2024, </a:t>
            </a:r>
            <a:r>
              <a:rPr lang="es-CO" sz="700" spc="10">
                <a:latin typeface="+mj-lt"/>
                <a:cs typeface="Segoe UI" panose="020B0502040204020203" pitchFamily="34" charset="0"/>
              </a:rPr>
              <a:t>con base en proyecciones del CNPV 2018</a:t>
            </a:r>
          </a:p>
          <a:p>
            <a:pPr marL="12700" marR="5080" defTabSz="685749">
              <a:lnSpc>
                <a:spcPct val="110000"/>
              </a:lnSpc>
              <a:spcBef>
                <a:spcPts val="55"/>
              </a:spcBef>
              <a:defRPr/>
            </a:pPr>
            <a:r>
              <a:rPr lang="es-CO" sz="700" b="1">
                <a:latin typeface="+mj-lt"/>
              </a:rPr>
              <a:t>Nota: </a:t>
            </a:r>
            <a:r>
              <a:rPr lang="es-CO" sz="700">
                <a:latin typeface="+mj-lt"/>
              </a:rPr>
              <a:t>Las diferencias con </a:t>
            </a:r>
            <a:r>
              <a:rPr lang="es-CO" sz="700" b="1">
                <a:latin typeface="+mj-lt"/>
              </a:rPr>
              <a:t>*</a:t>
            </a:r>
            <a:r>
              <a:rPr lang="es-CO" sz="700">
                <a:latin typeface="+mj-lt"/>
              </a:rPr>
              <a:t> son estadísticamente significativas al 95% de confianza.</a:t>
            </a:r>
            <a:r>
              <a:rPr lang="es-CO" sz="700" spc="10">
                <a:latin typeface="+mj-lt"/>
                <a:cs typeface="Segoe UI" panose="020B0502040204020203" pitchFamily="34" charset="0"/>
              </a:rPr>
              <a:t>.</a:t>
            </a:r>
          </a:p>
        </p:txBody>
      </p:sp>
      <p:cxnSp>
        <p:nvCxnSpPr>
          <p:cNvPr id="2" name="Conector recto 1">
            <a:extLst>
              <a:ext uri="{FF2B5EF4-FFF2-40B4-BE49-F238E27FC236}">
                <a16:creationId xmlns:a16="http://schemas.microsoft.com/office/drawing/2014/main" id="{B67AB118-5584-A4D3-0C2C-37F2F4F3F371}"/>
              </a:ext>
            </a:extLst>
          </p:cNvPr>
          <p:cNvCxnSpPr>
            <a:cxnSpLocks/>
          </p:cNvCxnSpPr>
          <p:nvPr/>
        </p:nvCxnSpPr>
        <p:spPr>
          <a:xfrm flipV="1">
            <a:off x="434328" y="285222"/>
            <a:ext cx="0" cy="492379"/>
          </a:xfrm>
          <a:prstGeom prst="line">
            <a:avLst/>
          </a:prstGeom>
          <a:ln>
            <a:solidFill>
              <a:srgbClr val="9BBC58"/>
            </a:solidFill>
          </a:ln>
          <a:effectLst/>
        </p:spPr>
        <p:style>
          <a:lnRef idx="2">
            <a:schemeClr val="accent1"/>
          </a:lnRef>
          <a:fillRef idx="0">
            <a:schemeClr val="accent1"/>
          </a:fillRef>
          <a:effectRef idx="1">
            <a:schemeClr val="accent1"/>
          </a:effectRef>
          <a:fontRef idx="minor">
            <a:schemeClr val="tx1"/>
          </a:fontRef>
        </p:style>
      </p:cxnSp>
      <p:sp>
        <p:nvSpPr>
          <p:cNvPr id="4" name="object 898">
            <a:extLst>
              <a:ext uri="{FF2B5EF4-FFF2-40B4-BE49-F238E27FC236}">
                <a16:creationId xmlns:a16="http://schemas.microsoft.com/office/drawing/2014/main" id="{D7F41D7A-F613-B1B0-E117-ED4802AB2F1B}"/>
              </a:ext>
            </a:extLst>
          </p:cNvPr>
          <p:cNvSpPr txBox="1"/>
          <p:nvPr/>
        </p:nvSpPr>
        <p:spPr>
          <a:xfrm>
            <a:off x="521600" y="254919"/>
            <a:ext cx="6409025" cy="615553"/>
          </a:xfrm>
          <a:prstGeom prst="rect">
            <a:avLst/>
          </a:prstGeom>
        </p:spPr>
        <p:txBody>
          <a:bodyPr vert="horz" wrap="square" lIns="0" tIns="0" rIns="0" bIns="0" rtlCol="0" anchor="t">
            <a:spAutoFit/>
          </a:bodyPr>
          <a:lstStyle/>
          <a:p>
            <a:pPr marL="12700" defTabSz="457166"/>
            <a:r>
              <a:rPr lang="es-CO" sz="1600" spc="-5">
                <a:solidFill>
                  <a:srgbClr val="2CA361"/>
                </a:solidFill>
                <a:latin typeface="+mj-lt"/>
                <a:cs typeface="Arial"/>
              </a:rPr>
              <a:t>Porcentaje de hogares privados por indicador</a:t>
            </a:r>
          </a:p>
          <a:p>
            <a:pPr marL="12700" defTabSz="457154"/>
            <a:r>
              <a:rPr lang="es-CO" sz="1200" b="1" spc="-5">
                <a:solidFill>
                  <a:prstClr val="black"/>
                </a:solidFill>
                <a:cs typeface="Arial"/>
              </a:rPr>
              <a:t>Nacional y grandes dominios</a:t>
            </a:r>
          </a:p>
          <a:p>
            <a:pPr marL="12700" defTabSz="457166"/>
            <a:r>
              <a:rPr lang="es-CO" sz="1200" b="1" spc="-5">
                <a:solidFill>
                  <a:srgbClr val="000000"/>
                </a:solidFill>
                <a:latin typeface="+mj-lt"/>
                <a:cs typeface="Arial"/>
              </a:rPr>
              <a:t> </a:t>
            </a:r>
            <a:r>
              <a:rPr lang="es-CO" sz="1000" spc="-5">
                <a:solidFill>
                  <a:srgbClr val="000000"/>
                </a:solidFill>
                <a:highlight>
                  <a:srgbClr val="FBFBFB"/>
                </a:highlight>
                <a:latin typeface="+mj-lt"/>
                <a:cs typeface="Arial"/>
              </a:rPr>
              <a:t>2023 - 2024</a:t>
            </a:r>
          </a:p>
        </p:txBody>
      </p:sp>
      <p:graphicFrame>
        <p:nvGraphicFramePr>
          <p:cNvPr id="6" name="Tabla 5">
            <a:extLst>
              <a:ext uri="{FF2B5EF4-FFF2-40B4-BE49-F238E27FC236}">
                <a16:creationId xmlns:a16="http://schemas.microsoft.com/office/drawing/2014/main" id="{7A1C1461-527E-04DC-CF54-E5FDF0A2F7DB}"/>
              </a:ext>
            </a:extLst>
          </p:cNvPr>
          <p:cNvGraphicFramePr>
            <a:graphicFrameLocks noGrp="1"/>
          </p:cNvGraphicFramePr>
          <p:nvPr/>
        </p:nvGraphicFramePr>
        <p:xfrm>
          <a:off x="521600" y="1279018"/>
          <a:ext cx="8072005" cy="3189677"/>
        </p:xfrm>
        <a:graphic>
          <a:graphicData uri="http://schemas.openxmlformats.org/drawingml/2006/table">
            <a:tbl>
              <a:tblPr/>
              <a:tblGrid>
                <a:gridCol w="636641">
                  <a:extLst>
                    <a:ext uri="{9D8B030D-6E8A-4147-A177-3AD203B41FA5}">
                      <a16:colId xmlns:a16="http://schemas.microsoft.com/office/drawing/2014/main" val="513424170"/>
                    </a:ext>
                  </a:extLst>
                </a:gridCol>
                <a:gridCol w="2217157">
                  <a:extLst>
                    <a:ext uri="{9D8B030D-6E8A-4147-A177-3AD203B41FA5}">
                      <a16:colId xmlns:a16="http://schemas.microsoft.com/office/drawing/2014/main" val="2907649964"/>
                    </a:ext>
                  </a:extLst>
                </a:gridCol>
                <a:gridCol w="417607">
                  <a:extLst>
                    <a:ext uri="{9D8B030D-6E8A-4147-A177-3AD203B41FA5}">
                      <a16:colId xmlns:a16="http://schemas.microsoft.com/office/drawing/2014/main" val="1492282272"/>
                    </a:ext>
                  </a:extLst>
                </a:gridCol>
                <a:gridCol w="457200">
                  <a:extLst>
                    <a:ext uri="{9D8B030D-6E8A-4147-A177-3AD203B41FA5}">
                      <a16:colId xmlns:a16="http://schemas.microsoft.com/office/drawing/2014/main" val="1261952967"/>
                    </a:ext>
                  </a:extLst>
                </a:gridCol>
                <a:gridCol w="671945">
                  <a:extLst>
                    <a:ext uri="{9D8B030D-6E8A-4147-A177-3AD203B41FA5}">
                      <a16:colId xmlns:a16="http://schemas.microsoft.com/office/drawing/2014/main" val="2805651579"/>
                    </a:ext>
                  </a:extLst>
                </a:gridCol>
                <a:gridCol w="259451">
                  <a:extLst>
                    <a:ext uri="{9D8B030D-6E8A-4147-A177-3AD203B41FA5}">
                      <a16:colId xmlns:a16="http://schemas.microsoft.com/office/drawing/2014/main" val="3938448265"/>
                    </a:ext>
                  </a:extLst>
                </a:gridCol>
                <a:gridCol w="454058">
                  <a:extLst>
                    <a:ext uri="{9D8B030D-6E8A-4147-A177-3AD203B41FA5}">
                      <a16:colId xmlns:a16="http://schemas.microsoft.com/office/drawing/2014/main" val="2098794163"/>
                    </a:ext>
                  </a:extLst>
                </a:gridCol>
                <a:gridCol w="415737">
                  <a:extLst>
                    <a:ext uri="{9D8B030D-6E8A-4147-A177-3AD203B41FA5}">
                      <a16:colId xmlns:a16="http://schemas.microsoft.com/office/drawing/2014/main" val="3178809154"/>
                    </a:ext>
                  </a:extLst>
                </a:gridCol>
                <a:gridCol w="624468">
                  <a:extLst>
                    <a:ext uri="{9D8B030D-6E8A-4147-A177-3AD203B41FA5}">
                      <a16:colId xmlns:a16="http://schemas.microsoft.com/office/drawing/2014/main" val="3623425005"/>
                    </a:ext>
                  </a:extLst>
                </a:gridCol>
                <a:gridCol w="252761">
                  <a:extLst>
                    <a:ext uri="{9D8B030D-6E8A-4147-A177-3AD203B41FA5}">
                      <a16:colId xmlns:a16="http://schemas.microsoft.com/office/drawing/2014/main" val="504830395"/>
                    </a:ext>
                  </a:extLst>
                </a:gridCol>
                <a:gridCol w="480416">
                  <a:extLst>
                    <a:ext uri="{9D8B030D-6E8A-4147-A177-3AD203B41FA5}">
                      <a16:colId xmlns:a16="http://schemas.microsoft.com/office/drawing/2014/main" val="1883557136"/>
                    </a:ext>
                  </a:extLst>
                </a:gridCol>
                <a:gridCol w="300170">
                  <a:extLst>
                    <a:ext uri="{9D8B030D-6E8A-4147-A177-3AD203B41FA5}">
                      <a16:colId xmlns:a16="http://schemas.microsoft.com/office/drawing/2014/main" val="2637887367"/>
                    </a:ext>
                  </a:extLst>
                </a:gridCol>
                <a:gridCol w="662721">
                  <a:extLst>
                    <a:ext uri="{9D8B030D-6E8A-4147-A177-3AD203B41FA5}">
                      <a16:colId xmlns:a16="http://schemas.microsoft.com/office/drawing/2014/main" val="2004793229"/>
                    </a:ext>
                  </a:extLst>
                </a:gridCol>
                <a:gridCol w="221673">
                  <a:extLst>
                    <a:ext uri="{9D8B030D-6E8A-4147-A177-3AD203B41FA5}">
                      <a16:colId xmlns:a16="http://schemas.microsoft.com/office/drawing/2014/main" val="2777284194"/>
                    </a:ext>
                  </a:extLst>
                </a:gridCol>
              </a:tblGrid>
              <a:tr h="382807">
                <a:tc rowSpan="2">
                  <a:txBody>
                    <a:bodyPr/>
                    <a:lstStyle/>
                    <a:p>
                      <a:pPr algn="ctr" rtl="0" fontAlgn="ctr"/>
                      <a:r>
                        <a:rPr lang="es-CO" sz="800" b="1" i="0" u="none" strike="noStrike" noProof="0">
                          <a:solidFill>
                            <a:srgbClr val="FFFFFF"/>
                          </a:solidFill>
                          <a:effectLst/>
                          <a:latin typeface="+mn-lt"/>
                        </a:rPr>
                        <a:t>Dimensión</a:t>
                      </a:r>
                      <a:endParaRPr lang="es-CO" sz="600" b="1" i="0" u="none" strike="noStrike" noProof="0">
                        <a:solidFill>
                          <a:srgbClr val="FFFFFF"/>
                        </a:solidFill>
                        <a:effectLst/>
                        <a:latin typeface="+mn-lt"/>
                      </a:endParaRPr>
                    </a:p>
                  </a:txBody>
                  <a:tcPr marL="5617" marR="5617" marT="5617" marB="0" anchor="ctr">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6F2D"/>
                    </a:solidFill>
                  </a:tcPr>
                </a:tc>
                <a:tc>
                  <a:txBody>
                    <a:bodyPr/>
                    <a:lstStyle/>
                    <a:p>
                      <a:pPr algn="ctr" rtl="0" fontAlgn="ctr"/>
                      <a:r>
                        <a:rPr lang="es-CO" sz="800" b="1" i="0" u="none" strike="noStrike" noProof="0">
                          <a:solidFill>
                            <a:srgbClr val="FFFFFF"/>
                          </a:solidFill>
                          <a:effectLst/>
                          <a:latin typeface="+mn-lt"/>
                        </a:rPr>
                        <a:t> Cifras en porcentaje</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6F2D"/>
                    </a:solidFill>
                  </a:tcPr>
                </a:tc>
                <a:tc gridSpan="2">
                  <a:txBody>
                    <a:bodyPr/>
                    <a:lstStyle/>
                    <a:p>
                      <a:pPr algn="ctr" rtl="0" fontAlgn="ctr"/>
                      <a:r>
                        <a:rPr lang="es-CO" sz="800" b="1" i="0" u="none" strike="noStrike" noProof="0">
                          <a:solidFill>
                            <a:srgbClr val="FFFFFF"/>
                          </a:solidFill>
                          <a:effectLst/>
                          <a:latin typeface="+mn-lt"/>
                        </a:rPr>
                        <a:t>Total nacional</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6F2D"/>
                    </a:solidFill>
                  </a:tcPr>
                </a:tc>
                <a:tc hMerge="1">
                  <a:txBody>
                    <a:bodyPr/>
                    <a:lstStyle/>
                    <a:p>
                      <a:endParaRPr lang="es-ES"/>
                    </a:p>
                  </a:txBody>
                  <a:tcPr/>
                </a:tc>
                <a:tc rowSpan="2">
                  <a:txBody>
                    <a:bodyPr/>
                    <a:lstStyle/>
                    <a:p>
                      <a:pPr algn="ctr" rtl="0" fontAlgn="ctr"/>
                      <a:r>
                        <a:rPr lang="es-CO" sz="800" b="1" i="0" u="none" strike="noStrike" noProof="0">
                          <a:solidFill>
                            <a:srgbClr val="FFFFFF"/>
                          </a:solidFill>
                          <a:effectLst/>
                          <a:latin typeface="+mn-lt"/>
                        </a:rPr>
                        <a:t>Variación en p.p. 2024-2023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6F2D"/>
                    </a:solidFill>
                  </a:tcPr>
                </a:tc>
                <a:tc rowSpan="2">
                  <a:txBody>
                    <a:bodyPr/>
                    <a:lstStyle/>
                    <a:p>
                      <a:pPr algn="ctr" fontAlgn="ctr"/>
                      <a:r>
                        <a:rPr lang="es-CO" sz="800" b="1" i="0" u="none" strike="noStrike" noProof="0">
                          <a:solidFill>
                            <a:srgbClr val="FFFFFF"/>
                          </a:solidFill>
                          <a:effectLst/>
                          <a:latin typeface="+mn-lt"/>
                        </a:rPr>
                        <a:t>↑↓</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6F2D"/>
                    </a:solidFill>
                  </a:tcPr>
                </a:tc>
                <a:tc gridSpan="2">
                  <a:txBody>
                    <a:bodyPr/>
                    <a:lstStyle/>
                    <a:p>
                      <a:pPr algn="ctr" rtl="0" fontAlgn="ctr"/>
                      <a:r>
                        <a:rPr lang="es-CO" sz="800" b="1" i="0" u="none" strike="noStrike" noProof="0">
                          <a:solidFill>
                            <a:srgbClr val="FFFFFF"/>
                          </a:solidFill>
                          <a:effectLst/>
                          <a:latin typeface="+mn-lt"/>
                        </a:rPr>
                        <a:t>Cabeceras</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6F2D"/>
                    </a:solidFill>
                  </a:tcPr>
                </a:tc>
                <a:tc hMerge="1">
                  <a:txBody>
                    <a:bodyPr/>
                    <a:lstStyle/>
                    <a:p>
                      <a:endParaRPr lang="es-ES"/>
                    </a:p>
                  </a:txBody>
                  <a:tcPr/>
                </a:tc>
                <a:tc rowSpan="2">
                  <a:txBody>
                    <a:bodyPr/>
                    <a:lstStyle/>
                    <a:p>
                      <a:pPr algn="ctr" rtl="0" fontAlgn="ctr"/>
                      <a:r>
                        <a:rPr lang="es-CO" sz="800" b="1" i="0" u="none" strike="noStrike" noProof="0">
                          <a:solidFill>
                            <a:srgbClr val="FFFFFF"/>
                          </a:solidFill>
                          <a:effectLst/>
                          <a:latin typeface="+mn-lt"/>
                        </a:rPr>
                        <a:t>Variación en p.p. 2024-2023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6F2D"/>
                    </a:solidFill>
                  </a:tcPr>
                </a:tc>
                <a:tc rowSpan="2">
                  <a:txBody>
                    <a:bodyPr/>
                    <a:lstStyle/>
                    <a:p>
                      <a:pPr algn="ctr" fontAlgn="ctr"/>
                      <a:r>
                        <a:rPr lang="es-CO" sz="800" b="1" i="0" u="none" strike="noStrike" noProof="0">
                          <a:solidFill>
                            <a:srgbClr val="FFFFFF"/>
                          </a:solidFill>
                          <a:effectLst/>
                          <a:latin typeface="+mn-lt"/>
                        </a:rPr>
                        <a:t>↑↓</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6F2D"/>
                    </a:solidFill>
                  </a:tcPr>
                </a:tc>
                <a:tc gridSpan="2">
                  <a:txBody>
                    <a:bodyPr/>
                    <a:lstStyle/>
                    <a:p>
                      <a:pPr algn="ctr" rtl="0" fontAlgn="ctr"/>
                      <a:r>
                        <a:rPr lang="es-CO" sz="800" b="1" i="0" u="none" strike="noStrike" noProof="0">
                          <a:solidFill>
                            <a:srgbClr val="FFFFFF"/>
                          </a:solidFill>
                          <a:effectLst/>
                          <a:latin typeface="+mn-lt"/>
                        </a:rPr>
                        <a:t>Centros poblados y rural disperso</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6F2D"/>
                    </a:solidFill>
                  </a:tcPr>
                </a:tc>
                <a:tc hMerge="1">
                  <a:txBody>
                    <a:bodyPr/>
                    <a:lstStyle/>
                    <a:p>
                      <a:endParaRPr lang="es-ES"/>
                    </a:p>
                  </a:txBody>
                  <a:tcPr/>
                </a:tc>
                <a:tc rowSpan="2">
                  <a:txBody>
                    <a:bodyPr/>
                    <a:lstStyle/>
                    <a:p>
                      <a:pPr algn="ctr" rtl="0" fontAlgn="ctr"/>
                      <a:r>
                        <a:rPr lang="es-CO" sz="800" b="1" i="0" u="none" strike="noStrike" noProof="0">
                          <a:solidFill>
                            <a:srgbClr val="FFFFFF"/>
                          </a:solidFill>
                          <a:effectLst/>
                          <a:latin typeface="+mn-lt"/>
                        </a:rPr>
                        <a:t>Variación en p.p. 2024-2023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6F2D"/>
                    </a:solidFill>
                  </a:tcPr>
                </a:tc>
                <a:tc rowSpan="2">
                  <a:txBody>
                    <a:bodyPr/>
                    <a:lstStyle/>
                    <a:p>
                      <a:pPr algn="ctr" fontAlgn="ctr"/>
                      <a:r>
                        <a:rPr lang="es-CO" sz="800" b="1" i="0" u="none" strike="noStrike" noProof="0">
                          <a:solidFill>
                            <a:srgbClr val="FFFFFF"/>
                          </a:solidFill>
                          <a:effectLst/>
                          <a:latin typeface="+mn-lt"/>
                        </a:rPr>
                        <a:t>↑↓</a:t>
                      </a:r>
                    </a:p>
                  </a:txBody>
                  <a:tcPr marL="5617" marR="5617" marT="5617" marB="0" anchor="ctr">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6F2D"/>
                    </a:solidFill>
                  </a:tcPr>
                </a:tc>
                <a:extLst>
                  <a:ext uri="{0D108BD9-81ED-4DB2-BD59-A6C34878D82A}">
                    <a16:rowId xmlns:a16="http://schemas.microsoft.com/office/drawing/2014/main" val="763785032"/>
                  </a:ext>
                </a:extLst>
              </a:tr>
              <a:tr h="167166">
                <a:tc vMerge="1">
                  <a:txBody>
                    <a:bodyPr/>
                    <a:lstStyle/>
                    <a:p>
                      <a:endParaRPr lang="es-ES"/>
                    </a:p>
                  </a:txBody>
                  <a:tcPr/>
                </a:tc>
                <a:tc>
                  <a:txBody>
                    <a:bodyPr/>
                    <a:lstStyle/>
                    <a:p>
                      <a:pPr algn="ctr" rtl="0" fontAlgn="ctr"/>
                      <a:r>
                        <a:rPr lang="es-CO" sz="800" b="1" i="0" u="none" strike="noStrike" noProof="0">
                          <a:solidFill>
                            <a:srgbClr val="FFFFFF"/>
                          </a:solidFill>
                          <a:effectLst/>
                          <a:latin typeface="Segoe UI" panose="020B0502040204020203" pitchFamily="34" charset="0"/>
                        </a:rPr>
                        <a:t>Indicador</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6F2D"/>
                    </a:solidFill>
                  </a:tcPr>
                </a:tc>
                <a:tc>
                  <a:txBody>
                    <a:bodyPr/>
                    <a:lstStyle/>
                    <a:p>
                      <a:pPr algn="ctr" rtl="0" fontAlgn="ctr"/>
                      <a:r>
                        <a:rPr lang="es-CO" sz="800" b="1" i="0" u="none" strike="noStrike" noProof="0">
                          <a:solidFill>
                            <a:srgbClr val="FFFFFF"/>
                          </a:solidFill>
                          <a:effectLst/>
                          <a:latin typeface="Segoe UI" panose="020B0502040204020203" pitchFamily="34" charset="0"/>
                        </a:rPr>
                        <a:t>2023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6F2D"/>
                    </a:solidFill>
                  </a:tcPr>
                </a:tc>
                <a:tc>
                  <a:txBody>
                    <a:bodyPr/>
                    <a:lstStyle/>
                    <a:p>
                      <a:pPr algn="ctr" rtl="0" fontAlgn="ctr"/>
                      <a:r>
                        <a:rPr lang="es-CO" sz="800" b="1" i="0" u="none" strike="noStrike" noProof="0">
                          <a:solidFill>
                            <a:srgbClr val="FFFFFF"/>
                          </a:solidFill>
                          <a:effectLst/>
                          <a:latin typeface="Segoe UI" panose="020B0502040204020203" pitchFamily="34" charset="0"/>
                        </a:rPr>
                        <a:t>2024</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6F2D"/>
                    </a:solidFill>
                  </a:tcPr>
                </a:tc>
                <a:tc vMerge="1">
                  <a:txBody>
                    <a:bodyPr/>
                    <a:lstStyle/>
                    <a:p>
                      <a:endParaRPr lang="es-ES"/>
                    </a:p>
                  </a:txBody>
                  <a:tcPr/>
                </a:tc>
                <a:tc vMerge="1">
                  <a:txBody>
                    <a:bodyPr/>
                    <a:lstStyle/>
                    <a:p>
                      <a:endParaRPr lang="es-ES"/>
                    </a:p>
                  </a:txBody>
                  <a:tcPr/>
                </a:tc>
                <a:tc>
                  <a:txBody>
                    <a:bodyPr/>
                    <a:lstStyle/>
                    <a:p>
                      <a:pPr algn="ctr" rtl="0" fontAlgn="ctr"/>
                      <a:r>
                        <a:rPr lang="es-CO" sz="800" b="1" i="0" u="none" strike="noStrike" noProof="0">
                          <a:solidFill>
                            <a:srgbClr val="FFFFFF"/>
                          </a:solidFill>
                          <a:effectLst/>
                          <a:latin typeface="Segoe UI" panose="020B0502040204020203" pitchFamily="34" charset="0"/>
                        </a:rPr>
                        <a:t>2023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6F2D"/>
                    </a:solidFill>
                  </a:tcPr>
                </a:tc>
                <a:tc>
                  <a:txBody>
                    <a:bodyPr/>
                    <a:lstStyle/>
                    <a:p>
                      <a:pPr algn="ctr" rtl="0" fontAlgn="ctr"/>
                      <a:r>
                        <a:rPr lang="es-CO" sz="800" b="1" i="0" u="none" strike="noStrike" noProof="0">
                          <a:solidFill>
                            <a:srgbClr val="FFFFFF"/>
                          </a:solidFill>
                          <a:effectLst/>
                          <a:latin typeface="Segoe UI" panose="020B0502040204020203" pitchFamily="34" charset="0"/>
                        </a:rPr>
                        <a:t>2024</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6F2D"/>
                    </a:solidFill>
                  </a:tcPr>
                </a:tc>
                <a:tc vMerge="1">
                  <a:txBody>
                    <a:bodyPr/>
                    <a:lstStyle/>
                    <a:p>
                      <a:endParaRPr lang="es-ES"/>
                    </a:p>
                  </a:txBody>
                  <a:tcPr/>
                </a:tc>
                <a:tc vMerge="1">
                  <a:txBody>
                    <a:bodyPr/>
                    <a:lstStyle/>
                    <a:p>
                      <a:endParaRPr lang="es-ES"/>
                    </a:p>
                  </a:txBody>
                  <a:tcPr/>
                </a:tc>
                <a:tc>
                  <a:txBody>
                    <a:bodyPr/>
                    <a:lstStyle/>
                    <a:p>
                      <a:pPr algn="ctr" rtl="0" fontAlgn="ctr"/>
                      <a:r>
                        <a:rPr lang="es-CO" sz="800" b="1" i="0" u="none" strike="noStrike" noProof="0">
                          <a:solidFill>
                            <a:srgbClr val="FFFFFF"/>
                          </a:solidFill>
                          <a:effectLst/>
                          <a:latin typeface="Segoe UI" panose="020B0502040204020203" pitchFamily="34" charset="0"/>
                        </a:rPr>
                        <a:t>2023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6F2D"/>
                    </a:solidFill>
                  </a:tcPr>
                </a:tc>
                <a:tc>
                  <a:txBody>
                    <a:bodyPr/>
                    <a:lstStyle/>
                    <a:p>
                      <a:pPr algn="ctr" rtl="0" fontAlgn="ctr"/>
                      <a:r>
                        <a:rPr lang="es-CO" sz="800" b="1" i="0" u="none" strike="noStrike" noProof="0">
                          <a:solidFill>
                            <a:srgbClr val="FFFFFF"/>
                          </a:solidFill>
                          <a:effectLst/>
                          <a:latin typeface="Segoe UI" panose="020B0502040204020203" pitchFamily="34" charset="0"/>
                        </a:rPr>
                        <a:t>2024</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6F2D"/>
                    </a:solidFill>
                  </a:tcPr>
                </a:tc>
                <a:tc vMerge="1">
                  <a:txBody>
                    <a:bodyPr/>
                    <a:lstStyle/>
                    <a:p>
                      <a:endParaRPr lang="es-ES"/>
                    </a:p>
                  </a:txBody>
                  <a:tcPr/>
                </a:tc>
                <a:tc vMerge="1">
                  <a:txBody>
                    <a:bodyPr/>
                    <a:lstStyle/>
                    <a:p>
                      <a:endParaRPr lang="es-ES"/>
                    </a:p>
                  </a:txBody>
                  <a:tcPr/>
                </a:tc>
                <a:extLst>
                  <a:ext uri="{0D108BD9-81ED-4DB2-BD59-A6C34878D82A}">
                    <a16:rowId xmlns:a16="http://schemas.microsoft.com/office/drawing/2014/main" val="446414151"/>
                  </a:ext>
                </a:extLst>
              </a:tr>
              <a:tr h="167166">
                <a:tc rowSpan="2">
                  <a:txBody>
                    <a:bodyPr/>
                    <a:lstStyle/>
                    <a:p>
                      <a:pPr algn="ctr" fontAlgn="ctr"/>
                      <a:r>
                        <a:rPr lang="es-CO" sz="1100" b="0" i="0" u="none" strike="noStrike" noProof="0">
                          <a:solidFill>
                            <a:srgbClr val="000000"/>
                          </a:solidFill>
                          <a:effectLst/>
                          <a:latin typeface="Arial" panose="020B0604020202020204" pitchFamily="34" charset="0"/>
                        </a:rPr>
                        <a:t> </a:t>
                      </a:r>
                    </a:p>
                  </a:txBody>
                  <a:tcPr marL="5617" marR="5617" marT="5617" marB="0" anchor="ctr">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l" rtl="0" fontAlgn="ctr"/>
                      <a:r>
                        <a:rPr lang="es-CO" sz="800" b="0" i="0" u="none" strike="noStrike" noProof="0">
                          <a:solidFill>
                            <a:srgbClr val="000000"/>
                          </a:solidFill>
                          <a:effectLst/>
                          <a:latin typeface="Segoe UI" panose="020B0502040204020203" pitchFamily="34" charset="0"/>
                        </a:rPr>
                        <a:t>Analfabetismo</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7,5</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7,1</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-0,4</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s-CO" sz="800" b="1" i="0" u="none" strike="noStrike" noProof="0">
                          <a:solidFill>
                            <a:srgbClr val="000000"/>
                          </a:solidFill>
                          <a:effectLst/>
                          <a:latin typeface="Segoe U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5,0</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4,8</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-0,2</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s-CO" sz="800" b="1" i="0" u="none" strike="noStrike" noProof="0">
                          <a:solidFill>
                            <a:srgbClr val="000000"/>
                          </a:solidFill>
                          <a:effectLst/>
                          <a:latin typeface="Segoe U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16,6</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15,7</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1" i="0" u="none" strike="noStrike" noProof="0">
                          <a:solidFill>
                            <a:srgbClr val="000000"/>
                          </a:solidFill>
                          <a:effectLst/>
                          <a:latin typeface="Encode"/>
                        </a:rPr>
                        <a:t>-0,9*</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s-CO" sz="800" b="1" i="0" u="none" strike="noStrike" noProof="0">
                          <a:solidFill>
                            <a:srgbClr val="00B050"/>
                          </a:solidFill>
                          <a:effectLst/>
                          <a:latin typeface="Segoe UI Emoji" panose="020B0502040204020203" pitchFamily="34" charset="0"/>
                        </a:rPr>
                        <a:t> ↓ </a:t>
                      </a:r>
                    </a:p>
                  </a:txBody>
                  <a:tcPr marL="5617" marR="5617" marT="5617" marB="0" anchor="ctr">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27283663"/>
                  </a:ext>
                </a:extLst>
              </a:tr>
              <a:tr h="167166">
                <a:tc vMerge="1">
                  <a:txBody>
                    <a:bodyPr/>
                    <a:lstStyle/>
                    <a:p>
                      <a:endParaRPr lang="es-ES"/>
                    </a:p>
                  </a:txBody>
                  <a:tcPr/>
                </a:tc>
                <a:tc>
                  <a:txBody>
                    <a:bodyPr/>
                    <a:lstStyle/>
                    <a:p>
                      <a:pPr algn="l" rtl="0" fontAlgn="ctr"/>
                      <a:r>
                        <a:rPr lang="es-CO" sz="800" b="0" i="0" u="none" strike="noStrike" noProof="0">
                          <a:solidFill>
                            <a:srgbClr val="000000"/>
                          </a:solidFill>
                          <a:effectLst/>
                          <a:latin typeface="Segoe UI" panose="020B0502040204020203" pitchFamily="34" charset="0"/>
                        </a:rPr>
                        <a:t>Bajo logro educativo</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39,4</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38,3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-1,1</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s-CO" sz="800" b="1" i="0" u="none" strike="noStrike" noProof="0">
                          <a:solidFill>
                            <a:srgbClr val="000000"/>
                          </a:solidFill>
                          <a:effectLst/>
                          <a:latin typeface="Segoe U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31,1</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30,3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-0,8</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s-CO" sz="800" b="1" i="0" u="none" strike="noStrike" noProof="0">
                          <a:solidFill>
                            <a:srgbClr val="000000"/>
                          </a:solidFill>
                          <a:effectLst/>
                          <a:latin typeface="Segoe U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69,9</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68,0</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1" i="0" u="none" strike="noStrike" noProof="0">
                          <a:solidFill>
                            <a:srgbClr val="000000"/>
                          </a:solidFill>
                          <a:effectLst/>
                          <a:latin typeface="Encode"/>
                        </a:rPr>
                        <a:t>-1,9*</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s-CO" sz="800" b="1" i="0" u="none" strike="noStrike" noProof="0">
                          <a:solidFill>
                            <a:srgbClr val="00B050"/>
                          </a:solidFill>
                          <a:effectLst/>
                          <a:latin typeface="Segoe UI Emoji" panose="020B0502040204020203" pitchFamily="34" charset="0"/>
                        </a:rPr>
                        <a:t> ↓ </a:t>
                      </a:r>
                    </a:p>
                  </a:txBody>
                  <a:tcPr marL="5617" marR="5617" marT="5617" marB="0" anchor="ctr">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4233476764"/>
                  </a:ext>
                </a:extLst>
              </a:tr>
              <a:tr h="299380">
                <a:tc rowSpan="4">
                  <a:txBody>
                    <a:bodyPr/>
                    <a:lstStyle/>
                    <a:p>
                      <a:pPr algn="l" fontAlgn="ctr"/>
                      <a:r>
                        <a:rPr lang="es-CO" sz="1100" b="0" i="0" u="none" strike="noStrike" noProof="0">
                          <a:solidFill>
                            <a:srgbClr val="000000"/>
                          </a:solidFill>
                          <a:effectLst/>
                          <a:latin typeface="Arial" panose="020B0604020202020204" pitchFamily="34" charset="0"/>
                        </a:rPr>
                        <a:t> </a:t>
                      </a:r>
                    </a:p>
                  </a:txBody>
                  <a:tcPr marL="5617" marR="5617" marT="5617" marB="0" anchor="ctr">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l" rtl="0" fontAlgn="ctr"/>
                      <a:r>
                        <a:rPr lang="es-CO" sz="800" b="0" i="0" u="none" strike="noStrike" noProof="0">
                          <a:solidFill>
                            <a:srgbClr val="000000"/>
                          </a:solidFill>
                          <a:effectLst/>
                          <a:latin typeface="Segoe UI" panose="020B0502040204020203" pitchFamily="34" charset="0"/>
                        </a:rPr>
                        <a:t>Barreras a servicios para cuidado de la primera infancia</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6,5</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5,7</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1" i="0" u="none" strike="noStrike" noProof="0">
                          <a:solidFill>
                            <a:srgbClr val="000000"/>
                          </a:solidFill>
                          <a:effectLst/>
                          <a:latin typeface="Encode"/>
                        </a:rPr>
                        <a:t>-0,8*</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s-CO" sz="800" b="1" i="0" u="none" strike="noStrike" noProof="0">
                          <a:solidFill>
                            <a:srgbClr val="00B050"/>
                          </a:solidFill>
                          <a:effectLst/>
                          <a:latin typeface="Segoe UI Emoji" panose="020B0502040204020203" pitchFamily="34" charset="0"/>
                        </a:rPr>
                        <a:t> ↓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es-CO" sz="800" b="0" i="0" u="none" strike="noStrike" noProof="0">
                          <a:solidFill>
                            <a:srgbClr val="000000"/>
                          </a:solidFill>
                          <a:effectLst/>
                          <a:latin typeface="Encode"/>
                        </a:rPr>
                        <a:t>6,4</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5,8</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1" i="0" u="none" strike="noStrike" noProof="0">
                          <a:solidFill>
                            <a:srgbClr val="000000"/>
                          </a:solidFill>
                          <a:effectLst/>
                          <a:latin typeface="Encode"/>
                        </a:rPr>
                        <a:t>-0,6*</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s-CO" sz="800" b="1" i="0" u="none" strike="noStrike" noProof="0">
                          <a:solidFill>
                            <a:srgbClr val="00B050"/>
                          </a:solidFill>
                          <a:effectLst/>
                          <a:latin typeface="Segoe UI Emoji" panose="020B0502040204020203" pitchFamily="34" charset="0"/>
                        </a:rPr>
                        <a:t> ↓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es-CO" sz="800" b="0" i="0" u="none" strike="noStrike" noProof="0">
                          <a:solidFill>
                            <a:srgbClr val="000000"/>
                          </a:solidFill>
                          <a:effectLst/>
                          <a:latin typeface="Encode"/>
                        </a:rPr>
                        <a:t>6,6</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5,3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1" i="0" u="none" strike="noStrike" noProof="0">
                          <a:solidFill>
                            <a:srgbClr val="000000"/>
                          </a:solidFill>
                          <a:effectLst/>
                          <a:latin typeface="Encode"/>
                        </a:rPr>
                        <a:t>-1,3*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s-CO" sz="800" b="1" i="0" u="none" strike="noStrike" noProof="0">
                          <a:solidFill>
                            <a:srgbClr val="00B050"/>
                          </a:solidFill>
                          <a:effectLst/>
                          <a:latin typeface="Segoe UI Emoji" panose="020B0502040204020203" pitchFamily="34" charset="0"/>
                        </a:rPr>
                        <a:t> ↓ </a:t>
                      </a:r>
                    </a:p>
                  </a:txBody>
                  <a:tcPr marL="5617" marR="5617" marT="5617" marB="0" anchor="ctr">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606652784"/>
                  </a:ext>
                </a:extLst>
              </a:tr>
              <a:tr h="167166">
                <a:tc vMerge="1">
                  <a:txBody>
                    <a:bodyPr/>
                    <a:lstStyle/>
                    <a:p>
                      <a:endParaRPr lang="es-ES"/>
                    </a:p>
                  </a:txBody>
                  <a:tcPr/>
                </a:tc>
                <a:tc>
                  <a:txBody>
                    <a:bodyPr/>
                    <a:lstStyle/>
                    <a:p>
                      <a:pPr algn="l" rtl="0" fontAlgn="ctr"/>
                      <a:r>
                        <a:rPr lang="es-CO" sz="800" b="0" i="0" u="none" strike="noStrike" noProof="0">
                          <a:solidFill>
                            <a:srgbClr val="000000"/>
                          </a:solidFill>
                          <a:effectLst/>
                          <a:latin typeface="Segoe UI" panose="020B0502040204020203" pitchFamily="34" charset="0"/>
                        </a:rPr>
                        <a:t>Inasistencia escolar</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2,3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1,8</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1" i="0" u="none" strike="noStrike" noProof="0">
                          <a:solidFill>
                            <a:srgbClr val="000000"/>
                          </a:solidFill>
                          <a:effectLst/>
                          <a:latin typeface="Encode"/>
                        </a:rPr>
                        <a:t>-0,5*</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s-CO" sz="800" b="1" i="0" u="none" strike="noStrike" noProof="0">
                          <a:solidFill>
                            <a:srgbClr val="00B050"/>
                          </a:solidFill>
                          <a:effectLst/>
                          <a:latin typeface="Segoe UI Emoji" panose="020B0502040204020203" pitchFamily="34" charset="0"/>
                        </a:rPr>
                        <a:t> ↓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1,9</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1,5</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1" i="0" u="none" strike="noStrike" noProof="0">
                          <a:solidFill>
                            <a:srgbClr val="000000"/>
                          </a:solidFill>
                          <a:effectLst/>
                          <a:latin typeface="Encode"/>
                        </a:rPr>
                        <a:t>-0,4*</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s-CO" sz="800" b="1" i="0" u="none" strike="noStrike" noProof="0">
                          <a:solidFill>
                            <a:srgbClr val="00B050"/>
                          </a:solidFill>
                          <a:effectLst/>
                          <a:latin typeface="Segoe UI Emoji" panose="020B0502040204020203" pitchFamily="34" charset="0"/>
                        </a:rPr>
                        <a:t> ↓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3,7</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3,2</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1" i="0" u="none" strike="noStrike" noProof="0">
                          <a:solidFill>
                            <a:srgbClr val="000000"/>
                          </a:solidFill>
                          <a:effectLst/>
                          <a:latin typeface="Encode"/>
                        </a:rPr>
                        <a:t>-0,5*</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s-CO" sz="800" b="1" i="0" u="none" strike="noStrike" noProof="0">
                          <a:solidFill>
                            <a:srgbClr val="00B050"/>
                          </a:solidFill>
                          <a:effectLst/>
                          <a:latin typeface="Segoe UI Emoji" panose="020B0502040204020203" pitchFamily="34" charset="0"/>
                        </a:rPr>
                        <a:t> ↓ </a:t>
                      </a:r>
                    </a:p>
                  </a:txBody>
                  <a:tcPr marL="5617" marR="5617" marT="5617" marB="0" anchor="ctr">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835337849"/>
                  </a:ext>
                </a:extLst>
              </a:tr>
              <a:tr h="167166">
                <a:tc vMerge="1">
                  <a:txBody>
                    <a:bodyPr/>
                    <a:lstStyle/>
                    <a:p>
                      <a:endParaRPr lang="es-ES"/>
                    </a:p>
                  </a:txBody>
                  <a:tcPr/>
                </a:tc>
                <a:tc>
                  <a:txBody>
                    <a:bodyPr/>
                    <a:lstStyle/>
                    <a:p>
                      <a:pPr algn="l" rtl="0" fontAlgn="ctr"/>
                      <a:r>
                        <a:rPr lang="es-CO" sz="800" b="0" i="0" u="none" strike="noStrike" noProof="0">
                          <a:solidFill>
                            <a:srgbClr val="000000"/>
                          </a:solidFill>
                          <a:effectLst/>
                          <a:latin typeface="Segoe UI" panose="020B0502040204020203" pitchFamily="34" charset="0"/>
                        </a:rPr>
                        <a:t>Rezago escolar</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24,3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22,0</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1" i="0" u="none" strike="noStrike" noProof="0">
                          <a:solidFill>
                            <a:srgbClr val="000000"/>
                          </a:solidFill>
                          <a:effectLst/>
                          <a:latin typeface="Encode"/>
                        </a:rPr>
                        <a:t>-2,3*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s-CO" sz="800" b="1" i="0" u="none" strike="noStrike" noProof="0">
                          <a:solidFill>
                            <a:srgbClr val="00B050"/>
                          </a:solidFill>
                          <a:effectLst/>
                          <a:latin typeface="Segoe UI Emoji" panose="020B0502040204020203" pitchFamily="34" charset="0"/>
                        </a:rPr>
                        <a:t> ↓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es-CO" sz="800" b="0" i="0" u="none" strike="noStrike" noProof="0">
                          <a:solidFill>
                            <a:srgbClr val="000000"/>
                          </a:solidFill>
                          <a:effectLst/>
                          <a:latin typeface="Encode"/>
                        </a:rPr>
                        <a:t>22,9</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20,7</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1" i="0" u="none" strike="noStrike" noProof="0">
                          <a:solidFill>
                            <a:srgbClr val="000000"/>
                          </a:solidFill>
                          <a:effectLst/>
                          <a:latin typeface="Encode"/>
                        </a:rPr>
                        <a:t>-2,2*</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s-CO" sz="800" b="1" i="0" u="none" strike="noStrike" noProof="0">
                          <a:solidFill>
                            <a:srgbClr val="00B050"/>
                          </a:solidFill>
                          <a:effectLst/>
                          <a:latin typeface="Segoe UI Emoji" panose="020B0502040204020203" pitchFamily="34" charset="0"/>
                        </a:rPr>
                        <a:t> ↓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es-CO" sz="800" b="0" i="0" u="none" strike="noStrike" noProof="0">
                          <a:solidFill>
                            <a:srgbClr val="000000"/>
                          </a:solidFill>
                          <a:effectLst/>
                          <a:latin typeface="Encode"/>
                        </a:rPr>
                        <a:t>29,4</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26,8</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1" i="0" u="none" strike="noStrike" noProof="0">
                          <a:solidFill>
                            <a:srgbClr val="000000"/>
                          </a:solidFill>
                          <a:effectLst/>
                          <a:latin typeface="Encode"/>
                        </a:rPr>
                        <a:t>-2,6*</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s-CO" sz="800" b="1" i="0" u="none" strike="noStrike" noProof="0">
                          <a:solidFill>
                            <a:srgbClr val="00B050"/>
                          </a:solidFill>
                          <a:effectLst/>
                          <a:latin typeface="Segoe UI Emoji" panose="020B0502040204020203" pitchFamily="34" charset="0"/>
                        </a:rPr>
                        <a:t> ↓ </a:t>
                      </a:r>
                    </a:p>
                  </a:txBody>
                  <a:tcPr marL="5617" marR="5617" marT="5617" marB="0" anchor="ctr">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764169462"/>
                  </a:ext>
                </a:extLst>
              </a:tr>
              <a:tr h="167166">
                <a:tc vMerge="1">
                  <a:txBody>
                    <a:bodyPr/>
                    <a:lstStyle/>
                    <a:p>
                      <a:endParaRPr lang="es-ES"/>
                    </a:p>
                  </a:txBody>
                  <a:tcPr/>
                </a:tc>
                <a:tc>
                  <a:txBody>
                    <a:bodyPr/>
                    <a:lstStyle/>
                    <a:p>
                      <a:pPr algn="l" rtl="0" fontAlgn="ctr"/>
                      <a:r>
                        <a:rPr lang="es-CO" sz="800" b="0" i="0" u="none" strike="noStrike" noProof="0">
                          <a:solidFill>
                            <a:srgbClr val="000000"/>
                          </a:solidFill>
                          <a:effectLst/>
                          <a:latin typeface="Segoe UI" panose="020B0502040204020203" pitchFamily="34" charset="0"/>
                        </a:rPr>
                        <a:t>Trabajo infantil</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1,3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1,1</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-0,2</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s-CO" sz="800" b="1" i="0" u="none" strike="noStrike" noProof="0">
                          <a:solidFill>
                            <a:srgbClr val="000000"/>
                          </a:solidFill>
                          <a:effectLst/>
                          <a:latin typeface="Segoe U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0,9</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0,7</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-0,2</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s-CO" sz="800" b="1" i="0" u="none" strike="noStrike" noProof="0">
                          <a:solidFill>
                            <a:srgbClr val="000000"/>
                          </a:solidFill>
                          <a:effectLst/>
                          <a:latin typeface="Segoe U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2,7</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2,6</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-0,1</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s-CO" sz="800" b="1" i="0" u="none" strike="noStrike" noProof="0">
                          <a:solidFill>
                            <a:srgbClr val="000000"/>
                          </a:solidFill>
                          <a:effectLst/>
                          <a:latin typeface="Segoe UI Emoj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236497726"/>
                  </a:ext>
                </a:extLst>
              </a:tr>
              <a:tr h="167166">
                <a:tc rowSpan="2">
                  <a:txBody>
                    <a:bodyPr/>
                    <a:lstStyle/>
                    <a:p>
                      <a:pPr algn="l" fontAlgn="ctr"/>
                      <a:r>
                        <a:rPr lang="es-CO" sz="1100" b="0" i="0" u="none" strike="noStrike" noProof="0">
                          <a:solidFill>
                            <a:srgbClr val="000000"/>
                          </a:solidFill>
                          <a:effectLst/>
                          <a:latin typeface="Arial" panose="020B0604020202020204" pitchFamily="34" charset="0"/>
                        </a:rPr>
                        <a:t> </a:t>
                      </a:r>
                    </a:p>
                  </a:txBody>
                  <a:tcPr marL="5617" marR="5617" marT="5617" marB="0" anchor="ctr">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l" rtl="0" fontAlgn="ctr"/>
                      <a:r>
                        <a:rPr lang="es-CO" sz="800" b="0" i="0" u="none" strike="noStrike" noProof="0">
                          <a:solidFill>
                            <a:srgbClr val="000000"/>
                          </a:solidFill>
                          <a:effectLst/>
                          <a:latin typeface="Segoe UI" panose="020B0502040204020203" pitchFamily="34" charset="0"/>
                        </a:rPr>
                        <a:t>Barreras de acceso a servicios de salud</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1,8</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2,9</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1" i="0" u="none" strike="noStrike" noProof="0">
                          <a:solidFill>
                            <a:srgbClr val="000000"/>
                          </a:solidFill>
                          <a:effectLst/>
                          <a:latin typeface="Encode"/>
                        </a:rPr>
                        <a:t>1,1*</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1" i="0" u="none" strike="noStrike" noProof="0">
                          <a:solidFill>
                            <a:srgbClr val="FF0000"/>
                          </a:solidFill>
                          <a:effectLst/>
                          <a:latin typeface="Segoe UI Emoji" panose="020B0502040204020203" pitchFamily="34" charset="0"/>
                        </a:rPr>
                        <a:t> ↑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1,8</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3,0</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1" i="0" u="none" strike="noStrike" noProof="0">
                          <a:solidFill>
                            <a:srgbClr val="000000"/>
                          </a:solidFill>
                          <a:effectLst/>
                          <a:latin typeface="Encode"/>
                        </a:rPr>
                        <a:t>1,2*</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1" i="0" u="none" strike="noStrike" noProof="0">
                          <a:solidFill>
                            <a:srgbClr val="FF0000"/>
                          </a:solidFill>
                          <a:effectLst/>
                          <a:latin typeface="Segoe UI Emoji" panose="020B0502040204020203" pitchFamily="34" charset="0"/>
                        </a:rPr>
                        <a:t> ↑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1,9</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2,8</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1" i="0" u="none" strike="noStrike" noProof="0">
                          <a:solidFill>
                            <a:srgbClr val="000000"/>
                          </a:solidFill>
                          <a:effectLst/>
                          <a:latin typeface="Encode"/>
                        </a:rPr>
                        <a:t>0,9*</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1" i="0" u="none" strike="noStrike" noProof="0">
                          <a:solidFill>
                            <a:srgbClr val="FF0000"/>
                          </a:solidFill>
                          <a:effectLst/>
                          <a:latin typeface="Segoe UI Emoji" panose="020B0502040204020203" pitchFamily="34" charset="0"/>
                        </a:rPr>
                        <a:t> ↑ </a:t>
                      </a:r>
                    </a:p>
                  </a:txBody>
                  <a:tcPr marL="5617" marR="5617" marT="5617" marB="0" anchor="ctr">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24873870"/>
                  </a:ext>
                </a:extLst>
              </a:tr>
              <a:tr h="167166">
                <a:tc vMerge="1">
                  <a:txBody>
                    <a:bodyPr/>
                    <a:lstStyle/>
                    <a:p>
                      <a:endParaRPr lang="es-ES"/>
                    </a:p>
                  </a:txBody>
                  <a:tcPr/>
                </a:tc>
                <a:tc>
                  <a:txBody>
                    <a:bodyPr/>
                    <a:lstStyle/>
                    <a:p>
                      <a:pPr algn="l" rtl="0" fontAlgn="ctr"/>
                      <a:r>
                        <a:rPr lang="es-CO" sz="800" b="0" i="0" u="none" strike="noStrike" noProof="0">
                          <a:solidFill>
                            <a:srgbClr val="000000"/>
                          </a:solidFill>
                          <a:effectLst/>
                          <a:latin typeface="Segoe UI" panose="020B0502040204020203" pitchFamily="34" charset="0"/>
                        </a:rPr>
                        <a:t>Sin aseguramiento en salud</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6,7</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6,0</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1" i="0" u="none" strike="noStrike" noProof="0">
                          <a:solidFill>
                            <a:srgbClr val="000000"/>
                          </a:solidFill>
                          <a:effectLst/>
                          <a:latin typeface="Encode"/>
                        </a:rPr>
                        <a:t>-0,7*</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s-CO" sz="800" b="1" i="0" u="none" strike="noStrike" noProof="0">
                          <a:solidFill>
                            <a:srgbClr val="00B050"/>
                          </a:solidFill>
                          <a:effectLst/>
                          <a:latin typeface="Segoe UI Emoji" panose="020B0502040204020203" pitchFamily="34" charset="0"/>
                        </a:rPr>
                        <a:t> ↓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7,2</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6,4</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1" i="0" u="none" strike="noStrike" noProof="0">
                          <a:solidFill>
                            <a:srgbClr val="000000"/>
                          </a:solidFill>
                          <a:effectLst/>
                          <a:latin typeface="Encode"/>
                        </a:rPr>
                        <a:t>-0,8*</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s-CO" sz="800" b="1" i="0" u="none" strike="noStrike" noProof="0">
                          <a:solidFill>
                            <a:srgbClr val="00B050"/>
                          </a:solidFill>
                          <a:effectLst/>
                          <a:latin typeface="Segoe UI Emoji" panose="020B0502040204020203" pitchFamily="34" charset="0"/>
                        </a:rPr>
                        <a:t> ↓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5,1</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4,4</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1" i="0" u="none" strike="noStrike" noProof="0">
                          <a:solidFill>
                            <a:srgbClr val="000000"/>
                          </a:solidFill>
                          <a:effectLst/>
                          <a:latin typeface="Encode"/>
                        </a:rPr>
                        <a:t>-0,7*</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s-CO" sz="800" b="1" i="0" u="none" strike="noStrike" noProof="0">
                          <a:solidFill>
                            <a:srgbClr val="00B050"/>
                          </a:solidFill>
                          <a:effectLst/>
                          <a:latin typeface="Segoe UI Emoji" panose="020B0502040204020203" pitchFamily="34" charset="0"/>
                        </a:rPr>
                        <a:t> ↓ </a:t>
                      </a:r>
                    </a:p>
                  </a:txBody>
                  <a:tcPr marL="5617" marR="5617" marT="5617" marB="0" anchor="ctr">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539962997"/>
                  </a:ext>
                </a:extLst>
              </a:tr>
              <a:tr h="167166">
                <a:tc rowSpan="2">
                  <a:txBody>
                    <a:bodyPr/>
                    <a:lstStyle/>
                    <a:p>
                      <a:pPr algn="l" fontAlgn="ctr"/>
                      <a:r>
                        <a:rPr lang="es-CO" sz="1100" b="0" i="0" u="none" strike="noStrike" noProof="0">
                          <a:solidFill>
                            <a:srgbClr val="000000"/>
                          </a:solidFill>
                          <a:effectLst/>
                          <a:latin typeface="Arial" panose="020B0604020202020204" pitchFamily="34" charset="0"/>
                        </a:rPr>
                        <a:t> </a:t>
                      </a:r>
                    </a:p>
                  </a:txBody>
                  <a:tcPr marL="5617" marR="5617" marT="5617" marB="0" anchor="ctr">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l" rtl="0" fontAlgn="ctr"/>
                      <a:r>
                        <a:rPr lang="es-CO" sz="800" b="0" i="0" u="none" strike="noStrike" noProof="0">
                          <a:solidFill>
                            <a:srgbClr val="000000"/>
                          </a:solidFill>
                          <a:effectLst/>
                          <a:latin typeface="Segoe UI" panose="020B0502040204020203" pitchFamily="34" charset="0"/>
                        </a:rPr>
                        <a:t>Desempleo de larga duración</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13,8</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13,3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-0,5</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s-CO" sz="800" b="1" i="0" u="none" strike="noStrike" noProof="0">
                          <a:solidFill>
                            <a:srgbClr val="000000"/>
                          </a:solidFill>
                          <a:effectLst/>
                          <a:latin typeface="Segoe U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14,1</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13,7</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-0,4</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s-CO" sz="800" b="1" i="0" u="none" strike="noStrike" noProof="0">
                          <a:solidFill>
                            <a:srgbClr val="000000"/>
                          </a:solidFill>
                          <a:effectLst/>
                          <a:latin typeface="Segoe U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12,4</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11,9</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-0,5</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s-CO" sz="800" b="1" i="0" u="none" strike="noStrike" noProof="0">
                          <a:solidFill>
                            <a:srgbClr val="000000"/>
                          </a:solidFill>
                          <a:effectLst/>
                          <a:latin typeface="Segoe UI Emoj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30843263"/>
                  </a:ext>
                </a:extLst>
              </a:tr>
              <a:tr h="167166">
                <a:tc vMerge="1">
                  <a:txBody>
                    <a:bodyPr/>
                    <a:lstStyle/>
                    <a:p>
                      <a:endParaRPr lang="es-ES"/>
                    </a:p>
                  </a:txBody>
                  <a:tcPr/>
                </a:tc>
                <a:tc>
                  <a:txBody>
                    <a:bodyPr/>
                    <a:lstStyle/>
                    <a:p>
                      <a:pPr algn="l" rtl="0" fontAlgn="ctr"/>
                      <a:r>
                        <a:rPr lang="es-CO" sz="800" b="0" i="0" u="none" strike="noStrike" noProof="0">
                          <a:solidFill>
                            <a:srgbClr val="000000"/>
                          </a:solidFill>
                          <a:effectLst/>
                          <a:latin typeface="Segoe UI" panose="020B0502040204020203" pitchFamily="34" charset="0"/>
                        </a:rPr>
                        <a:t>Trabajo informal</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71,4</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70,7</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-0,7</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s-CO" sz="800" b="1" i="0" u="none" strike="noStrike" noProof="0">
                          <a:solidFill>
                            <a:srgbClr val="000000"/>
                          </a:solidFill>
                          <a:effectLst/>
                          <a:latin typeface="Segoe U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66,4</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65,5</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-0,9</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s-CO" sz="800" b="1" i="0" u="none" strike="noStrike" noProof="0">
                          <a:solidFill>
                            <a:srgbClr val="000000"/>
                          </a:solidFill>
                          <a:effectLst/>
                          <a:latin typeface="Segoe U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89,8</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89,5</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-0,3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s-CO" sz="800" b="1" i="0" u="none" strike="noStrike" noProof="0">
                          <a:solidFill>
                            <a:srgbClr val="000000"/>
                          </a:solidFill>
                          <a:effectLst/>
                          <a:latin typeface="Segoe UI Emoj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2956091027"/>
                  </a:ext>
                </a:extLst>
              </a:tr>
              <a:tr h="167166">
                <a:tc rowSpan="5">
                  <a:txBody>
                    <a:bodyPr/>
                    <a:lstStyle/>
                    <a:p>
                      <a:pPr algn="l" fontAlgn="ctr"/>
                      <a:r>
                        <a:rPr lang="es-CO" sz="1100" b="0" i="0" u="none" strike="noStrike" noProof="0">
                          <a:solidFill>
                            <a:srgbClr val="000000"/>
                          </a:solidFill>
                          <a:effectLst/>
                          <a:latin typeface="Arial" panose="020B0604020202020204" pitchFamily="34" charset="0"/>
                        </a:rPr>
                        <a:t> </a:t>
                      </a:r>
                    </a:p>
                  </a:txBody>
                  <a:tcPr marL="5617" marR="5617" marT="5617" marB="0" anchor="ctr">
                    <a:lnL w="63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l" rtl="0" fontAlgn="ctr"/>
                      <a:r>
                        <a:rPr lang="es-CO" sz="800" b="0" i="0" u="none" strike="noStrike" noProof="0">
                          <a:solidFill>
                            <a:srgbClr val="000000"/>
                          </a:solidFill>
                          <a:effectLst/>
                          <a:latin typeface="Segoe UI" panose="020B0502040204020203" pitchFamily="34" charset="0"/>
                        </a:rPr>
                        <a:t>Hacinamiento crítico</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7,1</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6,1</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1" i="0" u="none" strike="noStrike" noProof="0">
                          <a:solidFill>
                            <a:srgbClr val="000000"/>
                          </a:solidFill>
                          <a:effectLst/>
                          <a:latin typeface="Encode"/>
                        </a:rPr>
                        <a:t>-1,0*</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s-CO" sz="800" b="1" i="0" u="none" strike="noStrike" noProof="0">
                          <a:solidFill>
                            <a:srgbClr val="00B050"/>
                          </a:solidFill>
                          <a:effectLst/>
                          <a:latin typeface="Segoe UI Emoji" panose="020B0502040204020203" pitchFamily="34" charset="0"/>
                        </a:rPr>
                        <a:t> ↓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es-CO" sz="800" b="0" i="0" u="none" strike="noStrike" noProof="0">
                          <a:solidFill>
                            <a:srgbClr val="000000"/>
                          </a:solidFill>
                          <a:effectLst/>
                          <a:latin typeface="Encode"/>
                        </a:rPr>
                        <a:t>7,4</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6,1</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1" i="0" u="none" strike="noStrike" noProof="0">
                          <a:solidFill>
                            <a:srgbClr val="000000"/>
                          </a:solidFill>
                          <a:effectLst/>
                          <a:latin typeface="Encode"/>
                        </a:rPr>
                        <a:t>-1,3*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s-CO" sz="800" b="1" i="0" u="none" strike="noStrike" noProof="0">
                          <a:solidFill>
                            <a:srgbClr val="00B050"/>
                          </a:solidFill>
                          <a:effectLst/>
                          <a:latin typeface="Segoe UI Emoji" panose="020B0502040204020203" pitchFamily="34" charset="0"/>
                        </a:rPr>
                        <a:t> ↓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es-CO" sz="800" b="0" i="0" u="none" strike="noStrike" noProof="0">
                          <a:solidFill>
                            <a:srgbClr val="000000"/>
                          </a:solidFill>
                          <a:effectLst/>
                          <a:latin typeface="Encode"/>
                        </a:rPr>
                        <a:t>6,1</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6,1</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0,0</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s-CO" sz="800" b="1" i="0" u="none" strike="noStrike" noProof="0">
                          <a:solidFill>
                            <a:srgbClr val="000000"/>
                          </a:solidFill>
                          <a:effectLst/>
                          <a:latin typeface="Segoe UI Emoj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9742186"/>
                  </a:ext>
                </a:extLst>
              </a:tr>
              <a:tr h="167166">
                <a:tc vMerge="1">
                  <a:txBody>
                    <a:bodyPr/>
                    <a:lstStyle/>
                    <a:p>
                      <a:endParaRPr lang="es-ES"/>
                    </a:p>
                  </a:txBody>
                  <a:tcPr/>
                </a:tc>
                <a:tc>
                  <a:txBody>
                    <a:bodyPr/>
                    <a:lstStyle/>
                    <a:p>
                      <a:pPr algn="l" rtl="0" fontAlgn="ctr"/>
                      <a:r>
                        <a:rPr lang="es-CO" sz="800" b="0" i="0" u="none" strike="noStrike" noProof="0">
                          <a:solidFill>
                            <a:srgbClr val="000000"/>
                          </a:solidFill>
                          <a:effectLst/>
                          <a:latin typeface="Segoe UI" panose="020B0502040204020203" pitchFamily="34" charset="0"/>
                        </a:rPr>
                        <a:t>Inadecuada eliminación de excretas</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9,3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9,1</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-0,2</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s-CO" sz="800" b="1" i="0" u="none" strike="noStrike" noProof="0">
                          <a:solidFill>
                            <a:srgbClr val="000000"/>
                          </a:solidFill>
                          <a:effectLst/>
                          <a:latin typeface="Segoe U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6,5</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6,2</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-0,3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s-CO" sz="800" b="1" i="0" u="none" strike="noStrike" noProof="0">
                          <a:solidFill>
                            <a:srgbClr val="000000"/>
                          </a:solidFill>
                          <a:effectLst/>
                          <a:latin typeface="Segoe U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19,6</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19,5</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-0,1</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s-CO" sz="800" b="1" i="0" u="none" strike="noStrike" noProof="0">
                          <a:solidFill>
                            <a:srgbClr val="000000"/>
                          </a:solidFill>
                          <a:effectLst/>
                          <a:latin typeface="Segoe UI Emoj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268776420"/>
                  </a:ext>
                </a:extLst>
              </a:tr>
              <a:tr h="167166">
                <a:tc vMerge="1">
                  <a:txBody>
                    <a:bodyPr/>
                    <a:lstStyle/>
                    <a:p>
                      <a:endParaRPr lang="es-ES"/>
                    </a:p>
                  </a:txBody>
                  <a:tcPr/>
                </a:tc>
                <a:tc>
                  <a:txBody>
                    <a:bodyPr/>
                    <a:lstStyle/>
                    <a:p>
                      <a:pPr algn="l" rtl="0" fontAlgn="ctr"/>
                      <a:r>
                        <a:rPr lang="es-CO" sz="800" b="0" i="0" u="none" strike="noStrike" noProof="0">
                          <a:solidFill>
                            <a:srgbClr val="000000"/>
                          </a:solidFill>
                          <a:effectLst/>
                          <a:latin typeface="Segoe UI" panose="020B0502040204020203" pitchFamily="34" charset="0"/>
                        </a:rPr>
                        <a:t>Material inadecuado de paredes exteriores</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2,1</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2,1</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0,0</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s-CO" sz="800" b="1" i="0" u="none" strike="noStrike" noProof="0">
                          <a:solidFill>
                            <a:srgbClr val="000000"/>
                          </a:solidFill>
                          <a:effectLst/>
                          <a:latin typeface="Segoe U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2,3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2,1</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-0,2</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s-CO" sz="800" b="1" i="0" u="none" strike="noStrike" noProof="0">
                          <a:solidFill>
                            <a:srgbClr val="000000"/>
                          </a:solidFill>
                          <a:effectLst/>
                          <a:latin typeface="Segoe U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1,6</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2,3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1" i="0" u="none" strike="noStrike" noProof="0">
                          <a:solidFill>
                            <a:srgbClr val="000000"/>
                          </a:solidFill>
                          <a:effectLst/>
                          <a:latin typeface="Encode"/>
                        </a:rPr>
                        <a:t>0,7*</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1" i="0" u="none" strike="noStrike" noProof="0">
                          <a:solidFill>
                            <a:srgbClr val="FF0000"/>
                          </a:solidFill>
                          <a:effectLst/>
                          <a:latin typeface="Segoe UI Emoji" panose="020B0502040204020203" pitchFamily="34" charset="0"/>
                        </a:rPr>
                        <a:t> ↑ </a:t>
                      </a:r>
                    </a:p>
                  </a:txBody>
                  <a:tcPr marL="5617" marR="5617" marT="5617" marB="0" anchor="ctr">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46358602"/>
                  </a:ext>
                </a:extLst>
              </a:tr>
              <a:tr h="167166">
                <a:tc vMerge="1">
                  <a:txBody>
                    <a:bodyPr/>
                    <a:lstStyle/>
                    <a:p>
                      <a:endParaRPr lang="es-ES"/>
                    </a:p>
                  </a:txBody>
                  <a:tcPr/>
                </a:tc>
                <a:tc>
                  <a:txBody>
                    <a:bodyPr/>
                    <a:lstStyle/>
                    <a:p>
                      <a:pPr algn="l" rtl="0" fontAlgn="ctr"/>
                      <a:r>
                        <a:rPr lang="es-CO" sz="800" b="0" i="0" u="none" strike="noStrike" noProof="0">
                          <a:solidFill>
                            <a:srgbClr val="000000"/>
                          </a:solidFill>
                          <a:effectLst/>
                          <a:latin typeface="Segoe UI" panose="020B0502040204020203" pitchFamily="34" charset="0"/>
                        </a:rPr>
                        <a:t>Material inadecuado de pisos</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5,1</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4,9</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-0,2</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s-CO" sz="800" b="1" i="0" u="none" strike="noStrike" noProof="0">
                          <a:solidFill>
                            <a:srgbClr val="000000"/>
                          </a:solidFill>
                          <a:effectLst/>
                          <a:latin typeface="Segoe U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1,5</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1,3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-0,2</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s-CO" sz="800" b="1" i="0" u="none" strike="noStrike" noProof="0">
                          <a:solidFill>
                            <a:srgbClr val="000000"/>
                          </a:solidFill>
                          <a:effectLst/>
                          <a:latin typeface="Segoe U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18,3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18,1</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rtl="0" fontAlgn="ctr"/>
                      <a:r>
                        <a:rPr lang="es-CO" sz="800" b="0" i="0" u="none" strike="noStrike" noProof="0">
                          <a:solidFill>
                            <a:srgbClr val="000000"/>
                          </a:solidFill>
                          <a:effectLst/>
                          <a:latin typeface="Encode"/>
                        </a:rPr>
                        <a:t>-0,2</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lang="es-CO" sz="800" b="1" i="0" u="none" strike="noStrike" noProof="0">
                          <a:solidFill>
                            <a:srgbClr val="000000"/>
                          </a:solidFill>
                          <a:effectLst/>
                          <a:latin typeface="Segoe UI Emoj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3501329462"/>
                  </a:ext>
                </a:extLst>
              </a:tr>
              <a:tr h="167166">
                <a:tc vMerge="1">
                  <a:txBody>
                    <a:bodyPr/>
                    <a:lstStyle/>
                    <a:p>
                      <a:endParaRPr lang="es-ES"/>
                    </a:p>
                  </a:txBody>
                  <a:tcPr/>
                </a:tc>
                <a:tc>
                  <a:txBody>
                    <a:bodyPr/>
                    <a:lstStyle/>
                    <a:p>
                      <a:pPr algn="l" rtl="0" fontAlgn="ctr"/>
                      <a:r>
                        <a:rPr lang="es-CO" sz="800" b="0" i="0" u="none" strike="noStrike" noProof="0">
                          <a:solidFill>
                            <a:srgbClr val="000000"/>
                          </a:solidFill>
                          <a:effectLst/>
                          <a:latin typeface="Segoe UI" panose="020B0502040204020203" pitchFamily="34" charset="0"/>
                        </a:rPr>
                        <a:t>Sin acceso a fuente de agua mejorada</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8,8</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8,6</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-0,2</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s-CO" sz="800" b="1" i="0" u="none" strike="noStrike" noProof="0">
                          <a:solidFill>
                            <a:srgbClr val="000000"/>
                          </a:solidFill>
                          <a:effectLst/>
                          <a:latin typeface="Segoe U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2,0</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1,8</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-0,2</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s-CO" sz="800" b="1" i="0" u="none" strike="noStrike" noProof="0">
                          <a:solidFill>
                            <a:srgbClr val="000000"/>
                          </a:solidFill>
                          <a:effectLst/>
                          <a:latin typeface="Segoe U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33,3</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33,7</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s-CO" sz="800" b="0" i="0" u="none" strike="noStrike" noProof="0">
                          <a:solidFill>
                            <a:srgbClr val="000000"/>
                          </a:solidFill>
                          <a:effectLst/>
                          <a:latin typeface="Encode"/>
                        </a:rPr>
                        <a:t>0,4</a:t>
                      </a:r>
                    </a:p>
                  </a:txBody>
                  <a:tcPr marL="5617" marR="5617" marT="561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s-CO" sz="800" b="1" i="0" u="none" strike="noStrike" noProof="0">
                          <a:solidFill>
                            <a:srgbClr val="000000"/>
                          </a:solidFill>
                          <a:effectLst/>
                          <a:latin typeface="Segoe UI Emoji" panose="020B0502040204020203" pitchFamily="34" charset="0"/>
                        </a:rPr>
                        <a:t> </a:t>
                      </a:r>
                    </a:p>
                  </a:txBody>
                  <a:tcPr marL="5617" marR="5617" marT="5617" marB="0" anchor="ctr">
                    <a:lnL w="1270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21871029"/>
                  </a:ext>
                </a:extLst>
              </a:tr>
            </a:tbl>
          </a:graphicData>
        </a:graphic>
      </p:graphicFrame>
      <p:grpSp>
        <p:nvGrpSpPr>
          <p:cNvPr id="7" name="Grupo 6">
            <a:extLst>
              <a:ext uri="{FF2B5EF4-FFF2-40B4-BE49-F238E27FC236}">
                <a16:creationId xmlns:a16="http://schemas.microsoft.com/office/drawing/2014/main" id="{00000000-0008-0000-0A00-00001D000000}"/>
              </a:ext>
            </a:extLst>
          </p:cNvPr>
          <p:cNvGrpSpPr/>
          <p:nvPr/>
        </p:nvGrpSpPr>
        <p:grpSpPr>
          <a:xfrm>
            <a:off x="718294" y="1873253"/>
            <a:ext cx="296083" cy="2199844"/>
            <a:chOff x="-212761" y="-25825"/>
            <a:chExt cx="547747" cy="4196997"/>
          </a:xfrm>
        </p:grpSpPr>
        <p:pic>
          <p:nvPicPr>
            <p:cNvPr id="8" name="Imagen 7">
              <a:extLst>
                <a:ext uri="{FF2B5EF4-FFF2-40B4-BE49-F238E27FC236}">
                  <a16:creationId xmlns:a16="http://schemas.microsoft.com/office/drawing/2014/main" id="{00000000-0008-0000-0A00-00001E000000}"/>
                </a:ext>
              </a:extLst>
            </p:cNvPr>
            <p:cNvPicPr>
              <a:picLocks noChangeAspect="1"/>
            </p:cNvPicPr>
            <p:nvPr/>
          </p:nvPicPr>
          <p:blipFill>
            <a:blip r:embed="rId3">
              <a:duotone>
                <a:prstClr val="black"/>
                <a:srgbClr val="00D686">
                  <a:tint val="45000"/>
                  <a:satMod val="400000"/>
                </a:srgbClr>
              </a:duotone>
            </a:blip>
            <a:srcRect l="29532" t="28401" r="34432" b="35408"/>
            <a:stretch/>
          </p:blipFill>
          <p:spPr>
            <a:xfrm>
              <a:off x="-174048" y="1037464"/>
              <a:ext cx="350556" cy="509414"/>
            </a:xfrm>
            <a:prstGeom prst="rect">
              <a:avLst/>
            </a:prstGeom>
          </p:spPr>
        </p:pic>
        <p:pic>
          <p:nvPicPr>
            <p:cNvPr id="15" name="Imagen 14" descr="Imagen que contiene Icono&#10;&#10;El contenido generado por inteligencia artificial puede ser incorrecto.">
              <a:extLst>
                <a:ext uri="{FF2B5EF4-FFF2-40B4-BE49-F238E27FC236}">
                  <a16:creationId xmlns:a16="http://schemas.microsoft.com/office/drawing/2014/main" id="{00000000-0008-0000-0A00-00001F000000}"/>
                </a:ext>
              </a:extLst>
            </p:cNvPr>
            <p:cNvPicPr>
              <a:picLocks noChangeAspect="1"/>
            </p:cNvPicPr>
            <p:nvPr/>
          </p:nvPicPr>
          <p:blipFill>
            <a:blip r:embed="rId4">
              <a:duotone>
                <a:prstClr val="black"/>
                <a:srgbClr val="00D686">
                  <a:tint val="45000"/>
                  <a:satMod val="400000"/>
                </a:srgbClr>
              </a:duotone>
            </a:blip>
            <a:srcRect l="29119" t="38516" r="29435" b="38231"/>
            <a:stretch/>
          </p:blipFill>
          <p:spPr>
            <a:xfrm>
              <a:off x="-164639" y="-25825"/>
              <a:ext cx="451506" cy="379586"/>
            </a:xfrm>
            <a:prstGeom prst="rect">
              <a:avLst/>
            </a:prstGeom>
          </p:spPr>
        </p:pic>
        <p:pic>
          <p:nvPicPr>
            <p:cNvPr id="16" name="Imagen 15" descr="Imagen que contiene Icono&#10;&#10;El contenido generado por inteligencia artificial puede ser incorrecto.">
              <a:extLst>
                <a:ext uri="{FF2B5EF4-FFF2-40B4-BE49-F238E27FC236}">
                  <a16:creationId xmlns:a16="http://schemas.microsoft.com/office/drawing/2014/main" id="{00000000-0008-0000-0A00-000020000000}"/>
                </a:ext>
              </a:extLst>
            </p:cNvPr>
            <p:cNvPicPr>
              <a:picLocks noChangeAspect="1"/>
            </p:cNvPicPr>
            <p:nvPr/>
          </p:nvPicPr>
          <p:blipFill>
            <a:blip r:embed="rId5">
              <a:duotone>
                <a:prstClr val="black"/>
                <a:srgbClr val="00D686">
                  <a:tint val="45000"/>
                  <a:satMod val="400000"/>
                </a:srgbClr>
              </a:duotone>
            </a:blip>
            <a:srcRect l="29193" t="29061" r="25259" b="41424"/>
            <a:stretch/>
          </p:blipFill>
          <p:spPr>
            <a:xfrm>
              <a:off x="-164638" y="2777651"/>
              <a:ext cx="451504" cy="400807"/>
            </a:xfrm>
            <a:prstGeom prst="rect">
              <a:avLst/>
            </a:prstGeom>
          </p:spPr>
        </p:pic>
        <p:pic>
          <p:nvPicPr>
            <p:cNvPr id="17" name="Imagen 16" descr="Imagen que contiene Icono&#10;&#10;El contenido generado por inteligencia artificial puede ser incorrecto.">
              <a:extLst>
                <a:ext uri="{FF2B5EF4-FFF2-40B4-BE49-F238E27FC236}">
                  <a16:creationId xmlns:a16="http://schemas.microsoft.com/office/drawing/2014/main" id="{00000000-0008-0000-0A00-000021000000}"/>
                </a:ext>
              </a:extLst>
            </p:cNvPr>
            <p:cNvPicPr>
              <a:picLocks noChangeAspect="1"/>
            </p:cNvPicPr>
            <p:nvPr/>
          </p:nvPicPr>
          <p:blipFill>
            <a:blip r:embed="rId6">
              <a:duotone>
                <a:prstClr val="black"/>
                <a:srgbClr val="00D686">
                  <a:tint val="45000"/>
                  <a:satMod val="400000"/>
                </a:srgbClr>
              </a:duotone>
            </a:blip>
            <a:srcRect l="25553" t="37349" r="31992" b="37788"/>
            <a:stretch/>
          </p:blipFill>
          <p:spPr>
            <a:xfrm>
              <a:off x="-212761" y="3770365"/>
              <a:ext cx="547747" cy="400807"/>
            </a:xfrm>
            <a:prstGeom prst="rect">
              <a:avLst/>
            </a:prstGeom>
          </p:spPr>
        </p:pic>
        <p:pic>
          <p:nvPicPr>
            <p:cNvPr id="18" name="Imagen 17">
              <a:extLst>
                <a:ext uri="{FF2B5EF4-FFF2-40B4-BE49-F238E27FC236}">
                  <a16:creationId xmlns:a16="http://schemas.microsoft.com/office/drawing/2014/main" id="{00000000-0008-0000-0A00-000022000000}"/>
                </a:ext>
              </a:extLst>
            </p:cNvPr>
            <p:cNvPicPr>
              <a:picLocks noChangeAspect="1"/>
            </p:cNvPicPr>
            <p:nvPr/>
          </p:nvPicPr>
          <p:blipFill>
            <a:blip r:embed="rId7">
              <a:duotone>
                <a:prstClr val="black"/>
                <a:srgbClr val="00D686">
                  <a:tint val="45000"/>
                  <a:satMod val="400000"/>
                </a:srgbClr>
              </a:duotone>
            </a:blip>
            <a:srcRect l="28514" t="34188" r="29376" b="34512"/>
            <a:stretch/>
          </p:blipFill>
          <p:spPr>
            <a:xfrm>
              <a:off x="-174048" y="2113046"/>
              <a:ext cx="363842" cy="379586"/>
            </a:xfrm>
            <a:prstGeom prst="rect">
              <a:avLst/>
            </a:prstGeom>
          </p:spPr>
        </p:pic>
      </p:grpSp>
    </p:spTree>
    <p:extLst>
      <p:ext uri="{BB962C8B-B14F-4D97-AF65-F5344CB8AC3E}">
        <p14:creationId xmlns:p14="http://schemas.microsoft.com/office/powerpoint/2010/main" val="3069097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3043BCE3-1FE4-6A5B-72DB-F1C6A978247C}"/>
              </a:ext>
            </a:extLst>
          </p:cNvPr>
          <p:cNvSpPr txBox="1"/>
          <p:nvPr/>
        </p:nvSpPr>
        <p:spPr>
          <a:xfrm>
            <a:off x="478155" y="563508"/>
            <a:ext cx="8070040" cy="307777"/>
          </a:xfrm>
          <a:prstGeom prst="rect">
            <a:avLst/>
          </a:prstGeom>
          <a:noFill/>
        </p:spPr>
        <p:txBody>
          <a:bodyPr wrap="square" rtlCol="0">
            <a:spAutoFit/>
          </a:bodyPr>
          <a:lstStyle/>
          <a:p>
            <a:pPr marL="12700"/>
            <a:r>
              <a:rPr lang="es-CO" sz="1400" b="1" dirty="0">
                <a:solidFill>
                  <a:srgbClr val="B6004B"/>
                </a:solidFill>
                <a:latin typeface="+mj-lt"/>
                <a:cs typeface="Arial"/>
              </a:rPr>
              <a:t>Lineamientos internacionales</a:t>
            </a:r>
            <a:endParaRPr lang="es-ES" sz="1100" dirty="0">
              <a:solidFill>
                <a:srgbClr val="404040"/>
              </a:solidFill>
              <a:cs typeface="Arial"/>
            </a:endParaRPr>
          </a:p>
        </p:txBody>
      </p:sp>
      <p:cxnSp>
        <p:nvCxnSpPr>
          <p:cNvPr id="9" name="Conector recto 8">
            <a:extLst>
              <a:ext uri="{FF2B5EF4-FFF2-40B4-BE49-F238E27FC236}">
                <a16:creationId xmlns:a16="http://schemas.microsoft.com/office/drawing/2014/main" id="{2DAACBCA-0737-7537-AB40-86EC0E941418}"/>
              </a:ext>
            </a:extLst>
          </p:cNvPr>
          <p:cNvCxnSpPr>
            <a:cxnSpLocks/>
          </p:cNvCxnSpPr>
          <p:nvPr/>
        </p:nvCxnSpPr>
        <p:spPr>
          <a:xfrm flipV="1">
            <a:off x="354406" y="490077"/>
            <a:ext cx="0" cy="382206"/>
          </a:xfrm>
          <a:prstGeom prst="line">
            <a:avLst/>
          </a:prstGeom>
          <a:ln>
            <a:solidFill>
              <a:srgbClr val="B6004C"/>
            </a:solidFill>
          </a:ln>
          <a:effectLst/>
        </p:spPr>
        <p:style>
          <a:lnRef idx="2">
            <a:schemeClr val="accent1"/>
          </a:lnRef>
          <a:fillRef idx="0">
            <a:schemeClr val="accent1"/>
          </a:fillRef>
          <a:effectRef idx="1">
            <a:schemeClr val="accent1"/>
          </a:effectRef>
          <a:fontRef idx="minor">
            <a:schemeClr val="tx1"/>
          </a:fontRef>
        </p:style>
      </p:cxnSp>
      <p:sp>
        <p:nvSpPr>
          <p:cNvPr id="4" name="CuadroTexto 3">
            <a:extLst>
              <a:ext uri="{FF2B5EF4-FFF2-40B4-BE49-F238E27FC236}">
                <a16:creationId xmlns:a16="http://schemas.microsoft.com/office/drawing/2014/main" id="{A0C454B2-CF3B-4F61-3092-C3389AC1456B}"/>
              </a:ext>
            </a:extLst>
          </p:cNvPr>
          <p:cNvSpPr txBox="1"/>
          <p:nvPr/>
        </p:nvSpPr>
        <p:spPr>
          <a:xfrm>
            <a:off x="478155" y="1022885"/>
            <a:ext cx="8070040" cy="1169551"/>
          </a:xfrm>
          <a:prstGeom prst="rect">
            <a:avLst/>
          </a:prstGeom>
          <a:noFill/>
        </p:spPr>
        <p:txBody>
          <a:bodyPr wrap="square" rtlCol="0">
            <a:spAutoFit/>
          </a:bodyPr>
          <a:lstStyle/>
          <a:p>
            <a:pPr algn="just" defTabSz="609585">
              <a:defRPr/>
            </a:pPr>
            <a:r>
              <a:rPr lang="es-CO" sz="1400" dirty="0">
                <a:latin typeface="+mj-lt"/>
                <a:cs typeface="Arial"/>
              </a:rPr>
              <a:t>Los lineamientos internacionalmente aceptados son generados por las mesas de expertos convocados por entidades supranacionales, entre los que se destaca el FMI, la OECD, el Banco Mundial, la ONU, CEPAL, OIT, entre otros.</a:t>
            </a:r>
          </a:p>
          <a:p>
            <a:pPr algn="just" defTabSz="609585">
              <a:defRPr/>
            </a:pPr>
            <a:endParaRPr lang="es-CO" sz="1400" dirty="0">
              <a:latin typeface="+mj-lt"/>
              <a:cs typeface="Arial"/>
            </a:endParaRPr>
          </a:p>
          <a:p>
            <a:pPr algn="just" defTabSz="609585">
              <a:defRPr/>
            </a:pPr>
            <a:r>
              <a:rPr lang="es-CO" sz="1400" dirty="0">
                <a:latin typeface="+mj-lt"/>
                <a:cs typeface="Arial"/>
              </a:rPr>
              <a:t>Algunos de los manuales internacionales son:</a:t>
            </a:r>
          </a:p>
        </p:txBody>
      </p:sp>
      <p:sp>
        <p:nvSpPr>
          <p:cNvPr id="19" name="Rectangle 29">
            <a:extLst>
              <a:ext uri="{FF2B5EF4-FFF2-40B4-BE49-F238E27FC236}">
                <a16:creationId xmlns:a16="http://schemas.microsoft.com/office/drawing/2014/main" id="{1D56EDE5-F257-7241-75D7-0EB2A3CEAB46}"/>
              </a:ext>
            </a:extLst>
          </p:cNvPr>
          <p:cNvSpPr/>
          <p:nvPr/>
        </p:nvSpPr>
        <p:spPr bwMode="auto">
          <a:xfrm>
            <a:off x="478155" y="4026632"/>
            <a:ext cx="1527286" cy="11984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defTabSz="914377" fontAlgn="base">
              <a:lnSpc>
                <a:spcPct val="90000"/>
              </a:lnSpc>
              <a:defRPr/>
            </a:pPr>
            <a:r>
              <a:rPr lang="es-MX" sz="1200" dirty="0">
                <a:solidFill>
                  <a:schemeClr val="tx1"/>
                </a:solidFill>
                <a:latin typeface="+mj-lt"/>
                <a:cs typeface="Arial"/>
              </a:rPr>
              <a:t>Manual del Índice de Precios al Consumidor. </a:t>
            </a:r>
            <a:r>
              <a:rPr lang="es-419" sz="1200" dirty="0">
                <a:solidFill>
                  <a:schemeClr val="tx1"/>
                </a:solidFill>
                <a:latin typeface="+mj-lt"/>
                <a:cs typeface="Arial"/>
              </a:rPr>
              <a:t>(CPI -  Manual, concepts and methods 2006- 2020)</a:t>
            </a:r>
            <a:endParaRPr lang="es-MX" sz="1200" dirty="0">
              <a:solidFill>
                <a:schemeClr val="tx1"/>
              </a:solidFill>
              <a:latin typeface="+mj-lt"/>
              <a:cs typeface="Arial"/>
            </a:endParaRPr>
          </a:p>
        </p:txBody>
      </p:sp>
      <p:sp>
        <p:nvSpPr>
          <p:cNvPr id="20" name="Rectangle 50">
            <a:extLst>
              <a:ext uri="{FF2B5EF4-FFF2-40B4-BE49-F238E27FC236}">
                <a16:creationId xmlns:a16="http://schemas.microsoft.com/office/drawing/2014/main" id="{5B98ED45-EE47-2F53-62D2-E4918018F877}"/>
              </a:ext>
            </a:extLst>
          </p:cNvPr>
          <p:cNvSpPr/>
          <p:nvPr/>
        </p:nvSpPr>
        <p:spPr bwMode="auto">
          <a:xfrm>
            <a:off x="5205693" y="4026632"/>
            <a:ext cx="1615541" cy="9177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defTabSz="914377" fontAlgn="base">
              <a:lnSpc>
                <a:spcPct val="90000"/>
              </a:lnSpc>
              <a:defRPr/>
            </a:pPr>
            <a:r>
              <a:rPr lang="en-US" sz="1200" dirty="0">
                <a:solidFill>
                  <a:schemeClr val="tx1"/>
                </a:solidFill>
                <a:latin typeface="+mj-lt"/>
                <a:cs typeface="Arial"/>
              </a:rPr>
              <a:t>Código de </a:t>
            </a:r>
            <a:r>
              <a:rPr lang="en-US" sz="1200" dirty="0" err="1">
                <a:solidFill>
                  <a:schemeClr val="tx1"/>
                </a:solidFill>
                <a:latin typeface="+mj-lt"/>
                <a:cs typeface="Arial"/>
              </a:rPr>
              <a:t>buenas</a:t>
            </a:r>
            <a:r>
              <a:rPr lang="en-US" sz="1200" dirty="0">
                <a:solidFill>
                  <a:schemeClr val="tx1"/>
                </a:solidFill>
                <a:latin typeface="+mj-lt"/>
                <a:cs typeface="Arial"/>
              </a:rPr>
              <a:t> </a:t>
            </a:r>
            <a:r>
              <a:rPr lang="en-US" sz="1200" dirty="0" err="1">
                <a:solidFill>
                  <a:schemeClr val="tx1"/>
                </a:solidFill>
                <a:latin typeface="+mj-lt"/>
                <a:cs typeface="Arial"/>
              </a:rPr>
              <a:t>prácticas</a:t>
            </a:r>
            <a:r>
              <a:rPr lang="en-US" sz="1200" dirty="0">
                <a:solidFill>
                  <a:schemeClr val="tx1"/>
                </a:solidFill>
                <a:latin typeface="+mj-lt"/>
                <a:cs typeface="Arial"/>
              </a:rPr>
              <a:t> de las </a:t>
            </a:r>
            <a:r>
              <a:rPr lang="en-US" sz="1200" dirty="0" err="1">
                <a:solidFill>
                  <a:schemeClr val="tx1"/>
                </a:solidFill>
                <a:latin typeface="+mj-lt"/>
                <a:cs typeface="Arial"/>
              </a:rPr>
              <a:t>estadísticas</a:t>
            </a:r>
            <a:r>
              <a:rPr lang="en-US" sz="1200" dirty="0">
                <a:solidFill>
                  <a:schemeClr val="tx1"/>
                </a:solidFill>
                <a:latin typeface="+mj-lt"/>
                <a:cs typeface="Arial"/>
              </a:rPr>
              <a:t> </a:t>
            </a:r>
            <a:r>
              <a:rPr lang="en-US" sz="1200" dirty="0" err="1">
                <a:solidFill>
                  <a:schemeClr val="tx1"/>
                </a:solidFill>
                <a:latin typeface="+mj-lt"/>
                <a:cs typeface="Arial"/>
              </a:rPr>
              <a:t>europeas</a:t>
            </a:r>
            <a:r>
              <a:rPr lang="en-US" sz="1200" dirty="0">
                <a:solidFill>
                  <a:schemeClr val="tx1"/>
                </a:solidFill>
                <a:latin typeface="+mj-lt"/>
                <a:cs typeface="Arial"/>
              </a:rPr>
              <a:t> (</a:t>
            </a:r>
            <a:r>
              <a:rPr lang="en-US" sz="1200" dirty="0" err="1">
                <a:solidFill>
                  <a:schemeClr val="tx1"/>
                </a:solidFill>
                <a:latin typeface="+mj-lt"/>
                <a:cs typeface="Arial"/>
              </a:rPr>
              <a:t>eurostat</a:t>
            </a:r>
            <a:r>
              <a:rPr lang="en-US" sz="1200" dirty="0">
                <a:solidFill>
                  <a:schemeClr val="tx1"/>
                </a:solidFill>
                <a:latin typeface="+mj-lt"/>
                <a:cs typeface="Arial"/>
              </a:rPr>
              <a:t>, 2011)</a:t>
            </a:r>
          </a:p>
        </p:txBody>
      </p:sp>
      <p:sp>
        <p:nvSpPr>
          <p:cNvPr id="21" name="Rectangle 51">
            <a:extLst>
              <a:ext uri="{FF2B5EF4-FFF2-40B4-BE49-F238E27FC236}">
                <a16:creationId xmlns:a16="http://schemas.microsoft.com/office/drawing/2014/main" id="{912CA3DF-5A1E-368C-6EAA-D264DF5D8301}"/>
              </a:ext>
            </a:extLst>
          </p:cNvPr>
          <p:cNvSpPr/>
          <p:nvPr/>
        </p:nvSpPr>
        <p:spPr bwMode="auto">
          <a:xfrm>
            <a:off x="2582428" y="4114102"/>
            <a:ext cx="2403832" cy="9177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defTabSz="914377" fontAlgn="base">
              <a:lnSpc>
                <a:spcPct val="90000"/>
              </a:lnSpc>
              <a:defRPr/>
            </a:pPr>
            <a:r>
              <a:rPr lang="en-US" sz="1200" dirty="0">
                <a:solidFill>
                  <a:schemeClr val="tx1"/>
                </a:solidFill>
                <a:latin typeface="+mj-lt"/>
                <a:cs typeface="Arial"/>
              </a:rPr>
              <a:t>Practical Guide to Producing Consumer Price Indices (ONU, 2009)</a:t>
            </a:r>
          </a:p>
        </p:txBody>
      </p:sp>
      <p:sp>
        <p:nvSpPr>
          <p:cNvPr id="23" name="Oval 70">
            <a:extLst>
              <a:ext uri="{FF2B5EF4-FFF2-40B4-BE49-F238E27FC236}">
                <a16:creationId xmlns:a16="http://schemas.microsoft.com/office/drawing/2014/main" id="{695FB103-88BC-0AD1-99D6-E2CADCBC7654}"/>
              </a:ext>
            </a:extLst>
          </p:cNvPr>
          <p:cNvSpPr>
            <a:spLocks noChangeAspect="1"/>
          </p:cNvSpPr>
          <p:nvPr/>
        </p:nvSpPr>
        <p:spPr>
          <a:xfrm>
            <a:off x="505473" y="2421406"/>
            <a:ext cx="1472651" cy="1472651"/>
          </a:xfrm>
          <a:prstGeom prst="ellipse">
            <a:avLst/>
          </a:prstGeom>
          <a:noFill/>
          <a:ln w="28575">
            <a:solidFill>
              <a:srgbClr val="B6004C"/>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defRPr/>
            </a:pPr>
            <a:endParaRPr lang="en-US" kern="0" dirty="0">
              <a:solidFill>
                <a:prstClr val="black"/>
              </a:solidFill>
              <a:latin typeface="Calibri"/>
            </a:endParaRPr>
          </a:p>
        </p:txBody>
      </p:sp>
      <p:sp>
        <p:nvSpPr>
          <p:cNvPr id="24" name="Oval 71">
            <a:extLst>
              <a:ext uri="{FF2B5EF4-FFF2-40B4-BE49-F238E27FC236}">
                <a16:creationId xmlns:a16="http://schemas.microsoft.com/office/drawing/2014/main" id="{39376F12-B7E9-442C-8835-55E8FE80ABEB}"/>
              </a:ext>
            </a:extLst>
          </p:cNvPr>
          <p:cNvSpPr>
            <a:spLocks noChangeAspect="1"/>
          </p:cNvSpPr>
          <p:nvPr/>
        </p:nvSpPr>
        <p:spPr>
          <a:xfrm>
            <a:off x="5205693" y="2313423"/>
            <a:ext cx="1472651" cy="1472651"/>
          </a:xfrm>
          <a:prstGeom prst="ellipse">
            <a:avLst/>
          </a:prstGeom>
          <a:noFill/>
          <a:ln w="28575">
            <a:solidFill>
              <a:srgbClr val="B6004C"/>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defRPr/>
            </a:pPr>
            <a:endParaRPr lang="en-US" kern="0" dirty="0">
              <a:solidFill>
                <a:prstClr val="black"/>
              </a:solidFill>
              <a:latin typeface="Calibri"/>
            </a:endParaRPr>
          </a:p>
        </p:txBody>
      </p:sp>
      <p:sp>
        <p:nvSpPr>
          <p:cNvPr id="25" name="Oval 72">
            <a:extLst>
              <a:ext uri="{FF2B5EF4-FFF2-40B4-BE49-F238E27FC236}">
                <a16:creationId xmlns:a16="http://schemas.microsoft.com/office/drawing/2014/main" id="{A424DB51-BB38-FC95-1967-D6596EBC143A}"/>
              </a:ext>
            </a:extLst>
          </p:cNvPr>
          <p:cNvSpPr>
            <a:spLocks noChangeAspect="1"/>
          </p:cNvSpPr>
          <p:nvPr/>
        </p:nvSpPr>
        <p:spPr>
          <a:xfrm>
            <a:off x="2958072" y="2452897"/>
            <a:ext cx="1472651" cy="1472651"/>
          </a:xfrm>
          <a:prstGeom prst="ellipse">
            <a:avLst/>
          </a:prstGeom>
          <a:noFill/>
          <a:ln w="28575">
            <a:solidFill>
              <a:srgbClr val="B6004C"/>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defRPr/>
            </a:pPr>
            <a:endParaRPr lang="en-US" kern="0" dirty="0">
              <a:solidFill>
                <a:prstClr val="black"/>
              </a:solidFill>
              <a:latin typeface="Calibri"/>
            </a:endParaRPr>
          </a:p>
        </p:txBody>
      </p:sp>
      <p:pic>
        <p:nvPicPr>
          <p:cNvPr id="27" name="Picture 2" descr="Resultado de imagen para Manual del Índice de Precios al Consumidor. Teoría y Práctica">
            <a:extLst>
              <a:ext uri="{FF2B5EF4-FFF2-40B4-BE49-F238E27FC236}">
                <a16:creationId xmlns:a16="http://schemas.microsoft.com/office/drawing/2014/main" id="{D36EB17D-CF66-EFEB-4DF7-E8F1198EAF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0949" y="2589609"/>
            <a:ext cx="804687" cy="1052283"/>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6" descr="Resultado de imagen para Practial Guide to Producing Consumer Price Indices">
            <a:extLst>
              <a:ext uri="{FF2B5EF4-FFF2-40B4-BE49-F238E27FC236}">
                <a16:creationId xmlns:a16="http://schemas.microsoft.com/office/drawing/2014/main" id="{8BB91089-3F2F-EFA2-3C61-91045E8A69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3687" y="2609012"/>
            <a:ext cx="821420" cy="1160419"/>
          </a:xfrm>
          <a:prstGeom prst="rect">
            <a:avLst/>
          </a:prstGeom>
          <a:noFill/>
          <a:extLst>
            <a:ext uri="{909E8E84-426E-40DD-AFC4-6F175D3DCCD1}">
              <a14:hiddenFill xmlns:a14="http://schemas.microsoft.com/office/drawing/2010/main">
                <a:solidFill>
                  <a:srgbClr val="FFFFFF"/>
                </a:solidFill>
              </a14:hiddenFill>
            </a:ext>
          </a:extLst>
        </p:spPr>
      </p:pic>
      <p:pic>
        <p:nvPicPr>
          <p:cNvPr id="30" name="Imagen 29">
            <a:extLst>
              <a:ext uri="{FF2B5EF4-FFF2-40B4-BE49-F238E27FC236}">
                <a16:creationId xmlns:a16="http://schemas.microsoft.com/office/drawing/2014/main" id="{ED02678C-DD11-680E-E7B7-71065C05A084}"/>
              </a:ext>
            </a:extLst>
          </p:cNvPr>
          <p:cNvPicPr>
            <a:picLocks noChangeAspect="1"/>
          </p:cNvPicPr>
          <p:nvPr/>
        </p:nvPicPr>
        <p:blipFill>
          <a:blip r:embed="rId4"/>
          <a:stretch>
            <a:fillRect/>
          </a:stretch>
        </p:blipFill>
        <p:spPr>
          <a:xfrm>
            <a:off x="5502053" y="2452897"/>
            <a:ext cx="879932" cy="1154911"/>
          </a:xfrm>
          <a:prstGeom prst="rect">
            <a:avLst/>
          </a:prstGeom>
        </p:spPr>
      </p:pic>
    </p:spTree>
    <p:extLst>
      <p:ext uri="{BB962C8B-B14F-4D97-AF65-F5344CB8AC3E}">
        <p14:creationId xmlns:p14="http://schemas.microsoft.com/office/powerpoint/2010/main" val="896215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DB0B1C92-F201-D65F-F694-8DA274B9F423}"/>
              </a:ext>
            </a:extLst>
          </p:cNvPr>
          <p:cNvSpPr txBox="1"/>
          <p:nvPr/>
        </p:nvSpPr>
        <p:spPr>
          <a:xfrm>
            <a:off x="404980" y="3299744"/>
            <a:ext cx="2664017" cy="543739"/>
          </a:xfrm>
          <a:prstGeom prst="rect">
            <a:avLst/>
          </a:prstGeom>
          <a:noFill/>
        </p:spPr>
        <p:txBody>
          <a:bodyPr wrap="square" rtlCol="0">
            <a:spAutoFit/>
          </a:bodyPr>
          <a:lstStyle/>
          <a:p>
            <a:pPr>
              <a:buClr>
                <a:srgbClr val="00A9AD"/>
              </a:buClr>
            </a:pPr>
            <a:r>
              <a:rPr lang="es-ES" sz="1100" i="1" dirty="0">
                <a:solidFill>
                  <a:srgbClr val="00A9AD"/>
                </a:solidFill>
                <a:latin typeface="+mj-lt"/>
              </a:rPr>
              <a:t>ISE abril – junio 2025</a:t>
            </a:r>
            <a:r>
              <a:rPr lang="es-ES" sz="1100" i="1" baseline="30000" dirty="0">
                <a:solidFill>
                  <a:srgbClr val="00A9AD"/>
                </a:solidFill>
                <a:latin typeface="+mj-lt"/>
              </a:rPr>
              <a:t>pr</a:t>
            </a:r>
          </a:p>
          <a:p>
            <a:pPr>
              <a:buClr>
                <a:srgbClr val="00A9AD"/>
              </a:buClr>
            </a:pPr>
            <a:r>
              <a:rPr lang="es-ES" sz="1100" i="1" dirty="0">
                <a:solidFill>
                  <a:srgbClr val="00A9AD"/>
                </a:solidFill>
                <a:latin typeface="+mj-lt"/>
              </a:rPr>
              <a:t>PIB segundo trimestre 2025</a:t>
            </a:r>
            <a:r>
              <a:rPr lang="es-ES" sz="1100" i="1" baseline="30000" dirty="0">
                <a:solidFill>
                  <a:srgbClr val="00A9AD"/>
                </a:solidFill>
                <a:latin typeface="+mj-lt"/>
              </a:rPr>
              <a:t>pr</a:t>
            </a:r>
            <a:endParaRPr lang="es-ES" sz="1100" i="1" dirty="0">
              <a:solidFill>
                <a:srgbClr val="00A9AD"/>
              </a:solidFill>
              <a:latin typeface="+mj-lt"/>
            </a:endParaRPr>
          </a:p>
          <a:p>
            <a:pPr>
              <a:buClr>
                <a:srgbClr val="00A9AD"/>
              </a:buClr>
            </a:pPr>
            <a:endParaRPr lang="es-CO" sz="1100" i="1" baseline="30000" dirty="0">
              <a:solidFill>
                <a:srgbClr val="00A9AD"/>
              </a:solidFill>
              <a:latin typeface="+mj-lt"/>
            </a:endParaRPr>
          </a:p>
        </p:txBody>
      </p:sp>
      <p:sp>
        <p:nvSpPr>
          <p:cNvPr id="4" name="object 553">
            <a:extLst>
              <a:ext uri="{FF2B5EF4-FFF2-40B4-BE49-F238E27FC236}">
                <a16:creationId xmlns:a16="http://schemas.microsoft.com/office/drawing/2014/main" id="{9FDD8BA7-B260-D20A-744A-BDC4FFBDA27F}"/>
              </a:ext>
            </a:extLst>
          </p:cNvPr>
          <p:cNvSpPr txBox="1">
            <a:spLocks/>
          </p:cNvSpPr>
          <p:nvPr/>
        </p:nvSpPr>
        <p:spPr>
          <a:xfrm>
            <a:off x="487275" y="2536739"/>
            <a:ext cx="2828674" cy="323807"/>
          </a:xfrm>
          <a:prstGeom prst="rect">
            <a:avLst/>
          </a:prstGeom>
          <a:noFill/>
        </p:spPr>
        <p:txBody>
          <a:bodyPr vert="horz" wrap="square" lIns="0" tIns="15875" rIns="0" bIns="0"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125"/>
              </a:spcBef>
              <a:buNone/>
            </a:pPr>
            <a:r>
              <a:rPr lang="es-ES" sz="2000" b="1" spc="-5">
                <a:solidFill>
                  <a:srgbClr val="065660"/>
                </a:solidFill>
                <a:latin typeface="+mj-lt"/>
                <a:cs typeface="Arial"/>
              </a:rPr>
              <a:t>Principales Resultados</a:t>
            </a:r>
          </a:p>
        </p:txBody>
      </p:sp>
      <p:pic>
        <p:nvPicPr>
          <p:cNvPr id="8" name="Imagen 7" descr="Logotipo&#10;&#10;Descripción generada automáticamente">
            <a:extLst>
              <a:ext uri="{FF2B5EF4-FFF2-40B4-BE49-F238E27FC236}">
                <a16:creationId xmlns:a16="http://schemas.microsoft.com/office/drawing/2014/main" id="{B440137D-41DB-6EA1-B0B4-B14C5B57962F}"/>
              </a:ext>
            </a:extLst>
          </p:cNvPr>
          <p:cNvPicPr>
            <a:picLocks noChangeAspect="1"/>
          </p:cNvPicPr>
          <p:nvPr/>
        </p:nvPicPr>
        <p:blipFill>
          <a:blip r:embed="rId2"/>
          <a:stretch>
            <a:fillRect/>
          </a:stretch>
        </p:blipFill>
        <p:spPr>
          <a:xfrm>
            <a:off x="491047" y="1403060"/>
            <a:ext cx="2021859" cy="1007431"/>
          </a:xfrm>
          <a:prstGeom prst="rect">
            <a:avLst/>
          </a:prstGeom>
        </p:spPr>
      </p:pic>
      <p:cxnSp>
        <p:nvCxnSpPr>
          <p:cNvPr id="9" name="Conector recto 8">
            <a:extLst>
              <a:ext uri="{FF2B5EF4-FFF2-40B4-BE49-F238E27FC236}">
                <a16:creationId xmlns:a16="http://schemas.microsoft.com/office/drawing/2014/main" id="{D736DC87-48C2-466D-A52F-0BC65346F7D1}"/>
              </a:ext>
            </a:extLst>
          </p:cNvPr>
          <p:cNvCxnSpPr>
            <a:cxnSpLocks/>
          </p:cNvCxnSpPr>
          <p:nvPr/>
        </p:nvCxnSpPr>
        <p:spPr>
          <a:xfrm flipH="1">
            <a:off x="503238" y="3071564"/>
            <a:ext cx="2664016" cy="0"/>
          </a:xfrm>
          <a:prstGeom prst="line">
            <a:avLst/>
          </a:prstGeom>
          <a:ln w="19050">
            <a:solidFill>
              <a:srgbClr val="00A8AC"/>
            </a:solidFill>
          </a:ln>
          <a:effectLst/>
        </p:spPr>
        <p:style>
          <a:lnRef idx="2">
            <a:schemeClr val="accent1"/>
          </a:lnRef>
          <a:fillRef idx="0">
            <a:schemeClr val="accent1"/>
          </a:fillRef>
          <a:effectRef idx="1">
            <a:schemeClr val="accent1"/>
          </a:effectRef>
          <a:fontRef idx="minor">
            <a:schemeClr val="tx1"/>
          </a:fontRef>
        </p:style>
      </p:cxnSp>
      <p:sp>
        <p:nvSpPr>
          <p:cNvPr id="14" name="CuadroTexto 13">
            <a:extLst>
              <a:ext uri="{FF2B5EF4-FFF2-40B4-BE49-F238E27FC236}">
                <a16:creationId xmlns:a16="http://schemas.microsoft.com/office/drawing/2014/main" id="{FA681025-FB35-478C-9011-B81A35C80BDF}"/>
              </a:ext>
            </a:extLst>
          </p:cNvPr>
          <p:cNvSpPr txBox="1"/>
          <p:nvPr/>
        </p:nvSpPr>
        <p:spPr>
          <a:xfrm>
            <a:off x="404980" y="4488091"/>
            <a:ext cx="1122454" cy="313932"/>
          </a:xfrm>
          <a:prstGeom prst="rect">
            <a:avLst/>
          </a:prstGeom>
          <a:noFill/>
        </p:spPr>
        <p:txBody>
          <a:bodyPr wrap="square">
            <a:spAutoFit/>
          </a:bodyPr>
          <a:lstStyle/>
          <a:p>
            <a:pPr>
              <a:lnSpc>
                <a:spcPct val="80000"/>
              </a:lnSpc>
            </a:pPr>
            <a:r>
              <a:rPr lang="es-ES" b="1" i="0" u="none" strike="noStrike">
                <a:solidFill>
                  <a:srgbClr val="0F5F6F"/>
                </a:solidFill>
                <a:effectLst/>
                <a:latin typeface="+mj-lt"/>
                <a:ea typeface="Roboto Medium" panose="02000000000000000000" pitchFamily="2" charset="0"/>
              </a:rPr>
              <a:t>2025</a:t>
            </a:r>
            <a:endParaRPr lang="es-CO" b="1">
              <a:solidFill>
                <a:srgbClr val="0F5F6F"/>
              </a:solidFill>
              <a:latin typeface="+mj-lt"/>
              <a:ea typeface="Roboto Medium" panose="02000000000000000000" pitchFamily="2" charset="0"/>
            </a:endParaRPr>
          </a:p>
        </p:txBody>
      </p:sp>
    </p:spTree>
    <p:extLst>
      <p:ext uri="{BB962C8B-B14F-4D97-AF65-F5344CB8AC3E}">
        <p14:creationId xmlns:p14="http://schemas.microsoft.com/office/powerpoint/2010/main" val="1746143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a:extLst>
            <a:ext uri="{FF2B5EF4-FFF2-40B4-BE49-F238E27FC236}">
              <a16:creationId xmlns:a16="http://schemas.microsoft.com/office/drawing/2014/main" id="{7DB95ADF-DAAF-AE1A-2125-0217FF8F5436}"/>
            </a:ext>
          </a:extLst>
        </p:cNvPr>
        <p:cNvGrpSpPr/>
        <p:nvPr/>
      </p:nvGrpSpPr>
      <p:grpSpPr>
        <a:xfrm>
          <a:off x="0" y="0"/>
          <a:ext cx="0" cy="0"/>
          <a:chOff x="0" y="0"/>
          <a:chExt cx="0" cy="0"/>
        </a:xfrm>
      </p:grpSpPr>
      <p:sp>
        <p:nvSpPr>
          <p:cNvPr id="7" name="Título 1">
            <a:extLst>
              <a:ext uri="{FF2B5EF4-FFF2-40B4-BE49-F238E27FC236}">
                <a16:creationId xmlns:a16="http://schemas.microsoft.com/office/drawing/2014/main" id="{27404E5F-5F7E-9023-D1F9-D81E76F15101}"/>
              </a:ext>
            </a:extLst>
          </p:cNvPr>
          <p:cNvSpPr txBox="1">
            <a:spLocks/>
          </p:cNvSpPr>
          <p:nvPr/>
        </p:nvSpPr>
        <p:spPr>
          <a:xfrm>
            <a:off x="398587" y="376538"/>
            <a:ext cx="7446002" cy="692312"/>
          </a:xfrm>
          <a:prstGeom prst="rect">
            <a:avLst/>
          </a:prstGeom>
        </p:spPr>
        <p:txBody>
          <a:bodyPr/>
          <a:lstStyle>
            <a:lvl1pPr algn="l" defTabSz="914400" rtl="0" eaLnBrk="1" latinLnBrk="0" hangingPunct="1">
              <a:lnSpc>
                <a:spcPct val="90000"/>
              </a:lnSpc>
              <a:spcBef>
                <a:spcPct val="0"/>
              </a:spcBef>
              <a:buNone/>
              <a:defRPr sz="1400" kern="1200">
                <a:solidFill>
                  <a:srgbClr val="00A9AD"/>
                </a:solidFill>
                <a:latin typeface="+mj-lt"/>
                <a:ea typeface="+mj-ea"/>
                <a:cs typeface="+mj-cs"/>
              </a:defRPr>
            </a:lvl1pPr>
          </a:lstStyle>
          <a:p>
            <a:pPr>
              <a:lnSpc>
                <a:spcPct val="80000"/>
              </a:lnSpc>
            </a:pPr>
            <a:r>
              <a:rPr lang="es-CO" sz="1800" spc="-40" dirty="0">
                <a:solidFill>
                  <a:srgbClr val="00A8AC"/>
                </a:solidFill>
                <a:cs typeface="Arial"/>
              </a:rPr>
              <a:t>Referentes y estándares internacionales en la producción de las </a:t>
            </a:r>
          </a:p>
          <a:p>
            <a:pPr>
              <a:lnSpc>
                <a:spcPct val="80000"/>
              </a:lnSpc>
            </a:pPr>
            <a:r>
              <a:rPr lang="es-CO" sz="1800" spc="-40" dirty="0">
                <a:solidFill>
                  <a:srgbClr val="065660"/>
                </a:solidFill>
                <a:cs typeface="Arial"/>
              </a:rPr>
              <a:t>Cuentas Nacionales del DANE</a:t>
            </a:r>
            <a:endParaRPr lang="es-CO" sz="1200" spc="-40" baseline="30000" dirty="0">
              <a:solidFill>
                <a:srgbClr val="065660"/>
              </a:solidFill>
              <a:ea typeface="Roboto Medium" panose="02000000000000000000" pitchFamily="2" charset="0"/>
              <a:cs typeface="Segoe UI" panose="020B0502040204020203" pitchFamily="34" charset="0"/>
            </a:endParaRPr>
          </a:p>
        </p:txBody>
      </p:sp>
      <p:cxnSp>
        <p:nvCxnSpPr>
          <p:cNvPr id="9" name="Conector recto 8">
            <a:extLst>
              <a:ext uri="{FF2B5EF4-FFF2-40B4-BE49-F238E27FC236}">
                <a16:creationId xmlns:a16="http://schemas.microsoft.com/office/drawing/2014/main" id="{1882E250-1100-9672-F284-CE044AB96867}"/>
              </a:ext>
            </a:extLst>
          </p:cNvPr>
          <p:cNvCxnSpPr>
            <a:cxnSpLocks/>
          </p:cNvCxnSpPr>
          <p:nvPr/>
        </p:nvCxnSpPr>
        <p:spPr>
          <a:xfrm flipV="1">
            <a:off x="323850" y="416458"/>
            <a:ext cx="0" cy="424790"/>
          </a:xfrm>
          <a:prstGeom prst="line">
            <a:avLst/>
          </a:prstGeom>
          <a:ln>
            <a:solidFill>
              <a:srgbClr val="00A8AC"/>
            </a:solidFill>
          </a:ln>
          <a:effectLst/>
        </p:spPr>
        <p:style>
          <a:lnRef idx="2">
            <a:schemeClr val="accent1"/>
          </a:lnRef>
          <a:fillRef idx="0">
            <a:schemeClr val="accent1"/>
          </a:fillRef>
          <a:effectRef idx="1">
            <a:schemeClr val="accent1"/>
          </a:effectRef>
          <a:fontRef idx="minor">
            <a:schemeClr val="tx1"/>
          </a:fontRef>
        </p:style>
      </p:cxnSp>
      <p:sp>
        <p:nvSpPr>
          <p:cNvPr id="5" name="Título 1">
            <a:extLst>
              <a:ext uri="{FF2B5EF4-FFF2-40B4-BE49-F238E27FC236}">
                <a16:creationId xmlns:a16="http://schemas.microsoft.com/office/drawing/2014/main" id="{D23C1FD0-0E7B-9B00-AEA0-73254F4FF957}"/>
              </a:ext>
            </a:extLst>
          </p:cNvPr>
          <p:cNvSpPr txBox="1">
            <a:spLocks/>
          </p:cNvSpPr>
          <p:nvPr/>
        </p:nvSpPr>
        <p:spPr>
          <a:xfrm>
            <a:off x="398587" y="1269644"/>
            <a:ext cx="3436164" cy="2604212"/>
          </a:xfrm>
          <a:prstGeom prst="rect">
            <a:avLst/>
          </a:prstGeom>
        </p:spPr>
        <p:txBody>
          <a:bodyPr/>
          <a:lstStyle>
            <a:lvl1pPr algn="l" defTabSz="914400" rtl="0" eaLnBrk="1" latinLnBrk="0" hangingPunct="1">
              <a:lnSpc>
                <a:spcPct val="90000"/>
              </a:lnSpc>
              <a:spcBef>
                <a:spcPct val="0"/>
              </a:spcBef>
              <a:buNone/>
              <a:defRPr sz="1400" kern="1200">
                <a:solidFill>
                  <a:srgbClr val="00A9AD"/>
                </a:solidFill>
                <a:latin typeface="+mj-lt"/>
                <a:ea typeface="+mj-ea"/>
                <a:cs typeface="+mj-cs"/>
              </a:defRPr>
            </a:lvl1pPr>
          </a:lstStyle>
          <a:p>
            <a:pPr algn="just">
              <a:lnSpc>
                <a:spcPct val="100000"/>
              </a:lnSpc>
            </a:pPr>
            <a:r>
              <a:rPr lang="es-CO" spc="-40" dirty="0">
                <a:solidFill>
                  <a:schemeClr val="tx1"/>
                </a:solidFill>
                <a:cs typeface="Arial"/>
              </a:rPr>
              <a:t>El DANE tradicionalmente sigue rigurosa y estrictamente los lineamientos y estándares internacionales establecidos por la </a:t>
            </a:r>
            <a:r>
              <a:rPr lang="es-CO" b="1" spc="-40" dirty="0">
                <a:solidFill>
                  <a:srgbClr val="065660"/>
                </a:solidFill>
                <a:cs typeface="Arial"/>
              </a:rPr>
              <a:t>comisión de estadística de Nacionales Unidas</a:t>
            </a:r>
            <a:r>
              <a:rPr lang="es-CO" spc="-40" dirty="0">
                <a:solidFill>
                  <a:srgbClr val="065660"/>
                </a:solidFill>
                <a:cs typeface="Arial"/>
              </a:rPr>
              <a:t> </a:t>
            </a:r>
            <a:r>
              <a:rPr lang="es-CO" spc="-40" dirty="0">
                <a:solidFill>
                  <a:schemeClr val="tx1"/>
                </a:solidFill>
                <a:cs typeface="Arial"/>
              </a:rPr>
              <a:t>(ONU); </a:t>
            </a:r>
            <a:r>
              <a:rPr lang="es-CO" b="1" spc="-40" dirty="0">
                <a:solidFill>
                  <a:srgbClr val="065660"/>
                </a:solidFill>
                <a:cs typeface="Arial"/>
              </a:rPr>
              <a:t>Fondo Monetario Internacional </a:t>
            </a:r>
            <a:r>
              <a:rPr lang="es-CO" spc="-40" dirty="0">
                <a:solidFill>
                  <a:schemeClr val="tx1"/>
                </a:solidFill>
                <a:cs typeface="Arial"/>
              </a:rPr>
              <a:t>(FMI); </a:t>
            </a:r>
            <a:r>
              <a:rPr lang="es-CO" b="1" spc="-40" dirty="0">
                <a:solidFill>
                  <a:srgbClr val="065660"/>
                </a:solidFill>
                <a:cs typeface="Arial"/>
              </a:rPr>
              <a:t>Organización para la Cooperación y Desarrollo Económico </a:t>
            </a:r>
            <a:r>
              <a:rPr lang="es-CO" spc="-40" dirty="0">
                <a:solidFill>
                  <a:schemeClr val="tx1"/>
                </a:solidFill>
                <a:cs typeface="Arial"/>
              </a:rPr>
              <a:t>(OCDE); </a:t>
            </a:r>
            <a:r>
              <a:rPr lang="es-CO" b="1" spc="-40" dirty="0">
                <a:solidFill>
                  <a:srgbClr val="065660"/>
                </a:solidFill>
                <a:cs typeface="Arial"/>
              </a:rPr>
              <a:t>Banco Mundial</a:t>
            </a:r>
            <a:r>
              <a:rPr lang="es-CO" spc="-40" dirty="0">
                <a:solidFill>
                  <a:schemeClr val="tx1"/>
                </a:solidFill>
                <a:cs typeface="Arial"/>
              </a:rPr>
              <a:t>, entre otros; logrando reconocimiento y siendo referente regional en la producción de estadística de Cuentas Nacionales.</a:t>
            </a:r>
          </a:p>
          <a:p>
            <a:pPr algn="just">
              <a:lnSpc>
                <a:spcPct val="100000"/>
              </a:lnSpc>
            </a:pPr>
            <a:endParaRPr lang="es-CO" sz="1600" spc="-40" baseline="30000" dirty="0">
              <a:solidFill>
                <a:schemeClr val="tx1"/>
              </a:solidFill>
              <a:ea typeface="Roboto Medium" panose="02000000000000000000" pitchFamily="2" charset="0"/>
              <a:cs typeface="Arial"/>
            </a:endParaRPr>
          </a:p>
        </p:txBody>
      </p:sp>
      <p:sp>
        <p:nvSpPr>
          <p:cNvPr id="3" name="Título 1">
            <a:extLst>
              <a:ext uri="{FF2B5EF4-FFF2-40B4-BE49-F238E27FC236}">
                <a16:creationId xmlns:a16="http://schemas.microsoft.com/office/drawing/2014/main" id="{6DACAC04-3A8D-789C-0E8B-50786EC191DF}"/>
              </a:ext>
            </a:extLst>
          </p:cNvPr>
          <p:cNvSpPr txBox="1">
            <a:spLocks/>
          </p:cNvSpPr>
          <p:nvPr/>
        </p:nvSpPr>
        <p:spPr>
          <a:xfrm>
            <a:off x="4279392" y="992498"/>
            <a:ext cx="4551579" cy="2881358"/>
          </a:xfrm>
          <a:prstGeom prst="rect">
            <a:avLst/>
          </a:prstGeom>
        </p:spPr>
        <p:txBody>
          <a:bodyPr/>
          <a:lstStyle>
            <a:lvl1pPr algn="l" defTabSz="914400" rtl="0" eaLnBrk="1" latinLnBrk="0" hangingPunct="1">
              <a:lnSpc>
                <a:spcPct val="90000"/>
              </a:lnSpc>
              <a:spcBef>
                <a:spcPct val="0"/>
              </a:spcBef>
              <a:buNone/>
              <a:defRPr sz="1400" kern="1200">
                <a:solidFill>
                  <a:srgbClr val="00A9AD"/>
                </a:solidFill>
                <a:latin typeface="+mj-lt"/>
                <a:ea typeface="+mj-ea"/>
                <a:cs typeface="+mj-cs"/>
              </a:defRPr>
            </a:lvl1pPr>
          </a:lstStyle>
          <a:p>
            <a:pPr marL="285750" indent="-285750" algn="just">
              <a:lnSpc>
                <a:spcPct val="150000"/>
              </a:lnSpc>
              <a:buClr>
                <a:srgbClr val="00A8AC"/>
              </a:buClr>
              <a:buSzPct val="115000"/>
              <a:buFont typeface="Arial" panose="020B0604020202020204" pitchFamily="34" charset="0"/>
              <a:buChar char="•"/>
            </a:pPr>
            <a:r>
              <a:rPr lang="es-CO" sz="1200" i="1" spc="-40" dirty="0">
                <a:solidFill>
                  <a:schemeClr val="tx1"/>
                </a:solidFill>
                <a:cs typeface="Arial"/>
              </a:rPr>
              <a:t>Sistema de Cuentas Nacionales SCN 2008 – ONU</a:t>
            </a:r>
          </a:p>
          <a:p>
            <a:pPr marL="285750" indent="-285750" algn="just">
              <a:lnSpc>
                <a:spcPct val="150000"/>
              </a:lnSpc>
              <a:buClr>
                <a:srgbClr val="00A8AC"/>
              </a:buClr>
              <a:buSzPct val="115000"/>
              <a:buFont typeface="Arial" panose="020B0604020202020204" pitchFamily="34" charset="0"/>
              <a:buChar char="•"/>
            </a:pPr>
            <a:r>
              <a:rPr lang="es-CO" sz="1200" i="1" spc="-40" dirty="0">
                <a:solidFill>
                  <a:schemeClr val="tx1"/>
                </a:solidFill>
                <a:cs typeface="Arial"/>
              </a:rPr>
              <a:t>Manual de Cuentas Nacionales Trimestrales 2017 – FMI</a:t>
            </a:r>
          </a:p>
          <a:p>
            <a:pPr marL="285750" indent="-285750" algn="just">
              <a:lnSpc>
                <a:spcPct val="150000"/>
              </a:lnSpc>
              <a:buClr>
                <a:srgbClr val="00A8AC"/>
              </a:buClr>
              <a:buSzPct val="115000"/>
              <a:buFont typeface="Arial" panose="020B0604020202020204" pitchFamily="34" charset="0"/>
              <a:buChar char="•"/>
            </a:pPr>
            <a:r>
              <a:rPr lang="es-CO" sz="1200" i="1" spc="-40" dirty="0">
                <a:solidFill>
                  <a:schemeClr val="tx1"/>
                </a:solidFill>
                <a:cs typeface="Arial"/>
              </a:rPr>
              <a:t>Clasificación Industrial Internacional Uniforme CIIU </a:t>
            </a:r>
            <a:r>
              <a:rPr lang="es-CO" sz="1200" i="1" spc="-40" dirty="0" err="1">
                <a:solidFill>
                  <a:schemeClr val="tx1"/>
                </a:solidFill>
                <a:cs typeface="Arial"/>
              </a:rPr>
              <a:t>Rev</a:t>
            </a:r>
            <a:r>
              <a:rPr lang="es-CO" sz="1200" i="1" spc="-40" dirty="0">
                <a:solidFill>
                  <a:schemeClr val="tx1"/>
                </a:solidFill>
                <a:cs typeface="Arial"/>
              </a:rPr>
              <a:t> 4– ONU</a:t>
            </a:r>
          </a:p>
          <a:p>
            <a:pPr marL="285750" indent="-285750" algn="just">
              <a:lnSpc>
                <a:spcPct val="150000"/>
              </a:lnSpc>
              <a:buClr>
                <a:srgbClr val="00A8AC"/>
              </a:buClr>
              <a:buSzPct val="115000"/>
              <a:buFont typeface="Arial" panose="020B0604020202020204" pitchFamily="34" charset="0"/>
              <a:buChar char="•"/>
            </a:pPr>
            <a:r>
              <a:rPr lang="es-CO" sz="1200" i="1" spc="-40" dirty="0">
                <a:solidFill>
                  <a:schemeClr val="tx1"/>
                </a:solidFill>
                <a:cs typeface="Arial"/>
              </a:rPr>
              <a:t>Clasificación Central de Productos CPC 2.1- ONU</a:t>
            </a:r>
          </a:p>
          <a:p>
            <a:pPr marL="285750" indent="-285750" algn="just">
              <a:lnSpc>
                <a:spcPct val="150000"/>
              </a:lnSpc>
              <a:buClr>
                <a:srgbClr val="00A8AC"/>
              </a:buClr>
              <a:buSzPct val="115000"/>
              <a:buFont typeface="Arial" panose="020B0604020202020204" pitchFamily="34" charset="0"/>
              <a:buChar char="•"/>
            </a:pPr>
            <a:r>
              <a:rPr lang="es-CO" sz="1200" i="1" spc="-40" dirty="0">
                <a:solidFill>
                  <a:schemeClr val="tx1"/>
                </a:solidFill>
                <a:cs typeface="Arial"/>
              </a:rPr>
              <a:t>Manual de crecimiento y productividad LAKLEMS</a:t>
            </a:r>
          </a:p>
          <a:p>
            <a:pPr marL="285750" indent="-285750" algn="just">
              <a:lnSpc>
                <a:spcPct val="150000"/>
              </a:lnSpc>
              <a:buClr>
                <a:srgbClr val="00A8AC"/>
              </a:buClr>
              <a:buSzPct val="115000"/>
              <a:buFont typeface="Arial" panose="020B0604020202020204" pitchFamily="34" charset="0"/>
              <a:buChar char="•"/>
            </a:pPr>
            <a:r>
              <a:rPr lang="es-CO" sz="1200" i="1" spc="-40" dirty="0">
                <a:solidFill>
                  <a:schemeClr val="tx1"/>
                </a:solidFill>
                <a:cs typeface="Arial"/>
              </a:rPr>
              <a:t>Medición de la Productividad – OCDE</a:t>
            </a:r>
          </a:p>
          <a:p>
            <a:pPr marL="285750" indent="-285750" algn="just">
              <a:lnSpc>
                <a:spcPct val="150000"/>
              </a:lnSpc>
              <a:buClr>
                <a:srgbClr val="00A8AC"/>
              </a:buClr>
              <a:buSzPct val="115000"/>
              <a:buFont typeface="Arial" panose="020B0604020202020204" pitchFamily="34" charset="0"/>
              <a:buChar char="•"/>
            </a:pPr>
            <a:r>
              <a:rPr lang="es-CO" sz="1200" i="1" spc="-40" dirty="0">
                <a:solidFill>
                  <a:schemeClr val="tx1"/>
                </a:solidFill>
                <a:cs typeface="Arial"/>
              </a:rPr>
              <a:t>Medición del Capital – OCDE</a:t>
            </a:r>
          </a:p>
          <a:p>
            <a:pPr marL="285750" indent="-285750" algn="just">
              <a:lnSpc>
                <a:spcPct val="150000"/>
              </a:lnSpc>
              <a:buClr>
                <a:srgbClr val="00A8AC"/>
              </a:buClr>
              <a:buSzPct val="115000"/>
              <a:buFont typeface="Arial" panose="020B0604020202020204" pitchFamily="34" charset="0"/>
              <a:buChar char="•"/>
            </a:pPr>
            <a:r>
              <a:rPr lang="es-CO" sz="1200" i="1" spc="-40" dirty="0">
                <a:solidFill>
                  <a:schemeClr val="tx1"/>
                </a:solidFill>
                <a:cs typeface="Arial"/>
              </a:rPr>
              <a:t>Sistema de Contabilidad Ambiental y Económica SCAE 2012 -  ONU</a:t>
            </a:r>
          </a:p>
          <a:p>
            <a:pPr marL="285750" indent="-285750" algn="just">
              <a:lnSpc>
                <a:spcPct val="150000"/>
              </a:lnSpc>
              <a:buClr>
                <a:srgbClr val="00A8AC"/>
              </a:buClr>
              <a:buSzPct val="115000"/>
              <a:buFont typeface="Arial" panose="020B0604020202020204" pitchFamily="34" charset="0"/>
              <a:buChar char="•"/>
            </a:pPr>
            <a:r>
              <a:rPr lang="es-CO" sz="1200" i="1" spc="-40" dirty="0">
                <a:solidFill>
                  <a:schemeClr val="tx1"/>
                </a:solidFill>
                <a:cs typeface="Arial"/>
              </a:rPr>
              <a:t>Sistema de Contabilidad de los Ecosistemas SCAE – E 2021 – ONU</a:t>
            </a:r>
          </a:p>
        </p:txBody>
      </p:sp>
      <p:cxnSp>
        <p:nvCxnSpPr>
          <p:cNvPr id="4" name="Conector recto 3">
            <a:extLst>
              <a:ext uri="{FF2B5EF4-FFF2-40B4-BE49-F238E27FC236}">
                <a16:creationId xmlns:a16="http://schemas.microsoft.com/office/drawing/2014/main" id="{586F23F3-1FBB-43FA-1687-3CE7E0E9BF98}"/>
              </a:ext>
            </a:extLst>
          </p:cNvPr>
          <p:cNvCxnSpPr>
            <a:cxnSpLocks/>
          </p:cNvCxnSpPr>
          <p:nvPr/>
        </p:nvCxnSpPr>
        <p:spPr>
          <a:xfrm flipH="1" flipV="1">
            <a:off x="4115035" y="1133500"/>
            <a:ext cx="6553" cy="2662213"/>
          </a:xfrm>
          <a:prstGeom prst="line">
            <a:avLst/>
          </a:prstGeom>
          <a:ln>
            <a:solidFill>
              <a:srgbClr val="00A8AC"/>
            </a:solidFill>
          </a:ln>
          <a:effectLst/>
        </p:spPr>
        <p:style>
          <a:lnRef idx="2">
            <a:schemeClr val="accent1"/>
          </a:lnRef>
          <a:fillRef idx="0">
            <a:schemeClr val="accent1"/>
          </a:fillRef>
          <a:effectRef idx="1">
            <a:schemeClr val="accent1"/>
          </a:effectRef>
          <a:fontRef idx="minor">
            <a:schemeClr val="tx1"/>
          </a:fontRef>
        </p:style>
      </p:cxnSp>
      <p:sp>
        <p:nvSpPr>
          <p:cNvPr id="10" name="CuadroTexto 9">
            <a:extLst>
              <a:ext uri="{FF2B5EF4-FFF2-40B4-BE49-F238E27FC236}">
                <a16:creationId xmlns:a16="http://schemas.microsoft.com/office/drawing/2014/main" id="{C1BAB44C-B6B0-2014-4118-09154F1F04A7}"/>
              </a:ext>
            </a:extLst>
          </p:cNvPr>
          <p:cNvSpPr txBox="1"/>
          <p:nvPr/>
        </p:nvSpPr>
        <p:spPr>
          <a:xfrm>
            <a:off x="398588" y="4028298"/>
            <a:ext cx="8346823" cy="817245"/>
          </a:xfrm>
          <a:prstGeom prst="round2DiagRect">
            <a:avLst/>
          </a:prstGeom>
          <a:noFill/>
          <a:ln>
            <a:solidFill>
              <a:srgbClr val="00A8AC"/>
            </a:solidFill>
          </a:ln>
        </p:spPr>
        <p:txBody>
          <a:bodyPr wrap="square">
            <a:spAutoFit/>
          </a:bodyPr>
          <a:lstStyle/>
          <a:p>
            <a:pPr algn="just">
              <a:lnSpc>
                <a:spcPct val="100000"/>
              </a:lnSpc>
            </a:pPr>
            <a:r>
              <a:rPr lang="es-CO" sz="1400" spc="-40" dirty="0">
                <a:solidFill>
                  <a:schemeClr val="tx1"/>
                </a:solidFill>
                <a:cs typeface="Arial"/>
              </a:rPr>
              <a:t>Adicionalmente la producción estadística se basa en los lineamientos definidos por la norma técnica de calidad estadística bajo el modelo </a:t>
            </a:r>
            <a:r>
              <a:rPr lang="es-CO" sz="1400" spc="-40" dirty="0" err="1">
                <a:solidFill>
                  <a:schemeClr val="tx1"/>
                </a:solidFill>
                <a:cs typeface="Arial"/>
              </a:rPr>
              <a:t>GSBPM</a:t>
            </a:r>
            <a:r>
              <a:rPr lang="es-CO" sz="1400" spc="-40" dirty="0">
                <a:solidFill>
                  <a:schemeClr val="tx1"/>
                </a:solidFill>
                <a:cs typeface="Arial"/>
              </a:rPr>
              <a:t>, lo cual ha permitido certificar 21 </a:t>
            </a:r>
            <a:r>
              <a:rPr lang="es-CO" sz="1400" spc="-40" dirty="0" err="1">
                <a:solidFill>
                  <a:schemeClr val="tx1"/>
                </a:solidFill>
                <a:cs typeface="Arial"/>
              </a:rPr>
              <a:t>OOEE</a:t>
            </a:r>
            <a:r>
              <a:rPr lang="es-CO" sz="1400" spc="-40" dirty="0">
                <a:solidFill>
                  <a:schemeClr val="tx1"/>
                </a:solidFill>
                <a:cs typeface="Arial"/>
              </a:rPr>
              <a:t>, con el sello de calidad estadística (NTC PE:1000) </a:t>
            </a:r>
            <a:endParaRPr lang="es-CO" sz="1400" spc="-40" baseline="30000" dirty="0">
              <a:solidFill>
                <a:schemeClr val="tx1"/>
              </a:solidFill>
              <a:ea typeface="Roboto Medium" panose="02000000000000000000" pitchFamily="2" charset="0"/>
              <a:cs typeface="Arial"/>
            </a:endParaRPr>
          </a:p>
        </p:txBody>
      </p:sp>
    </p:spTree>
    <p:extLst>
      <p:ext uri="{BB962C8B-B14F-4D97-AF65-F5344CB8AC3E}">
        <p14:creationId xmlns:p14="http://schemas.microsoft.com/office/powerpoint/2010/main" val="3930520299"/>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ector recto 1">
            <a:extLst>
              <a:ext uri="{FF2B5EF4-FFF2-40B4-BE49-F238E27FC236}">
                <a16:creationId xmlns:a16="http://schemas.microsoft.com/office/drawing/2014/main" id="{A9DE1073-883F-3B7C-73D5-5E0485C9D00D}"/>
              </a:ext>
            </a:extLst>
          </p:cNvPr>
          <p:cNvCxnSpPr>
            <a:cxnSpLocks/>
          </p:cNvCxnSpPr>
          <p:nvPr/>
        </p:nvCxnSpPr>
        <p:spPr>
          <a:xfrm flipV="1">
            <a:off x="323850" y="416458"/>
            <a:ext cx="0" cy="424790"/>
          </a:xfrm>
          <a:prstGeom prst="line">
            <a:avLst/>
          </a:prstGeom>
          <a:ln>
            <a:solidFill>
              <a:srgbClr val="00A8AC"/>
            </a:solidFill>
          </a:ln>
          <a:effectLst/>
        </p:spPr>
        <p:style>
          <a:lnRef idx="2">
            <a:schemeClr val="accent1"/>
          </a:lnRef>
          <a:fillRef idx="0">
            <a:schemeClr val="accent1"/>
          </a:fillRef>
          <a:effectRef idx="1">
            <a:schemeClr val="accent1"/>
          </a:effectRef>
          <a:fontRef idx="minor">
            <a:schemeClr val="tx1"/>
          </a:fontRef>
        </p:style>
      </p:cxnSp>
      <p:sp>
        <p:nvSpPr>
          <p:cNvPr id="6" name="Título 1">
            <a:extLst>
              <a:ext uri="{FF2B5EF4-FFF2-40B4-BE49-F238E27FC236}">
                <a16:creationId xmlns:a16="http://schemas.microsoft.com/office/drawing/2014/main" id="{ED6654E8-E97A-02CE-AE4B-ED98AD24DBC5}"/>
              </a:ext>
            </a:extLst>
          </p:cNvPr>
          <p:cNvSpPr txBox="1">
            <a:spLocks/>
          </p:cNvSpPr>
          <p:nvPr/>
        </p:nvSpPr>
        <p:spPr>
          <a:xfrm>
            <a:off x="398587" y="376538"/>
            <a:ext cx="7446002" cy="692312"/>
          </a:xfrm>
          <a:prstGeom prst="rect">
            <a:avLst/>
          </a:prstGeom>
        </p:spPr>
        <p:txBody>
          <a:bodyPr/>
          <a:lstStyle>
            <a:lvl1pPr algn="l" defTabSz="914400" rtl="0" eaLnBrk="1" latinLnBrk="0" hangingPunct="1">
              <a:lnSpc>
                <a:spcPct val="90000"/>
              </a:lnSpc>
              <a:spcBef>
                <a:spcPct val="0"/>
              </a:spcBef>
              <a:buNone/>
              <a:defRPr sz="1400" kern="1200">
                <a:solidFill>
                  <a:srgbClr val="00A9AD"/>
                </a:solidFill>
                <a:latin typeface="+mj-lt"/>
                <a:ea typeface="+mj-ea"/>
                <a:cs typeface="+mj-cs"/>
              </a:defRPr>
            </a:lvl1pPr>
          </a:lstStyle>
          <a:p>
            <a:pPr>
              <a:lnSpc>
                <a:spcPct val="80000"/>
              </a:lnSpc>
            </a:pPr>
            <a:r>
              <a:rPr lang="es-ES" sz="1800" spc="-40" dirty="0">
                <a:solidFill>
                  <a:srgbClr val="00A8AC"/>
                </a:solidFill>
                <a:cs typeface="Arial"/>
              </a:rPr>
              <a:t>Trabajos de armonización estadística</a:t>
            </a:r>
          </a:p>
          <a:p>
            <a:pPr>
              <a:lnSpc>
                <a:spcPct val="80000"/>
              </a:lnSpc>
            </a:pPr>
            <a:r>
              <a:rPr lang="es-CO" sz="1800" spc="-40" dirty="0">
                <a:solidFill>
                  <a:srgbClr val="065660"/>
                </a:solidFill>
                <a:cs typeface="Arial"/>
              </a:rPr>
              <a:t>Cuentas Nacionales de Colombia</a:t>
            </a:r>
          </a:p>
        </p:txBody>
      </p:sp>
      <p:sp>
        <p:nvSpPr>
          <p:cNvPr id="8" name="CuadroTexto 7">
            <a:extLst>
              <a:ext uri="{FF2B5EF4-FFF2-40B4-BE49-F238E27FC236}">
                <a16:creationId xmlns:a16="http://schemas.microsoft.com/office/drawing/2014/main" id="{F519124B-A04B-A786-F687-06B036E5B014}"/>
              </a:ext>
            </a:extLst>
          </p:cNvPr>
          <p:cNvSpPr txBox="1"/>
          <p:nvPr/>
        </p:nvSpPr>
        <p:spPr>
          <a:xfrm>
            <a:off x="323850" y="1196483"/>
            <a:ext cx="7656062" cy="544830"/>
          </a:xfrm>
          <a:prstGeom prst="round2DiagRect">
            <a:avLst/>
          </a:prstGeom>
          <a:noFill/>
          <a:ln>
            <a:solidFill>
              <a:srgbClr val="00A8AC"/>
            </a:solidFill>
          </a:ln>
        </p:spPr>
        <p:txBody>
          <a:bodyPr wrap="square">
            <a:spAutoFit/>
          </a:bodyPr>
          <a:lstStyle>
            <a:defPPr>
              <a:defRPr lang="es-ES"/>
            </a:defPPr>
            <a:lvl1pPr algn="just">
              <a:lnSpc>
                <a:spcPct val="100000"/>
              </a:lnSpc>
              <a:defRPr sz="1400" spc="-40">
                <a:solidFill>
                  <a:schemeClr val="tx1"/>
                </a:solidFill>
                <a:cs typeface="Aria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s-CO" sz="1300" dirty="0"/>
              <a:t>Se ha logrado armonizar las Cuentas Nacionales reales del  DANE y las Cuentas Financieras del Banco de la República con balanza de pagos.</a:t>
            </a:r>
          </a:p>
        </p:txBody>
      </p:sp>
      <p:sp>
        <p:nvSpPr>
          <p:cNvPr id="5" name="CuadroTexto 4">
            <a:extLst>
              <a:ext uri="{FF2B5EF4-FFF2-40B4-BE49-F238E27FC236}">
                <a16:creationId xmlns:a16="http://schemas.microsoft.com/office/drawing/2014/main" id="{EE4F5198-12BF-821F-73E1-FE4822E1ED3A}"/>
              </a:ext>
            </a:extLst>
          </p:cNvPr>
          <p:cNvSpPr txBox="1"/>
          <p:nvPr/>
        </p:nvSpPr>
        <p:spPr>
          <a:xfrm>
            <a:off x="491258" y="957480"/>
            <a:ext cx="2093658" cy="252000"/>
          </a:xfrm>
          <a:prstGeom prst="roundRect">
            <a:avLst/>
          </a:prstGeom>
          <a:solidFill>
            <a:srgbClr val="007E82"/>
          </a:solidFill>
        </p:spPr>
        <p:txBody>
          <a:bodyPr wrap="square" anchor="ctr">
            <a:spAutoFit/>
          </a:bodyPr>
          <a:lstStyle>
            <a:defPPr>
              <a:defRPr lang="es-ES"/>
            </a:defPPr>
            <a:lvl1pPr algn="just">
              <a:lnSpc>
                <a:spcPct val="100000"/>
              </a:lnSpc>
              <a:defRPr sz="1400" spc="-40">
                <a:cs typeface="Arial"/>
              </a:defRPr>
            </a:lvl1pPr>
          </a:lstStyle>
          <a:p>
            <a:r>
              <a:rPr lang="es-CO" b="1" dirty="0">
                <a:solidFill>
                  <a:schemeClr val="bg1"/>
                </a:solidFill>
              </a:rPr>
              <a:t>Compromiso OCDE</a:t>
            </a:r>
          </a:p>
        </p:txBody>
      </p:sp>
      <p:sp>
        <p:nvSpPr>
          <p:cNvPr id="10" name="CuadroTexto 9">
            <a:extLst>
              <a:ext uri="{FF2B5EF4-FFF2-40B4-BE49-F238E27FC236}">
                <a16:creationId xmlns:a16="http://schemas.microsoft.com/office/drawing/2014/main" id="{C3A55A46-E1F4-5817-CD03-EB45B0445DE0}"/>
              </a:ext>
            </a:extLst>
          </p:cNvPr>
          <p:cNvSpPr txBox="1"/>
          <p:nvPr/>
        </p:nvSpPr>
        <p:spPr>
          <a:xfrm>
            <a:off x="647567" y="2008882"/>
            <a:ext cx="7656062" cy="766167"/>
          </a:xfrm>
          <a:prstGeom prst="round2DiagRect">
            <a:avLst/>
          </a:prstGeom>
          <a:noFill/>
          <a:ln>
            <a:solidFill>
              <a:srgbClr val="00A8AC"/>
            </a:solidFill>
          </a:ln>
        </p:spPr>
        <p:txBody>
          <a:bodyPr wrap="square">
            <a:spAutoFit/>
          </a:bodyPr>
          <a:lstStyle>
            <a:defPPr>
              <a:defRPr lang="es-ES"/>
            </a:defPPr>
            <a:lvl1pPr algn="just">
              <a:lnSpc>
                <a:spcPct val="100000"/>
              </a:lnSpc>
              <a:defRPr sz="1400" spc="-40">
                <a:solidFill>
                  <a:schemeClr val="tx1"/>
                </a:solidFill>
                <a:cs typeface="Aria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s-ES" sz="1300" dirty="0"/>
              <a:t>Integración y armonización de las estadísticas de gobierno, teniendo como marco el Sistema de Cuentas Nacionales </a:t>
            </a:r>
            <a:r>
              <a:rPr lang="es-ES" sz="1300" dirty="0" err="1"/>
              <a:t>SCN</a:t>
            </a:r>
            <a:r>
              <a:rPr lang="es-ES" sz="1300" dirty="0"/>
              <a:t>, lidera  el Ministerio de hacienda con la participación directa de la Contaduría, el Banco de la República el DANE entre otros productores, auspiciado por el Banco Mundial.</a:t>
            </a:r>
            <a:endParaRPr lang="es-CO" sz="1300" dirty="0"/>
          </a:p>
        </p:txBody>
      </p:sp>
      <p:sp>
        <p:nvSpPr>
          <p:cNvPr id="9" name="CuadroTexto 8">
            <a:extLst>
              <a:ext uri="{FF2B5EF4-FFF2-40B4-BE49-F238E27FC236}">
                <a16:creationId xmlns:a16="http://schemas.microsoft.com/office/drawing/2014/main" id="{715A89C8-1133-9038-A512-C5658603BD42}"/>
              </a:ext>
            </a:extLst>
          </p:cNvPr>
          <p:cNvSpPr txBox="1"/>
          <p:nvPr/>
        </p:nvSpPr>
        <p:spPr>
          <a:xfrm>
            <a:off x="810142" y="1838741"/>
            <a:ext cx="2093658" cy="252000"/>
          </a:xfrm>
          <a:prstGeom prst="roundRect">
            <a:avLst/>
          </a:prstGeom>
          <a:solidFill>
            <a:srgbClr val="007E82"/>
          </a:solidFill>
        </p:spPr>
        <p:txBody>
          <a:bodyPr wrap="square" anchor="ctr">
            <a:spAutoFit/>
          </a:bodyPr>
          <a:lstStyle>
            <a:defPPr>
              <a:defRPr lang="es-ES"/>
            </a:defPPr>
            <a:lvl1pPr algn="just">
              <a:lnSpc>
                <a:spcPct val="100000"/>
              </a:lnSpc>
              <a:defRPr sz="1400" spc="-40">
                <a:cs typeface="Arial"/>
              </a:defRPr>
            </a:lvl1pPr>
          </a:lstStyle>
          <a:p>
            <a:r>
              <a:rPr lang="es-CO" b="1" dirty="0">
                <a:solidFill>
                  <a:schemeClr val="bg1"/>
                </a:solidFill>
              </a:rPr>
              <a:t>CONPES 4008</a:t>
            </a:r>
          </a:p>
        </p:txBody>
      </p:sp>
      <p:sp>
        <p:nvSpPr>
          <p:cNvPr id="12" name="CuadroTexto 11">
            <a:extLst>
              <a:ext uri="{FF2B5EF4-FFF2-40B4-BE49-F238E27FC236}">
                <a16:creationId xmlns:a16="http://schemas.microsoft.com/office/drawing/2014/main" id="{FF4EE962-E7F5-AAF2-1DC3-ECAC4D36A2CF}"/>
              </a:ext>
            </a:extLst>
          </p:cNvPr>
          <p:cNvSpPr txBox="1"/>
          <p:nvPr/>
        </p:nvSpPr>
        <p:spPr>
          <a:xfrm>
            <a:off x="978017" y="3148328"/>
            <a:ext cx="7656062" cy="766167"/>
          </a:xfrm>
          <a:prstGeom prst="round2DiagRect">
            <a:avLst/>
          </a:prstGeom>
          <a:noFill/>
          <a:ln>
            <a:solidFill>
              <a:srgbClr val="00A8AC"/>
            </a:solidFill>
          </a:ln>
        </p:spPr>
        <p:txBody>
          <a:bodyPr wrap="square">
            <a:spAutoFit/>
          </a:bodyPr>
          <a:lstStyle>
            <a:defPPr>
              <a:defRPr lang="es-ES"/>
            </a:defPPr>
            <a:lvl1pPr algn="just">
              <a:lnSpc>
                <a:spcPct val="100000"/>
              </a:lnSpc>
              <a:defRPr sz="1400" spc="-40">
                <a:solidFill>
                  <a:schemeClr val="tx1"/>
                </a:solidFill>
                <a:cs typeface="Aria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s-ES" sz="1300" dirty="0"/>
              <a:t>Como parte del proceso estadístico se establecen comités externos, con participación de usuarios públicos y privados, a quienes se les informa y se explica los resultados, atendiendo observaciones, aclarando dudas y definiendo parámetros para la evaluación de la </a:t>
            </a:r>
            <a:r>
              <a:rPr lang="es-ES" sz="1300" dirty="0" err="1"/>
              <a:t>OOEE</a:t>
            </a:r>
            <a:endParaRPr lang="es-ES" sz="1300" dirty="0"/>
          </a:p>
        </p:txBody>
      </p:sp>
      <p:sp>
        <p:nvSpPr>
          <p:cNvPr id="11" name="CuadroTexto 10">
            <a:extLst>
              <a:ext uri="{FF2B5EF4-FFF2-40B4-BE49-F238E27FC236}">
                <a16:creationId xmlns:a16="http://schemas.microsoft.com/office/drawing/2014/main" id="{DCA4665A-8C88-325B-B66E-AEC381A4309C}"/>
              </a:ext>
            </a:extLst>
          </p:cNvPr>
          <p:cNvSpPr txBox="1"/>
          <p:nvPr/>
        </p:nvSpPr>
        <p:spPr>
          <a:xfrm>
            <a:off x="1108634" y="2887088"/>
            <a:ext cx="2093658" cy="252000"/>
          </a:xfrm>
          <a:prstGeom prst="roundRect">
            <a:avLst/>
          </a:prstGeom>
          <a:solidFill>
            <a:srgbClr val="007E82"/>
          </a:solidFill>
        </p:spPr>
        <p:txBody>
          <a:bodyPr wrap="square" anchor="ctr">
            <a:spAutoFit/>
          </a:bodyPr>
          <a:lstStyle>
            <a:defPPr>
              <a:defRPr lang="es-ES"/>
            </a:defPPr>
            <a:lvl1pPr algn="just">
              <a:lnSpc>
                <a:spcPct val="100000"/>
              </a:lnSpc>
              <a:defRPr sz="1400" spc="-40">
                <a:cs typeface="Arial"/>
              </a:defRPr>
            </a:lvl1pPr>
          </a:lstStyle>
          <a:p>
            <a:r>
              <a:rPr lang="es-CO" b="1" dirty="0">
                <a:solidFill>
                  <a:schemeClr val="bg1"/>
                </a:solidFill>
              </a:rPr>
              <a:t>Comités externos</a:t>
            </a:r>
          </a:p>
        </p:txBody>
      </p:sp>
      <p:sp>
        <p:nvSpPr>
          <p:cNvPr id="14" name="CuadroTexto 13">
            <a:extLst>
              <a:ext uri="{FF2B5EF4-FFF2-40B4-BE49-F238E27FC236}">
                <a16:creationId xmlns:a16="http://schemas.microsoft.com/office/drawing/2014/main" id="{AFC6BE4A-7EC0-8D96-47A1-A16761DA2FE5}"/>
              </a:ext>
            </a:extLst>
          </p:cNvPr>
          <p:cNvSpPr txBox="1"/>
          <p:nvPr/>
        </p:nvSpPr>
        <p:spPr>
          <a:xfrm>
            <a:off x="1249628" y="4244105"/>
            <a:ext cx="7656062" cy="766167"/>
          </a:xfrm>
          <a:prstGeom prst="round2DiagRect">
            <a:avLst/>
          </a:prstGeom>
          <a:noFill/>
          <a:ln>
            <a:solidFill>
              <a:srgbClr val="00A8AC"/>
            </a:solidFill>
          </a:ln>
        </p:spPr>
        <p:txBody>
          <a:bodyPr wrap="square">
            <a:spAutoFit/>
          </a:bodyPr>
          <a:lstStyle>
            <a:defPPr>
              <a:defRPr lang="es-ES"/>
            </a:defPPr>
            <a:lvl1pPr algn="just">
              <a:lnSpc>
                <a:spcPct val="100000"/>
              </a:lnSpc>
              <a:defRPr sz="1400" spc="-40">
                <a:solidFill>
                  <a:schemeClr val="tx1"/>
                </a:solidFill>
                <a:cs typeface="Aria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s-ES" sz="1300" dirty="0"/>
              <a:t>se adelanta el cambio de año base de las Cuentas Nacionales, para la actualización de definiciones, clasificaciones y conceptos de las nuevas recomendaciones internacionales. Ejemplo </a:t>
            </a:r>
            <a:r>
              <a:rPr lang="es-ES" sz="1300" dirty="0" err="1"/>
              <a:t>SCN</a:t>
            </a:r>
            <a:r>
              <a:rPr lang="es-ES" sz="1300" dirty="0"/>
              <a:t> 2025. ejercicio integral que cuenta con la participación de actores públicos y privados.</a:t>
            </a:r>
          </a:p>
        </p:txBody>
      </p:sp>
      <p:sp>
        <p:nvSpPr>
          <p:cNvPr id="13" name="CuadroTexto 12">
            <a:extLst>
              <a:ext uri="{FF2B5EF4-FFF2-40B4-BE49-F238E27FC236}">
                <a16:creationId xmlns:a16="http://schemas.microsoft.com/office/drawing/2014/main" id="{595DD296-2B5A-5DA4-E875-671D8897DC8B}"/>
              </a:ext>
            </a:extLst>
          </p:cNvPr>
          <p:cNvSpPr txBox="1"/>
          <p:nvPr/>
        </p:nvSpPr>
        <p:spPr>
          <a:xfrm>
            <a:off x="1469244" y="4026535"/>
            <a:ext cx="2093658" cy="252000"/>
          </a:xfrm>
          <a:prstGeom prst="roundRect">
            <a:avLst/>
          </a:prstGeom>
          <a:solidFill>
            <a:srgbClr val="007E82"/>
          </a:solidFill>
        </p:spPr>
        <p:txBody>
          <a:bodyPr wrap="square" anchor="ctr">
            <a:spAutoFit/>
          </a:bodyPr>
          <a:lstStyle>
            <a:defPPr>
              <a:defRPr lang="es-ES"/>
            </a:defPPr>
            <a:lvl1pPr algn="just">
              <a:lnSpc>
                <a:spcPct val="100000"/>
              </a:lnSpc>
              <a:defRPr sz="1400" spc="-40">
                <a:cs typeface="Arial"/>
              </a:defRPr>
            </a:lvl1pPr>
          </a:lstStyle>
          <a:p>
            <a:r>
              <a:rPr lang="es-CO" b="1" dirty="0">
                <a:solidFill>
                  <a:schemeClr val="bg1"/>
                </a:solidFill>
              </a:rPr>
              <a:t>Cambio de año base</a:t>
            </a:r>
          </a:p>
        </p:txBody>
      </p:sp>
    </p:spTree>
    <p:extLst>
      <p:ext uri="{BB962C8B-B14F-4D97-AF65-F5344CB8AC3E}">
        <p14:creationId xmlns:p14="http://schemas.microsoft.com/office/powerpoint/2010/main" val="1692677078"/>
      </p:ext>
    </p:extLst>
  </p:cSld>
  <p:clrMapOvr>
    <a:masterClrMapping/>
  </p:clrMapOvr>
</p:sld>
</file>

<file path=ppt/theme/theme1.xml><?xml version="1.0" encoding="utf-8"?>
<a:theme xmlns:a="http://schemas.openxmlformats.org/drawingml/2006/main" name="1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6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3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4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13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9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6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14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17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Personalizado 2">
    <a:dk1>
      <a:sysClr val="windowText" lastClr="000000"/>
    </a:dk1>
    <a:lt1>
      <a:sysClr val="window" lastClr="FFFFFF"/>
    </a:lt1>
    <a:dk2>
      <a:srgbClr val="B6004B"/>
    </a:dk2>
    <a:lt2>
      <a:srgbClr val="E8E8E8"/>
    </a:lt2>
    <a:accent1>
      <a:srgbClr val="156082"/>
    </a:accent1>
    <a:accent2>
      <a:srgbClr val="EF3C6F"/>
    </a:accent2>
    <a:accent3>
      <a:srgbClr val="196B24"/>
    </a:accent3>
    <a:accent4>
      <a:srgbClr val="0F9ED5"/>
    </a:accent4>
    <a:accent5>
      <a:srgbClr val="A02B93"/>
    </a:accent5>
    <a:accent6>
      <a:srgbClr val="D54773"/>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Personalizado 2">
    <a:dk1>
      <a:sysClr val="windowText" lastClr="000000"/>
    </a:dk1>
    <a:lt1>
      <a:sysClr val="window" lastClr="FFFFFF"/>
    </a:lt1>
    <a:dk2>
      <a:srgbClr val="B6004B"/>
    </a:dk2>
    <a:lt2>
      <a:srgbClr val="E8E8E8"/>
    </a:lt2>
    <a:accent1>
      <a:srgbClr val="156082"/>
    </a:accent1>
    <a:accent2>
      <a:srgbClr val="EF3C6F"/>
    </a:accent2>
    <a:accent3>
      <a:srgbClr val="196B24"/>
    </a:accent3>
    <a:accent4>
      <a:srgbClr val="0F9ED5"/>
    </a:accent4>
    <a:accent5>
      <a:srgbClr val="A02B93"/>
    </a:accent5>
    <a:accent6>
      <a:srgbClr val="D54773"/>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Personalizado 2">
    <a:dk1>
      <a:sysClr val="windowText" lastClr="000000"/>
    </a:dk1>
    <a:lt1>
      <a:sysClr val="window" lastClr="FFFFFF"/>
    </a:lt1>
    <a:dk2>
      <a:srgbClr val="B6004B"/>
    </a:dk2>
    <a:lt2>
      <a:srgbClr val="E8E8E8"/>
    </a:lt2>
    <a:accent1>
      <a:srgbClr val="156082"/>
    </a:accent1>
    <a:accent2>
      <a:srgbClr val="EF3C6F"/>
    </a:accent2>
    <a:accent3>
      <a:srgbClr val="196B24"/>
    </a:accent3>
    <a:accent4>
      <a:srgbClr val="0F9ED5"/>
    </a:accent4>
    <a:accent5>
      <a:srgbClr val="A02B93"/>
    </a:accent5>
    <a:accent6>
      <a:srgbClr val="D54773"/>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a840b324-5dee-4fe2-88a7-242363e7590c" xsi:nil="true"/>
    <lcf76f155ced4ddcb4097134ff3c332f xmlns="219b8a54-eb07-4f12-ae9f-7ff10cfaeacc">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BD25371FC972BC4AAD50392EDAA5CD09" ma:contentTypeVersion="17" ma:contentTypeDescription="Crear nuevo documento." ma:contentTypeScope="" ma:versionID="5b3f0a8f93069a67c85d23d8eff3fb21">
  <xsd:schema xmlns:xsd="http://www.w3.org/2001/XMLSchema" xmlns:xs="http://www.w3.org/2001/XMLSchema" xmlns:p="http://schemas.microsoft.com/office/2006/metadata/properties" xmlns:ns2="219b8a54-eb07-4f12-ae9f-7ff10cfaeacc" xmlns:ns3="a840b324-5dee-4fe2-88a7-242363e7590c" targetNamespace="http://schemas.microsoft.com/office/2006/metadata/properties" ma:root="true" ma:fieldsID="e63571b2b1bf296b51ffd62104a13a22" ns2:_="" ns3:_="">
    <xsd:import namespace="219b8a54-eb07-4f12-ae9f-7ff10cfaeacc"/>
    <xsd:import namespace="a840b324-5dee-4fe2-88a7-242363e7590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3:TaxCatchAll" minOccurs="0"/>
                <xsd:element ref="ns2:MediaServiceGenerationTime" minOccurs="0"/>
                <xsd:element ref="ns2:MediaServiceEventHashCode" minOccurs="0"/>
                <xsd:element ref="ns2:MediaServiceOCR" minOccurs="0"/>
                <xsd:element ref="ns2:lcf76f155ced4ddcb4097134ff3c332f" minOccurs="0"/>
                <xsd:element ref="ns2:MediaServiceSearchProperties" minOccurs="0"/>
                <xsd:element ref="ns2:MediaServiceObjectDetectorVersion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19b8a54-eb07-4f12-ae9f-7ff10cfaeac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lcf76f155ced4ddcb4097134ff3c332f" ma:index="19" nillable="true" ma:taxonomy="true" ma:internalName="lcf76f155ced4ddcb4097134ff3c332f" ma:taxonomyFieldName="MediaServiceImageTags" ma:displayName="Etiquetas de imagen" ma:readOnly="false" ma:fieldId="{5cf76f15-5ced-4ddc-b409-7134ff3c332f}" ma:taxonomyMulti="true" ma:sspId="ea9b580d-3441-472b-b633-05114d4a3dc4" ma:termSetId="09814cd3-568e-fe90-9814-8d621ff8fb84" ma:anchorId="fba54fb3-c3e1-fe81-a776-ca4b69148c4d" ma:open="true" ma:isKeyword="false">
      <xsd:complexType>
        <xsd:sequence>
          <xsd:element ref="pc:Terms" minOccurs="0" maxOccurs="1"/>
        </xsd:sequence>
      </xsd:complex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840b324-5dee-4fe2-88a7-242363e7590c" elementFormDefault="qualified">
    <xsd:import namespace="http://schemas.microsoft.com/office/2006/documentManagement/types"/>
    <xsd:import namespace="http://schemas.microsoft.com/office/infopath/2007/PartnerControls"/>
    <xsd:element name="SharedWithUsers" ma:index="12"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Detalles de uso compartido" ma:internalName="SharedWithDetails" ma:readOnly="true">
      <xsd:simpleType>
        <xsd:restriction base="dms:Note">
          <xsd:maxLength value="255"/>
        </xsd:restriction>
      </xsd:simpleType>
    </xsd:element>
    <xsd:element name="TaxCatchAll" ma:index="14" nillable="true" ma:displayName="Taxonomy Catch All Column" ma:hidden="true" ma:list="{619c0e64-bb5f-4f93-a7d5-2fdeef413f44}" ma:internalName="TaxCatchAll" ma:showField="CatchAllData" ma:web="a840b324-5dee-4fe2-88a7-242363e7590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50CDC09-0D76-4187-B626-1E703A71DEF4}">
  <ds:schemaRefs>
    <ds:schemaRef ds:uri="219b8a54-eb07-4f12-ae9f-7ff10cfaeacc"/>
    <ds:schemaRef ds:uri="a840b324-5dee-4fe2-88a7-242363e7590c"/>
    <ds:schemaRef ds:uri="http://schemas.microsoft.com/office/2006/metadata/properties"/>
    <ds:schemaRef ds:uri="http://schemas.microsoft.com/office/infopath/2007/PartnerControls"/>
    <ds:schemaRef ds:uri="http://www.w3.org/2000/xmlns/"/>
    <ds:schemaRef ds:uri="http://www.w3.org/2001/XMLSchema-instance"/>
  </ds:schemaRefs>
</ds:datastoreItem>
</file>

<file path=customXml/itemProps2.xml><?xml version="1.0" encoding="utf-8"?>
<ds:datastoreItem xmlns:ds="http://schemas.openxmlformats.org/officeDocument/2006/customXml" ds:itemID="{A8500546-2009-445B-A418-B09C11EC609B}">
  <ds:schemaRefs>
    <ds:schemaRef ds:uri="http://schemas.microsoft.com/sharepoint/v3/contenttype/forms"/>
  </ds:schemaRefs>
</ds:datastoreItem>
</file>

<file path=customXml/itemProps3.xml><?xml version="1.0" encoding="utf-8"?>
<ds:datastoreItem xmlns:ds="http://schemas.openxmlformats.org/officeDocument/2006/customXml" ds:itemID="{D1126521-41CD-4386-8AAB-E5A5D816CF33}">
  <ds:schemaRefs>
    <ds:schemaRef ds:uri="219b8a54-eb07-4f12-ae9f-7ff10cfaeacc"/>
    <ds:schemaRef ds:uri="a840b324-5dee-4fe2-88a7-242363e7590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208</TotalTime>
  <Words>9130</Words>
  <Application>Microsoft Office PowerPoint</Application>
  <PresentationFormat>Presentación en pantalla (16:9)</PresentationFormat>
  <Paragraphs>2050</Paragraphs>
  <Slides>56</Slides>
  <Notes>15</Notes>
  <HiddenSlides>15</HiddenSlides>
  <MMClips>0</MMClips>
  <ScaleCrop>false</ScaleCrop>
  <HeadingPairs>
    <vt:vector size="8" baseType="variant">
      <vt:variant>
        <vt:lpstr>Fuentes usadas</vt:lpstr>
      </vt:variant>
      <vt:variant>
        <vt:i4>9</vt:i4>
      </vt:variant>
      <vt:variant>
        <vt:lpstr>Tema</vt:lpstr>
      </vt:variant>
      <vt:variant>
        <vt:i4>10</vt:i4>
      </vt:variant>
      <vt:variant>
        <vt:lpstr>Servidores OLE incrustados</vt:lpstr>
      </vt:variant>
      <vt:variant>
        <vt:i4>1</vt:i4>
      </vt:variant>
      <vt:variant>
        <vt:lpstr>Títulos de diapositiva</vt:lpstr>
      </vt:variant>
      <vt:variant>
        <vt:i4>56</vt:i4>
      </vt:variant>
    </vt:vector>
  </HeadingPairs>
  <TitlesOfParts>
    <vt:vector size="76" baseType="lpstr">
      <vt:lpstr>Segoe UI Emoji</vt:lpstr>
      <vt:lpstr>Segoe UI</vt:lpstr>
      <vt:lpstr>Calibri</vt:lpstr>
      <vt:lpstr>Segoe UI (Cuerpo)</vt:lpstr>
      <vt:lpstr>Roboto Medium</vt:lpstr>
      <vt:lpstr>Arial</vt:lpstr>
      <vt:lpstr>Encode</vt:lpstr>
      <vt:lpstr>Aptos Display</vt:lpstr>
      <vt:lpstr>Wingdings</vt:lpstr>
      <vt:lpstr>11_Tema de Office</vt:lpstr>
      <vt:lpstr>16_Tema de Office</vt:lpstr>
      <vt:lpstr>3_Tema de Office</vt:lpstr>
      <vt:lpstr>4_Tema de Office</vt:lpstr>
      <vt:lpstr>13_Tema de Office</vt:lpstr>
      <vt:lpstr>9_Tema de Office</vt:lpstr>
      <vt:lpstr>6_Tema de Office</vt:lpstr>
      <vt:lpstr>14_Tema de Office</vt:lpstr>
      <vt:lpstr>17_Tema de Office</vt:lpstr>
      <vt:lpstr>1_Tema de Office</vt:lpstr>
      <vt:lpstr>Worksheet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DANE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Mercado</dc:title>
  <dc:creator>DANE-DIMPE</dc:creator>
  <cp:lastModifiedBy>Marcela Patricia Escandon Vega</cp:lastModifiedBy>
  <cp:revision>11</cp:revision>
  <cp:lastPrinted>2019-02-27T14:51:46Z</cp:lastPrinted>
  <dcterms:created xsi:type="dcterms:W3CDTF">2018-06-21T20:42:53Z</dcterms:created>
  <dcterms:modified xsi:type="dcterms:W3CDTF">2025-08-19T17:47:33Z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lpwstr>4809100.00000000</vt:lpwstr>
  </property>
  <property fmtid="{D5CDD505-2E9C-101B-9397-08002B2CF9AE}" pid="3" name="ContentTypeId">
    <vt:lpwstr>0x010100BD25371FC972BC4AAD50392EDAA5CD09</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