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Ex2.xml" ContentType="application/vnd.ms-office.chartex+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3.xml" ContentType="application/vnd.ms-office.chartstyle+xml"/>
  <Override PartName="/ppt/charts/colors3.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charts/chart2.xml" ContentType="application/vnd.openxmlformats-officedocument.drawingml.chart+xml"/>
  <Override PartName="/ppt/charts/style4.xml" ContentType="application/vnd.ms-office.chartstyle+xml"/>
  <Override PartName="/ppt/charts/colors4.xml" ContentType="application/vnd.ms-office.chartcolorstyl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charts/chart3.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charts/style6.xml" ContentType="application/vnd.ms-office.chartstyle+xml"/>
  <Override PartName="/ppt/charts/colors6.xml" ContentType="application/vnd.ms-office.chartcolorstyle+xml"/>
  <Override PartName="/ppt/charts/chart5.xml" ContentType="application/vnd.openxmlformats-officedocument.drawingml.chart+xml"/>
  <Override PartName="/ppt/charts/style7.xml" ContentType="application/vnd.ms-office.chartstyle+xml"/>
  <Override PartName="/ppt/charts/colors7.xml" ContentType="application/vnd.ms-office.chartcolorstyle+xml"/>
  <Override PartName="/ppt/charts/chart6.xml" ContentType="application/vnd.openxmlformats-officedocument.drawingml.chart+xml"/>
  <Override PartName="/ppt/charts/style8.xml" ContentType="application/vnd.ms-office.chartstyle+xml"/>
  <Override PartName="/ppt/charts/colors8.xml" ContentType="application/vnd.ms-office.chartcolorstyle+xml"/>
  <Override PartName="/ppt/charts/chart7.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xml" ContentType="application/vnd.openxmlformats-officedocument.themeOverride+xml"/>
  <Override PartName="/ppt/notesSlides/notesSlide23.xml" ContentType="application/vnd.openxmlformats-officedocument.presentationml.notesSlide+xml"/>
  <Override PartName="/ppt/charts/chart9.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0.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4"/>
    <p:sldMasterId id="2147483671" r:id="rId5"/>
  </p:sldMasterIdLst>
  <p:notesMasterIdLst>
    <p:notesMasterId r:id="rId34"/>
  </p:notesMasterIdLst>
  <p:sldIdLst>
    <p:sldId id="256" r:id="rId6"/>
    <p:sldId id="258" r:id="rId7"/>
    <p:sldId id="957" r:id="rId8"/>
    <p:sldId id="294" r:id="rId9"/>
    <p:sldId id="950" r:id="rId10"/>
    <p:sldId id="953" r:id="rId11"/>
    <p:sldId id="951" r:id="rId12"/>
    <p:sldId id="952" r:id="rId13"/>
    <p:sldId id="955" r:id="rId14"/>
    <p:sldId id="956" r:id="rId15"/>
    <p:sldId id="954" r:id="rId16"/>
    <p:sldId id="981" r:id="rId17"/>
    <p:sldId id="963" r:id="rId18"/>
    <p:sldId id="964" r:id="rId19"/>
    <p:sldId id="959" r:id="rId20"/>
    <p:sldId id="965" r:id="rId21"/>
    <p:sldId id="960" r:id="rId22"/>
    <p:sldId id="966" r:id="rId23"/>
    <p:sldId id="961" r:id="rId24"/>
    <p:sldId id="980" r:id="rId25"/>
    <p:sldId id="971" r:id="rId26"/>
    <p:sldId id="970" r:id="rId27"/>
    <p:sldId id="978" r:id="rId28"/>
    <p:sldId id="293" r:id="rId29"/>
    <p:sldId id="302" r:id="rId30"/>
    <p:sldId id="962" r:id="rId31"/>
    <p:sldId id="967" r:id="rId32"/>
    <p:sldId id="979" r:id="rId33"/>
  </p:sldIdLst>
  <p:sldSz cx="9144000" cy="5143500" type="screen16x9"/>
  <p:notesSz cx="6858000" cy="9144000"/>
  <p:embeddedFontLst>
    <p:embeddedFont>
      <p:font typeface="Aptos Narrow" panose="020B0004020202020204" pitchFamily="34" charset="0"/>
      <p:regular r:id="rId35"/>
      <p:bold r:id="rId36"/>
      <p:italic r:id="rId37"/>
      <p:boldItalic r:id="rId38"/>
    </p:embeddedFont>
    <p:embeddedFont>
      <p:font typeface="Catamaran Light" pitchFamily="2" charset="77"/>
      <p:regular r:id="rId39"/>
      <p:bold r:id="rId40"/>
    </p:embeddedFont>
    <p:embeddedFont>
      <p:font typeface="Fira Sans Extra Condensed Medium" panose="020B0604020202020204" pitchFamily="34" charset="0"/>
      <p:regular r:id="rId41"/>
      <p:bold r:id="rId42"/>
      <p:italic r:id="rId43"/>
      <p:boldItalic r:id="rId44"/>
    </p:embeddedFont>
    <p:embeddedFont>
      <p:font typeface="Livvic" pitchFamily="2" charset="77"/>
      <p:regular r:id="rId45"/>
      <p:bold r:id="rId46"/>
      <p:italic r:id="rId47"/>
      <p:boldItalic r:id="rId48"/>
    </p:embeddedFont>
    <p:embeddedFont>
      <p:font typeface="Lucida Sans Unicode" panose="020B0602030504020204" pitchFamily="34" charset="0"/>
      <p:regular r:id="rId49"/>
    </p:embeddedFont>
    <p:embeddedFont>
      <p:font typeface="Poppins" pitchFamily="2" charset="77"/>
      <p:regular r:id="rId50"/>
      <p:bold r:id="rId51"/>
    </p:embeddedFont>
    <p:embeddedFont>
      <p:font typeface="Tahoma" panose="020B0604030504040204" pitchFamily="34" charset="0"/>
      <p:regular r:id="rId52"/>
      <p:bold r:id="rId53"/>
    </p:embeddedFont>
    <p:embeddedFont>
      <p:font typeface="Verdana" panose="020B0604030504040204" pitchFamily="3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3386"/>
    <a:srgbClr val="E9A80F"/>
    <a:srgbClr val="FFDF85"/>
    <a:srgbClr val="FFB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532F29B-184A-4E8F-A838-E57C64DC0FCA}">
  <a:tblStyle styleId="{E532F29B-184A-4E8F-A838-E57C64DC0FC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90" autoAdjust="0"/>
    <p:restoredTop sz="77163" autoAdjust="0"/>
  </p:normalViewPr>
  <p:slideViewPr>
    <p:cSldViewPr snapToGrid="0">
      <p:cViewPr varScale="1">
        <p:scale>
          <a:sx n="78" d="100"/>
          <a:sy n="78" d="100"/>
        </p:scale>
        <p:origin x="1626" y="27"/>
      </p:cViewPr>
      <p:guideLst/>
    </p:cSldViewPr>
  </p:slideViewPr>
  <p:notesTextViewPr>
    <p:cViewPr>
      <p:scale>
        <a:sx n="1" d="1"/>
        <a:sy n="1" d="1"/>
      </p:scale>
      <p:origin x="0" y="0"/>
    </p:cViewPr>
  </p:notesTextViewPr>
  <p:notesViewPr>
    <p:cSldViewPr snapToGrid="0">
      <p:cViewPr varScale="1">
        <p:scale>
          <a:sx n="97" d="100"/>
          <a:sy n="97" d="100"/>
        </p:scale>
        <p:origin x="516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5.fntdata"/><Relationship Id="rId21" Type="http://schemas.openxmlformats.org/officeDocument/2006/relationships/slide" Target="slides/slide16.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schemas.openxmlformats.org/officeDocument/2006/relationships/font" Target="fonts/font21.fntdata"/><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font" Target="fonts/font22.fntdata"/><Relationship Id="rId8" Type="http://schemas.openxmlformats.org/officeDocument/2006/relationships/slide" Target="slides/slide3.xml"/><Relationship Id="rId51" Type="http://schemas.openxmlformats.org/officeDocument/2006/relationships/font" Target="fonts/font17.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4.fntdata"/><Relationship Id="rId46" Type="http://schemas.openxmlformats.org/officeDocument/2006/relationships/font" Target="fonts/font12.fntdata"/><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font" Target="fonts/font7.fntdata"/><Relationship Id="rId54" Type="http://schemas.openxmlformats.org/officeDocument/2006/relationships/font" Target="fonts/font20.fntdata"/><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font" Target="fonts/font23.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10.fntdata"/><Relationship Id="rId52" Type="http://schemas.openxmlformats.org/officeDocument/2006/relationships/font" Target="fonts/font18.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https://congenrep-my.sharepoint.com/personal/chbarrera_contraloria_gov_co/Documents/A&#241;o%202025/Proy_PGN_2026/Cifras%20PPGN_2026.xlsx" TargetMode="External"/><Relationship Id="rId2" Type="http://schemas.microsoft.com/office/2011/relationships/chartColorStyle" Target="colors3.xml"/><Relationship Id="rId1" Type="http://schemas.microsoft.com/office/2011/relationships/chartStyle" Target="style3.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Chbarrera\Downloads\Gr&#225;fica%20empleo.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hbarrera\Downloads\Grafico%203.xlsx" TargetMode="External"/><Relationship Id="rId2" Type="http://schemas.microsoft.com/office/2011/relationships/chartColorStyle" Target="colors4.xml"/><Relationship Id="rId1" Type="http://schemas.microsoft.com/office/2011/relationships/chartStyle" Target="style4.xml"/></Relationships>
</file>

<file path=ppt/charts/_rels/chart3.xml.rels><?xml version="1.0" encoding="UTF-8" standalone="yes"?>
<Relationships xmlns="http://schemas.openxmlformats.org/package/2006/relationships"><Relationship Id="rId3" Type="http://schemas.openxmlformats.org/officeDocument/2006/relationships/oleObject" Target="https://congenrep-my.sharepoint.com/personal/chbarrera_contraloria_gov_co/Documents/A&#241;o%202025/Proy_PGN_2026/Cifras%20PPGN_2026.xlsx" TargetMode="External"/><Relationship Id="rId2" Type="http://schemas.microsoft.com/office/2011/relationships/chartColorStyle" Target="colors5.xml"/><Relationship Id="rId1" Type="http://schemas.microsoft.com/office/2011/relationships/chartStyle" Target="style5.xml"/></Relationships>
</file>

<file path=ppt/charts/_rels/chart4.xml.rels><?xml version="1.0" encoding="UTF-8" standalone="yes"?>
<Relationships xmlns="http://schemas.openxmlformats.org/package/2006/relationships"><Relationship Id="rId3" Type="http://schemas.openxmlformats.org/officeDocument/2006/relationships/oleObject" Target="file:///C:\Users\juanc.castano\Downloads\eje0325%20trabajado%20(1).xlsx" TargetMode="External"/><Relationship Id="rId2" Type="http://schemas.microsoft.com/office/2011/relationships/chartColorStyle" Target="colors6.xml"/><Relationship Id="rId1" Type="http://schemas.microsoft.com/office/2011/relationships/chartStyle" Target="style6.xml"/></Relationships>
</file>

<file path=ppt/charts/_rels/chart5.xml.rels><?xml version="1.0" encoding="UTF-8" standalone="yes"?>
<Relationships xmlns="http://schemas.openxmlformats.org/package/2006/relationships"><Relationship Id="rId3" Type="http://schemas.openxmlformats.org/officeDocument/2006/relationships/oleObject" Target="file:///C:\Users\juanc.castano\Downloads\eje0325%20trabajado%20(1).xlsx" TargetMode="External"/><Relationship Id="rId2" Type="http://schemas.microsoft.com/office/2011/relationships/chartColorStyle" Target="colors7.xml"/><Relationship Id="rId1" Type="http://schemas.microsoft.com/office/2011/relationships/chartStyle" Target="style7.xml"/></Relationships>
</file>

<file path=ppt/charts/_rels/chart6.xml.rels><?xml version="1.0" encoding="UTF-8" standalone="yes"?>
<Relationships xmlns="http://schemas.openxmlformats.org/package/2006/relationships"><Relationship Id="rId3" Type="http://schemas.openxmlformats.org/officeDocument/2006/relationships/oleObject" Target="file:///C:\Users\juanc.castano\Downloads\eje0325%20trabajado%20(1).xlsx" TargetMode="External"/><Relationship Id="rId2" Type="http://schemas.microsoft.com/office/2011/relationships/chartColorStyle" Target="colors8.xml"/><Relationship Id="rId1" Type="http://schemas.microsoft.com/office/2011/relationships/chartStyle" Target="style8.xml"/></Relationships>
</file>

<file path=ppt/charts/_rels/chart7.xml.rels><?xml version="1.0" encoding="UTF-8" standalone="yes"?>
<Relationships xmlns="http://schemas.openxmlformats.org/package/2006/relationships"><Relationship Id="rId3" Type="http://schemas.openxmlformats.org/officeDocument/2006/relationships/oleObject" Target="file:///C:\Users\juanc.castano\Downloads\eje0325%20trabajado%20(1).xlsx" TargetMode="External"/><Relationship Id="rId2" Type="http://schemas.microsoft.com/office/2011/relationships/chartColorStyle" Target="colors9.xml"/><Relationship Id="rId1" Type="http://schemas.microsoft.com/office/2011/relationships/chartStyle" Target="style9.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xlsx"/></Relationships>
</file>

<file path=ppt/charts/_rels/chart9.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1.xml"/><Relationship Id="rId1" Type="http://schemas.microsoft.com/office/2011/relationships/chartStyle" Target="style11.xml"/></Relationships>
</file>

<file path=ppt/charts/_rels/chartEx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_rels/chartEx2.xml.rels><?xml version="1.0" encoding="UTF-8" standalone="yes"?>
<Relationships xmlns="http://schemas.openxmlformats.org/package/2006/relationships"><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63932633420823E-2"/>
          <c:y val="7.8587780694079901E-2"/>
          <c:w val="0.87291622922134737"/>
          <c:h val="0.89814814814814814"/>
        </c:manualLayout>
      </c:layout>
      <c:lineChart>
        <c:grouping val="standard"/>
        <c:varyColors val="0"/>
        <c:ser>
          <c:idx val="0"/>
          <c:order val="0"/>
          <c:spPr>
            <a:ln w="28575" cap="rnd">
              <a:solidFill>
                <a:schemeClr val="accent1"/>
              </a:solidFill>
              <a:round/>
            </a:ln>
            <a:effectLst/>
          </c:spPr>
          <c:marker>
            <c:symbol val="none"/>
          </c:marker>
          <c:dLbls>
            <c:dLbl>
              <c:idx val="0"/>
              <c:layout>
                <c:manualLayout>
                  <c:x val="-7.7784002372669114E-3"/>
                  <c:y val="-1.70286621778344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302-413E-9462-DB6A845E216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Hoja2!$B$6:$B$12</c:f>
              <c:numCache>
                <c:formatCode>General</c:formatCode>
                <c:ptCount val="7"/>
                <c:pt idx="0">
                  <c:v>2020</c:v>
                </c:pt>
                <c:pt idx="1">
                  <c:v>2021</c:v>
                </c:pt>
                <c:pt idx="2">
                  <c:v>2022</c:v>
                </c:pt>
                <c:pt idx="3">
                  <c:v>2023</c:v>
                </c:pt>
                <c:pt idx="4">
                  <c:v>2024</c:v>
                </c:pt>
                <c:pt idx="5">
                  <c:v>2025</c:v>
                </c:pt>
                <c:pt idx="6">
                  <c:v>2026</c:v>
                </c:pt>
              </c:numCache>
            </c:numRef>
          </c:cat>
          <c:val>
            <c:numRef>
              <c:f>Hoja2!$C$6:$C$12</c:f>
              <c:numCache>
                <c:formatCode>0.0</c:formatCode>
                <c:ptCount val="7"/>
                <c:pt idx="0">
                  <c:v>-7.1859141376085951</c:v>
                </c:pt>
                <c:pt idx="1">
                  <c:v>10.80119819048786</c:v>
                </c:pt>
                <c:pt idx="2">
                  <c:v>7.3282772942797836</c:v>
                </c:pt>
                <c:pt idx="3">
                  <c:v>0.71238003197433564</c:v>
                </c:pt>
                <c:pt idx="4">
                  <c:v>1.7437589910428208</c:v>
                </c:pt>
              </c:numCache>
            </c:numRef>
          </c:val>
          <c:smooth val="1"/>
          <c:extLst>
            <c:ext xmlns:c16="http://schemas.microsoft.com/office/drawing/2014/chart" uri="{C3380CC4-5D6E-409C-BE32-E72D297353CC}">
              <c16:uniqueId val="{00000000-0302-413E-9462-DB6A845E2167}"/>
            </c:ext>
          </c:extLst>
        </c:ser>
        <c:ser>
          <c:idx val="1"/>
          <c:order val="1"/>
          <c:spPr>
            <a:ln w="28575" cap="rnd">
              <a:solidFill>
                <a:srgbClr val="00B050"/>
              </a:solidFill>
              <a:prstDash val="dash"/>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Hoja2!$B$6:$B$12</c:f>
              <c:numCache>
                <c:formatCode>General</c:formatCode>
                <c:ptCount val="7"/>
                <c:pt idx="0">
                  <c:v>2020</c:v>
                </c:pt>
                <c:pt idx="1">
                  <c:v>2021</c:v>
                </c:pt>
                <c:pt idx="2">
                  <c:v>2022</c:v>
                </c:pt>
                <c:pt idx="3">
                  <c:v>2023</c:v>
                </c:pt>
                <c:pt idx="4">
                  <c:v>2024</c:v>
                </c:pt>
                <c:pt idx="5">
                  <c:v>2025</c:v>
                </c:pt>
                <c:pt idx="6">
                  <c:v>2026</c:v>
                </c:pt>
              </c:numCache>
            </c:numRef>
          </c:cat>
          <c:val>
            <c:numRef>
              <c:f>Hoja2!$D$6:$D$12</c:f>
              <c:numCache>
                <c:formatCode>General</c:formatCode>
                <c:ptCount val="7"/>
                <c:pt idx="4">
                  <c:v>1.7</c:v>
                </c:pt>
                <c:pt idx="5" formatCode="0.0">
                  <c:v>2.7</c:v>
                </c:pt>
                <c:pt idx="6" formatCode="0.0">
                  <c:v>3</c:v>
                </c:pt>
              </c:numCache>
            </c:numRef>
          </c:val>
          <c:smooth val="0"/>
          <c:extLst>
            <c:ext xmlns:c16="http://schemas.microsoft.com/office/drawing/2014/chart" uri="{C3380CC4-5D6E-409C-BE32-E72D297353CC}">
              <c16:uniqueId val="{00000001-0302-413E-9462-DB6A845E2167}"/>
            </c:ext>
          </c:extLst>
        </c:ser>
        <c:dLbls>
          <c:dLblPos val="t"/>
          <c:showLegendKey val="0"/>
          <c:showVal val="1"/>
          <c:showCatName val="0"/>
          <c:showSerName val="0"/>
          <c:showPercent val="0"/>
          <c:showBubbleSize val="0"/>
        </c:dLbls>
        <c:smooth val="0"/>
        <c:axId val="217729488"/>
        <c:axId val="217729968"/>
      </c:lineChart>
      <c:catAx>
        <c:axId val="217729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17729968"/>
        <c:crosses val="autoZero"/>
        <c:auto val="1"/>
        <c:lblAlgn val="ctr"/>
        <c:lblOffset val="100"/>
        <c:noMultiLvlLbl val="0"/>
      </c:catAx>
      <c:valAx>
        <c:axId val="217729968"/>
        <c:scaling>
          <c:orientation val="minMax"/>
          <c:max val="15"/>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CO" dirty="0"/>
                  <a:t>% de</a:t>
                </a:r>
                <a:r>
                  <a:rPr lang="es-CO" baseline="0" dirty="0"/>
                  <a:t> crecimiento anual</a:t>
                </a:r>
                <a:endParaRPr lang="es-CO"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CO"/>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17729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235880398671095E-2"/>
          <c:y val="7.407407407407407E-2"/>
          <c:w val="0.94152823920265782"/>
          <c:h val="0.66306357538641014"/>
        </c:manualLayout>
      </c:layout>
      <c:lineChart>
        <c:grouping val="standard"/>
        <c:varyColors val="0"/>
        <c:ser>
          <c:idx val="0"/>
          <c:order val="0"/>
          <c:tx>
            <c:v>Nacional</c:v>
          </c:tx>
          <c:spPr>
            <a:ln w="28575" cap="rnd">
              <a:solidFill>
                <a:schemeClr val="accent1"/>
              </a:solidFill>
              <a:round/>
            </a:ln>
            <a:effectLst/>
          </c:spPr>
          <c:marker>
            <c:symbol val="none"/>
          </c:marker>
          <c:dLbls>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822-4750-ACFB-C3C0479FB12B}"/>
                </c:ext>
              </c:extLst>
            </c:dLbl>
            <c:dLbl>
              <c:idx val="1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822-4750-ACFB-C3C0479FB12B}"/>
                </c:ext>
              </c:extLst>
            </c:dLbl>
            <c:dLbl>
              <c:idx val="29"/>
              <c:layout>
                <c:manualLayout>
                  <c:x val="-2.5301183146499286E-2"/>
                  <c:y val="-3.80232247643982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822-4750-ACFB-C3C0479FB12B}"/>
                </c:ext>
              </c:extLst>
            </c:dLbl>
            <c:dLbl>
              <c:idx val="4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822-4750-ACFB-C3C0479FB12B}"/>
                </c:ext>
              </c:extLst>
            </c:dLbl>
            <c:dLbl>
              <c:idx val="5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822-4750-ACFB-C3C0479FB12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Gráfico!$A$40:$A$93</c:f>
              <c:numCache>
                <c:formatCode>mmm\-yy</c:formatCode>
                <c:ptCount val="54"/>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pt idx="42">
                  <c:v>45474</c:v>
                </c:pt>
                <c:pt idx="43">
                  <c:v>45505</c:v>
                </c:pt>
                <c:pt idx="44">
                  <c:v>45536</c:v>
                </c:pt>
                <c:pt idx="45">
                  <c:v>45566</c:v>
                </c:pt>
                <c:pt idx="46">
                  <c:v>45597</c:v>
                </c:pt>
                <c:pt idx="47">
                  <c:v>45627</c:v>
                </c:pt>
                <c:pt idx="48">
                  <c:v>45658</c:v>
                </c:pt>
                <c:pt idx="49">
                  <c:v>45689</c:v>
                </c:pt>
                <c:pt idx="50">
                  <c:v>45717</c:v>
                </c:pt>
                <c:pt idx="51">
                  <c:v>45748</c:v>
                </c:pt>
                <c:pt idx="52">
                  <c:v>45778</c:v>
                </c:pt>
                <c:pt idx="53">
                  <c:v>45809</c:v>
                </c:pt>
              </c:numCache>
            </c:numRef>
          </c:cat>
          <c:val>
            <c:numRef>
              <c:f>Gráfico!$B$40:$B$93</c:f>
              <c:numCache>
                <c:formatCode>_-* #,##0.0_-;\-* #,##0.0_-;_-* "-"??_-;_-@_-</c:formatCode>
                <c:ptCount val="54"/>
                <c:pt idx="0">
                  <c:v>17.563265669</c:v>
                </c:pt>
                <c:pt idx="1">
                  <c:v>15.585196369</c:v>
                </c:pt>
                <c:pt idx="2">
                  <c:v>14.725529464999999</c:v>
                </c:pt>
                <c:pt idx="3">
                  <c:v>15.488034241999999</c:v>
                </c:pt>
                <c:pt idx="4">
                  <c:v>15.204204747</c:v>
                </c:pt>
                <c:pt idx="5">
                  <c:v>14.646591578000001</c:v>
                </c:pt>
                <c:pt idx="6">
                  <c:v>13.058523088999999</c:v>
                </c:pt>
                <c:pt idx="7">
                  <c:v>12.861392995999999</c:v>
                </c:pt>
                <c:pt idx="8">
                  <c:v>11.961303547</c:v>
                </c:pt>
                <c:pt idx="9">
                  <c:v>11.995241041</c:v>
                </c:pt>
                <c:pt idx="10">
                  <c:v>11.533057524</c:v>
                </c:pt>
                <c:pt idx="11">
                  <c:v>11.096493065000001</c:v>
                </c:pt>
                <c:pt idx="12">
                  <c:v>14.647251143</c:v>
                </c:pt>
                <c:pt idx="13">
                  <c:v>12.905169722</c:v>
                </c:pt>
                <c:pt idx="14">
                  <c:v>12.121232557000001</c:v>
                </c:pt>
                <c:pt idx="15">
                  <c:v>11.168465856999999</c:v>
                </c:pt>
                <c:pt idx="16">
                  <c:v>10.648261518</c:v>
                </c:pt>
                <c:pt idx="17">
                  <c:v>11.261201224000001</c:v>
                </c:pt>
                <c:pt idx="18">
                  <c:v>10.988923636000001</c:v>
                </c:pt>
                <c:pt idx="19">
                  <c:v>10.631276509999999</c:v>
                </c:pt>
                <c:pt idx="20">
                  <c:v>10.748438413000001</c:v>
                </c:pt>
                <c:pt idx="21">
                  <c:v>9.7210299570000007</c:v>
                </c:pt>
                <c:pt idx="22">
                  <c:v>9.5007577330000004</c:v>
                </c:pt>
                <c:pt idx="23">
                  <c:v>10.272678773999999</c:v>
                </c:pt>
                <c:pt idx="24">
                  <c:v>13.7044</c:v>
                </c:pt>
                <c:pt idx="25">
                  <c:v>11.3531</c:v>
                </c:pt>
                <c:pt idx="26">
                  <c:v>10.032500000000001</c:v>
                </c:pt>
                <c:pt idx="27">
                  <c:v>10.7247</c:v>
                </c:pt>
                <c:pt idx="28">
                  <c:v>10.475099999999999</c:v>
                </c:pt>
                <c:pt idx="29">
                  <c:v>9.3423096210000001</c:v>
                </c:pt>
                <c:pt idx="30">
                  <c:v>9.5728505641015751</c:v>
                </c:pt>
                <c:pt idx="31">
                  <c:v>9.2773719992695955</c:v>
                </c:pt>
                <c:pt idx="32">
                  <c:v>9.2526741803322139</c:v>
                </c:pt>
                <c:pt idx="33">
                  <c:v>9.2309123842941094</c:v>
                </c:pt>
                <c:pt idx="34">
                  <c:v>9.0073861572210028</c:v>
                </c:pt>
                <c:pt idx="35">
                  <c:v>10.013717396181603</c:v>
                </c:pt>
                <c:pt idx="36">
                  <c:v>12.661635826705913</c:v>
                </c:pt>
                <c:pt idx="37">
                  <c:v>11.666144792067652</c:v>
                </c:pt>
                <c:pt idx="38">
                  <c:v>11.285719499435782</c:v>
                </c:pt>
                <c:pt idx="39">
                  <c:v>10.646715730368971</c:v>
                </c:pt>
                <c:pt idx="40">
                  <c:v>10.305870827614305</c:v>
                </c:pt>
                <c:pt idx="41">
                  <c:v>10.268590171466832</c:v>
                </c:pt>
                <c:pt idx="42">
                  <c:v>9.9181446285116568</c:v>
                </c:pt>
                <c:pt idx="43">
                  <c:v>9.6626578419937097</c:v>
                </c:pt>
                <c:pt idx="44">
                  <c:v>9.1344769517755928</c:v>
                </c:pt>
                <c:pt idx="45">
                  <c:v>9.1337601500858749</c:v>
                </c:pt>
                <c:pt idx="46">
                  <c:v>8.1687634793625499</c:v>
                </c:pt>
                <c:pt idx="47">
                  <c:v>9.1252953803636494</c:v>
                </c:pt>
                <c:pt idx="48">
                  <c:v>11.636036642818445</c:v>
                </c:pt>
                <c:pt idx="49">
                  <c:v>10.33046346346282</c:v>
                </c:pt>
                <c:pt idx="50">
                  <c:v>9.6163686629637048</c:v>
                </c:pt>
                <c:pt idx="51">
                  <c:v>8.7825059385890309</c:v>
                </c:pt>
                <c:pt idx="52">
                  <c:v>9.0364158093294087</c:v>
                </c:pt>
                <c:pt idx="53">
                  <c:v>8.5540200861558695</c:v>
                </c:pt>
              </c:numCache>
            </c:numRef>
          </c:val>
          <c:smooth val="1"/>
          <c:extLst>
            <c:ext xmlns:c16="http://schemas.microsoft.com/office/drawing/2014/chart" uri="{C3380CC4-5D6E-409C-BE32-E72D297353CC}">
              <c16:uniqueId val="{00000005-6822-4750-ACFB-C3C0479FB12B}"/>
            </c:ext>
          </c:extLst>
        </c:ser>
        <c:dLbls>
          <c:showLegendKey val="0"/>
          <c:showVal val="0"/>
          <c:showCatName val="0"/>
          <c:showSerName val="0"/>
          <c:showPercent val="0"/>
          <c:showBubbleSize val="0"/>
        </c:dLbls>
        <c:smooth val="0"/>
        <c:axId val="1143108511"/>
        <c:axId val="1143610031"/>
      </c:lineChart>
      <c:dateAx>
        <c:axId val="1143108511"/>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143610031"/>
        <c:crosses val="autoZero"/>
        <c:auto val="1"/>
        <c:lblOffset val="100"/>
        <c:baseTimeUnit val="months"/>
        <c:majorUnit val="3"/>
        <c:majorTimeUnit val="months"/>
        <c:minorUnit val="1"/>
        <c:minorTimeUnit val="years"/>
      </c:dateAx>
      <c:valAx>
        <c:axId val="1143610031"/>
        <c:scaling>
          <c:orientation val="minMax"/>
        </c:scaling>
        <c:delete val="1"/>
        <c:axPos val="l"/>
        <c:numFmt formatCode="_-* #,##0.0_-;\-* #,##0.0_-;_-* &quot;-&quot;??_-;_-@_-" sourceLinked="1"/>
        <c:majorTickMark val="none"/>
        <c:minorTickMark val="none"/>
        <c:tickLblPos val="nextTo"/>
        <c:crossAx val="11431085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sz="1400" b="1" dirty="0">
                <a:effectLst/>
                <a:latin typeface="Verdana" panose="020B0604030504040204" pitchFamily="34" charset="0"/>
                <a:ea typeface="Calibri" panose="020F0502020204030204" pitchFamily="34" charset="0"/>
                <a:cs typeface="Times New Roman" panose="02020603050405020304" pitchFamily="18" charset="0"/>
              </a:rPr>
              <a:t>Inflación anualizada Colombia (%)</a:t>
            </a:r>
            <a:endParaRPr lang="es-CO" sz="1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manualLayout>
          <c:layoutTarget val="inner"/>
          <c:xMode val="edge"/>
          <c:yMode val="edge"/>
          <c:x val="9.0246522922952391E-2"/>
          <c:y val="4.8888888888888891E-2"/>
          <c:w val="0.85514803640199177"/>
          <c:h val="0.85300717410323712"/>
        </c:manualLayout>
      </c:layout>
      <c:lineChart>
        <c:grouping val="standard"/>
        <c:varyColors val="0"/>
        <c:ser>
          <c:idx val="1"/>
          <c:order val="0"/>
          <c:tx>
            <c:v>Total</c:v>
          </c:tx>
          <c:spPr>
            <a:ln w="15875" cap="rnd">
              <a:solidFill>
                <a:srgbClr val="FF0000"/>
              </a:solidFill>
              <a:round/>
            </a:ln>
            <a:effectLst/>
          </c:spPr>
          <c:marker>
            <c:symbol val="none"/>
          </c:marker>
          <c:dLbls>
            <c:dLbl>
              <c:idx val="14"/>
              <c:layout>
                <c:manualLayout>
                  <c:x val="-5.3761866215321218E-2"/>
                  <c:y val="3.47888013998250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7DE-4D68-A1D3-B0B68C47B28C}"/>
                </c:ext>
              </c:extLst>
            </c:dLbl>
            <c:dLbl>
              <c:idx val="37"/>
              <c:layout>
                <c:manualLayout>
                  <c:x val="-6.1557632398753892E-2"/>
                  <c:y val="-2.29889763779527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7DE-4D68-A1D3-B0B68C47B28C}"/>
                </c:ext>
              </c:extLst>
            </c:dLbl>
            <c:dLbl>
              <c:idx val="64"/>
              <c:layout>
                <c:manualLayout>
                  <c:x val="-1.209483160399354E-2"/>
                  <c:y val="-2.74334208223972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7DE-4D68-A1D3-B0B68C47B28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'Grafico 3'!$B$171:$B$235</c:f>
              <c:numCache>
                <c:formatCode>General</c:formatCode>
                <c:ptCount val="65"/>
                <c:pt idx="0">
                  <c:v>2020</c:v>
                </c:pt>
                <c:pt idx="12">
                  <c:v>2021</c:v>
                </c:pt>
                <c:pt idx="24">
                  <c:v>2022</c:v>
                </c:pt>
                <c:pt idx="36">
                  <c:v>2023</c:v>
                </c:pt>
                <c:pt idx="48">
                  <c:v>2024</c:v>
                </c:pt>
                <c:pt idx="60">
                  <c:v>2025</c:v>
                </c:pt>
              </c:numCache>
            </c:numRef>
          </c:cat>
          <c:val>
            <c:numRef>
              <c:f>'Grafico 3'!$F$171:$F$235</c:f>
              <c:numCache>
                <c:formatCode>General</c:formatCode>
                <c:ptCount val="65"/>
                <c:pt idx="0">
                  <c:v>3.62</c:v>
                </c:pt>
                <c:pt idx="1">
                  <c:v>3.72</c:v>
                </c:pt>
                <c:pt idx="2">
                  <c:v>3.86</c:v>
                </c:pt>
                <c:pt idx="3">
                  <c:v>3.51</c:v>
                </c:pt>
                <c:pt idx="4">
                  <c:v>2.85</c:v>
                </c:pt>
                <c:pt idx="5">
                  <c:v>2.19</c:v>
                </c:pt>
                <c:pt idx="6">
                  <c:v>1.97</c:v>
                </c:pt>
                <c:pt idx="7">
                  <c:v>1.88</c:v>
                </c:pt>
                <c:pt idx="8">
                  <c:v>1.97</c:v>
                </c:pt>
                <c:pt idx="9">
                  <c:v>1.75</c:v>
                </c:pt>
                <c:pt idx="10">
                  <c:v>1.49</c:v>
                </c:pt>
                <c:pt idx="11">
                  <c:v>1.61</c:v>
                </c:pt>
                <c:pt idx="12">
                  <c:v>1.6</c:v>
                </c:pt>
                <c:pt idx="13">
                  <c:v>1.56</c:v>
                </c:pt>
                <c:pt idx="14">
                  <c:v>1.51</c:v>
                </c:pt>
                <c:pt idx="15">
                  <c:v>1.95</c:v>
                </c:pt>
                <c:pt idx="16">
                  <c:v>3.3</c:v>
                </c:pt>
                <c:pt idx="17">
                  <c:v>3.63</c:v>
                </c:pt>
                <c:pt idx="18">
                  <c:v>3.97</c:v>
                </c:pt>
                <c:pt idx="19">
                  <c:v>4.4400000000000004</c:v>
                </c:pt>
                <c:pt idx="20">
                  <c:v>4.51</c:v>
                </c:pt>
                <c:pt idx="21">
                  <c:v>4.58</c:v>
                </c:pt>
                <c:pt idx="22">
                  <c:v>5.26</c:v>
                </c:pt>
                <c:pt idx="23">
                  <c:v>5.62</c:v>
                </c:pt>
                <c:pt idx="24">
                  <c:v>6.94</c:v>
                </c:pt>
                <c:pt idx="25">
                  <c:v>8.01</c:v>
                </c:pt>
                <c:pt idx="26">
                  <c:v>8.5299999999999994</c:v>
                </c:pt>
                <c:pt idx="27">
                  <c:v>9.23</c:v>
                </c:pt>
                <c:pt idx="28">
                  <c:v>9.07</c:v>
                </c:pt>
                <c:pt idx="29">
                  <c:v>9.67</c:v>
                </c:pt>
                <c:pt idx="30">
                  <c:v>10.210000000000001</c:v>
                </c:pt>
                <c:pt idx="31">
                  <c:v>10.84</c:v>
                </c:pt>
                <c:pt idx="32">
                  <c:v>11.44</c:v>
                </c:pt>
                <c:pt idx="33">
                  <c:v>12.22</c:v>
                </c:pt>
                <c:pt idx="34">
                  <c:v>12.53</c:v>
                </c:pt>
                <c:pt idx="35">
                  <c:v>13.12</c:v>
                </c:pt>
                <c:pt idx="36">
                  <c:v>13.25</c:v>
                </c:pt>
                <c:pt idx="37">
                  <c:v>13.28</c:v>
                </c:pt>
                <c:pt idx="38">
                  <c:v>13.34</c:v>
                </c:pt>
                <c:pt idx="39">
                  <c:v>12.82</c:v>
                </c:pt>
                <c:pt idx="40">
                  <c:v>12.36</c:v>
                </c:pt>
                <c:pt idx="41">
                  <c:v>12.13</c:v>
                </c:pt>
                <c:pt idx="42">
                  <c:v>11.78</c:v>
                </c:pt>
                <c:pt idx="43">
                  <c:v>11.43</c:v>
                </c:pt>
                <c:pt idx="44">
                  <c:v>10.99</c:v>
                </c:pt>
                <c:pt idx="45">
                  <c:v>10.48</c:v>
                </c:pt>
                <c:pt idx="46">
                  <c:v>10.15</c:v>
                </c:pt>
                <c:pt idx="47">
                  <c:v>9.2799999999999994</c:v>
                </c:pt>
                <c:pt idx="48">
                  <c:v>8.35</c:v>
                </c:pt>
                <c:pt idx="49">
                  <c:v>7.74</c:v>
                </c:pt>
                <c:pt idx="50">
                  <c:v>7.36</c:v>
                </c:pt>
                <c:pt idx="51">
                  <c:v>7.16</c:v>
                </c:pt>
                <c:pt idx="52">
                  <c:v>7.16</c:v>
                </c:pt>
                <c:pt idx="53">
                  <c:v>7.18</c:v>
                </c:pt>
                <c:pt idx="54">
                  <c:v>6.86</c:v>
                </c:pt>
                <c:pt idx="55">
                  <c:v>6.12</c:v>
                </c:pt>
                <c:pt idx="56">
                  <c:v>5.81</c:v>
                </c:pt>
                <c:pt idx="57">
                  <c:v>5.41</c:v>
                </c:pt>
                <c:pt idx="58">
                  <c:v>5.2</c:v>
                </c:pt>
                <c:pt idx="59">
                  <c:v>5.2</c:v>
                </c:pt>
                <c:pt idx="60">
                  <c:v>5.22</c:v>
                </c:pt>
                <c:pt idx="61">
                  <c:v>5.28</c:v>
                </c:pt>
                <c:pt idx="62">
                  <c:v>5.09</c:v>
                </c:pt>
                <c:pt idx="63">
                  <c:v>5.16</c:v>
                </c:pt>
                <c:pt idx="64">
                  <c:v>5.05</c:v>
                </c:pt>
              </c:numCache>
            </c:numRef>
          </c:val>
          <c:smooth val="0"/>
          <c:extLst>
            <c:ext xmlns:c16="http://schemas.microsoft.com/office/drawing/2014/chart" uri="{C3380CC4-5D6E-409C-BE32-E72D297353CC}">
              <c16:uniqueId val="{00000000-E7DE-4D68-A1D3-B0B68C47B28C}"/>
            </c:ext>
          </c:extLst>
        </c:ser>
        <c:dLbls>
          <c:showLegendKey val="0"/>
          <c:showVal val="0"/>
          <c:showCatName val="0"/>
          <c:showSerName val="0"/>
          <c:showPercent val="0"/>
          <c:showBubbleSize val="0"/>
        </c:dLbls>
        <c:smooth val="0"/>
        <c:axId val="1122832223"/>
        <c:axId val="1122832703"/>
      </c:lineChart>
      <c:catAx>
        <c:axId val="11228322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122832703"/>
        <c:crosses val="autoZero"/>
        <c:auto val="1"/>
        <c:lblAlgn val="ctr"/>
        <c:lblOffset val="100"/>
        <c:noMultiLvlLbl val="0"/>
      </c:catAx>
      <c:valAx>
        <c:axId val="112283270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s-ES" sz="800" dirty="0"/>
                  <a:t>VARIACIÓN</a:t>
                </a:r>
                <a:r>
                  <a:rPr lang="es-ES" sz="800" baseline="0" dirty="0"/>
                  <a:t> DEL IPC (%)</a:t>
                </a:r>
                <a:endParaRPr lang="es-CO" sz="800" dirty="0"/>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C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122832223"/>
        <c:crosses val="autoZero"/>
        <c:crossBetween val="between"/>
      </c:valAx>
      <c:spPr>
        <a:noFill/>
        <a:ln>
          <a:solidFill>
            <a:schemeClr val="bg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736439195100613E-2"/>
          <c:y val="2.7777777777777776E-2"/>
          <c:w val="0.88681911636045496"/>
          <c:h val="0.80115704286964129"/>
        </c:manualLayout>
      </c:layout>
      <c:lineChart>
        <c:grouping val="standard"/>
        <c:varyColors val="0"/>
        <c:ser>
          <c:idx val="0"/>
          <c:order val="0"/>
          <c:spPr>
            <a:ln w="28575" cap="rnd">
              <a:solidFill>
                <a:schemeClr val="accent1"/>
              </a:solidFill>
              <a:round/>
            </a:ln>
            <a:effectLst/>
          </c:spPr>
          <c:marker>
            <c:symbol val="none"/>
          </c:marker>
          <c:dLbls>
            <c:dLbl>
              <c:idx val="1"/>
              <c:layout>
                <c:manualLayout>
                  <c:x val="-8.712489063867021E-2"/>
                  <c:y val="-2.31481481481481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A00-4FEC-BD28-E647E420335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l"/>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Elastic!$C$41:$G$41</c:f>
              <c:numCache>
                <c:formatCode>General</c:formatCode>
                <c:ptCount val="5"/>
                <c:pt idx="0">
                  <c:v>2022</c:v>
                </c:pt>
                <c:pt idx="1">
                  <c:v>2023</c:v>
                </c:pt>
                <c:pt idx="2">
                  <c:v>2024</c:v>
                </c:pt>
                <c:pt idx="3">
                  <c:v>2025</c:v>
                </c:pt>
                <c:pt idx="4">
                  <c:v>2026</c:v>
                </c:pt>
              </c:numCache>
            </c:numRef>
          </c:cat>
          <c:val>
            <c:numRef>
              <c:f>Elastic!$C$44:$G$44</c:f>
              <c:numCache>
                <c:formatCode>0.0</c:formatCode>
                <c:ptCount val="5"/>
                <c:pt idx="0">
                  <c:v>1.3043478260869565</c:v>
                </c:pt>
                <c:pt idx="1">
                  <c:v>3.4142857142857141</c:v>
                </c:pt>
                <c:pt idx="2">
                  <c:v>-0.24089806799749452</c:v>
                </c:pt>
                <c:pt idx="3">
                  <c:v>2.3125</c:v>
                </c:pt>
                <c:pt idx="4">
                  <c:v>-0.28571428571428575</c:v>
                </c:pt>
              </c:numCache>
            </c:numRef>
          </c:val>
          <c:smooth val="1"/>
          <c:extLst>
            <c:ext xmlns:c16="http://schemas.microsoft.com/office/drawing/2014/chart" uri="{C3380CC4-5D6E-409C-BE32-E72D297353CC}">
              <c16:uniqueId val="{00000001-BA00-4FEC-BD28-E647E4203357}"/>
            </c:ext>
          </c:extLst>
        </c:ser>
        <c:dLbls>
          <c:showLegendKey val="0"/>
          <c:showVal val="0"/>
          <c:showCatName val="0"/>
          <c:showSerName val="0"/>
          <c:showPercent val="0"/>
          <c:showBubbleSize val="0"/>
        </c:dLbls>
        <c:smooth val="0"/>
        <c:axId val="760047631"/>
        <c:axId val="760048111"/>
      </c:lineChart>
      <c:catAx>
        <c:axId val="760047631"/>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760048111"/>
        <c:crosses val="autoZero"/>
        <c:auto val="1"/>
        <c:lblAlgn val="ctr"/>
        <c:lblOffset val="100"/>
        <c:noMultiLvlLbl val="0"/>
      </c:catAx>
      <c:valAx>
        <c:axId val="760048111"/>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76004763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FUNCIONAMIENTO</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Hoja3!$C$38</c:f>
              <c:strCache>
                <c:ptCount val="1"/>
                <c:pt idx="0">
                  <c:v>FUNCIONAMIENTO</c:v>
                </c:pt>
              </c:strCache>
            </c:strRef>
          </c:tx>
          <c:spPr>
            <a:solidFill>
              <a:srgbClr val="2C338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Hoja3!$B$39:$B$41</c:f>
              <c:numCache>
                <c:formatCode>General</c:formatCode>
                <c:ptCount val="3"/>
                <c:pt idx="0">
                  <c:v>2023</c:v>
                </c:pt>
                <c:pt idx="1">
                  <c:v>2024</c:v>
                </c:pt>
                <c:pt idx="2">
                  <c:v>2025</c:v>
                </c:pt>
              </c:numCache>
            </c:numRef>
          </c:cat>
          <c:val>
            <c:numRef>
              <c:f>Hoja3!$C$39:$C$41</c:f>
              <c:numCache>
                <c:formatCode>0%</c:formatCode>
                <c:ptCount val="3"/>
                <c:pt idx="0">
                  <c:v>0.47</c:v>
                </c:pt>
                <c:pt idx="1">
                  <c:v>0.48</c:v>
                </c:pt>
                <c:pt idx="2">
                  <c:v>0.45</c:v>
                </c:pt>
              </c:numCache>
            </c:numRef>
          </c:val>
          <c:extLst>
            <c:ext xmlns:c16="http://schemas.microsoft.com/office/drawing/2014/chart" uri="{C3380CC4-5D6E-409C-BE32-E72D297353CC}">
              <c16:uniqueId val="{00000000-2060-4308-8463-3C72FB4C2BAF}"/>
            </c:ext>
          </c:extLst>
        </c:ser>
        <c:dLbls>
          <c:dLblPos val="outEnd"/>
          <c:showLegendKey val="0"/>
          <c:showVal val="1"/>
          <c:showCatName val="0"/>
          <c:showSerName val="0"/>
          <c:showPercent val="0"/>
          <c:showBubbleSize val="0"/>
        </c:dLbls>
        <c:gapWidth val="219"/>
        <c:overlap val="-27"/>
        <c:axId val="1078810272"/>
        <c:axId val="1078804152"/>
      </c:barChart>
      <c:catAx>
        <c:axId val="1078810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78804152"/>
        <c:crosses val="autoZero"/>
        <c:auto val="1"/>
        <c:lblAlgn val="ctr"/>
        <c:lblOffset val="100"/>
        <c:noMultiLvlLbl val="0"/>
      </c:catAx>
      <c:valAx>
        <c:axId val="1078804152"/>
        <c:scaling>
          <c:orientation val="minMax"/>
          <c:max val="0.60000000000000009"/>
          <c:min val="0.30000000000000004"/>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788102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DEUDA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Hoja3!$C$44</c:f>
              <c:strCache>
                <c:ptCount val="1"/>
                <c:pt idx="0">
                  <c:v>DEUDA</c:v>
                </c:pt>
              </c:strCache>
            </c:strRef>
          </c:tx>
          <c:spPr>
            <a:solidFill>
              <a:srgbClr val="E9A80F"/>
            </a:solidFill>
            <a:ln>
              <a:noFill/>
            </a:ln>
            <a:effectLst/>
          </c:spPr>
          <c:invertIfNegative val="0"/>
          <c:dPt>
            <c:idx val="0"/>
            <c:invertIfNegative val="0"/>
            <c:bubble3D val="0"/>
            <c:spPr>
              <a:solidFill>
                <a:srgbClr val="E9A80F"/>
              </a:solidFill>
              <a:ln>
                <a:noFill/>
              </a:ln>
              <a:effectLst/>
            </c:spPr>
            <c:extLst>
              <c:ext xmlns:c16="http://schemas.microsoft.com/office/drawing/2014/chart" uri="{C3380CC4-5D6E-409C-BE32-E72D297353CC}">
                <c16:uniqueId val="{00000001-68C3-40A9-8393-37C0ED48910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Hoja3!$B$45:$B$47</c:f>
              <c:numCache>
                <c:formatCode>General</c:formatCode>
                <c:ptCount val="3"/>
                <c:pt idx="0">
                  <c:v>2023</c:v>
                </c:pt>
                <c:pt idx="1">
                  <c:v>2024</c:v>
                </c:pt>
                <c:pt idx="2">
                  <c:v>2025</c:v>
                </c:pt>
              </c:numCache>
            </c:numRef>
          </c:cat>
          <c:val>
            <c:numRef>
              <c:f>Hoja3!$C$45:$C$47</c:f>
              <c:numCache>
                <c:formatCode>0%</c:formatCode>
                <c:ptCount val="3"/>
                <c:pt idx="0">
                  <c:v>0.66</c:v>
                </c:pt>
                <c:pt idx="1">
                  <c:v>0.56000000000000005</c:v>
                </c:pt>
                <c:pt idx="2">
                  <c:v>0.43</c:v>
                </c:pt>
              </c:numCache>
            </c:numRef>
          </c:val>
          <c:extLst>
            <c:ext xmlns:c16="http://schemas.microsoft.com/office/drawing/2014/chart" uri="{C3380CC4-5D6E-409C-BE32-E72D297353CC}">
              <c16:uniqueId val="{00000000-68C3-40A9-8393-37C0ED48910D}"/>
            </c:ext>
          </c:extLst>
        </c:ser>
        <c:dLbls>
          <c:dLblPos val="outEnd"/>
          <c:showLegendKey val="0"/>
          <c:showVal val="1"/>
          <c:showCatName val="0"/>
          <c:showSerName val="0"/>
          <c:showPercent val="0"/>
          <c:showBubbleSize val="0"/>
        </c:dLbls>
        <c:gapWidth val="219"/>
        <c:overlap val="-27"/>
        <c:axId val="1000261864"/>
        <c:axId val="1000256464"/>
      </c:barChart>
      <c:catAx>
        <c:axId val="1000261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00256464"/>
        <c:crosses val="autoZero"/>
        <c:auto val="1"/>
        <c:lblAlgn val="ctr"/>
        <c:lblOffset val="100"/>
        <c:noMultiLvlLbl val="0"/>
      </c:catAx>
      <c:valAx>
        <c:axId val="10002564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00261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INVERSIÓN</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Hoja3!$C$49</c:f>
              <c:strCache>
                <c:ptCount val="1"/>
                <c:pt idx="0">
                  <c:v>INVERSIÓN</c:v>
                </c:pt>
              </c:strCache>
            </c:strRef>
          </c:tx>
          <c:spPr>
            <a:solidFill>
              <a:srgbClr val="E9A80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Hoja3!$B$50:$B$52</c:f>
              <c:numCache>
                <c:formatCode>General</c:formatCode>
                <c:ptCount val="3"/>
                <c:pt idx="0">
                  <c:v>2023</c:v>
                </c:pt>
                <c:pt idx="1">
                  <c:v>2024</c:v>
                </c:pt>
                <c:pt idx="2">
                  <c:v>2025</c:v>
                </c:pt>
              </c:numCache>
            </c:numRef>
          </c:cat>
          <c:val>
            <c:numRef>
              <c:f>Hoja3!$C$50:$C$52</c:f>
              <c:numCache>
                <c:formatCode>0%</c:formatCode>
                <c:ptCount val="3"/>
                <c:pt idx="0">
                  <c:v>0.3</c:v>
                </c:pt>
                <c:pt idx="1">
                  <c:v>0.26</c:v>
                </c:pt>
                <c:pt idx="2">
                  <c:v>0.27</c:v>
                </c:pt>
              </c:numCache>
            </c:numRef>
          </c:val>
          <c:extLst>
            <c:ext xmlns:c16="http://schemas.microsoft.com/office/drawing/2014/chart" uri="{C3380CC4-5D6E-409C-BE32-E72D297353CC}">
              <c16:uniqueId val="{00000000-67FB-4839-87DB-1891E718FB5B}"/>
            </c:ext>
          </c:extLst>
        </c:ser>
        <c:dLbls>
          <c:dLblPos val="outEnd"/>
          <c:showLegendKey val="0"/>
          <c:showVal val="1"/>
          <c:showCatName val="0"/>
          <c:showSerName val="0"/>
          <c:showPercent val="0"/>
          <c:showBubbleSize val="0"/>
        </c:dLbls>
        <c:gapWidth val="219"/>
        <c:overlap val="-27"/>
        <c:axId val="1078827552"/>
        <c:axId val="1078829352"/>
      </c:barChart>
      <c:catAx>
        <c:axId val="1078827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78829352"/>
        <c:crosses val="autoZero"/>
        <c:auto val="1"/>
        <c:lblAlgn val="ctr"/>
        <c:lblOffset val="100"/>
        <c:noMultiLvlLbl val="0"/>
      </c:catAx>
      <c:valAx>
        <c:axId val="10788293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78827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EJECUCIÓN TOTAL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Hoja3!$C$55</c:f>
              <c:strCache>
                <c:ptCount val="1"/>
                <c:pt idx="0">
                  <c:v>EJECUCIÓN TOTAL</c:v>
                </c:pt>
              </c:strCache>
            </c:strRef>
          </c:tx>
          <c:spPr>
            <a:solidFill>
              <a:srgbClr val="2C338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Hoja3!$B$56:$B$58</c:f>
              <c:numCache>
                <c:formatCode>General</c:formatCode>
                <c:ptCount val="3"/>
                <c:pt idx="0">
                  <c:v>2023</c:v>
                </c:pt>
                <c:pt idx="1">
                  <c:v>2024</c:v>
                </c:pt>
                <c:pt idx="2">
                  <c:v>2025</c:v>
                </c:pt>
              </c:numCache>
            </c:numRef>
          </c:cat>
          <c:val>
            <c:numRef>
              <c:f>Hoja3!$C$56:$C$58</c:f>
              <c:numCache>
                <c:formatCode>0%</c:formatCode>
                <c:ptCount val="3"/>
                <c:pt idx="0">
                  <c:v>0.47</c:v>
                </c:pt>
                <c:pt idx="1">
                  <c:v>0.45</c:v>
                </c:pt>
                <c:pt idx="2">
                  <c:v>0.42</c:v>
                </c:pt>
              </c:numCache>
            </c:numRef>
          </c:val>
          <c:extLst>
            <c:ext xmlns:c16="http://schemas.microsoft.com/office/drawing/2014/chart" uri="{C3380CC4-5D6E-409C-BE32-E72D297353CC}">
              <c16:uniqueId val="{00000000-5284-4B8F-92A6-2DD796D79E97}"/>
            </c:ext>
          </c:extLst>
        </c:ser>
        <c:dLbls>
          <c:dLblPos val="outEnd"/>
          <c:showLegendKey val="0"/>
          <c:showVal val="1"/>
          <c:showCatName val="0"/>
          <c:showSerName val="0"/>
          <c:showPercent val="0"/>
          <c:showBubbleSize val="0"/>
        </c:dLbls>
        <c:gapWidth val="219"/>
        <c:overlap val="-27"/>
        <c:axId val="573495816"/>
        <c:axId val="573489696"/>
      </c:barChart>
      <c:catAx>
        <c:axId val="573495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573489696"/>
        <c:crosses val="autoZero"/>
        <c:auto val="1"/>
        <c:lblAlgn val="ctr"/>
        <c:lblOffset val="100"/>
        <c:noMultiLvlLbl val="0"/>
      </c:catAx>
      <c:valAx>
        <c:axId val="573489696"/>
        <c:scaling>
          <c:orientation val="minMax"/>
          <c:max val="0.60000000000000009"/>
          <c:min val="0.30000000000000004"/>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573495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a:t>Balance fiscal GNC (%</a:t>
            </a:r>
            <a:r>
              <a:rPr lang="es-CO" b="1" baseline="0"/>
              <a:t> PIB)</a:t>
            </a:r>
            <a:endParaRPr lang="es-CO"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manualLayout>
          <c:layoutTarget val="inner"/>
          <c:xMode val="edge"/>
          <c:yMode val="edge"/>
          <c:x val="5.1682962706584755E-2"/>
          <c:y val="0.15197408790297992"/>
          <c:w val="0.92145501043138833"/>
          <c:h val="0.64803191134624016"/>
        </c:manualLayout>
      </c:layout>
      <c:lineChart>
        <c:grouping val="standard"/>
        <c:varyColors val="0"/>
        <c:ser>
          <c:idx val="0"/>
          <c:order val="0"/>
          <c:tx>
            <c:strRef>
              <c:f>Hoja6!$B$18</c:f>
              <c:strCache>
                <c:ptCount val="1"/>
                <c:pt idx="0">
                  <c:v>MFMP 2024</c:v>
                </c:pt>
              </c:strCache>
            </c:strRef>
          </c:tx>
          <c:spPr>
            <a:ln w="28575" cap="rnd">
              <a:solidFill>
                <a:schemeClr val="accent1"/>
              </a:solidFill>
              <a:round/>
            </a:ln>
            <a:effectLst/>
          </c:spPr>
          <c:marker>
            <c:symbol val="none"/>
          </c:marker>
          <c:dLbls>
            <c:dLbl>
              <c:idx val="0"/>
              <c:layout>
                <c:manualLayout>
                  <c:x val="-5.2649572649572651E-2"/>
                  <c:y val="2.40683471748050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3B0-4DCB-A9E4-4016000BA4C2}"/>
                </c:ext>
              </c:extLst>
            </c:dLbl>
            <c:dLbl>
              <c:idx val="5"/>
              <c:layout>
                <c:manualLayout>
                  <c:x val="-2.8229548229548186E-2"/>
                  <c:y val="2.03697809080009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3B0-4DCB-A9E4-4016000BA4C2}"/>
                </c:ext>
              </c:extLst>
            </c:dLbl>
            <c:dLbl>
              <c:idx val="8"/>
              <c:layout>
                <c:manualLayout>
                  <c:x val="-3.7997557997558086E-2"/>
                  <c:y val="3.51640459752172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3B0-4DCB-A9E4-4016000BA4C2}"/>
                </c:ext>
              </c:extLst>
            </c:dLbl>
            <c:dLbl>
              <c:idx val="9"/>
              <c:layout>
                <c:manualLayout>
                  <c:x val="-3.5555555555555646E-2"/>
                  <c:y val="3.146547970841318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3B0-4DCB-A9E4-4016000BA4C2}"/>
                </c:ext>
              </c:extLst>
            </c:dLbl>
            <c:dLbl>
              <c:idx val="10"/>
              <c:layout>
                <c:manualLayout>
                  <c:x val="-3.7997557997558086E-2"/>
                  <c:y val="4.99583110424336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3B0-4DCB-A9E4-4016000BA4C2}"/>
                </c:ext>
              </c:extLst>
            </c:dLbl>
            <c:dLbl>
              <c:idx val="11"/>
              <c:layout>
                <c:manualLayout>
                  <c:x val="-2.9688788901387417E-2"/>
                  <c:y val="7.584827491006215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3B0-4DCB-A9E4-4016000BA4C2}"/>
                </c:ext>
              </c:extLst>
            </c:dLbl>
            <c:dLbl>
              <c:idx val="12"/>
              <c:layout>
                <c:manualLayout>
                  <c:x val="-3.3113553113553115E-2"/>
                  <c:y val="4.99583110424336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3B0-4DCB-A9E4-4016000BA4C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Hoja6!$A$19:$A$32</c:f>
              <c:numCache>
                <c:formatCode>General</c:formatCode>
                <c:ptCount val="14"/>
                <c:pt idx="0">
                  <c:v>2023</c:v>
                </c:pt>
                <c:pt idx="1">
                  <c:v>2024</c:v>
                </c:pt>
                <c:pt idx="2">
                  <c:v>2025</c:v>
                </c:pt>
                <c:pt idx="3">
                  <c:v>2026</c:v>
                </c:pt>
                <c:pt idx="4">
                  <c:v>2027</c:v>
                </c:pt>
                <c:pt idx="5">
                  <c:v>2028</c:v>
                </c:pt>
                <c:pt idx="6">
                  <c:v>2029</c:v>
                </c:pt>
                <c:pt idx="7">
                  <c:v>2030</c:v>
                </c:pt>
                <c:pt idx="8">
                  <c:v>2031</c:v>
                </c:pt>
                <c:pt idx="9">
                  <c:v>2032</c:v>
                </c:pt>
                <c:pt idx="10">
                  <c:v>2033</c:v>
                </c:pt>
                <c:pt idx="11">
                  <c:v>2034</c:v>
                </c:pt>
                <c:pt idx="12">
                  <c:v>2035</c:v>
                </c:pt>
                <c:pt idx="13">
                  <c:v>2036</c:v>
                </c:pt>
              </c:numCache>
            </c:numRef>
          </c:cat>
          <c:val>
            <c:numRef>
              <c:f>Hoja6!$B$19:$B$32</c:f>
              <c:numCache>
                <c:formatCode>General</c:formatCode>
                <c:ptCount val="14"/>
                <c:pt idx="0">
                  <c:v>-4.3</c:v>
                </c:pt>
                <c:pt idx="1">
                  <c:v>-5.6</c:v>
                </c:pt>
                <c:pt idx="2">
                  <c:v>-5.0999999999999996</c:v>
                </c:pt>
                <c:pt idx="3">
                  <c:v>-4.3</c:v>
                </c:pt>
                <c:pt idx="4">
                  <c:v>-3.6</c:v>
                </c:pt>
                <c:pt idx="5">
                  <c:v>-3.2</c:v>
                </c:pt>
                <c:pt idx="6">
                  <c:v>-2.9</c:v>
                </c:pt>
                <c:pt idx="7">
                  <c:v>-2.8</c:v>
                </c:pt>
                <c:pt idx="8">
                  <c:v>-2.9</c:v>
                </c:pt>
                <c:pt idx="9">
                  <c:v>-2.9</c:v>
                </c:pt>
                <c:pt idx="10">
                  <c:v>-2.9</c:v>
                </c:pt>
                <c:pt idx="11">
                  <c:v>-3</c:v>
                </c:pt>
                <c:pt idx="12">
                  <c:v>-2.9</c:v>
                </c:pt>
              </c:numCache>
            </c:numRef>
          </c:val>
          <c:smooth val="0"/>
          <c:extLst>
            <c:ext xmlns:c16="http://schemas.microsoft.com/office/drawing/2014/chart" uri="{C3380CC4-5D6E-409C-BE32-E72D297353CC}">
              <c16:uniqueId val="{00000007-33B0-4DCB-A9E4-4016000BA4C2}"/>
            </c:ext>
          </c:extLst>
        </c:ser>
        <c:ser>
          <c:idx val="1"/>
          <c:order val="1"/>
          <c:tx>
            <c:strRef>
              <c:f>Hoja6!$C$18</c:f>
              <c:strCache>
                <c:ptCount val="1"/>
                <c:pt idx="0">
                  <c:v>MFMP 2025</c:v>
                </c:pt>
              </c:strCache>
            </c:strRef>
          </c:tx>
          <c:spPr>
            <a:ln w="28575" cap="rnd">
              <a:solidFill>
                <a:schemeClr val="accent2"/>
              </a:solidFill>
              <a:round/>
            </a:ln>
            <a:effectLst/>
          </c:spPr>
          <c:marker>
            <c:symbol val="none"/>
          </c:marker>
          <c:dLbls>
            <c:dLbl>
              <c:idx val="0"/>
              <c:layout>
                <c:manualLayout>
                  <c:x val="-4.7765567765567764E-2"/>
                  <c:y val="-2.40130142936481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3B0-4DCB-A9E4-4016000BA4C2}"/>
                </c:ext>
              </c:extLst>
            </c:dLbl>
            <c:dLbl>
              <c:idx val="5"/>
              <c:layout>
                <c:manualLayout>
                  <c:x val="-3.7997557997557996E-2"/>
                  <c:y val="-6.469724322849305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3B0-4DCB-A9E4-4016000BA4C2}"/>
                </c:ext>
              </c:extLst>
            </c:dLbl>
            <c:dLbl>
              <c:idx val="6"/>
              <c:layout>
                <c:manualLayout>
                  <c:x val="-3.7997557997557996E-2"/>
                  <c:y val="2.03697809080009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3B0-4DCB-A9E4-4016000BA4C2}"/>
                </c:ext>
              </c:extLst>
            </c:dLbl>
            <c:dLbl>
              <c:idx val="7"/>
              <c:layout>
                <c:manualLayout>
                  <c:x val="-3.7997557997558086E-2"/>
                  <c:y val="2.77669134416090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33B0-4DCB-A9E4-4016000BA4C2}"/>
                </c:ext>
              </c:extLst>
            </c:dLbl>
            <c:dLbl>
              <c:idx val="11"/>
              <c:layout>
                <c:manualLayout>
                  <c:x val="-3.7997557997558086E-2"/>
                  <c:y val="-3.88072793608644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33B0-4DCB-A9E4-4016000BA4C2}"/>
                </c:ext>
              </c:extLst>
            </c:dLbl>
            <c:dLbl>
              <c:idx val="13"/>
              <c:layout>
                <c:manualLayout>
                  <c:x val="-3.5117341101593071E-2"/>
                  <c:y val="5.73554435760417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33B0-4DCB-A9E4-4016000BA4C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Hoja6!$A$19:$A$32</c:f>
              <c:numCache>
                <c:formatCode>General</c:formatCode>
                <c:ptCount val="14"/>
                <c:pt idx="0">
                  <c:v>2023</c:v>
                </c:pt>
                <c:pt idx="1">
                  <c:v>2024</c:v>
                </c:pt>
                <c:pt idx="2">
                  <c:v>2025</c:v>
                </c:pt>
                <c:pt idx="3">
                  <c:v>2026</c:v>
                </c:pt>
                <c:pt idx="4">
                  <c:v>2027</c:v>
                </c:pt>
                <c:pt idx="5">
                  <c:v>2028</c:v>
                </c:pt>
                <c:pt idx="6">
                  <c:v>2029</c:v>
                </c:pt>
                <c:pt idx="7">
                  <c:v>2030</c:v>
                </c:pt>
                <c:pt idx="8">
                  <c:v>2031</c:v>
                </c:pt>
                <c:pt idx="9">
                  <c:v>2032</c:v>
                </c:pt>
                <c:pt idx="10">
                  <c:v>2033</c:v>
                </c:pt>
                <c:pt idx="11">
                  <c:v>2034</c:v>
                </c:pt>
                <c:pt idx="12">
                  <c:v>2035</c:v>
                </c:pt>
                <c:pt idx="13">
                  <c:v>2036</c:v>
                </c:pt>
              </c:numCache>
            </c:numRef>
          </c:cat>
          <c:val>
            <c:numRef>
              <c:f>Hoja6!$C$19:$C$32</c:f>
              <c:numCache>
                <c:formatCode>General</c:formatCode>
                <c:ptCount val="14"/>
                <c:pt idx="0">
                  <c:v>-4.2</c:v>
                </c:pt>
                <c:pt idx="1">
                  <c:v>-6.7</c:v>
                </c:pt>
                <c:pt idx="2">
                  <c:v>-7.1</c:v>
                </c:pt>
                <c:pt idx="3">
                  <c:v>-6.2</c:v>
                </c:pt>
                <c:pt idx="4">
                  <c:v>-4.9000000000000004</c:v>
                </c:pt>
                <c:pt idx="5">
                  <c:v>-3.1</c:v>
                </c:pt>
                <c:pt idx="6">
                  <c:v>-3.1</c:v>
                </c:pt>
                <c:pt idx="7">
                  <c:v>-2.9</c:v>
                </c:pt>
                <c:pt idx="8">
                  <c:v>-2.7</c:v>
                </c:pt>
                <c:pt idx="9">
                  <c:v>-2.8</c:v>
                </c:pt>
                <c:pt idx="10">
                  <c:v>-2.8</c:v>
                </c:pt>
                <c:pt idx="11">
                  <c:v>-2.8</c:v>
                </c:pt>
                <c:pt idx="12">
                  <c:v>-2.8</c:v>
                </c:pt>
                <c:pt idx="13">
                  <c:v>-2.8</c:v>
                </c:pt>
              </c:numCache>
            </c:numRef>
          </c:val>
          <c:smooth val="0"/>
          <c:extLst>
            <c:ext xmlns:c16="http://schemas.microsoft.com/office/drawing/2014/chart" uri="{C3380CC4-5D6E-409C-BE32-E72D297353CC}">
              <c16:uniqueId val="{0000000E-33B0-4DCB-A9E4-4016000BA4C2}"/>
            </c:ext>
          </c:extLst>
        </c:ser>
        <c:dLbls>
          <c:dLblPos val="t"/>
          <c:showLegendKey val="0"/>
          <c:showVal val="1"/>
          <c:showCatName val="0"/>
          <c:showSerName val="0"/>
          <c:showPercent val="0"/>
          <c:showBubbleSize val="0"/>
        </c:dLbls>
        <c:smooth val="0"/>
        <c:axId val="242034944"/>
        <c:axId val="242034464"/>
      </c:lineChart>
      <c:catAx>
        <c:axId val="24203494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42034464"/>
        <c:crosses val="autoZero"/>
        <c:auto val="1"/>
        <c:lblAlgn val="ctr"/>
        <c:lblOffset val="100"/>
        <c:noMultiLvlLbl val="0"/>
      </c:catAx>
      <c:valAx>
        <c:axId val="2420344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42034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Hoja2!$F$332</c:f>
              <c:strCache>
                <c:ptCount val="1"/>
                <c:pt idx="0">
                  <c:v>MFMP24</c:v>
                </c:pt>
              </c:strCache>
            </c:strRef>
          </c:tx>
          <c:spPr>
            <a:ln w="28575" cap="rnd">
              <a:solidFill>
                <a:schemeClr val="accent1"/>
              </a:solidFill>
              <a:round/>
            </a:ln>
            <a:effectLst/>
          </c:spPr>
          <c:marker>
            <c:symbol val="none"/>
          </c:marker>
          <c:dLbls>
            <c:dLbl>
              <c:idx val="2"/>
              <c:delete val="1"/>
              <c:extLst>
                <c:ext xmlns:c15="http://schemas.microsoft.com/office/drawing/2012/chart" uri="{CE6537A1-D6FC-4f65-9D91-7224C49458BB}"/>
                <c:ext xmlns:c16="http://schemas.microsoft.com/office/drawing/2014/chart" uri="{C3380CC4-5D6E-409C-BE32-E72D297353CC}">
                  <c16:uniqueId val="{00000017-C67A-4FC6-8A01-F7FF12FE7DEC}"/>
                </c:ext>
              </c:extLst>
            </c:dLbl>
            <c:dLbl>
              <c:idx val="3"/>
              <c:delete val="1"/>
              <c:extLst>
                <c:ext xmlns:c15="http://schemas.microsoft.com/office/drawing/2012/chart" uri="{CE6537A1-D6FC-4f65-9D91-7224C49458BB}"/>
                <c:ext xmlns:c16="http://schemas.microsoft.com/office/drawing/2014/chart" uri="{C3380CC4-5D6E-409C-BE32-E72D297353CC}">
                  <c16:uniqueId val="{00000018-C67A-4FC6-8A01-F7FF12FE7DEC}"/>
                </c:ext>
              </c:extLst>
            </c:dLbl>
            <c:dLbl>
              <c:idx val="4"/>
              <c:delete val="1"/>
              <c:extLst>
                <c:ext xmlns:c15="http://schemas.microsoft.com/office/drawing/2012/chart" uri="{CE6537A1-D6FC-4f65-9D91-7224C49458BB}"/>
                <c:ext xmlns:c16="http://schemas.microsoft.com/office/drawing/2014/chart" uri="{C3380CC4-5D6E-409C-BE32-E72D297353CC}">
                  <c16:uniqueId val="{00000019-C67A-4FC6-8A01-F7FF12FE7DEC}"/>
                </c:ext>
              </c:extLst>
            </c:dLbl>
            <c:dLbl>
              <c:idx val="5"/>
              <c:delete val="1"/>
              <c:extLst>
                <c:ext xmlns:c15="http://schemas.microsoft.com/office/drawing/2012/chart" uri="{CE6537A1-D6FC-4f65-9D91-7224C49458BB}"/>
                <c:ext xmlns:c16="http://schemas.microsoft.com/office/drawing/2014/chart" uri="{C3380CC4-5D6E-409C-BE32-E72D297353CC}">
                  <c16:uniqueId val="{0000001A-C67A-4FC6-8A01-F7FF12FE7DEC}"/>
                </c:ext>
              </c:extLst>
            </c:dLbl>
            <c:dLbl>
              <c:idx val="6"/>
              <c:delete val="1"/>
              <c:extLst>
                <c:ext xmlns:c15="http://schemas.microsoft.com/office/drawing/2012/chart" uri="{CE6537A1-D6FC-4f65-9D91-7224C49458BB}"/>
                <c:ext xmlns:c16="http://schemas.microsoft.com/office/drawing/2014/chart" uri="{C3380CC4-5D6E-409C-BE32-E72D297353CC}">
                  <c16:uniqueId val="{0000001B-C67A-4FC6-8A01-F7FF12FE7DEC}"/>
                </c:ext>
              </c:extLst>
            </c:dLbl>
            <c:dLbl>
              <c:idx val="7"/>
              <c:delete val="1"/>
              <c:extLst>
                <c:ext xmlns:c15="http://schemas.microsoft.com/office/drawing/2012/chart" uri="{CE6537A1-D6FC-4f65-9D91-7224C49458BB}"/>
                <c:ext xmlns:c16="http://schemas.microsoft.com/office/drawing/2014/chart" uri="{C3380CC4-5D6E-409C-BE32-E72D297353CC}">
                  <c16:uniqueId val="{0000001C-C67A-4FC6-8A01-F7FF12FE7DEC}"/>
                </c:ext>
              </c:extLst>
            </c:dLbl>
            <c:dLbl>
              <c:idx val="8"/>
              <c:delete val="1"/>
              <c:extLst>
                <c:ext xmlns:c15="http://schemas.microsoft.com/office/drawing/2012/chart" uri="{CE6537A1-D6FC-4f65-9D91-7224C49458BB}"/>
                <c:ext xmlns:c16="http://schemas.microsoft.com/office/drawing/2014/chart" uri="{C3380CC4-5D6E-409C-BE32-E72D297353CC}">
                  <c16:uniqueId val="{0000001D-C67A-4FC6-8A01-F7FF12FE7DEC}"/>
                </c:ext>
              </c:extLst>
            </c:dLbl>
            <c:dLbl>
              <c:idx val="9"/>
              <c:delete val="1"/>
              <c:extLst>
                <c:ext xmlns:c15="http://schemas.microsoft.com/office/drawing/2012/chart" uri="{CE6537A1-D6FC-4f65-9D91-7224C49458BB}"/>
                <c:ext xmlns:c16="http://schemas.microsoft.com/office/drawing/2014/chart" uri="{C3380CC4-5D6E-409C-BE32-E72D297353CC}">
                  <c16:uniqueId val="{0000001E-C67A-4FC6-8A01-F7FF12FE7DEC}"/>
                </c:ext>
              </c:extLst>
            </c:dLbl>
            <c:dLbl>
              <c:idx val="10"/>
              <c:delete val="1"/>
              <c:extLst>
                <c:ext xmlns:c15="http://schemas.microsoft.com/office/drawing/2012/chart" uri="{CE6537A1-D6FC-4f65-9D91-7224C49458BB}"/>
                <c:ext xmlns:c16="http://schemas.microsoft.com/office/drawing/2014/chart" uri="{C3380CC4-5D6E-409C-BE32-E72D297353CC}">
                  <c16:uniqueId val="{0000001F-C67A-4FC6-8A01-F7FF12FE7DEC}"/>
                </c:ext>
              </c:extLst>
            </c:dLbl>
            <c:dLbl>
              <c:idx val="11"/>
              <c:delete val="1"/>
              <c:extLst>
                <c:ext xmlns:c15="http://schemas.microsoft.com/office/drawing/2012/chart" uri="{CE6537A1-D6FC-4f65-9D91-7224C49458BB}"/>
                <c:ext xmlns:c16="http://schemas.microsoft.com/office/drawing/2014/chart" uri="{C3380CC4-5D6E-409C-BE32-E72D297353CC}">
                  <c16:uniqueId val="{00000016-C67A-4FC6-8A01-F7FF12FE7DEC}"/>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Hoja2!$E$333:$E$345</c:f>
              <c:numCache>
                <c:formatCode>General</c:formatCode>
                <c:ptCount val="13"/>
                <c:pt idx="0">
                  <c:v>2024</c:v>
                </c:pt>
                <c:pt idx="1">
                  <c:v>2025</c:v>
                </c:pt>
                <c:pt idx="2">
                  <c:v>2026</c:v>
                </c:pt>
                <c:pt idx="3">
                  <c:v>2027</c:v>
                </c:pt>
                <c:pt idx="4">
                  <c:v>2028</c:v>
                </c:pt>
                <c:pt idx="5">
                  <c:v>2029</c:v>
                </c:pt>
                <c:pt idx="6">
                  <c:v>2030</c:v>
                </c:pt>
                <c:pt idx="7">
                  <c:v>2031</c:v>
                </c:pt>
                <c:pt idx="8">
                  <c:v>2032</c:v>
                </c:pt>
                <c:pt idx="9">
                  <c:v>2033</c:v>
                </c:pt>
                <c:pt idx="10">
                  <c:v>2034</c:v>
                </c:pt>
                <c:pt idx="11">
                  <c:v>2035</c:v>
                </c:pt>
                <c:pt idx="12">
                  <c:v>2036</c:v>
                </c:pt>
              </c:numCache>
            </c:numRef>
          </c:cat>
          <c:val>
            <c:numRef>
              <c:f>Hoja2!$F$333:$F$345</c:f>
              <c:numCache>
                <c:formatCode>0%</c:formatCode>
                <c:ptCount val="13"/>
                <c:pt idx="0">
                  <c:v>0.55000000000000004</c:v>
                </c:pt>
                <c:pt idx="1">
                  <c:v>0.56499999999999995</c:v>
                </c:pt>
                <c:pt idx="2">
                  <c:v>0.56599999999999995</c:v>
                </c:pt>
                <c:pt idx="3">
                  <c:v>0.56599999999999995</c:v>
                </c:pt>
                <c:pt idx="4">
                  <c:v>0.56399999999999995</c:v>
                </c:pt>
                <c:pt idx="5">
                  <c:v>0.56200000000000006</c:v>
                </c:pt>
                <c:pt idx="6">
                  <c:v>0.56000000000000005</c:v>
                </c:pt>
                <c:pt idx="7">
                  <c:v>0.55800000000000005</c:v>
                </c:pt>
                <c:pt idx="8">
                  <c:v>0.55600000000000005</c:v>
                </c:pt>
                <c:pt idx="9">
                  <c:v>0.55400000000000005</c:v>
                </c:pt>
                <c:pt idx="10">
                  <c:v>0.55300000000000005</c:v>
                </c:pt>
                <c:pt idx="11">
                  <c:v>0.55300000000000005</c:v>
                </c:pt>
                <c:pt idx="12">
                  <c:v>0.55300000000000005</c:v>
                </c:pt>
              </c:numCache>
            </c:numRef>
          </c:val>
          <c:smooth val="0"/>
          <c:extLst>
            <c:ext xmlns:c16="http://schemas.microsoft.com/office/drawing/2014/chart" uri="{C3380CC4-5D6E-409C-BE32-E72D297353CC}">
              <c16:uniqueId val="{00000000-C67A-4FC6-8A01-F7FF12FE7DEC}"/>
            </c:ext>
          </c:extLst>
        </c:ser>
        <c:ser>
          <c:idx val="1"/>
          <c:order val="1"/>
          <c:tx>
            <c:strRef>
              <c:f>Hoja2!$G$332</c:f>
              <c:strCache>
                <c:ptCount val="1"/>
                <c:pt idx="0">
                  <c:v>MFMP25</c:v>
                </c:pt>
              </c:strCache>
            </c:strRef>
          </c:tx>
          <c:spPr>
            <a:ln w="28575" cap="rnd">
              <a:solidFill>
                <a:schemeClr val="accent2"/>
              </a:solidFill>
              <a:round/>
            </a:ln>
            <a:effectLst/>
          </c:spPr>
          <c:marker>
            <c:symbol val="none"/>
          </c:marker>
          <c:dLbls>
            <c:dLbl>
              <c:idx val="2"/>
              <c:layout>
                <c:manualLayout>
                  <c:x val="-3.8760601076454709E-2"/>
                  <c:y val="3.77002298372998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C67A-4FC6-8A01-F7FF12FE7DEC}"/>
                </c:ext>
              </c:extLst>
            </c:dLbl>
            <c:dLbl>
              <c:idx val="4"/>
              <c:delete val="1"/>
              <c:extLst>
                <c:ext xmlns:c15="http://schemas.microsoft.com/office/drawing/2012/chart" uri="{CE6537A1-D6FC-4f65-9D91-7224C49458BB}"/>
                <c:ext xmlns:c16="http://schemas.microsoft.com/office/drawing/2014/chart" uri="{C3380CC4-5D6E-409C-BE32-E72D297353CC}">
                  <c16:uniqueId val="{00000001-C67A-4FC6-8A01-F7FF12FE7DEC}"/>
                </c:ext>
              </c:extLst>
            </c:dLbl>
            <c:dLbl>
              <c:idx val="5"/>
              <c:delete val="1"/>
              <c:extLst>
                <c:ext xmlns:c15="http://schemas.microsoft.com/office/drawing/2012/chart" uri="{CE6537A1-D6FC-4f65-9D91-7224C49458BB}"/>
                <c:ext xmlns:c16="http://schemas.microsoft.com/office/drawing/2014/chart" uri="{C3380CC4-5D6E-409C-BE32-E72D297353CC}">
                  <c16:uniqueId val="{00000002-C67A-4FC6-8A01-F7FF12FE7DEC}"/>
                </c:ext>
              </c:extLst>
            </c:dLbl>
            <c:dLbl>
              <c:idx val="7"/>
              <c:delete val="1"/>
              <c:extLst>
                <c:ext xmlns:c15="http://schemas.microsoft.com/office/drawing/2012/chart" uri="{CE6537A1-D6FC-4f65-9D91-7224C49458BB}"/>
                <c:ext xmlns:c16="http://schemas.microsoft.com/office/drawing/2014/chart" uri="{C3380CC4-5D6E-409C-BE32-E72D297353CC}">
                  <c16:uniqueId val="{00000003-C67A-4FC6-8A01-F7FF12FE7DEC}"/>
                </c:ext>
              </c:extLst>
            </c:dLbl>
            <c:dLbl>
              <c:idx val="8"/>
              <c:delete val="1"/>
              <c:extLst>
                <c:ext xmlns:c15="http://schemas.microsoft.com/office/drawing/2012/chart" uri="{CE6537A1-D6FC-4f65-9D91-7224C49458BB}"/>
                <c:ext xmlns:c16="http://schemas.microsoft.com/office/drawing/2014/chart" uri="{C3380CC4-5D6E-409C-BE32-E72D297353CC}">
                  <c16:uniqueId val="{00000004-C67A-4FC6-8A01-F7FF12FE7DEC}"/>
                </c:ext>
              </c:extLst>
            </c:dLbl>
            <c:dLbl>
              <c:idx val="9"/>
              <c:delete val="1"/>
              <c:extLst>
                <c:ext xmlns:c15="http://schemas.microsoft.com/office/drawing/2012/chart" uri="{CE6537A1-D6FC-4f65-9D91-7224C49458BB}"/>
                <c:ext xmlns:c16="http://schemas.microsoft.com/office/drawing/2014/chart" uri="{C3380CC4-5D6E-409C-BE32-E72D297353CC}">
                  <c16:uniqueId val="{00000005-C67A-4FC6-8A01-F7FF12FE7DEC}"/>
                </c:ext>
              </c:extLst>
            </c:dLbl>
            <c:dLbl>
              <c:idx val="11"/>
              <c:delete val="1"/>
              <c:extLst>
                <c:ext xmlns:c15="http://schemas.microsoft.com/office/drawing/2012/chart" uri="{CE6537A1-D6FC-4f65-9D91-7224C49458BB}"/>
                <c:ext xmlns:c16="http://schemas.microsoft.com/office/drawing/2014/chart" uri="{C3380CC4-5D6E-409C-BE32-E72D297353CC}">
                  <c16:uniqueId val="{00000006-C67A-4FC6-8A01-F7FF12FE7DEC}"/>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Hoja2!$E$333:$E$345</c:f>
              <c:numCache>
                <c:formatCode>General</c:formatCode>
                <c:ptCount val="13"/>
                <c:pt idx="0">
                  <c:v>2024</c:v>
                </c:pt>
                <c:pt idx="1">
                  <c:v>2025</c:v>
                </c:pt>
                <c:pt idx="2">
                  <c:v>2026</c:v>
                </c:pt>
                <c:pt idx="3">
                  <c:v>2027</c:v>
                </c:pt>
                <c:pt idx="4">
                  <c:v>2028</c:v>
                </c:pt>
                <c:pt idx="5">
                  <c:v>2029</c:v>
                </c:pt>
                <c:pt idx="6">
                  <c:v>2030</c:v>
                </c:pt>
                <c:pt idx="7">
                  <c:v>2031</c:v>
                </c:pt>
                <c:pt idx="8">
                  <c:v>2032</c:v>
                </c:pt>
                <c:pt idx="9">
                  <c:v>2033</c:v>
                </c:pt>
                <c:pt idx="10">
                  <c:v>2034</c:v>
                </c:pt>
                <c:pt idx="11">
                  <c:v>2035</c:v>
                </c:pt>
                <c:pt idx="12">
                  <c:v>2036</c:v>
                </c:pt>
              </c:numCache>
            </c:numRef>
          </c:cat>
          <c:val>
            <c:numRef>
              <c:f>Hoja2!$G$333:$G$345</c:f>
              <c:numCache>
                <c:formatCode>0%</c:formatCode>
                <c:ptCount val="13"/>
                <c:pt idx="0">
                  <c:v>0.59299999999999997</c:v>
                </c:pt>
                <c:pt idx="1">
                  <c:v>0.61299999999999999</c:v>
                </c:pt>
                <c:pt idx="2">
                  <c:v>0.63</c:v>
                </c:pt>
                <c:pt idx="3">
                  <c:v>0.64</c:v>
                </c:pt>
                <c:pt idx="4">
                  <c:v>0.63</c:v>
                </c:pt>
                <c:pt idx="5">
                  <c:v>0.625</c:v>
                </c:pt>
                <c:pt idx="6">
                  <c:v>0.62</c:v>
                </c:pt>
                <c:pt idx="7">
                  <c:v>0.61599999999999999</c:v>
                </c:pt>
                <c:pt idx="8">
                  <c:v>0.61399999999999999</c:v>
                </c:pt>
                <c:pt idx="9">
                  <c:v>0.61399999999999999</c:v>
                </c:pt>
                <c:pt idx="10">
                  <c:v>0.61399999999999999</c:v>
                </c:pt>
                <c:pt idx="11">
                  <c:v>0.61299999999999999</c:v>
                </c:pt>
                <c:pt idx="12">
                  <c:v>0.61299999999999999</c:v>
                </c:pt>
              </c:numCache>
            </c:numRef>
          </c:val>
          <c:smooth val="0"/>
          <c:extLst>
            <c:ext xmlns:c16="http://schemas.microsoft.com/office/drawing/2014/chart" uri="{C3380CC4-5D6E-409C-BE32-E72D297353CC}">
              <c16:uniqueId val="{00000007-C67A-4FC6-8A01-F7FF12FE7DEC}"/>
            </c:ext>
          </c:extLst>
        </c:ser>
        <c:ser>
          <c:idx val="2"/>
          <c:order val="2"/>
          <c:tx>
            <c:strRef>
              <c:f>Hoja2!$H$332</c:f>
              <c:strCache>
                <c:ptCount val="1"/>
                <c:pt idx="0">
                  <c:v>Escenario (g 4,0% y r 3,0%)</c:v>
                </c:pt>
              </c:strCache>
            </c:strRef>
          </c:tx>
          <c:spPr>
            <a:ln w="28575" cap="rnd">
              <a:solidFill>
                <a:schemeClr val="accent3"/>
              </a:solidFill>
              <a:round/>
            </a:ln>
            <a:effectLst/>
          </c:spPr>
          <c:marker>
            <c:symbol val="none"/>
          </c:marker>
          <c:dLbls>
            <c:dLbl>
              <c:idx val="1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C67A-4FC6-8A01-F7FF12FE7DEC}"/>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Hoja2!$E$333:$E$345</c:f>
              <c:numCache>
                <c:formatCode>General</c:formatCode>
                <c:ptCount val="13"/>
                <c:pt idx="0">
                  <c:v>2024</c:v>
                </c:pt>
                <c:pt idx="1">
                  <c:v>2025</c:v>
                </c:pt>
                <c:pt idx="2">
                  <c:v>2026</c:v>
                </c:pt>
                <c:pt idx="3">
                  <c:v>2027</c:v>
                </c:pt>
                <c:pt idx="4">
                  <c:v>2028</c:v>
                </c:pt>
                <c:pt idx="5">
                  <c:v>2029</c:v>
                </c:pt>
                <c:pt idx="6">
                  <c:v>2030</c:v>
                </c:pt>
                <c:pt idx="7">
                  <c:v>2031</c:v>
                </c:pt>
                <c:pt idx="8">
                  <c:v>2032</c:v>
                </c:pt>
                <c:pt idx="9">
                  <c:v>2033</c:v>
                </c:pt>
                <c:pt idx="10">
                  <c:v>2034</c:v>
                </c:pt>
                <c:pt idx="11">
                  <c:v>2035</c:v>
                </c:pt>
                <c:pt idx="12">
                  <c:v>2036</c:v>
                </c:pt>
              </c:numCache>
            </c:numRef>
          </c:cat>
          <c:val>
            <c:numRef>
              <c:f>Hoja2!$H$333:$H$345</c:f>
              <c:numCache>
                <c:formatCode>0%</c:formatCode>
                <c:ptCount val="13"/>
                <c:pt idx="0">
                  <c:v>0.59299999999999997</c:v>
                </c:pt>
                <c:pt idx="1">
                  <c:v>0.60599999999999998</c:v>
                </c:pt>
                <c:pt idx="2">
                  <c:v>0.64400000000000002</c:v>
                </c:pt>
                <c:pt idx="3">
                  <c:v>0.6</c:v>
                </c:pt>
                <c:pt idx="4">
                  <c:v>0.57999999999999996</c:v>
                </c:pt>
                <c:pt idx="5">
                  <c:v>0.56599999999999995</c:v>
                </c:pt>
                <c:pt idx="6">
                  <c:v>0.55900000000000005</c:v>
                </c:pt>
                <c:pt idx="7">
                  <c:v>0.54</c:v>
                </c:pt>
                <c:pt idx="8">
                  <c:v>0.52</c:v>
                </c:pt>
                <c:pt idx="9">
                  <c:v>0.5</c:v>
                </c:pt>
                <c:pt idx="10">
                  <c:v>0.496</c:v>
                </c:pt>
                <c:pt idx="11">
                  <c:v>0.49399999999999999</c:v>
                </c:pt>
                <c:pt idx="12">
                  <c:v>0.49399999999999999</c:v>
                </c:pt>
              </c:numCache>
            </c:numRef>
          </c:val>
          <c:smooth val="1"/>
          <c:extLst>
            <c:ext xmlns:c16="http://schemas.microsoft.com/office/drawing/2014/chart" uri="{C3380CC4-5D6E-409C-BE32-E72D297353CC}">
              <c16:uniqueId val="{00000008-C67A-4FC6-8A01-F7FF12FE7DEC}"/>
            </c:ext>
          </c:extLst>
        </c:ser>
        <c:ser>
          <c:idx val="3"/>
          <c:order val="3"/>
          <c:tx>
            <c:strRef>
              <c:f>Hoja2!$I$332</c:f>
              <c:strCache>
                <c:ptCount val="1"/>
                <c:pt idx="0">
                  <c:v>Ancla</c:v>
                </c:pt>
              </c:strCache>
            </c:strRef>
          </c:tx>
          <c:spPr>
            <a:ln w="28575" cap="rnd">
              <a:solidFill>
                <a:schemeClr val="accent4"/>
              </a:solidFill>
              <a:round/>
            </a:ln>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C67A-4FC6-8A01-F7FF12FE7DEC}"/>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Hoja2!$E$333:$E$345</c:f>
              <c:numCache>
                <c:formatCode>General</c:formatCode>
                <c:ptCount val="13"/>
                <c:pt idx="0">
                  <c:v>2024</c:v>
                </c:pt>
                <c:pt idx="1">
                  <c:v>2025</c:v>
                </c:pt>
                <c:pt idx="2">
                  <c:v>2026</c:v>
                </c:pt>
                <c:pt idx="3">
                  <c:v>2027</c:v>
                </c:pt>
                <c:pt idx="4">
                  <c:v>2028</c:v>
                </c:pt>
                <c:pt idx="5">
                  <c:v>2029</c:v>
                </c:pt>
                <c:pt idx="6">
                  <c:v>2030</c:v>
                </c:pt>
                <c:pt idx="7">
                  <c:v>2031</c:v>
                </c:pt>
                <c:pt idx="8">
                  <c:v>2032</c:v>
                </c:pt>
                <c:pt idx="9">
                  <c:v>2033</c:v>
                </c:pt>
                <c:pt idx="10">
                  <c:v>2034</c:v>
                </c:pt>
                <c:pt idx="11">
                  <c:v>2035</c:v>
                </c:pt>
                <c:pt idx="12">
                  <c:v>2036</c:v>
                </c:pt>
              </c:numCache>
            </c:numRef>
          </c:cat>
          <c:val>
            <c:numRef>
              <c:f>Hoja2!$I$333:$I$345</c:f>
              <c:numCache>
                <c:formatCode>0%</c:formatCode>
                <c:ptCount val="13"/>
                <c:pt idx="0">
                  <c:v>0.55000000000000004</c:v>
                </c:pt>
                <c:pt idx="1">
                  <c:v>0.55000000000000004</c:v>
                </c:pt>
                <c:pt idx="2">
                  <c:v>0.55000000000000004</c:v>
                </c:pt>
                <c:pt idx="3">
                  <c:v>0.55000000000000004</c:v>
                </c:pt>
                <c:pt idx="4">
                  <c:v>0.55000000000000004</c:v>
                </c:pt>
                <c:pt idx="5">
                  <c:v>0.55000000000000004</c:v>
                </c:pt>
                <c:pt idx="6">
                  <c:v>0.55000000000000004</c:v>
                </c:pt>
                <c:pt idx="7">
                  <c:v>0.55000000000000004</c:v>
                </c:pt>
                <c:pt idx="8">
                  <c:v>0.55000000000000004</c:v>
                </c:pt>
                <c:pt idx="9">
                  <c:v>0.55000000000000004</c:v>
                </c:pt>
                <c:pt idx="10">
                  <c:v>0.55000000000000004</c:v>
                </c:pt>
                <c:pt idx="11">
                  <c:v>0.55000000000000004</c:v>
                </c:pt>
                <c:pt idx="12">
                  <c:v>0.55000000000000004</c:v>
                </c:pt>
              </c:numCache>
            </c:numRef>
          </c:val>
          <c:smooth val="0"/>
          <c:extLst>
            <c:ext xmlns:c16="http://schemas.microsoft.com/office/drawing/2014/chart" uri="{C3380CC4-5D6E-409C-BE32-E72D297353CC}">
              <c16:uniqueId val="{00000009-C67A-4FC6-8A01-F7FF12FE7DEC}"/>
            </c:ext>
          </c:extLst>
        </c:ser>
        <c:ser>
          <c:idx val="4"/>
          <c:order val="4"/>
          <c:tx>
            <c:strRef>
              <c:f>Hoja2!$J$332</c:f>
              <c:strCache>
                <c:ptCount val="1"/>
                <c:pt idx="0">
                  <c:v>Límite</c:v>
                </c:pt>
              </c:strCache>
            </c:strRef>
          </c:tx>
          <c:spPr>
            <a:ln w="28575" cap="rnd">
              <a:solidFill>
                <a:schemeClr val="accent5"/>
              </a:solidFill>
              <a:round/>
            </a:ln>
            <a:effectLst/>
          </c:spPr>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0A-C67A-4FC6-8A01-F7FF12FE7DEC}"/>
                </c:ext>
              </c:extLst>
            </c:dLbl>
            <c:dLbl>
              <c:idx val="2"/>
              <c:delete val="1"/>
              <c:extLst>
                <c:ext xmlns:c15="http://schemas.microsoft.com/office/drawing/2012/chart" uri="{CE6537A1-D6FC-4f65-9D91-7224C49458BB}"/>
                <c:ext xmlns:c16="http://schemas.microsoft.com/office/drawing/2014/chart" uri="{C3380CC4-5D6E-409C-BE32-E72D297353CC}">
                  <c16:uniqueId val="{0000000B-C67A-4FC6-8A01-F7FF12FE7DEC}"/>
                </c:ext>
              </c:extLst>
            </c:dLbl>
            <c:dLbl>
              <c:idx val="3"/>
              <c:delete val="1"/>
              <c:extLst>
                <c:ext xmlns:c15="http://schemas.microsoft.com/office/drawing/2012/chart" uri="{CE6537A1-D6FC-4f65-9D91-7224C49458BB}"/>
                <c:ext xmlns:c16="http://schemas.microsoft.com/office/drawing/2014/chart" uri="{C3380CC4-5D6E-409C-BE32-E72D297353CC}">
                  <c16:uniqueId val="{0000000C-C67A-4FC6-8A01-F7FF12FE7DEC}"/>
                </c:ext>
              </c:extLst>
            </c:dLbl>
            <c:dLbl>
              <c:idx val="4"/>
              <c:delete val="1"/>
              <c:extLst>
                <c:ext xmlns:c15="http://schemas.microsoft.com/office/drawing/2012/chart" uri="{CE6537A1-D6FC-4f65-9D91-7224C49458BB}"/>
                <c:ext xmlns:c16="http://schemas.microsoft.com/office/drawing/2014/chart" uri="{C3380CC4-5D6E-409C-BE32-E72D297353CC}">
                  <c16:uniqueId val="{0000000D-C67A-4FC6-8A01-F7FF12FE7DEC}"/>
                </c:ext>
              </c:extLst>
            </c:dLbl>
            <c:dLbl>
              <c:idx val="5"/>
              <c:delete val="1"/>
              <c:extLst>
                <c:ext xmlns:c15="http://schemas.microsoft.com/office/drawing/2012/chart" uri="{CE6537A1-D6FC-4f65-9D91-7224C49458BB}"/>
                <c:ext xmlns:c16="http://schemas.microsoft.com/office/drawing/2014/chart" uri="{C3380CC4-5D6E-409C-BE32-E72D297353CC}">
                  <c16:uniqueId val="{0000000E-C67A-4FC6-8A01-F7FF12FE7DEC}"/>
                </c:ext>
              </c:extLst>
            </c:dLbl>
            <c:dLbl>
              <c:idx val="6"/>
              <c:delete val="1"/>
              <c:extLst>
                <c:ext xmlns:c15="http://schemas.microsoft.com/office/drawing/2012/chart" uri="{CE6537A1-D6FC-4f65-9D91-7224C49458BB}"/>
                <c:ext xmlns:c16="http://schemas.microsoft.com/office/drawing/2014/chart" uri="{C3380CC4-5D6E-409C-BE32-E72D297353CC}">
                  <c16:uniqueId val="{0000000F-C67A-4FC6-8A01-F7FF12FE7DEC}"/>
                </c:ext>
              </c:extLst>
            </c:dLbl>
            <c:dLbl>
              <c:idx val="7"/>
              <c:delete val="1"/>
              <c:extLst>
                <c:ext xmlns:c15="http://schemas.microsoft.com/office/drawing/2012/chart" uri="{CE6537A1-D6FC-4f65-9D91-7224C49458BB}"/>
                <c:ext xmlns:c16="http://schemas.microsoft.com/office/drawing/2014/chart" uri="{C3380CC4-5D6E-409C-BE32-E72D297353CC}">
                  <c16:uniqueId val="{00000010-C67A-4FC6-8A01-F7FF12FE7DEC}"/>
                </c:ext>
              </c:extLst>
            </c:dLbl>
            <c:dLbl>
              <c:idx val="8"/>
              <c:delete val="1"/>
              <c:extLst>
                <c:ext xmlns:c15="http://schemas.microsoft.com/office/drawing/2012/chart" uri="{CE6537A1-D6FC-4f65-9D91-7224C49458BB}"/>
                <c:ext xmlns:c16="http://schemas.microsoft.com/office/drawing/2014/chart" uri="{C3380CC4-5D6E-409C-BE32-E72D297353CC}">
                  <c16:uniqueId val="{00000011-C67A-4FC6-8A01-F7FF12FE7DEC}"/>
                </c:ext>
              </c:extLst>
            </c:dLbl>
            <c:dLbl>
              <c:idx val="9"/>
              <c:delete val="1"/>
              <c:extLst>
                <c:ext xmlns:c15="http://schemas.microsoft.com/office/drawing/2012/chart" uri="{CE6537A1-D6FC-4f65-9D91-7224C49458BB}"/>
                <c:ext xmlns:c16="http://schemas.microsoft.com/office/drawing/2014/chart" uri="{C3380CC4-5D6E-409C-BE32-E72D297353CC}">
                  <c16:uniqueId val="{00000012-C67A-4FC6-8A01-F7FF12FE7DEC}"/>
                </c:ext>
              </c:extLst>
            </c:dLbl>
            <c:dLbl>
              <c:idx val="10"/>
              <c:delete val="1"/>
              <c:extLst>
                <c:ext xmlns:c15="http://schemas.microsoft.com/office/drawing/2012/chart" uri="{CE6537A1-D6FC-4f65-9D91-7224C49458BB}"/>
                <c:ext xmlns:c16="http://schemas.microsoft.com/office/drawing/2014/chart" uri="{C3380CC4-5D6E-409C-BE32-E72D297353CC}">
                  <c16:uniqueId val="{00000013-C67A-4FC6-8A01-F7FF12FE7DEC}"/>
                </c:ext>
              </c:extLst>
            </c:dLbl>
            <c:dLbl>
              <c:idx val="11"/>
              <c:delete val="1"/>
              <c:extLst>
                <c:ext xmlns:c15="http://schemas.microsoft.com/office/drawing/2012/chart" uri="{CE6537A1-D6FC-4f65-9D91-7224C49458BB}"/>
                <c:ext xmlns:c16="http://schemas.microsoft.com/office/drawing/2014/chart" uri="{C3380CC4-5D6E-409C-BE32-E72D297353CC}">
                  <c16:uniqueId val="{00000014-C67A-4FC6-8A01-F7FF12FE7DEC}"/>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Hoja2!$E$333:$E$345</c:f>
              <c:numCache>
                <c:formatCode>General</c:formatCode>
                <c:ptCount val="13"/>
                <c:pt idx="0">
                  <c:v>2024</c:v>
                </c:pt>
                <c:pt idx="1">
                  <c:v>2025</c:v>
                </c:pt>
                <c:pt idx="2">
                  <c:v>2026</c:v>
                </c:pt>
                <c:pt idx="3">
                  <c:v>2027</c:v>
                </c:pt>
                <c:pt idx="4">
                  <c:v>2028</c:v>
                </c:pt>
                <c:pt idx="5">
                  <c:v>2029</c:v>
                </c:pt>
                <c:pt idx="6">
                  <c:v>2030</c:v>
                </c:pt>
                <c:pt idx="7">
                  <c:v>2031</c:v>
                </c:pt>
                <c:pt idx="8">
                  <c:v>2032</c:v>
                </c:pt>
                <c:pt idx="9">
                  <c:v>2033</c:v>
                </c:pt>
                <c:pt idx="10">
                  <c:v>2034</c:v>
                </c:pt>
                <c:pt idx="11">
                  <c:v>2035</c:v>
                </c:pt>
                <c:pt idx="12">
                  <c:v>2036</c:v>
                </c:pt>
              </c:numCache>
            </c:numRef>
          </c:cat>
          <c:val>
            <c:numRef>
              <c:f>Hoja2!$J$333:$J$345</c:f>
              <c:numCache>
                <c:formatCode>0%</c:formatCode>
                <c:ptCount val="13"/>
                <c:pt idx="0">
                  <c:v>0.71</c:v>
                </c:pt>
                <c:pt idx="1">
                  <c:v>0.71</c:v>
                </c:pt>
                <c:pt idx="2">
                  <c:v>0.71</c:v>
                </c:pt>
                <c:pt idx="3">
                  <c:v>0.71</c:v>
                </c:pt>
                <c:pt idx="4">
                  <c:v>0.71</c:v>
                </c:pt>
                <c:pt idx="5">
                  <c:v>0.71</c:v>
                </c:pt>
                <c:pt idx="6">
                  <c:v>0.71</c:v>
                </c:pt>
                <c:pt idx="7">
                  <c:v>0.71</c:v>
                </c:pt>
                <c:pt idx="8">
                  <c:v>0.71</c:v>
                </c:pt>
                <c:pt idx="9">
                  <c:v>0.71</c:v>
                </c:pt>
                <c:pt idx="10">
                  <c:v>0.71</c:v>
                </c:pt>
                <c:pt idx="11">
                  <c:v>0.71</c:v>
                </c:pt>
                <c:pt idx="12">
                  <c:v>0.71</c:v>
                </c:pt>
              </c:numCache>
            </c:numRef>
          </c:val>
          <c:smooth val="0"/>
          <c:extLst>
            <c:ext xmlns:c16="http://schemas.microsoft.com/office/drawing/2014/chart" uri="{C3380CC4-5D6E-409C-BE32-E72D297353CC}">
              <c16:uniqueId val="{00000015-C67A-4FC6-8A01-F7FF12FE7DEC}"/>
            </c:ext>
          </c:extLst>
        </c:ser>
        <c:dLbls>
          <c:showLegendKey val="0"/>
          <c:showVal val="0"/>
          <c:showCatName val="0"/>
          <c:showSerName val="0"/>
          <c:showPercent val="0"/>
          <c:showBubbleSize val="0"/>
        </c:dLbls>
        <c:smooth val="0"/>
        <c:axId val="1057055432"/>
        <c:axId val="1057049312"/>
      </c:lineChart>
      <c:catAx>
        <c:axId val="1057055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CO"/>
          </a:p>
        </c:txPr>
        <c:crossAx val="1057049312"/>
        <c:crosses val="autoZero"/>
        <c:auto val="1"/>
        <c:lblAlgn val="ctr"/>
        <c:lblOffset val="100"/>
        <c:noMultiLvlLbl val="0"/>
      </c:catAx>
      <c:valAx>
        <c:axId val="1057049312"/>
        <c:scaling>
          <c:orientation val="minMax"/>
          <c:min val="0.4"/>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057055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sz="1200"/>
      </a:pPr>
      <a:endParaRPr lang="es-CO"/>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data id="0">
      <cx:strDim type="cat">
        <cx:f>Hoja1!$C$6:$C$10</cx:f>
        <cx:lvl ptCount="5">
          <cx:pt idx="0">Ingresos corrientes</cx:pt>
          <cx:pt idx="1">Recursos de capital</cx:pt>
          <cx:pt idx="2">Establecimientos públicos</cx:pt>
          <cx:pt idx="3">Fondos especiales</cx:pt>
          <cx:pt idx="4">Rentas parafiscales</cx:pt>
        </cx:lvl>
      </cx:strDim>
      <cx:numDim type="val">
        <cx:f>Hoja1!$D$6:$D$10</cx:f>
        <cx:lvl ptCount="5" formatCode="0%">
          <cx:pt idx="0">0.56999999999999995</cx:pt>
          <cx:pt idx="1">0.33000000000000002</cx:pt>
          <cx:pt idx="2">0.059999999999999998</cx:pt>
          <cx:pt idx="3">0.029999999999999999</cx:pt>
          <cx:pt idx="4">0.01</cx:pt>
        </cx:lvl>
      </cx:numDim>
    </cx:data>
  </cx:chartData>
  <cx:chart>
    <cx:plotArea>
      <cx:plotAreaRegion>
        <cx:series layoutId="funnel" uniqueId="{E4FE73CF-D462-48B8-8DB6-C6FD747C3472}">
          <cx:tx>
            <cx:txData>
              <cx:f>Hoja1!$D$5</cx:f>
              <cx:v>Porcentaje</cx:v>
            </cx:txData>
          </cx:tx>
          <cx:spPr>
            <a:solidFill>
              <a:srgbClr val="2C3386"/>
            </a:solidFill>
          </cx:spPr>
          <cx:dataLabels>
            <cx:txPr>
              <a:bodyPr vertOverflow="overflow" horzOverflow="overflow" wrap="square" lIns="0" tIns="0" rIns="0" bIns="0"/>
              <a:lstStyle/>
              <a:p>
                <a:pPr algn="ctr" rtl="0">
                  <a:defRPr sz="1200" b="1" i="0">
                    <a:solidFill>
                      <a:srgbClr val="858585"/>
                    </a:solidFill>
                    <a:latin typeface="Arial" panose="020B0604020202020204" pitchFamily="34" charset="0"/>
                    <a:ea typeface="Arial" panose="020B0604020202020204" pitchFamily="34" charset="0"/>
                    <a:cs typeface="Arial" panose="020B0604020202020204" pitchFamily="34" charset="0"/>
                  </a:defRPr>
                </a:pPr>
                <a:endParaRPr lang="es-CO" sz="1200" b="1"/>
              </a:p>
            </cx:txPr>
            <cx:visibility seriesName="0" categoryName="0" value="1"/>
          </cx:dataLabels>
          <cx:dataId val="0"/>
        </cx:series>
      </cx:plotAreaRegion>
      <cx:axis id="0">
        <cx:catScaling gapWidth="0.0599999987"/>
        <cx:tickLabels/>
        <cx:txPr>
          <a:bodyPr vertOverflow="overflow" horzOverflow="overflow" wrap="square" lIns="0" tIns="0" rIns="0" bIns="0"/>
          <a:lstStyle/>
          <a:p>
            <a:pPr algn="ctr" rtl="0">
              <a:defRPr sz="1050" b="0" i="0">
                <a:solidFill>
                  <a:srgbClr val="858585"/>
                </a:solidFill>
                <a:latin typeface="Arial" panose="020B0604020202020204" pitchFamily="34" charset="0"/>
                <a:ea typeface="Arial" panose="020B0604020202020204" pitchFamily="34" charset="0"/>
                <a:cs typeface="Arial" panose="020B0604020202020204" pitchFamily="34" charset="0"/>
              </a:defRPr>
            </a:pPr>
            <a:endParaRPr lang="es-CO" sz="1050"/>
          </a:p>
        </cx:txPr>
      </cx:axis>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data id="0">
      <cx:strDim type="cat">
        <cx:f>Hoja1!$C$15:$C$17</cx:f>
        <cx:lvl ptCount="3">
          <cx:pt idx="0">Funcionamiento</cx:pt>
          <cx:pt idx="1">Servicio de la deuda</cx:pt>
          <cx:pt idx="2">Inversión</cx:pt>
        </cx:lvl>
      </cx:strDim>
      <cx:numDim type="val">
        <cx:f>Hoja1!$D$15:$D$17</cx:f>
        <cx:lvl ptCount="3" formatCode="0%">
          <cx:pt idx="0">0.66000000000000003</cx:pt>
          <cx:pt idx="1">0.17999999999999999</cx:pt>
          <cx:pt idx="2">0.16</cx:pt>
        </cx:lvl>
      </cx:numDim>
    </cx:data>
  </cx:chartData>
  <cx:chart>
    <cx:plotArea>
      <cx:plotAreaRegion>
        <cx:series layoutId="funnel" uniqueId="{45F1728E-E418-492A-B6AA-3FA486F78371}">
          <cx:tx>
            <cx:txData>
              <cx:f>Hoja1!$D$14</cx:f>
              <cx:v>Porcentaje</cx:v>
            </cx:txData>
          </cx:tx>
          <cx:spPr>
            <a:solidFill>
              <a:schemeClr val="accent6">
                <a:lumMod val="50000"/>
              </a:schemeClr>
            </a:solidFill>
          </cx:spPr>
          <cx:dataLabels>
            <cx:txPr>
              <a:bodyPr spcFirstLastPara="1" vertOverflow="ellipsis" horzOverflow="overflow" wrap="square" lIns="0" tIns="0" rIns="0" bIns="0" anchor="ctr" anchorCtr="1"/>
              <a:lstStyle/>
              <a:p>
                <a:pPr algn="ctr" rtl="0">
                  <a:defRPr sz="1200" b="1">
                    <a:solidFill>
                      <a:schemeClr val="bg1"/>
                    </a:solidFill>
                  </a:defRPr>
                </a:pPr>
                <a:endParaRPr lang="es-ES" sz="1200" b="1" i="0" u="none" strike="noStrike" baseline="0">
                  <a:solidFill>
                    <a:schemeClr val="bg1"/>
                  </a:solidFill>
                  <a:latin typeface="Arial"/>
                </a:endParaRPr>
              </a:p>
            </cx:txPr>
            <cx:visibility seriesName="0" categoryName="0" value="1"/>
          </cx:dataLabels>
          <cx:dataId val="0"/>
        </cx:series>
      </cx:plotAreaRegion>
      <cx:axis id="0">
        <cx:catScaling gapWidth="0.0599999987"/>
        <cx:tickLabels/>
        <cx:txPr>
          <a:bodyPr spcFirstLastPara="1" vertOverflow="ellipsis" horzOverflow="overflow" wrap="square" lIns="0" tIns="0" rIns="0" bIns="0" anchor="ctr" anchorCtr="1"/>
          <a:lstStyle/>
          <a:p>
            <a:pPr algn="ctr" rtl="0">
              <a:defRPr sz="1200"/>
            </a:pPr>
            <a:endParaRPr lang="es-ES" sz="1200" b="0" i="0" u="none" strike="noStrike" baseline="0">
              <a:solidFill>
                <a:srgbClr val="434343">
                  <a:lumMod val="65000"/>
                  <a:lumOff val="35000"/>
                </a:srgbClr>
              </a:solidFill>
              <a:latin typeface="Arial"/>
            </a:endParaRPr>
          </a:p>
        </cx:txPr>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89E2249D-41D6-4180-9489-3B62018081C1}">
      <dgm:prSet phldrT="[Texto]" custT="1"/>
      <dgm:spPr>
        <a:solidFill>
          <a:srgbClr val="2C3386"/>
        </a:solidFill>
      </dgm:spPr>
      <dgm:t>
        <a:bodyPr/>
        <a:lstStyle/>
        <a:p>
          <a:pPr algn="ctr"/>
          <a:r>
            <a:rPr lang="es-ES" sz="2000" dirty="0"/>
            <a:t>Total $530,7 Billones</a:t>
          </a:r>
          <a:r>
            <a:rPr lang="es-CO" sz="2000" dirty="0"/>
            <a:t> </a:t>
          </a:r>
        </a:p>
      </dgm:t>
    </dgm:pt>
    <dgm:pt modelId="{39CA3213-8BD0-47D2-B219-F42CE87EB108}" type="parTrans" cxnId="{36C517E5-9D44-4263-8106-8A093E045F70}">
      <dgm:prSet/>
      <dgm:spPr/>
      <dgm:t>
        <a:bodyPr/>
        <a:lstStyle/>
        <a:p>
          <a:pPr algn="ctr"/>
          <a:endParaRPr lang="es-CO" sz="600"/>
        </a:p>
      </dgm:t>
    </dgm:pt>
    <dgm:pt modelId="{754FC29C-3923-4D99-88CB-7EB016C2511E}" type="sibTrans" cxnId="{36C517E5-9D44-4263-8106-8A093E045F70}">
      <dgm:prSet/>
      <dgm:spPr/>
      <dgm:t>
        <a:bodyPr/>
        <a:lstStyle/>
        <a:p>
          <a:pPr algn="ctr"/>
          <a:endParaRPr lang="es-CO" sz="600"/>
        </a:p>
      </dgm:t>
    </dgm:pt>
    <dgm:pt modelId="{8BCA628C-92D6-4508-88D3-4932BC1D04A7}">
      <dgm:prSet phldrT="[Texto]" custT="1"/>
      <dgm:spPr/>
      <dgm:t>
        <a:bodyPr/>
        <a:lstStyle/>
        <a:p>
          <a:pPr algn="ctr"/>
          <a:r>
            <a:rPr lang="es-CO" sz="1600" dirty="0"/>
            <a:t>Crecimiento del 3,3%</a:t>
          </a:r>
        </a:p>
      </dgm:t>
    </dgm:pt>
    <dgm:pt modelId="{CFD1B3E3-83EB-4C58-8042-5D0EB9593F67}" type="parTrans" cxnId="{0E6C5B6E-B436-43CA-B916-BEE6366CA70E}">
      <dgm:prSet/>
      <dgm:spPr/>
      <dgm:t>
        <a:bodyPr/>
        <a:lstStyle/>
        <a:p>
          <a:pPr algn="ctr"/>
          <a:endParaRPr lang="es-CO" sz="600"/>
        </a:p>
      </dgm:t>
    </dgm:pt>
    <dgm:pt modelId="{3142CB76-FC51-4DC3-B07C-72B041AAD28A}" type="sibTrans" cxnId="{0E6C5B6E-B436-43CA-B916-BEE6366CA70E}">
      <dgm:prSet/>
      <dgm:spPr/>
      <dgm:t>
        <a:bodyPr/>
        <a:lstStyle/>
        <a:p>
          <a:pPr algn="ctr"/>
          <a:endParaRPr lang="es-CO" sz="600"/>
        </a:p>
      </dgm:t>
    </dgm:pt>
    <dgm:pt modelId="{1AD3EC42-16B8-4B74-9160-4CD4B2203621}">
      <dgm:prSet phldrT="[Texto]" custT="1"/>
      <dgm:spPr/>
      <dgm:t>
        <a:bodyPr/>
        <a:lstStyle/>
        <a:p>
          <a:pPr algn="ctr"/>
          <a:r>
            <a:rPr lang="es-CO" sz="1600" dirty="0"/>
            <a:t>513,8 en 2025</a:t>
          </a:r>
        </a:p>
      </dgm:t>
    </dgm:pt>
    <dgm:pt modelId="{EBD05A85-5325-45E4-8650-CA529834F3BC}" type="parTrans" cxnId="{290C19E7-D54C-46DC-B734-D84AF551307F}">
      <dgm:prSet/>
      <dgm:spPr/>
      <dgm:t>
        <a:bodyPr/>
        <a:lstStyle/>
        <a:p>
          <a:endParaRPr lang="es-CO"/>
        </a:p>
      </dgm:t>
    </dgm:pt>
    <dgm:pt modelId="{32ABF1C8-52CA-4A1B-91B3-8627B51AAE6D}" type="sibTrans" cxnId="{290C19E7-D54C-46DC-B734-D84AF551307F}">
      <dgm:prSet/>
      <dgm:spPr/>
      <dgm:t>
        <a:bodyPr/>
        <a:lstStyle/>
        <a:p>
          <a:endParaRPr lang="es-CO"/>
        </a:p>
      </dgm:t>
    </dgm:pt>
    <dgm:pt modelId="{04636D9F-5941-447D-BD95-247A8850CF0E}" type="pres">
      <dgm:prSet presAssocID="{9E414BE6-7134-4354-BBE7-469C073395A1}" presName="linear" presStyleCnt="0">
        <dgm:presLayoutVars>
          <dgm:animLvl val="lvl"/>
          <dgm:resizeHandles val="exact"/>
        </dgm:presLayoutVars>
      </dgm:prSet>
      <dgm:spPr/>
    </dgm:pt>
    <dgm:pt modelId="{20384D4D-1749-4DA9-AD08-8A9D7472D4CA}" type="pres">
      <dgm:prSet presAssocID="{89E2249D-41D6-4180-9489-3B62018081C1}" presName="parentText" presStyleLbl="node1" presStyleIdx="0" presStyleCnt="1">
        <dgm:presLayoutVars>
          <dgm:chMax val="0"/>
          <dgm:bulletEnabled val="1"/>
        </dgm:presLayoutVars>
      </dgm:prSet>
      <dgm:spPr/>
    </dgm:pt>
    <dgm:pt modelId="{F71D67F1-7E21-4E2B-A624-053777FE0CF7}" type="pres">
      <dgm:prSet presAssocID="{89E2249D-41D6-4180-9489-3B62018081C1}" presName="childText" presStyleLbl="revTx" presStyleIdx="0" presStyleCnt="1">
        <dgm:presLayoutVars>
          <dgm:bulletEnabled val="1"/>
        </dgm:presLayoutVars>
      </dgm:prSet>
      <dgm:spPr/>
    </dgm:pt>
  </dgm:ptLst>
  <dgm:cxnLst>
    <dgm:cxn modelId="{184B0E3D-9D5E-47D9-8D56-ACDEAF760C23}" type="presOf" srcId="{9E414BE6-7134-4354-BBE7-469C073395A1}" destId="{04636D9F-5941-447D-BD95-247A8850CF0E}" srcOrd="0" destOrd="0" presId="urn:microsoft.com/office/officeart/2005/8/layout/vList2"/>
    <dgm:cxn modelId="{7F3E5144-068B-4FAC-9A95-74DAD1B39383}" type="presOf" srcId="{89E2249D-41D6-4180-9489-3B62018081C1}" destId="{20384D4D-1749-4DA9-AD08-8A9D7472D4CA}" srcOrd="0" destOrd="0" presId="urn:microsoft.com/office/officeart/2005/8/layout/vList2"/>
    <dgm:cxn modelId="{59BB2E5F-90A7-4DDC-A3D0-4F0C563A55BF}" type="presOf" srcId="{1AD3EC42-16B8-4B74-9160-4CD4B2203621}" destId="{F71D67F1-7E21-4E2B-A624-053777FE0CF7}" srcOrd="0" destOrd="0" presId="urn:microsoft.com/office/officeart/2005/8/layout/vList2"/>
    <dgm:cxn modelId="{0E6C5B6E-B436-43CA-B916-BEE6366CA70E}" srcId="{89E2249D-41D6-4180-9489-3B62018081C1}" destId="{8BCA628C-92D6-4508-88D3-4932BC1D04A7}" srcOrd="1" destOrd="0" parTransId="{CFD1B3E3-83EB-4C58-8042-5D0EB9593F67}" sibTransId="{3142CB76-FC51-4DC3-B07C-72B041AAD28A}"/>
    <dgm:cxn modelId="{B5893F75-86F8-437D-A345-EB01AD0F364B}" type="presOf" srcId="{8BCA628C-92D6-4508-88D3-4932BC1D04A7}" destId="{F71D67F1-7E21-4E2B-A624-053777FE0CF7}" srcOrd="0" destOrd="1"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290C19E7-D54C-46DC-B734-D84AF551307F}" srcId="{89E2249D-41D6-4180-9489-3B62018081C1}" destId="{1AD3EC42-16B8-4B74-9160-4CD4B2203621}" srcOrd="0" destOrd="0" parTransId="{EBD05A85-5325-45E4-8650-CA529834F3BC}" sibTransId="{32ABF1C8-52CA-4A1B-91B3-8627B51AAE6D}"/>
    <dgm:cxn modelId="{0F7FFAFE-B4E8-4C79-80D7-C10F703CAD47}" type="presParOf" srcId="{04636D9F-5941-447D-BD95-247A8850CF0E}" destId="{20384D4D-1749-4DA9-AD08-8A9D7472D4CA}" srcOrd="0" destOrd="0" presId="urn:microsoft.com/office/officeart/2005/8/layout/vList2"/>
    <dgm:cxn modelId="{D427D3CC-2AA8-4E6D-986F-EAF1EBEEED6A}" type="presParOf" srcId="{04636D9F-5941-447D-BD95-247A8850CF0E}" destId="{F71D67F1-7E21-4E2B-A624-053777FE0CF7}"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5978E54-BB1F-4D51-8882-93ED265E12BB}"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s-CO"/>
        </a:p>
      </dgm:t>
    </dgm:pt>
    <dgm:pt modelId="{989DF068-EBAA-4147-99ED-3401F25FA0BA}">
      <dgm:prSet phldrT="[Texto]" custT="1"/>
      <dgm:spPr>
        <a:ln>
          <a:solidFill>
            <a:srgbClr val="2C3386"/>
          </a:solidFill>
        </a:ln>
      </dgm:spPr>
      <dgm:t>
        <a:bodyPr/>
        <a:lstStyle/>
        <a:p>
          <a:r>
            <a:rPr lang="es-ES" sz="2000" b="1" dirty="0"/>
            <a:t>$34,5 Billones</a:t>
          </a:r>
          <a:endParaRPr lang="es-CO" sz="2000" b="1" dirty="0"/>
        </a:p>
      </dgm:t>
    </dgm:pt>
    <dgm:pt modelId="{1150A4E8-7BE3-45A4-9C3F-FE9632BA4BC6}" type="parTrans" cxnId="{44B33F0D-1DB3-48A7-98C7-A317C7FD5A3C}">
      <dgm:prSet/>
      <dgm:spPr/>
      <dgm:t>
        <a:bodyPr/>
        <a:lstStyle/>
        <a:p>
          <a:endParaRPr lang="es-CO" sz="1400"/>
        </a:p>
      </dgm:t>
    </dgm:pt>
    <dgm:pt modelId="{8DB6FF81-7D75-4CDC-885C-5882E9391547}" type="sibTrans" cxnId="{44B33F0D-1DB3-48A7-98C7-A317C7FD5A3C}">
      <dgm:prSet/>
      <dgm:spPr/>
      <dgm:t>
        <a:bodyPr/>
        <a:lstStyle/>
        <a:p>
          <a:endParaRPr lang="es-CO" sz="1400"/>
        </a:p>
      </dgm:t>
    </dgm:pt>
    <dgm:pt modelId="{7BDFABA9-AE2D-45B2-B0ED-704AC0637186}">
      <dgm:prSet phldrT="[Texto]" custT="1"/>
      <dgm:spPr>
        <a:ln>
          <a:solidFill>
            <a:srgbClr val="2C3386"/>
          </a:solidFill>
        </a:ln>
      </dgm:spPr>
      <dgm:t>
        <a:bodyPr/>
        <a:lstStyle/>
        <a:p>
          <a:r>
            <a:rPr lang="es-ES" sz="2000" dirty="0"/>
            <a:t>Ley de Financiamiento </a:t>
          </a:r>
        </a:p>
        <a:p>
          <a:r>
            <a:rPr lang="es-ES" sz="2000" b="1" dirty="0"/>
            <a:t>$26,3 Billones</a:t>
          </a:r>
          <a:endParaRPr lang="es-CO" sz="2000" b="1" dirty="0"/>
        </a:p>
      </dgm:t>
    </dgm:pt>
    <dgm:pt modelId="{36B01CBF-454D-4048-AC59-301E646DFB7B}" type="parTrans" cxnId="{A385F00E-21C9-4390-8EED-83A6FD53D3D8}">
      <dgm:prSet custT="1"/>
      <dgm:spPr/>
      <dgm:t>
        <a:bodyPr/>
        <a:lstStyle/>
        <a:p>
          <a:endParaRPr lang="es-CO" sz="300"/>
        </a:p>
      </dgm:t>
    </dgm:pt>
    <dgm:pt modelId="{47D9B627-B7F2-4F34-B5DF-1BEF6B3BAD7A}" type="sibTrans" cxnId="{A385F00E-21C9-4390-8EED-83A6FD53D3D8}">
      <dgm:prSet/>
      <dgm:spPr/>
      <dgm:t>
        <a:bodyPr/>
        <a:lstStyle/>
        <a:p>
          <a:endParaRPr lang="es-CO" sz="1400"/>
        </a:p>
      </dgm:t>
    </dgm:pt>
    <dgm:pt modelId="{A9BEF6A1-AB90-4321-94C2-EAEBDBAF8D2C}">
      <dgm:prSet phldrT="[Texto]" custT="1"/>
      <dgm:spPr>
        <a:ln>
          <a:solidFill>
            <a:srgbClr val="2C3386"/>
          </a:solidFill>
        </a:ln>
      </dgm:spPr>
      <dgm:t>
        <a:bodyPr/>
        <a:lstStyle/>
        <a:p>
          <a:r>
            <a:rPr lang="es-ES" sz="2000" dirty="0"/>
            <a:t>Otros Recursos de Capital</a:t>
          </a:r>
        </a:p>
        <a:p>
          <a:r>
            <a:rPr lang="es-ES" sz="2000" dirty="0"/>
            <a:t> </a:t>
          </a:r>
          <a:r>
            <a:rPr lang="es-ES" sz="2000" b="1" dirty="0"/>
            <a:t>$8,2 Billones</a:t>
          </a:r>
          <a:endParaRPr lang="es-CO" sz="2000" b="1" dirty="0"/>
        </a:p>
      </dgm:t>
    </dgm:pt>
    <dgm:pt modelId="{3F25D3D6-EDF5-455D-B97A-5F5C0EE2379F}" type="sibTrans" cxnId="{7E977D61-8053-4040-91FA-699702E25C4A}">
      <dgm:prSet/>
      <dgm:spPr/>
      <dgm:t>
        <a:bodyPr/>
        <a:lstStyle/>
        <a:p>
          <a:endParaRPr lang="es-CO" sz="1400"/>
        </a:p>
      </dgm:t>
    </dgm:pt>
    <dgm:pt modelId="{99920272-F708-4B8B-B668-7E3F963EF755}" type="parTrans" cxnId="{7E977D61-8053-4040-91FA-699702E25C4A}">
      <dgm:prSet custT="1"/>
      <dgm:spPr/>
      <dgm:t>
        <a:bodyPr/>
        <a:lstStyle/>
        <a:p>
          <a:endParaRPr lang="es-CO" sz="300"/>
        </a:p>
      </dgm:t>
    </dgm:pt>
    <dgm:pt modelId="{56871722-1AE0-42F6-928D-82F86B0ACBF4}" type="pres">
      <dgm:prSet presAssocID="{05978E54-BB1F-4D51-8882-93ED265E12BB}" presName="diagram" presStyleCnt="0">
        <dgm:presLayoutVars>
          <dgm:chPref val="1"/>
          <dgm:dir/>
          <dgm:animOne val="branch"/>
          <dgm:animLvl val="lvl"/>
          <dgm:resizeHandles val="exact"/>
        </dgm:presLayoutVars>
      </dgm:prSet>
      <dgm:spPr/>
    </dgm:pt>
    <dgm:pt modelId="{83306DE4-5AA3-4A2C-91E8-F957CFC469A8}" type="pres">
      <dgm:prSet presAssocID="{989DF068-EBAA-4147-99ED-3401F25FA0BA}" presName="root1" presStyleCnt="0"/>
      <dgm:spPr/>
    </dgm:pt>
    <dgm:pt modelId="{23A81E93-8DA4-442F-8E04-062F2BD65F11}" type="pres">
      <dgm:prSet presAssocID="{989DF068-EBAA-4147-99ED-3401F25FA0BA}" presName="LevelOneTextNode" presStyleLbl="node0" presStyleIdx="0" presStyleCnt="1">
        <dgm:presLayoutVars>
          <dgm:chPref val="3"/>
        </dgm:presLayoutVars>
      </dgm:prSet>
      <dgm:spPr/>
    </dgm:pt>
    <dgm:pt modelId="{6F6B8ACF-5EE6-4663-861D-CF40F5C7AC8E}" type="pres">
      <dgm:prSet presAssocID="{989DF068-EBAA-4147-99ED-3401F25FA0BA}" presName="level2hierChild" presStyleCnt="0"/>
      <dgm:spPr/>
    </dgm:pt>
    <dgm:pt modelId="{078F9096-ED24-40A1-B214-39C3FBE9BABE}" type="pres">
      <dgm:prSet presAssocID="{36B01CBF-454D-4048-AC59-301E646DFB7B}" presName="conn2-1" presStyleLbl="parChTrans1D2" presStyleIdx="0" presStyleCnt="2"/>
      <dgm:spPr/>
    </dgm:pt>
    <dgm:pt modelId="{366A59E9-9DF2-45EF-9590-75B4B04979BC}" type="pres">
      <dgm:prSet presAssocID="{36B01CBF-454D-4048-AC59-301E646DFB7B}" presName="connTx" presStyleLbl="parChTrans1D2" presStyleIdx="0" presStyleCnt="2"/>
      <dgm:spPr/>
    </dgm:pt>
    <dgm:pt modelId="{15D460DA-3D12-4A79-9B9F-7E1BA182D404}" type="pres">
      <dgm:prSet presAssocID="{7BDFABA9-AE2D-45B2-B0ED-704AC0637186}" presName="root2" presStyleCnt="0"/>
      <dgm:spPr/>
    </dgm:pt>
    <dgm:pt modelId="{4CE69B9B-1BF2-48C7-9395-1C792F376B92}" type="pres">
      <dgm:prSet presAssocID="{7BDFABA9-AE2D-45B2-B0ED-704AC0637186}" presName="LevelTwoTextNode" presStyleLbl="node2" presStyleIdx="0" presStyleCnt="2">
        <dgm:presLayoutVars>
          <dgm:chPref val="3"/>
        </dgm:presLayoutVars>
      </dgm:prSet>
      <dgm:spPr/>
    </dgm:pt>
    <dgm:pt modelId="{DB60C6A0-737F-4755-BF0A-B8111C56364B}" type="pres">
      <dgm:prSet presAssocID="{7BDFABA9-AE2D-45B2-B0ED-704AC0637186}" presName="level3hierChild" presStyleCnt="0"/>
      <dgm:spPr/>
    </dgm:pt>
    <dgm:pt modelId="{9DC3097F-DD9B-4543-A658-35115CE1D974}" type="pres">
      <dgm:prSet presAssocID="{99920272-F708-4B8B-B668-7E3F963EF755}" presName="conn2-1" presStyleLbl="parChTrans1D2" presStyleIdx="1" presStyleCnt="2"/>
      <dgm:spPr/>
    </dgm:pt>
    <dgm:pt modelId="{B74239F0-7E88-4AAF-889C-14D8831DB511}" type="pres">
      <dgm:prSet presAssocID="{99920272-F708-4B8B-B668-7E3F963EF755}" presName="connTx" presStyleLbl="parChTrans1D2" presStyleIdx="1" presStyleCnt="2"/>
      <dgm:spPr/>
    </dgm:pt>
    <dgm:pt modelId="{94B3584F-88DD-484E-ABD5-7C5C83DF3BFA}" type="pres">
      <dgm:prSet presAssocID="{A9BEF6A1-AB90-4321-94C2-EAEBDBAF8D2C}" presName="root2" presStyleCnt="0"/>
      <dgm:spPr/>
    </dgm:pt>
    <dgm:pt modelId="{8E42F327-6B60-4241-A416-E655F197D314}" type="pres">
      <dgm:prSet presAssocID="{A9BEF6A1-AB90-4321-94C2-EAEBDBAF8D2C}" presName="LevelTwoTextNode" presStyleLbl="node2" presStyleIdx="1" presStyleCnt="2">
        <dgm:presLayoutVars>
          <dgm:chPref val="3"/>
        </dgm:presLayoutVars>
      </dgm:prSet>
      <dgm:spPr/>
    </dgm:pt>
    <dgm:pt modelId="{E6039881-17E5-4E72-834C-FAD2CA30C52A}" type="pres">
      <dgm:prSet presAssocID="{A9BEF6A1-AB90-4321-94C2-EAEBDBAF8D2C}" presName="level3hierChild" presStyleCnt="0"/>
      <dgm:spPr/>
    </dgm:pt>
  </dgm:ptLst>
  <dgm:cxnLst>
    <dgm:cxn modelId="{44B33F0D-1DB3-48A7-98C7-A317C7FD5A3C}" srcId="{05978E54-BB1F-4D51-8882-93ED265E12BB}" destId="{989DF068-EBAA-4147-99ED-3401F25FA0BA}" srcOrd="0" destOrd="0" parTransId="{1150A4E8-7BE3-45A4-9C3F-FE9632BA4BC6}" sibTransId="{8DB6FF81-7D75-4CDC-885C-5882E9391547}"/>
    <dgm:cxn modelId="{A385F00E-21C9-4390-8EED-83A6FD53D3D8}" srcId="{989DF068-EBAA-4147-99ED-3401F25FA0BA}" destId="{7BDFABA9-AE2D-45B2-B0ED-704AC0637186}" srcOrd="0" destOrd="0" parTransId="{36B01CBF-454D-4048-AC59-301E646DFB7B}" sibTransId="{47D9B627-B7F2-4F34-B5DF-1BEF6B3BAD7A}"/>
    <dgm:cxn modelId="{8D3B0312-4A3A-40DC-B3D8-DE46ECF36404}" type="presOf" srcId="{36B01CBF-454D-4048-AC59-301E646DFB7B}" destId="{078F9096-ED24-40A1-B214-39C3FBE9BABE}" srcOrd="0" destOrd="0" presId="urn:microsoft.com/office/officeart/2005/8/layout/hierarchy2"/>
    <dgm:cxn modelId="{E24B4430-83BE-4FF7-B637-DC3A4DBD6CB7}" type="presOf" srcId="{989DF068-EBAA-4147-99ED-3401F25FA0BA}" destId="{23A81E93-8DA4-442F-8E04-062F2BD65F11}" srcOrd="0" destOrd="0" presId="urn:microsoft.com/office/officeart/2005/8/layout/hierarchy2"/>
    <dgm:cxn modelId="{D3EFAC36-C383-4C2E-AAF3-6E8AAB99D7C1}" type="presOf" srcId="{36B01CBF-454D-4048-AC59-301E646DFB7B}" destId="{366A59E9-9DF2-45EF-9590-75B4B04979BC}" srcOrd="1" destOrd="0" presId="urn:microsoft.com/office/officeart/2005/8/layout/hierarchy2"/>
    <dgm:cxn modelId="{7E977D61-8053-4040-91FA-699702E25C4A}" srcId="{989DF068-EBAA-4147-99ED-3401F25FA0BA}" destId="{A9BEF6A1-AB90-4321-94C2-EAEBDBAF8D2C}" srcOrd="1" destOrd="0" parTransId="{99920272-F708-4B8B-B668-7E3F963EF755}" sibTransId="{3F25D3D6-EDF5-455D-B97A-5F5C0EE2379F}"/>
    <dgm:cxn modelId="{5E21237A-8D80-47A7-9299-E645E8CBDDAD}" type="presOf" srcId="{7BDFABA9-AE2D-45B2-B0ED-704AC0637186}" destId="{4CE69B9B-1BF2-48C7-9395-1C792F376B92}" srcOrd="0" destOrd="0" presId="urn:microsoft.com/office/officeart/2005/8/layout/hierarchy2"/>
    <dgm:cxn modelId="{75B47396-1436-4F93-A956-AC1CBA385D0B}" type="presOf" srcId="{05978E54-BB1F-4D51-8882-93ED265E12BB}" destId="{56871722-1AE0-42F6-928D-82F86B0ACBF4}" srcOrd="0" destOrd="0" presId="urn:microsoft.com/office/officeart/2005/8/layout/hierarchy2"/>
    <dgm:cxn modelId="{319BECCB-DAA2-4C14-8012-10A60F44C0CD}" type="presOf" srcId="{99920272-F708-4B8B-B668-7E3F963EF755}" destId="{9DC3097F-DD9B-4543-A658-35115CE1D974}" srcOrd="0" destOrd="0" presId="urn:microsoft.com/office/officeart/2005/8/layout/hierarchy2"/>
    <dgm:cxn modelId="{B4237DCD-FE60-4FEC-AB6D-61C9B5307A1D}" type="presOf" srcId="{99920272-F708-4B8B-B668-7E3F963EF755}" destId="{B74239F0-7E88-4AAF-889C-14D8831DB511}" srcOrd="1" destOrd="0" presId="urn:microsoft.com/office/officeart/2005/8/layout/hierarchy2"/>
    <dgm:cxn modelId="{18954AF7-6EE6-4136-BF1F-CD195B0C940A}" type="presOf" srcId="{A9BEF6A1-AB90-4321-94C2-EAEBDBAF8D2C}" destId="{8E42F327-6B60-4241-A416-E655F197D314}" srcOrd="0" destOrd="0" presId="urn:microsoft.com/office/officeart/2005/8/layout/hierarchy2"/>
    <dgm:cxn modelId="{50426F6D-9CAC-47D6-A964-9BFB5DE71527}" type="presParOf" srcId="{56871722-1AE0-42F6-928D-82F86B0ACBF4}" destId="{83306DE4-5AA3-4A2C-91E8-F957CFC469A8}" srcOrd="0" destOrd="0" presId="urn:microsoft.com/office/officeart/2005/8/layout/hierarchy2"/>
    <dgm:cxn modelId="{DBA05B56-ECDF-4AD4-9002-9C5EC03FC10F}" type="presParOf" srcId="{83306DE4-5AA3-4A2C-91E8-F957CFC469A8}" destId="{23A81E93-8DA4-442F-8E04-062F2BD65F11}" srcOrd="0" destOrd="0" presId="urn:microsoft.com/office/officeart/2005/8/layout/hierarchy2"/>
    <dgm:cxn modelId="{6E0D7D97-8CDD-4D47-B794-9407C69FED54}" type="presParOf" srcId="{83306DE4-5AA3-4A2C-91E8-F957CFC469A8}" destId="{6F6B8ACF-5EE6-4663-861D-CF40F5C7AC8E}" srcOrd="1" destOrd="0" presId="urn:microsoft.com/office/officeart/2005/8/layout/hierarchy2"/>
    <dgm:cxn modelId="{3B7C2BFB-CCB1-4413-9C9F-E6099CC41F28}" type="presParOf" srcId="{6F6B8ACF-5EE6-4663-861D-CF40F5C7AC8E}" destId="{078F9096-ED24-40A1-B214-39C3FBE9BABE}" srcOrd="0" destOrd="0" presId="urn:microsoft.com/office/officeart/2005/8/layout/hierarchy2"/>
    <dgm:cxn modelId="{4C00BE00-0C6E-4B7C-BF88-21716C8E7413}" type="presParOf" srcId="{078F9096-ED24-40A1-B214-39C3FBE9BABE}" destId="{366A59E9-9DF2-45EF-9590-75B4B04979BC}" srcOrd="0" destOrd="0" presId="urn:microsoft.com/office/officeart/2005/8/layout/hierarchy2"/>
    <dgm:cxn modelId="{9316777F-F171-4894-B33A-AEDD6AA1A4AD}" type="presParOf" srcId="{6F6B8ACF-5EE6-4663-861D-CF40F5C7AC8E}" destId="{15D460DA-3D12-4A79-9B9F-7E1BA182D404}" srcOrd="1" destOrd="0" presId="urn:microsoft.com/office/officeart/2005/8/layout/hierarchy2"/>
    <dgm:cxn modelId="{52BCB4CF-278C-4C8C-B48C-564D34DAE9AC}" type="presParOf" srcId="{15D460DA-3D12-4A79-9B9F-7E1BA182D404}" destId="{4CE69B9B-1BF2-48C7-9395-1C792F376B92}" srcOrd="0" destOrd="0" presId="urn:microsoft.com/office/officeart/2005/8/layout/hierarchy2"/>
    <dgm:cxn modelId="{59F9323D-54CB-4F5F-8595-5934A16C62A0}" type="presParOf" srcId="{15D460DA-3D12-4A79-9B9F-7E1BA182D404}" destId="{DB60C6A0-737F-4755-BF0A-B8111C56364B}" srcOrd="1" destOrd="0" presId="urn:microsoft.com/office/officeart/2005/8/layout/hierarchy2"/>
    <dgm:cxn modelId="{FFFFAB45-57C4-4111-9F00-093787674DBC}" type="presParOf" srcId="{6F6B8ACF-5EE6-4663-861D-CF40F5C7AC8E}" destId="{9DC3097F-DD9B-4543-A658-35115CE1D974}" srcOrd="2" destOrd="0" presId="urn:microsoft.com/office/officeart/2005/8/layout/hierarchy2"/>
    <dgm:cxn modelId="{07B3FE21-25BF-4CC7-864A-16D50928BD7E}" type="presParOf" srcId="{9DC3097F-DD9B-4543-A658-35115CE1D974}" destId="{B74239F0-7E88-4AAF-889C-14D8831DB511}" srcOrd="0" destOrd="0" presId="urn:microsoft.com/office/officeart/2005/8/layout/hierarchy2"/>
    <dgm:cxn modelId="{CC23CDC6-19BD-4409-8996-3E44FAA14FBB}" type="presParOf" srcId="{6F6B8ACF-5EE6-4663-861D-CF40F5C7AC8E}" destId="{94B3584F-88DD-484E-ABD5-7C5C83DF3BFA}" srcOrd="3" destOrd="0" presId="urn:microsoft.com/office/officeart/2005/8/layout/hierarchy2"/>
    <dgm:cxn modelId="{DF592277-88B1-45DA-B03A-3A63AD6AE821}" type="presParOf" srcId="{94B3584F-88DD-484E-ABD5-7C5C83DF3BFA}" destId="{8E42F327-6B60-4241-A416-E655F197D314}" srcOrd="0" destOrd="0" presId="urn:microsoft.com/office/officeart/2005/8/layout/hierarchy2"/>
    <dgm:cxn modelId="{B24C3420-2956-48FE-B5C1-624C9FAC1F67}" type="presParOf" srcId="{94B3584F-88DD-484E-ABD5-7C5C83DF3BFA}" destId="{E6039881-17E5-4E72-834C-FAD2CA30C52A}"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CO"/>
        </a:p>
      </dgm:t>
    </dgm:pt>
    <dgm:pt modelId="{89E2249D-41D6-4180-9489-3B62018081C1}">
      <dgm:prSet phldrT="[Texto]" custT="1"/>
      <dgm:spPr/>
      <dgm:t>
        <a:bodyPr/>
        <a:lstStyle/>
        <a:p>
          <a:pPr algn="ctr"/>
          <a:r>
            <a:rPr lang="es-ES" sz="1600" dirty="0"/>
            <a:t>2025</a:t>
          </a:r>
          <a:endParaRPr lang="es-CO" sz="1600" dirty="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pPr algn="ctr"/>
          <a:endParaRPr lang="es-CO" sz="1600"/>
        </a:p>
      </dgm:t>
    </dgm:pt>
    <dgm:pt modelId="{8BCA628C-92D6-4508-88D3-4932BC1D04A7}">
      <dgm:prSet phldrT="[Texto]" custT="1"/>
      <dgm:spPr/>
      <dgm:t>
        <a:bodyPr/>
        <a:lstStyle/>
        <a:p>
          <a:pPr algn="ctr"/>
          <a:r>
            <a:rPr lang="es-CO" sz="1600" dirty="0"/>
            <a:t>$281,4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pPr algn="ctr"/>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Y="92838" custLinFactNeighborY="-5670">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CO"/>
        </a:p>
      </dgm:t>
    </dgm:pt>
    <dgm:pt modelId="{89E2249D-41D6-4180-9489-3B62018081C1}">
      <dgm:prSet phldrT="[Texto]" custT="1"/>
      <dgm:spPr/>
      <dgm:t>
        <a:bodyPr/>
        <a:lstStyle/>
        <a:p>
          <a:pPr algn="ctr"/>
          <a:r>
            <a:rPr lang="es-ES" sz="1600" dirty="0"/>
            <a:t>2026</a:t>
          </a:r>
          <a:endParaRPr lang="es-CO" sz="1600" dirty="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endParaRPr lang="es-CO" sz="1600"/>
        </a:p>
      </dgm:t>
    </dgm:pt>
    <dgm:pt modelId="{8BCA628C-92D6-4508-88D3-4932BC1D04A7}">
      <dgm:prSet phldrT="[Texto]" custT="1"/>
      <dgm:spPr/>
      <dgm:t>
        <a:bodyPr/>
        <a:lstStyle/>
        <a:p>
          <a:pPr algn="ctr"/>
          <a:r>
            <a:rPr lang="es-CO" sz="1600" dirty="0"/>
            <a:t>$321,6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X="89545" custScaleY="99469">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s-CO"/>
        </a:p>
      </dgm:t>
    </dgm:pt>
    <dgm:pt modelId="{89E2249D-41D6-4180-9489-3B62018081C1}">
      <dgm:prSet phldrT="[Texto]" custT="1"/>
      <dgm:spPr/>
      <dgm:t>
        <a:bodyPr/>
        <a:lstStyle/>
        <a:p>
          <a:pPr algn="ctr"/>
          <a:r>
            <a:rPr lang="es-ES" sz="1600" dirty="0"/>
            <a:t>2025</a:t>
          </a:r>
          <a:endParaRPr lang="es-CO" sz="1600" dirty="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pPr algn="ctr"/>
          <a:endParaRPr lang="es-CO" sz="1600"/>
        </a:p>
      </dgm:t>
    </dgm:pt>
    <dgm:pt modelId="{8BCA628C-92D6-4508-88D3-4932BC1D04A7}">
      <dgm:prSet phldrT="[Texto]" custT="1"/>
      <dgm:spPr/>
      <dgm:t>
        <a:bodyPr/>
        <a:lstStyle/>
        <a:p>
          <a:pPr algn="ctr"/>
          <a:r>
            <a:rPr lang="es-CO" sz="1600" dirty="0"/>
            <a:t>$307,3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pPr algn="ctr"/>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Y="92838" custLinFactNeighborY="-5670">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s-CO"/>
        </a:p>
      </dgm:t>
    </dgm:pt>
    <dgm:pt modelId="{89E2249D-41D6-4180-9489-3B62018081C1}">
      <dgm:prSet phldrT="[Texto]" custT="1"/>
      <dgm:spPr/>
      <dgm:t>
        <a:bodyPr/>
        <a:lstStyle/>
        <a:p>
          <a:pPr algn="ctr"/>
          <a:r>
            <a:rPr lang="es-ES" sz="1600" dirty="0"/>
            <a:t>2026</a:t>
          </a:r>
          <a:endParaRPr lang="es-CO" sz="1600" dirty="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endParaRPr lang="es-CO" sz="1600"/>
        </a:p>
      </dgm:t>
    </dgm:pt>
    <dgm:pt modelId="{8BCA628C-92D6-4508-88D3-4932BC1D04A7}">
      <dgm:prSet phldrT="[Texto]" custT="1"/>
      <dgm:spPr/>
      <dgm:t>
        <a:bodyPr/>
        <a:lstStyle/>
        <a:p>
          <a:pPr algn="ctr"/>
          <a:r>
            <a:rPr lang="es-CO" sz="1600" dirty="0"/>
            <a:t>$301,8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X="89545" custScaleY="99469">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89E2249D-41D6-4180-9489-3B62018081C1}">
      <dgm:prSet phldrT="[Texto]" custT="1"/>
      <dgm:spPr>
        <a:solidFill>
          <a:schemeClr val="accent2"/>
        </a:solidFill>
      </dgm:spPr>
      <dgm:t>
        <a:bodyPr/>
        <a:lstStyle/>
        <a:p>
          <a:pPr algn="ctr"/>
          <a:r>
            <a:rPr lang="es-CO" sz="2000" dirty="0"/>
            <a:t>Total $557,0 Billones</a:t>
          </a:r>
        </a:p>
      </dgm:t>
    </dgm:pt>
    <dgm:pt modelId="{39CA3213-8BD0-47D2-B219-F42CE87EB108}" type="parTrans" cxnId="{36C517E5-9D44-4263-8106-8A093E045F70}">
      <dgm:prSet/>
      <dgm:spPr/>
      <dgm:t>
        <a:bodyPr/>
        <a:lstStyle/>
        <a:p>
          <a:pPr algn="ctr"/>
          <a:endParaRPr lang="es-CO" sz="600"/>
        </a:p>
      </dgm:t>
    </dgm:pt>
    <dgm:pt modelId="{754FC29C-3923-4D99-88CB-7EB016C2511E}" type="sibTrans" cxnId="{36C517E5-9D44-4263-8106-8A093E045F70}">
      <dgm:prSet/>
      <dgm:spPr/>
      <dgm:t>
        <a:bodyPr/>
        <a:lstStyle/>
        <a:p>
          <a:pPr algn="ctr"/>
          <a:endParaRPr lang="es-CO" sz="600"/>
        </a:p>
      </dgm:t>
    </dgm:pt>
    <dgm:pt modelId="{8BCA628C-92D6-4508-88D3-4932BC1D04A7}">
      <dgm:prSet phldrT="[Texto]" custT="1"/>
      <dgm:spPr/>
      <dgm:t>
        <a:bodyPr/>
        <a:lstStyle/>
        <a:p>
          <a:pPr marL="171450" lvl="1" indent="-171450" algn="ctr" defTabSz="711200">
            <a:lnSpc>
              <a:spcPct val="90000"/>
            </a:lnSpc>
            <a:spcBef>
              <a:spcPct val="0"/>
            </a:spcBef>
            <a:spcAft>
              <a:spcPct val="20000"/>
            </a:spcAft>
            <a:buChar char="•"/>
          </a:pPr>
          <a:r>
            <a:rPr lang="es-CO" sz="1600" kern="1200" dirty="0">
              <a:solidFill>
                <a:srgbClr val="434343">
                  <a:hueOff val="0"/>
                  <a:satOff val="0"/>
                  <a:lumOff val="0"/>
                  <a:alphaOff val="0"/>
                </a:srgbClr>
              </a:solidFill>
              <a:latin typeface="Arial"/>
              <a:ea typeface="+mn-ea"/>
              <a:cs typeface="+mn-cs"/>
            </a:rPr>
            <a:t>Crecimiento del 5,9%</a:t>
          </a:r>
        </a:p>
      </dgm:t>
    </dgm:pt>
    <dgm:pt modelId="{CFD1B3E3-83EB-4C58-8042-5D0EB9593F67}" type="parTrans" cxnId="{0E6C5B6E-B436-43CA-B916-BEE6366CA70E}">
      <dgm:prSet/>
      <dgm:spPr/>
      <dgm:t>
        <a:bodyPr/>
        <a:lstStyle/>
        <a:p>
          <a:pPr algn="ctr"/>
          <a:endParaRPr lang="es-CO" sz="600"/>
        </a:p>
      </dgm:t>
    </dgm:pt>
    <dgm:pt modelId="{3142CB76-FC51-4DC3-B07C-72B041AAD28A}" type="sibTrans" cxnId="{0E6C5B6E-B436-43CA-B916-BEE6366CA70E}">
      <dgm:prSet/>
      <dgm:spPr/>
      <dgm:t>
        <a:bodyPr/>
        <a:lstStyle/>
        <a:p>
          <a:pPr algn="ctr"/>
          <a:endParaRPr lang="es-CO" sz="600"/>
        </a:p>
      </dgm:t>
    </dgm:pt>
    <dgm:pt modelId="{87BB3CCC-FB5B-44FF-AB14-EA68D46A18EB}">
      <dgm:prSet phldrT="[Texto]" custT="1"/>
      <dgm:spPr/>
      <dgm:t>
        <a:bodyPr/>
        <a:lstStyle/>
        <a:p>
          <a:pPr marL="171450" lvl="1" indent="-171450" algn="ctr" defTabSz="711200">
            <a:lnSpc>
              <a:spcPct val="90000"/>
            </a:lnSpc>
            <a:spcBef>
              <a:spcPct val="0"/>
            </a:spcBef>
            <a:spcAft>
              <a:spcPct val="20000"/>
            </a:spcAft>
            <a:buChar char="•"/>
          </a:pPr>
          <a:r>
            <a:rPr lang="es-CO" sz="1600" kern="1200" dirty="0">
              <a:solidFill>
                <a:srgbClr val="434343">
                  <a:hueOff val="0"/>
                  <a:satOff val="0"/>
                  <a:lumOff val="0"/>
                  <a:alphaOff val="0"/>
                </a:srgbClr>
              </a:solidFill>
              <a:latin typeface="Arial"/>
              <a:ea typeface="+mn-ea"/>
              <a:cs typeface="+mn-cs"/>
            </a:rPr>
            <a:t>$525,8 en 2025</a:t>
          </a:r>
        </a:p>
      </dgm:t>
    </dgm:pt>
    <dgm:pt modelId="{2AC176E8-7098-499E-8026-B620F91C5CE4}" type="parTrans" cxnId="{0A6E4A60-AB1B-435B-8628-F2EE1DB5534A}">
      <dgm:prSet/>
      <dgm:spPr/>
      <dgm:t>
        <a:bodyPr/>
        <a:lstStyle/>
        <a:p>
          <a:endParaRPr lang="es-CO"/>
        </a:p>
      </dgm:t>
    </dgm:pt>
    <dgm:pt modelId="{F4F0DB91-0CC8-4DFF-9CBD-7242D83C6F0A}" type="sibTrans" cxnId="{0A6E4A60-AB1B-435B-8628-F2EE1DB5534A}">
      <dgm:prSet/>
      <dgm:spPr/>
      <dgm:t>
        <a:bodyPr/>
        <a:lstStyle/>
        <a:p>
          <a:endParaRPr lang="es-CO"/>
        </a:p>
      </dgm:t>
    </dgm:pt>
    <dgm:pt modelId="{04636D9F-5941-447D-BD95-247A8850CF0E}" type="pres">
      <dgm:prSet presAssocID="{9E414BE6-7134-4354-BBE7-469C073395A1}" presName="linear" presStyleCnt="0">
        <dgm:presLayoutVars>
          <dgm:animLvl val="lvl"/>
          <dgm:resizeHandles val="exact"/>
        </dgm:presLayoutVars>
      </dgm:prSet>
      <dgm:spPr/>
    </dgm:pt>
    <dgm:pt modelId="{20384D4D-1749-4DA9-AD08-8A9D7472D4CA}" type="pres">
      <dgm:prSet presAssocID="{89E2249D-41D6-4180-9489-3B62018081C1}" presName="parentText" presStyleLbl="node1" presStyleIdx="0" presStyleCnt="1" custScaleY="121599">
        <dgm:presLayoutVars>
          <dgm:chMax val="0"/>
          <dgm:bulletEnabled val="1"/>
        </dgm:presLayoutVars>
      </dgm:prSet>
      <dgm:spPr/>
    </dgm:pt>
    <dgm:pt modelId="{F71D67F1-7E21-4E2B-A624-053777FE0CF7}" type="pres">
      <dgm:prSet presAssocID="{89E2249D-41D6-4180-9489-3B62018081C1}" presName="childText" presStyleLbl="revTx" presStyleIdx="0" presStyleCnt="1">
        <dgm:presLayoutVars>
          <dgm:bulletEnabled val="1"/>
        </dgm:presLayoutVars>
      </dgm:prSet>
      <dgm:spPr/>
    </dgm:pt>
  </dgm:ptLst>
  <dgm:cxnLst>
    <dgm:cxn modelId="{184B0E3D-9D5E-47D9-8D56-ACDEAF760C23}" type="presOf" srcId="{9E414BE6-7134-4354-BBE7-469C073395A1}" destId="{04636D9F-5941-447D-BD95-247A8850CF0E}" srcOrd="0" destOrd="0" presId="urn:microsoft.com/office/officeart/2005/8/layout/vList2"/>
    <dgm:cxn modelId="{7F3E5144-068B-4FAC-9A95-74DAD1B39383}" type="presOf" srcId="{89E2249D-41D6-4180-9489-3B62018081C1}" destId="{20384D4D-1749-4DA9-AD08-8A9D7472D4CA}" srcOrd="0" destOrd="0" presId="urn:microsoft.com/office/officeart/2005/8/layout/vList2"/>
    <dgm:cxn modelId="{0A6E4A60-AB1B-435B-8628-F2EE1DB5534A}" srcId="{89E2249D-41D6-4180-9489-3B62018081C1}" destId="{87BB3CCC-FB5B-44FF-AB14-EA68D46A18EB}" srcOrd="0" destOrd="0" parTransId="{2AC176E8-7098-499E-8026-B620F91C5CE4}" sibTransId="{F4F0DB91-0CC8-4DFF-9CBD-7242D83C6F0A}"/>
    <dgm:cxn modelId="{0E6C5B6E-B436-43CA-B916-BEE6366CA70E}" srcId="{89E2249D-41D6-4180-9489-3B62018081C1}" destId="{8BCA628C-92D6-4508-88D3-4932BC1D04A7}" srcOrd="1" destOrd="0" parTransId="{CFD1B3E3-83EB-4C58-8042-5D0EB9593F67}" sibTransId="{3142CB76-FC51-4DC3-B07C-72B041AAD28A}"/>
    <dgm:cxn modelId="{B5893F75-86F8-437D-A345-EB01AD0F364B}" type="presOf" srcId="{8BCA628C-92D6-4508-88D3-4932BC1D04A7}" destId="{F71D67F1-7E21-4E2B-A624-053777FE0CF7}" srcOrd="0" destOrd="1" presId="urn:microsoft.com/office/officeart/2005/8/layout/vList2"/>
    <dgm:cxn modelId="{DA5B22BA-E837-4EE3-911C-D44A40C74253}" type="presOf" srcId="{87BB3CCC-FB5B-44FF-AB14-EA68D46A18EB}" destId="{F71D67F1-7E21-4E2B-A624-053777FE0CF7}"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0F7FFAFE-B4E8-4C79-80D7-C10F703CAD47}" type="presParOf" srcId="{04636D9F-5941-447D-BD95-247A8850CF0E}" destId="{20384D4D-1749-4DA9-AD08-8A9D7472D4CA}" srcOrd="0" destOrd="0" presId="urn:microsoft.com/office/officeart/2005/8/layout/vList2"/>
    <dgm:cxn modelId="{D427D3CC-2AA8-4E6D-986F-EAF1EBEEED6A}" type="presParOf" srcId="{04636D9F-5941-447D-BD95-247A8850CF0E}" destId="{F71D67F1-7E21-4E2B-A624-053777FE0CF7}" srcOrd="1"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C568F5-88B7-483C-A5D4-EA4C6A68827A}" type="doc">
      <dgm:prSet loTypeId="urn:microsoft.com/office/officeart/2005/8/layout/vList2" loCatId="list" qsTypeId="urn:microsoft.com/office/officeart/2005/8/quickstyle/simple2" qsCatId="simple" csTypeId="urn:microsoft.com/office/officeart/2005/8/colors/accent1_1" csCatId="accent1"/>
      <dgm:spPr/>
      <dgm:t>
        <a:bodyPr/>
        <a:lstStyle/>
        <a:p>
          <a:endParaRPr lang="en-US"/>
        </a:p>
      </dgm:t>
    </dgm:pt>
    <dgm:pt modelId="{EBC365CD-D6F8-41E8-9853-C2AC886059E4}">
      <dgm:prSet custT="1"/>
      <dgm:spPr/>
      <dgm:t>
        <a:bodyPr/>
        <a:lstStyle/>
        <a:p>
          <a:r>
            <a:rPr lang="es-CO" sz="1400" dirty="0"/>
            <a:t>Los supuestos macro del PPGN 2026 son consistentes frente a la coyuntura actual</a:t>
          </a:r>
          <a:endParaRPr lang="en-US" sz="1400" dirty="0"/>
        </a:p>
      </dgm:t>
    </dgm:pt>
    <dgm:pt modelId="{978BCE2C-2079-4223-9F1A-641A16A5E0F5}" type="parTrans" cxnId="{625E4ADB-1C8B-4241-8C5A-10659600A1D0}">
      <dgm:prSet/>
      <dgm:spPr/>
      <dgm:t>
        <a:bodyPr/>
        <a:lstStyle/>
        <a:p>
          <a:endParaRPr lang="en-US" sz="1400"/>
        </a:p>
      </dgm:t>
    </dgm:pt>
    <dgm:pt modelId="{8F9CA4A6-0185-423A-A582-1AD52A4BF2F7}" type="sibTrans" cxnId="{625E4ADB-1C8B-4241-8C5A-10659600A1D0}">
      <dgm:prSet/>
      <dgm:spPr/>
      <dgm:t>
        <a:bodyPr/>
        <a:lstStyle/>
        <a:p>
          <a:endParaRPr lang="en-US" sz="1400"/>
        </a:p>
      </dgm:t>
    </dgm:pt>
    <dgm:pt modelId="{DC300037-DA67-4396-BF50-8D8F209A44A7}">
      <dgm:prSet custT="1"/>
      <dgm:spPr/>
      <dgm:t>
        <a:bodyPr/>
        <a:lstStyle/>
        <a:p>
          <a:r>
            <a:rPr lang="es-CO" sz="1400"/>
            <a:t>El PPGN26 prevé un crecimiento de 2,7% para el 2025 y 3,0% en 2026.</a:t>
          </a:r>
          <a:endParaRPr lang="en-US" sz="1400"/>
        </a:p>
      </dgm:t>
    </dgm:pt>
    <dgm:pt modelId="{D99071DC-1234-43A0-96F2-0AC81BD77DAB}" type="parTrans" cxnId="{7D05FB66-108C-4C92-AF2F-D431C26BB563}">
      <dgm:prSet/>
      <dgm:spPr/>
      <dgm:t>
        <a:bodyPr/>
        <a:lstStyle/>
        <a:p>
          <a:endParaRPr lang="en-US" sz="1400"/>
        </a:p>
      </dgm:t>
    </dgm:pt>
    <dgm:pt modelId="{31509BE5-A5EF-4FCC-BFAD-BE58E993D613}" type="sibTrans" cxnId="{7D05FB66-108C-4C92-AF2F-D431C26BB563}">
      <dgm:prSet/>
      <dgm:spPr/>
      <dgm:t>
        <a:bodyPr/>
        <a:lstStyle/>
        <a:p>
          <a:endParaRPr lang="en-US" sz="1400"/>
        </a:p>
      </dgm:t>
    </dgm:pt>
    <dgm:pt modelId="{6E7AF4F7-CBE5-4598-BD07-734D87DDAA0B}">
      <dgm:prSet custT="1"/>
      <dgm:spPr/>
      <dgm:t>
        <a:bodyPr/>
        <a:lstStyle/>
        <a:p>
          <a:r>
            <a:rPr lang="es-CO" sz="1400"/>
            <a:t>Se espera reducción de la inflación a 3,2% en 2026</a:t>
          </a:r>
          <a:endParaRPr lang="en-US" sz="1400"/>
        </a:p>
      </dgm:t>
    </dgm:pt>
    <dgm:pt modelId="{1C576F62-9930-4E5E-8150-A7133E5D1546}" type="parTrans" cxnId="{C33D7AB8-1CB2-4E52-8557-EE5C23AB8DB9}">
      <dgm:prSet/>
      <dgm:spPr/>
      <dgm:t>
        <a:bodyPr/>
        <a:lstStyle/>
        <a:p>
          <a:endParaRPr lang="en-US" sz="1400"/>
        </a:p>
      </dgm:t>
    </dgm:pt>
    <dgm:pt modelId="{82284908-C2AE-4E96-AC11-EB0E4F4E9543}" type="sibTrans" cxnId="{C33D7AB8-1CB2-4E52-8557-EE5C23AB8DB9}">
      <dgm:prSet/>
      <dgm:spPr/>
      <dgm:t>
        <a:bodyPr/>
        <a:lstStyle/>
        <a:p>
          <a:endParaRPr lang="en-US" sz="1400"/>
        </a:p>
      </dgm:t>
    </dgm:pt>
    <dgm:pt modelId="{40D427B2-8A2F-4C20-99EB-7780E81ADF54}" type="pres">
      <dgm:prSet presAssocID="{DCC568F5-88B7-483C-A5D4-EA4C6A68827A}" presName="linear" presStyleCnt="0">
        <dgm:presLayoutVars>
          <dgm:animLvl val="lvl"/>
          <dgm:resizeHandles val="exact"/>
        </dgm:presLayoutVars>
      </dgm:prSet>
      <dgm:spPr/>
    </dgm:pt>
    <dgm:pt modelId="{DEC21864-CA22-4FD6-8027-F2EEB02D118F}" type="pres">
      <dgm:prSet presAssocID="{EBC365CD-D6F8-41E8-9853-C2AC886059E4}" presName="parentText" presStyleLbl="node1" presStyleIdx="0" presStyleCnt="3" custLinFactNeighborX="0" custLinFactNeighborY="-2340">
        <dgm:presLayoutVars>
          <dgm:chMax val="0"/>
          <dgm:bulletEnabled val="1"/>
        </dgm:presLayoutVars>
      </dgm:prSet>
      <dgm:spPr/>
    </dgm:pt>
    <dgm:pt modelId="{01889F7F-B278-4EB0-BA48-58E1F37F4DAB}" type="pres">
      <dgm:prSet presAssocID="{8F9CA4A6-0185-423A-A582-1AD52A4BF2F7}" presName="spacer" presStyleCnt="0"/>
      <dgm:spPr/>
    </dgm:pt>
    <dgm:pt modelId="{FC45CBC1-E3EB-4D14-9D29-2CEA623D5511}" type="pres">
      <dgm:prSet presAssocID="{DC300037-DA67-4396-BF50-8D8F209A44A7}" presName="parentText" presStyleLbl="node1" presStyleIdx="1" presStyleCnt="3">
        <dgm:presLayoutVars>
          <dgm:chMax val="0"/>
          <dgm:bulletEnabled val="1"/>
        </dgm:presLayoutVars>
      </dgm:prSet>
      <dgm:spPr/>
    </dgm:pt>
    <dgm:pt modelId="{4F83DAB0-BCA2-4C99-BBAE-A0A0900EE8AB}" type="pres">
      <dgm:prSet presAssocID="{31509BE5-A5EF-4FCC-BFAD-BE58E993D613}" presName="spacer" presStyleCnt="0"/>
      <dgm:spPr/>
    </dgm:pt>
    <dgm:pt modelId="{96B399D3-8A01-4651-91B1-C62FFE574E69}" type="pres">
      <dgm:prSet presAssocID="{6E7AF4F7-CBE5-4598-BD07-734D87DDAA0B}" presName="parentText" presStyleLbl="node1" presStyleIdx="2" presStyleCnt="3">
        <dgm:presLayoutVars>
          <dgm:chMax val="0"/>
          <dgm:bulletEnabled val="1"/>
        </dgm:presLayoutVars>
      </dgm:prSet>
      <dgm:spPr/>
    </dgm:pt>
  </dgm:ptLst>
  <dgm:cxnLst>
    <dgm:cxn modelId="{7D05FB66-108C-4C92-AF2F-D431C26BB563}" srcId="{DCC568F5-88B7-483C-A5D4-EA4C6A68827A}" destId="{DC300037-DA67-4396-BF50-8D8F209A44A7}" srcOrd="1" destOrd="0" parTransId="{D99071DC-1234-43A0-96F2-0AC81BD77DAB}" sibTransId="{31509BE5-A5EF-4FCC-BFAD-BE58E993D613}"/>
    <dgm:cxn modelId="{C7C21B6A-15EC-43CE-BFC6-C1629562EF31}" type="presOf" srcId="{DCC568F5-88B7-483C-A5D4-EA4C6A68827A}" destId="{40D427B2-8A2F-4C20-99EB-7780E81ADF54}" srcOrd="0" destOrd="0" presId="urn:microsoft.com/office/officeart/2005/8/layout/vList2"/>
    <dgm:cxn modelId="{3289F5A9-61D1-4A78-9907-568CED029C31}" type="presOf" srcId="{EBC365CD-D6F8-41E8-9853-C2AC886059E4}" destId="{DEC21864-CA22-4FD6-8027-F2EEB02D118F}" srcOrd="0" destOrd="0" presId="urn:microsoft.com/office/officeart/2005/8/layout/vList2"/>
    <dgm:cxn modelId="{C33D7AB8-1CB2-4E52-8557-EE5C23AB8DB9}" srcId="{DCC568F5-88B7-483C-A5D4-EA4C6A68827A}" destId="{6E7AF4F7-CBE5-4598-BD07-734D87DDAA0B}" srcOrd="2" destOrd="0" parTransId="{1C576F62-9930-4E5E-8150-A7133E5D1546}" sibTransId="{82284908-C2AE-4E96-AC11-EB0E4F4E9543}"/>
    <dgm:cxn modelId="{44142DBA-A339-4939-B7EB-49CB29216249}" type="presOf" srcId="{6E7AF4F7-CBE5-4598-BD07-734D87DDAA0B}" destId="{96B399D3-8A01-4651-91B1-C62FFE574E69}" srcOrd="0" destOrd="0" presId="urn:microsoft.com/office/officeart/2005/8/layout/vList2"/>
    <dgm:cxn modelId="{625E4ADB-1C8B-4241-8C5A-10659600A1D0}" srcId="{DCC568F5-88B7-483C-A5D4-EA4C6A68827A}" destId="{EBC365CD-D6F8-41E8-9853-C2AC886059E4}" srcOrd="0" destOrd="0" parTransId="{978BCE2C-2079-4223-9F1A-641A16A5E0F5}" sibTransId="{8F9CA4A6-0185-423A-A582-1AD52A4BF2F7}"/>
    <dgm:cxn modelId="{235562F0-6C97-42D6-8F3D-3E440C79D713}" type="presOf" srcId="{DC300037-DA67-4396-BF50-8D8F209A44A7}" destId="{FC45CBC1-E3EB-4D14-9D29-2CEA623D5511}" srcOrd="0" destOrd="0" presId="urn:microsoft.com/office/officeart/2005/8/layout/vList2"/>
    <dgm:cxn modelId="{E7C8040D-06E2-4E42-8ACF-BD7D61B02EB6}" type="presParOf" srcId="{40D427B2-8A2F-4C20-99EB-7780E81ADF54}" destId="{DEC21864-CA22-4FD6-8027-F2EEB02D118F}" srcOrd="0" destOrd="0" presId="urn:microsoft.com/office/officeart/2005/8/layout/vList2"/>
    <dgm:cxn modelId="{6B80FCF4-6623-4B7C-86EE-DFF4A4A81C37}" type="presParOf" srcId="{40D427B2-8A2F-4C20-99EB-7780E81ADF54}" destId="{01889F7F-B278-4EB0-BA48-58E1F37F4DAB}" srcOrd="1" destOrd="0" presId="urn:microsoft.com/office/officeart/2005/8/layout/vList2"/>
    <dgm:cxn modelId="{49FA7A9C-65E3-4E28-BC42-4698FC1C54EC}" type="presParOf" srcId="{40D427B2-8A2F-4C20-99EB-7780E81ADF54}" destId="{FC45CBC1-E3EB-4D14-9D29-2CEA623D5511}" srcOrd="2" destOrd="0" presId="urn:microsoft.com/office/officeart/2005/8/layout/vList2"/>
    <dgm:cxn modelId="{587BF628-CBB7-46E3-8026-DE43878D0F6A}" type="presParOf" srcId="{40D427B2-8A2F-4C20-99EB-7780E81ADF54}" destId="{4F83DAB0-BCA2-4C99-BBAE-A0A0900EE8AB}" srcOrd="3" destOrd="0" presId="urn:microsoft.com/office/officeart/2005/8/layout/vList2"/>
    <dgm:cxn modelId="{E78F91F3-5D7C-425E-AEB3-EC9E6B124064}" type="presParOf" srcId="{40D427B2-8A2F-4C20-99EB-7780E81ADF54}" destId="{96B399D3-8A01-4651-91B1-C62FFE574E69}" srcOrd="4" destOrd="0" presId="urn:microsoft.com/office/officeart/2005/8/layout/vList2"/>
  </dgm:cxnLst>
  <dgm:bg>
    <a:noFill/>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B6DBD24D-750E-459F-A406-5E917B2FF94A}" type="doc">
      <dgm:prSet loTypeId="urn:microsoft.com/office/officeart/2005/8/layout/vProcess5" loCatId="process" qsTypeId="urn:microsoft.com/office/officeart/2005/8/quickstyle/simple1" qsCatId="simple" csTypeId="urn:microsoft.com/office/officeart/2005/8/colors/accent2_1" csCatId="accent2" phldr="1"/>
      <dgm:spPr/>
      <dgm:t>
        <a:bodyPr/>
        <a:lstStyle/>
        <a:p>
          <a:endParaRPr lang="en-US"/>
        </a:p>
      </dgm:t>
    </dgm:pt>
    <dgm:pt modelId="{8F15808B-482A-4DAC-A744-DE968C9E251F}">
      <dgm:prSet custT="1"/>
      <dgm:spPr/>
      <dgm:t>
        <a:bodyPr/>
        <a:lstStyle/>
        <a:p>
          <a:pPr algn="ctr"/>
          <a:r>
            <a:rPr lang="es-CO" sz="1200"/>
            <a:t>Estamos frente a una coyuntura de apreciación del tipo de cambio, y reducción del precio del petróleo</a:t>
          </a:r>
          <a:endParaRPr lang="en-US" sz="1200"/>
        </a:p>
      </dgm:t>
    </dgm:pt>
    <dgm:pt modelId="{74495B24-3263-483C-A12F-DF815D2BF4B8}" type="parTrans" cxnId="{0898A102-EA66-439F-895B-8988FA12B7FD}">
      <dgm:prSet/>
      <dgm:spPr/>
      <dgm:t>
        <a:bodyPr/>
        <a:lstStyle/>
        <a:p>
          <a:pPr algn="ctr"/>
          <a:endParaRPr lang="en-US" sz="1200"/>
        </a:p>
      </dgm:t>
    </dgm:pt>
    <dgm:pt modelId="{36EC0F5A-C959-4CDC-A089-DE1B9A657075}" type="sibTrans" cxnId="{0898A102-EA66-439F-895B-8988FA12B7FD}">
      <dgm:prSet custT="1"/>
      <dgm:spPr/>
      <dgm:t>
        <a:bodyPr/>
        <a:lstStyle/>
        <a:p>
          <a:pPr algn="ctr"/>
          <a:endParaRPr lang="en-US" sz="1200"/>
        </a:p>
      </dgm:t>
    </dgm:pt>
    <dgm:pt modelId="{DD0228C9-834E-4D76-913E-F4E7519176BC}">
      <dgm:prSet custT="1"/>
      <dgm:spPr/>
      <dgm:t>
        <a:bodyPr/>
        <a:lstStyle/>
        <a:p>
          <a:pPr algn="ctr"/>
          <a:r>
            <a:rPr lang="es-MX" sz="1200"/>
            <a:t>La apreciación del peso frente al dólar podría generar impactos positivos en la deuda pública externa y ayudar a la reducción de la inflación.</a:t>
          </a:r>
          <a:endParaRPr lang="en-US" sz="1200"/>
        </a:p>
      </dgm:t>
    </dgm:pt>
    <dgm:pt modelId="{0DA87ED0-D45B-4629-BF98-A25B1938C2BF}" type="parTrans" cxnId="{4023E634-8093-42CC-8268-7D1693776297}">
      <dgm:prSet/>
      <dgm:spPr/>
      <dgm:t>
        <a:bodyPr/>
        <a:lstStyle/>
        <a:p>
          <a:pPr algn="ctr"/>
          <a:endParaRPr lang="en-US" sz="1200"/>
        </a:p>
      </dgm:t>
    </dgm:pt>
    <dgm:pt modelId="{4CDFDDCA-1F29-4BED-BCEA-F233F5404EB9}" type="sibTrans" cxnId="{4023E634-8093-42CC-8268-7D1693776297}">
      <dgm:prSet/>
      <dgm:spPr/>
      <dgm:t>
        <a:bodyPr/>
        <a:lstStyle/>
        <a:p>
          <a:pPr algn="ctr"/>
          <a:endParaRPr lang="en-US" sz="1200"/>
        </a:p>
      </dgm:t>
    </dgm:pt>
    <dgm:pt modelId="{FBF8DD99-C87E-49ED-B7FC-070A593E9450}" type="pres">
      <dgm:prSet presAssocID="{B6DBD24D-750E-459F-A406-5E917B2FF94A}" presName="outerComposite" presStyleCnt="0">
        <dgm:presLayoutVars>
          <dgm:chMax val="5"/>
          <dgm:dir/>
          <dgm:resizeHandles val="exact"/>
        </dgm:presLayoutVars>
      </dgm:prSet>
      <dgm:spPr/>
    </dgm:pt>
    <dgm:pt modelId="{BAB773D7-8670-49AE-B416-318DF6CCBBFC}" type="pres">
      <dgm:prSet presAssocID="{B6DBD24D-750E-459F-A406-5E917B2FF94A}" presName="dummyMaxCanvas" presStyleCnt="0">
        <dgm:presLayoutVars/>
      </dgm:prSet>
      <dgm:spPr/>
    </dgm:pt>
    <dgm:pt modelId="{B5C63C32-377C-4EE5-996E-7C4E6A5E5076}" type="pres">
      <dgm:prSet presAssocID="{B6DBD24D-750E-459F-A406-5E917B2FF94A}" presName="TwoNodes_1" presStyleLbl="node1" presStyleIdx="0" presStyleCnt="2" custLinFactY="-200000" custLinFactNeighborX="-50926" custLinFactNeighborY="-202184">
        <dgm:presLayoutVars>
          <dgm:bulletEnabled val="1"/>
        </dgm:presLayoutVars>
      </dgm:prSet>
      <dgm:spPr/>
    </dgm:pt>
    <dgm:pt modelId="{0C91E03B-5249-4133-9DA3-9B8DFF2336D6}" type="pres">
      <dgm:prSet presAssocID="{B6DBD24D-750E-459F-A406-5E917B2FF94A}" presName="TwoNodes_2" presStyleLbl="node1" presStyleIdx="1" presStyleCnt="2">
        <dgm:presLayoutVars>
          <dgm:bulletEnabled val="1"/>
        </dgm:presLayoutVars>
      </dgm:prSet>
      <dgm:spPr/>
    </dgm:pt>
    <dgm:pt modelId="{5F28D646-65F3-4C18-ACD2-6B6F931F1207}" type="pres">
      <dgm:prSet presAssocID="{B6DBD24D-750E-459F-A406-5E917B2FF94A}" presName="TwoConn_1-2" presStyleLbl="fgAccFollowNode1" presStyleIdx="0" presStyleCnt="1">
        <dgm:presLayoutVars>
          <dgm:bulletEnabled val="1"/>
        </dgm:presLayoutVars>
      </dgm:prSet>
      <dgm:spPr/>
    </dgm:pt>
    <dgm:pt modelId="{14CD83B1-46FC-4F64-BA54-CF65F16B7A5E}" type="pres">
      <dgm:prSet presAssocID="{B6DBD24D-750E-459F-A406-5E917B2FF94A}" presName="TwoNodes_1_text" presStyleLbl="node1" presStyleIdx="1" presStyleCnt="2">
        <dgm:presLayoutVars>
          <dgm:bulletEnabled val="1"/>
        </dgm:presLayoutVars>
      </dgm:prSet>
      <dgm:spPr/>
    </dgm:pt>
    <dgm:pt modelId="{85C8D44E-E306-4F9F-ACCE-7049A9BF7B23}" type="pres">
      <dgm:prSet presAssocID="{B6DBD24D-750E-459F-A406-5E917B2FF94A}" presName="TwoNodes_2_text" presStyleLbl="node1" presStyleIdx="1" presStyleCnt="2">
        <dgm:presLayoutVars>
          <dgm:bulletEnabled val="1"/>
        </dgm:presLayoutVars>
      </dgm:prSet>
      <dgm:spPr/>
    </dgm:pt>
  </dgm:ptLst>
  <dgm:cxnLst>
    <dgm:cxn modelId="{0898A102-EA66-439F-895B-8988FA12B7FD}" srcId="{B6DBD24D-750E-459F-A406-5E917B2FF94A}" destId="{8F15808B-482A-4DAC-A744-DE968C9E251F}" srcOrd="0" destOrd="0" parTransId="{74495B24-3263-483C-A12F-DF815D2BF4B8}" sibTransId="{36EC0F5A-C959-4CDC-A089-DE1B9A657075}"/>
    <dgm:cxn modelId="{2E5EE907-ED57-4880-8D98-B78FBE1293B9}" type="presOf" srcId="{DD0228C9-834E-4D76-913E-F4E7519176BC}" destId="{85C8D44E-E306-4F9F-ACCE-7049A9BF7B23}" srcOrd="1" destOrd="0" presId="urn:microsoft.com/office/officeart/2005/8/layout/vProcess5"/>
    <dgm:cxn modelId="{4023E634-8093-42CC-8268-7D1693776297}" srcId="{B6DBD24D-750E-459F-A406-5E917B2FF94A}" destId="{DD0228C9-834E-4D76-913E-F4E7519176BC}" srcOrd="1" destOrd="0" parTransId="{0DA87ED0-D45B-4629-BF98-A25B1938C2BF}" sibTransId="{4CDFDDCA-1F29-4BED-BCEA-F233F5404EB9}"/>
    <dgm:cxn modelId="{C5E8989D-EB11-426D-BE88-B4BFF49377B7}" type="presOf" srcId="{8F15808B-482A-4DAC-A744-DE968C9E251F}" destId="{14CD83B1-46FC-4F64-BA54-CF65F16B7A5E}" srcOrd="1" destOrd="0" presId="urn:microsoft.com/office/officeart/2005/8/layout/vProcess5"/>
    <dgm:cxn modelId="{7AD97EB6-85DC-40A8-BE5D-D797BCB92793}" type="presOf" srcId="{8F15808B-482A-4DAC-A744-DE968C9E251F}" destId="{B5C63C32-377C-4EE5-996E-7C4E6A5E5076}" srcOrd="0" destOrd="0" presId="urn:microsoft.com/office/officeart/2005/8/layout/vProcess5"/>
    <dgm:cxn modelId="{4FC4F9CD-9564-4B00-B5BC-50330C804085}" type="presOf" srcId="{DD0228C9-834E-4D76-913E-F4E7519176BC}" destId="{0C91E03B-5249-4133-9DA3-9B8DFF2336D6}" srcOrd="0" destOrd="0" presId="urn:microsoft.com/office/officeart/2005/8/layout/vProcess5"/>
    <dgm:cxn modelId="{797F12D7-9CF6-4728-958A-4AB0A47E652F}" type="presOf" srcId="{B6DBD24D-750E-459F-A406-5E917B2FF94A}" destId="{FBF8DD99-C87E-49ED-B7FC-070A593E9450}" srcOrd="0" destOrd="0" presId="urn:microsoft.com/office/officeart/2005/8/layout/vProcess5"/>
    <dgm:cxn modelId="{9E9135FE-56CD-4792-A297-857B7604241B}" type="presOf" srcId="{36EC0F5A-C959-4CDC-A089-DE1B9A657075}" destId="{5F28D646-65F3-4C18-ACD2-6B6F931F1207}" srcOrd="0" destOrd="0" presId="urn:microsoft.com/office/officeart/2005/8/layout/vProcess5"/>
    <dgm:cxn modelId="{F66E993F-1562-420D-8DC7-7D5C8BA0FF89}" type="presParOf" srcId="{FBF8DD99-C87E-49ED-B7FC-070A593E9450}" destId="{BAB773D7-8670-49AE-B416-318DF6CCBBFC}" srcOrd="0" destOrd="0" presId="urn:microsoft.com/office/officeart/2005/8/layout/vProcess5"/>
    <dgm:cxn modelId="{DBB0837E-326D-4C95-AAAF-04EBE13C3743}" type="presParOf" srcId="{FBF8DD99-C87E-49ED-B7FC-070A593E9450}" destId="{B5C63C32-377C-4EE5-996E-7C4E6A5E5076}" srcOrd="1" destOrd="0" presId="urn:microsoft.com/office/officeart/2005/8/layout/vProcess5"/>
    <dgm:cxn modelId="{D7296B64-D20C-4E58-8B2D-BB4DB8B9D69A}" type="presParOf" srcId="{FBF8DD99-C87E-49ED-B7FC-070A593E9450}" destId="{0C91E03B-5249-4133-9DA3-9B8DFF2336D6}" srcOrd="2" destOrd="0" presId="urn:microsoft.com/office/officeart/2005/8/layout/vProcess5"/>
    <dgm:cxn modelId="{E3BABF0A-68D7-4E87-AE04-6D963122B762}" type="presParOf" srcId="{FBF8DD99-C87E-49ED-B7FC-070A593E9450}" destId="{5F28D646-65F3-4C18-ACD2-6B6F931F1207}" srcOrd="3" destOrd="0" presId="urn:microsoft.com/office/officeart/2005/8/layout/vProcess5"/>
    <dgm:cxn modelId="{3914DBE0-611A-4D7A-9F39-2613F79C452A}" type="presParOf" srcId="{FBF8DD99-C87E-49ED-B7FC-070A593E9450}" destId="{14CD83B1-46FC-4F64-BA54-CF65F16B7A5E}" srcOrd="4" destOrd="0" presId="urn:microsoft.com/office/officeart/2005/8/layout/vProcess5"/>
    <dgm:cxn modelId="{66C41459-C802-4665-BC25-115B6765C23D}" type="presParOf" srcId="{FBF8DD99-C87E-49ED-B7FC-070A593E9450}" destId="{85C8D44E-E306-4F9F-ACCE-7049A9BF7B23}"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81A7DA-910E-49C5-9876-BDB50D4330BC}"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en-US"/>
        </a:p>
      </dgm:t>
    </dgm:pt>
    <dgm:pt modelId="{7DAA8692-46CF-4DC7-BB31-D0820C15E0BB}">
      <dgm:prSet/>
      <dgm:spPr/>
      <dgm:t>
        <a:bodyPr/>
        <a:lstStyle/>
        <a:p>
          <a:pPr algn="ctr"/>
          <a:r>
            <a:rPr lang="es-ES"/>
            <a:t>La inflación ha mostrado una tendencia decreciente</a:t>
          </a:r>
          <a:endParaRPr lang="en-US"/>
        </a:p>
      </dgm:t>
    </dgm:pt>
    <dgm:pt modelId="{896A236A-958A-4AA4-A874-2AAF17763948}" type="parTrans" cxnId="{9693D48D-F9C5-450E-992B-0ED765E55D85}">
      <dgm:prSet/>
      <dgm:spPr/>
      <dgm:t>
        <a:bodyPr/>
        <a:lstStyle/>
        <a:p>
          <a:pPr algn="ctr"/>
          <a:endParaRPr lang="en-US"/>
        </a:p>
      </dgm:t>
    </dgm:pt>
    <dgm:pt modelId="{9C40A69D-361D-472E-9009-8DE6F8C79284}" type="sibTrans" cxnId="{9693D48D-F9C5-450E-992B-0ED765E55D85}">
      <dgm:prSet/>
      <dgm:spPr/>
      <dgm:t>
        <a:bodyPr/>
        <a:lstStyle/>
        <a:p>
          <a:pPr algn="ctr"/>
          <a:endParaRPr lang="en-US"/>
        </a:p>
      </dgm:t>
    </dgm:pt>
    <dgm:pt modelId="{9B13E9F0-A6D3-4BD6-AE8A-45B8AC8A6439}">
      <dgm:prSet/>
      <dgm:spPr/>
      <dgm:t>
        <a:bodyPr/>
        <a:lstStyle/>
        <a:p>
          <a:pPr algn="ctr"/>
          <a:r>
            <a:rPr lang="es-ES"/>
            <a:t>El Gobierno proyecta una inflación de 4,5% a fines de 2025 y 3,2% a fines de 2026.</a:t>
          </a:r>
          <a:endParaRPr lang="en-US"/>
        </a:p>
      </dgm:t>
    </dgm:pt>
    <dgm:pt modelId="{E16CDE63-8F62-4499-9576-8AD44B1AAEF0}" type="parTrans" cxnId="{0028400D-F913-4222-AC15-BE3220E4A931}">
      <dgm:prSet/>
      <dgm:spPr/>
      <dgm:t>
        <a:bodyPr/>
        <a:lstStyle/>
        <a:p>
          <a:pPr algn="ctr"/>
          <a:endParaRPr lang="en-US"/>
        </a:p>
      </dgm:t>
    </dgm:pt>
    <dgm:pt modelId="{7DBA1EA9-4701-4287-AD32-39041DB1CDFC}" type="sibTrans" cxnId="{0028400D-F913-4222-AC15-BE3220E4A931}">
      <dgm:prSet/>
      <dgm:spPr/>
      <dgm:t>
        <a:bodyPr/>
        <a:lstStyle/>
        <a:p>
          <a:pPr algn="ctr"/>
          <a:endParaRPr lang="en-US"/>
        </a:p>
      </dgm:t>
    </dgm:pt>
    <dgm:pt modelId="{B65DEE62-23DF-4006-8854-38D9DF21F81D}">
      <dgm:prSet/>
      <dgm:spPr/>
      <dgm:t>
        <a:bodyPr/>
        <a:lstStyle/>
        <a:p>
          <a:pPr algn="ctr"/>
          <a:r>
            <a:rPr lang="es-ES"/>
            <a:t>El Banco de la república prevé 4,7% para fin del  año en curso, y que continúe su tendencia decreciente en 2026.</a:t>
          </a:r>
          <a:endParaRPr lang="en-US"/>
        </a:p>
      </dgm:t>
    </dgm:pt>
    <dgm:pt modelId="{84C5D33C-4152-4B48-9DD6-5DA4268731FD}" type="parTrans" cxnId="{DCA45547-19D6-45AC-B8AD-6C7C805072B8}">
      <dgm:prSet/>
      <dgm:spPr/>
      <dgm:t>
        <a:bodyPr/>
        <a:lstStyle/>
        <a:p>
          <a:pPr algn="ctr"/>
          <a:endParaRPr lang="en-US"/>
        </a:p>
      </dgm:t>
    </dgm:pt>
    <dgm:pt modelId="{0AB99B4C-56F5-4D71-8148-DE891A24D1DE}" type="sibTrans" cxnId="{DCA45547-19D6-45AC-B8AD-6C7C805072B8}">
      <dgm:prSet/>
      <dgm:spPr/>
      <dgm:t>
        <a:bodyPr/>
        <a:lstStyle/>
        <a:p>
          <a:pPr algn="ctr"/>
          <a:endParaRPr lang="en-US"/>
        </a:p>
      </dgm:t>
    </dgm:pt>
    <dgm:pt modelId="{525DBA51-4558-4F74-AE56-E0B89905BF22}" type="pres">
      <dgm:prSet presAssocID="{6081A7DA-910E-49C5-9876-BDB50D4330BC}" presName="linear" presStyleCnt="0">
        <dgm:presLayoutVars>
          <dgm:animLvl val="lvl"/>
          <dgm:resizeHandles val="exact"/>
        </dgm:presLayoutVars>
      </dgm:prSet>
      <dgm:spPr/>
    </dgm:pt>
    <dgm:pt modelId="{1DCAA942-6853-447F-9D73-0C7683DF22CB}" type="pres">
      <dgm:prSet presAssocID="{7DAA8692-46CF-4DC7-BB31-D0820C15E0BB}" presName="parentText" presStyleLbl="node1" presStyleIdx="0" presStyleCnt="3">
        <dgm:presLayoutVars>
          <dgm:chMax val="0"/>
          <dgm:bulletEnabled val="1"/>
        </dgm:presLayoutVars>
      </dgm:prSet>
      <dgm:spPr/>
    </dgm:pt>
    <dgm:pt modelId="{258212E0-F673-4736-BF37-FAB070068C83}" type="pres">
      <dgm:prSet presAssocID="{9C40A69D-361D-472E-9009-8DE6F8C79284}" presName="spacer" presStyleCnt="0"/>
      <dgm:spPr/>
    </dgm:pt>
    <dgm:pt modelId="{DC2024CC-168E-4151-B772-FBD6793A6593}" type="pres">
      <dgm:prSet presAssocID="{9B13E9F0-A6D3-4BD6-AE8A-45B8AC8A6439}" presName="parentText" presStyleLbl="node1" presStyleIdx="1" presStyleCnt="3">
        <dgm:presLayoutVars>
          <dgm:chMax val="0"/>
          <dgm:bulletEnabled val="1"/>
        </dgm:presLayoutVars>
      </dgm:prSet>
      <dgm:spPr/>
    </dgm:pt>
    <dgm:pt modelId="{1E437860-8F77-4523-91A5-47D3AA0B6FD4}" type="pres">
      <dgm:prSet presAssocID="{7DBA1EA9-4701-4287-AD32-39041DB1CDFC}" presName="spacer" presStyleCnt="0"/>
      <dgm:spPr/>
    </dgm:pt>
    <dgm:pt modelId="{3E22714B-1382-49AC-B916-E5303F9EB7D9}" type="pres">
      <dgm:prSet presAssocID="{B65DEE62-23DF-4006-8854-38D9DF21F81D}" presName="parentText" presStyleLbl="node1" presStyleIdx="2" presStyleCnt="3">
        <dgm:presLayoutVars>
          <dgm:chMax val="0"/>
          <dgm:bulletEnabled val="1"/>
        </dgm:presLayoutVars>
      </dgm:prSet>
      <dgm:spPr/>
    </dgm:pt>
  </dgm:ptLst>
  <dgm:cxnLst>
    <dgm:cxn modelId="{0028400D-F913-4222-AC15-BE3220E4A931}" srcId="{6081A7DA-910E-49C5-9876-BDB50D4330BC}" destId="{9B13E9F0-A6D3-4BD6-AE8A-45B8AC8A6439}" srcOrd="1" destOrd="0" parTransId="{E16CDE63-8F62-4499-9576-8AD44B1AAEF0}" sibTransId="{7DBA1EA9-4701-4287-AD32-39041DB1CDFC}"/>
    <dgm:cxn modelId="{6F3A5916-EE7C-4836-8CDB-8CC88E30654F}" type="presOf" srcId="{9B13E9F0-A6D3-4BD6-AE8A-45B8AC8A6439}" destId="{DC2024CC-168E-4151-B772-FBD6793A6593}" srcOrd="0" destOrd="0" presId="urn:microsoft.com/office/officeart/2005/8/layout/vList2"/>
    <dgm:cxn modelId="{752D5F1F-2882-4BE3-B916-8B623AFCC1D4}" type="presOf" srcId="{6081A7DA-910E-49C5-9876-BDB50D4330BC}" destId="{525DBA51-4558-4F74-AE56-E0B89905BF22}" srcOrd="0" destOrd="0" presId="urn:microsoft.com/office/officeart/2005/8/layout/vList2"/>
    <dgm:cxn modelId="{E577B537-E64A-4F3E-9276-936B4EDBF301}" type="presOf" srcId="{7DAA8692-46CF-4DC7-BB31-D0820C15E0BB}" destId="{1DCAA942-6853-447F-9D73-0C7683DF22CB}" srcOrd="0" destOrd="0" presId="urn:microsoft.com/office/officeart/2005/8/layout/vList2"/>
    <dgm:cxn modelId="{DCA45547-19D6-45AC-B8AD-6C7C805072B8}" srcId="{6081A7DA-910E-49C5-9876-BDB50D4330BC}" destId="{B65DEE62-23DF-4006-8854-38D9DF21F81D}" srcOrd="2" destOrd="0" parTransId="{84C5D33C-4152-4B48-9DD6-5DA4268731FD}" sibTransId="{0AB99B4C-56F5-4D71-8148-DE891A24D1DE}"/>
    <dgm:cxn modelId="{82336561-2F15-4C55-AFE9-8AC62969A01E}" type="presOf" srcId="{B65DEE62-23DF-4006-8854-38D9DF21F81D}" destId="{3E22714B-1382-49AC-B916-E5303F9EB7D9}" srcOrd="0" destOrd="0" presId="urn:microsoft.com/office/officeart/2005/8/layout/vList2"/>
    <dgm:cxn modelId="{9693D48D-F9C5-450E-992B-0ED765E55D85}" srcId="{6081A7DA-910E-49C5-9876-BDB50D4330BC}" destId="{7DAA8692-46CF-4DC7-BB31-D0820C15E0BB}" srcOrd="0" destOrd="0" parTransId="{896A236A-958A-4AA4-A874-2AAF17763948}" sibTransId="{9C40A69D-361D-472E-9009-8DE6F8C79284}"/>
    <dgm:cxn modelId="{6F1FBC32-9CD9-4EED-816C-363F1F059352}" type="presParOf" srcId="{525DBA51-4558-4F74-AE56-E0B89905BF22}" destId="{1DCAA942-6853-447F-9D73-0C7683DF22CB}" srcOrd="0" destOrd="0" presId="urn:microsoft.com/office/officeart/2005/8/layout/vList2"/>
    <dgm:cxn modelId="{9BCC3756-D2BB-474B-A1D3-3E9D5E3E8E67}" type="presParOf" srcId="{525DBA51-4558-4F74-AE56-E0B89905BF22}" destId="{258212E0-F673-4736-BF37-FAB070068C83}" srcOrd="1" destOrd="0" presId="urn:microsoft.com/office/officeart/2005/8/layout/vList2"/>
    <dgm:cxn modelId="{D1041E5D-5FBE-408F-A578-B7BD9A2FCD91}" type="presParOf" srcId="{525DBA51-4558-4F74-AE56-E0B89905BF22}" destId="{DC2024CC-168E-4151-B772-FBD6793A6593}" srcOrd="2" destOrd="0" presId="urn:microsoft.com/office/officeart/2005/8/layout/vList2"/>
    <dgm:cxn modelId="{55FED24D-33BB-486F-AD8E-9F1CE31F47B5}" type="presParOf" srcId="{525DBA51-4558-4F74-AE56-E0B89905BF22}" destId="{1E437860-8F77-4523-91A5-47D3AA0B6FD4}" srcOrd="3" destOrd="0" presId="urn:microsoft.com/office/officeart/2005/8/layout/vList2"/>
    <dgm:cxn modelId="{1C77A657-49BE-45C4-802A-A61E165A55E3}" type="presParOf" srcId="{525DBA51-4558-4F74-AE56-E0B89905BF22}" destId="{3E22714B-1382-49AC-B916-E5303F9EB7D9}"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CO"/>
        </a:p>
      </dgm:t>
    </dgm:pt>
    <dgm:pt modelId="{89E2249D-41D6-4180-9489-3B62018081C1}">
      <dgm:prSet phldrT="[Texto]" custT="1"/>
      <dgm:spPr/>
      <dgm:t>
        <a:bodyPr/>
        <a:lstStyle/>
        <a:p>
          <a:pPr algn="ctr"/>
          <a:r>
            <a:rPr lang="es-ES" sz="1600"/>
            <a:t>2025</a:t>
          </a:r>
          <a:endParaRPr lang="es-CO" sz="160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pPr algn="ctr"/>
          <a:endParaRPr lang="es-CO" sz="1600"/>
        </a:p>
      </dgm:t>
    </dgm:pt>
    <dgm:pt modelId="{8BCA628C-92D6-4508-88D3-4932BC1D04A7}">
      <dgm:prSet phldrT="[Texto]" custT="1"/>
      <dgm:spPr/>
      <dgm:t>
        <a:bodyPr/>
        <a:lstStyle/>
        <a:p>
          <a:pPr algn="ctr"/>
          <a:r>
            <a:rPr lang="es-CO" sz="1600"/>
            <a:t>$281,4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pPr algn="ctr"/>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Y="92838" custLinFactNeighborY="-5670">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CO"/>
        </a:p>
      </dgm:t>
    </dgm:pt>
    <dgm:pt modelId="{89E2249D-41D6-4180-9489-3B62018081C1}">
      <dgm:prSet phldrT="[Texto]" custT="1"/>
      <dgm:spPr/>
      <dgm:t>
        <a:bodyPr/>
        <a:lstStyle/>
        <a:p>
          <a:pPr algn="ctr"/>
          <a:r>
            <a:rPr lang="es-ES" sz="1600"/>
            <a:t>2026</a:t>
          </a:r>
          <a:endParaRPr lang="es-CO" sz="160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endParaRPr lang="es-CO" sz="1600"/>
        </a:p>
      </dgm:t>
    </dgm:pt>
    <dgm:pt modelId="{8BCA628C-92D6-4508-88D3-4932BC1D04A7}">
      <dgm:prSet phldrT="[Texto]" custT="1"/>
      <dgm:spPr/>
      <dgm:t>
        <a:bodyPr/>
        <a:lstStyle/>
        <a:p>
          <a:pPr algn="ctr"/>
          <a:r>
            <a:rPr lang="es-CO" sz="1600"/>
            <a:t>$321,6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X="89545" custScaleY="99469">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s-CO"/>
        </a:p>
      </dgm:t>
    </dgm:pt>
    <dgm:pt modelId="{89E2249D-41D6-4180-9489-3B62018081C1}">
      <dgm:prSet phldrT="[Texto]" custT="1"/>
      <dgm:spPr/>
      <dgm:t>
        <a:bodyPr/>
        <a:lstStyle/>
        <a:p>
          <a:pPr algn="ctr"/>
          <a:r>
            <a:rPr lang="es-ES" sz="1600"/>
            <a:t>2025</a:t>
          </a:r>
          <a:endParaRPr lang="es-CO" sz="160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pPr algn="ctr"/>
          <a:endParaRPr lang="es-CO" sz="1600"/>
        </a:p>
      </dgm:t>
    </dgm:pt>
    <dgm:pt modelId="{8BCA628C-92D6-4508-88D3-4932BC1D04A7}">
      <dgm:prSet phldrT="[Texto]" custT="1"/>
      <dgm:spPr/>
      <dgm:t>
        <a:bodyPr/>
        <a:lstStyle/>
        <a:p>
          <a:pPr algn="ctr"/>
          <a:r>
            <a:rPr lang="es-CO" sz="1600"/>
            <a:t>$307,3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pPr algn="ctr"/>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Y="92838" custLinFactNeighborY="-5670">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E414BE6-7134-4354-BBE7-469C073395A1}"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s-CO"/>
        </a:p>
      </dgm:t>
    </dgm:pt>
    <dgm:pt modelId="{89E2249D-41D6-4180-9489-3B62018081C1}">
      <dgm:prSet phldrT="[Texto]" custT="1"/>
      <dgm:spPr/>
      <dgm:t>
        <a:bodyPr/>
        <a:lstStyle/>
        <a:p>
          <a:pPr algn="ctr"/>
          <a:r>
            <a:rPr lang="es-ES" sz="1600"/>
            <a:t>2026</a:t>
          </a:r>
          <a:endParaRPr lang="es-CO" sz="1600"/>
        </a:p>
      </dgm:t>
    </dgm:pt>
    <dgm:pt modelId="{39CA3213-8BD0-47D2-B219-F42CE87EB108}" type="parTrans" cxnId="{36C517E5-9D44-4263-8106-8A093E045F70}">
      <dgm:prSet/>
      <dgm:spPr/>
      <dgm:t>
        <a:bodyPr/>
        <a:lstStyle/>
        <a:p>
          <a:pPr algn="ctr"/>
          <a:endParaRPr lang="es-CO" sz="1600"/>
        </a:p>
      </dgm:t>
    </dgm:pt>
    <dgm:pt modelId="{754FC29C-3923-4D99-88CB-7EB016C2511E}" type="sibTrans" cxnId="{36C517E5-9D44-4263-8106-8A093E045F70}">
      <dgm:prSet/>
      <dgm:spPr/>
      <dgm:t>
        <a:bodyPr/>
        <a:lstStyle/>
        <a:p>
          <a:endParaRPr lang="es-CO" sz="1600"/>
        </a:p>
      </dgm:t>
    </dgm:pt>
    <dgm:pt modelId="{8BCA628C-92D6-4508-88D3-4932BC1D04A7}">
      <dgm:prSet phldrT="[Texto]" custT="1"/>
      <dgm:spPr/>
      <dgm:t>
        <a:bodyPr/>
        <a:lstStyle/>
        <a:p>
          <a:pPr algn="ctr"/>
          <a:r>
            <a:rPr lang="es-CO" sz="1600"/>
            <a:t>$301,8 Billones</a:t>
          </a:r>
        </a:p>
      </dgm:t>
    </dgm:pt>
    <dgm:pt modelId="{CFD1B3E3-83EB-4C58-8042-5D0EB9593F67}" type="parTrans" cxnId="{0E6C5B6E-B436-43CA-B916-BEE6366CA70E}">
      <dgm:prSet/>
      <dgm:spPr/>
      <dgm:t>
        <a:bodyPr/>
        <a:lstStyle/>
        <a:p>
          <a:pPr algn="ctr"/>
          <a:endParaRPr lang="es-CO" sz="1600"/>
        </a:p>
      </dgm:t>
    </dgm:pt>
    <dgm:pt modelId="{3142CB76-FC51-4DC3-B07C-72B041AAD28A}" type="sibTrans" cxnId="{0E6C5B6E-B436-43CA-B916-BEE6366CA70E}">
      <dgm:prSet/>
      <dgm:spPr/>
      <dgm:t>
        <a:bodyPr/>
        <a:lstStyle/>
        <a:p>
          <a:endParaRPr lang="es-CO" sz="1600"/>
        </a:p>
      </dgm:t>
    </dgm:pt>
    <dgm:pt modelId="{66BCC38F-5087-490F-BE28-560764FD7391}" type="pres">
      <dgm:prSet presAssocID="{9E414BE6-7134-4354-BBE7-469C073395A1}" presName="linear" presStyleCnt="0">
        <dgm:presLayoutVars>
          <dgm:animLvl val="lvl"/>
          <dgm:resizeHandles val="exact"/>
        </dgm:presLayoutVars>
      </dgm:prSet>
      <dgm:spPr/>
    </dgm:pt>
    <dgm:pt modelId="{2B8F5CAB-5E49-4581-8DF5-69B23D6E3E85}" type="pres">
      <dgm:prSet presAssocID="{89E2249D-41D6-4180-9489-3B62018081C1}" presName="parentText" presStyleLbl="node1" presStyleIdx="0" presStyleCnt="1" custScaleX="89545" custScaleY="99469">
        <dgm:presLayoutVars>
          <dgm:chMax val="0"/>
          <dgm:bulletEnabled val="1"/>
        </dgm:presLayoutVars>
      </dgm:prSet>
      <dgm:spPr/>
    </dgm:pt>
    <dgm:pt modelId="{FB533EAD-E888-49FE-BE31-3961485C29ED}" type="pres">
      <dgm:prSet presAssocID="{89E2249D-41D6-4180-9489-3B62018081C1}" presName="childText" presStyleLbl="revTx" presStyleIdx="0" presStyleCnt="1">
        <dgm:presLayoutVars>
          <dgm:bulletEnabled val="1"/>
        </dgm:presLayoutVars>
      </dgm:prSet>
      <dgm:spPr/>
    </dgm:pt>
  </dgm:ptLst>
  <dgm:cxnLst>
    <dgm:cxn modelId="{5ED9FA3E-F8D5-48D2-8FE6-F2D9A6A20D22}" type="presOf" srcId="{89E2249D-41D6-4180-9489-3B62018081C1}" destId="{2B8F5CAB-5E49-4581-8DF5-69B23D6E3E85}" srcOrd="0" destOrd="0" presId="urn:microsoft.com/office/officeart/2005/8/layout/vList2"/>
    <dgm:cxn modelId="{0E6C5B6E-B436-43CA-B916-BEE6366CA70E}" srcId="{89E2249D-41D6-4180-9489-3B62018081C1}" destId="{8BCA628C-92D6-4508-88D3-4932BC1D04A7}" srcOrd="0" destOrd="0" parTransId="{CFD1B3E3-83EB-4C58-8042-5D0EB9593F67}" sibTransId="{3142CB76-FC51-4DC3-B07C-72B041AAD28A}"/>
    <dgm:cxn modelId="{F6DB558E-D51D-49A7-A6B5-B41E135E2191}" type="presOf" srcId="{8BCA628C-92D6-4508-88D3-4932BC1D04A7}" destId="{FB533EAD-E888-49FE-BE31-3961485C29ED}" srcOrd="0" destOrd="0" presId="urn:microsoft.com/office/officeart/2005/8/layout/vList2"/>
    <dgm:cxn modelId="{418C4BA1-7A3B-4585-9ED1-1B4747065A3D}" type="presOf" srcId="{9E414BE6-7134-4354-BBE7-469C073395A1}" destId="{66BCC38F-5087-490F-BE28-560764FD7391}" srcOrd="0" destOrd="0" presId="urn:microsoft.com/office/officeart/2005/8/layout/vList2"/>
    <dgm:cxn modelId="{36C517E5-9D44-4263-8106-8A093E045F70}" srcId="{9E414BE6-7134-4354-BBE7-469C073395A1}" destId="{89E2249D-41D6-4180-9489-3B62018081C1}" srcOrd="0" destOrd="0" parTransId="{39CA3213-8BD0-47D2-B219-F42CE87EB108}" sibTransId="{754FC29C-3923-4D99-88CB-7EB016C2511E}"/>
    <dgm:cxn modelId="{837894CD-85C2-4314-A092-EE16DBE24087}" type="presParOf" srcId="{66BCC38F-5087-490F-BE28-560764FD7391}" destId="{2B8F5CAB-5E49-4581-8DF5-69B23D6E3E85}" srcOrd="0" destOrd="0" presId="urn:microsoft.com/office/officeart/2005/8/layout/vList2"/>
    <dgm:cxn modelId="{08C56191-9993-4652-8724-006F9F898260}" type="presParOf" srcId="{66BCC38F-5087-490F-BE28-560764FD7391}" destId="{FB533EAD-E888-49FE-BE31-3961485C29ED}" srcOrd="1"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84D4D-1749-4DA9-AD08-8A9D7472D4CA}">
      <dsp:nvSpPr>
        <dsp:cNvPr id="0" name=""/>
        <dsp:cNvSpPr/>
      </dsp:nvSpPr>
      <dsp:spPr>
        <a:xfrm>
          <a:off x="0" y="3037"/>
          <a:ext cx="3240000" cy="561600"/>
        </a:xfrm>
        <a:prstGeom prst="roundRect">
          <a:avLst/>
        </a:prstGeom>
        <a:solidFill>
          <a:srgbClr val="2C33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Total $530,7 Billones</a:t>
          </a:r>
          <a:r>
            <a:rPr lang="es-CO" sz="2000" kern="1200" dirty="0"/>
            <a:t> </a:t>
          </a:r>
        </a:p>
      </dsp:txBody>
      <dsp:txXfrm>
        <a:off x="27415" y="30452"/>
        <a:ext cx="3185170" cy="506770"/>
      </dsp:txXfrm>
    </dsp:sp>
    <dsp:sp modelId="{F71D67F1-7E21-4E2B-A624-053777FE0CF7}">
      <dsp:nvSpPr>
        <dsp:cNvPr id="0" name=""/>
        <dsp:cNvSpPr/>
      </dsp:nvSpPr>
      <dsp:spPr>
        <a:xfrm>
          <a:off x="0" y="564637"/>
          <a:ext cx="3240000" cy="51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dirty="0"/>
            <a:t>513,8 en 2025</a:t>
          </a:r>
        </a:p>
        <a:p>
          <a:pPr marL="171450" lvl="1" indent="-171450" algn="ctr" defTabSz="711200">
            <a:lnSpc>
              <a:spcPct val="90000"/>
            </a:lnSpc>
            <a:spcBef>
              <a:spcPct val="0"/>
            </a:spcBef>
            <a:spcAft>
              <a:spcPct val="20000"/>
            </a:spcAft>
            <a:buChar char="•"/>
          </a:pPr>
          <a:r>
            <a:rPr lang="es-CO" sz="1600" kern="1200" dirty="0"/>
            <a:t>Crecimiento del 3,3%</a:t>
          </a:r>
        </a:p>
      </dsp:txBody>
      <dsp:txXfrm>
        <a:off x="0" y="564637"/>
        <a:ext cx="3240000" cy="51232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81E93-8DA4-442F-8E04-062F2BD65F11}">
      <dsp:nvSpPr>
        <dsp:cNvPr id="0" name=""/>
        <dsp:cNvSpPr/>
      </dsp:nvSpPr>
      <dsp:spPr>
        <a:xfrm>
          <a:off x="4075" y="1318843"/>
          <a:ext cx="2536603" cy="1268301"/>
        </a:xfrm>
        <a:prstGeom prst="roundRect">
          <a:avLst>
            <a:gd name="adj" fmla="val 10000"/>
          </a:avLst>
        </a:prstGeom>
        <a:solidFill>
          <a:schemeClr val="lt1">
            <a:hueOff val="0"/>
            <a:satOff val="0"/>
            <a:lumOff val="0"/>
            <a:alphaOff val="0"/>
          </a:schemeClr>
        </a:solidFill>
        <a:ln w="25400" cap="flat" cmpd="sng" algn="ctr">
          <a:solidFill>
            <a:srgbClr val="2C338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$34,5 Billones</a:t>
          </a:r>
          <a:endParaRPr lang="es-CO" sz="2000" b="1" kern="1200" dirty="0"/>
        </a:p>
      </dsp:txBody>
      <dsp:txXfrm>
        <a:off x="41222" y="1355990"/>
        <a:ext cx="2462309" cy="1194007"/>
      </dsp:txXfrm>
    </dsp:sp>
    <dsp:sp modelId="{078F9096-ED24-40A1-B214-39C3FBE9BABE}">
      <dsp:nvSpPr>
        <dsp:cNvPr id="0" name=""/>
        <dsp:cNvSpPr/>
      </dsp:nvSpPr>
      <dsp:spPr>
        <a:xfrm rot="19457599">
          <a:off x="2423232" y="1559133"/>
          <a:ext cx="1249534" cy="58447"/>
        </a:xfrm>
        <a:custGeom>
          <a:avLst/>
          <a:gdLst/>
          <a:ahLst/>
          <a:cxnLst/>
          <a:rect l="0" t="0" r="0" b="0"/>
          <a:pathLst>
            <a:path>
              <a:moveTo>
                <a:pt x="0" y="29223"/>
              </a:moveTo>
              <a:lnTo>
                <a:pt x="1249534" y="292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es-CO" sz="300" kern="1200"/>
        </a:p>
      </dsp:txBody>
      <dsp:txXfrm>
        <a:off x="3016761" y="1557118"/>
        <a:ext cx="62476" cy="62476"/>
      </dsp:txXfrm>
    </dsp:sp>
    <dsp:sp modelId="{4CE69B9B-1BF2-48C7-9395-1C792F376B92}">
      <dsp:nvSpPr>
        <dsp:cNvPr id="0" name=""/>
        <dsp:cNvSpPr/>
      </dsp:nvSpPr>
      <dsp:spPr>
        <a:xfrm>
          <a:off x="3555320" y="589569"/>
          <a:ext cx="2536603" cy="1268301"/>
        </a:xfrm>
        <a:prstGeom prst="roundRect">
          <a:avLst>
            <a:gd name="adj" fmla="val 10000"/>
          </a:avLst>
        </a:prstGeom>
        <a:solidFill>
          <a:schemeClr val="lt1">
            <a:hueOff val="0"/>
            <a:satOff val="0"/>
            <a:lumOff val="0"/>
            <a:alphaOff val="0"/>
          </a:schemeClr>
        </a:solidFill>
        <a:ln w="25400" cap="flat" cmpd="sng" algn="ctr">
          <a:solidFill>
            <a:srgbClr val="2C338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Ley de Financiamiento </a:t>
          </a:r>
        </a:p>
        <a:p>
          <a:pPr marL="0" lvl="0" indent="0" algn="ctr" defTabSz="889000">
            <a:lnSpc>
              <a:spcPct val="90000"/>
            </a:lnSpc>
            <a:spcBef>
              <a:spcPct val="0"/>
            </a:spcBef>
            <a:spcAft>
              <a:spcPct val="35000"/>
            </a:spcAft>
            <a:buNone/>
          </a:pPr>
          <a:r>
            <a:rPr lang="es-ES" sz="2000" b="1" kern="1200" dirty="0"/>
            <a:t>$26,3 Billones</a:t>
          </a:r>
          <a:endParaRPr lang="es-CO" sz="2000" b="1" kern="1200" dirty="0"/>
        </a:p>
      </dsp:txBody>
      <dsp:txXfrm>
        <a:off x="3592467" y="626716"/>
        <a:ext cx="2462309" cy="1194007"/>
      </dsp:txXfrm>
    </dsp:sp>
    <dsp:sp modelId="{9DC3097F-DD9B-4543-A658-35115CE1D974}">
      <dsp:nvSpPr>
        <dsp:cNvPr id="0" name=""/>
        <dsp:cNvSpPr/>
      </dsp:nvSpPr>
      <dsp:spPr>
        <a:xfrm rot="2142401">
          <a:off x="2423232" y="2288407"/>
          <a:ext cx="1249534" cy="58447"/>
        </a:xfrm>
        <a:custGeom>
          <a:avLst/>
          <a:gdLst/>
          <a:ahLst/>
          <a:cxnLst/>
          <a:rect l="0" t="0" r="0" b="0"/>
          <a:pathLst>
            <a:path>
              <a:moveTo>
                <a:pt x="0" y="29223"/>
              </a:moveTo>
              <a:lnTo>
                <a:pt x="1249534" y="292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es-CO" sz="300" kern="1200"/>
        </a:p>
      </dsp:txBody>
      <dsp:txXfrm>
        <a:off x="3016761" y="2286392"/>
        <a:ext cx="62476" cy="62476"/>
      </dsp:txXfrm>
    </dsp:sp>
    <dsp:sp modelId="{8E42F327-6B60-4241-A416-E655F197D314}">
      <dsp:nvSpPr>
        <dsp:cNvPr id="0" name=""/>
        <dsp:cNvSpPr/>
      </dsp:nvSpPr>
      <dsp:spPr>
        <a:xfrm>
          <a:off x="3555320" y="2048116"/>
          <a:ext cx="2536603" cy="1268301"/>
        </a:xfrm>
        <a:prstGeom prst="roundRect">
          <a:avLst>
            <a:gd name="adj" fmla="val 10000"/>
          </a:avLst>
        </a:prstGeom>
        <a:solidFill>
          <a:schemeClr val="lt1">
            <a:hueOff val="0"/>
            <a:satOff val="0"/>
            <a:lumOff val="0"/>
            <a:alphaOff val="0"/>
          </a:schemeClr>
        </a:solidFill>
        <a:ln w="25400" cap="flat" cmpd="sng" algn="ctr">
          <a:solidFill>
            <a:srgbClr val="2C338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Otros Recursos de Capital</a:t>
          </a:r>
        </a:p>
        <a:p>
          <a:pPr marL="0" lvl="0" indent="0" algn="ctr" defTabSz="889000">
            <a:lnSpc>
              <a:spcPct val="90000"/>
            </a:lnSpc>
            <a:spcBef>
              <a:spcPct val="0"/>
            </a:spcBef>
            <a:spcAft>
              <a:spcPct val="35000"/>
            </a:spcAft>
            <a:buNone/>
          </a:pPr>
          <a:r>
            <a:rPr lang="es-ES" sz="2000" kern="1200" dirty="0"/>
            <a:t> </a:t>
          </a:r>
          <a:r>
            <a:rPr lang="es-ES" sz="2000" b="1" kern="1200" dirty="0"/>
            <a:t>$8,2 Billones</a:t>
          </a:r>
          <a:endParaRPr lang="es-CO" sz="2000" b="1" kern="1200" dirty="0"/>
        </a:p>
      </dsp:txBody>
      <dsp:txXfrm>
        <a:off x="3592467" y="2085263"/>
        <a:ext cx="2462309" cy="11940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0" y="0"/>
          <a:ext cx="1800000" cy="538757"/>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2025</a:t>
          </a:r>
          <a:endParaRPr lang="es-CO" sz="1600" kern="1200" dirty="0"/>
        </a:p>
      </dsp:txBody>
      <dsp:txXfrm>
        <a:off x="26300" y="26300"/>
        <a:ext cx="1747400" cy="486157"/>
      </dsp:txXfrm>
    </dsp:sp>
    <dsp:sp modelId="{FB533EAD-E888-49FE-BE31-3961485C29ED}">
      <dsp:nvSpPr>
        <dsp:cNvPr id="0" name=""/>
        <dsp:cNvSpPr/>
      </dsp:nvSpPr>
      <dsp:spPr>
        <a:xfrm>
          <a:off x="0" y="552698"/>
          <a:ext cx="18000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dirty="0"/>
            <a:t>$281,4 Billones</a:t>
          </a:r>
        </a:p>
      </dsp:txBody>
      <dsp:txXfrm>
        <a:off x="0" y="552698"/>
        <a:ext cx="1800000" cy="51336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112914" y="12291"/>
          <a:ext cx="1934172" cy="558617"/>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2026</a:t>
          </a:r>
          <a:endParaRPr lang="es-CO" sz="1600" kern="1200" dirty="0"/>
        </a:p>
      </dsp:txBody>
      <dsp:txXfrm>
        <a:off x="140183" y="39560"/>
        <a:ext cx="1879634" cy="504079"/>
      </dsp:txXfrm>
    </dsp:sp>
    <dsp:sp modelId="{FB533EAD-E888-49FE-BE31-3961485C29ED}">
      <dsp:nvSpPr>
        <dsp:cNvPr id="0" name=""/>
        <dsp:cNvSpPr/>
      </dsp:nvSpPr>
      <dsp:spPr>
        <a:xfrm>
          <a:off x="0" y="570908"/>
          <a:ext cx="2160000"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dirty="0"/>
            <a:t>$321,6 Billones</a:t>
          </a:r>
        </a:p>
      </dsp:txBody>
      <dsp:txXfrm>
        <a:off x="0" y="570908"/>
        <a:ext cx="2160000" cy="4968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0" y="0"/>
          <a:ext cx="1800000" cy="538757"/>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2025</a:t>
          </a:r>
          <a:endParaRPr lang="es-CO" sz="1600" kern="1200" dirty="0"/>
        </a:p>
      </dsp:txBody>
      <dsp:txXfrm>
        <a:off x="26300" y="26300"/>
        <a:ext cx="1747400" cy="486157"/>
      </dsp:txXfrm>
    </dsp:sp>
    <dsp:sp modelId="{FB533EAD-E888-49FE-BE31-3961485C29ED}">
      <dsp:nvSpPr>
        <dsp:cNvPr id="0" name=""/>
        <dsp:cNvSpPr/>
      </dsp:nvSpPr>
      <dsp:spPr>
        <a:xfrm>
          <a:off x="0" y="552698"/>
          <a:ext cx="18000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dirty="0"/>
            <a:t>$307,3 Billones</a:t>
          </a:r>
        </a:p>
      </dsp:txBody>
      <dsp:txXfrm>
        <a:off x="0" y="552698"/>
        <a:ext cx="1800000" cy="5133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112914" y="12291"/>
          <a:ext cx="1934172" cy="558617"/>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2026</a:t>
          </a:r>
          <a:endParaRPr lang="es-CO" sz="1600" kern="1200" dirty="0"/>
        </a:p>
      </dsp:txBody>
      <dsp:txXfrm>
        <a:off x="140183" y="39560"/>
        <a:ext cx="1879634" cy="504079"/>
      </dsp:txXfrm>
    </dsp:sp>
    <dsp:sp modelId="{FB533EAD-E888-49FE-BE31-3961485C29ED}">
      <dsp:nvSpPr>
        <dsp:cNvPr id="0" name=""/>
        <dsp:cNvSpPr/>
      </dsp:nvSpPr>
      <dsp:spPr>
        <a:xfrm>
          <a:off x="0" y="570908"/>
          <a:ext cx="2160000"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dirty="0"/>
            <a:t>$301,8 Billones</a:t>
          </a:r>
        </a:p>
      </dsp:txBody>
      <dsp:txXfrm>
        <a:off x="0" y="570908"/>
        <a:ext cx="2160000" cy="496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84D4D-1749-4DA9-AD08-8A9D7472D4CA}">
      <dsp:nvSpPr>
        <dsp:cNvPr id="0" name=""/>
        <dsp:cNvSpPr/>
      </dsp:nvSpPr>
      <dsp:spPr>
        <a:xfrm>
          <a:off x="0" y="598"/>
          <a:ext cx="3151785" cy="545764"/>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Total $557,0 Billones</a:t>
          </a:r>
        </a:p>
      </dsp:txBody>
      <dsp:txXfrm>
        <a:off x="26642" y="27240"/>
        <a:ext cx="3098501" cy="492480"/>
      </dsp:txXfrm>
    </dsp:sp>
    <dsp:sp modelId="{F71D67F1-7E21-4E2B-A624-053777FE0CF7}">
      <dsp:nvSpPr>
        <dsp:cNvPr id="0" name=""/>
        <dsp:cNvSpPr/>
      </dsp:nvSpPr>
      <dsp:spPr>
        <a:xfrm>
          <a:off x="0" y="546362"/>
          <a:ext cx="3151785" cy="496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69"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dirty="0">
              <a:solidFill>
                <a:srgbClr val="434343">
                  <a:hueOff val="0"/>
                  <a:satOff val="0"/>
                  <a:lumOff val="0"/>
                  <a:alphaOff val="0"/>
                </a:srgbClr>
              </a:solidFill>
              <a:latin typeface="Arial"/>
              <a:ea typeface="+mn-ea"/>
              <a:cs typeface="+mn-cs"/>
            </a:rPr>
            <a:t>$525,8 en 2025</a:t>
          </a:r>
        </a:p>
        <a:p>
          <a:pPr marL="171450" lvl="1" indent="-171450" algn="ctr" defTabSz="711200">
            <a:lnSpc>
              <a:spcPct val="90000"/>
            </a:lnSpc>
            <a:spcBef>
              <a:spcPct val="0"/>
            </a:spcBef>
            <a:spcAft>
              <a:spcPct val="20000"/>
            </a:spcAft>
            <a:buChar char="•"/>
          </a:pPr>
          <a:r>
            <a:rPr lang="es-CO" sz="1600" kern="1200" dirty="0">
              <a:solidFill>
                <a:srgbClr val="434343">
                  <a:hueOff val="0"/>
                  <a:satOff val="0"/>
                  <a:lumOff val="0"/>
                  <a:alphaOff val="0"/>
                </a:srgbClr>
              </a:solidFill>
              <a:latin typeface="Arial"/>
              <a:ea typeface="+mn-ea"/>
              <a:cs typeface="+mn-cs"/>
            </a:rPr>
            <a:t>Crecimiento del 5,9%</a:t>
          </a:r>
        </a:p>
      </dsp:txBody>
      <dsp:txXfrm>
        <a:off x="0" y="546362"/>
        <a:ext cx="3151785" cy="4962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C21864-CA22-4FD6-8027-F2EEB02D118F}">
      <dsp:nvSpPr>
        <dsp:cNvPr id="0" name=""/>
        <dsp:cNvSpPr/>
      </dsp:nvSpPr>
      <dsp:spPr>
        <a:xfrm>
          <a:off x="0" y="0"/>
          <a:ext cx="3007696" cy="97344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CO" sz="1400" kern="1200" dirty="0"/>
            <a:t>Los supuestos macro del PPGN 2026 son consistentes frente a la coyuntura actual</a:t>
          </a:r>
          <a:endParaRPr lang="en-US" sz="1400" kern="1200" dirty="0"/>
        </a:p>
      </dsp:txBody>
      <dsp:txXfrm>
        <a:off x="47519" y="47519"/>
        <a:ext cx="2912658" cy="878402"/>
      </dsp:txXfrm>
    </dsp:sp>
    <dsp:sp modelId="{FC45CBC1-E3EB-4D14-9D29-2CEA623D5511}">
      <dsp:nvSpPr>
        <dsp:cNvPr id="0" name=""/>
        <dsp:cNvSpPr/>
      </dsp:nvSpPr>
      <dsp:spPr>
        <a:xfrm>
          <a:off x="0" y="1126704"/>
          <a:ext cx="3007696" cy="97344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CO" sz="1400" kern="1200"/>
            <a:t>El PPGN26 prevé un crecimiento de 2,7% para el 2025 y 3,0% en 2026.</a:t>
          </a:r>
          <a:endParaRPr lang="en-US" sz="1400" kern="1200"/>
        </a:p>
      </dsp:txBody>
      <dsp:txXfrm>
        <a:off x="47519" y="1174223"/>
        <a:ext cx="2912658" cy="878402"/>
      </dsp:txXfrm>
    </dsp:sp>
    <dsp:sp modelId="{96B399D3-8A01-4651-91B1-C62FFE574E69}">
      <dsp:nvSpPr>
        <dsp:cNvPr id="0" name=""/>
        <dsp:cNvSpPr/>
      </dsp:nvSpPr>
      <dsp:spPr>
        <a:xfrm>
          <a:off x="0" y="2249904"/>
          <a:ext cx="3007696" cy="97344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CO" sz="1400" kern="1200"/>
            <a:t>Se espera reducción de la inflación a 3,2% en 2026</a:t>
          </a:r>
          <a:endParaRPr lang="en-US" sz="1400" kern="1200"/>
        </a:p>
      </dsp:txBody>
      <dsp:txXfrm>
        <a:off x="47519" y="2297423"/>
        <a:ext cx="2912658" cy="8784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63C32-377C-4EE5-996E-7C4E6A5E5076}">
      <dsp:nvSpPr>
        <dsp:cNvPr id="0" name=""/>
        <dsp:cNvSpPr/>
      </dsp:nvSpPr>
      <dsp:spPr>
        <a:xfrm>
          <a:off x="0" y="0"/>
          <a:ext cx="3494368" cy="908618"/>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O" sz="1200" kern="1200"/>
            <a:t>Estamos frente a una coyuntura de apreciación del tipo de cambio, y reducción del precio del petróleo</a:t>
          </a:r>
          <a:endParaRPr lang="en-US" sz="1200" kern="1200"/>
        </a:p>
      </dsp:txBody>
      <dsp:txXfrm>
        <a:off x="26613" y="26613"/>
        <a:ext cx="2555239" cy="855392"/>
      </dsp:txXfrm>
    </dsp:sp>
    <dsp:sp modelId="{0C91E03B-5249-4133-9DA3-9B8DFF2336D6}">
      <dsp:nvSpPr>
        <dsp:cNvPr id="0" name=""/>
        <dsp:cNvSpPr/>
      </dsp:nvSpPr>
      <dsp:spPr>
        <a:xfrm>
          <a:off x="616653" y="1110534"/>
          <a:ext cx="3494368" cy="908618"/>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a:t>La apreciación del peso frente al dólar podría generar impactos positivos en la deuda pública externa y ayudar a la reducción de la inflación.</a:t>
          </a:r>
          <a:endParaRPr lang="en-US" sz="1200" kern="1200"/>
        </a:p>
      </dsp:txBody>
      <dsp:txXfrm>
        <a:off x="643266" y="1137147"/>
        <a:ext cx="2233887" cy="855392"/>
      </dsp:txXfrm>
    </dsp:sp>
    <dsp:sp modelId="{5F28D646-65F3-4C18-ACD2-6B6F931F1207}">
      <dsp:nvSpPr>
        <dsp:cNvPr id="0" name=""/>
        <dsp:cNvSpPr/>
      </dsp:nvSpPr>
      <dsp:spPr>
        <a:xfrm>
          <a:off x="2903766" y="714275"/>
          <a:ext cx="590602" cy="590602"/>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3036651" y="714275"/>
        <a:ext cx="324832" cy="4444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CAA942-6853-447F-9D73-0C7683DF22CB}">
      <dsp:nvSpPr>
        <dsp:cNvPr id="0" name=""/>
        <dsp:cNvSpPr/>
      </dsp:nvSpPr>
      <dsp:spPr>
        <a:xfrm>
          <a:off x="0" y="384230"/>
          <a:ext cx="3211066" cy="108831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La inflación ha mostrado una tendencia decreciente</a:t>
          </a:r>
          <a:endParaRPr lang="en-US" sz="1600" kern="1200"/>
        </a:p>
      </dsp:txBody>
      <dsp:txXfrm>
        <a:off x="53127" y="437357"/>
        <a:ext cx="3104812" cy="982065"/>
      </dsp:txXfrm>
    </dsp:sp>
    <dsp:sp modelId="{DC2024CC-168E-4151-B772-FBD6793A6593}">
      <dsp:nvSpPr>
        <dsp:cNvPr id="0" name=""/>
        <dsp:cNvSpPr/>
      </dsp:nvSpPr>
      <dsp:spPr>
        <a:xfrm>
          <a:off x="0" y="1518629"/>
          <a:ext cx="3211066" cy="108831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El Gobierno proyecta una inflación de 4,5% a fines de 2025 y 3,2% a fines de 2026.</a:t>
          </a:r>
          <a:endParaRPr lang="en-US" sz="1600" kern="1200"/>
        </a:p>
      </dsp:txBody>
      <dsp:txXfrm>
        <a:off x="53127" y="1571756"/>
        <a:ext cx="3104812" cy="982065"/>
      </dsp:txXfrm>
    </dsp:sp>
    <dsp:sp modelId="{3E22714B-1382-49AC-B916-E5303F9EB7D9}">
      <dsp:nvSpPr>
        <dsp:cNvPr id="0" name=""/>
        <dsp:cNvSpPr/>
      </dsp:nvSpPr>
      <dsp:spPr>
        <a:xfrm>
          <a:off x="0" y="2653029"/>
          <a:ext cx="3211066" cy="108831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El Banco de la república prevé 4,7% para fin del  año en curso, y que continúe su tendencia decreciente en 2026.</a:t>
          </a:r>
          <a:endParaRPr lang="en-US" sz="1600" kern="1200"/>
        </a:p>
      </dsp:txBody>
      <dsp:txXfrm>
        <a:off x="53127" y="2706156"/>
        <a:ext cx="3104812" cy="9820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0" y="0"/>
          <a:ext cx="1800000" cy="538757"/>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2025</a:t>
          </a:r>
          <a:endParaRPr lang="es-CO" sz="1600" kern="1200"/>
        </a:p>
      </dsp:txBody>
      <dsp:txXfrm>
        <a:off x="26300" y="26300"/>
        <a:ext cx="1747400" cy="486157"/>
      </dsp:txXfrm>
    </dsp:sp>
    <dsp:sp modelId="{FB533EAD-E888-49FE-BE31-3961485C29ED}">
      <dsp:nvSpPr>
        <dsp:cNvPr id="0" name=""/>
        <dsp:cNvSpPr/>
      </dsp:nvSpPr>
      <dsp:spPr>
        <a:xfrm>
          <a:off x="0" y="552698"/>
          <a:ext cx="18000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a:t>$281,4 Billones</a:t>
          </a:r>
        </a:p>
      </dsp:txBody>
      <dsp:txXfrm>
        <a:off x="0" y="552698"/>
        <a:ext cx="1800000" cy="5133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112914" y="12291"/>
          <a:ext cx="1934172" cy="558617"/>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2026</a:t>
          </a:r>
          <a:endParaRPr lang="es-CO" sz="1600" kern="1200"/>
        </a:p>
      </dsp:txBody>
      <dsp:txXfrm>
        <a:off x="140183" y="39560"/>
        <a:ext cx="1879634" cy="504079"/>
      </dsp:txXfrm>
    </dsp:sp>
    <dsp:sp modelId="{FB533EAD-E888-49FE-BE31-3961485C29ED}">
      <dsp:nvSpPr>
        <dsp:cNvPr id="0" name=""/>
        <dsp:cNvSpPr/>
      </dsp:nvSpPr>
      <dsp:spPr>
        <a:xfrm>
          <a:off x="0" y="570908"/>
          <a:ext cx="2160000"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a:t>$321,6 Billones</a:t>
          </a:r>
        </a:p>
      </dsp:txBody>
      <dsp:txXfrm>
        <a:off x="0" y="570908"/>
        <a:ext cx="2160000" cy="4968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0" y="0"/>
          <a:ext cx="1800000" cy="538757"/>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2025</a:t>
          </a:r>
          <a:endParaRPr lang="es-CO" sz="1600" kern="1200"/>
        </a:p>
      </dsp:txBody>
      <dsp:txXfrm>
        <a:off x="26300" y="26300"/>
        <a:ext cx="1747400" cy="486157"/>
      </dsp:txXfrm>
    </dsp:sp>
    <dsp:sp modelId="{FB533EAD-E888-49FE-BE31-3961485C29ED}">
      <dsp:nvSpPr>
        <dsp:cNvPr id="0" name=""/>
        <dsp:cNvSpPr/>
      </dsp:nvSpPr>
      <dsp:spPr>
        <a:xfrm>
          <a:off x="0" y="552698"/>
          <a:ext cx="18000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a:t>$307,3 Billones</a:t>
          </a:r>
        </a:p>
      </dsp:txBody>
      <dsp:txXfrm>
        <a:off x="0" y="552698"/>
        <a:ext cx="1800000" cy="5133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F5CAB-5E49-4581-8DF5-69B23D6E3E85}">
      <dsp:nvSpPr>
        <dsp:cNvPr id="0" name=""/>
        <dsp:cNvSpPr/>
      </dsp:nvSpPr>
      <dsp:spPr>
        <a:xfrm>
          <a:off x="112914" y="12291"/>
          <a:ext cx="1934172" cy="558617"/>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2026</a:t>
          </a:r>
          <a:endParaRPr lang="es-CO" sz="1600" kern="1200"/>
        </a:p>
      </dsp:txBody>
      <dsp:txXfrm>
        <a:off x="140183" y="39560"/>
        <a:ext cx="1879634" cy="504079"/>
      </dsp:txXfrm>
    </dsp:sp>
    <dsp:sp modelId="{FB533EAD-E888-49FE-BE31-3961485C29ED}">
      <dsp:nvSpPr>
        <dsp:cNvPr id="0" name=""/>
        <dsp:cNvSpPr/>
      </dsp:nvSpPr>
      <dsp:spPr>
        <a:xfrm>
          <a:off x="0" y="570908"/>
          <a:ext cx="2160000"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es-CO" sz="1600" kern="1200"/>
            <a:t>$301,8 Billones</a:t>
          </a:r>
        </a:p>
      </dsp:txBody>
      <dsp:txXfrm>
        <a:off x="0" y="570908"/>
        <a:ext cx="2160000" cy="4968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a:extLst>
            <a:ext uri="{FF2B5EF4-FFF2-40B4-BE49-F238E27FC236}">
              <a16:creationId xmlns:a16="http://schemas.microsoft.com/office/drawing/2014/main" id="{36D27999-79FE-C8B6-0C11-B68FBD95F2EA}"/>
            </a:ext>
          </a:extLst>
        </p:cNvPr>
        <p:cNvGrpSpPr/>
        <p:nvPr/>
      </p:nvGrpSpPr>
      <p:grpSpPr>
        <a:xfrm>
          <a:off x="0" y="0"/>
          <a:ext cx="0" cy="0"/>
          <a:chOff x="0" y="0"/>
          <a:chExt cx="0" cy="0"/>
        </a:xfrm>
      </p:grpSpPr>
      <p:sp>
        <p:nvSpPr>
          <p:cNvPr id="238" name="Google Shape;238;g33e13d9a7e_0_547:notes">
            <a:extLst>
              <a:ext uri="{FF2B5EF4-FFF2-40B4-BE49-F238E27FC236}">
                <a16:creationId xmlns:a16="http://schemas.microsoft.com/office/drawing/2014/main" id="{713B0887-DFD5-9099-7A2B-0DC0B63A123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3e13d9a7e_0_547:notes">
            <a:extLst>
              <a:ext uri="{FF2B5EF4-FFF2-40B4-BE49-F238E27FC236}">
                <a16:creationId xmlns:a16="http://schemas.microsoft.com/office/drawing/2014/main" id="{75341E2E-1A25-FE3B-4842-8E836B2A05F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8617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78960061-13CB-32CE-AF02-B9145BE3E065}"/>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C4EEBBBD-1EFA-81EE-F6E0-E7AF47D5F92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04CE510B-2453-06E0-4317-742185EAE0A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MX" dirty="0"/>
              <a:t>Las fuentes de recursos para el Presupuesto General que se proyectan en $530,7 billones (sin contar con los $26,3 billones del futuro proyecto de financiamiento) implicarían un aumento nominal de solo 3,3% frente al de 2025, muy por debajo del crecimiento nominal de la economía que se estima en 6,3%. Llama la atención la reducción de los ingresos corrientes en menos 1,4% para 2026. </a:t>
            </a:r>
            <a:endParaRPr lang="es-CO"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41211500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401E078A-73E5-DAF0-722D-C3A23D49BA73}"/>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D6470BB0-95F7-B335-2C8D-CC4D548F1D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9DF2CE9A-6DD9-A480-6903-B2712EAD3AD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MX"/>
              <a:t>El sistema presupuestal implica que debe existir consistencia entre el MFMP y el presupuesto general de la Nación. Sin embargo, en el caso de las cifras de ingresos tributarios hay duda, y es bueno que el Ministerio de Hacienda aclare por que para el caso de los ingresos tributarios en el MFMP estima un crecimiento 15,4% para el 2026, mientras en el PPGN espera una caída de 1,8% anual.</a:t>
            </a:r>
          </a:p>
          <a:p>
            <a:endParaRPr lang="es-MX"/>
          </a:p>
          <a:p>
            <a:r>
              <a:rPr lang="es-MX"/>
              <a:t>Ahora es importante precisar que el decreto 572 de mayo de 2025 modificó las tarifas de retención en la fuente para algunos sectores económicos, con la finalidad de mejorar el recaudo de 2025 (se estima en el MFMP un recaudo adicional de 0,7 </a:t>
            </a:r>
            <a:r>
              <a:rPr lang="es-MX" err="1"/>
              <a:t>pp</a:t>
            </a:r>
            <a:r>
              <a:rPr lang="es-MX"/>
              <a:t> del PIB), la pregunta para el </a:t>
            </a:r>
            <a:r>
              <a:rPr lang="es-MX" err="1"/>
              <a:t>Minhacienda</a:t>
            </a:r>
            <a:r>
              <a:rPr lang="es-MX"/>
              <a:t> es que tanto esta medida afecta el recaudo del impuesto de renta en 2026.</a:t>
            </a:r>
            <a:endParaRPr lang="es-CO"/>
          </a:p>
          <a:p>
            <a:pPr marL="0" lvl="0" indent="0" algn="l" rtl="0">
              <a:spcBef>
                <a:spcPts val="0"/>
              </a:spcBef>
              <a:spcAft>
                <a:spcPts val="0"/>
              </a:spcAft>
              <a:buNone/>
            </a:pPr>
            <a:endParaRPr/>
          </a:p>
        </p:txBody>
      </p:sp>
    </p:spTree>
    <p:extLst>
      <p:ext uri="{BB962C8B-B14F-4D97-AF65-F5344CB8AC3E}">
        <p14:creationId xmlns:p14="http://schemas.microsoft.com/office/powerpoint/2010/main" val="2680924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8FF2D90C-1150-E23E-BF79-8EFDABCED8F3}"/>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EFD11974-AFC6-B3FB-4E65-CF3B6E8BAE3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7FB82A31-C8F3-05AE-054D-711E790048D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MX" dirty="0"/>
              <a:t>Es importante que el </a:t>
            </a:r>
            <a:r>
              <a:rPr lang="es-MX" dirty="0" err="1"/>
              <a:t>Minhacienda</a:t>
            </a:r>
            <a:r>
              <a:rPr lang="es-MX" dirty="0"/>
              <a:t> aclare la estimación del recaudo tributario ya que es una de las principales fuentes de ingreso dentro del presupuesto. Además, siempre la dinámica de estos ingresos guarda una relación positiva y muy cercana con la actividad económica, esto es lo que los economistas llaman la elasticidad tributaria la cual siempre ha sido muy cercana  a uno. Como se aprecia en el gráfico las estimaciones distorsionan esta relación y ahora se muestran cambios muy fuertes sin explicación en 2025 y 2026, lo cual no tiene lógica económica</a:t>
            </a:r>
            <a:endParaRPr lang="es-CO"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53644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64638D87-80AE-4DA1-C768-51AE4A1B933D}"/>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95F1FCD2-9DA1-1373-13ED-FD34360503D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88B60E6D-00E6-21A4-0DEE-607057BF18C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ES" dirty="0"/>
              <a:t>Los $8,3 billones de otros recursos de capital son recursos inciertos. La CGR considera que son estimaciones del financiamiento restante requerido para asegurar la ejecución del presupuesto que se apruebe. Nuevamente importante que el Ministerio aclare de donde planea obtener estos recursos.</a:t>
            </a:r>
          </a:p>
          <a:p>
            <a:pPr marL="0" lvl="0" indent="0" algn="l" rtl="0">
              <a:spcBef>
                <a:spcPts val="0"/>
              </a:spcBef>
              <a:spcAft>
                <a:spcPts val="0"/>
              </a:spcAft>
              <a:buNone/>
            </a:pPr>
            <a:endParaRPr lang="es-ES" dirty="0"/>
          </a:p>
          <a:p>
            <a:pPr marL="0" lvl="0" indent="0" algn="l" rtl="0">
              <a:spcBef>
                <a:spcPts val="0"/>
              </a:spcBef>
              <a:spcAft>
                <a:spcPts val="0"/>
              </a:spcAft>
              <a:buNone/>
            </a:pPr>
            <a:r>
              <a:rPr lang="es-ES" dirty="0"/>
              <a:t>Los recursos de crédito tendrían un aumento de 20,4% entre 2025 y 2026. Se destaca el aumento de 52% de los recursos de crédito externo, mientras los de crédito interno aumentan en 5,5%. Este aumento, tendrá su efecto en el aumento del saldo de la deuda del GNC.</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156475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7A9EEDB5-85E7-5156-5B3E-305899DF0F43}"/>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047C2E3D-40D3-A26D-0909-74930BD9478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25B46C36-6A95-250E-0767-E6640CEB08F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MX" dirty="0"/>
              <a:t>En total el Proyecto de presupuesto para 2026 tiene recursos inciertos o estaría desfinanciado en cerca de $30 billones. Es una cifra importante, en la que el Ministerio debe dar más detalles y aclarar sus fuentes.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899549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a:extLst>
            <a:ext uri="{FF2B5EF4-FFF2-40B4-BE49-F238E27FC236}">
              <a16:creationId xmlns:a16="http://schemas.microsoft.com/office/drawing/2014/main" id="{961E894A-5A44-8F2A-0221-F3671FAE9114}"/>
            </a:ext>
          </a:extLst>
        </p:cNvPr>
        <p:cNvGrpSpPr/>
        <p:nvPr/>
      </p:nvGrpSpPr>
      <p:grpSpPr>
        <a:xfrm>
          <a:off x="0" y="0"/>
          <a:ext cx="0" cy="0"/>
          <a:chOff x="0" y="0"/>
          <a:chExt cx="0" cy="0"/>
        </a:xfrm>
      </p:grpSpPr>
      <p:sp>
        <p:nvSpPr>
          <p:cNvPr id="238" name="Google Shape;238;g33e13d9a7e_0_547:notes">
            <a:extLst>
              <a:ext uri="{FF2B5EF4-FFF2-40B4-BE49-F238E27FC236}">
                <a16:creationId xmlns:a16="http://schemas.microsoft.com/office/drawing/2014/main" id="{FC2A72C7-9620-9E4E-D99C-2A6F3842826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3e13d9a7e_0_547:notes">
            <a:extLst>
              <a:ext uri="{FF2B5EF4-FFF2-40B4-BE49-F238E27FC236}">
                <a16:creationId xmlns:a16="http://schemas.microsoft.com/office/drawing/2014/main" id="{379D388A-CECD-F395-0A6C-6936E2B9657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6831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11426645-8D13-5422-4C54-3E8688FE5676}"/>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C0E88BFD-2F46-DC9D-AE94-35546093842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D6CDFBB7-5899-686F-F751-47C92BB5F02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CO" sz="1100" dirty="0">
                <a:solidFill>
                  <a:schemeClr val="tx1"/>
                </a:solidFill>
              </a:rPr>
              <a:t>A julio del 2025, el nivel de la ejecución total del</a:t>
            </a:r>
            <a:r>
              <a:rPr lang="es-CO" sz="1100" baseline="0" dirty="0">
                <a:solidFill>
                  <a:schemeClr val="tx1"/>
                </a:solidFill>
              </a:rPr>
              <a:t> PGN se situó en el 41,6%, la más baja de los últimos 7 años, al igual que la inversión que por debajo del promedio del mismo periodo que se sitúa en 26,9% . Es importante, cuestionarse sobre el presupuesto que se aprueba y la capacidad institucional para lograr una ejecución alta al final del año, ello está vinculado con los recursos que se esperan tener en disponibilidad final y el tema de las perdidas de apropiación.</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s-CO" sz="1100" baseline="0" dirty="0">
              <a:solidFill>
                <a:schemeClr val="tx1"/>
              </a:solidFil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CO" sz="1100" baseline="0" dirty="0">
                <a:solidFill>
                  <a:schemeClr val="tx1"/>
                </a:solidFill>
              </a:rPr>
              <a:t>No olvidar que en 2024 se ejecuto (por obligaciones( el 83% del presupuesto, es decir que quedaron sin ejecutar cerca de $80,4 billones. Si en 2025 se terminara con un nivel de ejecución similar, de un presupuesto que esta apropiado en $525,8 billones, quedarían sin ejecutar cerca de $89 billones. En esto hay que reflexionar, respecto a la capacidad institucional para lograr ejecutar un mayor porcentaje del presupuesto aprobado dentro de una vigencia.</a:t>
            </a:r>
            <a:endParaRPr lang="es-CO" sz="1100" dirty="0">
              <a:solidFill>
                <a:schemeClr val="tx1"/>
              </a:solidFil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42632233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97506-F0D9-9D97-1EA1-9304335318B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831F81B-6CEA-4D0E-A781-6CEA9086F73B}"/>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60778AA0-F7C1-1240-E6B2-B219423DE4FB}"/>
              </a:ext>
            </a:extLst>
          </p:cNvPr>
          <p:cNvSpPr>
            <a:spLocks noGrp="1"/>
          </p:cNvSpPr>
          <p:nvPr>
            <p:ph type="body" idx="1"/>
          </p:nvPr>
        </p:nvSpPr>
        <p:spPr/>
        <p:txBody>
          <a:bodyPr/>
          <a:lstStyle/>
          <a:p>
            <a:r>
              <a:rPr lang="es-MX" dirty="0"/>
              <a:t>En los gastos que tendrían un crecimiento de 5,9% para 2026 (crecimiento nominal por debajo del crecimiento económico esperado de 6,3%). Si en el presupuesto de 2025 se descuentan los $12 que están aplazados la variación respecto al de 2026 sería de 8,4%, lo que indicaría un crecimiento superior al crecimiento de la economía.</a:t>
            </a:r>
          </a:p>
          <a:p>
            <a:r>
              <a:rPr lang="es-MX" dirty="0"/>
              <a:t>Es importante destacar la reducción del servicio de la deuda en 9% (principalmente por gestión de la deuda), y el crecimiento de 5,7% en los gastos de inversión lo cual es positivo para seguir impulsando la demanda agregada. Aumenta en $4,8 billones respecto a 2025</a:t>
            </a:r>
          </a:p>
          <a:p>
            <a:r>
              <a:rPr lang="es-MX" dirty="0"/>
              <a:t>No se sabe con claridad si en transferencias están presupuestados recursos para cubrir los gastos del Fondo de Estabilización de Precios de los Combustibles, y cuanto se destinará en 2026 para este Fondo. Tema en el cual debe ser más claro el </a:t>
            </a:r>
            <a:r>
              <a:rPr lang="es-MX" dirty="0" err="1"/>
              <a:t>Minhacienda</a:t>
            </a:r>
            <a:r>
              <a:rPr lang="es-MX" dirty="0"/>
              <a:t>.</a:t>
            </a:r>
            <a:endParaRPr lang="es-CO" dirty="0"/>
          </a:p>
          <a:p>
            <a:pPr marL="0" lvl="0" indent="0" algn="just">
              <a:buFont typeface="+mj-lt"/>
              <a:buNone/>
            </a:pPr>
            <a:endParaRPr lang="es-ES_tradnl" dirty="0"/>
          </a:p>
        </p:txBody>
      </p:sp>
      <p:sp>
        <p:nvSpPr>
          <p:cNvPr id="4" name="Marcador de número de diapositiva 3">
            <a:extLst>
              <a:ext uri="{FF2B5EF4-FFF2-40B4-BE49-F238E27FC236}">
                <a16:creationId xmlns:a16="http://schemas.microsoft.com/office/drawing/2014/main" id="{46B8F1A4-80FE-4BEC-D5F0-746BEF2E11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DC99E7-5951-4890-805A-5B7E3AC745C3}" type="slidenum">
              <a:rPr kumimoji="0" lang="es-CO"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s-CO"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87436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B27A8419-75F0-9352-09F0-0EB5FC626367}"/>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8D3667F4-2F90-58E9-1E23-803FA491C57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7C9608CB-5DB9-CF4D-DD12-5E7DFDAD723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MX" dirty="0"/>
              <a:t>Dentro de las transferencias corrientes, uno de los rubros de mayor participación son las transferencias al Sistema General de Participaciones (SGP) y pensiones. Para 2026 el SGP crece 7,8%</a:t>
            </a:r>
            <a:endParaRPr lang="es-CO" sz="1100" b="0" i="0" u="none" strike="noStrike" cap="none" baseline="0" dirty="0">
              <a:solidFill>
                <a:srgbClr val="000000"/>
              </a:solidFill>
              <a:latin typeface="Arial"/>
              <a:ea typeface="Arial"/>
              <a:cs typeface="Arial"/>
              <a:sym typeface="Arial"/>
            </a:endParaRPr>
          </a:p>
          <a:p>
            <a:r>
              <a:rPr lang="es-CO" sz="1100" b="0" i="0" u="none" strike="noStrike" cap="none" baseline="0" dirty="0">
                <a:solidFill>
                  <a:srgbClr val="000000"/>
                </a:solidFill>
                <a:latin typeface="Arial"/>
                <a:ea typeface="Arial"/>
                <a:cs typeface="Arial"/>
                <a:sym typeface="Arial"/>
              </a:rPr>
              <a:t>Los gastos de pensiones crecen el 12,9% y los de salud 19,3%</a:t>
            </a:r>
          </a:p>
          <a:p>
            <a:pPr marL="158750" indent="0">
              <a:buNone/>
            </a:pPr>
            <a:r>
              <a:rPr lang="es-MX" dirty="0"/>
              <a:t> </a:t>
            </a:r>
            <a:endParaRPr lang="es-CO"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439390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3e13d9a7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3e13d9a7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rgbClr val="3C4043"/>
              </a:solidFill>
              <a:highlight>
                <a:srgbClr val="FFFFFF"/>
              </a:highligh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822964EB-1879-8C0B-D8FA-E4E98341496A}"/>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735D09E0-255B-C38C-C033-AAEBB673AB2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506F9C42-E011-DBC5-F15C-5B469111763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MX" dirty="0"/>
              <a:t>El aumento del presupuesto de inversión se refleja en el aumento de los recursos en la mayoría de los sectores, destacándose el aumento (55%) en inclusión social, Minas y energía (36,7%), Defensa y </a:t>
            </a:r>
            <a:r>
              <a:rPr lang="es-MX" dirty="0" err="1"/>
              <a:t>Policia</a:t>
            </a:r>
            <a:r>
              <a:rPr lang="es-MX" dirty="0"/>
              <a:t> (47,4%),  Por el contrario un sector como Vivienda, ciudad y territorio tiene una reducción de 41,4%.</a:t>
            </a:r>
            <a:endParaRPr lang="es-CO"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2162257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a:extLst>
            <a:ext uri="{FF2B5EF4-FFF2-40B4-BE49-F238E27FC236}">
              <a16:creationId xmlns:a16="http://schemas.microsoft.com/office/drawing/2014/main" id="{87D29075-B5E5-6FDD-616B-67A7DE85C8DE}"/>
            </a:ext>
          </a:extLst>
        </p:cNvPr>
        <p:cNvGrpSpPr/>
        <p:nvPr/>
      </p:nvGrpSpPr>
      <p:grpSpPr>
        <a:xfrm>
          <a:off x="0" y="0"/>
          <a:ext cx="0" cy="0"/>
          <a:chOff x="0" y="0"/>
          <a:chExt cx="0" cy="0"/>
        </a:xfrm>
      </p:grpSpPr>
      <p:sp>
        <p:nvSpPr>
          <p:cNvPr id="238" name="Google Shape;238;g33e13d9a7e_0_547:notes">
            <a:extLst>
              <a:ext uri="{FF2B5EF4-FFF2-40B4-BE49-F238E27FC236}">
                <a16:creationId xmlns:a16="http://schemas.microsoft.com/office/drawing/2014/main" id="{5A049AD9-9587-166D-0646-791ED60B158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3e13d9a7e_0_547:notes">
            <a:extLst>
              <a:ext uri="{FF2B5EF4-FFF2-40B4-BE49-F238E27FC236}">
                <a16:creationId xmlns:a16="http://schemas.microsoft.com/office/drawing/2014/main" id="{A7C38714-9BFC-5E5A-F9D9-B7D2F375513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2728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F08887B0-DEB8-B11F-0A4E-800E6204E58A}"/>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59A7D5D0-A796-B9B7-218B-87C227BBEA2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1C86DBFC-0A0B-8A46-097E-60773651B8B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buNone/>
            </a:pPr>
            <a:r>
              <a:rPr lang="es-MX" dirty="0"/>
              <a:t>En lo fiscal, con la activación de la clausula de escape de la regla fiscal, el déficit fiscal del GNC llegaría en 2025 a 7,1% del PIB y en los años posteriores se reduciría según el MFMP de 2025.</a:t>
            </a:r>
          </a:p>
          <a:p>
            <a:pPr algn="just">
              <a:buNone/>
            </a:pPr>
            <a:r>
              <a:rPr lang="es-MX" dirty="0"/>
              <a:t>No obstante, el déficit primario aumentaría según la actualización del plan financiero de julio de 2025, pues la reducción de los gastos de deuda se trasladan a mayor gasto primario (funcionamiento e inversión).</a:t>
            </a:r>
          </a:p>
          <a:p>
            <a:pPr algn="just">
              <a:buNone/>
            </a:pPr>
            <a:r>
              <a:rPr lang="es-MX" dirty="0"/>
              <a:t>Así el déficit primario cambia con respecto al que se estimaba en el MFMP de 2025, pasa de </a:t>
            </a:r>
            <a:r>
              <a:rPr lang="es-CO" sz="1100" b="0" i="0" u="none" strike="noStrike" cap="none" dirty="0">
                <a:solidFill>
                  <a:srgbClr val="000000"/>
                </a:solidFill>
                <a:effectLst/>
                <a:latin typeface="Arial"/>
                <a:ea typeface="Arial"/>
                <a:cs typeface="Arial"/>
                <a:sym typeface="Arial"/>
              </a:rPr>
              <a:t>de un -1,45% del PIB a -1,97% del PIB, es decir se aumenta en 0,5 puntos porcentuales. </a:t>
            </a:r>
          </a:p>
          <a:p>
            <a:pPr algn="just">
              <a:buNone/>
            </a:pPr>
            <a:r>
              <a:rPr lang="es-CO" sz="1100" b="0" i="0" u="none" strike="noStrike" cap="none" dirty="0">
                <a:solidFill>
                  <a:srgbClr val="000000"/>
                </a:solidFill>
                <a:effectLst/>
                <a:latin typeface="Arial"/>
                <a:cs typeface="Arial"/>
                <a:sym typeface="Arial"/>
              </a:rPr>
              <a:t>La pregunta es por que no se aprovecha la gestión de la deuda, para reducir el gasto y no por el contrario aumentar el gasto primario?</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748009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DA94-59C0-029E-7D22-A5C0A19742C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27A4C7B-AE44-E738-C0BA-7062769D37CC}"/>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C8149DD4-90BB-89F5-6EFD-647B28202A38}"/>
              </a:ext>
            </a:extLst>
          </p:cNvPr>
          <p:cNvSpPr>
            <a:spLocks noGrp="1"/>
          </p:cNvSpPr>
          <p:nvPr>
            <p:ph type="body" idx="1"/>
          </p:nvPr>
        </p:nvSpPr>
        <p:spPr/>
        <p:txBody>
          <a:bodyPr/>
          <a:lstStyle/>
          <a:p>
            <a:pPr marL="158750" indent="0">
              <a:buNone/>
            </a:pPr>
            <a:r>
              <a:rPr lang="es-CO" sz="1200" b="0" i="0" u="none" strike="noStrike" cap="none" dirty="0">
                <a:solidFill>
                  <a:srgbClr val="000000"/>
                </a:solidFill>
                <a:effectLst/>
                <a:latin typeface="Arial"/>
                <a:ea typeface="Arial"/>
                <a:cs typeface="Arial"/>
                <a:sym typeface="Arial"/>
              </a:rPr>
              <a:t>El saldo de la deuda neta del GNC para el 2025, según el MFMP25 y el PGN26, será del 61,3% del PIB, que implica un aumento de 2,0 </a:t>
            </a:r>
            <a:r>
              <a:rPr lang="es-CO" sz="1200" b="0" i="0" u="none" strike="noStrike" cap="none" dirty="0" err="1">
                <a:solidFill>
                  <a:srgbClr val="000000"/>
                </a:solidFill>
                <a:effectLst/>
                <a:latin typeface="Arial"/>
                <a:ea typeface="Arial"/>
                <a:cs typeface="Arial"/>
                <a:sym typeface="Arial"/>
              </a:rPr>
              <a:t>p.p</a:t>
            </a:r>
            <a:r>
              <a:rPr lang="es-CO" sz="1200" b="0" i="0" u="none" strike="noStrike" cap="none" dirty="0">
                <a:solidFill>
                  <a:srgbClr val="000000"/>
                </a:solidFill>
                <a:effectLst/>
                <a:latin typeface="Arial"/>
                <a:ea typeface="Arial"/>
                <a:cs typeface="Arial"/>
                <a:sym typeface="Arial"/>
              </a:rPr>
              <a:t> del PIB frente al 2024, y supera el ancla o nivel prudencial en 6,3 p.p. La estrategia del MFMP25 es la de alcanzar un máximo nivel en el 2027 (64,0% del PIB) y luego reducir la deuda hasta alcanzar el 61,3% del PIB en el 2036, nivel similar al de 2025.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s-CO" sz="1200" b="0" i="0" u="none" strike="noStrike" cap="none" dirty="0">
                <a:solidFill>
                  <a:srgbClr val="000000"/>
                </a:solidFill>
                <a:effectLst/>
                <a:latin typeface="Arial"/>
                <a:ea typeface="Arial"/>
                <a:cs typeface="Arial"/>
                <a:sym typeface="Arial"/>
              </a:rPr>
              <a:t>. La tasa de interés real de la deuda, según el MFMP25, sería del 3,3% anual en este periodo y el crecimiento económico promedio del 2,8%. En la medida en que la tasa de interés es superior al crecimiento, la trayectoria de la deuda será inestable, esto a pesar del superávit primario proyectado, lo que sería complicado que se alcance la meta trazada por el MFMP25.</a:t>
            </a:r>
          </a:p>
          <a:p>
            <a:endParaRPr lang="es-CO" sz="1200" b="0" i="0" u="none" strike="noStrike" cap="none" dirty="0">
              <a:solidFill>
                <a:srgbClr val="000000"/>
              </a:solidFill>
              <a:effectLst/>
              <a:latin typeface="Arial"/>
              <a:ea typeface="Arial"/>
              <a:cs typeface="Arial"/>
              <a:sym typeface="Arial"/>
            </a:endParaRPr>
          </a:p>
          <a:p>
            <a:pPr marL="457200" marR="0" lvl="0" indent="-298450" algn="just" defTabSz="914400" rtl="0" eaLnBrk="1" fontAlgn="auto" latinLnBrk="0" hangingPunct="1">
              <a:lnSpc>
                <a:spcPct val="100000"/>
              </a:lnSpc>
              <a:spcBef>
                <a:spcPts val="0"/>
              </a:spcBef>
              <a:spcAft>
                <a:spcPts val="0"/>
              </a:spcAft>
              <a:buClr>
                <a:srgbClr val="000000"/>
              </a:buClr>
              <a:buSzPts val="1100"/>
              <a:buFont typeface="Arial"/>
              <a:buNone/>
              <a:tabLst/>
              <a:defRPr/>
            </a:pPr>
            <a:r>
              <a:rPr lang="es-MX" sz="1200" dirty="0"/>
              <a:t>El mayor riesgo en todos estos escenarios presupuestales y fiscales es que no se logre la meta de crecimiento económico, ya que reduciría el recaudo y elevaría el déficit y la deuda.</a:t>
            </a:r>
            <a:endParaRPr lang="es-ES" sz="1200" dirty="0"/>
          </a:p>
          <a:p>
            <a:pPr algn="just">
              <a:buNone/>
            </a:pPr>
            <a:endParaRPr lang="es-MX" sz="1200" dirty="0"/>
          </a:p>
          <a:p>
            <a:endParaRPr lang="es-CO" sz="1200" kern="1200" dirty="0">
              <a:solidFill>
                <a:schemeClr val="tx1"/>
              </a:solidFill>
              <a:effectLst/>
              <a:latin typeface="+mn-lt"/>
              <a:ea typeface="+mn-ea"/>
              <a:cs typeface="+mn-cs"/>
            </a:endParaRPr>
          </a:p>
        </p:txBody>
      </p:sp>
      <p:sp>
        <p:nvSpPr>
          <p:cNvPr id="4" name="Marcador de número de diapositiva 3">
            <a:extLst>
              <a:ext uri="{FF2B5EF4-FFF2-40B4-BE49-F238E27FC236}">
                <a16:creationId xmlns:a16="http://schemas.microsoft.com/office/drawing/2014/main" id="{6B5D84AD-D748-42CF-18FE-ED37FED769B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DC99E7-5951-4890-805A-5B7E3AC745C3}" type="slidenum">
              <a:rPr kumimoji="0" lang="es-CO"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s-CO"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72134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CO" dirty="0"/>
          </a:p>
        </p:txBody>
      </p:sp>
    </p:spTree>
    <p:extLst>
      <p:ext uri="{BB962C8B-B14F-4D97-AF65-F5344CB8AC3E}">
        <p14:creationId xmlns:p14="http://schemas.microsoft.com/office/powerpoint/2010/main" val="27534304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33e13d9a7e_0_4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ES" sz="1100" b="0" i="0" u="none" strike="noStrike" cap="none" dirty="0">
                <a:solidFill>
                  <a:srgbClr val="000000"/>
                </a:solidFill>
                <a:effectLst/>
                <a:latin typeface="Arial"/>
                <a:ea typeface="Arial"/>
                <a:cs typeface="Arial"/>
                <a:sym typeface="Arial"/>
              </a:rPr>
              <a:t>La tasa de desempleo nacional a junio de 2025 se situó en el 8,6%, lo que representó una reducción de 1,7 </a:t>
            </a:r>
            <a:r>
              <a:rPr lang="es-ES" sz="1100" b="0" i="0" u="none" strike="noStrike" cap="none" dirty="0" err="1">
                <a:solidFill>
                  <a:srgbClr val="000000"/>
                </a:solidFill>
                <a:effectLst/>
                <a:latin typeface="Arial"/>
                <a:ea typeface="Arial"/>
                <a:cs typeface="Arial"/>
                <a:sym typeface="Arial"/>
              </a:rPr>
              <a:t>p.p</a:t>
            </a:r>
            <a:r>
              <a:rPr lang="es-ES" sz="1100" b="0" i="0" u="none" strike="noStrike" cap="none" dirty="0">
                <a:solidFill>
                  <a:srgbClr val="000000"/>
                </a:solidFill>
                <a:effectLst/>
                <a:latin typeface="Arial"/>
                <a:ea typeface="Arial"/>
                <a:cs typeface="Arial"/>
                <a:sym typeface="Arial"/>
              </a:rPr>
              <a:t> frente al mismo mes de 2024 (10,3%). Esto como resultado de un aumento de la demanda por trabajo y la relativa estabilidad de la oferta de mano de obra. La tasa de desempleo presenta una tendencia a reducirse desde el 2021 y se situó en junio en el menor nivel desde entonces.</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ES" sz="1100" b="0" i="0" u="none" strike="noStrike" cap="none" dirty="0">
                <a:solidFill>
                  <a:srgbClr val="000000"/>
                </a:solidFill>
                <a:effectLst/>
                <a:latin typeface="Arial"/>
                <a:ea typeface="Arial"/>
                <a:cs typeface="Arial"/>
                <a:sym typeface="Arial"/>
              </a:rPr>
              <a:t>La tasa de informalidad por su parte, se redujo 0,1 </a:t>
            </a:r>
            <a:r>
              <a:rPr lang="es-ES" sz="1100" b="0" i="0" u="none" strike="noStrike" cap="none" dirty="0" err="1">
                <a:solidFill>
                  <a:srgbClr val="000000"/>
                </a:solidFill>
                <a:effectLst/>
                <a:latin typeface="Arial"/>
                <a:ea typeface="Arial"/>
                <a:cs typeface="Arial"/>
                <a:sym typeface="Arial"/>
              </a:rPr>
              <a:t>p.p</a:t>
            </a:r>
            <a:r>
              <a:rPr lang="es-ES" sz="1100" b="0" i="0" u="none" strike="noStrike" cap="none" dirty="0">
                <a:solidFill>
                  <a:srgbClr val="000000"/>
                </a:solidFill>
                <a:effectLst/>
                <a:latin typeface="Arial"/>
                <a:ea typeface="Arial"/>
                <a:cs typeface="Arial"/>
                <a:sym typeface="Arial"/>
              </a:rPr>
              <a:t> en mayo de 2025 al pasar de 56,0% en mayo de 2024 al 55,0%. </a:t>
            </a:r>
            <a:endParaRPr lang="es-CO" sz="1100" b="0" i="0" u="none" strike="noStrike" cap="none" dirty="0">
              <a:solidFill>
                <a:srgbClr val="000000"/>
              </a:solidFill>
              <a:effectLst/>
              <a:latin typeface="Arial"/>
              <a:ea typeface="Arial"/>
              <a:cs typeface="Arial"/>
              <a:sym typeface="Arial"/>
            </a:endParaRPr>
          </a:p>
          <a:p>
            <a:pPr marL="0" indent="0">
              <a:buNone/>
            </a:pPr>
            <a:endParaRPr lang="es-E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401E078A-73E5-DAF0-722D-C3A23D49BA73}"/>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D6470BB0-95F7-B335-2C8D-CC4D548F1D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9DF2CE9A-6DD9-A480-6903-B2712EAD3AD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MX" dirty="0"/>
              <a:t>El sistema presupuestal implica que debe existir consistencia entre el MFMP y el presupuesto general de la Nación. Sin embargo, en el caso de las cifras de ingresos tributarios hay duda, y es bueno que el Ministerio de Hacienda aclare por que para el caso de los ingresos tributarios en el MFMP estima un crecimiento 15,4% para el 2026, mientras en el PPGN espera una caída de 1,8% anual.</a:t>
            </a:r>
            <a:endParaRPr lang="es-MX"/>
          </a:p>
          <a:p>
            <a:endParaRPr lang="es-MX"/>
          </a:p>
          <a:p>
            <a:r>
              <a:rPr lang="es-MX"/>
              <a:t>Ahora es importante precisar que el decreto 572 de mayo de 2025 modificó las tarifas de retención en la fuente para algunos sectores económicos, con la finalidad de mejorar el recaudo de 2025 (se estima en el MFMP un recaudo adicional de 0,7 </a:t>
            </a:r>
            <a:r>
              <a:rPr lang="es-MX" err="1"/>
              <a:t>pp</a:t>
            </a:r>
            <a:r>
              <a:rPr lang="es-MX"/>
              <a:t> del PIB), la pregunta para el </a:t>
            </a:r>
            <a:r>
              <a:rPr lang="es-MX" err="1"/>
              <a:t>Minhacienda</a:t>
            </a:r>
            <a:r>
              <a:rPr lang="es-MX"/>
              <a:t> es que tanto esta medida afecta el recaudo del impuesto de renta en 2026.</a:t>
            </a:r>
            <a:endParaRPr lang="es-CO"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680924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D58D0F21-1B9E-C40F-975B-E6CB032CA0B6}"/>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048FEC9A-D9B4-0D1F-A4CE-E4002BFF3A9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3394B11E-59BF-5F4B-815E-0E7A50499D2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MX" dirty="0"/>
              <a:t>Dentro de las transferencias corrientes, uno de los rubros de mayor participación son las transferencias al Sistema General de Participaciones (SGP). Para 2026 este rubro crece 7,8%, y ello esta vinculado a </a:t>
            </a:r>
            <a:r>
              <a:rPr lang="es-CO" sz="1100" b="0" i="0" u="none" strike="noStrike" cap="none" baseline="0" dirty="0">
                <a:solidFill>
                  <a:srgbClr val="000000"/>
                </a:solidFill>
                <a:latin typeface="Arial"/>
                <a:cs typeface="Arial"/>
                <a:sym typeface="Arial"/>
              </a:rPr>
              <a:t>que su liquidación </a:t>
            </a:r>
            <a:r>
              <a:rPr lang="es-CO" sz="1100" b="0" i="0" u="none" strike="noStrike" cap="none" baseline="0" dirty="0">
                <a:solidFill>
                  <a:srgbClr val="000000"/>
                </a:solidFill>
                <a:latin typeface="Arial"/>
                <a:ea typeface="Arial"/>
                <a:cs typeface="Arial"/>
                <a:sym typeface="Arial"/>
              </a:rPr>
              <a:t>corresponde al promedio de la variación porcentual que han tenido los Ingresos Corrientes de la Nación (ICN) durante los cuatro (4) años anteriores. Esto hace parte de las inflexibilidades del gasto.</a:t>
            </a:r>
          </a:p>
          <a:p>
            <a:pPr marL="158750" indent="0">
              <a:buNone/>
            </a:pPr>
            <a:r>
              <a:rPr lang="es-MX" dirty="0"/>
              <a:t> </a:t>
            </a:r>
            <a:endParaRPr lang="es-CO"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3611719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74D56F9F-67E3-EF18-D07B-EEB6AC53E91A}"/>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8A55CAF3-4B8F-7C1E-0AAB-44D58EA9225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599BB496-B288-D1BE-6702-615A5DC96F8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6095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a:extLst>
            <a:ext uri="{FF2B5EF4-FFF2-40B4-BE49-F238E27FC236}">
              <a16:creationId xmlns:a16="http://schemas.microsoft.com/office/drawing/2014/main" id="{B1F0C539-1EA1-1D18-EAF9-01E7277DF1EA}"/>
            </a:ext>
          </a:extLst>
        </p:cNvPr>
        <p:cNvGrpSpPr/>
        <p:nvPr/>
      </p:nvGrpSpPr>
      <p:grpSpPr>
        <a:xfrm>
          <a:off x="0" y="0"/>
          <a:ext cx="0" cy="0"/>
          <a:chOff x="0" y="0"/>
          <a:chExt cx="0" cy="0"/>
        </a:xfrm>
      </p:grpSpPr>
      <p:sp>
        <p:nvSpPr>
          <p:cNvPr id="238" name="Google Shape;238;g33e13d9a7e_0_547:notes">
            <a:extLst>
              <a:ext uri="{FF2B5EF4-FFF2-40B4-BE49-F238E27FC236}">
                <a16:creationId xmlns:a16="http://schemas.microsoft.com/office/drawing/2014/main" id="{DBFD39C3-2C72-6EFB-E8B0-56F34D070BA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3e13d9a7e_0_547:notes">
            <a:extLst>
              <a:ext uri="{FF2B5EF4-FFF2-40B4-BE49-F238E27FC236}">
                <a16:creationId xmlns:a16="http://schemas.microsoft.com/office/drawing/2014/main" id="{A195328D-FE77-E0B5-A300-2E18B05782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1179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33e13d9a7e_0_4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CO" dirty="0"/>
              <a:t>El proyecto de presupuesto que se presenta para 2026 por $557 billones está desbalanceado en $26,3 billones, y como lo manifiesta el proyecto de Ley se equilibraría con un proyecto de Ley adicional de Financiamiento (reforma tributaria). Es decir que en Ingresos sustenta $530,7 billones frente a los $557,0 billones que se propone en gastos.</a:t>
            </a:r>
            <a:endParaRPr dirty="0"/>
          </a:p>
        </p:txBody>
      </p:sp>
    </p:spTree>
    <p:extLst>
      <p:ext uri="{BB962C8B-B14F-4D97-AF65-F5344CB8AC3E}">
        <p14:creationId xmlns:p14="http://schemas.microsoft.com/office/powerpoint/2010/main" val="1435542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752667B0-DC8C-751E-3792-A463DE256D5B}"/>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76C73832-8E1E-F965-432E-447EE95D919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97E9A3BF-225C-87BB-3A28-93EED65AFC1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ES" dirty="0"/>
              <a:t>La incertidumbre está en el futuro proyecto de Ley de Financiamiento, con el que se espera obtener $26,3 billones. ¿ como se estructurará y sobre que agentes económicos recaería la carga tributaria adicional? Es importante que el Ministerio aclare y amplíe la información de como sería este financiamiento, ya que se viene de un proyecto de Ley de financiamiento no aprobado, y de dos reformas tributarias recientes.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259212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3e13d9a7e_0_5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3e13d9a7e_0_5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6A4AC825-2853-87EE-0490-A17D0DDB60DC}"/>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86E20723-23B3-6A6D-5EAA-34E71B86FB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1598947A-F839-235F-E551-152840588EE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4605"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s-CO" sz="1100" dirty="0">
                <a:solidFill>
                  <a:schemeClr val="bg1"/>
                </a:solidFill>
                <a:latin typeface="Verdana" panose="020B0604030504040204" pitchFamily="34" charset="0"/>
                <a:ea typeface="Verdana" panose="020B0604030504040204" pitchFamily="34" charset="0"/>
                <a:cs typeface="Verdana" panose="020B0604030504040204" pitchFamily="34" charset="0"/>
              </a:rPr>
              <a:t>La economía colombiana creció 2,7% en el primer trimestre de 2025 y continúa con su proceso de reactivación. </a:t>
            </a:r>
            <a:r>
              <a:rPr lang="es-CO" sz="1100" b="0" i="0" u="none" strike="noStrike" cap="none" dirty="0">
                <a:solidFill>
                  <a:srgbClr val="000000"/>
                </a:solidFill>
                <a:effectLst/>
                <a:latin typeface="Arial"/>
                <a:ea typeface="Arial"/>
                <a:cs typeface="Arial"/>
                <a:sym typeface="Arial"/>
              </a:rPr>
              <a:t>El PIB fue estimulado por la agricultura, el comercio y las actividades recreativas y, por el lado del gasto, por el consumo final y, en menor medida, por la inversión</a:t>
            </a:r>
            <a:endParaRPr lang="es-CO" sz="1100" dirty="0">
              <a:solidFill>
                <a:schemeClr val="bg1"/>
              </a:solidFill>
              <a:latin typeface="Verdana" panose="020B0604030504040204" pitchFamily="34" charset="0"/>
              <a:ea typeface="Calibri" panose="020F0502020204030204" pitchFamily="34" charset="0"/>
              <a:cs typeface="Times New Roman" panose="02020603050405020304" pitchFamily="18" charset="0"/>
            </a:endParaRPr>
          </a:p>
          <a:p>
            <a:pPr marL="14605"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endParaRPr lang="es-CO" sz="1100" dirty="0">
              <a:effectLst/>
              <a:latin typeface="Verdana" panose="020B0604030504040204" pitchFamily="34" charset="0"/>
              <a:ea typeface="Calibri" panose="020F0502020204030204" pitchFamily="34" charset="0"/>
              <a:cs typeface="Arial" panose="020B0604020202020204" pitchFamily="34" charset="0"/>
            </a:endParaRPr>
          </a:p>
          <a:p>
            <a:pPr marL="14605"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s-CO" sz="1100" dirty="0">
                <a:effectLst/>
                <a:latin typeface="Verdana" panose="020B0604030504040204" pitchFamily="34" charset="0"/>
                <a:ea typeface="Calibri" panose="020F0502020204030204" pitchFamily="34" charset="0"/>
                <a:cs typeface="Arial" panose="020B0604020202020204" pitchFamily="34" charset="0"/>
              </a:rPr>
              <a:t>El proceso de recuperación económica va acompañado de una evolución favorables de otros indicadores macroeconómicos:</a:t>
            </a:r>
            <a:endParaRPr lang="es-CO" sz="11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14605"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s-ES" sz="1100" dirty="0">
                <a:solidFill>
                  <a:schemeClr val="bg1"/>
                </a:solidFill>
                <a:latin typeface="Verdana"/>
                <a:ea typeface="Verdana"/>
              </a:rPr>
              <a:t>Las proyecciones de crecimiento para 2025 y 2026 son prudentes. Las perspectivas favorables podrían restarle presión al recaudo tributario en beneficio de fortalecer las finanzas públicas. </a:t>
            </a:r>
            <a:endParaRPr lang="es-CO" sz="1100" dirty="0">
              <a:solidFill>
                <a:schemeClr val="bg1"/>
              </a:solidFill>
              <a:latin typeface="Verdana" panose="020B060403050404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456301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9C45DA2F-44A9-F5E2-2547-4B16B1AC5C30}"/>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6D4261AC-A2D6-218A-B5FD-3CC5F917C6C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10FC07F6-914E-049F-AD14-EA83B109D70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CO" sz="1100" b="0" i="0" u="none" strike="noStrike" cap="none" dirty="0">
                <a:solidFill>
                  <a:srgbClr val="000000"/>
                </a:solidFill>
                <a:effectLst/>
                <a:latin typeface="Arial"/>
                <a:ea typeface="Arial"/>
                <a:cs typeface="Arial"/>
                <a:sym typeface="Arial"/>
              </a:rPr>
              <a:t>El peso colombiano a tendido hacia la valorización frente al US$. El peso colombiano se ha apreciado 7,7% entre enero y julio de 2025.</a:t>
            </a:r>
          </a:p>
          <a:p>
            <a:pPr marL="0" indent="0">
              <a:buNone/>
            </a:pPr>
            <a:r>
              <a:rPr lang="es-CO" sz="1100" b="0" i="0" u="none" strike="noStrike" cap="none" dirty="0">
                <a:solidFill>
                  <a:srgbClr val="000000"/>
                </a:solidFill>
                <a:effectLst/>
                <a:latin typeface="Arial"/>
                <a:ea typeface="Arial"/>
                <a:cs typeface="Arial"/>
                <a:sym typeface="Arial"/>
              </a:rPr>
              <a:t>En el MFMP2025 se proyecta el precio del dólar promedio, de manera cautelosa, para 2025 en $ 4.265, lo que significaría una depreciación de 4,7% frente al promedio de 2024 ($ 4.074) y espera un promedio de $4.408 en 2026.</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CO" sz="1100" b="0" i="0" u="none" strike="noStrike" cap="none" dirty="0">
                <a:solidFill>
                  <a:srgbClr val="000000"/>
                </a:solidFill>
                <a:effectLst/>
                <a:latin typeface="Arial"/>
                <a:ea typeface="Arial"/>
                <a:cs typeface="Arial"/>
                <a:sym typeface="Arial"/>
              </a:rPr>
              <a:t>El precio internacional del petróleo Brent se cotizó en julio de 2025 US$ 71,04 por barril en promedio, equivalente a una reducción de 3,8% en lo corrido del año.</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CO" sz="1100" b="0" i="0" u="none" strike="noStrike" cap="none" dirty="0">
                <a:solidFill>
                  <a:srgbClr val="000000"/>
                </a:solidFill>
                <a:effectLst/>
                <a:latin typeface="Arial"/>
                <a:ea typeface="Arial"/>
                <a:cs typeface="Arial"/>
                <a:sym typeface="Arial"/>
              </a:rPr>
              <a:t>Las perspectivas del mercado del petróleo estarán signadas por la tensión geopolítica y las condiciones del mercado.</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148696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a:extLst>
            <a:ext uri="{FF2B5EF4-FFF2-40B4-BE49-F238E27FC236}">
              <a16:creationId xmlns:a16="http://schemas.microsoft.com/office/drawing/2014/main" id="{00489911-C75B-9FC7-E2E1-B9C0F59A852A}"/>
            </a:ext>
          </a:extLst>
        </p:cNvPr>
        <p:cNvGrpSpPr/>
        <p:nvPr/>
      </p:nvGrpSpPr>
      <p:grpSpPr>
        <a:xfrm>
          <a:off x="0" y="0"/>
          <a:ext cx="0" cy="0"/>
          <a:chOff x="0" y="0"/>
          <a:chExt cx="0" cy="0"/>
        </a:xfrm>
      </p:grpSpPr>
      <p:sp>
        <p:nvSpPr>
          <p:cNvPr id="562" name="Google Shape;562;g33e13d9a7e_0_410:notes">
            <a:extLst>
              <a:ext uri="{FF2B5EF4-FFF2-40B4-BE49-F238E27FC236}">
                <a16:creationId xmlns:a16="http://schemas.microsoft.com/office/drawing/2014/main" id="{DA7011D8-4883-D3BE-C070-944A2060E78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33e13d9a7e_0_410:notes">
            <a:extLst>
              <a:ext uri="{FF2B5EF4-FFF2-40B4-BE49-F238E27FC236}">
                <a16:creationId xmlns:a16="http://schemas.microsoft.com/office/drawing/2014/main" id="{A55428B6-A4E2-F5BC-7F72-B0064CF9431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ES" dirty="0"/>
              <a:t>La inflación en Colombia se ha venido desacelerando, siguiendo la tendencia mundial. En lo corrido de 2025, hasta julio, la inflación anual se ubicó en 4,9%, inferior a la registrada un año antes (6,8%). </a:t>
            </a:r>
          </a:p>
          <a:p>
            <a:r>
              <a:rPr lang="es-ES" dirty="0"/>
              <a:t>En el proyecto del PGN se pronostica una inflación de 4,5% para 2025 (que luce realista), y de 3,2% para 2026</a:t>
            </a:r>
          </a:p>
          <a:p>
            <a:r>
              <a:rPr lang="es-ES" dirty="0"/>
              <a:t>Algunos factores se convierten en obstáculos para un mayor descenso de los precios como, por ejemplo:</a:t>
            </a:r>
          </a:p>
          <a:p>
            <a:endParaRPr lang="es-ES" dirty="0"/>
          </a:p>
          <a:p>
            <a:pPr marL="171450" marR="0" lvl="0" indent="-171450" algn="l" defTabSz="914400" rtl="0" eaLnBrk="1" fontAlgn="auto" latinLnBrk="0" hangingPunct="1">
              <a:lnSpc>
                <a:spcPct val="100000"/>
              </a:lnSpc>
              <a:spcBef>
                <a:spcPts val="0"/>
              </a:spcBef>
              <a:spcAft>
                <a:spcPts val="0"/>
              </a:spcAft>
              <a:buClr>
                <a:srgbClr val="000000"/>
              </a:buClr>
              <a:buSzPts val="1100"/>
              <a:buFont typeface="Arial" panose="020B0604020202020204" pitchFamily="34" charset="0"/>
              <a:buChar char="•"/>
              <a:tabLst/>
              <a:defRPr/>
            </a:pPr>
            <a:r>
              <a:rPr lang="es-ES" dirty="0"/>
              <a:t>La indexación de varios precios de la economía, entre otros. Principalmente el aumento del salario mínimo por encima de la inflación.</a:t>
            </a:r>
          </a:p>
          <a:p>
            <a:pPr marL="171450" marR="0" lvl="0" indent="-171450" algn="l" defTabSz="914400" rtl="0" eaLnBrk="1" fontAlgn="auto" latinLnBrk="0" hangingPunct="1">
              <a:lnSpc>
                <a:spcPct val="100000"/>
              </a:lnSpc>
              <a:spcBef>
                <a:spcPts val="0"/>
              </a:spcBef>
              <a:spcAft>
                <a:spcPts val="0"/>
              </a:spcAft>
              <a:buClr>
                <a:srgbClr val="000000"/>
              </a:buClr>
              <a:buSzPts val="1100"/>
              <a:buFont typeface="Arial" panose="020B0604020202020204" pitchFamily="34" charset="0"/>
              <a:buChar char="•"/>
              <a:tabLst/>
              <a:defRPr/>
            </a:pPr>
            <a:r>
              <a:rPr lang="es-ES" dirty="0"/>
              <a:t>Aumento precio de regulados, alimentos y bienes.</a:t>
            </a:r>
          </a:p>
          <a:p>
            <a:r>
              <a:rPr lang="es-ES" dirty="0"/>
              <a:t>La reacción del Banco de la República ante el descenso de la inflación ha sido una tímida reducción de las tasas de intervención (tasa de política monetaria).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8903035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userDrawn="1">
  <p:cSld name="CUSTOM_7">
    <p:spTree>
      <p:nvGrpSpPr>
        <p:cNvPr id="1" name="Shape 8"/>
        <p:cNvGrpSpPr/>
        <p:nvPr/>
      </p:nvGrpSpPr>
      <p:grpSpPr>
        <a:xfrm>
          <a:off x="0" y="0"/>
          <a:ext cx="0" cy="0"/>
          <a:chOff x="0" y="0"/>
          <a:chExt cx="0" cy="0"/>
        </a:xfrm>
      </p:grpSpPr>
      <p:pic>
        <p:nvPicPr>
          <p:cNvPr id="2" name="Imagen 1">
            <a:extLst>
              <a:ext uri="{FF2B5EF4-FFF2-40B4-BE49-F238E27FC236}">
                <a16:creationId xmlns:a16="http://schemas.microsoft.com/office/drawing/2014/main" id="{6F1D4DFA-CA35-5100-80ED-0416F85A017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Imagen 2">
            <a:extLst>
              <a:ext uri="{FF2B5EF4-FFF2-40B4-BE49-F238E27FC236}">
                <a16:creationId xmlns:a16="http://schemas.microsoft.com/office/drawing/2014/main" id="{A0B356D1-7443-71C0-55BC-7A6C37C6EDC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23636" y="391887"/>
            <a:ext cx="2075443" cy="47932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93366-25D8-4D08-B249-BA9A2CE610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F042AFFC-EC4B-8160-B7E6-1ADA23D238EF}"/>
              </a:ext>
            </a:extLst>
          </p:cNvPr>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0EB7521D-BEEC-5100-16BE-C24919935880}"/>
              </a:ext>
            </a:extLst>
          </p:cNvPr>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FC05B72E-CF69-38F5-CBC6-276B7C120D82}"/>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6" name="Marcador de pie de página 5">
            <a:extLst>
              <a:ext uri="{FF2B5EF4-FFF2-40B4-BE49-F238E27FC236}">
                <a16:creationId xmlns:a16="http://schemas.microsoft.com/office/drawing/2014/main" id="{7FC6CD8A-9611-35AF-3485-8F33E5DA81F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BCC43D90-23AE-896B-7148-90209C7E2A0D}"/>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260854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AF57B9-08C8-FB4B-957D-22C159489DB3}"/>
              </a:ext>
            </a:extLst>
          </p:cNvPr>
          <p:cNvSpPr>
            <a:spLocks noGrp="1"/>
          </p:cNvSpPr>
          <p:nvPr>
            <p:ph type="title"/>
          </p:nvPr>
        </p:nvSpPr>
        <p:spPr>
          <a:xfrm>
            <a:off x="629841" y="273844"/>
            <a:ext cx="7886700" cy="994172"/>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FA4EE65-4DC9-94E3-093E-D10745BBE2FF}"/>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F7409A4-0A37-3A8D-9918-2E2578BE9808}"/>
              </a:ext>
            </a:extLst>
          </p:cNvPr>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094A443D-4AC9-ABD8-5A60-2FF1EF7CB0E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65DFAD5-A474-6AE3-03DE-1AC8CC581F4A}"/>
              </a:ext>
            </a:extLst>
          </p:cNvPr>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7DFCF21-A8FF-208F-6451-D979E8A148DC}"/>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8" name="Marcador de pie de página 7">
            <a:extLst>
              <a:ext uri="{FF2B5EF4-FFF2-40B4-BE49-F238E27FC236}">
                <a16:creationId xmlns:a16="http://schemas.microsoft.com/office/drawing/2014/main" id="{10CD2728-006E-44EA-5AF0-581541E32DB6}"/>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DDFA5D2B-7301-263B-4FA8-75E2EAB58037}"/>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246287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713CD6-9887-FAEA-AB58-B23A3A716F74}"/>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B4B8D8CA-0696-1C9D-B5A1-2E663B3C03DA}"/>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4" name="Marcador de pie de página 3">
            <a:extLst>
              <a:ext uri="{FF2B5EF4-FFF2-40B4-BE49-F238E27FC236}">
                <a16:creationId xmlns:a16="http://schemas.microsoft.com/office/drawing/2014/main" id="{175439DF-688A-9398-F045-23B7B8C74F85}"/>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ABC5180B-AD92-059D-3CB4-61347EDA65EC}"/>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12646652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D1894DE-99CD-6A8D-1CB5-2E741D45071C}"/>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3" name="Marcador de pie de página 2">
            <a:extLst>
              <a:ext uri="{FF2B5EF4-FFF2-40B4-BE49-F238E27FC236}">
                <a16:creationId xmlns:a16="http://schemas.microsoft.com/office/drawing/2014/main" id="{462C541B-54E4-333B-6009-D9AF3C6656DD}"/>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B4D9DB8E-493D-0D01-7E4B-869C359E9B21}"/>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7832280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E7A812-A5E5-1098-E094-48AD03DA20B9}"/>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F9AC259-1687-83AC-BB86-73C4F0CBCEB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937F9CF8-8FB5-E4B3-0F12-33878F071C9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7AD07CD-C945-2CE1-598A-08F6FB911BB2}"/>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6" name="Marcador de pie de página 5">
            <a:extLst>
              <a:ext uri="{FF2B5EF4-FFF2-40B4-BE49-F238E27FC236}">
                <a16:creationId xmlns:a16="http://schemas.microsoft.com/office/drawing/2014/main" id="{6315F139-6D65-E654-4264-DEC188B6810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6B634E6C-0A27-93F5-682F-22D91369CB06}"/>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2729906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B5CD35-CF25-419A-D1CA-664717A9EEA4}"/>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A4F674DE-2ED9-E9CC-6EDB-DF7FAA17B6F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a:extLst>
              <a:ext uri="{FF2B5EF4-FFF2-40B4-BE49-F238E27FC236}">
                <a16:creationId xmlns:a16="http://schemas.microsoft.com/office/drawing/2014/main" id="{CC74C19B-6669-9C8D-71FD-68D64DF4801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CA6CC96-39EE-F9E6-AE1D-5F15804FAACA}"/>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6" name="Marcador de pie de página 5">
            <a:extLst>
              <a:ext uri="{FF2B5EF4-FFF2-40B4-BE49-F238E27FC236}">
                <a16:creationId xmlns:a16="http://schemas.microsoft.com/office/drawing/2014/main" id="{92BA119D-130E-98C1-E715-0EFAC8D5A87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472172C5-830D-3456-28F9-45E989A519FF}"/>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2536077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A85A20-F620-64CD-9468-D436152A3EC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CA2D6AB9-CE7A-A13F-EF6B-A91107EE7CB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4158AD31-A5D5-A5A6-BC12-D5C7F54C74E7}"/>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5" name="Marcador de pie de página 4">
            <a:extLst>
              <a:ext uri="{FF2B5EF4-FFF2-40B4-BE49-F238E27FC236}">
                <a16:creationId xmlns:a16="http://schemas.microsoft.com/office/drawing/2014/main" id="{DAD84A33-F16A-2B30-182C-136DBA4816E9}"/>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3419A8E1-6DF4-6E1A-6FA5-35DF56C57287}"/>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1711319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8B7B773-988E-DCA3-5437-BCE537109A3C}"/>
              </a:ext>
            </a:extLst>
          </p:cNvPr>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86B85C46-F572-BDBC-9B19-D48031CC7DE6}"/>
              </a:ext>
            </a:extLst>
          </p:cNvPr>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2407314-0EBA-FBFE-9834-95C97D0CBD9D}"/>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5" name="Marcador de pie de página 4">
            <a:extLst>
              <a:ext uri="{FF2B5EF4-FFF2-40B4-BE49-F238E27FC236}">
                <a16:creationId xmlns:a16="http://schemas.microsoft.com/office/drawing/2014/main" id="{42871D6E-74D0-DDF0-D0B2-59C6678596DF}"/>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9F7ABF1-F3CD-C494-B4EF-362510E7A7D4}"/>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2669702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userDrawn="1">
  <p:cSld name="CUSTOM_12">
    <p:spTree>
      <p:nvGrpSpPr>
        <p:cNvPr id="1" name="Shape 11"/>
        <p:cNvGrpSpPr/>
        <p:nvPr/>
      </p:nvGrpSpPr>
      <p:grpSpPr>
        <a:xfrm>
          <a:off x="0" y="0"/>
          <a:ext cx="0" cy="0"/>
          <a:chOff x="0" y="0"/>
          <a:chExt cx="0" cy="0"/>
        </a:xfrm>
      </p:grpSpPr>
      <p:sp>
        <p:nvSpPr>
          <p:cNvPr id="15" name="Google Shape;15;p3"/>
          <p:cNvSpPr txBox="1">
            <a:spLocks noGrp="1"/>
          </p:cNvSpPr>
          <p:nvPr>
            <p:ph type="ctrTitle" idx="3"/>
          </p:nvPr>
        </p:nvSpPr>
        <p:spPr>
          <a:xfrm>
            <a:off x="3425264" y="1224286"/>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6" name="Google Shape;16;p3"/>
          <p:cNvSpPr txBox="1">
            <a:spLocks noGrp="1"/>
          </p:cNvSpPr>
          <p:nvPr>
            <p:ph type="subTitle" idx="4"/>
          </p:nvPr>
        </p:nvSpPr>
        <p:spPr>
          <a:xfrm>
            <a:off x="3425259" y="1638859"/>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 name="Google Shape;17;p3"/>
          <p:cNvSpPr txBox="1">
            <a:spLocks noGrp="1"/>
          </p:cNvSpPr>
          <p:nvPr>
            <p:ph type="title" idx="5" hasCustomPrompt="1"/>
          </p:nvPr>
        </p:nvSpPr>
        <p:spPr>
          <a:xfrm>
            <a:off x="2023007" y="1488788"/>
            <a:ext cx="16152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8" name="Google Shape;18;p3"/>
          <p:cNvSpPr txBox="1">
            <a:spLocks noGrp="1"/>
          </p:cNvSpPr>
          <p:nvPr>
            <p:ph type="ctrTitle" idx="6"/>
          </p:nvPr>
        </p:nvSpPr>
        <p:spPr>
          <a:xfrm>
            <a:off x="3427999" y="2061098"/>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9" name="Google Shape;19;p3"/>
          <p:cNvSpPr txBox="1">
            <a:spLocks noGrp="1"/>
          </p:cNvSpPr>
          <p:nvPr>
            <p:ph type="subTitle" idx="7"/>
          </p:nvPr>
        </p:nvSpPr>
        <p:spPr>
          <a:xfrm>
            <a:off x="3427997" y="2475197"/>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 name="Google Shape;20;p3"/>
          <p:cNvSpPr txBox="1">
            <a:spLocks noGrp="1"/>
          </p:cNvSpPr>
          <p:nvPr>
            <p:ph type="title" idx="8" hasCustomPrompt="1"/>
          </p:nvPr>
        </p:nvSpPr>
        <p:spPr>
          <a:xfrm>
            <a:off x="2023007" y="232346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2" name="Google Shape;22;p3"/>
          <p:cNvSpPr txBox="1">
            <a:spLocks noGrp="1"/>
          </p:cNvSpPr>
          <p:nvPr>
            <p:ph type="ctrTitle" idx="13"/>
          </p:nvPr>
        </p:nvSpPr>
        <p:spPr>
          <a:xfrm>
            <a:off x="3427999" y="2897911"/>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4"/>
          </p:nvPr>
        </p:nvSpPr>
        <p:spPr>
          <a:xfrm>
            <a:off x="3427997" y="331153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5" hasCustomPrompt="1"/>
          </p:nvPr>
        </p:nvSpPr>
        <p:spPr>
          <a:xfrm>
            <a:off x="2023007" y="3158138"/>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6"/>
          </p:nvPr>
        </p:nvSpPr>
        <p:spPr>
          <a:xfrm>
            <a:off x="3427999" y="373472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7"/>
          </p:nvPr>
        </p:nvSpPr>
        <p:spPr>
          <a:xfrm>
            <a:off x="3427997" y="4147872"/>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8" hasCustomPrompt="1"/>
          </p:nvPr>
        </p:nvSpPr>
        <p:spPr>
          <a:xfrm>
            <a:off x="2023007" y="399281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pic>
        <p:nvPicPr>
          <p:cNvPr id="4" name="Imagen 3">
            <a:extLst>
              <a:ext uri="{FF2B5EF4-FFF2-40B4-BE49-F238E27FC236}">
                <a16:creationId xmlns:a16="http://schemas.microsoft.com/office/drawing/2014/main" id="{1770DCCD-C4AB-F75D-C011-6600566D32C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62041" y="274200"/>
            <a:ext cx="1716167" cy="393203"/>
          </a:xfrm>
          <a:prstGeom prst="rect">
            <a:avLst/>
          </a:prstGeom>
        </p:spPr>
      </p:pic>
      <p:sp>
        <p:nvSpPr>
          <p:cNvPr id="5" name="Google Shape;146;p28">
            <a:extLst>
              <a:ext uri="{FF2B5EF4-FFF2-40B4-BE49-F238E27FC236}">
                <a16:creationId xmlns:a16="http://schemas.microsoft.com/office/drawing/2014/main" id="{F369149D-0C24-B344-BD74-16C5404A3D9E}"/>
              </a:ext>
            </a:extLst>
          </p:cNvPr>
          <p:cNvSpPr/>
          <p:nvPr userDrawn="1"/>
        </p:nvSpPr>
        <p:spPr>
          <a:xfrm rot="-5400000" flipH="1">
            <a:off x="-957850" y="960600"/>
            <a:ext cx="5140800" cy="3225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8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design" userDrawn="1">
  <p:cSld name="CUSTOM_31">
    <p:spTree>
      <p:nvGrpSpPr>
        <p:cNvPr id="1" name="Shape 80"/>
        <p:cNvGrpSpPr/>
        <p:nvPr/>
      </p:nvGrpSpPr>
      <p:grpSpPr>
        <a:xfrm>
          <a:off x="0" y="0"/>
          <a:ext cx="0" cy="0"/>
          <a:chOff x="0" y="0"/>
          <a:chExt cx="0" cy="0"/>
        </a:xfrm>
      </p:grpSpPr>
      <p:pic>
        <p:nvPicPr>
          <p:cNvPr id="3" name="Imagen 2">
            <a:extLst>
              <a:ext uri="{FF2B5EF4-FFF2-40B4-BE49-F238E27FC236}">
                <a16:creationId xmlns:a16="http://schemas.microsoft.com/office/drawing/2014/main" id="{80DA27D3-90A1-9D52-DA9C-212ABDBB8A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96408" y="307968"/>
            <a:ext cx="1716167" cy="39320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2" userDrawn="1">
  <p:cSld name="CUSTOM_14">
    <p:spTree>
      <p:nvGrpSpPr>
        <p:cNvPr id="1" name="Shape 49"/>
        <p:cNvGrpSpPr/>
        <p:nvPr/>
      </p:nvGrpSpPr>
      <p:grpSpPr>
        <a:xfrm>
          <a:off x="0" y="0"/>
          <a:ext cx="0" cy="0"/>
          <a:chOff x="0" y="0"/>
          <a:chExt cx="0" cy="0"/>
        </a:xfrm>
      </p:grpSpPr>
      <p:sp>
        <p:nvSpPr>
          <p:cNvPr id="3" name="Google Shape;171;p29">
            <a:extLst>
              <a:ext uri="{FF2B5EF4-FFF2-40B4-BE49-F238E27FC236}">
                <a16:creationId xmlns:a16="http://schemas.microsoft.com/office/drawing/2014/main" id="{BD8D64FD-6F2C-3C65-7257-208B642634D3}"/>
              </a:ext>
            </a:extLst>
          </p:cNvPr>
          <p:cNvSpPr/>
          <p:nvPr userDrawn="1"/>
        </p:nvSpPr>
        <p:spPr>
          <a:xfrm>
            <a:off x="0" y="1577400"/>
            <a:ext cx="362100" cy="1988700"/>
          </a:xfrm>
          <a:prstGeom prst="rect">
            <a:avLst/>
          </a:prstGeom>
          <a:solidFill>
            <a:schemeClr val="accent3">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Imagen 3">
            <a:extLst>
              <a:ext uri="{FF2B5EF4-FFF2-40B4-BE49-F238E27FC236}">
                <a16:creationId xmlns:a16="http://schemas.microsoft.com/office/drawing/2014/main" id="{2369B277-A8AB-E5CC-4E72-428ACCDAA5C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97612" y="307968"/>
            <a:ext cx="1716167" cy="39320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title" userDrawn="1">
  <p:cSld name="CUSTOM_35">
    <p:spTree>
      <p:nvGrpSpPr>
        <p:cNvPr id="1" name="Shape 6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Resources" userDrawn="1">
  <p:cSld name="CUSTOM_25_1">
    <p:spTree>
      <p:nvGrpSpPr>
        <p:cNvPr id="1" name="Shape 11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C9C0E-BF1A-AC63-C54B-9F5B426FA97A}"/>
              </a:ext>
            </a:extLst>
          </p:cNvPr>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4805D8EB-F9A6-7DDD-3506-47987C19438B}"/>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2EC01BC1-EFC8-F396-70E9-923ADB27F5A6}"/>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5" name="Marcador de pie de página 4">
            <a:extLst>
              <a:ext uri="{FF2B5EF4-FFF2-40B4-BE49-F238E27FC236}">
                <a16:creationId xmlns:a16="http://schemas.microsoft.com/office/drawing/2014/main" id="{F15386FF-55C9-2DC1-6FAC-CE81DADD1C7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04415D2-6BB7-9267-D038-50853444AFA1}"/>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2923983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D24B2D-0EDD-3E64-ABB8-D0FB6884B35E}"/>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69E52167-EBF8-06C8-125A-A2BD84F3A8B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BB5E496-35D2-7F5B-70EC-513D26E58673}"/>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5" name="Marcador de pie de página 4">
            <a:extLst>
              <a:ext uri="{FF2B5EF4-FFF2-40B4-BE49-F238E27FC236}">
                <a16:creationId xmlns:a16="http://schemas.microsoft.com/office/drawing/2014/main" id="{0F4A3B6B-1F7B-A150-60B3-95853B13AB00}"/>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6E5ADAF-BF8C-E444-19F5-BD997208AFA8}"/>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832365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A26CF9-5D29-C7D7-060A-EEF241210B94}"/>
              </a:ext>
            </a:extLst>
          </p:cNvPr>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0179E302-FE0D-7F9F-3396-8BBAA4F53EFA}"/>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CEEB7B0-FB34-F05F-15AD-7DD2DFA87659}"/>
              </a:ext>
            </a:extLst>
          </p:cNvPr>
          <p:cNvSpPr>
            <a:spLocks noGrp="1"/>
          </p:cNvSpPr>
          <p:nvPr>
            <p:ph type="dt" sz="half" idx="10"/>
          </p:nvPr>
        </p:nvSpPr>
        <p:spPr/>
        <p:txBody>
          <a:bodyPr/>
          <a:lstStyle/>
          <a:p>
            <a:fld id="{F39F5FA1-0FBA-4714-AE32-2B18E930B5B8}" type="datetimeFigureOut">
              <a:rPr lang="es-CO" smtClean="0"/>
              <a:t>19/08/25</a:t>
            </a:fld>
            <a:endParaRPr lang="es-CO"/>
          </a:p>
        </p:txBody>
      </p:sp>
      <p:sp>
        <p:nvSpPr>
          <p:cNvPr id="5" name="Marcador de pie de página 4">
            <a:extLst>
              <a:ext uri="{FF2B5EF4-FFF2-40B4-BE49-F238E27FC236}">
                <a16:creationId xmlns:a16="http://schemas.microsoft.com/office/drawing/2014/main" id="{225B64F7-FFA0-6A59-D427-EAAC2122528F}"/>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14B04E94-6206-7E92-5C14-4E6403E4F44D}"/>
              </a:ext>
            </a:extLst>
          </p:cNvPr>
          <p:cNvSpPr>
            <a:spLocks noGrp="1"/>
          </p:cNvSpPr>
          <p:nvPr>
            <p:ph type="sldNum" sz="quarter" idx="12"/>
          </p:nvPr>
        </p:nvSpPr>
        <p:spPr/>
        <p:txBody>
          <a:bodyPr/>
          <a:lstStyle/>
          <a:p>
            <a:fld id="{F2687CBC-8931-4CF6-B58F-B1A53DB87D1F}" type="slidenum">
              <a:rPr lang="es-CO" smtClean="0"/>
              <a:t>‹#›</a:t>
            </a:fld>
            <a:endParaRPr lang="es-CO"/>
          </a:p>
        </p:txBody>
      </p:sp>
    </p:spTree>
    <p:extLst>
      <p:ext uri="{BB962C8B-B14F-4D97-AF65-F5344CB8AC3E}">
        <p14:creationId xmlns:p14="http://schemas.microsoft.com/office/powerpoint/2010/main" val="30512019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1pPr>
            <a:lvl2pPr marL="914400" lvl="1"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2pPr>
            <a:lvl3pPr marL="1371600" lvl="2"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3pPr>
            <a:lvl4pPr marL="1828800" lvl="3"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4pPr>
            <a:lvl5pPr marL="2286000" lvl="4"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5pPr>
            <a:lvl6pPr marL="2743200" lvl="5"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6pPr>
            <a:lvl7pPr marL="3200400" lvl="6"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7pPr>
            <a:lvl8pPr marL="3657600" lvl="7" indent="-304800" rtl="0">
              <a:lnSpc>
                <a:spcPct val="115000"/>
              </a:lnSpc>
              <a:spcBef>
                <a:spcPts val="1600"/>
              </a:spcBef>
              <a:spcAft>
                <a:spcPts val="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8pPr>
            <a:lvl9pPr marL="4114800" lvl="8" indent="-304800" rtl="0">
              <a:lnSpc>
                <a:spcPct val="115000"/>
              </a:lnSpc>
              <a:spcBef>
                <a:spcPts val="1600"/>
              </a:spcBef>
              <a:spcAft>
                <a:spcPts val="1600"/>
              </a:spcAft>
              <a:buClr>
                <a:schemeClr val="dk1"/>
              </a:buClr>
              <a:buSzPts val="1200"/>
              <a:buFont typeface="Catamaran Light"/>
              <a:buChar char="■"/>
              <a:defRPr sz="1200">
                <a:solidFill>
                  <a:schemeClr val="dk1"/>
                </a:solidFill>
                <a:latin typeface="Catamaran Light"/>
                <a:ea typeface="Catamaran Light"/>
                <a:cs typeface="Catamaran Light"/>
                <a:sym typeface="Catamaran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60" r:id="rId3"/>
    <p:sldLayoutId id="2147483653" r:id="rId4"/>
    <p:sldLayoutId id="2147483657" r:id="rId5"/>
    <p:sldLayoutId id="2147483667"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8D4FB59-4E32-BC16-2174-E44DF9992185}"/>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63BC466A-6AD3-01BE-B127-FC2F49D6B97E}"/>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ECF762F1-EA9F-499F-7899-240073D156C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F39F5FA1-0FBA-4714-AE32-2B18E930B5B8}" type="datetimeFigureOut">
              <a:rPr lang="es-CO" smtClean="0"/>
              <a:t>19/08/25</a:t>
            </a:fld>
            <a:endParaRPr lang="es-CO"/>
          </a:p>
        </p:txBody>
      </p:sp>
      <p:sp>
        <p:nvSpPr>
          <p:cNvPr id="5" name="Marcador de pie de página 4">
            <a:extLst>
              <a:ext uri="{FF2B5EF4-FFF2-40B4-BE49-F238E27FC236}">
                <a16:creationId xmlns:a16="http://schemas.microsoft.com/office/drawing/2014/main" id="{8E0D9925-D682-B033-DCFD-07C300AB611D}"/>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3048639C-F5B1-C9A3-7E99-0D1D733D47C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F2687CBC-8931-4CF6-B58F-B1A53DB87D1F}" type="slidenum">
              <a:rPr lang="es-CO" smtClean="0"/>
              <a:t>‹#›</a:t>
            </a:fld>
            <a:endParaRPr lang="es-CO"/>
          </a:p>
        </p:txBody>
      </p:sp>
    </p:spTree>
    <p:extLst>
      <p:ext uri="{BB962C8B-B14F-4D97-AF65-F5344CB8AC3E}">
        <p14:creationId xmlns:p14="http://schemas.microsoft.com/office/powerpoint/2010/main" val="64662645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18" Type="http://schemas.openxmlformats.org/officeDocument/2006/relationships/diagramData" Target="../diagrams/data9.xml"/><Relationship Id="rId3" Type="http://schemas.openxmlformats.org/officeDocument/2006/relationships/diagramData" Target="../diagrams/data6.xml"/><Relationship Id="rId21" Type="http://schemas.openxmlformats.org/officeDocument/2006/relationships/diagramColors" Target="../diagrams/colors9.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12.xml"/><Relationship Id="rId16" Type="http://schemas.openxmlformats.org/officeDocument/2006/relationships/diagramColors" Target="../diagrams/colors8.xml"/><Relationship Id="rId20" Type="http://schemas.openxmlformats.org/officeDocument/2006/relationships/diagramQuickStyle" Target="../diagrams/quickStyle9.xml"/><Relationship Id="rId1" Type="http://schemas.openxmlformats.org/officeDocument/2006/relationships/slideLayout" Target="../slideLayouts/slideLayout3.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19" Type="http://schemas.openxmlformats.org/officeDocument/2006/relationships/diagramLayout" Target="../diagrams/layout9.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 Id="rId22" Type="http://schemas.microsoft.com/office/2007/relationships/diagramDrawing" Target="../diagrams/drawing9.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chart" Target="../charts/chart9.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12.xml"/><Relationship Id="rId13" Type="http://schemas.openxmlformats.org/officeDocument/2006/relationships/diagramData" Target="../diagrams/data13.xml"/><Relationship Id="rId18" Type="http://schemas.openxmlformats.org/officeDocument/2006/relationships/diagramData" Target="../diagrams/data14.xml"/><Relationship Id="rId3" Type="http://schemas.openxmlformats.org/officeDocument/2006/relationships/diagramData" Target="../diagrams/data11.xml"/><Relationship Id="rId21" Type="http://schemas.openxmlformats.org/officeDocument/2006/relationships/diagramColors" Target="../diagrams/colors14.xml"/><Relationship Id="rId7" Type="http://schemas.microsoft.com/office/2007/relationships/diagramDrawing" Target="../diagrams/drawing11.xml"/><Relationship Id="rId12" Type="http://schemas.microsoft.com/office/2007/relationships/diagramDrawing" Target="../diagrams/drawing12.xml"/><Relationship Id="rId17" Type="http://schemas.microsoft.com/office/2007/relationships/diagramDrawing" Target="../diagrams/drawing13.xml"/><Relationship Id="rId2" Type="http://schemas.openxmlformats.org/officeDocument/2006/relationships/notesSlide" Target="../notesSlides/notesSlide26.xml"/><Relationship Id="rId16" Type="http://schemas.openxmlformats.org/officeDocument/2006/relationships/diagramColors" Target="../diagrams/colors13.xml"/><Relationship Id="rId20" Type="http://schemas.openxmlformats.org/officeDocument/2006/relationships/diagramQuickStyle" Target="../diagrams/quickStyle14.xml"/><Relationship Id="rId1" Type="http://schemas.openxmlformats.org/officeDocument/2006/relationships/slideLayout" Target="../slideLayouts/slideLayout3.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5" Type="http://schemas.openxmlformats.org/officeDocument/2006/relationships/diagramQuickStyle" Target="../diagrams/quickStyle13.xml"/><Relationship Id="rId10" Type="http://schemas.openxmlformats.org/officeDocument/2006/relationships/diagramQuickStyle" Target="../diagrams/quickStyle12.xml"/><Relationship Id="rId19" Type="http://schemas.openxmlformats.org/officeDocument/2006/relationships/diagramLayout" Target="../diagrams/layout14.xml"/><Relationship Id="rId4" Type="http://schemas.openxmlformats.org/officeDocument/2006/relationships/diagramLayout" Target="../diagrams/layout11.xml"/><Relationship Id="rId9" Type="http://schemas.openxmlformats.org/officeDocument/2006/relationships/diagramLayout" Target="../diagrams/layout12.xml"/><Relationship Id="rId14" Type="http://schemas.openxmlformats.org/officeDocument/2006/relationships/diagramLayout" Target="../diagrams/layout13.xml"/><Relationship Id="rId22" Type="http://schemas.microsoft.com/office/2007/relationships/diagramDrawing" Target="../diagrams/drawing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diagramLayout" Target="../diagrams/layout2.xml"/><Relationship Id="rId3" Type="http://schemas.microsoft.com/office/2014/relationships/chartEx" Target="../charts/chartEx1.xml"/><Relationship Id="rId7" Type="http://schemas.openxmlformats.org/officeDocument/2006/relationships/diagramData" Target="../diagrams/data1.xml"/><Relationship Id="rId12" Type="http://schemas.openxmlformats.org/officeDocument/2006/relationships/diagramData" Target="../diagrams/data2.xml"/><Relationship Id="rId2" Type="http://schemas.openxmlformats.org/officeDocument/2006/relationships/notesSlide" Target="../notesSlides/notesSlide4.xml"/><Relationship Id="rId16" Type="http://schemas.microsoft.com/office/2007/relationships/diagramDrawing" Target="../diagrams/drawing2.xml"/><Relationship Id="rId1" Type="http://schemas.openxmlformats.org/officeDocument/2006/relationships/slideLayout" Target="../slideLayouts/slideLayout3.xml"/><Relationship Id="rId6" Type="http://schemas.openxmlformats.org/officeDocument/2006/relationships/image" Target="../media/image6.png"/><Relationship Id="rId11" Type="http://schemas.microsoft.com/office/2007/relationships/diagramDrawing" Target="../diagrams/drawing1.xml"/><Relationship Id="rId5" Type="http://schemas.microsoft.com/office/2014/relationships/chartEx" Target="../charts/chartEx2.xml"/><Relationship Id="rId15" Type="http://schemas.openxmlformats.org/officeDocument/2006/relationships/diagramColors" Target="../diagrams/colors2.xml"/><Relationship Id="rId10" Type="http://schemas.openxmlformats.org/officeDocument/2006/relationships/diagramColors" Target="../diagrams/colors1.xml"/><Relationship Id="rId4" Type="http://schemas.openxmlformats.org/officeDocument/2006/relationships/image" Target="../media/image5.png"/><Relationship Id="rId9" Type="http://schemas.openxmlformats.org/officeDocument/2006/relationships/diagramQuickStyle" Target="../diagrams/quickStyle1.xml"/><Relationship Id="rId1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chart" Target="../charts/chart1.xml"/><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7.png"/><Relationship Id="rId7" Type="http://schemas.openxmlformats.org/officeDocument/2006/relationships/diagramColors" Target="../diagrams/colors4.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chart" Target="../charts/chart2.xml"/><Relationship Id="rId7" Type="http://schemas.openxmlformats.org/officeDocument/2006/relationships/diagramColors" Target="../diagrams/colors5.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
        <p:cNvGrpSpPr/>
        <p:nvPr/>
      </p:nvGrpSpPr>
      <p:grpSpPr>
        <a:xfrm>
          <a:off x="0" y="0"/>
          <a:ext cx="0" cy="0"/>
          <a:chOff x="0" y="0"/>
          <a:chExt cx="0" cy="0"/>
        </a:xfrm>
      </p:grpSpPr>
      <p:sp>
        <p:nvSpPr>
          <p:cNvPr id="8" name="CuadroTexto 7">
            <a:extLst>
              <a:ext uri="{FF2B5EF4-FFF2-40B4-BE49-F238E27FC236}">
                <a16:creationId xmlns:a16="http://schemas.microsoft.com/office/drawing/2014/main" id="{34260C9A-20FF-AE4F-AEA4-FCD545119548}"/>
              </a:ext>
            </a:extLst>
          </p:cNvPr>
          <p:cNvSpPr txBox="1"/>
          <p:nvPr/>
        </p:nvSpPr>
        <p:spPr>
          <a:xfrm>
            <a:off x="5221904" y="1593277"/>
            <a:ext cx="3678864" cy="1956946"/>
          </a:xfrm>
          <a:prstGeom prst="rect">
            <a:avLst/>
          </a:prstGeom>
          <a:noFill/>
        </p:spPr>
        <p:txBody>
          <a:bodyPr wrap="square" rtlCol="0">
            <a:spAutoFit/>
          </a:bodyPr>
          <a:lstStyle/>
          <a:p>
            <a:pPr algn="ctr">
              <a:lnSpc>
                <a:spcPts val="2880"/>
              </a:lnSpc>
            </a:pPr>
            <a:r>
              <a:rPr lang="es-CO" sz="3200" b="1" dirty="0">
                <a:solidFill>
                  <a:schemeClr val="bg1"/>
                </a:solidFill>
                <a:latin typeface="Livvic" panose="020F0502020204030204" pitchFamily="2" charset="0"/>
              </a:rPr>
              <a:t>Comentarios al Proyecto de Ley del Presupuesto General de la Nación 2026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240">
          <a:extLst>
            <a:ext uri="{FF2B5EF4-FFF2-40B4-BE49-F238E27FC236}">
              <a16:creationId xmlns:a16="http://schemas.microsoft.com/office/drawing/2014/main" id="{3FB70F9F-F9EB-C2C7-D086-1753D21AF129}"/>
            </a:ext>
          </a:extLst>
        </p:cNvPr>
        <p:cNvGrpSpPr/>
        <p:nvPr/>
      </p:nvGrpSpPr>
      <p:grpSpPr>
        <a:xfrm>
          <a:off x="0" y="0"/>
          <a:ext cx="0" cy="0"/>
          <a:chOff x="0" y="0"/>
          <a:chExt cx="0" cy="0"/>
        </a:xfrm>
      </p:grpSpPr>
      <p:sp>
        <p:nvSpPr>
          <p:cNvPr id="241" name="Google Shape;241;p36">
            <a:extLst>
              <a:ext uri="{FF2B5EF4-FFF2-40B4-BE49-F238E27FC236}">
                <a16:creationId xmlns:a16="http://schemas.microsoft.com/office/drawing/2014/main" id="{A8EDD89E-61D0-BB05-3538-4D2F2CDF5AED}"/>
              </a:ext>
            </a:extLst>
          </p:cNvPr>
          <p:cNvSpPr/>
          <p:nvPr/>
        </p:nvSpPr>
        <p:spPr>
          <a:xfrm rot="-5400000" flipH="1">
            <a:off x="2924773" y="-773450"/>
            <a:ext cx="2581463" cy="6158910"/>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3" name="Google Shape;243;p36">
            <a:extLst>
              <a:ext uri="{FF2B5EF4-FFF2-40B4-BE49-F238E27FC236}">
                <a16:creationId xmlns:a16="http://schemas.microsoft.com/office/drawing/2014/main" id="{F1933319-3071-6BBC-A6FF-D69A8EDC10EA}"/>
              </a:ext>
            </a:extLst>
          </p:cNvPr>
          <p:cNvSpPr/>
          <p:nvPr/>
        </p:nvSpPr>
        <p:spPr>
          <a:xfrm rot="-5400000" flipH="1">
            <a:off x="593308" y="3993754"/>
            <a:ext cx="556492" cy="1742975"/>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4" name="Google Shape;244;p36">
            <a:extLst>
              <a:ext uri="{FF2B5EF4-FFF2-40B4-BE49-F238E27FC236}">
                <a16:creationId xmlns:a16="http://schemas.microsoft.com/office/drawing/2014/main" id="{ED469E1A-65A7-E40C-4186-8981E3B09BD9}"/>
              </a:ext>
            </a:extLst>
          </p:cNvPr>
          <p:cNvSpPr/>
          <p:nvPr/>
        </p:nvSpPr>
        <p:spPr>
          <a:xfrm rot="-5400000" flipH="1">
            <a:off x="8279121" y="74287"/>
            <a:ext cx="938987" cy="790489"/>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3" name="object 3">
            <a:extLst>
              <a:ext uri="{FF2B5EF4-FFF2-40B4-BE49-F238E27FC236}">
                <a16:creationId xmlns:a16="http://schemas.microsoft.com/office/drawing/2014/main" id="{F3F5BF6D-84EC-0C06-F74F-7FAE45A869D5}"/>
              </a:ext>
            </a:extLst>
          </p:cNvPr>
          <p:cNvSpPr txBox="1"/>
          <p:nvPr/>
        </p:nvSpPr>
        <p:spPr>
          <a:xfrm>
            <a:off x="1289062" y="2034860"/>
            <a:ext cx="5414020" cy="698491"/>
          </a:xfrm>
          <a:prstGeom prst="rect">
            <a:avLst/>
          </a:prstGeom>
        </p:spPr>
        <p:txBody>
          <a:bodyPr vert="horz" wrap="square" lIns="0" tIns="56609" rIns="0" bIns="0" rtlCol="0">
            <a:spAutoFit/>
          </a:bodyPr>
          <a:lstStyle/>
          <a:p>
            <a:pPr marL="5777" marR="2311" lvl="0" defTabSz="344683">
              <a:lnSpc>
                <a:spcPts val="2507"/>
              </a:lnSpc>
              <a:spcBef>
                <a:spcPts val="446"/>
              </a:spcBef>
              <a:buClrTx/>
            </a:pPr>
            <a:r>
              <a:rPr lang="en" sz="2800" b="1" dirty="0">
                <a:solidFill>
                  <a:schemeClr val="lt1"/>
                </a:solidFill>
              </a:rPr>
              <a:t>Comentarios a los ingresos del proyecto de presupuesto 2026</a:t>
            </a:r>
            <a:endParaRPr kumimoji="0" lang="es-ES" sz="2411" b="1" i="0" u="none" strike="noStrike" kern="1200" cap="none" spc="0" normalizeH="0" baseline="0" noProof="0" dirty="0">
              <a:ln>
                <a:noFill/>
              </a:ln>
              <a:solidFill>
                <a:srgbClr val="434343"/>
              </a:solidFill>
              <a:effectLst/>
              <a:uLnTx/>
              <a:uFillTx/>
              <a:latin typeface="Tahoma" panose="020B0604030504040204" pitchFamily="34" charset="0"/>
              <a:ea typeface="Tahoma" panose="020B0604030504040204" pitchFamily="34" charset="0"/>
              <a:cs typeface="Tahoma" panose="020B0604030504040204" pitchFamily="34" charset="0"/>
              <a:sym typeface="Arial"/>
            </a:endParaRPr>
          </a:p>
        </p:txBody>
      </p:sp>
      <p:sp>
        <p:nvSpPr>
          <p:cNvPr id="4" name="object 4">
            <a:extLst>
              <a:ext uri="{FF2B5EF4-FFF2-40B4-BE49-F238E27FC236}">
                <a16:creationId xmlns:a16="http://schemas.microsoft.com/office/drawing/2014/main" id="{1F0752C0-FA0A-9BC1-7D8D-9C278E898DE8}"/>
              </a:ext>
            </a:extLst>
          </p:cNvPr>
          <p:cNvSpPr/>
          <p:nvPr/>
        </p:nvSpPr>
        <p:spPr>
          <a:xfrm>
            <a:off x="1313927" y="2879234"/>
            <a:ext cx="875120" cy="49965"/>
          </a:xfrm>
          <a:custGeom>
            <a:avLst/>
            <a:gdLst/>
            <a:ahLst/>
            <a:cxnLst/>
            <a:rect l="l" t="t" r="r" b="b"/>
            <a:pathLst>
              <a:path w="1924050" h="109854">
                <a:moveTo>
                  <a:pt x="1923690" y="0"/>
                </a:moveTo>
                <a:lnTo>
                  <a:pt x="0" y="0"/>
                </a:lnTo>
                <a:lnTo>
                  <a:pt x="0" y="109357"/>
                </a:lnTo>
                <a:lnTo>
                  <a:pt x="1923690" y="109357"/>
                </a:lnTo>
                <a:lnTo>
                  <a:pt x="1923690" y="0"/>
                </a:lnTo>
                <a:close/>
              </a:path>
            </a:pathLst>
          </a:custGeom>
          <a:solidFill>
            <a:srgbClr val="E9A70B"/>
          </a:solidFill>
        </p:spPr>
        <p:txBody>
          <a:bodyPr wrap="square" lIns="0" tIns="0" rIns="0" bIns="0" rtlCol="0"/>
          <a:lstStyle/>
          <a:p>
            <a:pPr marL="0" marR="0" lvl="0" indent="0" algn="l" defTabSz="344683" rtl="0" eaLnBrk="1" fontAlgn="auto" latinLnBrk="0" hangingPunct="1">
              <a:lnSpc>
                <a:spcPct val="100000"/>
              </a:lnSpc>
              <a:spcBef>
                <a:spcPts val="0"/>
              </a:spcBef>
              <a:spcAft>
                <a:spcPts val="0"/>
              </a:spcAft>
              <a:buClrTx/>
              <a:buSzTx/>
              <a:buFont typeface="Arial"/>
              <a:buNone/>
              <a:tabLst/>
              <a:defRPr/>
            </a:pPr>
            <a:endParaRPr kumimoji="0" sz="819" b="0" i="0" u="none" strike="noStrike" kern="1200" cap="none" spc="0" normalizeH="0" baseline="0" noProof="0">
              <a:ln>
                <a:noFill/>
              </a:ln>
              <a:solidFill>
                <a:srgbClr val="434343"/>
              </a:solidFill>
              <a:effectLst/>
              <a:uLnTx/>
              <a:uFillTx/>
              <a:latin typeface="Arial"/>
              <a:ea typeface="+mn-ea"/>
              <a:cs typeface="Arial"/>
              <a:sym typeface="Arial"/>
            </a:endParaRPr>
          </a:p>
        </p:txBody>
      </p:sp>
      <p:sp>
        <p:nvSpPr>
          <p:cNvPr id="5" name="object 2">
            <a:extLst>
              <a:ext uri="{FF2B5EF4-FFF2-40B4-BE49-F238E27FC236}">
                <a16:creationId xmlns:a16="http://schemas.microsoft.com/office/drawing/2014/main" id="{9DCB0469-61D8-FB97-D092-EE6A9DE4F1F7}"/>
              </a:ext>
            </a:extLst>
          </p:cNvPr>
          <p:cNvSpPr txBox="1">
            <a:spLocks/>
          </p:cNvSpPr>
          <p:nvPr/>
        </p:nvSpPr>
        <p:spPr>
          <a:xfrm>
            <a:off x="1289062" y="1015273"/>
            <a:ext cx="664572" cy="945823"/>
          </a:xfrm>
          <a:prstGeom prst="rect">
            <a:avLst/>
          </a:prstGeom>
        </p:spPr>
        <p:txBody>
          <a:bodyPr vert="horz" wrap="square" lIns="0" tIns="7798"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9pPr>
          </a:lstStyle>
          <a:p>
            <a:pPr marL="5777" marR="0" lvl="0" indent="0" algn="l" defTabSz="344683" rtl="0" eaLnBrk="1" fontAlgn="auto" latinLnBrk="0" hangingPunct="1">
              <a:lnSpc>
                <a:spcPct val="100000"/>
              </a:lnSpc>
              <a:spcBef>
                <a:spcPts val="62"/>
              </a:spcBef>
              <a:spcAft>
                <a:spcPts val="0"/>
              </a:spcAft>
              <a:buClr>
                <a:srgbClr val="000000"/>
              </a:buClr>
              <a:buSzTx/>
              <a:buFont typeface="Arial"/>
              <a:buNone/>
              <a:tabLst/>
              <a:defRPr/>
            </a:pPr>
            <a:r>
              <a:rPr lang="es-CO" sz="6095" b="1" kern="1200" spc="-326" dirty="0">
                <a:solidFill>
                  <a:srgbClr val="EAA80B"/>
                </a:solidFill>
                <a:latin typeface="Tahoma"/>
                <a:ea typeface="+mj-ea"/>
                <a:cs typeface="Tahoma"/>
              </a:rPr>
              <a:t>3</a:t>
            </a:r>
            <a:r>
              <a:rPr kumimoji="0" lang="es-CO" sz="6095" b="1" i="0" u="none" strike="noStrike" kern="1200" cap="none" spc="-326" normalizeH="0" baseline="0" noProof="0" dirty="0">
                <a:ln>
                  <a:noFill/>
                </a:ln>
                <a:solidFill>
                  <a:srgbClr val="EAA80B"/>
                </a:solidFill>
                <a:effectLst/>
                <a:uLnTx/>
                <a:uFillTx/>
                <a:latin typeface="Tahoma"/>
                <a:ea typeface="+mj-ea"/>
                <a:cs typeface="Tahoma"/>
                <a:sym typeface="Arial"/>
              </a:rPr>
              <a:t>.</a:t>
            </a:r>
          </a:p>
        </p:txBody>
      </p:sp>
    </p:spTree>
    <p:extLst>
      <p:ext uri="{BB962C8B-B14F-4D97-AF65-F5344CB8AC3E}">
        <p14:creationId xmlns:p14="http://schemas.microsoft.com/office/powerpoint/2010/main" val="3327583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84ED8B8A-2594-5C13-FDBF-A9878036D8FB}"/>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CAEED361-2E0B-1BBB-A408-0139C3499361}"/>
              </a:ext>
            </a:extLst>
          </p:cNvPr>
          <p:cNvSpPr txBox="1">
            <a:spLocks/>
          </p:cNvSpPr>
          <p:nvPr/>
        </p:nvSpPr>
        <p:spPr>
          <a:xfrm>
            <a:off x="440906" y="43146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Ingresos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15910E3E-C5A7-9727-3A06-F0E3C073E999}"/>
              </a:ext>
            </a:extLst>
          </p:cNvPr>
          <p:cNvSpPr/>
          <p:nvPr/>
        </p:nvSpPr>
        <p:spPr>
          <a:xfrm>
            <a:off x="440906" y="1222607"/>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2" name="Tabla 1">
            <a:extLst>
              <a:ext uri="{FF2B5EF4-FFF2-40B4-BE49-F238E27FC236}">
                <a16:creationId xmlns:a16="http://schemas.microsoft.com/office/drawing/2014/main" id="{CFC4794B-CB70-522C-04CB-B0DC102D7738}"/>
              </a:ext>
            </a:extLst>
          </p:cNvPr>
          <p:cNvGraphicFramePr>
            <a:graphicFrameLocks noGrp="1"/>
          </p:cNvGraphicFramePr>
          <p:nvPr>
            <p:extLst>
              <p:ext uri="{D42A27DB-BD31-4B8C-83A1-F6EECF244321}">
                <p14:modId xmlns:p14="http://schemas.microsoft.com/office/powerpoint/2010/main" val="374324530"/>
              </p:ext>
            </p:extLst>
          </p:nvPr>
        </p:nvGraphicFramePr>
        <p:xfrm>
          <a:off x="636653" y="1682074"/>
          <a:ext cx="8016140" cy="2097974"/>
        </p:xfrm>
        <a:graphic>
          <a:graphicData uri="http://schemas.openxmlformats.org/drawingml/2006/table">
            <a:tbl>
              <a:tblPr firstRow="1" firstCol="1" bandRow="1">
                <a:tableStyleId>{00A15C55-8517-42AA-B614-E9B94910E393}</a:tableStyleId>
              </a:tblPr>
              <a:tblGrid>
                <a:gridCol w="2339431">
                  <a:extLst>
                    <a:ext uri="{9D8B030D-6E8A-4147-A177-3AD203B41FA5}">
                      <a16:colId xmlns:a16="http://schemas.microsoft.com/office/drawing/2014/main" val="2160364905"/>
                    </a:ext>
                  </a:extLst>
                </a:gridCol>
                <a:gridCol w="1219405">
                  <a:extLst>
                    <a:ext uri="{9D8B030D-6E8A-4147-A177-3AD203B41FA5}">
                      <a16:colId xmlns:a16="http://schemas.microsoft.com/office/drawing/2014/main" val="2582873073"/>
                    </a:ext>
                  </a:extLst>
                </a:gridCol>
                <a:gridCol w="1327743">
                  <a:extLst>
                    <a:ext uri="{9D8B030D-6E8A-4147-A177-3AD203B41FA5}">
                      <a16:colId xmlns:a16="http://schemas.microsoft.com/office/drawing/2014/main" val="3780966069"/>
                    </a:ext>
                  </a:extLst>
                </a:gridCol>
                <a:gridCol w="1397795">
                  <a:extLst>
                    <a:ext uri="{9D8B030D-6E8A-4147-A177-3AD203B41FA5}">
                      <a16:colId xmlns:a16="http://schemas.microsoft.com/office/drawing/2014/main" val="3897448103"/>
                    </a:ext>
                  </a:extLst>
                </a:gridCol>
                <a:gridCol w="856109">
                  <a:extLst>
                    <a:ext uri="{9D8B030D-6E8A-4147-A177-3AD203B41FA5}">
                      <a16:colId xmlns:a16="http://schemas.microsoft.com/office/drawing/2014/main" val="3462104259"/>
                    </a:ext>
                  </a:extLst>
                </a:gridCol>
                <a:gridCol w="875657">
                  <a:extLst>
                    <a:ext uri="{9D8B030D-6E8A-4147-A177-3AD203B41FA5}">
                      <a16:colId xmlns:a16="http://schemas.microsoft.com/office/drawing/2014/main" val="2933835396"/>
                    </a:ext>
                  </a:extLst>
                </a:gridCol>
              </a:tblGrid>
              <a:tr h="273480">
                <a:tc gridSpan="6">
                  <a:txBody>
                    <a:bodyPr/>
                    <a:lstStyle/>
                    <a:p>
                      <a:pPr algn="ctr">
                        <a:lnSpc>
                          <a:spcPct val="107000"/>
                        </a:lnSpc>
                        <a:spcAft>
                          <a:spcPts val="800"/>
                        </a:spcAft>
                        <a:buNone/>
                      </a:pPr>
                      <a:r>
                        <a:rPr lang="es-CO" sz="1600" kern="0" dirty="0">
                          <a:effectLst/>
                        </a:rPr>
                        <a:t>INGRESOS</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01768025"/>
                  </a:ext>
                </a:extLst>
              </a:tr>
              <a:tr h="466016">
                <a:tc>
                  <a:txBody>
                    <a:bodyPr/>
                    <a:lstStyle/>
                    <a:p>
                      <a:pPr algn="ctr">
                        <a:lnSpc>
                          <a:spcPct val="107000"/>
                        </a:lnSpc>
                        <a:spcAft>
                          <a:spcPts val="800"/>
                        </a:spcAft>
                        <a:buNone/>
                      </a:pPr>
                      <a:r>
                        <a:rPr lang="es-CO" sz="1400" b="1" kern="0" dirty="0">
                          <a:solidFill>
                            <a:schemeClr val="lt1"/>
                          </a:solidFill>
                          <a:effectLst/>
                        </a:rPr>
                        <a:t>Concepto</a:t>
                      </a:r>
                      <a:endParaRPr lang="es-CO" sz="1400" b="1" kern="0" dirty="0">
                        <a:solidFill>
                          <a:schemeClr val="lt1"/>
                        </a:solidFill>
                        <a:effectLst/>
                        <a:latin typeface="+mn-lt"/>
                        <a:ea typeface="+mn-ea"/>
                        <a:cs typeface="+mn-cs"/>
                      </a:endParaRPr>
                    </a:p>
                  </a:txBody>
                  <a:tcPr marL="68580" marR="68580" marT="0" marB="0" anchor="ctr">
                    <a:solidFill>
                      <a:srgbClr val="2C3386"/>
                    </a:solidFill>
                  </a:tcPr>
                </a:tc>
                <a:tc>
                  <a:txBody>
                    <a:bodyPr/>
                    <a:lstStyle/>
                    <a:p>
                      <a:pPr algn="ctr">
                        <a:lnSpc>
                          <a:spcPct val="107000"/>
                        </a:lnSpc>
                        <a:spcAft>
                          <a:spcPts val="800"/>
                        </a:spcAft>
                        <a:buNone/>
                      </a:pPr>
                      <a:r>
                        <a:rPr lang="es-CO" sz="1400" b="1" i="0" u="none" strike="noStrike" kern="0" cap="none" dirty="0">
                          <a:solidFill>
                            <a:schemeClr val="lt1"/>
                          </a:solidFill>
                          <a:effectLst/>
                          <a:latin typeface="+mn-lt"/>
                          <a:ea typeface="+mn-ea"/>
                          <a:cs typeface="+mn-cs"/>
                          <a:sym typeface="Arial"/>
                        </a:rPr>
                        <a:t>2025 Aforo</a:t>
                      </a:r>
                    </a:p>
                  </a:txBody>
                  <a:tcPr marL="68580" marR="68580" marT="0" marB="0" anchor="ctr">
                    <a:solidFill>
                      <a:srgbClr val="2C3386"/>
                    </a:solidFill>
                  </a:tcPr>
                </a:tc>
                <a:tc>
                  <a:txBody>
                    <a:bodyPr/>
                    <a:lstStyle/>
                    <a:p>
                      <a:pPr algn="ctr">
                        <a:lnSpc>
                          <a:spcPct val="107000"/>
                        </a:lnSpc>
                        <a:spcAft>
                          <a:spcPts val="800"/>
                        </a:spcAft>
                        <a:buNone/>
                      </a:pPr>
                      <a:r>
                        <a:rPr lang="es-CO" sz="1400" b="1" i="0" u="none" strike="noStrike" kern="0" cap="none" dirty="0">
                          <a:solidFill>
                            <a:schemeClr val="lt1"/>
                          </a:solidFill>
                          <a:effectLst/>
                          <a:latin typeface="+mn-lt"/>
                          <a:ea typeface="+mn-ea"/>
                          <a:cs typeface="+mn-cs"/>
                          <a:sym typeface="Arial"/>
                        </a:rPr>
                        <a:t>2026 Proyecto</a:t>
                      </a:r>
                    </a:p>
                  </a:txBody>
                  <a:tcPr marL="68580" marR="68580" marT="0" marB="0" anchor="ctr">
                    <a:solidFill>
                      <a:srgbClr val="2C3386"/>
                    </a:solidFill>
                  </a:tcPr>
                </a:tc>
                <a:tc>
                  <a:txBody>
                    <a:bodyPr/>
                    <a:lstStyle/>
                    <a:p>
                      <a:pPr algn="ctr">
                        <a:lnSpc>
                          <a:spcPct val="107000"/>
                        </a:lnSpc>
                        <a:spcAft>
                          <a:spcPts val="800"/>
                        </a:spcAft>
                        <a:buNone/>
                      </a:pPr>
                      <a:r>
                        <a:rPr lang="es-CO" sz="1400" b="1" i="0" u="none" strike="noStrike" kern="0" cap="none" dirty="0">
                          <a:solidFill>
                            <a:schemeClr val="lt1"/>
                          </a:solidFill>
                          <a:effectLst/>
                          <a:latin typeface="+mn-lt"/>
                          <a:ea typeface="+mn-ea"/>
                          <a:cs typeface="+mn-cs"/>
                          <a:sym typeface="Arial"/>
                        </a:rPr>
                        <a:t>Variación (%)</a:t>
                      </a:r>
                    </a:p>
                  </a:txBody>
                  <a:tcPr marL="68580" marR="68580" marT="0" marB="0" anchor="ctr">
                    <a:solidFill>
                      <a:srgbClr val="2C3386"/>
                    </a:solidFill>
                  </a:tcPr>
                </a:tc>
                <a:tc>
                  <a:txBody>
                    <a:bodyPr/>
                    <a:lstStyle/>
                    <a:p>
                      <a:pPr algn="ctr">
                        <a:lnSpc>
                          <a:spcPct val="107000"/>
                        </a:lnSpc>
                        <a:spcAft>
                          <a:spcPts val="800"/>
                        </a:spcAft>
                        <a:buNone/>
                      </a:pPr>
                      <a:r>
                        <a:rPr lang="es-CO" sz="1400" b="1" i="0" u="none" strike="noStrike" kern="0" cap="none" dirty="0">
                          <a:solidFill>
                            <a:schemeClr val="lt1"/>
                          </a:solidFill>
                          <a:effectLst/>
                          <a:latin typeface="+mn-lt"/>
                          <a:ea typeface="+mn-ea"/>
                          <a:cs typeface="+mn-cs"/>
                          <a:sym typeface="Arial"/>
                        </a:rPr>
                        <a:t>% PIB 2025</a:t>
                      </a:r>
                    </a:p>
                  </a:txBody>
                  <a:tcPr marL="68580" marR="68580" marT="0" marB="0" anchor="ctr">
                    <a:solidFill>
                      <a:srgbClr val="2C3386"/>
                    </a:solidFill>
                  </a:tcPr>
                </a:tc>
                <a:tc>
                  <a:txBody>
                    <a:bodyPr/>
                    <a:lstStyle/>
                    <a:p>
                      <a:pPr algn="ctr">
                        <a:lnSpc>
                          <a:spcPct val="107000"/>
                        </a:lnSpc>
                        <a:spcAft>
                          <a:spcPts val="800"/>
                        </a:spcAft>
                        <a:buNone/>
                      </a:pPr>
                      <a:r>
                        <a:rPr lang="es-CO" sz="1400" b="1" i="0" u="none" strike="noStrike" kern="0" cap="none" dirty="0">
                          <a:solidFill>
                            <a:schemeClr val="lt1"/>
                          </a:solidFill>
                          <a:effectLst/>
                          <a:latin typeface="+mn-lt"/>
                          <a:ea typeface="+mn-ea"/>
                          <a:cs typeface="+mn-cs"/>
                          <a:sym typeface="Arial"/>
                        </a:rPr>
                        <a:t>% PIB 2026</a:t>
                      </a:r>
                    </a:p>
                  </a:txBody>
                  <a:tcPr marL="68580" marR="68580" marT="0" marB="0" anchor="ctr">
                    <a:solidFill>
                      <a:srgbClr val="2C3386"/>
                    </a:solidFill>
                  </a:tcPr>
                </a:tc>
                <a:extLst>
                  <a:ext uri="{0D108BD9-81ED-4DB2-BD59-A6C34878D82A}">
                    <a16:rowId xmlns:a16="http://schemas.microsoft.com/office/drawing/2014/main" val="1509891540"/>
                  </a:ext>
                </a:extLst>
              </a:tr>
              <a:tr h="227907">
                <a:tc>
                  <a:txBody>
                    <a:bodyPr/>
                    <a:lstStyle/>
                    <a:p>
                      <a:pPr algn="ctr">
                        <a:lnSpc>
                          <a:spcPct val="107000"/>
                        </a:lnSpc>
                        <a:spcAft>
                          <a:spcPts val="800"/>
                        </a:spcAft>
                        <a:buNone/>
                      </a:pPr>
                      <a:r>
                        <a:rPr lang="es-CO" sz="1400" kern="0" dirty="0">
                          <a:solidFill>
                            <a:srgbClr val="2C3386"/>
                          </a:solidFill>
                          <a:effectLst/>
                        </a:rPr>
                        <a:t>Ingresos corrientes</a:t>
                      </a:r>
                      <a:endParaRPr lang="es-CO" sz="1400" kern="100" dirty="0">
                        <a:solidFill>
                          <a:srgbClr val="2C3386"/>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FFDF85"/>
                    </a:solidFill>
                  </a:tcPr>
                </a:tc>
                <a:tc>
                  <a:txBody>
                    <a:bodyPr/>
                    <a:lstStyle/>
                    <a:p>
                      <a:pPr algn="ctr">
                        <a:lnSpc>
                          <a:spcPct val="107000"/>
                        </a:lnSpc>
                        <a:spcAft>
                          <a:spcPts val="800"/>
                        </a:spcAft>
                        <a:buNone/>
                      </a:pPr>
                      <a:r>
                        <a:rPr lang="es-CO" sz="1400" kern="0" dirty="0">
                          <a:effectLst/>
                        </a:rPr>
                        <a:t>$ 321,9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0" dirty="0">
                          <a:effectLst/>
                        </a:rPr>
                        <a:t>$ 317,5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-1,4%</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17,7%</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16,5%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0701149"/>
                  </a:ext>
                </a:extLst>
              </a:tr>
              <a:tr h="227907">
                <a:tc>
                  <a:txBody>
                    <a:bodyPr/>
                    <a:lstStyle/>
                    <a:p>
                      <a:pPr algn="ctr">
                        <a:lnSpc>
                          <a:spcPct val="107000"/>
                        </a:lnSpc>
                        <a:spcAft>
                          <a:spcPts val="800"/>
                        </a:spcAft>
                        <a:buNone/>
                      </a:pPr>
                      <a:r>
                        <a:rPr lang="es-CO" sz="1400" kern="0" dirty="0">
                          <a:solidFill>
                            <a:srgbClr val="2C3386"/>
                          </a:solidFill>
                          <a:effectLst/>
                        </a:rPr>
                        <a:t>Recursos de capital</a:t>
                      </a:r>
                      <a:endParaRPr lang="es-CO" sz="1400" kern="100" dirty="0">
                        <a:solidFill>
                          <a:srgbClr val="2C3386"/>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FFDF85"/>
                    </a:solidFill>
                  </a:tcPr>
                </a:tc>
                <a:tc>
                  <a:txBody>
                    <a:bodyPr/>
                    <a:lstStyle/>
                    <a:p>
                      <a:pPr algn="ctr">
                        <a:lnSpc>
                          <a:spcPct val="107000"/>
                        </a:lnSpc>
                        <a:spcAft>
                          <a:spcPts val="800"/>
                        </a:spcAft>
                        <a:buNone/>
                      </a:pPr>
                      <a:r>
                        <a:rPr lang="es-CO" sz="1400" kern="0" dirty="0">
                          <a:effectLst/>
                        </a:rPr>
                        <a:t>$ 162,8</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0" dirty="0">
                          <a:effectLst/>
                        </a:rPr>
                        <a:t>$ 184,1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13,1%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9,0%</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9,5%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9153994"/>
                  </a:ext>
                </a:extLst>
              </a:tr>
              <a:tr h="227907">
                <a:tc>
                  <a:txBody>
                    <a:bodyPr/>
                    <a:lstStyle/>
                    <a:p>
                      <a:pPr algn="ctr">
                        <a:lnSpc>
                          <a:spcPct val="107000"/>
                        </a:lnSpc>
                        <a:spcAft>
                          <a:spcPts val="800"/>
                        </a:spcAft>
                        <a:buNone/>
                      </a:pPr>
                      <a:r>
                        <a:rPr lang="es-CO" sz="1400" kern="0" dirty="0">
                          <a:solidFill>
                            <a:srgbClr val="2C3386"/>
                          </a:solidFill>
                          <a:effectLst/>
                        </a:rPr>
                        <a:t>Fondos especiales</a:t>
                      </a:r>
                      <a:endParaRPr lang="es-CO" sz="1400" kern="100" dirty="0">
                        <a:solidFill>
                          <a:srgbClr val="2C3386"/>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FFDF85"/>
                    </a:solidFill>
                  </a:tcPr>
                </a:tc>
                <a:tc>
                  <a:txBody>
                    <a:bodyPr/>
                    <a:lstStyle/>
                    <a:p>
                      <a:pPr algn="ctr">
                        <a:lnSpc>
                          <a:spcPct val="107000"/>
                        </a:lnSpc>
                        <a:spcAft>
                          <a:spcPts val="800"/>
                        </a:spcAft>
                        <a:buNone/>
                      </a:pPr>
                      <a:r>
                        <a:rPr lang="es-CO" sz="1400" kern="0" dirty="0">
                          <a:effectLst/>
                        </a:rPr>
                        <a:t>$ 19,1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0" dirty="0">
                          <a:effectLst/>
                        </a:rPr>
                        <a:t>$ 18,5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-3,0%</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1,1%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1,0%</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4936808"/>
                  </a:ext>
                </a:extLst>
              </a:tr>
              <a:tr h="431812">
                <a:tc>
                  <a:txBody>
                    <a:bodyPr/>
                    <a:lstStyle/>
                    <a:p>
                      <a:pPr algn="ctr">
                        <a:lnSpc>
                          <a:spcPct val="107000"/>
                        </a:lnSpc>
                        <a:spcAft>
                          <a:spcPts val="800"/>
                        </a:spcAft>
                        <a:buNone/>
                      </a:pPr>
                      <a:r>
                        <a:rPr lang="es-CO" sz="1400" kern="0" dirty="0">
                          <a:solidFill>
                            <a:srgbClr val="2C3386"/>
                          </a:solidFill>
                          <a:effectLst/>
                        </a:rPr>
                        <a:t>Contribuciones parafiscales</a:t>
                      </a:r>
                      <a:endParaRPr lang="es-CO" sz="1400" kern="100" dirty="0">
                        <a:solidFill>
                          <a:srgbClr val="2C3386"/>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FFDF85"/>
                    </a:solidFill>
                  </a:tcPr>
                </a:tc>
                <a:tc>
                  <a:txBody>
                    <a:bodyPr/>
                    <a:lstStyle/>
                    <a:p>
                      <a:pPr algn="ctr">
                        <a:lnSpc>
                          <a:spcPct val="107000"/>
                        </a:lnSpc>
                        <a:spcAft>
                          <a:spcPts val="800"/>
                        </a:spcAft>
                        <a:buNone/>
                      </a:pPr>
                      <a:r>
                        <a:rPr lang="es-CO" sz="1400" kern="0" dirty="0">
                          <a:effectLst/>
                        </a:rPr>
                        <a:t>$ 9,9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0" dirty="0">
                          <a:effectLst/>
                        </a:rPr>
                        <a:t>$ 10,6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5,8%</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0,6%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s-CO" sz="1400" kern="100" dirty="0">
                          <a:effectLst/>
                        </a:rPr>
                        <a:t>0,5%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97754609"/>
                  </a:ext>
                </a:extLst>
              </a:tr>
              <a:tr h="227907">
                <a:tc>
                  <a:txBody>
                    <a:bodyPr/>
                    <a:lstStyle/>
                    <a:p>
                      <a:pPr algn="ctr">
                        <a:lnSpc>
                          <a:spcPct val="107000"/>
                        </a:lnSpc>
                        <a:spcAft>
                          <a:spcPts val="800"/>
                        </a:spcAft>
                        <a:buNone/>
                      </a:pPr>
                      <a:r>
                        <a:rPr lang="es-CO" sz="1400" b="1" kern="0" dirty="0">
                          <a:solidFill>
                            <a:schemeClr val="bg1"/>
                          </a:solidFill>
                          <a:effectLst/>
                        </a:rPr>
                        <a:t>Total, Ingresos PGN</a:t>
                      </a:r>
                      <a:endParaRPr lang="es-CO"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tc>
                  <a:txBody>
                    <a:bodyPr/>
                    <a:lstStyle/>
                    <a:p>
                      <a:pPr algn="ctr">
                        <a:lnSpc>
                          <a:spcPct val="107000"/>
                        </a:lnSpc>
                        <a:spcAft>
                          <a:spcPts val="800"/>
                        </a:spcAft>
                        <a:buNone/>
                      </a:pPr>
                      <a:r>
                        <a:rPr lang="es-CO" sz="1400" b="1" kern="0" dirty="0">
                          <a:solidFill>
                            <a:schemeClr val="bg1"/>
                          </a:solidFill>
                          <a:effectLst/>
                        </a:rPr>
                        <a:t>$ 513,8</a:t>
                      </a:r>
                      <a:endParaRPr lang="es-CO"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tc>
                  <a:txBody>
                    <a:bodyPr/>
                    <a:lstStyle/>
                    <a:p>
                      <a:pPr algn="ctr">
                        <a:lnSpc>
                          <a:spcPct val="107000"/>
                        </a:lnSpc>
                        <a:spcAft>
                          <a:spcPts val="800"/>
                        </a:spcAft>
                        <a:buNone/>
                      </a:pPr>
                      <a:r>
                        <a:rPr lang="es-CO" sz="1400" b="1" kern="0" dirty="0">
                          <a:solidFill>
                            <a:schemeClr val="bg1"/>
                          </a:solidFill>
                          <a:effectLst/>
                        </a:rPr>
                        <a:t>$ 530,7</a:t>
                      </a:r>
                      <a:endParaRPr lang="es-CO"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tc>
                  <a:txBody>
                    <a:bodyPr/>
                    <a:lstStyle/>
                    <a:p>
                      <a:pPr algn="ctr">
                        <a:lnSpc>
                          <a:spcPct val="107000"/>
                        </a:lnSpc>
                        <a:spcAft>
                          <a:spcPts val="800"/>
                        </a:spcAft>
                        <a:buNone/>
                      </a:pPr>
                      <a:r>
                        <a:rPr lang="es-CO" sz="1400" b="1" kern="100" dirty="0">
                          <a:solidFill>
                            <a:schemeClr val="bg1"/>
                          </a:solidFill>
                          <a:effectLst/>
                        </a:rPr>
                        <a:t>3,3%</a:t>
                      </a:r>
                      <a:endParaRPr lang="es-CO"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tc>
                  <a:txBody>
                    <a:bodyPr/>
                    <a:lstStyle/>
                    <a:p>
                      <a:pPr algn="ctr">
                        <a:lnSpc>
                          <a:spcPct val="107000"/>
                        </a:lnSpc>
                        <a:spcAft>
                          <a:spcPts val="800"/>
                        </a:spcAft>
                        <a:buNone/>
                      </a:pPr>
                      <a:r>
                        <a:rPr lang="es-CO" sz="1400" b="1" kern="100" dirty="0">
                          <a:solidFill>
                            <a:schemeClr val="bg1"/>
                          </a:solidFill>
                          <a:effectLst/>
                        </a:rPr>
                        <a:t>28,3%</a:t>
                      </a:r>
                      <a:endParaRPr lang="es-CO"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tc>
                  <a:txBody>
                    <a:bodyPr/>
                    <a:lstStyle/>
                    <a:p>
                      <a:pPr algn="ctr">
                        <a:lnSpc>
                          <a:spcPct val="107000"/>
                        </a:lnSpc>
                        <a:spcAft>
                          <a:spcPts val="800"/>
                        </a:spcAft>
                        <a:buNone/>
                      </a:pPr>
                      <a:r>
                        <a:rPr lang="es-CO" sz="1400" b="1" kern="100" dirty="0">
                          <a:solidFill>
                            <a:schemeClr val="bg1"/>
                          </a:solidFill>
                          <a:effectLst/>
                        </a:rPr>
                        <a:t>27,5%</a:t>
                      </a:r>
                      <a:endParaRPr lang="es-CO"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rgbClr val="2C3386"/>
                    </a:solidFill>
                  </a:tcPr>
                </a:tc>
                <a:extLst>
                  <a:ext uri="{0D108BD9-81ED-4DB2-BD59-A6C34878D82A}">
                    <a16:rowId xmlns:a16="http://schemas.microsoft.com/office/drawing/2014/main" val="2943314724"/>
                  </a:ext>
                </a:extLst>
              </a:tr>
            </a:tbl>
          </a:graphicData>
        </a:graphic>
      </p:graphicFrame>
      <p:sp>
        <p:nvSpPr>
          <p:cNvPr id="5" name="CuadroTexto 4">
            <a:extLst>
              <a:ext uri="{FF2B5EF4-FFF2-40B4-BE49-F238E27FC236}">
                <a16:creationId xmlns:a16="http://schemas.microsoft.com/office/drawing/2014/main" id="{B4B9BBE4-CEFE-6407-0CDB-5D1F0798C548}"/>
              </a:ext>
            </a:extLst>
          </p:cNvPr>
          <p:cNvSpPr txBox="1"/>
          <p:nvPr/>
        </p:nvSpPr>
        <p:spPr>
          <a:xfrm>
            <a:off x="827494" y="4028970"/>
            <a:ext cx="1953491" cy="507831"/>
          </a:xfrm>
          <a:prstGeom prst="rect">
            <a:avLst/>
          </a:prstGeom>
          <a:noFill/>
        </p:spPr>
        <p:txBody>
          <a:bodyPr wrap="square">
            <a:spAutoFit/>
          </a:bodyPr>
          <a:lstStyle/>
          <a:p>
            <a:r>
              <a:rPr lang="es-ES" sz="800" spc="82" dirty="0">
                <a:solidFill>
                  <a:srgbClr val="556D93"/>
                </a:solidFill>
              </a:rPr>
              <a:t>Cifras en Billones de pesos</a:t>
            </a:r>
          </a:p>
          <a:p>
            <a:r>
              <a:rPr lang="es-ES" sz="800" spc="82" dirty="0">
                <a:solidFill>
                  <a:srgbClr val="556D93"/>
                </a:solidFill>
              </a:rPr>
              <a:t>Fuente: DGPPN</a:t>
            </a:r>
          </a:p>
          <a:p>
            <a:endParaRPr lang="es-CO" sz="1100" dirty="0"/>
          </a:p>
        </p:txBody>
      </p:sp>
    </p:spTree>
    <p:extLst>
      <p:ext uri="{BB962C8B-B14F-4D97-AF65-F5344CB8AC3E}">
        <p14:creationId xmlns:p14="http://schemas.microsoft.com/office/powerpoint/2010/main" val="327223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1098D3E0-FA35-B830-7721-5F2F24FD9B43}"/>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B7737E90-5378-D927-01EA-3E413AAE3DDF}"/>
              </a:ext>
            </a:extLst>
          </p:cNvPr>
          <p:cNvSpPr txBox="1">
            <a:spLocks/>
          </p:cNvSpPr>
          <p:nvPr/>
        </p:nvSpPr>
        <p:spPr>
          <a:xfrm>
            <a:off x="440906" y="43146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a:solidFill>
                  <a:srgbClr val="556D93"/>
                </a:solidFill>
              </a:rPr>
              <a:t>Ingresos Tributarios</a:t>
            </a:r>
          </a:p>
          <a:p>
            <a:pPr marL="7703">
              <a:spcBef>
                <a:spcPts val="82"/>
              </a:spcBef>
            </a:pPr>
            <a:r>
              <a:rPr lang="es-ES" spc="82">
                <a:solidFill>
                  <a:srgbClr val="556D93"/>
                </a:solidFill>
              </a:rPr>
              <a:t>Presupuesto General de la Nación 2026</a:t>
            </a:r>
            <a:endParaRPr lang="es-ES" sz="2032">
              <a:latin typeface="Lucida Sans Unicode"/>
              <a:cs typeface="Lucida Sans Unicode"/>
            </a:endParaRPr>
          </a:p>
        </p:txBody>
      </p:sp>
      <p:sp>
        <p:nvSpPr>
          <p:cNvPr id="13" name="object 3">
            <a:extLst>
              <a:ext uri="{FF2B5EF4-FFF2-40B4-BE49-F238E27FC236}">
                <a16:creationId xmlns:a16="http://schemas.microsoft.com/office/drawing/2014/main" id="{F86D3205-613B-6044-FF1F-169B2C749670}"/>
              </a:ext>
            </a:extLst>
          </p:cNvPr>
          <p:cNvSpPr/>
          <p:nvPr/>
        </p:nvSpPr>
        <p:spPr>
          <a:xfrm>
            <a:off x="440906" y="1222607"/>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pSp>
        <p:nvGrpSpPr>
          <p:cNvPr id="8" name="Grupo 7">
            <a:extLst>
              <a:ext uri="{FF2B5EF4-FFF2-40B4-BE49-F238E27FC236}">
                <a16:creationId xmlns:a16="http://schemas.microsoft.com/office/drawing/2014/main" id="{8CDD32BE-E10A-5EC4-0815-91D2A0F1A891}"/>
              </a:ext>
            </a:extLst>
          </p:cNvPr>
          <p:cNvGrpSpPr/>
          <p:nvPr/>
        </p:nvGrpSpPr>
        <p:grpSpPr>
          <a:xfrm>
            <a:off x="254486" y="1904636"/>
            <a:ext cx="4072967" cy="2023707"/>
            <a:chOff x="744367" y="1776617"/>
            <a:chExt cx="4072967" cy="2023707"/>
          </a:xfrm>
        </p:grpSpPr>
        <p:graphicFrame>
          <p:nvGraphicFramePr>
            <p:cNvPr id="3" name="Diagrama 2">
              <a:extLst>
                <a:ext uri="{FF2B5EF4-FFF2-40B4-BE49-F238E27FC236}">
                  <a16:creationId xmlns:a16="http://schemas.microsoft.com/office/drawing/2014/main" id="{503FF6C8-58C7-7F84-3392-499DCE5552E9}"/>
                </a:ext>
              </a:extLst>
            </p:cNvPr>
            <p:cNvGraphicFramePr/>
            <p:nvPr>
              <p:extLst>
                <p:ext uri="{D42A27DB-BD31-4B8C-83A1-F6EECF244321}">
                  <p14:modId xmlns:p14="http://schemas.microsoft.com/office/powerpoint/2010/main" val="586412380"/>
                </p:ext>
              </p:extLst>
            </p:nvPr>
          </p:nvGraphicFramePr>
          <p:xfrm>
            <a:off x="744367" y="2234232"/>
            <a:ext cx="1800000" cy="1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a 3">
              <a:extLst>
                <a:ext uri="{FF2B5EF4-FFF2-40B4-BE49-F238E27FC236}">
                  <a16:creationId xmlns:a16="http://schemas.microsoft.com/office/drawing/2014/main" id="{3C523314-9870-C930-8DBA-B8628F20F14B}"/>
                </a:ext>
              </a:extLst>
            </p:cNvPr>
            <p:cNvGraphicFramePr/>
            <p:nvPr>
              <p:extLst>
                <p:ext uri="{D42A27DB-BD31-4B8C-83A1-F6EECF244321}">
                  <p14:modId xmlns:p14="http://schemas.microsoft.com/office/powerpoint/2010/main" val="4045507065"/>
                </p:ext>
              </p:extLst>
            </p:nvPr>
          </p:nvGraphicFramePr>
          <p:xfrm>
            <a:off x="2657334" y="2234232"/>
            <a:ext cx="2160000" cy="1080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object 2">
              <a:extLst>
                <a:ext uri="{FF2B5EF4-FFF2-40B4-BE49-F238E27FC236}">
                  <a16:creationId xmlns:a16="http://schemas.microsoft.com/office/drawing/2014/main" id="{77566812-E7DB-9A4E-D473-38AA8A77372E}"/>
                </a:ext>
              </a:extLst>
            </p:cNvPr>
            <p:cNvSpPr txBox="1">
              <a:spLocks/>
            </p:cNvSpPr>
            <p:nvPr/>
          </p:nvSpPr>
          <p:spPr>
            <a:xfrm>
              <a:off x="1160449" y="1776617"/>
              <a:ext cx="2993771" cy="377266"/>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lgn="ctr">
                <a:spcBef>
                  <a:spcPts val="82"/>
                </a:spcBef>
              </a:pPr>
              <a:r>
                <a:rPr lang="es-ES" b="1" spc="82">
                  <a:solidFill>
                    <a:srgbClr val="2C3386"/>
                  </a:solidFill>
                </a:rPr>
                <a:t>Marco Fiscal de Mediano Plazo</a:t>
              </a:r>
            </a:p>
            <a:p>
              <a:pPr marL="7703" algn="ctr">
                <a:spcBef>
                  <a:spcPts val="82"/>
                </a:spcBef>
              </a:pPr>
              <a:r>
                <a:rPr lang="es-ES" sz="900" spc="82">
                  <a:solidFill>
                    <a:srgbClr val="2C3386"/>
                  </a:solidFill>
                </a:rPr>
                <a:t>Ingresos Tributarios</a:t>
              </a:r>
              <a:endParaRPr lang="es-ES" sz="1200">
                <a:solidFill>
                  <a:srgbClr val="2C3386"/>
                </a:solidFill>
                <a:latin typeface="Lucida Sans Unicode"/>
                <a:cs typeface="Lucida Sans Unicode"/>
              </a:endParaRPr>
            </a:p>
          </p:txBody>
        </p:sp>
        <p:sp>
          <p:nvSpPr>
            <p:cNvPr id="7" name="Google Shape;145;p28">
              <a:extLst>
                <a:ext uri="{FF2B5EF4-FFF2-40B4-BE49-F238E27FC236}">
                  <a16:creationId xmlns:a16="http://schemas.microsoft.com/office/drawing/2014/main" id="{09740686-D3DD-FFC9-D640-E961C597BFBF}"/>
                </a:ext>
              </a:extLst>
            </p:cNvPr>
            <p:cNvSpPr txBox="1">
              <a:spLocks/>
            </p:cNvSpPr>
            <p:nvPr/>
          </p:nvSpPr>
          <p:spPr>
            <a:xfrm>
              <a:off x="1349403" y="3121608"/>
              <a:ext cx="2615861" cy="678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s-ES" sz="1600">
                  <a:solidFill>
                    <a:schemeClr val="accent1"/>
                  </a:solidFill>
                </a:rPr>
                <a:t>Variación del 14,3%</a:t>
              </a:r>
              <a:endParaRPr lang="es-CO" sz="1600">
                <a:solidFill>
                  <a:schemeClr val="accent1"/>
                </a:solidFill>
              </a:endParaRPr>
            </a:p>
          </p:txBody>
        </p:sp>
      </p:grpSp>
      <p:grpSp>
        <p:nvGrpSpPr>
          <p:cNvPr id="9" name="Grupo 8">
            <a:extLst>
              <a:ext uri="{FF2B5EF4-FFF2-40B4-BE49-F238E27FC236}">
                <a16:creationId xmlns:a16="http://schemas.microsoft.com/office/drawing/2014/main" id="{7DD23B56-B35B-1D08-C24B-1C686C59C4D8}"/>
              </a:ext>
            </a:extLst>
          </p:cNvPr>
          <p:cNvGrpSpPr/>
          <p:nvPr/>
        </p:nvGrpSpPr>
        <p:grpSpPr>
          <a:xfrm>
            <a:off x="4572000" y="1890397"/>
            <a:ext cx="4536535" cy="2023707"/>
            <a:chOff x="690847" y="1776617"/>
            <a:chExt cx="4536535" cy="2023707"/>
          </a:xfrm>
        </p:grpSpPr>
        <p:graphicFrame>
          <p:nvGraphicFramePr>
            <p:cNvPr id="10" name="Diagrama 9">
              <a:extLst>
                <a:ext uri="{FF2B5EF4-FFF2-40B4-BE49-F238E27FC236}">
                  <a16:creationId xmlns:a16="http://schemas.microsoft.com/office/drawing/2014/main" id="{19C1F1AE-43E8-83C6-507F-842AC94061A2}"/>
                </a:ext>
              </a:extLst>
            </p:cNvPr>
            <p:cNvGraphicFramePr/>
            <p:nvPr>
              <p:extLst>
                <p:ext uri="{D42A27DB-BD31-4B8C-83A1-F6EECF244321}">
                  <p14:modId xmlns:p14="http://schemas.microsoft.com/office/powerpoint/2010/main" val="2302595895"/>
                </p:ext>
              </p:extLst>
            </p:nvPr>
          </p:nvGraphicFramePr>
          <p:xfrm>
            <a:off x="744367" y="2234232"/>
            <a:ext cx="1800000" cy="1080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1" name="Diagrama 10">
              <a:extLst>
                <a:ext uri="{FF2B5EF4-FFF2-40B4-BE49-F238E27FC236}">
                  <a16:creationId xmlns:a16="http://schemas.microsoft.com/office/drawing/2014/main" id="{53DB5A0E-BC74-EAB9-CE04-0FFCC589B241}"/>
                </a:ext>
              </a:extLst>
            </p:cNvPr>
            <p:cNvGraphicFramePr/>
            <p:nvPr>
              <p:extLst>
                <p:ext uri="{D42A27DB-BD31-4B8C-83A1-F6EECF244321}">
                  <p14:modId xmlns:p14="http://schemas.microsoft.com/office/powerpoint/2010/main" val="1223202159"/>
                </p:ext>
              </p:extLst>
            </p:nvPr>
          </p:nvGraphicFramePr>
          <p:xfrm>
            <a:off x="2657334" y="2234232"/>
            <a:ext cx="2160000" cy="1080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4" name="object 2">
              <a:extLst>
                <a:ext uri="{FF2B5EF4-FFF2-40B4-BE49-F238E27FC236}">
                  <a16:creationId xmlns:a16="http://schemas.microsoft.com/office/drawing/2014/main" id="{ABFB069D-F7D3-CFF5-985A-71DDA6C1628C}"/>
                </a:ext>
              </a:extLst>
            </p:cNvPr>
            <p:cNvSpPr txBox="1">
              <a:spLocks/>
            </p:cNvSpPr>
            <p:nvPr/>
          </p:nvSpPr>
          <p:spPr>
            <a:xfrm>
              <a:off x="690847" y="1776617"/>
              <a:ext cx="4536535" cy="377266"/>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lgn="ctr">
                <a:spcBef>
                  <a:spcPts val="82"/>
                </a:spcBef>
              </a:pPr>
              <a:r>
                <a:rPr lang="es-ES" b="1" spc="82">
                  <a:solidFill>
                    <a:schemeClr val="accent2"/>
                  </a:solidFill>
                </a:rPr>
                <a:t>Proyecto de Presupuesto General de la Nación</a:t>
              </a:r>
            </a:p>
            <a:p>
              <a:pPr marL="7703" algn="ctr">
                <a:spcBef>
                  <a:spcPts val="82"/>
                </a:spcBef>
              </a:pPr>
              <a:r>
                <a:rPr lang="es-ES" sz="900" spc="82">
                  <a:solidFill>
                    <a:schemeClr val="accent2"/>
                  </a:solidFill>
                </a:rPr>
                <a:t>Ingresos Tributarios</a:t>
              </a:r>
              <a:endParaRPr lang="es-ES" sz="1200">
                <a:solidFill>
                  <a:schemeClr val="accent2"/>
                </a:solidFill>
                <a:latin typeface="Lucida Sans Unicode"/>
                <a:cs typeface="Lucida Sans Unicode"/>
              </a:endParaRPr>
            </a:p>
          </p:txBody>
        </p:sp>
        <p:sp>
          <p:nvSpPr>
            <p:cNvPr id="15" name="Google Shape;145;p28">
              <a:extLst>
                <a:ext uri="{FF2B5EF4-FFF2-40B4-BE49-F238E27FC236}">
                  <a16:creationId xmlns:a16="http://schemas.microsoft.com/office/drawing/2014/main" id="{1547D950-156B-DA74-9672-10108EE4D0F3}"/>
                </a:ext>
              </a:extLst>
            </p:cNvPr>
            <p:cNvSpPr txBox="1">
              <a:spLocks/>
            </p:cNvSpPr>
            <p:nvPr/>
          </p:nvSpPr>
          <p:spPr>
            <a:xfrm>
              <a:off x="1349403" y="3121608"/>
              <a:ext cx="2615861" cy="678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s-ES" sz="1600">
                  <a:solidFill>
                    <a:schemeClr val="accent2"/>
                  </a:solidFill>
                </a:rPr>
                <a:t>Variación del</a:t>
              </a:r>
              <a:r>
                <a:rPr lang="es-ES" sz="1600">
                  <a:solidFill>
                    <a:schemeClr val="accent1"/>
                  </a:solidFill>
                </a:rPr>
                <a:t> </a:t>
              </a:r>
              <a:r>
                <a:rPr lang="es-ES" sz="1600">
                  <a:solidFill>
                    <a:srgbClr val="FF0000"/>
                  </a:solidFill>
                </a:rPr>
                <a:t>-1,8%</a:t>
              </a:r>
              <a:endParaRPr lang="es-CO" sz="1600">
                <a:solidFill>
                  <a:srgbClr val="FF0000"/>
                </a:solidFill>
              </a:endParaRPr>
            </a:p>
          </p:txBody>
        </p:sp>
      </p:grpSp>
      <p:sp>
        <p:nvSpPr>
          <p:cNvPr id="16" name="object 3">
            <a:extLst>
              <a:ext uri="{FF2B5EF4-FFF2-40B4-BE49-F238E27FC236}">
                <a16:creationId xmlns:a16="http://schemas.microsoft.com/office/drawing/2014/main" id="{D2187F7C-ED2B-8870-5A53-520EDFCC019E}"/>
              </a:ext>
            </a:extLst>
          </p:cNvPr>
          <p:cNvSpPr/>
          <p:nvPr/>
        </p:nvSpPr>
        <p:spPr>
          <a:xfrm rot="5400000">
            <a:off x="3249217" y="3388249"/>
            <a:ext cx="2297655" cy="56483"/>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 name="Distinto de 1">
            <a:extLst>
              <a:ext uri="{FF2B5EF4-FFF2-40B4-BE49-F238E27FC236}">
                <a16:creationId xmlns:a16="http://schemas.microsoft.com/office/drawing/2014/main" id="{F0113F34-78A2-E606-8890-ADFEF03C2516}"/>
              </a:ext>
            </a:extLst>
          </p:cNvPr>
          <p:cNvSpPr/>
          <p:nvPr/>
        </p:nvSpPr>
        <p:spPr>
          <a:xfrm>
            <a:off x="4133238" y="1868709"/>
            <a:ext cx="473130" cy="302837"/>
          </a:xfrm>
          <a:prstGeom prst="mathNotEqual">
            <a:avLst/>
          </a:prstGeom>
          <a:solidFill>
            <a:srgbClr val="2C3386"/>
          </a:solidFill>
          <a:ln>
            <a:solidFill>
              <a:srgbClr val="2C3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1353781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DC887571-212E-FF77-D133-A739ACAEB7E1}"/>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A55F3C52-BA48-464A-5DCA-4C2D0B38B32C}"/>
              </a:ext>
            </a:extLst>
          </p:cNvPr>
          <p:cNvSpPr txBox="1">
            <a:spLocks/>
          </p:cNvSpPr>
          <p:nvPr/>
        </p:nvSpPr>
        <p:spPr>
          <a:xfrm>
            <a:off x="440906" y="43146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Ingresos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E8318488-F160-28F8-2C2D-CF9E6D0E8D07}"/>
              </a:ext>
            </a:extLst>
          </p:cNvPr>
          <p:cNvSpPr/>
          <p:nvPr/>
        </p:nvSpPr>
        <p:spPr>
          <a:xfrm>
            <a:off x="440906" y="1222607"/>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pSp>
        <p:nvGrpSpPr>
          <p:cNvPr id="21" name="Grupo 20">
            <a:extLst>
              <a:ext uri="{FF2B5EF4-FFF2-40B4-BE49-F238E27FC236}">
                <a16:creationId xmlns:a16="http://schemas.microsoft.com/office/drawing/2014/main" id="{BDAC9844-1134-442E-7386-FA8988B4DE06}"/>
              </a:ext>
            </a:extLst>
          </p:cNvPr>
          <p:cNvGrpSpPr/>
          <p:nvPr/>
        </p:nvGrpSpPr>
        <p:grpSpPr>
          <a:xfrm>
            <a:off x="1385714" y="1649404"/>
            <a:ext cx="6372571" cy="3001464"/>
            <a:chOff x="1822938" y="1709860"/>
            <a:chExt cx="6372571" cy="3001464"/>
          </a:xfrm>
        </p:grpSpPr>
        <p:graphicFrame>
          <p:nvGraphicFramePr>
            <p:cNvPr id="19" name="Gráfico 18">
              <a:extLst>
                <a:ext uri="{FF2B5EF4-FFF2-40B4-BE49-F238E27FC236}">
                  <a16:creationId xmlns:a16="http://schemas.microsoft.com/office/drawing/2014/main" id="{38BDF4B4-7907-0F5D-E7BC-6E74D6C484F2}"/>
                </a:ext>
              </a:extLst>
            </p:cNvPr>
            <p:cNvGraphicFramePr>
              <a:graphicFrameLocks/>
            </p:cNvGraphicFramePr>
            <p:nvPr>
              <p:extLst>
                <p:ext uri="{D42A27DB-BD31-4B8C-83A1-F6EECF244321}">
                  <p14:modId xmlns:p14="http://schemas.microsoft.com/office/powerpoint/2010/main" val="712304615"/>
                </p:ext>
              </p:extLst>
            </p:nvPr>
          </p:nvGraphicFramePr>
          <p:xfrm>
            <a:off x="1822938" y="196812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2" name="Flecha: hacia arriba 1">
              <a:extLst>
                <a:ext uri="{FF2B5EF4-FFF2-40B4-BE49-F238E27FC236}">
                  <a16:creationId xmlns:a16="http://schemas.microsoft.com/office/drawing/2014/main" id="{0D18CF94-81A0-FB2A-609A-0AA044BD6E99}"/>
                </a:ext>
              </a:extLst>
            </p:cNvPr>
            <p:cNvSpPr/>
            <p:nvPr/>
          </p:nvSpPr>
          <p:spPr>
            <a:xfrm rot="15385821">
              <a:off x="3614730" y="2048604"/>
              <a:ext cx="146142" cy="458987"/>
            </a:xfrm>
            <a:prstGeom prst="up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FF0000"/>
                </a:solidFill>
              </a:endParaRPr>
            </a:p>
          </p:txBody>
        </p:sp>
        <p:sp>
          <p:nvSpPr>
            <p:cNvPr id="5" name="Elipse 4">
              <a:extLst>
                <a:ext uri="{FF2B5EF4-FFF2-40B4-BE49-F238E27FC236}">
                  <a16:creationId xmlns:a16="http://schemas.microsoft.com/office/drawing/2014/main" id="{2D7E9AFC-EAF2-F834-7B97-E4A83A05EEE9}"/>
                </a:ext>
              </a:extLst>
            </p:cNvPr>
            <p:cNvSpPr/>
            <p:nvPr/>
          </p:nvSpPr>
          <p:spPr>
            <a:xfrm>
              <a:off x="3915977" y="1709860"/>
              <a:ext cx="1559169" cy="84314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accent4">
                      <a:lumMod val="75000"/>
                    </a:schemeClr>
                  </a:solidFill>
                </a:rPr>
                <a:t>Impacto reforma tributaria</a:t>
              </a:r>
              <a:endParaRPr lang="es-CO" sz="1200" dirty="0">
                <a:solidFill>
                  <a:schemeClr val="accent4">
                    <a:lumMod val="75000"/>
                  </a:schemeClr>
                </a:solidFill>
              </a:endParaRPr>
            </a:p>
          </p:txBody>
        </p:sp>
        <p:sp>
          <p:nvSpPr>
            <p:cNvPr id="17" name="Elipse 16">
              <a:extLst>
                <a:ext uri="{FF2B5EF4-FFF2-40B4-BE49-F238E27FC236}">
                  <a16:creationId xmlns:a16="http://schemas.microsoft.com/office/drawing/2014/main" id="{70C47483-7571-F10F-5D55-084BAD86B617}"/>
                </a:ext>
              </a:extLst>
            </p:cNvPr>
            <p:cNvSpPr/>
            <p:nvPr/>
          </p:nvSpPr>
          <p:spPr>
            <a:xfrm>
              <a:off x="6636340" y="3339724"/>
              <a:ext cx="1559169" cy="84314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accent4">
                      <a:lumMod val="75000"/>
                    </a:schemeClr>
                  </a:solidFill>
                </a:rPr>
                <a:t>Relación negativa por aclarar</a:t>
              </a:r>
              <a:endParaRPr lang="es-CO" sz="1200" dirty="0">
                <a:solidFill>
                  <a:schemeClr val="accent4">
                    <a:lumMod val="75000"/>
                  </a:schemeClr>
                </a:solidFill>
              </a:endParaRPr>
            </a:p>
          </p:txBody>
        </p:sp>
        <p:sp>
          <p:nvSpPr>
            <p:cNvPr id="18" name="Flecha: hacia arriba 17">
              <a:extLst>
                <a:ext uri="{FF2B5EF4-FFF2-40B4-BE49-F238E27FC236}">
                  <a16:creationId xmlns:a16="http://schemas.microsoft.com/office/drawing/2014/main" id="{BDB260DC-539E-3DE3-E010-88BD12A43A5D}"/>
                </a:ext>
              </a:extLst>
            </p:cNvPr>
            <p:cNvSpPr/>
            <p:nvPr/>
          </p:nvSpPr>
          <p:spPr>
            <a:xfrm rot="15275554" flipH="1">
              <a:off x="6178893" y="3630078"/>
              <a:ext cx="162373" cy="710451"/>
            </a:xfrm>
            <a:prstGeom prst="up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FF0000"/>
                </a:solidFill>
              </a:endParaRPr>
            </a:p>
          </p:txBody>
        </p:sp>
        <p:sp>
          <p:nvSpPr>
            <p:cNvPr id="20" name="Elipse 19">
              <a:extLst>
                <a:ext uri="{FF2B5EF4-FFF2-40B4-BE49-F238E27FC236}">
                  <a16:creationId xmlns:a16="http://schemas.microsoft.com/office/drawing/2014/main" id="{6AF9BC50-5256-7458-C45B-FE746CA4C3BA}"/>
                </a:ext>
              </a:extLst>
            </p:cNvPr>
            <p:cNvSpPr/>
            <p:nvPr/>
          </p:nvSpPr>
          <p:spPr>
            <a:xfrm>
              <a:off x="5405933" y="4001414"/>
              <a:ext cx="351129" cy="31455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grpSp>
    </p:spTree>
    <p:extLst>
      <p:ext uri="{BB962C8B-B14F-4D97-AF65-F5344CB8AC3E}">
        <p14:creationId xmlns:p14="http://schemas.microsoft.com/office/powerpoint/2010/main" val="788173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B60C3552-CE2A-9B4E-E5F3-54D3C936B533}"/>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23D9C389-3EA8-093F-9FF6-4E60B6901647}"/>
              </a:ext>
            </a:extLst>
          </p:cNvPr>
          <p:cNvSpPr txBox="1">
            <a:spLocks/>
          </p:cNvSpPr>
          <p:nvPr/>
        </p:nvSpPr>
        <p:spPr>
          <a:xfrm>
            <a:off x="440906" y="43146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Ingresos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3D01ED66-1A74-008D-CAE4-1FA77E9C2EA3}"/>
              </a:ext>
            </a:extLst>
          </p:cNvPr>
          <p:cNvSpPr/>
          <p:nvPr/>
        </p:nvSpPr>
        <p:spPr>
          <a:xfrm>
            <a:off x="440906" y="1222607"/>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4" name="Tabla 3">
            <a:extLst>
              <a:ext uri="{FF2B5EF4-FFF2-40B4-BE49-F238E27FC236}">
                <a16:creationId xmlns:a16="http://schemas.microsoft.com/office/drawing/2014/main" id="{7B143D57-CA85-D986-2F4C-A9B3640C5656}"/>
              </a:ext>
            </a:extLst>
          </p:cNvPr>
          <p:cNvGraphicFramePr>
            <a:graphicFrameLocks noGrp="1"/>
          </p:cNvGraphicFramePr>
          <p:nvPr>
            <p:extLst>
              <p:ext uri="{D42A27DB-BD31-4B8C-83A1-F6EECF244321}">
                <p14:modId xmlns:p14="http://schemas.microsoft.com/office/powerpoint/2010/main" val="1213304554"/>
              </p:ext>
            </p:extLst>
          </p:nvPr>
        </p:nvGraphicFramePr>
        <p:xfrm>
          <a:off x="831270" y="1398766"/>
          <a:ext cx="7194288" cy="3296817"/>
        </p:xfrm>
        <a:graphic>
          <a:graphicData uri="http://schemas.openxmlformats.org/drawingml/2006/table">
            <a:tbl>
              <a:tblPr firstRow="1" firstCol="1" bandRow="1">
                <a:tableStyleId>{EB9631B5-78F2-41C9-869B-9F39066F8104}</a:tableStyleId>
              </a:tblPr>
              <a:tblGrid>
                <a:gridCol w="2101136">
                  <a:extLst>
                    <a:ext uri="{9D8B030D-6E8A-4147-A177-3AD203B41FA5}">
                      <a16:colId xmlns:a16="http://schemas.microsoft.com/office/drawing/2014/main" val="2383317734"/>
                    </a:ext>
                  </a:extLst>
                </a:gridCol>
                <a:gridCol w="839389">
                  <a:extLst>
                    <a:ext uri="{9D8B030D-6E8A-4147-A177-3AD203B41FA5}">
                      <a16:colId xmlns:a16="http://schemas.microsoft.com/office/drawing/2014/main" val="639645529"/>
                    </a:ext>
                  </a:extLst>
                </a:gridCol>
                <a:gridCol w="879610">
                  <a:extLst>
                    <a:ext uri="{9D8B030D-6E8A-4147-A177-3AD203B41FA5}">
                      <a16:colId xmlns:a16="http://schemas.microsoft.com/office/drawing/2014/main" val="804195539"/>
                    </a:ext>
                  </a:extLst>
                </a:gridCol>
                <a:gridCol w="1037787">
                  <a:extLst>
                    <a:ext uri="{9D8B030D-6E8A-4147-A177-3AD203B41FA5}">
                      <a16:colId xmlns:a16="http://schemas.microsoft.com/office/drawing/2014/main" val="2031794698"/>
                    </a:ext>
                  </a:extLst>
                </a:gridCol>
                <a:gridCol w="1168183">
                  <a:extLst>
                    <a:ext uri="{9D8B030D-6E8A-4147-A177-3AD203B41FA5}">
                      <a16:colId xmlns:a16="http://schemas.microsoft.com/office/drawing/2014/main" val="2657704908"/>
                    </a:ext>
                  </a:extLst>
                </a:gridCol>
                <a:gridCol w="1168183">
                  <a:extLst>
                    <a:ext uri="{9D8B030D-6E8A-4147-A177-3AD203B41FA5}">
                      <a16:colId xmlns:a16="http://schemas.microsoft.com/office/drawing/2014/main" val="3730923314"/>
                    </a:ext>
                  </a:extLst>
                </a:gridCol>
              </a:tblGrid>
              <a:tr h="344211">
                <a:tc>
                  <a:txBody>
                    <a:bodyPr/>
                    <a:lstStyle/>
                    <a:p>
                      <a:pPr algn="ctr">
                        <a:lnSpc>
                          <a:spcPct val="107000"/>
                        </a:lnSpc>
                        <a:spcAft>
                          <a:spcPts val="800"/>
                        </a:spcAft>
                        <a:buNone/>
                      </a:pPr>
                      <a:r>
                        <a:rPr lang="es-CO" sz="900" b="1" kern="0" cap="all" dirty="0">
                          <a:solidFill>
                            <a:schemeClr val="bg1"/>
                          </a:solidFill>
                          <a:effectLst/>
                        </a:rPr>
                        <a:t>Concepto</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b="1" kern="0" cap="all" dirty="0">
                          <a:solidFill>
                            <a:schemeClr val="bg1"/>
                          </a:solidFill>
                          <a:effectLst/>
                        </a:rPr>
                        <a:t>2025 Aforo</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b="1" kern="0" cap="all" dirty="0">
                          <a:solidFill>
                            <a:schemeClr val="bg1"/>
                          </a:solidFill>
                          <a:effectLst/>
                        </a:rPr>
                        <a:t>2026 Proyecto</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b="1" kern="0" cap="all" dirty="0">
                          <a:solidFill>
                            <a:schemeClr val="bg1"/>
                          </a:solidFill>
                          <a:effectLst/>
                        </a:rPr>
                        <a:t>Variación % 26/25</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b="1" kern="0" cap="all" dirty="0">
                          <a:solidFill>
                            <a:schemeClr val="bg1"/>
                          </a:solidFill>
                          <a:effectLst/>
                        </a:rPr>
                        <a:t>% PIB 2025</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b="1" kern="0" cap="all" dirty="0">
                          <a:solidFill>
                            <a:schemeClr val="bg1"/>
                          </a:solidFill>
                          <a:effectLst/>
                        </a:rPr>
                        <a:t>% PIB 2026</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524010814"/>
                  </a:ext>
                </a:extLst>
              </a:tr>
              <a:tr h="263086">
                <a:tc>
                  <a:txBody>
                    <a:bodyPr/>
                    <a:lstStyle/>
                    <a:p>
                      <a:pPr algn="ctr">
                        <a:lnSpc>
                          <a:spcPct val="107000"/>
                        </a:lnSpc>
                        <a:spcAft>
                          <a:spcPts val="800"/>
                        </a:spcAft>
                        <a:buNone/>
                      </a:pPr>
                      <a:r>
                        <a:rPr lang="es-CO" sz="900" b="1" kern="0" cap="all" dirty="0">
                          <a:solidFill>
                            <a:schemeClr val="bg1"/>
                          </a:solidFill>
                          <a:effectLst/>
                        </a:rPr>
                        <a:t>Recursos de Crédito Interno</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80.810</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85.250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5,5</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4,5</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4,4</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2461367059"/>
                  </a:ext>
                </a:extLst>
              </a:tr>
              <a:tr h="263086">
                <a:tc>
                  <a:txBody>
                    <a:bodyPr/>
                    <a:lstStyle/>
                    <a:p>
                      <a:pPr algn="ctr">
                        <a:lnSpc>
                          <a:spcPct val="107000"/>
                        </a:lnSpc>
                        <a:spcAft>
                          <a:spcPts val="800"/>
                        </a:spcAft>
                        <a:buNone/>
                      </a:pPr>
                      <a:r>
                        <a:rPr lang="es-CO" sz="900" b="1" kern="0" cap="all" dirty="0">
                          <a:solidFill>
                            <a:schemeClr val="bg1"/>
                          </a:solidFill>
                          <a:effectLst/>
                        </a:rPr>
                        <a:t>Recursos de Crédito Externo</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37.962</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57.726</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52,1</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2,1</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3</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3228516834"/>
                  </a:ext>
                </a:extLst>
              </a:tr>
              <a:tr h="504279">
                <a:tc>
                  <a:txBody>
                    <a:bodyPr/>
                    <a:lstStyle/>
                    <a:p>
                      <a:pPr algn="ctr">
                        <a:lnSpc>
                          <a:spcPct val="107000"/>
                        </a:lnSpc>
                        <a:spcAft>
                          <a:spcPts val="800"/>
                        </a:spcAft>
                        <a:buNone/>
                      </a:pPr>
                      <a:r>
                        <a:rPr lang="es-CO" sz="900" b="1" kern="0" cap="all" dirty="0">
                          <a:solidFill>
                            <a:schemeClr val="bg1"/>
                          </a:solidFill>
                          <a:effectLst/>
                        </a:rPr>
                        <a:t>Excedentes financieros, dividendos y utilidades por otras inversiones de capital</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19.526</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20.438</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4,7</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1,1</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1,1</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3382559240"/>
                  </a:ext>
                </a:extLst>
              </a:tr>
              <a:tr h="344211">
                <a:tc>
                  <a:txBody>
                    <a:bodyPr/>
                    <a:lstStyle/>
                    <a:p>
                      <a:pPr algn="ctr">
                        <a:lnSpc>
                          <a:spcPct val="107000"/>
                        </a:lnSpc>
                        <a:spcAft>
                          <a:spcPts val="800"/>
                        </a:spcAft>
                        <a:buNone/>
                      </a:pPr>
                      <a:r>
                        <a:rPr lang="es-CO" sz="900" b="1" kern="0" cap="all" dirty="0">
                          <a:solidFill>
                            <a:schemeClr val="bg1"/>
                          </a:solidFill>
                          <a:effectLst/>
                        </a:rPr>
                        <a:t>Reintegros y otros recursos no apropiados</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1.929</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0,1</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1490403145"/>
                  </a:ext>
                </a:extLst>
              </a:tr>
              <a:tr h="227812">
                <a:tc>
                  <a:txBody>
                    <a:bodyPr/>
                    <a:lstStyle/>
                    <a:p>
                      <a:pPr algn="ctr">
                        <a:lnSpc>
                          <a:spcPct val="107000"/>
                        </a:lnSpc>
                        <a:spcAft>
                          <a:spcPts val="800"/>
                        </a:spcAft>
                        <a:buNone/>
                      </a:pPr>
                      <a:r>
                        <a:rPr lang="es-CO" sz="900" b="1" kern="0" cap="all" dirty="0">
                          <a:solidFill>
                            <a:schemeClr val="bg1"/>
                          </a:solidFill>
                          <a:effectLst/>
                        </a:rPr>
                        <a:t>Rendimientos financieros</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1.703</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0,1</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1932277923"/>
                  </a:ext>
                </a:extLst>
              </a:tr>
              <a:tr h="344211">
                <a:tc>
                  <a:txBody>
                    <a:bodyPr/>
                    <a:lstStyle/>
                    <a:p>
                      <a:pPr algn="ctr">
                        <a:lnSpc>
                          <a:spcPct val="107000"/>
                        </a:lnSpc>
                        <a:spcAft>
                          <a:spcPts val="800"/>
                        </a:spcAft>
                        <a:buNone/>
                      </a:pPr>
                      <a:r>
                        <a:rPr lang="es-CO" sz="900" b="1" kern="0" cap="all" dirty="0">
                          <a:solidFill>
                            <a:schemeClr val="bg1"/>
                          </a:solidFill>
                          <a:effectLst/>
                        </a:rPr>
                        <a:t>Recuperación de cartera – préstamos</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888</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2300681596"/>
                  </a:ext>
                </a:extLst>
              </a:tr>
              <a:tr h="227812">
                <a:tc>
                  <a:txBody>
                    <a:bodyPr/>
                    <a:lstStyle/>
                    <a:p>
                      <a:pPr algn="ctr">
                        <a:lnSpc>
                          <a:spcPct val="107000"/>
                        </a:lnSpc>
                        <a:spcAft>
                          <a:spcPts val="800"/>
                        </a:spcAft>
                        <a:buNone/>
                      </a:pPr>
                      <a:r>
                        <a:rPr lang="es-CO" sz="900" b="1" kern="0" cap="all" dirty="0">
                          <a:solidFill>
                            <a:schemeClr val="bg1"/>
                          </a:solidFill>
                          <a:effectLst/>
                        </a:rPr>
                        <a:t>Transferencias de capital</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85</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-99,9</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2353549894"/>
                  </a:ext>
                </a:extLst>
              </a:tr>
              <a:tr h="227812">
                <a:tc>
                  <a:txBody>
                    <a:bodyPr/>
                    <a:lstStyle/>
                    <a:p>
                      <a:pPr algn="ctr">
                        <a:lnSpc>
                          <a:spcPct val="107000"/>
                        </a:lnSpc>
                        <a:spcAft>
                          <a:spcPts val="800"/>
                        </a:spcAft>
                        <a:buNone/>
                      </a:pPr>
                      <a:r>
                        <a:rPr lang="es-CO" sz="900" b="1" kern="0" cap="all" dirty="0">
                          <a:solidFill>
                            <a:schemeClr val="bg1"/>
                          </a:solidFill>
                          <a:effectLst/>
                        </a:rPr>
                        <a:t>Recursos del balance</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8.696</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-100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0,5</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791438233"/>
                  </a:ext>
                </a:extLst>
              </a:tr>
              <a:tr h="263086">
                <a:tc>
                  <a:txBody>
                    <a:bodyPr/>
                    <a:lstStyle/>
                    <a:p>
                      <a:pPr algn="ctr">
                        <a:lnSpc>
                          <a:spcPct val="107000"/>
                        </a:lnSpc>
                        <a:spcAft>
                          <a:spcPts val="800"/>
                        </a:spcAft>
                        <a:buNone/>
                      </a:pPr>
                      <a:r>
                        <a:rPr lang="es-CO" sz="900" b="1" kern="0" cap="all" dirty="0">
                          <a:solidFill>
                            <a:schemeClr val="bg1"/>
                          </a:solidFill>
                          <a:effectLst/>
                        </a:rPr>
                        <a:t>Otros recursos de capital</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8.720</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8.254</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-5,3</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a:solidFill>
                            <a:srgbClr val="000000"/>
                          </a:solidFill>
                          <a:effectLst/>
                        </a:rPr>
                        <a:t>0,5</a:t>
                      </a:r>
                      <a:endParaRPr lang="es-CO" sz="9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900" kern="0" dirty="0">
                          <a:solidFill>
                            <a:srgbClr val="000000"/>
                          </a:solidFill>
                          <a:effectLst/>
                        </a:rPr>
                        <a:t>0,4</a:t>
                      </a:r>
                      <a:endParaRPr lang="es-CO"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2465213317"/>
                  </a:ext>
                </a:extLst>
              </a:tr>
              <a:tr h="263086">
                <a:tc>
                  <a:txBody>
                    <a:bodyPr/>
                    <a:lstStyle/>
                    <a:p>
                      <a:pPr algn="ctr">
                        <a:lnSpc>
                          <a:spcPct val="107000"/>
                        </a:lnSpc>
                        <a:spcAft>
                          <a:spcPts val="800"/>
                        </a:spcAft>
                        <a:buNone/>
                      </a:pPr>
                      <a:r>
                        <a:rPr lang="es-CO" sz="900" b="1" kern="0" cap="all" dirty="0">
                          <a:solidFill>
                            <a:schemeClr val="bg1"/>
                          </a:solidFill>
                          <a:effectLst/>
                        </a:rPr>
                        <a:t>TOTAL RECURSOS DE CAPITAL DE LA NACIÓN</a:t>
                      </a:r>
                      <a:endParaRPr lang="es-CO" sz="9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1100" b="1" kern="0">
                          <a:solidFill>
                            <a:srgbClr val="000000"/>
                          </a:solidFill>
                          <a:effectLst/>
                        </a:rPr>
                        <a:t>155.799</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1100" b="1" kern="0">
                          <a:solidFill>
                            <a:srgbClr val="000000"/>
                          </a:solidFill>
                          <a:effectLst/>
                        </a:rPr>
                        <a:t>176.189</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1100" b="1" kern="0">
                          <a:solidFill>
                            <a:srgbClr val="000000"/>
                          </a:solidFill>
                          <a:effectLst/>
                        </a:rPr>
                        <a:t>13,1</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1100" b="1" kern="0">
                          <a:solidFill>
                            <a:srgbClr val="000000"/>
                          </a:solidFill>
                          <a:effectLst/>
                        </a:rPr>
                        <a:t>8,6</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tc>
                  <a:txBody>
                    <a:bodyPr/>
                    <a:lstStyle/>
                    <a:p>
                      <a:pPr algn="ctr">
                        <a:lnSpc>
                          <a:spcPct val="107000"/>
                        </a:lnSpc>
                        <a:spcAft>
                          <a:spcPts val="800"/>
                        </a:spcAft>
                        <a:buNone/>
                      </a:pPr>
                      <a:r>
                        <a:rPr lang="es-CO" sz="1100" b="1" kern="0" dirty="0">
                          <a:solidFill>
                            <a:srgbClr val="000000"/>
                          </a:solidFill>
                          <a:effectLst/>
                        </a:rPr>
                        <a:t>9,1</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5898" marR="45898" marT="0" marB="0" anchor="ctr"/>
                </a:tc>
                <a:extLst>
                  <a:ext uri="{0D108BD9-81ED-4DB2-BD59-A6C34878D82A}">
                    <a16:rowId xmlns:a16="http://schemas.microsoft.com/office/drawing/2014/main" val="3674898083"/>
                  </a:ext>
                </a:extLst>
              </a:tr>
            </a:tbl>
          </a:graphicData>
        </a:graphic>
      </p:graphicFrame>
      <p:sp>
        <p:nvSpPr>
          <p:cNvPr id="6" name="Elipse 5">
            <a:extLst>
              <a:ext uri="{FF2B5EF4-FFF2-40B4-BE49-F238E27FC236}">
                <a16:creationId xmlns:a16="http://schemas.microsoft.com/office/drawing/2014/main" id="{7670F437-86D1-7E9B-5655-EBCF15D92FAA}"/>
              </a:ext>
            </a:extLst>
          </p:cNvPr>
          <p:cNvSpPr/>
          <p:nvPr/>
        </p:nvSpPr>
        <p:spPr>
          <a:xfrm>
            <a:off x="827615" y="4171914"/>
            <a:ext cx="2093299" cy="222738"/>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7" name="Elipse 6">
            <a:extLst>
              <a:ext uri="{FF2B5EF4-FFF2-40B4-BE49-F238E27FC236}">
                <a16:creationId xmlns:a16="http://schemas.microsoft.com/office/drawing/2014/main" id="{0977D233-6F8E-DD07-116A-428C33BF5FAB}"/>
              </a:ext>
            </a:extLst>
          </p:cNvPr>
          <p:cNvSpPr/>
          <p:nvPr/>
        </p:nvSpPr>
        <p:spPr>
          <a:xfrm>
            <a:off x="749909" y="2027212"/>
            <a:ext cx="2260168" cy="26323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8" name="Elipse 7">
            <a:extLst>
              <a:ext uri="{FF2B5EF4-FFF2-40B4-BE49-F238E27FC236}">
                <a16:creationId xmlns:a16="http://schemas.microsoft.com/office/drawing/2014/main" id="{0F17B6A3-4C78-067E-BAC1-38A8B06E15A4}"/>
              </a:ext>
            </a:extLst>
          </p:cNvPr>
          <p:cNvSpPr/>
          <p:nvPr/>
        </p:nvSpPr>
        <p:spPr>
          <a:xfrm>
            <a:off x="4960432" y="2027212"/>
            <a:ext cx="412613" cy="26323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9" name="Elipse 8">
            <a:extLst>
              <a:ext uri="{FF2B5EF4-FFF2-40B4-BE49-F238E27FC236}">
                <a16:creationId xmlns:a16="http://schemas.microsoft.com/office/drawing/2014/main" id="{AB427727-B962-DA96-D58F-846339E8A7DA}"/>
              </a:ext>
            </a:extLst>
          </p:cNvPr>
          <p:cNvSpPr/>
          <p:nvPr/>
        </p:nvSpPr>
        <p:spPr>
          <a:xfrm>
            <a:off x="4008244" y="4125629"/>
            <a:ext cx="412613" cy="26323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Tree>
    <p:extLst>
      <p:ext uri="{BB962C8B-B14F-4D97-AF65-F5344CB8AC3E}">
        <p14:creationId xmlns:p14="http://schemas.microsoft.com/office/powerpoint/2010/main" val="3262990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0C3DC865-7638-BB36-3897-48BAEF3C2FCD}"/>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9B3DCEC5-647A-4185-6EA2-09CC6FFCF31C}"/>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 name="object 2">
            <a:extLst>
              <a:ext uri="{FF2B5EF4-FFF2-40B4-BE49-F238E27FC236}">
                <a16:creationId xmlns:a16="http://schemas.microsoft.com/office/drawing/2014/main" id="{58512758-AD08-1466-8A32-201D72B689C3}"/>
              </a:ext>
            </a:extLst>
          </p:cNvPr>
          <p:cNvSpPr txBox="1">
            <a:spLocks/>
          </p:cNvSpPr>
          <p:nvPr/>
        </p:nvSpPr>
        <p:spPr>
          <a:xfrm>
            <a:off x="427066" y="129186"/>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Ingresos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graphicFrame>
        <p:nvGraphicFramePr>
          <p:cNvPr id="3" name="Diagrama 2">
            <a:extLst>
              <a:ext uri="{FF2B5EF4-FFF2-40B4-BE49-F238E27FC236}">
                <a16:creationId xmlns:a16="http://schemas.microsoft.com/office/drawing/2014/main" id="{5CC6BF00-6AB9-6993-9D59-591A0732CE4A}"/>
              </a:ext>
            </a:extLst>
          </p:cNvPr>
          <p:cNvGraphicFramePr/>
          <p:nvPr>
            <p:extLst>
              <p:ext uri="{D42A27DB-BD31-4B8C-83A1-F6EECF244321}">
                <p14:modId xmlns:p14="http://schemas.microsoft.com/office/powerpoint/2010/main" val="2762483718"/>
              </p:ext>
            </p:extLst>
          </p:nvPr>
        </p:nvGraphicFramePr>
        <p:xfrm>
          <a:off x="1524000" y="1423951"/>
          <a:ext cx="6096000" cy="3905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Google Shape;145;p28">
            <a:extLst>
              <a:ext uri="{FF2B5EF4-FFF2-40B4-BE49-F238E27FC236}">
                <a16:creationId xmlns:a16="http://schemas.microsoft.com/office/drawing/2014/main" id="{39554C36-ADE8-A338-0189-34F4F469D6DA}"/>
              </a:ext>
            </a:extLst>
          </p:cNvPr>
          <p:cNvSpPr txBox="1">
            <a:spLocks/>
          </p:cNvSpPr>
          <p:nvPr/>
        </p:nvSpPr>
        <p:spPr>
          <a:xfrm>
            <a:off x="3109607" y="1180201"/>
            <a:ext cx="3216895" cy="487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r>
              <a:rPr lang="es-CO" sz="1400" spc="82" dirty="0">
                <a:solidFill>
                  <a:srgbClr val="556D93"/>
                </a:solidFill>
                <a:latin typeface="Arial"/>
                <a:cs typeface="Arial"/>
                <a:sym typeface="Arial"/>
              </a:rPr>
              <a:t>Incertidumbre en Ingresos 2026</a:t>
            </a:r>
          </a:p>
        </p:txBody>
      </p:sp>
    </p:spTree>
    <p:extLst>
      <p:ext uri="{BB962C8B-B14F-4D97-AF65-F5344CB8AC3E}">
        <p14:creationId xmlns:p14="http://schemas.microsoft.com/office/powerpoint/2010/main" val="815470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240">
          <a:extLst>
            <a:ext uri="{FF2B5EF4-FFF2-40B4-BE49-F238E27FC236}">
              <a16:creationId xmlns:a16="http://schemas.microsoft.com/office/drawing/2014/main" id="{28551A40-0505-0E09-B021-FD6123C1C4C8}"/>
            </a:ext>
          </a:extLst>
        </p:cNvPr>
        <p:cNvGrpSpPr/>
        <p:nvPr/>
      </p:nvGrpSpPr>
      <p:grpSpPr>
        <a:xfrm>
          <a:off x="0" y="0"/>
          <a:ext cx="0" cy="0"/>
          <a:chOff x="0" y="0"/>
          <a:chExt cx="0" cy="0"/>
        </a:xfrm>
      </p:grpSpPr>
      <p:sp>
        <p:nvSpPr>
          <p:cNvPr id="241" name="Google Shape;241;p36">
            <a:extLst>
              <a:ext uri="{FF2B5EF4-FFF2-40B4-BE49-F238E27FC236}">
                <a16:creationId xmlns:a16="http://schemas.microsoft.com/office/drawing/2014/main" id="{1F25444B-A6E2-012D-F9FC-F564FC68B13C}"/>
              </a:ext>
            </a:extLst>
          </p:cNvPr>
          <p:cNvSpPr/>
          <p:nvPr/>
        </p:nvSpPr>
        <p:spPr>
          <a:xfrm rot="-5400000" flipH="1">
            <a:off x="2924773" y="-773450"/>
            <a:ext cx="2581463" cy="6158910"/>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3" name="Google Shape;243;p36">
            <a:extLst>
              <a:ext uri="{FF2B5EF4-FFF2-40B4-BE49-F238E27FC236}">
                <a16:creationId xmlns:a16="http://schemas.microsoft.com/office/drawing/2014/main" id="{4B12C028-A622-DDEB-35C7-5454D9A8C1E5}"/>
              </a:ext>
            </a:extLst>
          </p:cNvPr>
          <p:cNvSpPr/>
          <p:nvPr/>
        </p:nvSpPr>
        <p:spPr>
          <a:xfrm rot="-5400000" flipH="1">
            <a:off x="593308" y="3993754"/>
            <a:ext cx="556492" cy="1742975"/>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4" name="Google Shape;244;p36">
            <a:extLst>
              <a:ext uri="{FF2B5EF4-FFF2-40B4-BE49-F238E27FC236}">
                <a16:creationId xmlns:a16="http://schemas.microsoft.com/office/drawing/2014/main" id="{B99A1D88-37FB-39A5-52FC-65CCB982F67E}"/>
              </a:ext>
            </a:extLst>
          </p:cNvPr>
          <p:cNvSpPr/>
          <p:nvPr/>
        </p:nvSpPr>
        <p:spPr>
          <a:xfrm rot="-5400000" flipH="1">
            <a:off x="8279121" y="74287"/>
            <a:ext cx="938987" cy="790489"/>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3" name="object 3">
            <a:extLst>
              <a:ext uri="{FF2B5EF4-FFF2-40B4-BE49-F238E27FC236}">
                <a16:creationId xmlns:a16="http://schemas.microsoft.com/office/drawing/2014/main" id="{625F248A-3C99-758B-F73F-957215F3DC91}"/>
              </a:ext>
            </a:extLst>
          </p:cNvPr>
          <p:cNvSpPr txBox="1"/>
          <p:nvPr/>
        </p:nvSpPr>
        <p:spPr>
          <a:xfrm>
            <a:off x="1289062" y="2034860"/>
            <a:ext cx="5414020" cy="698491"/>
          </a:xfrm>
          <a:prstGeom prst="rect">
            <a:avLst/>
          </a:prstGeom>
        </p:spPr>
        <p:txBody>
          <a:bodyPr vert="horz" wrap="square" lIns="0" tIns="56609" rIns="0" bIns="0" rtlCol="0">
            <a:spAutoFit/>
          </a:bodyPr>
          <a:lstStyle/>
          <a:p>
            <a:pPr marL="5777" marR="2311" lvl="0" indent="0" algn="l" defTabSz="344683" rtl="0" eaLnBrk="1" fontAlgn="auto" latinLnBrk="0" hangingPunct="1">
              <a:lnSpc>
                <a:spcPts val="2507"/>
              </a:lnSpc>
              <a:spcBef>
                <a:spcPts val="446"/>
              </a:spcBef>
              <a:spcAft>
                <a:spcPts val="0"/>
              </a:spcAft>
              <a:buClrTx/>
              <a:buSzTx/>
              <a:buFont typeface="Arial"/>
              <a:buNone/>
              <a:tabLst/>
              <a:defRPr/>
            </a:pPr>
            <a:r>
              <a:rPr kumimoji="0" lang="en" sz="2800" b="1" i="0" u="none" strike="noStrike" kern="0" cap="none" spc="0" normalizeH="0" baseline="0" noProof="0" dirty="0">
                <a:ln>
                  <a:noFill/>
                </a:ln>
                <a:solidFill>
                  <a:srgbClr val="FFFFFF"/>
                </a:solidFill>
                <a:effectLst/>
                <a:uLnTx/>
                <a:uFillTx/>
                <a:latin typeface="Arial"/>
                <a:cs typeface="Arial"/>
                <a:sym typeface="Arial"/>
              </a:rPr>
              <a:t>Comentarios a los </a:t>
            </a:r>
            <a:r>
              <a:rPr lang="en" sz="2800" b="1" dirty="0">
                <a:solidFill>
                  <a:srgbClr val="FFFFFF"/>
                </a:solidFill>
              </a:rPr>
              <a:t>gasto</a:t>
            </a:r>
            <a:r>
              <a:rPr kumimoji="0" lang="en" sz="2800" b="1" i="0" u="none" strike="noStrike" kern="0" cap="none" spc="0" normalizeH="0" baseline="0" noProof="0" dirty="0">
                <a:ln>
                  <a:noFill/>
                </a:ln>
                <a:solidFill>
                  <a:srgbClr val="FFFFFF"/>
                </a:solidFill>
                <a:effectLst/>
                <a:uLnTx/>
                <a:uFillTx/>
                <a:latin typeface="Arial"/>
                <a:cs typeface="Arial"/>
                <a:sym typeface="Arial"/>
              </a:rPr>
              <a:t>s del proyecto de presupuesto 2026</a:t>
            </a:r>
            <a:endParaRPr kumimoji="0" lang="es-ES" sz="2411" b="1" i="0" u="none" strike="noStrike" kern="1200" cap="none" spc="0" normalizeH="0" baseline="0" noProof="0" dirty="0">
              <a:ln>
                <a:noFill/>
              </a:ln>
              <a:solidFill>
                <a:srgbClr val="434343"/>
              </a:solidFill>
              <a:effectLst/>
              <a:uLnTx/>
              <a:uFillTx/>
              <a:latin typeface="Tahoma" panose="020B0604030504040204" pitchFamily="34" charset="0"/>
              <a:ea typeface="Tahoma" panose="020B0604030504040204" pitchFamily="34" charset="0"/>
              <a:cs typeface="Tahoma" panose="020B0604030504040204" pitchFamily="34" charset="0"/>
              <a:sym typeface="Arial"/>
            </a:endParaRPr>
          </a:p>
        </p:txBody>
      </p:sp>
      <p:sp>
        <p:nvSpPr>
          <p:cNvPr id="4" name="object 4">
            <a:extLst>
              <a:ext uri="{FF2B5EF4-FFF2-40B4-BE49-F238E27FC236}">
                <a16:creationId xmlns:a16="http://schemas.microsoft.com/office/drawing/2014/main" id="{761A35C2-799B-6EB2-5A40-BA6BC494AB29}"/>
              </a:ext>
            </a:extLst>
          </p:cNvPr>
          <p:cNvSpPr/>
          <p:nvPr/>
        </p:nvSpPr>
        <p:spPr>
          <a:xfrm>
            <a:off x="1313927" y="2879234"/>
            <a:ext cx="875120" cy="49965"/>
          </a:xfrm>
          <a:custGeom>
            <a:avLst/>
            <a:gdLst/>
            <a:ahLst/>
            <a:cxnLst/>
            <a:rect l="l" t="t" r="r" b="b"/>
            <a:pathLst>
              <a:path w="1924050" h="109854">
                <a:moveTo>
                  <a:pt x="1923690" y="0"/>
                </a:moveTo>
                <a:lnTo>
                  <a:pt x="0" y="0"/>
                </a:lnTo>
                <a:lnTo>
                  <a:pt x="0" y="109357"/>
                </a:lnTo>
                <a:lnTo>
                  <a:pt x="1923690" y="109357"/>
                </a:lnTo>
                <a:lnTo>
                  <a:pt x="1923690" y="0"/>
                </a:lnTo>
                <a:close/>
              </a:path>
            </a:pathLst>
          </a:custGeom>
          <a:solidFill>
            <a:srgbClr val="E9A70B"/>
          </a:solidFill>
        </p:spPr>
        <p:txBody>
          <a:bodyPr wrap="square" lIns="0" tIns="0" rIns="0" bIns="0" rtlCol="0"/>
          <a:lstStyle/>
          <a:p>
            <a:pPr marL="0" marR="0" lvl="0" indent="0" algn="l" defTabSz="344683" rtl="0" eaLnBrk="1" fontAlgn="auto" latinLnBrk="0" hangingPunct="1">
              <a:lnSpc>
                <a:spcPct val="100000"/>
              </a:lnSpc>
              <a:spcBef>
                <a:spcPts val="0"/>
              </a:spcBef>
              <a:spcAft>
                <a:spcPts val="0"/>
              </a:spcAft>
              <a:buClrTx/>
              <a:buSzTx/>
              <a:buFont typeface="Arial"/>
              <a:buNone/>
              <a:tabLst/>
              <a:defRPr/>
            </a:pPr>
            <a:endParaRPr kumimoji="0" sz="819" b="0" i="0" u="none" strike="noStrike" kern="1200" cap="none" spc="0" normalizeH="0" baseline="0" noProof="0">
              <a:ln>
                <a:noFill/>
              </a:ln>
              <a:solidFill>
                <a:srgbClr val="434343"/>
              </a:solidFill>
              <a:effectLst/>
              <a:uLnTx/>
              <a:uFillTx/>
              <a:latin typeface="Arial"/>
              <a:ea typeface="+mn-ea"/>
              <a:cs typeface="Arial"/>
              <a:sym typeface="Arial"/>
            </a:endParaRPr>
          </a:p>
        </p:txBody>
      </p:sp>
      <p:sp>
        <p:nvSpPr>
          <p:cNvPr id="5" name="object 2">
            <a:extLst>
              <a:ext uri="{FF2B5EF4-FFF2-40B4-BE49-F238E27FC236}">
                <a16:creationId xmlns:a16="http://schemas.microsoft.com/office/drawing/2014/main" id="{8E2B3957-7083-FEE9-D606-1D694E5289B3}"/>
              </a:ext>
            </a:extLst>
          </p:cNvPr>
          <p:cNvSpPr txBox="1">
            <a:spLocks/>
          </p:cNvSpPr>
          <p:nvPr/>
        </p:nvSpPr>
        <p:spPr>
          <a:xfrm>
            <a:off x="1289062" y="1015273"/>
            <a:ext cx="664572" cy="945823"/>
          </a:xfrm>
          <a:prstGeom prst="rect">
            <a:avLst/>
          </a:prstGeom>
        </p:spPr>
        <p:txBody>
          <a:bodyPr vert="horz" wrap="square" lIns="0" tIns="7798"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9pPr>
          </a:lstStyle>
          <a:p>
            <a:pPr marL="5777" marR="0" lvl="0" indent="0" algn="l" defTabSz="344683" rtl="0" eaLnBrk="1" fontAlgn="auto" latinLnBrk="0" hangingPunct="1">
              <a:lnSpc>
                <a:spcPct val="100000"/>
              </a:lnSpc>
              <a:spcBef>
                <a:spcPts val="62"/>
              </a:spcBef>
              <a:spcAft>
                <a:spcPts val="0"/>
              </a:spcAft>
              <a:buClr>
                <a:srgbClr val="000000"/>
              </a:buClr>
              <a:buSzTx/>
              <a:buFont typeface="Arial"/>
              <a:buNone/>
              <a:tabLst/>
              <a:defRPr/>
            </a:pPr>
            <a:r>
              <a:rPr lang="es-CO" sz="6095" b="1" kern="1200" spc="-326" dirty="0">
                <a:solidFill>
                  <a:srgbClr val="EAA80B"/>
                </a:solidFill>
                <a:latin typeface="Tahoma"/>
                <a:ea typeface="+mj-ea"/>
                <a:cs typeface="Tahoma"/>
              </a:rPr>
              <a:t>4</a:t>
            </a:r>
            <a:r>
              <a:rPr kumimoji="0" lang="es-CO" sz="6095" b="1" i="0" u="none" strike="noStrike" kern="1200" cap="none" spc="-326" normalizeH="0" baseline="0" noProof="0" dirty="0">
                <a:ln>
                  <a:noFill/>
                </a:ln>
                <a:solidFill>
                  <a:srgbClr val="EAA80B"/>
                </a:solidFill>
                <a:effectLst/>
                <a:uLnTx/>
                <a:uFillTx/>
                <a:latin typeface="Tahoma"/>
                <a:ea typeface="+mj-ea"/>
                <a:cs typeface="Tahoma"/>
                <a:sym typeface="Arial"/>
              </a:rPr>
              <a:t>.</a:t>
            </a:r>
          </a:p>
        </p:txBody>
      </p:sp>
    </p:spTree>
    <p:extLst>
      <p:ext uri="{BB962C8B-B14F-4D97-AF65-F5344CB8AC3E}">
        <p14:creationId xmlns:p14="http://schemas.microsoft.com/office/powerpoint/2010/main" val="2926829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576442EB-5863-FAFA-B8B5-02813AEE57BE}"/>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98BE0BEE-DE35-8223-5F04-2C519E20A3F4}"/>
              </a:ext>
            </a:extLst>
          </p:cNvPr>
          <p:cNvSpPr txBox="1">
            <a:spLocks/>
          </p:cNvSpPr>
          <p:nvPr/>
        </p:nvSpPr>
        <p:spPr>
          <a:xfrm>
            <a:off x="427066" y="87525"/>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Gastos</a:t>
            </a:r>
          </a:p>
          <a:p>
            <a:pPr marL="7703">
              <a:spcBef>
                <a:spcPts val="82"/>
              </a:spcBef>
            </a:pPr>
            <a:r>
              <a:rPr lang="es-ES" spc="82" dirty="0">
                <a:solidFill>
                  <a:srgbClr val="556D93"/>
                </a:solidFill>
              </a:rPr>
              <a:t>Nivel de Ejecución últimos 3 años al mes de julio (%)</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FE92750B-A16C-A4FC-01B1-9DA5CABFC86E}"/>
              </a:ext>
            </a:extLst>
          </p:cNvPr>
          <p:cNvSpPr/>
          <p:nvPr/>
        </p:nvSpPr>
        <p:spPr>
          <a:xfrm>
            <a:off x="427066" y="746406"/>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2" name="Gráfico 1">
            <a:extLst>
              <a:ext uri="{FF2B5EF4-FFF2-40B4-BE49-F238E27FC236}">
                <a16:creationId xmlns:a16="http://schemas.microsoft.com/office/drawing/2014/main" id="{3C79CD19-35B9-B773-E158-B1022EC605DA}"/>
              </a:ext>
            </a:extLst>
          </p:cNvPr>
          <p:cNvGraphicFramePr>
            <a:graphicFrameLocks/>
          </p:cNvGraphicFramePr>
          <p:nvPr>
            <p:extLst>
              <p:ext uri="{D42A27DB-BD31-4B8C-83A1-F6EECF244321}">
                <p14:modId xmlns:p14="http://schemas.microsoft.com/office/powerpoint/2010/main" val="691730859"/>
              </p:ext>
            </p:extLst>
          </p:nvPr>
        </p:nvGraphicFramePr>
        <p:xfrm>
          <a:off x="451129" y="813512"/>
          <a:ext cx="4320000" cy="21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Gráfico 2">
            <a:extLst>
              <a:ext uri="{FF2B5EF4-FFF2-40B4-BE49-F238E27FC236}">
                <a16:creationId xmlns:a16="http://schemas.microsoft.com/office/drawing/2014/main" id="{91AA165A-D629-327E-B8F0-20D13E18E4C6}"/>
              </a:ext>
            </a:extLst>
          </p:cNvPr>
          <p:cNvGraphicFramePr>
            <a:graphicFrameLocks/>
          </p:cNvGraphicFramePr>
          <p:nvPr>
            <p:extLst>
              <p:ext uri="{D42A27DB-BD31-4B8C-83A1-F6EECF244321}">
                <p14:modId xmlns:p14="http://schemas.microsoft.com/office/powerpoint/2010/main" val="1059342815"/>
              </p:ext>
            </p:extLst>
          </p:nvPr>
        </p:nvGraphicFramePr>
        <p:xfrm>
          <a:off x="4824000" y="888775"/>
          <a:ext cx="4320000" cy="216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Gráfico 3">
            <a:extLst>
              <a:ext uri="{FF2B5EF4-FFF2-40B4-BE49-F238E27FC236}">
                <a16:creationId xmlns:a16="http://schemas.microsoft.com/office/drawing/2014/main" id="{4AABC4B8-7565-3273-60D2-B43B25444533}"/>
              </a:ext>
            </a:extLst>
          </p:cNvPr>
          <p:cNvGraphicFramePr>
            <a:graphicFrameLocks/>
          </p:cNvGraphicFramePr>
          <p:nvPr>
            <p:extLst>
              <p:ext uri="{D42A27DB-BD31-4B8C-83A1-F6EECF244321}">
                <p14:modId xmlns:p14="http://schemas.microsoft.com/office/powerpoint/2010/main" val="2678707000"/>
              </p:ext>
            </p:extLst>
          </p:nvPr>
        </p:nvGraphicFramePr>
        <p:xfrm>
          <a:off x="427066" y="2973512"/>
          <a:ext cx="4320000" cy="216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Gráfico 8">
            <a:extLst>
              <a:ext uri="{FF2B5EF4-FFF2-40B4-BE49-F238E27FC236}">
                <a16:creationId xmlns:a16="http://schemas.microsoft.com/office/drawing/2014/main" id="{7F7883FA-E6FC-04A3-A96E-6326A4876E96}"/>
              </a:ext>
            </a:extLst>
          </p:cNvPr>
          <p:cNvGraphicFramePr>
            <a:graphicFrameLocks/>
          </p:cNvGraphicFramePr>
          <p:nvPr>
            <p:extLst>
              <p:ext uri="{D42A27DB-BD31-4B8C-83A1-F6EECF244321}">
                <p14:modId xmlns:p14="http://schemas.microsoft.com/office/powerpoint/2010/main" val="3112832012"/>
              </p:ext>
            </p:extLst>
          </p:nvPr>
        </p:nvGraphicFramePr>
        <p:xfrm>
          <a:off x="4795192" y="2973512"/>
          <a:ext cx="4320000" cy="2160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30088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600F2-1D68-E619-BF9C-304B3A51221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A7EE9C0-94CE-D380-FC7E-52BB86B73166}"/>
              </a:ext>
            </a:extLst>
          </p:cNvPr>
          <p:cNvSpPr txBox="1">
            <a:spLocks noGrp="1"/>
          </p:cNvSpPr>
          <p:nvPr>
            <p:ph type="title"/>
          </p:nvPr>
        </p:nvSpPr>
        <p:spPr>
          <a:xfrm>
            <a:off x="895117" y="197818"/>
            <a:ext cx="6590330" cy="315651"/>
          </a:xfrm>
          <a:prstGeom prst="rect">
            <a:avLst/>
          </a:prstGeom>
        </p:spPr>
        <p:txBody>
          <a:bodyPr vert="horz" wrap="square" lIns="0" tIns="7798" rIns="0" bIns="0" rtlCol="0" anchor="ctr">
            <a:spAutoFit/>
          </a:bodyPr>
          <a:lstStyle/>
          <a:p>
            <a:pPr marL="5777">
              <a:lnSpc>
                <a:spcPts val="2386"/>
              </a:lnSpc>
              <a:spcBef>
                <a:spcPts val="62"/>
              </a:spcBef>
            </a:pPr>
            <a:r>
              <a:rPr lang="es-ES" sz="2048" b="1" spc="62" dirty="0">
                <a:solidFill>
                  <a:srgbClr val="556D93"/>
                </a:solidFill>
              </a:rPr>
              <a:t>PRESUPUESTO DE GASTOS 2026</a:t>
            </a:r>
            <a:endParaRPr sz="2048" b="1" dirty="0"/>
          </a:p>
        </p:txBody>
      </p:sp>
      <p:sp>
        <p:nvSpPr>
          <p:cNvPr id="3" name="object 3">
            <a:extLst>
              <a:ext uri="{FF2B5EF4-FFF2-40B4-BE49-F238E27FC236}">
                <a16:creationId xmlns:a16="http://schemas.microsoft.com/office/drawing/2014/main" id="{34A0AB8B-0D23-8BFC-BB70-D9509C53BEA0}"/>
              </a:ext>
            </a:extLst>
          </p:cNvPr>
          <p:cNvSpPr/>
          <p:nvPr/>
        </p:nvSpPr>
        <p:spPr>
          <a:xfrm>
            <a:off x="895117" y="519329"/>
            <a:ext cx="1079315" cy="32925"/>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sp>
        <p:nvSpPr>
          <p:cNvPr id="101" name="Rectángulo 100">
            <a:extLst>
              <a:ext uri="{FF2B5EF4-FFF2-40B4-BE49-F238E27FC236}">
                <a16:creationId xmlns:a16="http://schemas.microsoft.com/office/drawing/2014/main" id="{3CE1B983-134B-D9B7-31E8-ED3D2F4372CC}"/>
              </a:ext>
            </a:extLst>
          </p:cNvPr>
          <p:cNvSpPr/>
          <p:nvPr/>
        </p:nvSpPr>
        <p:spPr>
          <a:xfrm>
            <a:off x="7510176" y="245362"/>
            <a:ext cx="1369952" cy="31546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4683">
              <a:buClrTx/>
              <a:defRPr/>
            </a:pPr>
            <a:endParaRPr lang="es-CO" sz="679" kern="1200">
              <a:solidFill>
                <a:prstClr val="white"/>
              </a:solidFill>
              <a:latin typeface="Calibri"/>
            </a:endParaRPr>
          </a:p>
        </p:txBody>
      </p:sp>
      <p:grpSp>
        <p:nvGrpSpPr>
          <p:cNvPr id="102" name="object 4">
            <a:extLst>
              <a:ext uri="{FF2B5EF4-FFF2-40B4-BE49-F238E27FC236}">
                <a16:creationId xmlns:a16="http://schemas.microsoft.com/office/drawing/2014/main" id="{A750DD88-A9A8-300E-8029-5BA5312BA45A}"/>
              </a:ext>
            </a:extLst>
          </p:cNvPr>
          <p:cNvGrpSpPr/>
          <p:nvPr/>
        </p:nvGrpSpPr>
        <p:grpSpPr>
          <a:xfrm>
            <a:off x="7464751" y="191956"/>
            <a:ext cx="288530" cy="288530"/>
            <a:chOff x="16558111" y="757318"/>
            <a:chExt cx="634365" cy="634365"/>
          </a:xfrm>
        </p:grpSpPr>
        <p:sp>
          <p:nvSpPr>
            <p:cNvPr id="103" name="object 5">
              <a:extLst>
                <a:ext uri="{FF2B5EF4-FFF2-40B4-BE49-F238E27FC236}">
                  <a16:creationId xmlns:a16="http://schemas.microsoft.com/office/drawing/2014/main" id="{B89C4030-D71B-0ABE-4940-F0066CE5478A}"/>
                </a:ext>
              </a:extLst>
            </p:cNvPr>
            <p:cNvSpPr/>
            <p:nvPr/>
          </p:nvSpPr>
          <p:spPr>
            <a:xfrm>
              <a:off x="16719248" y="918443"/>
              <a:ext cx="312420" cy="312420"/>
            </a:xfrm>
            <a:custGeom>
              <a:avLst/>
              <a:gdLst/>
              <a:ahLst/>
              <a:cxnLst/>
              <a:rect l="l" t="t" r="r" b="b"/>
              <a:pathLst>
                <a:path w="312419" h="312419">
                  <a:moveTo>
                    <a:pt x="155932" y="0"/>
                  </a:moveTo>
                  <a:lnTo>
                    <a:pt x="106732" y="7972"/>
                  </a:lnTo>
                  <a:lnTo>
                    <a:pt x="63938" y="30154"/>
                  </a:lnTo>
                  <a:lnTo>
                    <a:pt x="30151" y="63943"/>
                  </a:lnTo>
                  <a:lnTo>
                    <a:pt x="7971" y="106736"/>
                  </a:lnTo>
                  <a:lnTo>
                    <a:pt x="0" y="155932"/>
                  </a:lnTo>
                  <a:lnTo>
                    <a:pt x="7971" y="205132"/>
                  </a:lnTo>
                  <a:lnTo>
                    <a:pt x="30151" y="247926"/>
                  </a:lnTo>
                  <a:lnTo>
                    <a:pt x="63938" y="281713"/>
                  </a:lnTo>
                  <a:lnTo>
                    <a:pt x="106732" y="303893"/>
                  </a:lnTo>
                  <a:lnTo>
                    <a:pt x="155932" y="311864"/>
                  </a:lnTo>
                  <a:lnTo>
                    <a:pt x="205128" y="303893"/>
                  </a:lnTo>
                  <a:lnTo>
                    <a:pt x="247921" y="281713"/>
                  </a:lnTo>
                  <a:lnTo>
                    <a:pt x="281710" y="247926"/>
                  </a:lnTo>
                  <a:lnTo>
                    <a:pt x="303892" y="205132"/>
                  </a:lnTo>
                  <a:lnTo>
                    <a:pt x="311864" y="155932"/>
                  </a:lnTo>
                  <a:lnTo>
                    <a:pt x="303892" y="106736"/>
                  </a:lnTo>
                  <a:lnTo>
                    <a:pt x="281710" y="63943"/>
                  </a:lnTo>
                  <a:lnTo>
                    <a:pt x="247921" y="30154"/>
                  </a:lnTo>
                  <a:lnTo>
                    <a:pt x="205128" y="7972"/>
                  </a:lnTo>
                  <a:lnTo>
                    <a:pt x="155932" y="0"/>
                  </a:lnTo>
                  <a:close/>
                </a:path>
              </a:pathLst>
            </a:custGeom>
            <a:solidFill>
              <a:srgbClr val="D21F14"/>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sp>
          <p:nvSpPr>
            <p:cNvPr id="104" name="object 6">
              <a:extLst>
                <a:ext uri="{FF2B5EF4-FFF2-40B4-BE49-F238E27FC236}">
                  <a16:creationId xmlns:a16="http://schemas.microsoft.com/office/drawing/2014/main" id="{21679D3E-4ABF-508B-D23E-AD929D834B48}"/>
                </a:ext>
              </a:extLst>
            </p:cNvPr>
            <p:cNvSpPr/>
            <p:nvPr/>
          </p:nvSpPr>
          <p:spPr>
            <a:xfrm>
              <a:off x="16875619" y="757328"/>
              <a:ext cx="316865" cy="634365"/>
            </a:xfrm>
            <a:custGeom>
              <a:avLst/>
              <a:gdLst/>
              <a:ahLst/>
              <a:cxnLst/>
              <a:rect l="l" t="t" r="r" b="b"/>
              <a:pathLst>
                <a:path w="316865" h="634365">
                  <a:moveTo>
                    <a:pt x="0" y="0"/>
                  </a:moveTo>
                  <a:lnTo>
                    <a:pt x="0" y="77390"/>
                  </a:lnTo>
                  <a:lnTo>
                    <a:pt x="48118" y="82349"/>
                  </a:lnTo>
                  <a:lnTo>
                    <a:pt x="92978" y="96397"/>
                  </a:lnTo>
                  <a:lnTo>
                    <a:pt x="133605" y="118560"/>
                  </a:lnTo>
                  <a:lnTo>
                    <a:pt x="169027" y="147865"/>
                  </a:lnTo>
                  <a:lnTo>
                    <a:pt x="198271" y="183340"/>
                  </a:lnTo>
                  <a:lnTo>
                    <a:pt x="220365" y="224011"/>
                  </a:lnTo>
                  <a:lnTo>
                    <a:pt x="234334" y="268904"/>
                  </a:lnTo>
                  <a:lnTo>
                    <a:pt x="239207" y="317047"/>
                  </a:lnTo>
                  <a:lnTo>
                    <a:pt x="234334" y="365190"/>
                  </a:lnTo>
                  <a:lnTo>
                    <a:pt x="220365" y="410082"/>
                  </a:lnTo>
                  <a:lnTo>
                    <a:pt x="198271" y="450751"/>
                  </a:lnTo>
                  <a:lnTo>
                    <a:pt x="169027" y="486224"/>
                  </a:lnTo>
                  <a:lnTo>
                    <a:pt x="133605" y="515528"/>
                  </a:lnTo>
                  <a:lnTo>
                    <a:pt x="92978" y="537689"/>
                  </a:lnTo>
                  <a:lnTo>
                    <a:pt x="48118" y="551736"/>
                  </a:lnTo>
                  <a:lnTo>
                    <a:pt x="0" y="556695"/>
                  </a:lnTo>
                  <a:lnTo>
                    <a:pt x="0" y="634095"/>
                  </a:lnTo>
                  <a:lnTo>
                    <a:pt x="46688" y="630590"/>
                  </a:lnTo>
                  <a:lnTo>
                    <a:pt x="91282" y="620534"/>
                  </a:lnTo>
                  <a:lnTo>
                    <a:pt x="133286" y="604424"/>
                  </a:lnTo>
                  <a:lnTo>
                    <a:pt x="172204" y="582756"/>
                  </a:lnTo>
                  <a:lnTo>
                    <a:pt x="207542" y="556024"/>
                  </a:lnTo>
                  <a:lnTo>
                    <a:pt x="238802" y="524724"/>
                  </a:lnTo>
                  <a:lnTo>
                    <a:pt x="265491" y="489351"/>
                  </a:lnTo>
                  <a:lnTo>
                    <a:pt x="287111" y="450402"/>
                  </a:lnTo>
                  <a:lnTo>
                    <a:pt x="303168" y="408371"/>
                  </a:lnTo>
                  <a:lnTo>
                    <a:pt x="313165" y="363755"/>
                  </a:lnTo>
                  <a:lnTo>
                    <a:pt x="316608" y="317047"/>
                  </a:lnTo>
                  <a:lnTo>
                    <a:pt x="313165" y="270343"/>
                  </a:lnTo>
                  <a:lnTo>
                    <a:pt x="303168" y="225727"/>
                  </a:lnTo>
                  <a:lnTo>
                    <a:pt x="287111" y="183697"/>
                  </a:lnTo>
                  <a:lnTo>
                    <a:pt x="265491" y="144748"/>
                  </a:lnTo>
                  <a:lnTo>
                    <a:pt x="238802" y="109375"/>
                  </a:lnTo>
                  <a:lnTo>
                    <a:pt x="207542" y="78075"/>
                  </a:lnTo>
                  <a:lnTo>
                    <a:pt x="172204" y="51342"/>
                  </a:lnTo>
                  <a:lnTo>
                    <a:pt x="133286" y="29672"/>
                  </a:lnTo>
                  <a:lnTo>
                    <a:pt x="91282" y="13562"/>
                  </a:lnTo>
                  <a:lnTo>
                    <a:pt x="46688" y="3505"/>
                  </a:lnTo>
                  <a:lnTo>
                    <a:pt x="0" y="0"/>
                  </a:lnTo>
                  <a:close/>
                </a:path>
              </a:pathLst>
            </a:custGeom>
            <a:solidFill>
              <a:srgbClr val="2B3480"/>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sp>
          <p:nvSpPr>
            <p:cNvPr id="105" name="object 7">
              <a:extLst>
                <a:ext uri="{FF2B5EF4-FFF2-40B4-BE49-F238E27FC236}">
                  <a16:creationId xmlns:a16="http://schemas.microsoft.com/office/drawing/2014/main" id="{EF791C5F-B25A-A825-9FED-E780EDBD1A36}"/>
                </a:ext>
              </a:extLst>
            </p:cNvPr>
            <p:cNvSpPr/>
            <p:nvPr/>
          </p:nvSpPr>
          <p:spPr>
            <a:xfrm>
              <a:off x="16558111" y="757318"/>
              <a:ext cx="318135" cy="634365"/>
            </a:xfrm>
            <a:custGeom>
              <a:avLst/>
              <a:gdLst/>
              <a:ahLst/>
              <a:cxnLst/>
              <a:rect l="l" t="t" r="r" b="b"/>
              <a:pathLst>
                <a:path w="318134" h="634365">
                  <a:moveTo>
                    <a:pt x="317508" y="10"/>
                  </a:moveTo>
                  <a:lnTo>
                    <a:pt x="270320" y="3448"/>
                  </a:lnTo>
                  <a:lnTo>
                    <a:pt x="225666" y="13462"/>
                  </a:lnTo>
                  <a:lnTo>
                    <a:pt x="183603" y="29544"/>
                  </a:lnTo>
                  <a:lnTo>
                    <a:pt x="144628" y="51199"/>
                  </a:lnTo>
                  <a:lnTo>
                    <a:pt x="109238" y="77929"/>
                  </a:lnTo>
                  <a:lnTo>
                    <a:pt x="77930" y="109236"/>
                  </a:lnTo>
                  <a:lnTo>
                    <a:pt x="51200" y="144625"/>
                  </a:lnTo>
                  <a:lnTo>
                    <a:pt x="29545" y="183599"/>
                  </a:lnTo>
                  <a:lnTo>
                    <a:pt x="13462" y="225660"/>
                  </a:lnTo>
                  <a:lnTo>
                    <a:pt x="3448" y="270312"/>
                  </a:lnTo>
                  <a:lnTo>
                    <a:pt x="0" y="317058"/>
                  </a:lnTo>
                  <a:lnTo>
                    <a:pt x="3448" y="363804"/>
                  </a:lnTo>
                  <a:lnTo>
                    <a:pt x="13462" y="408456"/>
                  </a:lnTo>
                  <a:lnTo>
                    <a:pt x="29545" y="450517"/>
                  </a:lnTo>
                  <a:lnTo>
                    <a:pt x="51200" y="489491"/>
                  </a:lnTo>
                  <a:lnTo>
                    <a:pt x="77930" y="524880"/>
                  </a:lnTo>
                  <a:lnTo>
                    <a:pt x="109238" y="556187"/>
                  </a:lnTo>
                  <a:lnTo>
                    <a:pt x="144628" y="582917"/>
                  </a:lnTo>
                  <a:lnTo>
                    <a:pt x="183603" y="604571"/>
                  </a:lnTo>
                  <a:lnTo>
                    <a:pt x="225666" y="620654"/>
                  </a:lnTo>
                  <a:lnTo>
                    <a:pt x="270320" y="630668"/>
                  </a:lnTo>
                  <a:lnTo>
                    <a:pt x="317508" y="634106"/>
                  </a:lnTo>
                  <a:lnTo>
                    <a:pt x="317508" y="556705"/>
                  </a:lnTo>
                  <a:lnTo>
                    <a:pt x="268873" y="551822"/>
                  </a:lnTo>
                  <a:lnTo>
                    <a:pt x="223936" y="537822"/>
                  </a:lnTo>
                  <a:lnTo>
                    <a:pt x="183233" y="515683"/>
                  </a:lnTo>
                  <a:lnTo>
                    <a:pt x="147741" y="486380"/>
                  </a:lnTo>
                  <a:lnTo>
                    <a:pt x="118436" y="450890"/>
                  </a:lnTo>
                  <a:lnTo>
                    <a:pt x="96295" y="410189"/>
                  </a:lnTo>
                  <a:lnTo>
                    <a:pt x="82295" y="365253"/>
                  </a:lnTo>
                  <a:lnTo>
                    <a:pt x="77411" y="317058"/>
                  </a:lnTo>
                  <a:lnTo>
                    <a:pt x="82295" y="268860"/>
                  </a:lnTo>
                  <a:lnTo>
                    <a:pt x="96295" y="223921"/>
                  </a:lnTo>
                  <a:lnTo>
                    <a:pt x="118436" y="183218"/>
                  </a:lnTo>
                  <a:lnTo>
                    <a:pt x="147741" y="147727"/>
                  </a:lnTo>
                  <a:lnTo>
                    <a:pt x="183233" y="118423"/>
                  </a:lnTo>
                  <a:lnTo>
                    <a:pt x="223936" y="96283"/>
                  </a:lnTo>
                  <a:lnTo>
                    <a:pt x="268873" y="82284"/>
                  </a:lnTo>
                  <a:lnTo>
                    <a:pt x="317508" y="77400"/>
                  </a:lnTo>
                  <a:lnTo>
                    <a:pt x="317508" y="10"/>
                  </a:lnTo>
                  <a:close/>
                </a:path>
              </a:pathLst>
            </a:custGeom>
            <a:solidFill>
              <a:srgbClr val="E9A70B"/>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grpSp>
      <p:grpSp>
        <p:nvGrpSpPr>
          <p:cNvPr id="106" name="object 8">
            <a:extLst>
              <a:ext uri="{FF2B5EF4-FFF2-40B4-BE49-F238E27FC236}">
                <a16:creationId xmlns:a16="http://schemas.microsoft.com/office/drawing/2014/main" id="{CC6EC0AB-311A-4243-5365-4CD1D93B7F1A}"/>
              </a:ext>
            </a:extLst>
          </p:cNvPr>
          <p:cNvGrpSpPr/>
          <p:nvPr/>
        </p:nvGrpSpPr>
        <p:grpSpPr>
          <a:xfrm>
            <a:off x="7802146" y="228660"/>
            <a:ext cx="925375" cy="201884"/>
            <a:chOff x="17299911" y="838014"/>
            <a:chExt cx="2034539" cy="443865"/>
          </a:xfrm>
        </p:grpSpPr>
        <p:pic>
          <p:nvPicPr>
            <p:cNvPr id="107" name="object 9">
              <a:extLst>
                <a:ext uri="{FF2B5EF4-FFF2-40B4-BE49-F238E27FC236}">
                  <a16:creationId xmlns:a16="http://schemas.microsoft.com/office/drawing/2014/main" id="{0B5C53D0-1F74-E971-E57B-E0337FAEAB6A}"/>
                </a:ext>
              </a:extLst>
            </p:cNvPr>
            <p:cNvPicPr/>
            <p:nvPr/>
          </p:nvPicPr>
          <p:blipFill>
            <a:blip r:embed="rId3" cstate="print"/>
            <a:stretch>
              <a:fillRect/>
            </a:stretch>
          </p:blipFill>
          <p:spPr>
            <a:xfrm>
              <a:off x="17304727" y="1141430"/>
              <a:ext cx="99630" cy="103693"/>
            </a:xfrm>
            <a:prstGeom prst="rect">
              <a:avLst/>
            </a:prstGeom>
          </p:spPr>
        </p:pic>
        <p:pic>
          <p:nvPicPr>
            <p:cNvPr id="108" name="object 10">
              <a:extLst>
                <a:ext uri="{FF2B5EF4-FFF2-40B4-BE49-F238E27FC236}">
                  <a16:creationId xmlns:a16="http://schemas.microsoft.com/office/drawing/2014/main" id="{5B58AF38-B5E3-8F5D-643F-310308B1E4BF}"/>
                </a:ext>
              </a:extLst>
            </p:cNvPr>
            <p:cNvPicPr/>
            <p:nvPr/>
          </p:nvPicPr>
          <p:blipFill>
            <a:blip r:embed="rId4" cstate="print"/>
            <a:stretch>
              <a:fillRect/>
            </a:stretch>
          </p:blipFill>
          <p:spPr>
            <a:xfrm>
              <a:off x="17432817" y="1163647"/>
              <a:ext cx="76385" cy="81610"/>
            </a:xfrm>
            <a:prstGeom prst="rect">
              <a:avLst/>
            </a:prstGeom>
          </p:spPr>
        </p:pic>
        <p:pic>
          <p:nvPicPr>
            <p:cNvPr id="109" name="object 11">
              <a:extLst>
                <a:ext uri="{FF2B5EF4-FFF2-40B4-BE49-F238E27FC236}">
                  <a16:creationId xmlns:a16="http://schemas.microsoft.com/office/drawing/2014/main" id="{1E280D75-09C1-113E-F297-CA53C4060C0C}"/>
                </a:ext>
              </a:extLst>
            </p:cNvPr>
            <p:cNvPicPr/>
            <p:nvPr/>
          </p:nvPicPr>
          <p:blipFill>
            <a:blip r:embed="rId5" cstate="print"/>
            <a:stretch>
              <a:fillRect/>
            </a:stretch>
          </p:blipFill>
          <p:spPr>
            <a:xfrm>
              <a:off x="17542305" y="1163359"/>
              <a:ext cx="69421" cy="80740"/>
            </a:xfrm>
            <a:prstGeom prst="rect">
              <a:avLst/>
            </a:prstGeom>
          </p:spPr>
        </p:pic>
        <p:pic>
          <p:nvPicPr>
            <p:cNvPr id="110" name="object 12">
              <a:extLst>
                <a:ext uri="{FF2B5EF4-FFF2-40B4-BE49-F238E27FC236}">
                  <a16:creationId xmlns:a16="http://schemas.microsoft.com/office/drawing/2014/main" id="{B84349B5-9750-1388-26FC-9813BE0156A5}"/>
                </a:ext>
              </a:extLst>
            </p:cNvPr>
            <p:cNvPicPr/>
            <p:nvPr/>
          </p:nvPicPr>
          <p:blipFill>
            <a:blip r:embed="rId6" cstate="print"/>
            <a:stretch>
              <a:fillRect/>
            </a:stretch>
          </p:blipFill>
          <p:spPr>
            <a:xfrm>
              <a:off x="17644110" y="1163647"/>
              <a:ext cx="76385" cy="81610"/>
            </a:xfrm>
            <a:prstGeom prst="rect">
              <a:avLst/>
            </a:prstGeom>
          </p:spPr>
        </p:pic>
        <p:sp>
          <p:nvSpPr>
            <p:cNvPr id="111" name="object 13">
              <a:extLst>
                <a:ext uri="{FF2B5EF4-FFF2-40B4-BE49-F238E27FC236}">
                  <a16:creationId xmlns:a16="http://schemas.microsoft.com/office/drawing/2014/main" id="{B807A4FE-B1D8-3843-30E4-AA7B42A1947A}"/>
                </a:ext>
              </a:extLst>
            </p:cNvPr>
            <p:cNvSpPr/>
            <p:nvPr/>
          </p:nvSpPr>
          <p:spPr>
            <a:xfrm>
              <a:off x="17753602" y="1163362"/>
              <a:ext cx="37465" cy="81280"/>
            </a:xfrm>
            <a:custGeom>
              <a:avLst/>
              <a:gdLst/>
              <a:ahLst/>
              <a:cxnLst/>
              <a:rect l="l" t="t" r="r" b="b"/>
              <a:pathLst>
                <a:path w="37465" h="81280">
                  <a:moveTo>
                    <a:pt x="37328" y="0"/>
                  </a:moveTo>
                  <a:lnTo>
                    <a:pt x="30658" y="0"/>
                  </a:lnTo>
                  <a:lnTo>
                    <a:pt x="25004" y="1350"/>
                  </a:lnTo>
                  <a:lnTo>
                    <a:pt x="20407" y="4062"/>
                  </a:lnTo>
                  <a:lnTo>
                    <a:pt x="15811" y="6774"/>
                  </a:lnTo>
                  <a:lnTo>
                    <a:pt x="12397" y="10596"/>
                  </a:lnTo>
                  <a:lnTo>
                    <a:pt x="10167" y="15528"/>
                  </a:lnTo>
                  <a:lnTo>
                    <a:pt x="10167" y="1444"/>
                  </a:lnTo>
                  <a:lnTo>
                    <a:pt x="0" y="1444"/>
                  </a:lnTo>
                  <a:lnTo>
                    <a:pt x="0" y="80740"/>
                  </a:lnTo>
                  <a:lnTo>
                    <a:pt x="10167" y="80740"/>
                  </a:lnTo>
                  <a:lnTo>
                    <a:pt x="10167" y="27151"/>
                  </a:lnTo>
                  <a:lnTo>
                    <a:pt x="12397" y="20522"/>
                  </a:lnTo>
                  <a:lnTo>
                    <a:pt x="21308" y="12575"/>
                  </a:lnTo>
                  <a:lnTo>
                    <a:pt x="27213" y="10596"/>
                  </a:lnTo>
                  <a:lnTo>
                    <a:pt x="37328" y="10596"/>
                  </a:lnTo>
                  <a:lnTo>
                    <a:pt x="37328" y="0"/>
                  </a:lnTo>
                  <a:close/>
                </a:path>
              </a:pathLst>
            </a:custGeom>
            <a:solidFill>
              <a:srgbClr val="2B3480"/>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pic>
          <p:nvPicPr>
            <p:cNvPr id="112" name="object 14">
              <a:extLst>
                <a:ext uri="{FF2B5EF4-FFF2-40B4-BE49-F238E27FC236}">
                  <a16:creationId xmlns:a16="http://schemas.microsoft.com/office/drawing/2014/main" id="{40230E42-56B6-3987-6453-E1F2F8A29EF6}"/>
                </a:ext>
              </a:extLst>
            </p:cNvPr>
            <p:cNvPicPr/>
            <p:nvPr/>
          </p:nvPicPr>
          <p:blipFill>
            <a:blip r:embed="rId7" cstate="print"/>
            <a:stretch>
              <a:fillRect/>
            </a:stretch>
          </p:blipFill>
          <p:spPr>
            <a:xfrm>
              <a:off x="17816053" y="1163650"/>
              <a:ext cx="79432" cy="81610"/>
            </a:xfrm>
            <a:prstGeom prst="rect">
              <a:avLst/>
            </a:prstGeom>
          </p:spPr>
        </p:pic>
        <p:pic>
          <p:nvPicPr>
            <p:cNvPr id="113" name="object 15">
              <a:extLst>
                <a:ext uri="{FF2B5EF4-FFF2-40B4-BE49-F238E27FC236}">
                  <a16:creationId xmlns:a16="http://schemas.microsoft.com/office/drawing/2014/main" id="{485068AD-872B-2DB4-4AC4-1897F6EE3286}"/>
                </a:ext>
              </a:extLst>
            </p:cNvPr>
            <p:cNvPicPr/>
            <p:nvPr/>
          </p:nvPicPr>
          <p:blipFill>
            <a:blip r:embed="rId8" cstate="print"/>
            <a:stretch>
              <a:fillRect/>
            </a:stretch>
          </p:blipFill>
          <p:spPr>
            <a:xfrm>
              <a:off x="17299911" y="838014"/>
              <a:ext cx="2033977" cy="443556"/>
            </a:xfrm>
            <a:prstGeom prst="rect">
              <a:avLst/>
            </a:prstGeom>
          </p:spPr>
        </p:pic>
      </p:grpSp>
      <p:graphicFrame>
        <p:nvGraphicFramePr>
          <p:cNvPr id="8" name="Tabla 7">
            <a:extLst>
              <a:ext uri="{FF2B5EF4-FFF2-40B4-BE49-F238E27FC236}">
                <a16:creationId xmlns:a16="http://schemas.microsoft.com/office/drawing/2014/main" id="{2EC39024-F255-7E12-2A34-24C6CA6B74C6}"/>
              </a:ext>
            </a:extLst>
          </p:cNvPr>
          <p:cNvGraphicFramePr>
            <a:graphicFrameLocks noGrp="1"/>
          </p:cNvGraphicFramePr>
          <p:nvPr>
            <p:extLst>
              <p:ext uri="{D42A27DB-BD31-4B8C-83A1-F6EECF244321}">
                <p14:modId xmlns:p14="http://schemas.microsoft.com/office/powerpoint/2010/main" val="2690099003"/>
              </p:ext>
            </p:extLst>
          </p:nvPr>
        </p:nvGraphicFramePr>
        <p:xfrm>
          <a:off x="870064" y="881381"/>
          <a:ext cx="7394642" cy="4018465"/>
        </p:xfrm>
        <a:graphic>
          <a:graphicData uri="http://schemas.openxmlformats.org/drawingml/2006/table">
            <a:tbl>
              <a:tblPr firstRow="1" bandRow="1"/>
              <a:tblGrid>
                <a:gridCol w="3389756">
                  <a:extLst>
                    <a:ext uri="{9D8B030D-6E8A-4147-A177-3AD203B41FA5}">
                      <a16:colId xmlns:a16="http://schemas.microsoft.com/office/drawing/2014/main" val="2556464363"/>
                    </a:ext>
                  </a:extLst>
                </a:gridCol>
                <a:gridCol w="1348128">
                  <a:extLst>
                    <a:ext uri="{9D8B030D-6E8A-4147-A177-3AD203B41FA5}">
                      <a16:colId xmlns:a16="http://schemas.microsoft.com/office/drawing/2014/main" val="3240423493"/>
                    </a:ext>
                  </a:extLst>
                </a:gridCol>
                <a:gridCol w="1090950">
                  <a:extLst>
                    <a:ext uri="{9D8B030D-6E8A-4147-A177-3AD203B41FA5}">
                      <a16:colId xmlns:a16="http://schemas.microsoft.com/office/drawing/2014/main" val="45218711"/>
                    </a:ext>
                  </a:extLst>
                </a:gridCol>
                <a:gridCol w="1565808">
                  <a:extLst>
                    <a:ext uri="{9D8B030D-6E8A-4147-A177-3AD203B41FA5}">
                      <a16:colId xmlns:a16="http://schemas.microsoft.com/office/drawing/2014/main" val="751607898"/>
                    </a:ext>
                  </a:extLst>
                </a:gridCol>
              </a:tblGrid>
              <a:tr h="476716">
                <a:tc>
                  <a:txBody>
                    <a:bodyPr/>
                    <a:lstStyle/>
                    <a:p>
                      <a:pPr algn="ctr">
                        <a:lnSpc>
                          <a:spcPct val="107000"/>
                        </a:lnSpc>
                        <a:spcAft>
                          <a:spcPts val="600"/>
                        </a:spcAft>
                        <a:buNone/>
                      </a:pPr>
                      <a:r>
                        <a:rPr lang="es-CO" sz="1400" b="1" kern="100" dirty="0">
                          <a:solidFill>
                            <a:schemeClr val="bg1"/>
                          </a:solidFill>
                          <a:effectLst/>
                          <a:latin typeface="Verdana" panose="020B0604030504040204" pitchFamily="34" charset="0"/>
                          <a:ea typeface="Aptos" panose="020B0004020202020204" pitchFamily="34" charset="0"/>
                          <a:cs typeface="Aptos" panose="020B0004020202020204" pitchFamily="34" charset="0"/>
                        </a:rPr>
                        <a:t>Concepto</a:t>
                      </a:r>
                      <a:endParaRPr lang="es-CO"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28575" cap="flat" cmpd="sng" algn="ctr">
                      <a:solidFill>
                        <a:srgbClr val="4EA72E"/>
                      </a:solidFill>
                      <a:prstDash val="solid"/>
                      <a:round/>
                      <a:headEnd type="none" w="med" len="med"/>
                      <a:tailEnd type="none" w="med" len="med"/>
                    </a:lnB>
                    <a:solidFill>
                      <a:srgbClr val="2C3386"/>
                    </a:solidFill>
                  </a:tcPr>
                </a:tc>
                <a:tc>
                  <a:txBody>
                    <a:bodyPr/>
                    <a:lstStyle/>
                    <a:p>
                      <a:pPr algn="ctr">
                        <a:lnSpc>
                          <a:spcPct val="107000"/>
                        </a:lnSpc>
                        <a:spcAft>
                          <a:spcPts val="600"/>
                        </a:spcAft>
                        <a:buNone/>
                      </a:pPr>
                      <a:r>
                        <a:rPr lang="es-CO" sz="1400" b="1" kern="100" dirty="0">
                          <a:solidFill>
                            <a:schemeClr val="bg1"/>
                          </a:solidFill>
                          <a:effectLst/>
                          <a:latin typeface="Verdana" panose="020B0604030504040204" pitchFamily="34" charset="0"/>
                          <a:ea typeface="Aptos" panose="020B0004020202020204" pitchFamily="34" charset="0"/>
                          <a:cs typeface="Aptos" panose="020B0004020202020204" pitchFamily="34" charset="0"/>
                        </a:rPr>
                        <a:t>2025</a:t>
                      </a:r>
                      <a:endParaRPr lang="es-CO"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28575" cap="flat" cmpd="sng" algn="ctr">
                      <a:solidFill>
                        <a:srgbClr val="4EA72E"/>
                      </a:solidFill>
                      <a:prstDash val="solid"/>
                      <a:round/>
                      <a:headEnd type="none" w="med" len="med"/>
                      <a:tailEnd type="none" w="med" len="med"/>
                    </a:lnB>
                    <a:solidFill>
                      <a:srgbClr val="2C3386"/>
                    </a:solidFill>
                  </a:tcPr>
                </a:tc>
                <a:tc>
                  <a:txBody>
                    <a:bodyPr/>
                    <a:lstStyle/>
                    <a:p>
                      <a:pPr algn="ctr">
                        <a:lnSpc>
                          <a:spcPct val="107000"/>
                        </a:lnSpc>
                        <a:spcAft>
                          <a:spcPts val="600"/>
                        </a:spcAft>
                        <a:buNone/>
                      </a:pPr>
                      <a:r>
                        <a:rPr lang="es-CO" sz="1400" b="1" kern="100" dirty="0">
                          <a:solidFill>
                            <a:schemeClr val="bg1"/>
                          </a:solidFill>
                          <a:effectLst/>
                          <a:latin typeface="Verdana" panose="020B0604030504040204" pitchFamily="34" charset="0"/>
                          <a:ea typeface="Aptos" panose="020B0004020202020204" pitchFamily="34" charset="0"/>
                          <a:cs typeface="Aptos" panose="020B0004020202020204" pitchFamily="34" charset="0"/>
                        </a:rPr>
                        <a:t>2026</a:t>
                      </a:r>
                      <a:endParaRPr lang="es-CO"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28575" cap="flat" cmpd="sng" algn="ctr">
                      <a:solidFill>
                        <a:srgbClr val="4EA72E"/>
                      </a:solidFill>
                      <a:prstDash val="solid"/>
                      <a:round/>
                      <a:headEnd type="none" w="med" len="med"/>
                      <a:tailEnd type="none" w="med" len="med"/>
                    </a:lnB>
                    <a:solidFill>
                      <a:srgbClr val="2C3386"/>
                    </a:solidFill>
                  </a:tcPr>
                </a:tc>
                <a:tc>
                  <a:txBody>
                    <a:bodyPr/>
                    <a:lstStyle/>
                    <a:p>
                      <a:pPr algn="ctr">
                        <a:lnSpc>
                          <a:spcPct val="107000"/>
                        </a:lnSpc>
                        <a:spcAft>
                          <a:spcPts val="600"/>
                        </a:spcAft>
                        <a:buNone/>
                      </a:pPr>
                      <a:r>
                        <a:rPr lang="es-CO" sz="1400" b="1" kern="100" dirty="0">
                          <a:solidFill>
                            <a:schemeClr val="bg1"/>
                          </a:solidFill>
                          <a:effectLst/>
                          <a:latin typeface="Verdana" panose="020B0604030504040204" pitchFamily="34" charset="0"/>
                          <a:ea typeface="Aptos" panose="020B0004020202020204" pitchFamily="34" charset="0"/>
                          <a:cs typeface="Aptos" panose="020B0004020202020204" pitchFamily="34" charset="0"/>
                        </a:rPr>
                        <a:t>Variación % (26/25)</a:t>
                      </a:r>
                      <a:endParaRPr lang="es-CO"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28575" cap="flat" cmpd="sng" algn="ctr">
                      <a:solidFill>
                        <a:srgbClr val="4EA72E"/>
                      </a:solidFill>
                      <a:prstDash val="solid"/>
                      <a:round/>
                      <a:headEnd type="none" w="med" len="med"/>
                      <a:tailEnd type="none" w="med" len="med"/>
                    </a:lnB>
                    <a:solidFill>
                      <a:srgbClr val="2C3386"/>
                    </a:solidFill>
                  </a:tcPr>
                </a:tc>
                <a:extLst>
                  <a:ext uri="{0D108BD9-81ED-4DB2-BD59-A6C34878D82A}">
                    <a16:rowId xmlns:a16="http://schemas.microsoft.com/office/drawing/2014/main" val="8993767"/>
                  </a:ext>
                </a:extLst>
              </a:tr>
              <a:tr h="246899">
                <a:tc>
                  <a:txBody>
                    <a:bodyPr/>
                    <a:lstStyle/>
                    <a:p>
                      <a:pPr>
                        <a:lnSpc>
                          <a:spcPct val="107000"/>
                        </a:lnSpc>
                        <a:spcAft>
                          <a:spcPts val="600"/>
                        </a:spcAft>
                        <a:buNone/>
                      </a:pPr>
                      <a:r>
                        <a:rPr lang="es-CO"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Funcionamiento</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28575"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CO"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$ 329.27</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28575"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CO"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$ 365,76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28575"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CO"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11,1%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28575"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extLst>
                  <a:ext uri="{0D108BD9-81ED-4DB2-BD59-A6C34878D82A}">
                    <a16:rowId xmlns:a16="http://schemas.microsoft.com/office/drawing/2014/main" val="3089774673"/>
                  </a:ext>
                </a:extLst>
              </a:tr>
              <a:tr h="246899">
                <a:tc>
                  <a:txBody>
                    <a:bodyPr/>
                    <a:lstStyle/>
                    <a:p>
                      <a:pP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Gastos de personal</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$ 61.9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$ 66,8</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a:effectLst/>
                          <a:latin typeface="Verdana" panose="020B0604030504040204" pitchFamily="34" charset="0"/>
                          <a:ea typeface="Aptos" panose="020B0004020202020204" pitchFamily="34" charset="0"/>
                          <a:cs typeface="Aptos" panose="020B0004020202020204" pitchFamily="34" charset="0"/>
                        </a:rPr>
                        <a:t>7,9%</a:t>
                      </a:r>
                      <a:endParaRPr lang="es-CO" sz="14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3805066630"/>
                  </a:ext>
                </a:extLst>
              </a:tr>
              <a:tr h="246899">
                <a:tc>
                  <a:txBody>
                    <a:bodyPr/>
                    <a:lstStyle/>
                    <a:p>
                      <a:pPr>
                        <a:lnSpc>
                          <a:spcPct val="107000"/>
                        </a:lnSpc>
                        <a:spcAft>
                          <a:spcPts val="600"/>
                        </a:spcAft>
                        <a:buNone/>
                      </a:pPr>
                      <a:r>
                        <a:rPr lang="es-ES"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Adquisición de bienes y servicios</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$ 17,5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$ 18,9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7,7%</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2551365689"/>
                  </a:ext>
                </a:extLst>
              </a:tr>
              <a:tr h="246899">
                <a:tc>
                  <a:txBody>
                    <a:bodyPr/>
                    <a:lstStyle/>
                    <a:p>
                      <a:pPr>
                        <a:lnSpc>
                          <a:spcPct val="107000"/>
                        </a:lnSpc>
                        <a:spcAft>
                          <a:spcPts val="600"/>
                        </a:spcAft>
                        <a:buNone/>
                      </a:pPr>
                      <a:r>
                        <a:rPr lang="es-CO" sz="1400" kern="100">
                          <a:effectLst/>
                          <a:latin typeface="Verdana" panose="020B0604030504040204" pitchFamily="34" charset="0"/>
                          <a:ea typeface="Aptos" panose="020B0004020202020204" pitchFamily="34" charset="0"/>
                          <a:cs typeface="Aptos" panose="020B0004020202020204" pitchFamily="34" charset="0"/>
                        </a:rPr>
                        <a:t>- Transferencias</a:t>
                      </a:r>
                      <a:endParaRPr lang="es-CO" sz="14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$ 247,01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$ 275,5</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12,3%</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2046915510"/>
                  </a:ext>
                </a:extLst>
              </a:tr>
              <a:tr h="121206">
                <a:tc>
                  <a:txBody>
                    <a:bodyPr/>
                    <a:lstStyle/>
                    <a:p>
                      <a:pP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SGP</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$ 81,9</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a:solidFill>
                            <a:srgbClr val="000000"/>
                          </a:solidFill>
                          <a:effectLst/>
                          <a:latin typeface="Verdana" panose="020B0604030504040204" pitchFamily="34" charset="0"/>
                          <a:ea typeface="Aptos" panose="020B0004020202020204" pitchFamily="34" charset="0"/>
                          <a:cs typeface="Aptos" panose="020B0004020202020204" pitchFamily="34" charset="0"/>
                        </a:rPr>
                        <a:t>$ 88,35</a:t>
                      </a:r>
                      <a:endParaRPr lang="es-CO" sz="8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a:solidFill>
                            <a:srgbClr val="000000"/>
                          </a:solidFill>
                          <a:effectLst/>
                          <a:latin typeface="Verdana" panose="020B0604030504040204" pitchFamily="34" charset="0"/>
                          <a:ea typeface="Aptos" panose="020B0004020202020204" pitchFamily="34" charset="0"/>
                          <a:cs typeface="Aptos" panose="020B0004020202020204" pitchFamily="34" charset="0"/>
                        </a:rPr>
                        <a:t>7.8%</a:t>
                      </a:r>
                      <a:endParaRPr lang="es-CO" sz="8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185166175"/>
                  </a:ext>
                </a:extLst>
              </a:tr>
              <a:tr h="135000">
                <a:tc>
                  <a:txBody>
                    <a:bodyPr/>
                    <a:lstStyle/>
                    <a:p>
                      <a:pP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Pensiones</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$ 77,4</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$ 87,4</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a:solidFill>
                            <a:srgbClr val="000000"/>
                          </a:solidFill>
                          <a:effectLst/>
                          <a:latin typeface="Verdana" panose="020B0604030504040204" pitchFamily="34" charset="0"/>
                          <a:ea typeface="Aptos" panose="020B0004020202020204" pitchFamily="34" charset="0"/>
                          <a:cs typeface="Aptos" panose="020B0004020202020204" pitchFamily="34" charset="0"/>
                        </a:rPr>
                        <a:t>12,9%</a:t>
                      </a:r>
                      <a:endParaRPr lang="es-CO" sz="8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37480821"/>
                  </a:ext>
                </a:extLst>
              </a:tr>
              <a:tr h="135000">
                <a:tc>
                  <a:txBody>
                    <a:bodyPr/>
                    <a:lstStyle/>
                    <a:p>
                      <a:pP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Resto</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$ 85,9</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$ 99,8</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tc>
                  <a:txBody>
                    <a:bodyPr/>
                    <a:lstStyle/>
                    <a:p>
                      <a:pPr algn="ctr">
                        <a:lnSpc>
                          <a:spcPct val="107000"/>
                        </a:lnSpc>
                        <a:spcAft>
                          <a:spcPts val="600"/>
                        </a:spcAft>
                        <a:buNone/>
                      </a:pPr>
                      <a:r>
                        <a:rPr lang="es-CO" sz="700" i="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16,2%</a:t>
                      </a:r>
                      <a:endParaRPr lang="es-CO"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765096212"/>
                  </a:ext>
                </a:extLst>
              </a:tr>
              <a:tr h="446294">
                <a:tc>
                  <a:txBody>
                    <a:bodyPr/>
                    <a:lstStyle/>
                    <a:p>
                      <a:pPr>
                        <a:lnSpc>
                          <a:spcPct val="107000"/>
                        </a:lnSpc>
                        <a:spcAft>
                          <a:spcPts val="600"/>
                        </a:spcAft>
                        <a:buNone/>
                      </a:pPr>
                      <a:r>
                        <a:rPr lang="es-ES"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Gastos de comercialización y producción</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$ 2,09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$ 2,1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0,8%</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161931789"/>
                  </a:ext>
                </a:extLst>
              </a:tr>
              <a:tr h="246899">
                <a:tc>
                  <a:txBody>
                    <a:bodyPr/>
                    <a:lstStyle/>
                    <a:p>
                      <a:pP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Adquisición de activos financieros</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$ 0,76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$ 0,7</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0,3%</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3838486291"/>
                  </a:ext>
                </a:extLst>
              </a:tr>
              <a:tr h="246899">
                <a:tc>
                  <a:txBody>
                    <a:bodyPr/>
                    <a:lstStyle/>
                    <a:p>
                      <a:pPr>
                        <a:lnSpc>
                          <a:spcPct val="107000"/>
                        </a:lnSpc>
                        <a:spcAft>
                          <a:spcPts val="600"/>
                        </a:spcAft>
                        <a:buNone/>
                      </a:pPr>
                      <a:r>
                        <a:rPr lang="es-CO" sz="1400" kern="100">
                          <a:solidFill>
                            <a:srgbClr val="000000"/>
                          </a:solidFill>
                          <a:effectLst/>
                          <a:latin typeface="Verdana" panose="020B0604030504040204" pitchFamily="34" charset="0"/>
                          <a:ea typeface="Aptos" panose="020B0004020202020204" pitchFamily="34" charset="0"/>
                          <a:cs typeface="Aptos" panose="020B0004020202020204" pitchFamily="34" charset="0"/>
                        </a:rPr>
                        <a:t>- Disminución de pasivos</a:t>
                      </a:r>
                      <a:endParaRPr lang="es-CO" sz="14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$ 0,36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$ 0,33</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solidFill>
                            <a:srgbClr val="EE0000"/>
                          </a:solidFill>
                          <a:effectLst/>
                          <a:latin typeface="Verdana" panose="020B0604030504040204" pitchFamily="34" charset="0"/>
                          <a:ea typeface="Aptos" panose="020B0004020202020204" pitchFamily="34" charset="0"/>
                          <a:cs typeface="Aptos" panose="020B0004020202020204" pitchFamily="34" charset="0"/>
                        </a:rPr>
                        <a:t>-6,1%</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3678400371"/>
                  </a:ext>
                </a:extLst>
              </a:tr>
              <a:tr h="446294">
                <a:tc>
                  <a:txBody>
                    <a:bodyPr/>
                    <a:lstStyle/>
                    <a:p>
                      <a:pP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Gastos por tributos, multas, sanciones, etc.</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$ 1,28</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$ 1,32</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CO" sz="1400" kern="100" dirty="0">
                          <a:effectLst/>
                          <a:latin typeface="Verdana" panose="020B0604030504040204" pitchFamily="34" charset="0"/>
                          <a:ea typeface="Aptos" panose="020B0004020202020204" pitchFamily="34" charset="0"/>
                          <a:cs typeface="Aptos" panose="020B0004020202020204" pitchFamily="34" charset="0"/>
                        </a:rPr>
                        <a:t>3,9%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153572538"/>
                  </a:ext>
                </a:extLst>
              </a:tr>
              <a:tr h="246899">
                <a:tc>
                  <a:txBody>
                    <a:bodyPr/>
                    <a:lstStyle/>
                    <a:p>
                      <a:pPr>
                        <a:lnSpc>
                          <a:spcPct val="107000"/>
                        </a:lnSpc>
                        <a:spcAft>
                          <a:spcPts val="600"/>
                        </a:spcAft>
                        <a:buNone/>
                      </a:pPr>
                      <a:r>
                        <a:rPr lang="es-ES" sz="1400" b="1" kern="100">
                          <a:solidFill>
                            <a:srgbClr val="000000"/>
                          </a:solidFill>
                          <a:effectLst/>
                          <a:latin typeface="Verdana" panose="020B0604030504040204" pitchFamily="34" charset="0"/>
                          <a:ea typeface="Aptos" panose="020B0004020202020204" pitchFamily="34" charset="0"/>
                          <a:cs typeface="Aptos" panose="020B0004020202020204" pitchFamily="34" charset="0"/>
                        </a:rPr>
                        <a:t>Servicio de la deuda </a:t>
                      </a:r>
                      <a:endParaRPr lang="es-CO" sz="1400" kern="10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CO"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$ 112,6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144" marR="7144" marT="7144" marB="0" anchor="b">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CO"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$ 102,4</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144" marR="7144" marT="7144" marB="0" anchor="b">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CO" sz="1400" b="1" kern="100" dirty="0">
                          <a:solidFill>
                            <a:srgbClr val="EE0000"/>
                          </a:solidFill>
                          <a:effectLst/>
                          <a:latin typeface="Verdana" panose="020B0604030504040204" pitchFamily="34" charset="0"/>
                          <a:ea typeface="Aptos" panose="020B0004020202020204" pitchFamily="34" charset="0"/>
                          <a:cs typeface="Aptos" panose="020B0004020202020204" pitchFamily="34" charset="0"/>
                        </a:rPr>
                        <a:t>-9%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144" marR="7144" marT="7144" marB="0" anchor="b">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extLst>
                  <a:ext uri="{0D108BD9-81ED-4DB2-BD59-A6C34878D82A}">
                    <a16:rowId xmlns:a16="http://schemas.microsoft.com/office/drawing/2014/main" val="628061212"/>
                  </a:ext>
                </a:extLst>
              </a:tr>
              <a:tr h="246899">
                <a:tc>
                  <a:txBody>
                    <a:bodyPr/>
                    <a:lstStyle/>
                    <a:p>
                      <a:pPr>
                        <a:lnSpc>
                          <a:spcPct val="107000"/>
                        </a:lnSpc>
                        <a:spcAft>
                          <a:spcPts val="600"/>
                        </a:spcAft>
                        <a:buNone/>
                      </a:pPr>
                      <a:r>
                        <a:rPr lang="es-ES" sz="1400" b="1" kern="100">
                          <a:solidFill>
                            <a:srgbClr val="000000"/>
                          </a:solidFill>
                          <a:effectLst/>
                          <a:latin typeface="Verdana" panose="020B0604030504040204" pitchFamily="34" charset="0"/>
                          <a:ea typeface="Aptos" panose="020B0004020202020204" pitchFamily="34" charset="0"/>
                          <a:cs typeface="Aptos" panose="020B0004020202020204" pitchFamily="34" charset="0"/>
                        </a:rPr>
                        <a:t>Inversión</a:t>
                      </a:r>
                      <a:endParaRPr lang="es-CO" sz="1400" kern="100">
                        <a:effectLst/>
                        <a:latin typeface="Aptos" panose="020B0004020202020204" pitchFamily="34" charset="0"/>
                        <a:ea typeface="Aptos" panose="020B0004020202020204" pitchFamily="34" charset="0"/>
                        <a:cs typeface="Times New Roman" panose="02020603050405020304" pitchFamily="18" charset="0"/>
                      </a:endParaRPr>
                    </a:p>
                  </a:txBody>
                  <a:tcPr marL="7144" marR="7144" marT="7144" marB="0" anchor="b">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ES"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$ 83,96</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ES"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$ 88,7</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tc>
                  <a:txBody>
                    <a:bodyPr/>
                    <a:lstStyle/>
                    <a:p>
                      <a:pPr algn="ctr">
                        <a:lnSpc>
                          <a:spcPct val="107000"/>
                        </a:lnSpc>
                        <a:spcAft>
                          <a:spcPts val="600"/>
                        </a:spcAft>
                        <a:buNone/>
                      </a:pPr>
                      <a:r>
                        <a:rPr lang="es-ES" sz="1400" b="1" kern="100" dirty="0">
                          <a:solidFill>
                            <a:srgbClr val="000000"/>
                          </a:solidFill>
                          <a:effectLst/>
                          <a:latin typeface="Verdana" panose="020B0604030504040204" pitchFamily="34" charset="0"/>
                          <a:ea typeface="Aptos" panose="020B0004020202020204" pitchFamily="34" charset="0"/>
                          <a:cs typeface="Aptos" panose="020B0004020202020204" pitchFamily="34" charset="0"/>
                        </a:rPr>
                        <a:t>5,7%</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solidFill>
                      <a:srgbClr val="DAE9F7"/>
                    </a:solidFill>
                  </a:tcPr>
                </a:tc>
                <a:extLst>
                  <a:ext uri="{0D108BD9-81ED-4DB2-BD59-A6C34878D82A}">
                    <a16:rowId xmlns:a16="http://schemas.microsoft.com/office/drawing/2014/main" val="2959109129"/>
                  </a:ext>
                </a:extLst>
              </a:tr>
              <a:tr h="246899">
                <a:tc>
                  <a:txBody>
                    <a:bodyPr/>
                    <a:lstStyle/>
                    <a:p>
                      <a:pPr>
                        <a:lnSpc>
                          <a:spcPct val="107000"/>
                        </a:lnSpc>
                        <a:spcAft>
                          <a:spcPts val="600"/>
                        </a:spcAft>
                        <a:buNone/>
                      </a:pPr>
                      <a:r>
                        <a:rPr lang="es-ES" sz="1400" b="1" kern="100" dirty="0">
                          <a:effectLst/>
                          <a:latin typeface="Verdana" panose="020B0604030504040204" pitchFamily="34" charset="0"/>
                          <a:ea typeface="Aptos" panose="020B0004020202020204" pitchFamily="34" charset="0"/>
                          <a:cs typeface="Aptos" panose="020B0004020202020204" pitchFamily="34" charset="0"/>
                        </a:rPr>
                        <a:t>TOTAL</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144" marR="7144" marT="7144" marB="0" anchor="b">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ES" sz="1400" b="1" kern="100" dirty="0">
                          <a:effectLst/>
                          <a:latin typeface="Verdana" panose="020B0604030504040204" pitchFamily="34" charset="0"/>
                          <a:ea typeface="Aptos" panose="020B0004020202020204" pitchFamily="34" charset="0"/>
                          <a:cs typeface="Aptos" panose="020B0004020202020204" pitchFamily="34" charset="0"/>
                        </a:rPr>
                        <a:t>$ 525,8</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ES" sz="1400" b="1" kern="100" dirty="0">
                          <a:effectLst/>
                          <a:latin typeface="Verdana" panose="020B0604030504040204" pitchFamily="34" charset="0"/>
                          <a:ea typeface="Aptos" panose="020B0004020202020204" pitchFamily="34" charset="0"/>
                          <a:cs typeface="Aptos" panose="020B0004020202020204" pitchFamily="34" charset="0"/>
                        </a:rPr>
                        <a:t>$ 556,9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tc>
                  <a:txBody>
                    <a:bodyPr/>
                    <a:lstStyle/>
                    <a:p>
                      <a:pPr algn="ctr">
                        <a:lnSpc>
                          <a:spcPct val="107000"/>
                        </a:lnSpc>
                        <a:spcAft>
                          <a:spcPts val="600"/>
                        </a:spcAft>
                        <a:buNone/>
                      </a:pPr>
                      <a:r>
                        <a:rPr lang="es-ES" sz="1400" b="1" kern="100" dirty="0">
                          <a:effectLst/>
                          <a:latin typeface="Verdana" panose="020B0604030504040204" pitchFamily="34" charset="0"/>
                          <a:ea typeface="Aptos" panose="020B0004020202020204" pitchFamily="34" charset="0"/>
                          <a:cs typeface="Aptos" panose="020B0004020202020204" pitchFamily="34" charset="0"/>
                        </a:rPr>
                        <a:t>5,9%</a:t>
                      </a:r>
                      <a:endParaRPr lang="es-CO"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16193" marR="16193" marT="16193" marB="0" anchor="ctr">
                    <a:lnL w="12700" cap="flat" cmpd="sng" algn="ctr">
                      <a:solidFill>
                        <a:srgbClr val="4EA72E"/>
                      </a:solidFill>
                      <a:prstDash val="solid"/>
                      <a:round/>
                      <a:headEnd type="none" w="med" len="med"/>
                      <a:tailEnd type="none" w="med" len="med"/>
                    </a:lnL>
                    <a:lnR w="12700" cap="flat" cmpd="sng" algn="ctr">
                      <a:solidFill>
                        <a:srgbClr val="4EA72E"/>
                      </a:solidFill>
                      <a:prstDash val="solid"/>
                      <a:round/>
                      <a:headEnd type="none" w="med" len="med"/>
                      <a:tailEnd type="none" w="med" len="med"/>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noFill/>
                  </a:tcPr>
                </a:tc>
                <a:extLst>
                  <a:ext uri="{0D108BD9-81ED-4DB2-BD59-A6C34878D82A}">
                    <a16:rowId xmlns:a16="http://schemas.microsoft.com/office/drawing/2014/main" val="3532972515"/>
                  </a:ext>
                </a:extLst>
              </a:tr>
            </a:tbl>
          </a:graphicData>
        </a:graphic>
      </p:graphicFrame>
      <p:sp>
        <p:nvSpPr>
          <p:cNvPr id="9" name="object 2">
            <a:extLst>
              <a:ext uri="{FF2B5EF4-FFF2-40B4-BE49-F238E27FC236}">
                <a16:creationId xmlns:a16="http://schemas.microsoft.com/office/drawing/2014/main" id="{9682ED44-9CCE-7D7D-DDC2-F9A3CD772902}"/>
              </a:ext>
            </a:extLst>
          </p:cNvPr>
          <p:cNvSpPr txBox="1">
            <a:spLocks/>
          </p:cNvSpPr>
          <p:nvPr/>
        </p:nvSpPr>
        <p:spPr>
          <a:xfrm>
            <a:off x="895116" y="4801900"/>
            <a:ext cx="6590330" cy="286668"/>
          </a:xfrm>
          <a:prstGeom prst="rect">
            <a:avLst/>
          </a:prstGeom>
        </p:spPr>
        <p:txBody>
          <a:bodyPr vert="horz" wrap="square" lIns="0" tIns="7798"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77" defTabSz="685800">
              <a:lnSpc>
                <a:spcPts val="2386"/>
              </a:lnSpc>
              <a:spcBef>
                <a:spcPts val="62"/>
              </a:spcBef>
              <a:buClrTx/>
            </a:pPr>
            <a:r>
              <a:rPr lang="es-ES" sz="1350" spc="62" dirty="0">
                <a:solidFill>
                  <a:srgbClr val="556D93"/>
                </a:solidFill>
                <a:latin typeface="Aptos Display" panose="02110004020202020204"/>
              </a:rPr>
              <a:t>Cifras en miles de millones</a:t>
            </a:r>
            <a:endParaRPr lang="es-ES" sz="1350" dirty="0">
              <a:solidFill>
                <a:prstClr val="black"/>
              </a:solidFill>
              <a:latin typeface="Aptos Display" panose="02110004020202020204"/>
            </a:endParaRPr>
          </a:p>
        </p:txBody>
      </p:sp>
      <p:sp>
        <p:nvSpPr>
          <p:cNvPr id="4" name="Elipse 3">
            <a:extLst>
              <a:ext uri="{FF2B5EF4-FFF2-40B4-BE49-F238E27FC236}">
                <a16:creationId xmlns:a16="http://schemas.microsoft.com/office/drawing/2014/main" id="{29C3943F-A5FD-A658-EB08-21F8D6087E00}"/>
              </a:ext>
            </a:extLst>
          </p:cNvPr>
          <p:cNvSpPr/>
          <p:nvPr/>
        </p:nvSpPr>
        <p:spPr>
          <a:xfrm>
            <a:off x="7023576" y="1339522"/>
            <a:ext cx="826075" cy="286668"/>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5" name="Elipse 4">
            <a:extLst>
              <a:ext uri="{FF2B5EF4-FFF2-40B4-BE49-F238E27FC236}">
                <a16:creationId xmlns:a16="http://schemas.microsoft.com/office/drawing/2014/main" id="{DC4B7F21-5B78-7950-3758-E40E093357C9}"/>
              </a:ext>
            </a:extLst>
          </p:cNvPr>
          <p:cNvSpPr/>
          <p:nvPr/>
        </p:nvSpPr>
        <p:spPr>
          <a:xfrm>
            <a:off x="7059503" y="4147320"/>
            <a:ext cx="826075" cy="286668"/>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Tree>
    <p:extLst>
      <p:ext uri="{BB962C8B-B14F-4D97-AF65-F5344CB8AC3E}">
        <p14:creationId xmlns:p14="http://schemas.microsoft.com/office/powerpoint/2010/main" val="3713608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7A0E1BE8-2076-8AEA-2BD7-6ED28A90415F}"/>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29DAB51B-6CCF-9D2D-2D5F-3CCF7A3ED2C6}"/>
              </a:ext>
            </a:extLst>
          </p:cNvPr>
          <p:cNvSpPr txBox="1">
            <a:spLocks/>
          </p:cNvSpPr>
          <p:nvPr/>
        </p:nvSpPr>
        <p:spPr>
          <a:xfrm>
            <a:off x="440906" y="18331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Gastos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D12B5431-F4A0-4321-FF4B-2B1FFBFB7AF4}"/>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2" name="Tabla 1">
            <a:extLst>
              <a:ext uri="{FF2B5EF4-FFF2-40B4-BE49-F238E27FC236}">
                <a16:creationId xmlns:a16="http://schemas.microsoft.com/office/drawing/2014/main" id="{939870B3-0B5D-CFD8-65B2-0B5F07E85C3C}"/>
              </a:ext>
            </a:extLst>
          </p:cNvPr>
          <p:cNvGraphicFramePr>
            <a:graphicFrameLocks noGrp="1"/>
          </p:cNvGraphicFramePr>
          <p:nvPr>
            <p:extLst>
              <p:ext uri="{D42A27DB-BD31-4B8C-83A1-F6EECF244321}">
                <p14:modId xmlns:p14="http://schemas.microsoft.com/office/powerpoint/2010/main" val="779355825"/>
              </p:ext>
            </p:extLst>
          </p:nvPr>
        </p:nvGraphicFramePr>
        <p:xfrm>
          <a:off x="925409" y="1905949"/>
          <a:ext cx="7431685" cy="1660350"/>
        </p:xfrm>
        <a:graphic>
          <a:graphicData uri="http://schemas.openxmlformats.org/drawingml/2006/table">
            <a:tbl>
              <a:tblPr>
                <a:tableStyleId>{ED083AE6-46FA-4A59-8FB0-9F97EB10719F}</a:tableStyleId>
              </a:tblPr>
              <a:tblGrid>
                <a:gridCol w="4122586">
                  <a:extLst>
                    <a:ext uri="{9D8B030D-6E8A-4147-A177-3AD203B41FA5}">
                      <a16:colId xmlns:a16="http://schemas.microsoft.com/office/drawing/2014/main" val="275471147"/>
                    </a:ext>
                  </a:extLst>
                </a:gridCol>
                <a:gridCol w="1103033">
                  <a:extLst>
                    <a:ext uri="{9D8B030D-6E8A-4147-A177-3AD203B41FA5}">
                      <a16:colId xmlns:a16="http://schemas.microsoft.com/office/drawing/2014/main" val="4011247645"/>
                    </a:ext>
                  </a:extLst>
                </a:gridCol>
                <a:gridCol w="1103033">
                  <a:extLst>
                    <a:ext uri="{9D8B030D-6E8A-4147-A177-3AD203B41FA5}">
                      <a16:colId xmlns:a16="http://schemas.microsoft.com/office/drawing/2014/main" val="2415319158"/>
                    </a:ext>
                  </a:extLst>
                </a:gridCol>
                <a:gridCol w="1103033">
                  <a:extLst>
                    <a:ext uri="{9D8B030D-6E8A-4147-A177-3AD203B41FA5}">
                      <a16:colId xmlns:a16="http://schemas.microsoft.com/office/drawing/2014/main" val="3716727258"/>
                    </a:ext>
                  </a:extLst>
                </a:gridCol>
              </a:tblGrid>
              <a:tr h="228655">
                <a:tc rowSpan="2">
                  <a:txBody>
                    <a:bodyPr/>
                    <a:lstStyle/>
                    <a:p>
                      <a:pPr algn="ctr" fontAlgn="ctr">
                        <a:buNone/>
                      </a:pPr>
                      <a:r>
                        <a:rPr lang="es-CO" sz="1500" b="1" u="none" strike="noStrike" dirty="0">
                          <a:solidFill>
                            <a:schemeClr val="bg1"/>
                          </a:solidFill>
                          <a:effectLst/>
                        </a:rPr>
                        <a:t>Concepto</a:t>
                      </a:r>
                      <a:endParaRPr lang="es-CO" sz="1500" b="1" i="0" u="none" strike="noStrike" dirty="0">
                        <a:solidFill>
                          <a:schemeClr val="bg1"/>
                        </a:solidFill>
                        <a:effectLst/>
                        <a:latin typeface="Calibri" panose="020F0502020204030204" pitchFamily="34" charset="0"/>
                      </a:endParaRPr>
                    </a:p>
                  </a:txBody>
                  <a:tcPr marL="9525" marR="9525" marT="9525" marB="0" anchor="ctr">
                    <a:solidFill>
                      <a:srgbClr val="2C3386"/>
                    </a:solidFill>
                  </a:tcPr>
                </a:tc>
                <a:tc>
                  <a:txBody>
                    <a:bodyPr/>
                    <a:lstStyle/>
                    <a:p>
                      <a:pPr algn="ctr" fontAlgn="b">
                        <a:buNone/>
                      </a:pPr>
                      <a:r>
                        <a:rPr lang="es-CO" sz="1500" b="1" u="none" strike="noStrike" dirty="0">
                          <a:solidFill>
                            <a:schemeClr val="bg1"/>
                          </a:solidFill>
                          <a:effectLst/>
                        </a:rPr>
                        <a:t>2025*</a:t>
                      </a:r>
                      <a:endParaRPr lang="es-CO" sz="1500" b="1" i="0" u="none" strike="noStrike" dirty="0">
                        <a:solidFill>
                          <a:schemeClr val="bg1"/>
                        </a:solidFill>
                        <a:effectLst/>
                        <a:latin typeface="Calibri" panose="020F0502020204030204" pitchFamily="34" charset="0"/>
                      </a:endParaRPr>
                    </a:p>
                  </a:txBody>
                  <a:tcPr marL="9525" marR="9525" marT="9525" marB="0" anchor="ctr">
                    <a:solidFill>
                      <a:srgbClr val="2C3386"/>
                    </a:solidFill>
                  </a:tcPr>
                </a:tc>
                <a:tc>
                  <a:txBody>
                    <a:bodyPr/>
                    <a:lstStyle/>
                    <a:p>
                      <a:pPr algn="ctr" fontAlgn="b">
                        <a:buNone/>
                      </a:pPr>
                      <a:r>
                        <a:rPr lang="es-CO" sz="1500" b="1" u="none" strike="noStrike" dirty="0">
                          <a:solidFill>
                            <a:schemeClr val="bg1"/>
                          </a:solidFill>
                          <a:effectLst/>
                        </a:rPr>
                        <a:t>2026</a:t>
                      </a:r>
                      <a:endParaRPr lang="es-CO" sz="1500" b="1" i="0" u="none" strike="noStrike" dirty="0">
                        <a:solidFill>
                          <a:schemeClr val="bg1"/>
                        </a:solidFill>
                        <a:effectLst/>
                        <a:latin typeface="Calibri" panose="020F0502020204030204" pitchFamily="34" charset="0"/>
                      </a:endParaRPr>
                    </a:p>
                  </a:txBody>
                  <a:tcPr marL="9525" marR="9525" marT="9525" marB="0" anchor="ctr">
                    <a:solidFill>
                      <a:srgbClr val="2C3386"/>
                    </a:solidFill>
                  </a:tcPr>
                </a:tc>
                <a:tc rowSpan="2">
                  <a:txBody>
                    <a:bodyPr/>
                    <a:lstStyle/>
                    <a:p>
                      <a:pPr algn="ctr" fontAlgn="ctr">
                        <a:buNone/>
                      </a:pPr>
                      <a:r>
                        <a:rPr lang="es-CO" sz="1500" b="1" u="none" strike="noStrike">
                          <a:solidFill>
                            <a:schemeClr val="bg1"/>
                          </a:solidFill>
                          <a:effectLst/>
                        </a:rPr>
                        <a:t>Variación %</a:t>
                      </a:r>
                      <a:endParaRPr lang="es-CO" sz="1500" b="1" i="0" u="none" strike="noStrike">
                        <a:solidFill>
                          <a:schemeClr val="bg1"/>
                        </a:solidFill>
                        <a:effectLst/>
                        <a:latin typeface="Calibri" panose="020F0502020204030204" pitchFamily="34" charset="0"/>
                      </a:endParaRPr>
                    </a:p>
                  </a:txBody>
                  <a:tcPr marL="9525" marR="9525" marT="9525" marB="0" anchor="ctr">
                    <a:solidFill>
                      <a:srgbClr val="2C3386"/>
                    </a:solidFill>
                  </a:tcPr>
                </a:tc>
                <a:extLst>
                  <a:ext uri="{0D108BD9-81ED-4DB2-BD59-A6C34878D82A}">
                    <a16:rowId xmlns:a16="http://schemas.microsoft.com/office/drawing/2014/main" val="223438568"/>
                  </a:ext>
                </a:extLst>
              </a:tr>
              <a:tr h="228655">
                <a:tc vMerge="1">
                  <a:txBody>
                    <a:bodyPr/>
                    <a:lstStyle/>
                    <a:p>
                      <a:endParaRPr lang="es-CO"/>
                    </a:p>
                  </a:txBody>
                  <a:tcPr/>
                </a:tc>
                <a:tc>
                  <a:txBody>
                    <a:bodyPr/>
                    <a:lstStyle/>
                    <a:p>
                      <a:pPr algn="ctr" fontAlgn="b">
                        <a:buNone/>
                      </a:pPr>
                      <a:r>
                        <a:rPr lang="es-CO" sz="1500" b="1" u="none" strike="noStrike" dirty="0">
                          <a:solidFill>
                            <a:schemeClr val="bg1"/>
                          </a:solidFill>
                          <a:effectLst/>
                        </a:rPr>
                        <a:t>Aforo</a:t>
                      </a:r>
                      <a:endParaRPr lang="es-CO" sz="1500" b="1" i="0" u="none" strike="noStrike" dirty="0">
                        <a:solidFill>
                          <a:schemeClr val="bg1"/>
                        </a:solidFill>
                        <a:effectLst/>
                        <a:latin typeface="Calibri" panose="020F0502020204030204" pitchFamily="34" charset="0"/>
                      </a:endParaRPr>
                    </a:p>
                  </a:txBody>
                  <a:tcPr marL="9525" marR="9525" marT="9525" marB="0" anchor="ctr">
                    <a:solidFill>
                      <a:srgbClr val="2C3386"/>
                    </a:solidFill>
                  </a:tcPr>
                </a:tc>
                <a:tc>
                  <a:txBody>
                    <a:bodyPr/>
                    <a:lstStyle/>
                    <a:p>
                      <a:pPr algn="ctr" fontAlgn="b">
                        <a:buNone/>
                      </a:pPr>
                      <a:r>
                        <a:rPr lang="es-CO" sz="1500" b="1" u="none" strike="noStrike" dirty="0">
                          <a:solidFill>
                            <a:schemeClr val="bg1"/>
                          </a:solidFill>
                          <a:effectLst/>
                        </a:rPr>
                        <a:t>Proyecto</a:t>
                      </a:r>
                      <a:endParaRPr lang="es-CO" sz="1500" b="1" i="0" u="none" strike="noStrike" dirty="0">
                        <a:solidFill>
                          <a:schemeClr val="bg1"/>
                        </a:solidFill>
                        <a:effectLst/>
                        <a:latin typeface="Calibri" panose="020F0502020204030204" pitchFamily="34" charset="0"/>
                      </a:endParaRPr>
                    </a:p>
                  </a:txBody>
                  <a:tcPr marL="9525" marR="9525" marT="9525" marB="0" anchor="ctr">
                    <a:solidFill>
                      <a:srgbClr val="2C3386"/>
                    </a:solidFill>
                  </a:tcPr>
                </a:tc>
                <a:tc vMerge="1">
                  <a:txBody>
                    <a:bodyPr/>
                    <a:lstStyle/>
                    <a:p>
                      <a:endParaRPr lang="es-CO"/>
                    </a:p>
                  </a:txBody>
                  <a:tcPr/>
                </a:tc>
                <a:extLst>
                  <a:ext uri="{0D108BD9-81ED-4DB2-BD59-A6C34878D82A}">
                    <a16:rowId xmlns:a16="http://schemas.microsoft.com/office/drawing/2014/main" val="3911526330"/>
                  </a:ext>
                </a:extLst>
              </a:tr>
              <a:tr h="198339">
                <a:tc>
                  <a:txBody>
                    <a:bodyPr/>
                    <a:lstStyle/>
                    <a:p>
                      <a:pPr algn="l" fontAlgn="b">
                        <a:buNone/>
                      </a:pPr>
                      <a:r>
                        <a:rPr lang="es-CO" sz="1200" u="none" strike="noStrike" dirty="0">
                          <a:solidFill>
                            <a:schemeClr val="tx1">
                              <a:lumMod val="50000"/>
                            </a:schemeClr>
                          </a:solidFill>
                          <a:effectLst/>
                          <a:latin typeface="+mj-lt"/>
                        </a:rPr>
                        <a:t>SGP</a:t>
                      </a:r>
                      <a:endParaRPr lang="es-CO" sz="1200" b="1" i="0" u="none" strike="noStrike" dirty="0">
                        <a:solidFill>
                          <a:schemeClr val="tx1">
                            <a:lumMod val="50000"/>
                          </a:schemeClr>
                        </a:solidFill>
                        <a:effectLst/>
                        <a:latin typeface="+mj-lt"/>
                      </a:endParaRPr>
                    </a:p>
                  </a:txBody>
                  <a:tcPr marL="9525" marR="9525" marT="9525" marB="0" anchor="ctr"/>
                </a:tc>
                <a:tc>
                  <a:txBody>
                    <a:bodyPr/>
                    <a:lstStyle/>
                    <a:p>
                      <a:pPr algn="ctr" fontAlgn="b">
                        <a:buNone/>
                      </a:pPr>
                      <a:r>
                        <a:rPr lang="es-CO" sz="1200" b="0" i="0" u="none" strike="noStrike">
                          <a:solidFill>
                            <a:schemeClr val="tx1">
                              <a:lumMod val="50000"/>
                            </a:schemeClr>
                          </a:solidFill>
                          <a:effectLst/>
                          <a:latin typeface="+mj-lt"/>
                        </a:rPr>
                        <a:t>$ 82,0</a:t>
                      </a:r>
                    </a:p>
                  </a:txBody>
                  <a:tcPr marL="9525" marR="9525" marT="9525" marB="0" anchor="ctr"/>
                </a:tc>
                <a:tc>
                  <a:txBody>
                    <a:bodyPr/>
                    <a:lstStyle/>
                    <a:p>
                      <a:pPr algn="ctr" fontAlgn="b">
                        <a:buNone/>
                      </a:pPr>
                      <a:r>
                        <a:rPr lang="es-CO" sz="1200" b="0" i="0" u="none" strike="noStrike">
                          <a:solidFill>
                            <a:schemeClr val="tx1">
                              <a:lumMod val="50000"/>
                            </a:schemeClr>
                          </a:solidFill>
                          <a:effectLst/>
                          <a:latin typeface="+mj-lt"/>
                        </a:rPr>
                        <a:t>$ 88,4</a:t>
                      </a:r>
                    </a:p>
                  </a:txBody>
                  <a:tcPr marL="9525" marR="9525" marT="9525" marB="0" anchor="ctr"/>
                </a:tc>
                <a:tc>
                  <a:txBody>
                    <a:bodyPr/>
                    <a:lstStyle/>
                    <a:p>
                      <a:pPr algn="ctr" fontAlgn="b">
                        <a:buNone/>
                      </a:pPr>
                      <a:r>
                        <a:rPr lang="es-CO" sz="1200" u="none" strike="noStrike" dirty="0">
                          <a:solidFill>
                            <a:schemeClr val="tx1">
                              <a:lumMod val="50000"/>
                            </a:schemeClr>
                          </a:solidFill>
                          <a:effectLst/>
                          <a:latin typeface="+mj-lt"/>
                        </a:rPr>
                        <a:t>7,8 %</a:t>
                      </a:r>
                      <a:endParaRPr lang="es-CO" sz="1200" b="0" i="0" u="none" strike="noStrike" dirty="0">
                        <a:solidFill>
                          <a:schemeClr val="tx1">
                            <a:lumMod val="50000"/>
                          </a:schemeClr>
                        </a:solidFill>
                        <a:effectLst/>
                        <a:latin typeface="+mj-lt"/>
                      </a:endParaRPr>
                    </a:p>
                  </a:txBody>
                  <a:tcPr marL="9525" marR="9525" marT="9525" marB="0" anchor="ctr"/>
                </a:tc>
                <a:extLst>
                  <a:ext uri="{0D108BD9-81ED-4DB2-BD59-A6C34878D82A}">
                    <a16:rowId xmlns:a16="http://schemas.microsoft.com/office/drawing/2014/main" val="2137503516"/>
                  </a:ext>
                </a:extLst>
              </a:tr>
              <a:tr h="198339">
                <a:tc>
                  <a:txBody>
                    <a:bodyPr/>
                    <a:lstStyle/>
                    <a:p>
                      <a:pPr algn="l" fontAlgn="b">
                        <a:buNone/>
                      </a:pPr>
                      <a:r>
                        <a:rPr lang="es-CO" sz="1200" u="none" strike="noStrike" dirty="0">
                          <a:solidFill>
                            <a:schemeClr val="tx1">
                              <a:lumMod val="50000"/>
                            </a:schemeClr>
                          </a:solidFill>
                          <a:effectLst/>
                          <a:latin typeface="+mj-lt"/>
                        </a:rPr>
                        <a:t>Pensiones PGN</a:t>
                      </a:r>
                      <a:endParaRPr lang="es-CO" sz="1200" b="1" i="0" u="none" strike="noStrike" dirty="0">
                        <a:solidFill>
                          <a:schemeClr val="tx1">
                            <a:lumMod val="50000"/>
                          </a:schemeClr>
                        </a:solidFill>
                        <a:effectLst/>
                        <a:latin typeface="+mj-lt"/>
                      </a:endParaRPr>
                    </a:p>
                  </a:txBody>
                  <a:tcPr marL="9525" marR="9525" marT="9525" marB="0" anchor="ctr"/>
                </a:tc>
                <a:tc>
                  <a:txBody>
                    <a:bodyPr/>
                    <a:lstStyle/>
                    <a:p>
                      <a:pPr algn="ctr" fontAlgn="b">
                        <a:buNone/>
                      </a:pPr>
                      <a:r>
                        <a:rPr lang="es-CO" sz="1200" b="0" i="0" u="none" strike="noStrike">
                          <a:solidFill>
                            <a:schemeClr val="tx1">
                              <a:lumMod val="50000"/>
                            </a:schemeClr>
                          </a:solidFill>
                          <a:effectLst/>
                          <a:latin typeface="+mj-lt"/>
                        </a:rPr>
                        <a:t>$ 77,4</a:t>
                      </a:r>
                    </a:p>
                  </a:txBody>
                  <a:tcPr marL="9525" marR="9525" marT="9525" marB="0" anchor="ctr"/>
                </a:tc>
                <a:tc>
                  <a:txBody>
                    <a:bodyPr/>
                    <a:lstStyle/>
                    <a:p>
                      <a:pPr algn="ctr" fontAlgn="b">
                        <a:buNone/>
                      </a:pPr>
                      <a:r>
                        <a:rPr lang="es-CO" sz="1200" b="0" i="0" u="none" strike="noStrike">
                          <a:solidFill>
                            <a:schemeClr val="tx1">
                              <a:lumMod val="50000"/>
                            </a:schemeClr>
                          </a:solidFill>
                          <a:effectLst/>
                          <a:latin typeface="+mj-lt"/>
                        </a:rPr>
                        <a:t>$ 87,4</a:t>
                      </a:r>
                    </a:p>
                  </a:txBody>
                  <a:tcPr marL="9525" marR="9525" marT="9525" marB="0" anchor="ctr"/>
                </a:tc>
                <a:tc>
                  <a:txBody>
                    <a:bodyPr/>
                    <a:lstStyle/>
                    <a:p>
                      <a:pPr algn="ctr" fontAlgn="b">
                        <a:buNone/>
                      </a:pPr>
                      <a:r>
                        <a:rPr lang="es-CO" sz="1200" u="none" strike="noStrike" dirty="0">
                          <a:solidFill>
                            <a:schemeClr val="tx1">
                              <a:lumMod val="50000"/>
                            </a:schemeClr>
                          </a:solidFill>
                          <a:effectLst/>
                          <a:latin typeface="+mj-lt"/>
                        </a:rPr>
                        <a:t>12,9 %</a:t>
                      </a:r>
                      <a:endParaRPr lang="es-CO" sz="1200" b="0" i="0" u="none" strike="noStrike" dirty="0">
                        <a:solidFill>
                          <a:schemeClr val="tx1">
                            <a:lumMod val="50000"/>
                          </a:schemeClr>
                        </a:solidFill>
                        <a:effectLst/>
                        <a:latin typeface="+mj-lt"/>
                      </a:endParaRPr>
                    </a:p>
                  </a:txBody>
                  <a:tcPr marL="9525" marR="9525" marT="9525" marB="0" anchor="ctr"/>
                </a:tc>
                <a:extLst>
                  <a:ext uri="{0D108BD9-81ED-4DB2-BD59-A6C34878D82A}">
                    <a16:rowId xmlns:a16="http://schemas.microsoft.com/office/drawing/2014/main" val="2911497039"/>
                  </a:ext>
                </a:extLst>
              </a:tr>
              <a:tr h="184753">
                <a:tc>
                  <a:txBody>
                    <a:bodyPr/>
                    <a:lstStyle/>
                    <a:p>
                      <a:pPr algn="l" fontAlgn="b">
                        <a:buNone/>
                      </a:pPr>
                      <a:r>
                        <a:rPr lang="es-CO" sz="1200" u="none" strike="noStrike" dirty="0">
                          <a:solidFill>
                            <a:schemeClr val="tx1">
                              <a:lumMod val="50000"/>
                            </a:schemeClr>
                          </a:solidFill>
                          <a:effectLst/>
                          <a:latin typeface="+mj-lt"/>
                        </a:rPr>
                        <a:t>FOMAG (incluye, salud, pensiones y cesantías)</a:t>
                      </a:r>
                      <a:endParaRPr lang="es-CO" sz="1200" b="1" i="0" u="none" strike="noStrike" dirty="0">
                        <a:solidFill>
                          <a:schemeClr val="tx1">
                            <a:lumMod val="50000"/>
                          </a:schemeClr>
                        </a:solidFill>
                        <a:effectLst/>
                        <a:latin typeface="+mj-lt"/>
                      </a:endParaRPr>
                    </a:p>
                  </a:txBody>
                  <a:tcPr marL="9525" marR="9525" marT="9525" marB="0" anchor="ctr"/>
                </a:tc>
                <a:tc>
                  <a:txBody>
                    <a:bodyPr/>
                    <a:lstStyle/>
                    <a:p>
                      <a:pPr algn="ctr" fontAlgn="b">
                        <a:buNone/>
                      </a:pPr>
                      <a:r>
                        <a:rPr lang="es-CO" sz="1200" b="0" i="0" u="none" strike="noStrike" dirty="0">
                          <a:solidFill>
                            <a:schemeClr val="tx1">
                              <a:lumMod val="50000"/>
                            </a:schemeClr>
                          </a:solidFill>
                          <a:effectLst/>
                          <a:latin typeface="+mj-lt"/>
                        </a:rPr>
                        <a:t>$ 17,0</a:t>
                      </a:r>
                    </a:p>
                  </a:txBody>
                  <a:tcPr marL="9525" marR="9525" marT="9525" marB="0" anchor="ctr"/>
                </a:tc>
                <a:tc>
                  <a:txBody>
                    <a:bodyPr/>
                    <a:lstStyle/>
                    <a:p>
                      <a:pPr algn="ctr" fontAlgn="b">
                        <a:buNone/>
                      </a:pPr>
                      <a:r>
                        <a:rPr lang="es-CO" sz="1200" b="0" i="0" u="none" strike="noStrike">
                          <a:solidFill>
                            <a:schemeClr val="tx1">
                              <a:lumMod val="50000"/>
                            </a:schemeClr>
                          </a:solidFill>
                          <a:effectLst/>
                          <a:latin typeface="+mj-lt"/>
                        </a:rPr>
                        <a:t>$ 18,7</a:t>
                      </a:r>
                    </a:p>
                  </a:txBody>
                  <a:tcPr marL="9525" marR="9525" marT="9525" marB="0" anchor="ctr"/>
                </a:tc>
                <a:tc>
                  <a:txBody>
                    <a:bodyPr/>
                    <a:lstStyle/>
                    <a:p>
                      <a:pPr algn="ctr" fontAlgn="b">
                        <a:buNone/>
                      </a:pPr>
                      <a:r>
                        <a:rPr lang="es-CO" sz="1200" u="none" strike="noStrike" dirty="0">
                          <a:solidFill>
                            <a:schemeClr val="tx1">
                              <a:lumMod val="50000"/>
                            </a:schemeClr>
                          </a:solidFill>
                          <a:effectLst/>
                          <a:latin typeface="+mj-lt"/>
                        </a:rPr>
                        <a:t>10,2 %</a:t>
                      </a:r>
                      <a:endParaRPr lang="es-CO" sz="1200" b="0" i="0" u="none" strike="noStrike" dirty="0">
                        <a:solidFill>
                          <a:schemeClr val="tx1">
                            <a:lumMod val="50000"/>
                          </a:schemeClr>
                        </a:solidFill>
                        <a:effectLst/>
                        <a:latin typeface="+mj-lt"/>
                      </a:endParaRPr>
                    </a:p>
                  </a:txBody>
                  <a:tcPr marL="9525" marR="9525" marT="9525" marB="0" anchor="ctr"/>
                </a:tc>
                <a:extLst>
                  <a:ext uri="{0D108BD9-81ED-4DB2-BD59-A6C34878D82A}">
                    <a16:rowId xmlns:a16="http://schemas.microsoft.com/office/drawing/2014/main" val="265727889"/>
                  </a:ext>
                </a:extLst>
              </a:tr>
              <a:tr h="198339">
                <a:tc>
                  <a:txBody>
                    <a:bodyPr/>
                    <a:lstStyle/>
                    <a:p>
                      <a:pPr algn="l" fontAlgn="b">
                        <a:buNone/>
                      </a:pPr>
                      <a:r>
                        <a:rPr lang="es-CO" sz="1200" u="none" strike="noStrike" dirty="0">
                          <a:solidFill>
                            <a:schemeClr val="tx1">
                              <a:lumMod val="50000"/>
                            </a:schemeClr>
                          </a:solidFill>
                          <a:effectLst/>
                          <a:latin typeface="+mj-lt"/>
                        </a:rPr>
                        <a:t>Salud</a:t>
                      </a:r>
                      <a:endParaRPr lang="es-CO" sz="1200" b="1" i="0" u="none" strike="noStrike" dirty="0">
                        <a:solidFill>
                          <a:schemeClr val="tx1">
                            <a:lumMod val="50000"/>
                          </a:schemeClr>
                        </a:solidFill>
                        <a:effectLst/>
                        <a:latin typeface="+mj-lt"/>
                      </a:endParaRPr>
                    </a:p>
                  </a:txBody>
                  <a:tcPr marL="9525" marR="9525" marT="9525" marB="0" anchor="ctr"/>
                </a:tc>
                <a:tc>
                  <a:txBody>
                    <a:bodyPr/>
                    <a:lstStyle/>
                    <a:p>
                      <a:pPr algn="ctr" fontAlgn="b">
                        <a:buNone/>
                      </a:pPr>
                      <a:r>
                        <a:rPr lang="es-CO" sz="1200" b="0" i="0" u="none" strike="noStrike" dirty="0">
                          <a:solidFill>
                            <a:schemeClr val="tx1">
                              <a:lumMod val="50000"/>
                            </a:schemeClr>
                          </a:solidFill>
                          <a:effectLst/>
                          <a:latin typeface="+mj-lt"/>
                        </a:rPr>
                        <a:t>$ 43,0</a:t>
                      </a:r>
                    </a:p>
                  </a:txBody>
                  <a:tcPr marL="9525" marR="9525" marT="9525" marB="0" anchor="ctr"/>
                </a:tc>
                <a:tc>
                  <a:txBody>
                    <a:bodyPr/>
                    <a:lstStyle/>
                    <a:p>
                      <a:pPr algn="ctr" fontAlgn="b">
                        <a:buNone/>
                      </a:pPr>
                      <a:r>
                        <a:rPr lang="es-CO" sz="1200" b="0" i="0" u="none" strike="noStrike" dirty="0">
                          <a:solidFill>
                            <a:schemeClr val="tx1">
                              <a:lumMod val="50000"/>
                            </a:schemeClr>
                          </a:solidFill>
                          <a:effectLst/>
                          <a:latin typeface="+mj-lt"/>
                        </a:rPr>
                        <a:t>$ 51,3</a:t>
                      </a:r>
                    </a:p>
                  </a:txBody>
                  <a:tcPr marL="9525" marR="9525" marT="9525" marB="0" anchor="ctr"/>
                </a:tc>
                <a:tc>
                  <a:txBody>
                    <a:bodyPr/>
                    <a:lstStyle/>
                    <a:p>
                      <a:pPr algn="ctr" fontAlgn="b">
                        <a:buNone/>
                      </a:pPr>
                      <a:r>
                        <a:rPr lang="es-CO" sz="1200" u="none" strike="noStrike" dirty="0">
                          <a:solidFill>
                            <a:schemeClr val="tx1">
                              <a:lumMod val="50000"/>
                            </a:schemeClr>
                          </a:solidFill>
                          <a:effectLst/>
                          <a:latin typeface="+mj-lt"/>
                        </a:rPr>
                        <a:t>19,3 %</a:t>
                      </a:r>
                      <a:endParaRPr lang="es-CO" sz="1200" b="0" i="0" u="none" strike="noStrike" dirty="0">
                        <a:solidFill>
                          <a:schemeClr val="tx1">
                            <a:lumMod val="50000"/>
                          </a:schemeClr>
                        </a:solidFill>
                        <a:effectLst/>
                        <a:latin typeface="+mj-lt"/>
                      </a:endParaRPr>
                    </a:p>
                  </a:txBody>
                  <a:tcPr marL="9525" marR="9525" marT="9525" marB="0" anchor="ctr"/>
                </a:tc>
                <a:extLst>
                  <a:ext uri="{0D108BD9-81ED-4DB2-BD59-A6C34878D82A}">
                    <a16:rowId xmlns:a16="http://schemas.microsoft.com/office/drawing/2014/main" val="2509280612"/>
                  </a:ext>
                </a:extLst>
              </a:tr>
              <a:tr h="198339">
                <a:tc>
                  <a:txBody>
                    <a:bodyPr/>
                    <a:lstStyle/>
                    <a:p>
                      <a:pPr algn="l" fontAlgn="b">
                        <a:buNone/>
                      </a:pPr>
                      <a:r>
                        <a:rPr lang="es-CO" sz="1200" u="none" strike="noStrike" dirty="0">
                          <a:solidFill>
                            <a:schemeClr val="tx1">
                              <a:lumMod val="50000"/>
                            </a:schemeClr>
                          </a:solidFill>
                          <a:effectLst/>
                          <a:latin typeface="+mj-lt"/>
                        </a:rPr>
                        <a:t>Otras transferencias</a:t>
                      </a:r>
                      <a:endParaRPr lang="es-CO" sz="1200" b="1" i="0" u="none" strike="noStrike" dirty="0">
                        <a:solidFill>
                          <a:schemeClr val="tx1">
                            <a:lumMod val="50000"/>
                          </a:schemeClr>
                        </a:solidFill>
                        <a:effectLst/>
                        <a:latin typeface="+mj-lt"/>
                      </a:endParaRPr>
                    </a:p>
                  </a:txBody>
                  <a:tcPr marL="9525" marR="9525" marT="9525" marB="0" anchor="ctr"/>
                </a:tc>
                <a:tc>
                  <a:txBody>
                    <a:bodyPr/>
                    <a:lstStyle/>
                    <a:p>
                      <a:pPr algn="ctr" fontAlgn="b">
                        <a:buNone/>
                      </a:pPr>
                      <a:r>
                        <a:rPr lang="es-CO" sz="1200" b="0" i="0" u="none" strike="noStrike" dirty="0">
                          <a:solidFill>
                            <a:schemeClr val="tx1">
                              <a:lumMod val="50000"/>
                            </a:schemeClr>
                          </a:solidFill>
                          <a:effectLst/>
                          <a:latin typeface="+mj-lt"/>
                        </a:rPr>
                        <a:t>$ 26,0</a:t>
                      </a:r>
                    </a:p>
                  </a:txBody>
                  <a:tcPr marL="9525" marR="9525" marT="9525" marB="0" anchor="ctr"/>
                </a:tc>
                <a:tc>
                  <a:txBody>
                    <a:bodyPr/>
                    <a:lstStyle/>
                    <a:p>
                      <a:pPr algn="ctr" fontAlgn="b">
                        <a:buNone/>
                      </a:pPr>
                      <a:r>
                        <a:rPr lang="es-CO" sz="1200" b="0" i="0" u="none" strike="noStrike" dirty="0">
                          <a:solidFill>
                            <a:schemeClr val="tx1">
                              <a:lumMod val="50000"/>
                            </a:schemeClr>
                          </a:solidFill>
                          <a:effectLst/>
                          <a:latin typeface="+mj-lt"/>
                        </a:rPr>
                        <a:t>$ 29,8</a:t>
                      </a:r>
                    </a:p>
                  </a:txBody>
                  <a:tcPr marL="9525" marR="9525" marT="9525" marB="0" anchor="ctr"/>
                </a:tc>
                <a:tc>
                  <a:txBody>
                    <a:bodyPr/>
                    <a:lstStyle/>
                    <a:p>
                      <a:pPr algn="ctr" fontAlgn="b">
                        <a:buNone/>
                      </a:pPr>
                      <a:r>
                        <a:rPr lang="es-CO" sz="1200" u="none" strike="noStrike" dirty="0">
                          <a:solidFill>
                            <a:schemeClr val="tx1">
                              <a:lumMod val="50000"/>
                            </a:schemeClr>
                          </a:solidFill>
                          <a:effectLst/>
                          <a:latin typeface="+mj-lt"/>
                        </a:rPr>
                        <a:t>14,5 %</a:t>
                      </a:r>
                      <a:endParaRPr lang="es-CO" sz="1200" b="0" i="0" u="none" strike="noStrike" dirty="0">
                        <a:solidFill>
                          <a:schemeClr val="tx1">
                            <a:lumMod val="50000"/>
                          </a:schemeClr>
                        </a:solidFill>
                        <a:effectLst/>
                        <a:latin typeface="+mj-lt"/>
                      </a:endParaRPr>
                    </a:p>
                  </a:txBody>
                  <a:tcPr marL="9525" marR="9525" marT="9525" marB="0" anchor="ctr"/>
                </a:tc>
                <a:extLst>
                  <a:ext uri="{0D108BD9-81ED-4DB2-BD59-A6C34878D82A}">
                    <a16:rowId xmlns:a16="http://schemas.microsoft.com/office/drawing/2014/main" val="635811833"/>
                  </a:ext>
                </a:extLst>
              </a:tr>
              <a:tr h="198339">
                <a:tc>
                  <a:txBody>
                    <a:bodyPr/>
                    <a:lstStyle/>
                    <a:p>
                      <a:pPr algn="ctr" fontAlgn="b">
                        <a:buNone/>
                      </a:pPr>
                      <a:r>
                        <a:rPr lang="es-CO" sz="1200" b="1" u="none" strike="noStrike" dirty="0">
                          <a:solidFill>
                            <a:schemeClr val="bg1"/>
                          </a:solidFill>
                          <a:effectLst/>
                          <a:latin typeface="+mj-lt"/>
                        </a:rPr>
                        <a:t>Total transferencias corrientes</a:t>
                      </a:r>
                      <a:endParaRPr lang="es-CO" sz="1200" b="1" i="0" u="none" strike="noStrike" dirty="0">
                        <a:solidFill>
                          <a:schemeClr val="bg1"/>
                        </a:solidFill>
                        <a:effectLst/>
                        <a:latin typeface="+mj-lt"/>
                      </a:endParaRPr>
                    </a:p>
                  </a:txBody>
                  <a:tcPr marL="9525" marR="9525" marT="9525" marB="0" anchor="ctr">
                    <a:solidFill>
                      <a:srgbClr val="2C3386"/>
                    </a:solidFill>
                  </a:tcPr>
                </a:tc>
                <a:tc>
                  <a:txBody>
                    <a:bodyPr/>
                    <a:lstStyle/>
                    <a:p>
                      <a:pPr algn="ctr" fontAlgn="b">
                        <a:buNone/>
                      </a:pPr>
                      <a:r>
                        <a:rPr lang="es-CO" sz="1200" b="1" i="0" u="none" strike="noStrike">
                          <a:solidFill>
                            <a:schemeClr val="bg1"/>
                          </a:solidFill>
                          <a:effectLst/>
                          <a:latin typeface="+mj-lt"/>
                        </a:rPr>
                        <a:t>$ 245,4</a:t>
                      </a:r>
                    </a:p>
                  </a:txBody>
                  <a:tcPr marL="9525" marR="9525" marT="9525" marB="0" anchor="ctr">
                    <a:solidFill>
                      <a:srgbClr val="2C3386"/>
                    </a:solidFill>
                  </a:tcPr>
                </a:tc>
                <a:tc>
                  <a:txBody>
                    <a:bodyPr/>
                    <a:lstStyle/>
                    <a:p>
                      <a:pPr algn="ctr" fontAlgn="b">
                        <a:buNone/>
                      </a:pPr>
                      <a:r>
                        <a:rPr lang="es-CO" sz="1200" b="1" i="0" u="none" strike="noStrike" dirty="0">
                          <a:solidFill>
                            <a:schemeClr val="bg1"/>
                          </a:solidFill>
                          <a:effectLst/>
                          <a:latin typeface="+mj-lt"/>
                        </a:rPr>
                        <a:t>$ 275,6</a:t>
                      </a:r>
                    </a:p>
                  </a:txBody>
                  <a:tcPr marL="9525" marR="9525" marT="9525" marB="0" anchor="ctr">
                    <a:solidFill>
                      <a:srgbClr val="2C3386"/>
                    </a:solidFill>
                  </a:tcPr>
                </a:tc>
                <a:tc>
                  <a:txBody>
                    <a:bodyPr/>
                    <a:lstStyle/>
                    <a:p>
                      <a:pPr algn="ctr" fontAlgn="b">
                        <a:buNone/>
                      </a:pPr>
                      <a:r>
                        <a:rPr lang="es-CO" sz="1200" b="1" u="none" strike="noStrike" dirty="0">
                          <a:solidFill>
                            <a:schemeClr val="bg1"/>
                          </a:solidFill>
                          <a:effectLst/>
                          <a:latin typeface="+mj-lt"/>
                        </a:rPr>
                        <a:t>12,3 %</a:t>
                      </a:r>
                      <a:endParaRPr lang="es-CO" sz="1200" b="1" i="0" u="none" strike="noStrike" dirty="0">
                        <a:solidFill>
                          <a:schemeClr val="bg1"/>
                        </a:solidFill>
                        <a:effectLst/>
                        <a:latin typeface="+mj-lt"/>
                      </a:endParaRPr>
                    </a:p>
                  </a:txBody>
                  <a:tcPr marL="9525" marR="9525" marT="9525" marB="0" anchor="ctr">
                    <a:solidFill>
                      <a:srgbClr val="2C3386"/>
                    </a:solidFill>
                  </a:tcPr>
                </a:tc>
                <a:extLst>
                  <a:ext uri="{0D108BD9-81ED-4DB2-BD59-A6C34878D82A}">
                    <a16:rowId xmlns:a16="http://schemas.microsoft.com/office/drawing/2014/main" val="1634095954"/>
                  </a:ext>
                </a:extLst>
              </a:tr>
            </a:tbl>
          </a:graphicData>
        </a:graphic>
      </p:graphicFrame>
      <p:sp>
        <p:nvSpPr>
          <p:cNvPr id="4" name="CuadroTexto 3">
            <a:extLst>
              <a:ext uri="{FF2B5EF4-FFF2-40B4-BE49-F238E27FC236}">
                <a16:creationId xmlns:a16="http://schemas.microsoft.com/office/drawing/2014/main" id="{A325543A-89B6-D3CF-784A-3C582C4B36DC}"/>
              </a:ext>
            </a:extLst>
          </p:cNvPr>
          <p:cNvSpPr txBox="1"/>
          <p:nvPr/>
        </p:nvSpPr>
        <p:spPr>
          <a:xfrm>
            <a:off x="925409" y="4360886"/>
            <a:ext cx="4572000" cy="230832"/>
          </a:xfrm>
          <a:prstGeom prst="rect">
            <a:avLst/>
          </a:prstGeom>
          <a:noFill/>
        </p:spPr>
        <p:txBody>
          <a:bodyPr wrap="square">
            <a:spAutoFit/>
          </a:bodyPr>
          <a:lstStyle/>
          <a:p>
            <a:pPr algn="l" fontAlgn="b">
              <a:buNone/>
            </a:pPr>
            <a:r>
              <a:rPr lang="es-CO" sz="900" i="1" u="none" strike="noStrike" dirty="0">
                <a:effectLst/>
              </a:rPr>
              <a:t>Fuente: Dirección General del Presupuesto Público Nacional</a:t>
            </a:r>
          </a:p>
        </p:txBody>
      </p:sp>
      <p:sp>
        <p:nvSpPr>
          <p:cNvPr id="5" name="Elipse 4">
            <a:extLst>
              <a:ext uri="{FF2B5EF4-FFF2-40B4-BE49-F238E27FC236}">
                <a16:creationId xmlns:a16="http://schemas.microsoft.com/office/drawing/2014/main" id="{09224E7C-2D6B-56F5-D42C-F89456C02BB2}"/>
              </a:ext>
            </a:extLst>
          </p:cNvPr>
          <p:cNvSpPr/>
          <p:nvPr/>
        </p:nvSpPr>
        <p:spPr>
          <a:xfrm>
            <a:off x="7461850" y="3151279"/>
            <a:ext cx="654395" cy="234266"/>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6" name="CuadroTexto 5">
            <a:extLst>
              <a:ext uri="{FF2B5EF4-FFF2-40B4-BE49-F238E27FC236}">
                <a16:creationId xmlns:a16="http://schemas.microsoft.com/office/drawing/2014/main" id="{747A319E-2C73-5122-F985-266ABF7E9F86}"/>
              </a:ext>
            </a:extLst>
          </p:cNvPr>
          <p:cNvSpPr txBox="1"/>
          <p:nvPr/>
        </p:nvSpPr>
        <p:spPr>
          <a:xfrm>
            <a:off x="925409" y="3743958"/>
            <a:ext cx="4572000" cy="261610"/>
          </a:xfrm>
          <a:prstGeom prst="rect">
            <a:avLst/>
          </a:prstGeom>
          <a:noFill/>
        </p:spPr>
        <p:txBody>
          <a:bodyPr wrap="square">
            <a:spAutoFit/>
          </a:bodyPr>
          <a:lstStyle/>
          <a:p>
            <a:r>
              <a:rPr lang="es-ES" sz="1050" spc="82" dirty="0">
                <a:solidFill>
                  <a:srgbClr val="556D93"/>
                </a:solidFill>
              </a:rPr>
              <a:t>Cifras en Billones</a:t>
            </a:r>
            <a:endParaRPr lang="es-CO" sz="1050" dirty="0"/>
          </a:p>
        </p:txBody>
      </p:sp>
    </p:spTree>
    <p:extLst>
      <p:ext uri="{BB962C8B-B14F-4D97-AF65-F5344CB8AC3E}">
        <p14:creationId xmlns:p14="http://schemas.microsoft.com/office/powerpoint/2010/main" val="1524717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44"/>
        <p:cNvGrpSpPr/>
        <p:nvPr/>
      </p:nvGrpSpPr>
      <p:grpSpPr>
        <a:xfrm>
          <a:off x="0" y="0"/>
          <a:ext cx="0" cy="0"/>
          <a:chOff x="0" y="0"/>
          <a:chExt cx="0" cy="0"/>
        </a:xfrm>
      </p:grpSpPr>
      <p:sp>
        <p:nvSpPr>
          <p:cNvPr id="145" name="Google Shape;145;p28"/>
          <p:cNvSpPr txBox="1">
            <a:spLocks noGrp="1"/>
          </p:cNvSpPr>
          <p:nvPr>
            <p:ph type="ctrTitle" idx="4294967295"/>
          </p:nvPr>
        </p:nvSpPr>
        <p:spPr>
          <a:xfrm>
            <a:off x="3295695" y="585526"/>
            <a:ext cx="3597386" cy="48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dirty="0">
                <a:solidFill>
                  <a:schemeClr val="accent1"/>
                </a:solidFill>
              </a:rPr>
              <a:t>TABLA DE CONTENIDO</a:t>
            </a:r>
            <a:endParaRPr sz="2400" dirty="0">
              <a:solidFill>
                <a:schemeClr val="accent1"/>
              </a:solidFill>
            </a:endParaRPr>
          </a:p>
        </p:txBody>
      </p:sp>
      <p:sp>
        <p:nvSpPr>
          <p:cNvPr id="146" name="Google Shape;146;p28"/>
          <p:cNvSpPr/>
          <p:nvPr/>
        </p:nvSpPr>
        <p:spPr>
          <a:xfrm rot="-5400000" flipH="1">
            <a:off x="-957850" y="960600"/>
            <a:ext cx="5140800" cy="3225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800"/>
          </a:p>
        </p:txBody>
      </p:sp>
      <p:sp>
        <p:nvSpPr>
          <p:cNvPr id="148" name="Google Shape;148;p28"/>
          <p:cNvSpPr txBox="1">
            <a:spLocks noGrp="1"/>
          </p:cNvSpPr>
          <p:nvPr>
            <p:ph type="ctrTitle" idx="4294967295"/>
          </p:nvPr>
        </p:nvSpPr>
        <p:spPr>
          <a:xfrm>
            <a:off x="3423900" y="2501488"/>
            <a:ext cx="2191912"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200" dirty="0">
                <a:solidFill>
                  <a:schemeClr val="accent1"/>
                </a:solidFill>
              </a:rPr>
              <a:t>Comentarios a los Ingresos</a:t>
            </a:r>
            <a:endParaRPr sz="1200" dirty="0">
              <a:solidFill>
                <a:schemeClr val="accent1"/>
              </a:solidFill>
            </a:endParaRPr>
          </a:p>
        </p:txBody>
      </p:sp>
      <p:sp>
        <p:nvSpPr>
          <p:cNvPr id="149" name="Google Shape;149;p28"/>
          <p:cNvSpPr txBox="1">
            <a:spLocks noGrp="1"/>
          </p:cNvSpPr>
          <p:nvPr>
            <p:ph type="title" idx="4294967295"/>
          </p:nvPr>
        </p:nvSpPr>
        <p:spPr>
          <a:xfrm>
            <a:off x="2023007" y="2659812"/>
            <a:ext cx="15735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400" dirty="0">
                <a:solidFill>
                  <a:schemeClr val="lt1"/>
                </a:solidFill>
              </a:rPr>
              <a:t>03</a:t>
            </a:r>
            <a:endParaRPr sz="4400" dirty="0">
              <a:solidFill>
                <a:schemeClr val="lt1"/>
              </a:solidFill>
            </a:endParaRPr>
          </a:p>
        </p:txBody>
      </p:sp>
      <p:sp>
        <p:nvSpPr>
          <p:cNvPr id="150" name="Google Shape;150;p28"/>
          <p:cNvSpPr txBox="1">
            <a:spLocks noGrp="1"/>
          </p:cNvSpPr>
          <p:nvPr>
            <p:ph type="ctrTitle" idx="4294967295"/>
          </p:nvPr>
        </p:nvSpPr>
        <p:spPr>
          <a:xfrm>
            <a:off x="3423900" y="1407123"/>
            <a:ext cx="3981984" cy="31619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r>
              <a:rPr lang="en" sz="1200" dirty="0">
                <a:solidFill>
                  <a:schemeClr val="accent1"/>
                </a:solidFill>
              </a:rPr>
              <a:t>Aspectos generales del proyecto de Ley</a:t>
            </a:r>
            <a:endParaRPr sz="1200" dirty="0">
              <a:solidFill>
                <a:schemeClr val="accent1"/>
              </a:solidFill>
            </a:endParaRPr>
          </a:p>
        </p:txBody>
      </p:sp>
      <p:sp>
        <p:nvSpPr>
          <p:cNvPr id="152" name="Google Shape;152;p28"/>
          <p:cNvSpPr txBox="1">
            <a:spLocks noGrp="1"/>
          </p:cNvSpPr>
          <p:nvPr>
            <p:ph type="title" idx="4294967295"/>
          </p:nvPr>
        </p:nvSpPr>
        <p:spPr>
          <a:xfrm>
            <a:off x="2023007" y="1291067"/>
            <a:ext cx="17391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400" dirty="0">
                <a:solidFill>
                  <a:schemeClr val="lt1"/>
                </a:solidFill>
              </a:rPr>
              <a:t>01</a:t>
            </a:r>
            <a:endParaRPr sz="4400" dirty="0">
              <a:solidFill>
                <a:schemeClr val="lt1"/>
              </a:solidFill>
            </a:endParaRPr>
          </a:p>
        </p:txBody>
      </p:sp>
      <p:sp>
        <p:nvSpPr>
          <p:cNvPr id="153" name="Google Shape;153;p28"/>
          <p:cNvSpPr txBox="1">
            <a:spLocks noGrp="1"/>
          </p:cNvSpPr>
          <p:nvPr>
            <p:ph type="ctrTitle" idx="4294967295"/>
          </p:nvPr>
        </p:nvSpPr>
        <p:spPr>
          <a:xfrm>
            <a:off x="3392099" y="1948282"/>
            <a:ext cx="2359801"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200" dirty="0">
                <a:solidFill>
                  <a:schemeClr val="accent1"/>
                </a:solidFill>
              </a:rPr>
              <a:t>Comentarios a los Supuestos Macroeconómicos</a:t>
            </a:r>
            <a:endParaRPr sz="1200" dirty="0">
              <a:solidFill>
                <a:schemeClr val="accent1"/>
              </a:solidFill>
            </a:endParaRPr>
          </a:p>
        </p:txBody>
      </p:sp>
      <p:sp>
        <p:nvSpPr>
          <p:cNvPr id="155" name="Google Shape;155;p28"/>
          <p:cNvSpPr txBox="1">
            <a:spLocks noGrp="1"/>
          </p:cNvSpPr>
          <p:nvPr>
            <p:ph type="title" idx="4294967295"/>
          </p:nvPr>
        </p:nvSpPr>
        <p:spPr>
          <a:xfrm>
            <a:off x="2023007" y="1948282"/>
            <a:ext cx="16152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400" dirty="0">
                <a:solidFill>
                  <a:schemeClr val="lt1"/>
                </a:solidFill>
              </a:rPr>
              <a:t>02</a:t>
            </a:r>
            <a:endParaRPr sz="4400" dirty="0">
              <a:solidFill>
                <a:schemeClr val="lt1"/>
              </a:solidFill>
            </a:endParaRPr>
          </a:p>
        </p:txBody>
      </p:sp>
      <p:sp>
        <p:nvSpPr>
          <p:cNvPr id="158" name="Google Shape;158;p28"/>
          <p:cNvSpPr txBox="1">
            <a:spLocks noGrp="1"/>
          </p:cNvSpPr>
          <p:nvPr>
            <p:ph type="title" idx="4294967295"/>
          </p:nvPr>
        </p:nvSpPr>
        <p:spPr>
          <a:xfrm>
            <a:off x="2023007" y="3396960"/>
            <a:ext cx="15735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400" dirty="0">
                <a:solidFill>
                  <a:schemeClr val="lt1"/>
                </a:solidFill>
              </a:rPr>
              <a:t>04</a:t>
            </a:r>
            <a:endParaRPr sz="4400" dirty="0">
              <a:solidFill>
                <a:schemeClr val="lt1"/>
              </a:solidFill>
            </a:endParaRPr>
          </a:p>
        </p:txBody>
      </p:sp>
      <p:sp>
        <p:nvSpPr>
          <p:cNvPr id="2" name="Google Shape;148;p28">
            <a:extLst>
              <a:ext uri="{FF2B5EF4-FFF2-40B4-BE49-F238E27FC236}">
                <a16:creationId xmlns:a16="http://schemas.microsoft.com/office/drawing/2014/main" id="{D106C0D4-97A4-16CF-23F1-8C6710E1693F}"/>
              </a:ext>
            </a:extLst>
          </p:cNvPr>
          <p:cNvSpPr txBox="1">
            <a:spLocks/>
          </p:cNvSpPr>
          <p:nvPr/>
        </p:nvSpPr>
        <p:spPr>
          <a:xfrm>
            <a:off x="3423900" y="3316416"/>
            <a:ext cx="2251800"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9pPr>
          </a:lstStyle>
          <a:p>
            <a:r>
              <a:rPr lang="es-CO" sz="1200" dirty="0">
                <a:solidFill>
                  <a:schemeClr val="accent1"/>
                </a:solidFill>
              </a:rPr>
              <a:t>Comentarios a los Gastos</a:t>
            </a:r>
          </a:p>
        </p:txBody>
      </p:sp>
      <p:sp>
        <p:nvSpPr>
          <p:cNvPr id="3" name="Google Shape;148;p28">
            <a:extLst>
              <a:ext uri="{FF2B5EF4-FFF2-40B4-BE49-F238E27FC236}">
                <a16:creationId xmlns:a16="http://schemas.microsoft.com/office/drawing/2014/main" id="{3E250AC2-BB94-3281-F728-B217F4FC8624}"/>
              </a:ext>
            </a:extLst>
          </p:cNvPr>
          <p:cNvSpPr txBox="1">
            <a:spLocks/>
          </p:cNvSpPr>
          <p:nvPr/>
        </p:nvSpPr>
        <p:spPr>
          <a:xfrm>
            <a:off x="3423900" y="4036704"/>
            <a:ext cx="3915544"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9pPr>
          </a:lstStyle>
          <a:p>
            <a:r>
              <a:rPr lang="es-CO" sz="1200" dirty="0">
                <a:solidFill>
                  <a:schemeClr val="accent1"/>
                </a:solidFill>
              </a:rPr>
              <a:t>Comentarios al efecto fiscal del Proyecto de Presupuesto General de la Nación </a:t>
            </a:r>
          </a:p>
        </p:txBody>
      </p:sp>
      <p:sp>
        <p:nvSpPr>
          <p:cNvPr id="4" name="Google Shape;158;p28">
            <a:extLst>
              <a:ext uri="{FF2B5EF4-FFF2-40B4-BE49-F238E27FC236}">
                <a16:creationId xmlns:a16="http://schemas.microsoft.com/office/drawing/2014/main" id="{DF9906AE-BAB3-DDAA-E606-6C7A29033F6A}"/>
              </a:ext>
            </a:extLst>
          </p:cNvPr>
          <p:cNvSpPr txBox="1">
            <a:spLocks/>
          </p:cNvSpPr>
          <p:nvPr/>
        </p:nvSpPr>
        <p:spPr>
          <a:xfrm>
            <a:off x="2023007" y="4085508"/>
            <a:ext cx="15735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9pPr>
          </a:lstStyle>
          <a:p>
            <a:r>
              <a:rPr lang="en" sz="4400" dirty="0">
                <a:solidFill>
                  <a:schemeClr val="lt1"/>
                </a:solidFill>
              </a:rPr>
              <a:t>05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68027BC6-DC52-5B13-9FE9-1EFD08323AD1}"/>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7AB096C8-EA38-FA3D-D116-F1220D37A09E}"/>
              </a:ext>
            </a:extLst>
          </p:cNvPr>
          <p:cNvSpPr/>
          <p:nvPr/>
        </p:nvSpPr>
        <p:spPr>
          <a:xfrm>
            <a:off x="6536826" y="3319220"/>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marL="0" marR="0" lvl="0" indent="0" algn="l" defTabSz="459577" rtl="0" eaLnBrk="1" fontAlgn="auto" latinLnBrk="0" hangingPunct="1">
              <a:lnSpc>
                <a:spcPct val="100000"/>
              </a:lnSpc>
              <a:spcBef>
                <a:spcPts val="0"/>
              </a:spcBef>
              <a:spcAft>
                <a:spcPts val="0"/>
              </a:spcAft>
              <a:buClr>
                <a:srgbClr val="000000"/>
              </a:buClr>
              <a:buSzTx/>
              <a:buFont typeface="Arial"/>
              <a:buNone/>
              <a:tabLst/>
              <a:defRPr/>
            </a:pPr>
            <a:endParaRPr kumimoji="0" sz="1092" b="0" i="0" u="none" strike="noStrike" kern="0" cap="none" spc="0" normalizeH="0" baseline="0" noProof="0">
              <a:ln>
                <a:noFill/>
              </a:ln>
              <a:solidFill>
                <a:prstClr val="black"/>
              </a:solidFill>
              <a:effectLst/>
              <a:uLnTx/>
              <a:uFillTx/>
              <a:latin typeface="Calibri"/>
              <a:cs typeface="Arial"/>
              <a:sym typeface="Arial"/>
            </a:endParaRPr>
          </a:p>
        </p:txBody>
      </p:sp>
      <p:sp>
        <p:nvSpPr>
          <p:cNvPr id="26" name="object 2">
            <a:extLst>
              <a:ext uri="{FF2B5EF4-FFF2-40B4-BE49-F238E27FC236}">
                <a16:creationId xmlns:a16="http://schemas.microsoft.com/office/drawing/2014/main" id="{5B70DC7D-70BA-F503-87D9-1A65CEDFE42D}"/>
              </a:ext>
            </a:extLst>
          </p:cNvPr>
          <p:cNvSpPr txBox="1">
            <a:spLocks/>
          </p:cNvSpPr>
          <p:nvPr/>
        </p:nvSpPr>
        <p:spPr>
          <a:xfrm>
            <a:off x="6536826" y="1351103"/>
            <a:ext cx="2607174" cy="1690959"/>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r>
              <a:rPr kumimoji="0" lang="es-ES" sz="2730" b="1" i="0" u="none" strike="noStrike" kern="0" cap="none" spc="82" normalizeH="0" baseline="0" noProof="0" dirty="0">
                <a:ln>
                  <a:noFill/>
                </a:ln>
                <a:solidFill>
                  <a:srgbClr val="556D93"/>
                </a:solidFill>
                <a:effectLst/>
                <a:uLnTx/>
                <a:uFillTx/>
                <a:latin typeface="Arial"/>
                <a:cs typeface="Arial"/>
                <a:sym typeface="Arial"/>
              </a:rPr>
              <a:t>Variación del Presupuesto de Inversión por Sectores </a:t>
            </a:r>
          </a:p>
        </p:txBody>
      </p:sp>
      <p:sp>
        <p:nvSpPr>
          <p:cNvPr id="5" name="object 2">
            <a:extLst>
              <a:ext uri="{FF2B5EF4-FFF2-40B4-BE49-F238E27FC236}">
                <a16:creationId xmlns:a16="http://schemas.microsoft.com/office/drawing/2014/main" id="{9B300E2B-782F-6174-904D-C91FF729BFFF}"/>
              </a:ext>
            </a:extLst>
          </p:cNvPr>
          <p:cNvSpPr txBox="1">
            <a:spLocks/>
          </p:cNvSpPr>
          <p:nvPr/>
        </p:nvSpPr>
        <p:spPr>
          <a:xfrm>
            <a:off x="6763010" y="4876019"/>
            <a:ext cx="1829327" cy="454210"/>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r>
              <a:rPr kumimoji="0" lang="es-ES" sz="800" b="0" i="0" u="none" strike="noStrike" kern="0" cap="none" spc="82" normalizeH="0" baseline="0" noProof="0" dirty="0">
                <a:ln>
                  <a:noFill/>
                </a:ln>
                <a:solidFill>
                  <a:srgbClr val="556D93"/>
                </a:solidFill>
                <a:effectLst/>
                <a:uLnTx/>
                <a:uFillTx/>
                <a:latin typeface="Arial"/>
                <a:cs typeface="Arial"/>
                <a:sym typeface="Arial"/>
              </a:rPr>
              <a:t>Cifras en Billones</a:t>
            </a:r>
          </a:p>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endParaRPr kumimoji="0" lang="es-ES" sz="2000" b="1" i="0" u="none" strike="noStrike" kern="0" cap="none" spc="82" normalizeH="0" baseline="0" noProof="0" dirty="0">
              <a:ln>
                <a:noFill/>
              </a:ln>
              <a:solidFill>
                <a:srgbClr val="556D93"/>
              </a:solidFill>
              <a:effectLst/>
              <a:uLnTx/>
              <a:uFillTx/>
              <a:latin typeface="Arial"/>
              <a:cs typeface="Arial"/>
              <a:sym typeface="Arial"/>
            </a:endParaRPr>
          </a:p>
        </p:txBody>
      </p:sp>
      <p:graphicFrame>
        <p:nvGraphicFramePr>
          <p:cNvPr id="4" name="Tabla 3">
            <a:extLst>
              <a:ext uri="{FF2B5EF4-FFF2-40B4-BE49-F238E27FC236}">
                <a16:creationId xmlns:a16="http://schemas.microsoft.com/office/drawing/2014/main" id="{FFEA93A8-4AF5-D487-5597-A88C2BDBAEB8}"/>
              </a:ext>
            </a:extLst>
          </p:cNvPr>
          <p:cNvGraphicFramePr>
            <a:graphicFrameLocks noGrp="1"/>
          </p:cNvGraphicFramePr>
          <p:nvPr>
            <p:extLst>
              <p:ext uri="{D42A27DB-BD31-4B8C-83A1-F6EECF244321}">
                <p14:modId xmlns:p14="http://schemas.microsoft.com/office/powerpoint/2010/main" val="2082111976"/>
              </p:ext>
            </p:extLst>
          </p:nvPr>
        </p:nvGraphicFramePr>
        <p:xfrm>
          <a:off x="354037" y="163079"/>
          <a:ext cx="5869527" cy="4862181"/>
        </p:xfrm>
        <a:graphic>
          <a:graphicData uri="http://schemas.openxmlformats.org/drawingml/2006/table">
            <a:tbl>
              <a:tblPr/>
              <a:tblGrid>
                <a:gridCol w="3189263">
                  <a:extLst>
                    <a:ext uri="{9D8B030D-6E8A-4147-A177-3AD203B41FA5}">
                      <a16:colId xmlns:a16="http://schemas.microsoft.com/office/drawing/2014/main" val="2488623635"/>
                    </a:ext>
                  </a:extLst>
                </a:gridCol>
                <a:gridCol w="1057275">
                  <a:extLst>
                    <a:ext uri="{9D8B030D-6E8A-4147-A177-3AD203B41FA5}">
                      <a16:colId xmlns:a16="http://schemas.microsoft.com/office/drawing/2014/main" val="485451659"/>
                    </a:ext>
                  </a:extLst>
                </a:gridCol>
                <a:gridCol w="790575">
                  <a:extLst>
                    <a:ext uri="{9D8B030D-6E8A-4147-A177-3AD203B41FA5}">
                      <a16:colId xmlns:a16="http://schemas.microsoft.com/office/drawing/2014/main" val="1841280942"/>
                    </a:ext>
                  </a:extLst>
                </a:gridCol>
                <a:gridCol w="832414">
                  <a:extLst>
                    <a:ext uri="{9D8B030D-6E8A-4147-A177-3AD203B41FA5}">
                      <a16:colId xmlns:a16="http://schemas.microsoft.com/office/drawing/2014/main" val="1692331427"/>
                    </a:ext>
                  </a:extLst>
                </a:gridCol>
              </a:tblGrid>
              <a:tr h="313171">
                <a:tc>
                  <a:txBody>
                    <a:bodyPr/>
                    <a:lstStyle/>
                    <a:p>
                      <a:pPr algn="ctr" fontAlgn="ctr">
                        <a:buNone/>
                      </a:pPr>
                      <a:r>
                        <a:rPr lang="es-CO" sz="950" b="1" i="0" u="none" strike="noStrike" dirty="0">
                          <a:solidFill>
                            <a:schemeClr val="bg1"/>
                          </a:solidFill>
                          <a:effectLst/>
                          <a:latin typeface="Calibri" panose="020F0502020204030204" pitchFamily="34" charset="0"/>
                        </a:rPr>
                        <a:t>SECTOR</a:t>
                      </a:r>
                    </a:p>
                  </a:txBody>
                  <a:tcPr marL="1919" marR="1919" marT="1919"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2C3386"/>
                    </a:solidFill>
                  </a:tcPr>
                </a:tc>
                <a:tc>
                  <a:txBody>
                    <a:bodyPr/>
                    <a:lstStyle/>
                    <a:p>
                      <a:pPr algn="ctr" fontAlgn="b">
                        <a:buNone/>
                      </a:pPr>
                      <a:r>
                        <a:rPr lang="es-CO" sz="950" b="1" i="0" u="none" strike="noStrike" dirty="0">
                          <a:solidFill>
                            <a:schemeClr val="bg1"/>
                          </a:solidFill>
                          <a:effectLst/>
                          <a:latin typeface="Calibri" panose="020F0502020204030204" pitchFamily="34" charset="0"/>
                        </a:rPr>
                        <a:t>2025</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2C3386"/>
                    </a:solidFill>
                  </a:tcPr>
                </a:tc>
                <a:tc>
                  <a:txBody>
                    <a:bodyPr/>
                    <a:lstStyle/>
                    <a:p>
                      <a:pPr algn="ctr" fontAlgn="b">
                        <a:buNone/>
                      </a:pPr>
                      <a:r>
                        <a:rPr lang="es-CO" sz="950" b="1" i="0" u="none" strike="noStrike" dirty="0">
                          <a:solidFill>
                            <a:schemeClr val="bg1"/>
                          </a:solidFill>
                          <a:effectLst/>
                          <a:latin typeface="Calibri" panose="020F0502020204030204" pitchFamily="34" charset="0"/>
                        </a:rPr>
                        <a:t>2026</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2C3386"/>
                    </a:solidFill>
                  </a:tcPr>
                </a:tc>
                <a:tc>
                  <a:txBody>
                    <a:bodyPr/>
                    <a:lstStyle/>
                    <a:p>
                      <a:pPr algn="ctr" fontAlgn="b">
                        <a:buNone/>
                      </a:pPr>
                      <a:r>
                        <a:rPr lang="es-CO" sz="950" b="1" i="0" u="none" strike="noStrike" dirty="0">
                          <a:solidFill>
                            <a:schemeClr val="bg1"/>
                          </a:solidFill>
                          <a:effectLst/>
                          <a:latin typeface="Calibri" panose="020F0502020204030204" pitchFamily="34" charset="0"/>
                        </a:rPr>
                        <a:t>VARIACIÓN</a:t>
                      </a:r>
                    </a:p>
                  </a:txBody>
                  <a:tcPr marL="1919" marR="1919" marT="1919"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2C3386"/>
                    </a:solidFill>
                  </a:tcPr>
                </a:tc>
                <a:extLst>
                  <a:ext uri="{0D108BD9-81ED-4DB2-BD59-A6C34878D82A}">
                    <a16:rowId xmlns:a16="http://schemas.microsoft.com/office/drawing/2014/main" val="3269118116"/>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INCLUSIÓN SOCIAL Y RECONCILIACIÓN</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$ 8,24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$ 12,75</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55%</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extLst>
                  <a:ext uri="{0D108BD9-81ED-4DB2-BD59-A6C34878D82A}">
                    <a16:rowId xmlns:a16="http://schemas.microsoft.com/office/drawing/2014/main" val="1557804002"/>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DEFENSA Y POLICÍA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$ 2,49</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$ 3,68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47%</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8C47D"/>
                    </a:solidFill>
                  </a:tcPr>
                </a:tc>
                <a:extLst>
                  <a:ext uri="{0D108BD9-81ED-4DB2-BD59-A6C34878D82A}">
                    <a16:rowId xmlns:a16="http://schemas.microsoft.com/office/drawing/2014/main" val="4155763657"/>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MINAS Y ENERGÍA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$ 7,42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$ 10,14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37%</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7CD7E"/>
                    </a:solidFill>
                  </a:tcPr>
                </a:tc>
                <a:extLst>
                  <a:ext uri="{0D108BD9-81ED-4DB2-BD59-A6C34878D82A}">
                    <a16:rowId xmlns:a16="http://schemas.microsoft.com/office/drawing/2014/main" val="3290606398"/>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PLANEACIÓN</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$ 0,78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$ 1,03</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32%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D17F"/>
                    </a:solidFill>
                  </a:tcPr>
                </a:tc>
                <a:extLst>
                  <a:ext uri="{0D108BD9-81ED-4DB2-BD59-A6C34878D82A}">
                    <a16:rowId xmlns:a16="http://schemas.microsoft.com/office/drawing/2014/main" val="2534662552"/>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CIENCIA, TECNOLOGÍA E INNOVACIÓN</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$ 0,27</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$ 0,35</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31%</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8D27F"/>
                    </a:solidFill>
                  </a:tcPr>
                </a:tc>
                <a:extLst>
                  <a:ext uri="{0D108BD9-81ED-4DB2-BD59-A6C34878D82A}">
                    <a16:rowId xmlns:a16="http://schemas.microsoft.com/office/drawing/2014/main" val="1786935863"/>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FISCALÍA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$ 0,34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20%</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7DB81"/>
                    </a:solidFill>
                  </a:tcPr>
                </a:tc>
                <a:extLst>
                  <a:ext uri="{0D108BD9-81ED-4DB2-BD59-A6C34878D82A}">
                    <a16:rowId xmlns:a16="http://schemas.microsoft.com/office/drawing/2014/main" val="4018753286"/>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REGISTRADURÍA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$ 0,34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15%</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4DF82"/>
                    </a:solidFill>
                  </a:tcPr>
                </a:tc>
                <a:extLst>
                  <a:ext uri="{0D108BD9-81ED-4DB2-BD59-A6C34878D82A}">
                    <a16:rowId xmlns:a16="http://schemas.microsoft.com/office/drawing/2014/main" val="3194283568"/>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TRANSPORTE</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$ 13,75</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$ 15,33</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12%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283"/>
                    </a:solidFill>
                  </a:tcPr>
                </a:tc>
                <a:extLst>
                  <a:ext uri="{0D108BD9-81ED-4DB2-BD59-A6C34878D82A}">
                    <a16:rowId xmlns:a16="http://schemas.microsoft.com/office/drawing/2014/main" val="2234183588"/>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RAMA JUDICIAL</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$ 1,30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$ 1,45</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283"/>
                    </a:solidFill>
                  </a:tcPr>
                </a:tc>
                <a:extLst>
                  <a:ext uri="{0D108BD9-81ED-4DB2-BD59-A6C34878D82A}">
                    <a16:rowId xmlns:a16="http://schemas.microsoft.com/office/drawing/2014/main" val="1907222012"/>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HACIENDA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$ 4,41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$ 4,91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11%</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283"/>
                    </a:solidFill>
                  </a:tcPr>
                </a:tc>
                <a:extLst>
                  <a:ext uri="{0D108BD9-81ED-4DB2-BD59-A6C34878D82A}">
                    <a16:rowId xmlns:a16="http://schemas.microsoft.com/office/drawing/2014/main" val="665628528"/>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AMBIENTE Y DESARROLLO SOSTENIBLE</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$ 0,99</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$ 1,10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11%</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383"/>
                    </a:solidFill>
                  </a:tcPr>
                </a:tc>
                <a:extLst>
                  <a:ext uri="{0D108BD9-81ED-4DB2-BD59-A6C34878D82A}">
                    <a16:rowId xmlns:a16="http://schemas.microsoft.com/office/drawing/2014/main" val="3634262836"/>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SALUD Y PROTECCIÓN</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$ 2,14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$ 2,34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9%</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483"/>
                    </a:solidFill>
                  </a:tcPr>
                </a:tc>
                <a:extLst>
                  <a:ext uri="{0D108BD9-81ED-4DB2-BD59-A6C34878D82A}">
                    <a16:rowId xmlns:a16="http://schemas.microsoft.com/office/drawing/2014/main" val="53194868"/>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RELACIONES EXTERIORES</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$ 0,19</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$ 0,20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E884"/>
                    </a:solidFill>
                  </a:tcPr>
                </a:tc>
                <a:extLst>
                  <a:ext uri="{0D108BD9-81ED-4DB2-BD59-A6C34878D82A}">
                    <a16:rowId xmlns:a16="http://schemas.microsoft.com/office/drawing/2014/main" val="3682997774"/>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EMPLEO PÚBLICO</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3%</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7E984"/>
                    </a:solidFill>
                  </a:tcPr>
                </a:tc>
                <a:extLst>
                  <a:ext uri="{0D108BD9-81ED-4DB2-BD59-A6C34878D82A}">
                    <a16:rowId xmlns:a16="http://schemas.microsoft.com/office/drawing/2014/main" val="3822138498"/>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TRABAJO</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$ 6,64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$ 6,78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A84"/>
                    </a:solidFill>
                  </a:tcPr>
                </a:tc>
                <a:extLst>
                  <a:ext uri="{0D108BD9-81ED-4DB2-BD59-A6C34878D82A}">
                    <a16:rowId xmlns:a16="http://schemas.microsoft.com/office/drawing/2014/main" val="1309409263"/>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CULTURA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$ 0,74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$ 0,74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0%</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extLst>
                  <a:ext uri="{0D108BD9-81ED-4DB2-BD59-A6C34878D82A}">
                    <a16:rowId xmlns:a16="http://schemas.microsoft.com/office/drawing/2014/main" val="2664893273"/>
                  </a:ext>
                </a:extLst>
              </a:tr>
              <a:tr h="135098">
                <a:tc>
                  <a:txBody>
                    <a:bodyPr/>
                    <a:lstStyle/>
                    <a:p>
                      <a:pPr algn="l" fontAlgn="ctr">
                        <a:buNone/>
                      </a:pPr>
                      <a:r>
                        <a:rPr lang="es-ES" sz="950" b="0" i="0" u="none" strike="noStrike" dirty="0">
                          <a:solidFill>
                            <a:srgbClr val="000000"/>
                          </a:solidFill>
                          <a:effectLst/>
                          <a:latin typeface="Calibri" panose="020F0502020204030204" pitchFamily="34" charset="0"/>
                        </a:rPr>
                        <a:t>VERDAD, JUSTICIA, REPARACIÓN (…)</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$ 0,27</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$ 0,27</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0%</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E983"/>
                    </a:solidFill>
                  </a:tcPr>
                </a:tc>
                <a:extLst>
                  <a:ext uri="{0D108BD9-81ED-4DB2-BD59-A6C34878D82A}">
                    <a16:rowId xmlns:a16="http://schemas.microsoft.com/office/drawing/2014/main" val="2345846808"/>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IGUALDAD Y EQUIDAD</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$ 10,15</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$ 9,42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-7%</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57F"/>
                    </a:solidFill>
                  </a:tcPr>
                </a:tc>
                <a:extLst>
                  <a:ext uri="{0D108BD9-81ED-4DB2-BD59-A6C34878D82A}">
                    <a16:rowId xmlns:a16="http://schemas.microsoft.com/office/drawing/2014/main" val="2870246893"/>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JUSTICIA Y DEL DERECHO</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$ 0,81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$ 0,71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-13%</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C57C"/>
                    </a:solidFill>
                  </a:tcPr>
                </a:tc>
                <a:extLst>
                  <a:ext uri="{0D108BD9-81ED-4DB2-BD59-A6C34878D82A}">
                    <a16:rowId xmlns:a16="http://schemas.microsoft.com/office/drawing/2014/main" val="1430110736"/>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INTERIOR</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-17%</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B97A"/>
                    </a:solidFill>
                  </a:tcPr>
                </a:tc>
                <a:extLst>
                  <a:ext uri="{0D108BD9-81ED-4DB2-BD59-A6C34878D82A}">
                    <a16:rowId xmlns:a16="http://schemas.microsoft.com/office/drawing/2014/main" val="1749889592"/>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EDUCACIÓN</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$ 8,27</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$ 6,82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-17%</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B77A"/>
                    </a:solidFill>
                  </a:tcPr>
                </a:tc>
                <a:extLst>
                  <a:ext uri="{0D108BD9-81ED-4DB2-BD59-A6C34878D82A}">
                    <a16:rowId xmlns:a16="http://schemas.microsoft.com/office/drawing/2014/main" val="2084886232"/>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CONGRESO DE LA REPÚBLICA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$ 0,20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$ 0,16</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-20%</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AE78"/>
                    </a:solidFill>
                  </a:tcPr>
                </a:tc>
                <a:extLst>
                  <a:ext uri="{0D108BD9-81ED-4DB2-BD59-A6C34878D82A}">
                    <a16:rowId xmlns:a16="http://schemas.microsoft.com/office/drawing/2014/main" val="3228793111"/>
                  </a:ext>
                </a:extLst>
              </a:tr>
              <a:tr h="135098">
                <a:tc>
                  <a:txBody>
                    <a:bodyPr/>
                    <a:lstStyle/>
                    <a:p>
                      <a:pPr algn="l" fontAlgn="ctr">
                        <a:buNone/>
                      </a:pPr>
                      <a:r>
                        <a:rPr lang="es-ES" sz="950" b="0" i="0" u="none" strike="noStrike">
                          <a:solidFill>
                            <a:srgbClr val="000000"/>
                          </a:solidFill>
                          <a:effectLst/>
                          <a:latin typeface="Calibri" panose="020F0502020204030204" pitchFamily="34" charset="0"/>
                        </a:rPr>
                        <a:t>TECNOLOGÍAS DE LA INFORMACIÓN Y LAS COMUNICACIONES</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$ 1,92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$ 1,51</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-22%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AB77"/>
                    </a:solidFill>
                  </a:tcPr>
                </a:tc>
                <a:extLst>
                  <a:ext uri="{0D108BD9-81ED-4DB2-BD59-A6C34878D82A}">
                    <a16:rowId xmlns:a16="http://schemas.microsoft.com/office/drawing/2014/main" val="1216467409"/>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ORGANISMOS DE CONTROL</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$ 0,33</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AA77"/>
                    </a:solidFill>
                  </a:tcPr>
                </a:tc>
                <a:extLst>
                  <a:ext uri="{0D108BD9-81ED-4DB2-BD59-A6C34878D82A}">
                    <a16:rowId xmlns:a16="http://schemas.microsoft.com/office/drawing/2014/main" val="1757456528"/>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AGRICULTURA Y DESARROLLO RURAL</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$ 4,29</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$ 3,16</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-26%</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9D75"/>
                    </a:solidFill>
                  </a:tcPr>
                </a:tc>
                <a:extLst>
                  <a:ext uri="{0D108BD9-81ED-4DB2-BD59-A6C34878D82A}">
                    <a16:rowId xmlns:a16="http://schemas.microsoft.com/office/drawing/2014/main" val="2188683301"/>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COMERCIO, INDUSTRIA Y TURISMO</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$ 0,40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$ 0,28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-30%</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9273"/>
                    </a:solidFill>
                  </a:tcPr>
                </a:tc>
                <a:extLst>
                  <a:ext uri="{0D108BD9-81ED-4DB2-BD59-A6C34878D82A}">
                    <a16:rowId xmlns:a16="http://schemas.microsoft.com/office/drawing/2014/main" val="3884496242"/>
                  </a:ext>
                </a:extLst>
              </a:tr>
              <a:tr h="135098">
                <a:tc>
                  <a:txBody>
                    <a:bodyPr/>
                    <a:lstStyle/>
                    <a:p>
                      <a:pPr algn="l" fontAlgn="ctr">
                        <a:buNone/>
                      </a:pPr>
                      <a:r>
                        <a:rPr lang="es-CO" sz="950" b="0" i="0" u="none" strike="noStrike" dirty="0">
                          <a:solidFill>
                            <a:srgbClr val="000000"/>
                          </a:solidFill>
                          <a:effectLst/>
                          <a:latin typeface="Calibri" panose="020F0502020204030204" pitchFamily="34" charset="0"/>
                        </a:rPr>
                        <a:t>INTELIGENCIA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$ 0,04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$ 0,02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-39%</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776D"/>
                    </a:solidFill>
                  </a:tcPr>
                </a:tc>
                <a:extLst>
                  <a:ext uri="{0D108BD9-81ED-4DB2-BD59-A6C34878D82A}">
                    <a16:rowId xmlns:a16="http://schemas.microsoft.com/office/drawing/2014/main" val="78992050"/>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DEPORTE Y RECREACIÓN</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$ 0,40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$ 0,24</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-40%</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766D"/>
                    </a:solidFill>
                  </a:tcPr>
                </a:tc>
                <a:extLst>
                  <a:ext uri="{0D108BD9-81ED-4DB2-BD59-A6C34878D82A}">
                    <a16:rowId xmlns:a16="http://schemas.microsoft.com/office/drawing/2014/main" val="3508548741"/>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VIVIENDA, CIUDAD Y TERRITORIO</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$ 4,40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$ 2,58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-41%</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706C"/>
                    </a:solidFill>
                  </a:tcPr>
                </a:tc>
                <a:extLst>
                  <a:ext uri="{0D108BD9-81ED-4DB2-BD59-A6C34878D82A}">
                    <a16:rowId xmlns:a16="http://schemas.microsoft.com/office/drawing/2014/main" val="3144108102"/>
                  </a:ext>
                </a:extLst>
              </a:tr>
              <a:tr h="135098">
                <a:tc>
                  <a:txBody>
                    <a:bodyPr/>
                    <a:lstStyle/>
                    <a:p>
                      <a:pPr algn="l" fontAlgn="ctr">
                        <a:buNone/>
                      </a:pPr>
                      <a:r>
                        <a:rPr lang="es-CO" sz="950" b="0" i="0" u="none" strike="noStrike">
                          <a:solidFill>
                            <a:srgbClr val="000000"/>
                          </a:solidFill>
                          <a:effectLst/>
                          <a:latin typeface="Calibri" panose="020F0502020204030204" pitchFamily="34" charset="0"/>
                        </a:rPr>
                        <a:t>INFORMACIÓN ESTADÍSTICA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$ 0,90</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$ 0,52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-42%</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6F6C"/>
                    </a:solidFill>
                  </a:tcPr>
                </a:tc>
                <a:extLst>
                  <a:ext uri="{0D108BD9-81ED-4DB2-BD59-A6C34878D82A}">
                    <a16:rowId xmlns:a16="http://schemas.microsoft.com/office/drawing/2014/main" val="23536082"/>
                  </a:ext>
                </a:extLst>
              </a:tr>
              <a:tr h="148040">
                <a:tc>
                  <a:txBody>
                    <a:bodyPr/>
                    <a:lstStyle/>
                    <a:p>
                      <a:pPr algn="l" fontAlgn="ctr">
                        <a:buNone/>
                      </a:pPr>
                      <a:r>
                        <a:rPr lang="es-CO" sz="950" b="0" i="0" u="none" strike="noStrike" dirty="0">
                          <a:solidFill>
                            <a:srgbClr val="000000"/>
                          </a:solidFill>
                          <a:effectLst/>
                          <a:latin typeface="Calibri" panose="020F0502020204030204" pitchFamily="34" charset="0"/>
                        </a:rPr>
                        <a:t>PRESIDENCIA DE LA REPÚBLICA</a:t>
                      </a:r>
                    </a:p>
                  </a:txBody>
                  <a:tcPr marL="1919" marR="1919" marT="1919"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lgn="ctr" fontAlgn="b">
                        <a:buNone/>
                      </a:pPr>
                      <a:r>
                        <a:rPr lang="es-CO" sz="950" b="0" i="0" u="none" strike="noStrike">
                          <a:solidFill>
                            <a:srgbClr val="000000"/>
                          </a:solidFill>
                          <a:effectLst/>
                          <a:latin typeface="Calibri" panose="020F0502020204030204" pitchFamily="34" charset="0"/>
                        </a:rPr>
                        <a:t>$ 0,58</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lgn="ctr" fontAlgn="b">
                        <a:buNone/>
                      </a:pPr>
                      <a:r>
                        <a:rPr lang="es-CO" sz="950" b="0" i="0" u="none" strike="noStrike">
                          <a:solidFill>
                            <a:srgbClr val="000000"/>
                          </a:solidFill>
                          <a:effectLst/>
                          <a:latin typeface="Calibri" panose="020F0502020204030204" pitchFamily="34" charset="0"/>
                        </a:rPr>
                        <a:t>$ 0,32</a:t>
                      </a:r>
                    </a:p>
                  </a:txBody>
                  <a:tcPr marL="1919" marR="1919" marT="1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-44%</a:t>
                      </a:r>
                    </a:p>
                  </a:txBody>
                  <a:tcPr marL="1919" marR="1919" marT="1919"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8696B"/>
                    </a:solidFill>
                  </a:tcPr>
                </a:tc>
                <a:extLst>
                  <a:ext uri="{0D108BD9-81ED-4DB2-BD59-A6C34878D82A}">
                    <a16:rowId xmlns:a16="http://schemas.microsoft.com/office/drawing/2014/main" val="3306921515"/>
                  </a:ext>
                </a:extLst>
              </a:tr>
            </a:tbl>
          </a:graphicData>
        </a:graphic>
      </p:graphicFrame>
    </p:spTree>
    <p:extLst>
      <p:ext uri="{BB962C8B-B14F-4D97-AF65-F5344CB8AC3E}">
        <p14:creationId xmlns:p14="http://schemas.microsoft.com/office/powerpoint/2010/main" val="569009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240">
          <a:extLst>
            <a:ext uri="{FF2B5EF4-FFF2-40B4-BE49-F238E27FC236}">
              <a16:creationId xmlns:a16="http://schemas.microsoft.com/office/drawing/2014/main" id="{72746994-BC83-6913-B1E6-EFB865C61884}"/>
            </a:ext>
          </a:extLst>
        </p:cNvPr>
        <p:cNvGrpSpPr/>
        <p:nvPr/>
      </p:nvGrpSpPr>
      <p:grpSpPr>
        <a:xfrm>
          <a:off x="0" y="0"/>
          <a:ext cx="0" cy="0"/>
          <a:chOff x="0" y="0"/>
          <a:chExt cx="0" cy="0"/>
        </a:xfrm>
      </p:grpSpPr>
      <p:sp>
        <p:nvSpPr>
          <p:cNvPr id="241" name="Google Shape;241;p36">
            <a:extLst>
              <a:ext uri="{FF2B5EF4-FFF2-40B4-BE49-F238E27FC236}">
                <a16:creationId xmlns:a16="http://schemas.microsoft.com/office/drawing/2014/main" id="{EF3294A2-B937-32DA-D5B5-67FB10B0D7DE}"/>
              </a:ext>
            </a:extLst>
          </p:cNvPr>
          <p:cNvSpPr/>
          <p:nvPr/>
        </p:nvSpPr>
        <p:spPr>
          <a:xfrm rot="-5400000" flipH="1">
            <a:off x="2924773" y="-773450"/>
            <a:ext cx="2581463" cy="6158910"/>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3" name="Google Shape;243;p36">
            <a:extLst>
              <a:ext uri="{FF2B5EF4-FFF2-40B4-BE49-F238E27FC236}">
                <a16:creationId xmlns:a16="http://schemas.microsoft.com/office/drawing/2014/main" id="{8080AA47-4A82-FAEF-8A05-0FBBF23C5FAC}"/>
              </a:ext>
            </a:extLst>
          </p:cNvPr>
          <p:cNvSpPr/>
          <p:nvPr/>
        </p:nvSpPr>
        <p:spPr>
          <a:xfrm rot="-5400000" flipH="1">
            <a:off x="593308" y="3993754"/>
            <a:ext cx="556492" cy="1742975"/>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4" name="Google Shape;244;p36">
            <a:extLst>
              <a:ext uri="{FF2B5EF4-FFF2-40B4-BE49-F238E27FC236}">
                <a16:creationId xmlns:a16="http://schemas.microsoft.com/office/drawing/2014/main" id="{407C41C5-648A-9488-6FE6-6C075E3DEF79}"/>
              </a:ext>
            </a:extLst>
          </p:cNvPr>
          <p:cNvSpPr/>
          <p:nvPr/>
        </p:nvSpPr>
        <p:spPr>
          <a:xfrm rot="-5400000" flipH="1">
            <a:off x="8279121" y="74287"/>
            <a:ext cx="938987" cy="790489"/>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3" name="object 3">
            <a:extLst>
              <a:ext uri="{FF2B5EF4-FFF2-40B4-BE49-F238E27FC236}">
                <a16:creationId xmlns:a16="http://schemas.microsoft.com/office/drawing/2014/main" id="{2F3D0F0C-5D6E-35C7-A38E-A2E401D6C536}"/>
              </a:ext>
            </a:extLst>
          </p:cNvPr>
          <p:cNvSpPr txBox="1"/>
          <p:nvPr/>
        </p:nvSpPr>
        <p:spPr>
          <a:xfrm>
            <a:off x="1289062" y="2034860"/>
            <a:ext cx="4424049" cy="1019092"/>
          </a:xfrm>
          <a:prstGeom prst="rect">
            <a:avLst/>
          </a:prstGeom>
        </p:spPr>
        <p:txBody>
          <a:bodyPr vert="horz" wrap="square" lIns="0" tIns="56609" rIns="0" bIns="0" rtlCol="0">
            <a:spAutoFit/>
          </a:bodyPr>
          <a:lstStyle/>
          <a:p>
            <a:pPr marL="5777" marR="2311" lvl="0" indent="0" algn="l" defTabSz="344683" rtl="0" eaLnBrk="1" fontAlgn="auto" latinLnBrk="0" hangingPunct="1">
              <a:lnSpc>
                <a:spcPts val="2507"/>
              </a:lnSpc>
              <a:spcBef>
                <a:spcPts val="446"/>
              </a:spcBef>
              <a:spcAft>
                <a:spcPts val="0"/>
              </a:spcAft>
              <a:buClrTx/>
              <a:buSzTx/>
              <a:buFont typeface="Arial"/>
              <a:buNone/>
              <a:tabLst/>
              <a:defRPr/>
            </a:pPr>
            <a:r>
              <a:rPr kumimoji="0" lang="en" sz="2800" b="1" i="0" u="none" strike="noStrike" kern="0" cap="none" spc="0" normalizeH="0" baseline="0" noProof="0" dirty="0">
                <a:ln>
                  <a:noFill/>
                </a:ln>
                <a:solidFill>
                  <a:srgbClr val="FFFFFF"/>
                </a:solidFill>
                <a:effectLst/>
                <a:uLnTx/>
                <a:uFillTx/>
                <a:latin typeface="Arial"/>
                <a:cs typeface="Arial"/>
                <a:sym typeface="Arial"/>
              </a:rPr>
              <a:t>Comentarios </a:t>
            </a:r>
            <a:r>
              <a:rPr kumimoji="0" lang="es-CO" sz="2800" b="1" i="0" u="none" strike="noStrike" kern="0" cap="none" spc="0" normalizeH="0" baseline="0" noProof="0" dirty="0">
                <a:ln>
                  <a:noFill/>
                </a:ln>
                <a:solidFill>
                  <a:srgbClr val="FFFFFF"/>
                </a:solidFill>
                <a:effectLst/>
                <a:uLnTx/>
                <a:uFillTx/>
                <a:latin typeface="Arial"/>
                <a:cs typeface="Arial"/>
                <a:sym typeface="Arial"/>
              </a:rPr>
              <a:t>al efecto fiscal </a:t>
            </a:r>
            <a:r>
              <a:rPr kumimoji="0" lang="en" sz="2800" b="1" i="0" u="none" strike="noStrike" kern="0" cap="none" spc="0" normalizeH="0" baseline="0" noProof="0" dirty="0">
                <a:ln>
                  <a:noFill/>
                </a:ln>
                <a:solidFill>
                  <a:srgbClr val="FFFFFF"/>
                </a:solidFill>
                <a:effectLst/>
                <a:uLnTx/>
                <a:uFillTx/>
                <a:latin typeface="Arial"/>
                <a:cs typeface="Arial"/>
                <a:sym typeface="Arial"/>
              </a:rPr>
              <a:t>del proyecto de presupuesto 2026</a:t>
            </a:r>
            <a:endParaRPr kumimoji="0" lang="es-ES" sz="2411" b="1" i="0" u="none" strike="noStrike" kern="1200" cap="none" spc="0" normalizeH="0" baseline="0" noProof="0" dirty="0">
              <a:ln>
                <a:noFill/>
              </a:ln>
              <a:solidFill>
                <a:srgbClr val="434343"/>
              </a:solidFill>
              <a:effectLst/>
              <a:uLnTx/>
              <a:uFillTx/>
              <a:latin typeface="Tahoma" panose="020B0604030504040204" pitchFamily="34" charset="0"/>
              <a:ea typeface="Tahoma" panose="020B0604030504040204" pitchFamily="34" charset="0"/>
              <a:cs typeface="Tahoma" panose="020B0604030504040204" pitchFamily="34" charset="0"/>
              <a:sym typeface="Arial"/>
            </a:endParaRPr>
          </a:p>
        </p:txBody>
      </p:sp>
      <p:sp>
        <p:nvSpPr>
          <p:cNvPr id="4" name="object 4">
            <a:extLst>
              <a:ext uri="{FF2B5EF4-FFF2-40B4-BE49-F238E27FC236}">
                <a16:creationId xmlns:a16="http://schemas.microsoft.com/office/drawing/2014/main" id="{5F1D208C-4F64-F8A7-FBE4-F0AFD9C48259}"/>
              </a:ext>
            </a:extLst>
          </p:cNvPr>
          <p:cNvSpPr/>
          <p:nvPr/>
        </p:nvSpPr>
        <p:spPr>
          <a:xfrm>
            <a:off x="1305482" y="3102733"/>
            <a:ext cx="875120" cy="49965"/>
          </a:xfrm>
          <a:custGeom>
            <a:avLst/>
            <a:gdLst/>
            <a:ahLst/>
            <a:cxnLst/>
            <a:rect l="l" t="t" r="r" b="b"/>
            <a:pathLst>
              <a:path w="1924050" h="109854">
                <a:moveTo>
                  <a:pt x="1923690" y="0"/>
                </a:moveTo>
                <a:lnTo>
                  <a:pt x="0" y="0"/>
                </a:lnTo>
                <a:lnTo>
                  <a:pt x="0" y="109357"/>
                </a:lnTo>
                <a:lnTo>
                  <a:pt x="1923690" y="109357"/>
                </a:lnTo>
                <a:lnTo>
                  <a:pt x="1923690" y="0"/>
                </a:lnTo>
                <a:close/>
              </a:path>
            </a:pathLst>
          </a:custGeom>
          <a:solidFill>
            <a:srgbClr val="E9A70B"/>
          </a:solidFill>
        </p:spPr>
        <p:txBody>
          <a:bodyPr wrap="square" lIns="0" tIns="0" rIns="0" bIns="0" rtlCol="0"/>
          <a:lstStyle/>
          <a:p>
            <a:pPr marL="0" marR="0" lvl="0" indent="0" algn="l" defTabSz="344683" rtl="0" eaLnBrk="1" fontAlgn="auto" latinLnBrk="0" hangingPunct="1">
              <a:lnSpc>
                <a:spcPct val="100000"/>
              </a:lnSpc>
              <a:spcBef>
                <a:spcPts val="0"/>
              </a:spcBef>
              <a:spcAft>
                <a:spcPts val="0"/>
              </a:spcAft>
              <a:buClrTx/>
              <a:buSzTx/>
              <a:buFont typeface="Arial"/>
              <a:buNone/>
              <a:tabLst/>
              <a:defRPr/>
            </a:pPr>
            <a:endParaRPr kumimoji="0" sz="819" b="0" i="0" u="none" strike="noStrike" kern="1200" cap="none" spc="0" normalizeH="0" baseline="0" noProof="0">
              <a:ln>
                <a:noFill/>
              </a:ln>
              <a:solidFill>
                <a:srgbClr val="434343"/>
              </a:solidFill>
              <a:effectLst/>
              <a:uLnTx/>
              <a:uFillTx/>
              <a:latin typeface="Arial"/>
              <a:ea typeface="+mn-ea"/>
              <a:cs typeface="Arial"/>
              <a:sym typeface="Arial"/>
            </a:endParaRPr>
          </a:p>
        </p:txBody>
      </p:sp>
      <p:sp>
        <p:nvSpPr>
          <p:cNvPr id="5" name="object 2">
            <a:extLst>
              <a:ext uri="{FF2B5EF4-FFF2-40B4-BE49-F238E27FC236}">
                <a16:creationId xmlns:a16="http://schemas.microsoft.com/office/drawing/2014/main" id="{43AAF9D7-C345-7D2D-B5D3-6FC6B5D0328F}"/>
              </a:ext>
            </a:extLst>
          </p:cNvPr>
          <p:cNvSpPr txBox="1">
            <a:spLocks/>
          </p:cNvSpPr>
          <p:nvPr/>
        </p:nvSpPr>
        <p:spPr>
          <a:xfrm>
            <a:off x="1289062" y="1015273"/>
            <a:ext cx="664572" cy="945823"/>
          </a:xfrm>
          <a:prstGeom prst="rect">
            <a:avLst/>
          </a:prstGeom>
        </p:spPr>
        <p:txBody>
          <a:bodyPr vert="horz" wrap="square" lIns="0" tIns="7798"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9pPr>
          </a:lstStyle>
          <a:p>
            <a:pPr marL="5777" marR="0" lvl="0" indent="0" algn="l" defTabSz="344683" rtl="0" eaLnBrk="1" fontAlgn="auto" latinLnBrk="0" hangingPunct="1">
              <a:lnSpc>
                <a:spcPct val="100000"/>
              </a:lnSpc>
              <a:spcBef>
                <a:spcPts val="62"/>
              </a:spcBef>
              <a:spcAft>
                <a:spcPts val="0"/>
              </a:spcAft>
              <a:buClr>
                <a:srgbClr val="000000"/>
              </a:buClr>
              <a:buSzTx/>
              <a:buFont typeface="Arial"/>
              <a:buNone/>
              <a:tabLst/>
              <a:defRPr/>
            </a:pPr>
            <a:r>
              <a:rPr lang="es-CO" sz="6095" b="1" kern="1200" spc="-326" dirty="0">
                <a:solidFill>
                  <a:srgbClr val="EAA80B"/>
                </a:solidFill>
                <a:latin typeface="Tahoma"/>
                <a:ea typeface="+mj-ea"/>
                <a:cs typeface="Tahoma"/>
              </a:rPr>
              <a:t>5</a:t>
            </a:r>
            <a:r>
              <a:rPr kumimoji="0" lang="es-CO" sz="6095" b="1" i="0" u="none" strike="noStrike" kern="1200" cap="none" spc="-326" normalizeH="0" baseline="0" noProof="0" dirty="0">
                <a:ln>
                  <a:noFill/>
                </a:ln>
                <a:solidFill>
                  <a:srgbClr val="EAA80B"/>
                </a:solidFill>
                <a:effectLst/>
                <a:uLnTx/>
                <a:uFillTx/>
                <a:latin typeface="Tahoma"/>
                <a:ea typeface="+mj-ea"/>
                <a:cs typeface="Tahoma"/>
                <a:sym typeface="Arial"/>
              </a:rPr>
              <a:t>.</a:t>
            </a:r>
          </a:p>
        </p:txBody>
      </p:sp>
    </p:spTree>
    <p:extLst>
      <p:ext uri="{BB962C8B-B14F-4D97-AF65-F5344CB8AC3E}">
        <p14:creationId xmlns:p14="http://schemas.microsoft.com/office/powerpoint/2010/main" val="684202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6588705F-313B-4052-DF1F-FB4211ADEED1}"/>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300E0FD1-0F78-CECB-2915-EC7C71DD0F7A}"/>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6" name="object 2">
            <a:extLst>
              <a:ext uri="{FF2B5EF4-FFF2-40B4-BE49-F238E27FC236}">
                <a16:creationId xmlns:a16="http://schemas.microsoft.com/office/drawing/2014/main" id="{BE9C17C4-E946-4CA2-34D5-46A96D1FDAD8}"/>
              </a:ext>
            </a:extLst>
          </p:cNvPr>
          <p:cNvSpPr txBox="1">
            <a:spLocks/>
          </p:cNvSpPr>
          <p:nvPr/>
        </p:nvSpPr>
        <p:spPr>
          <a:xfrm>
            <a:off x="440906" y="18331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Balance Fiscal- GNC </a:t>
            </a:r>
          </a:p>
          <a:p>
            <a:pPr marL="7703">
              <a:spcBef>
                <a:spcPts val="82"/>
              </a:spcBef>
            </a:pPr>
            <a:r>
              <a:rPr lang="es-ES" spc="82" dirty="0">
                <a:solidFill>
                  <a:srgbClr val="556D93"/>
                </a:solidFill>
              </a:rPr>
              <a:t>GOBIERNO NACIONAL CENTRAL </a:t>
            </a:r>
            <a:endParaRPr lang="es-ES" sz="2032" dirty="0">
              <a:latin typeface="Lucida Sans Unicode"/>
              <a:cs typeface="Lucida Sans Unicode"/>
            </a:endParaRPr>
          </a:p>
        </p:txBody>
      </p:sp>
      <p:sp>
        <p:nvSpPr>
          <p:cNvPr id="2" name="CuadroTexto 1">
            <a:extLst>
              <a:ext uri="{FF2B5EF4-FFF2-40B4-BE49-F238E27FC236}">
                <a16:creationId xmlns:a16="http://schemas.microsoft.com/office/drawing/2014/main" id="{B7F70391-9A67-AE79-F73C-94E5053532AD}"/>
              </a:ext>
            </a:extLst>
          </p:cNvPr>
          <p:cNvSpPr txBox="1"/>
          <p:nvPr/>
        </p:nvSpPr>
        <p:spPr>
          <a:xfrm>
            <a:off x="1615296" y="4564452"/>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solidFill>
                  <a:schemeClr val="dk1"/>
                </a:solidFill>
                <a:latin typeface="Catamaran Light"/>
                <a:cs typeface="Catamaran Light"/>
              </a:rPr>
              <a:t>Fuente: MFMP  2025. </a:t>
            </a:r>
            <a:r>
              <a:rPr lang="en-US" sz="1000" dirty="0" err="1">
                <a:solidFill>
                  <a:schemeClr val="dk1"/>
                </a:solidFill>
                <a:latin typeface="Catamaran Light"/>
                <a:cs typeface="Catamaran Light"/>
              </a:rPr>
              <a:t>Cálculos</a:t>
            </a:r>
            <a:r>
              <a:rPr lang="en-US" sz="1000" dirty="0">
                <a:solidFill>
                  <a:schemeClr val="dk1"/>
                </a:solidFill>
                <a:latin typeface="Catamaran Light"/>
                <a:cs typeface="Catamaran Light"/>
              </a:rPr>
              <a:t> CGR</a:t>
            </a:r>
          </a:p>
        </p:txBody>
      </p:sp>
      <p:sp>
        <p:nvSpPr>
          <p:cNvPr id="3" name="Rectángulo: esquinas redondeadas 2">
            <a:extLst>
              <a:ext uri="{FF2B5EF4-FFF2-40B4-BE49-F238E27FC236}">
                <a16:creationId xmlns:a16="http://schemas.microsoft.com/office/drawing/2014/main" id="{D2D25857-B974-F89E-04E2-119D44E7315D}"/>
              </a:ext>
            </a:extLst>
          </p:cNvPr>
          <p:cNvSpPr/>
          <p:nvPr/>
        </p:nvSpPr>
        <p:spPr>
          <a:xfrm>
            <a:off x="6540443" y="2693095"/>
            <a:ext cx="889349" cy="276899"/>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s-CO" dirty="0"/>
          </a:p>
          <a:p>
            <a:pPr algn="ctr"/>
            <a:r>
              <a:rPr lang="es-CO" dirty="0"/>
              <a:t>-7,1 %</a:t>
            </a:r>
          </a:p>
          <a:p>
            <a:pPr algn="ctr"/>
            <a:endParaRPr lang="es-CO" dirty="0"/>
          </a:p>
        </p:txBody>
      </p:sp>
      <p:sp>
        <p:nvSpPr>
          <p:cNvPr id="5" name="CuadroTexto 4">
            <a:extLst>
              <a:ext uri="{FF2B5EF4-FFF2-40B4-BE49-F238E27FC236}">
                <a16:creationId xmlns:a16="http://schemas.microsoft.com/office/drawing/2014/main" id="{4BA7D3BD-17CD-8088-B6BF-24C5FF163A1F}"/>
              </a:ext>
            </a:extLst>
          </p:cNvPr>
          <p:cNvSpPr txBox="1"/>
          <p:nvPr/>
        </p:nvSpPr>
        <p:spPr>
          <a:xfrm>
            <a:off x="6809975" y="1754985"/>
            <a:ext cx="1166623" cy="307777"/>
          </a:xfrm>
          <a:prstGeom prst="rect">
            <a:avLst/>
          </a:prstGeom>
          <a:noFill/>
        </p:spPr>
        <p:txBody>
          <a:bodyPr wrap="square" rtlCol="0">
            <a:spAutoFit/>
          </a:bodyPr>
          <a:lstStyle/>
          <a:p>
            <a:r>
              <a:rPr lang="es-MX" dirty="0"/>
              <a:t>PPGN 2025</a:t>
            </a:r>
            <a:endParaRPr lang="es-CO" dirty="0"/>
          </a:p>
        </p:txBody>
      </p:sp>
      <p:sp>
        <p:nvSpPr>
          <p:cNvPr id="6" name="Rectángulo: esquinas redondeadas 5">
            <a:extLst>
              <a:ext uri="{FF2B5EF4-FFF2-40B4-BE49-F238E27FC236}">
                <a16:creationId xmlns:a16="http://schemas.microsoft.com/office/drawing/2014/main" id="{406A2F29-7EBB-8AD3-E92D-8C1B6E8868BE}"/>
              </a:ext>
            </a:extLst>
          </p:cNvPr>
          <p:cNvSpPr/>
          <p:nvPr/>
        </p:nvSpPr>
        <p:spPr>
          <a:xfrm>
            <a:off x="7587096" y="2693095"/>
            <a:ext cx="889349" cy="276899"/>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s-CO" dirty="0"/>
          </a:p>
          <a:p>
            <a:pPr algn="ctr"/>
            <a:r>
              <a:rPr lang="es-CO" dirty="0"/>
              <a:t>-6,2 %</a:t>
            </a:r>
          </a:p>
          <a:p>
            <a:pPr algn="ctr"/>
            <a:endParaRPr lang="es-CO" dirty="0"/>
          </a:p>
        </p:txBody>
      </p:sp>
      <p:sp>
        <p:nvSpPr>
          <p:cNvPr id="7" name="CuadroTexto 6">
            <a:extLst>
              <a:ext uri="{FF2B5EF4-FFF2-40B4-BE49-F238E27FC236}">
                <a16:creationId xmlns:a16="http://schemas.microsoft.com/office/drawing/2014/main" id="{5D183311-4025-DF4E-AFEE-45B216E6ACC7}"/>
              </a:ext>
            </a:extLst>
          </p:cNvPr>
          <p:cNvSpPr txBox="1"/>
          <p:nvPr/>
        </p:nvSpPr>
        <p:spPr>
          <a:xfrm>
            <a:off x="6665106" y="2219130"/>
            <a:ext cx="712743" cy="338554"/>
          </a:xfrm>
          <a:prstGeom prst="rect">
            <a:avLst/>
          </a:prstGeom>
          <a:noFill/>
        </p:spPr>
        <p:txBody>
          <a:bodyPr wrap="square" rtlCol="0">
            <a:spAutoFit/>
          </a:bodyPr>
          <a:lstStyle/>
          <a:p>
            <a:r>
              <a:rPr lang="es-MX" sz="1600" b="1" dirty="0"/>
              <a:t>2025</a:t>
            </a:r>
            <a:endParaRPr lang="es-CO" sz="1600" b="1" dirty="0"/>
          </a:p>
        </p:txBody>
      </p:sp>
      <p:cxnSp>
        <p:nvCxnSpPr>
          <p:cNvPr id="8" name="Conector recto 7">
            <a:extLst>
              <a:ext uri="{FF2B5EF4-FFF2-40B4-BE49-F238E27FC236}">
                <a16:creationId xmlns:a16="http://schemas.microsoft.com/office/drawing/2014/main" id="{079643D1-157E-F30D-857A-9E0D828E122F}"/>
              </a:ext>
            </a:extLst>
          </p:cNvPr>
          <p:cNvCxnSpPr/>
          <p:nvPr/>
        </p:nvCxnSpPr>
        <p:spPr>
          <a:xfrm>
            <a:off x="6565831" y="2627071"/>
            <a:ext cx="18037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576ADEF6-95A5-DA37-F7B8-ED4DB7D8A065}"/>
              </a:ext>
            </a:extLst>
          </p:cNvPr>
          <p:cNvSpPr txBox="1"/>
          <p:nvPr/>
        </p:nvSpPr>
        <p:spPr>
          <a:xfrm>
            <a:off x="7620227" y="2219130"/>
            <a:ext cx="712743" cy="338554"/>
          </a:xfrm>
          <a:prstGeom prst="rect">
            <a:avLst/>
          </a:prstGeom>
          <a:noFill/>
        </p:spPr>
        <p:txBody>
          <a:bodyPr wrap="square" rtlCol="0">
            <a:spAutoFit/>
          </a:bodyPr>
          <a:lstStyle/>
          <a:p>
            <a:r>
              <a:rPr lang="es-MX" sz="1600" b="1" dirty="0"/>
              <a:t>2026</a:t>
            </a:r>
            <a:endParaRPr lang="es-CO" sz="1600" b="1" dirty="0"/>
          </a:p>
        </p:txBody>
      </p:sp>
      <p:graphicFrame>
        <p:nvGraphicFramePr>
          <p:cNvPr id="10" name="Gráfico 9">
            <a:extLst>
              <a:ext uri="{FF2B5EF4-FFF2-40B4-BE49-F238E27FC236}">
                <a16:creationId xmlns:a16="http://schemas.microsoft.com/office/drawing/2014/main" id="{A3E9D7E6-BE31-DF3E-7EDC-9AAA3DCEDAC6}"/>
              </a:ext>
            </a:extLst>
          </p:cNvPr>
          <p:cNvGraphicFramePr>
            <a:graphicFrameLocks/>
          </p:cNvGraphicFramePr>
          <p:nvPr/>
        </p:nvGraphicFramePr>
        <p:xfrm>
          <a:off x="1108131" y="1146700"/>
          <a:ext cx="4921758" cy="3092791"/>
        </p:xfrm>
        <a:graphic>
          <a:graphicData uri="http://schemas.openxmlformats.org/drawingml/2006/chart">
            <c:chart xmlns:c="http://schemas.openxmlformats.org/drawingml/2006/chart" xmlns:r="http://schemas.openxmlformats.org/officeDocument/2006/relationships" r:id="rId3"/>
          </a:graphicData>
        </a:graphic>
      </p:graphicFrame>
      <p:sp>
        <p:nvSpPr>
          <p:cNvPr id="11" name="Elipse 10">
            <a:extLst>
              <a:ext uri="{FF2B5EF4-FFF2-40B4-BE49-F238E27FC236}">
                <a16:creationId xmlns:a16="http://schemas.microsoft.com/office/drawing/2014/main" id="{2CD2F60B-6A93-7D62-BC5F-9240593FCC78}"/>
              </a:ext>
            </a:extLst>
          </p:cNvPr>
          <p:cNvSpPr/>
          <p:nvPr/>
        </p:nvSpPr>
        <p:spPr>
          <a:xfrm>
            <a:off x="2053650" y="3108037"/>
            <a:ext cx="263047" cy="259608"/>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cxnSp>
        <p:nvCxnSpPr>
          <p:cNvPr id="12" name="Conector recto de flecha 11">
            <a:extLst>
              <a:ext uri="{FF2B5EF4-FFF2-40B4-BE49-F238E27FC236}">
                <a16:creationId xmlns:a16="http://schemas.microsoft.com/office/drawing/2014/main" id="{5A997783-FD0B-97FD-7D85-68490DE6CD08}"/>
              </a:ext>
            </a:extLst>
          </p:cNvPr>
          <p:cNvCxnSpPr>
            <a:cxnSpLocks/>
          </p:cNvCxnSpPr>
          <p:nvPr/>
        </p:nvCxnSpPr>
        <p:spPr>
          <a:xfrm flipV="1">
            <a:off x="2389739" y="2906078"/>
            <a:ext cx="4018376" cy="3509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944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06E4D-2743-4DF8-1A56-CFEAA2A166C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4604374-94FF-2878-35F9-CCBC89941081}"/>
              </a:ext>
            </a:extLst>
          </p:cNvPr>
          <p:cNvSpPr txBox="1">
            <a:spLocks noGrp="1"/>
          </p:cNvSpPr>
          <p:nvPr>
            <p:ph type="title"/>
          </p:nvPr>
        </p:nvSpPr>
        <p:spPr>
          <a:xfrm>
            <a:off x="616155" y="652071"/>
            <a:ext cx="6723446" cy="302635"/>
          </a:xfrm>
          <a:prstGeom prst="rect">
            <a:avLst/>
          </a:prstGeom>
        </p:spPr>
        <p:txBody>
          <a:bodyPr vert="horz" wrap="square" lIns="0" tIns="7798" rIns="0" bIns="0" rtlCol="0" anchor="ctr">
            <a:spAutoFit/>
          </a:bodyPr>
          <a:lstStyle/>
          <a:p>
            <a:pPr marL="5777">
              <a:lnSpc>
                <a:spcPts val="2386"/>
              </a:lnSpc>
              <a:spcBef>
                <a:spcPts val="62"/>
              </a:spcBef>
            </a:pPr>
            <a:r>
              <a:rPr lang="es-ES" sz="1800" b="1" spc="62" dirty="0">
                <a:solidFill>
                  <a:srgbClr val="556D93"/>
                </a:solidFill>
              </a:rPr>
              <a:t>DEUDA NETA DEL GOBIERNO NACIONAL CENTRAL </a:t>
            </a:r>
            <a:endParaRPr sz="1800" b="1" dirty="0"/>
          </a:p>
        </p:txBody>
      </p:sp>
      <p:sp>
        <p:nvSpPr>
          <p:cNvPr id="3" name="object 3">
            <a:extLst>
              <a:ext uri="{FF2B5EF4-FFF2-40B4-BE49-F238E27FC236}">
                <a16:creationId xmlns:a16="http://schemas.microsoft.com/office/drawing/2014/main" id="{09BF008B-6E05-99D6-CA51-1FDCAA468E97}"/>
              </a:ext>
            </a:extLst>
          </p:cNvPr>
          <p:cNvSpPr/>
          <p:nvPr/>
        </p:nvSpPr>
        <p:spPr>
          <a:xfrm>
            <a:off x="597469" y="1024836"/>
            <a:ext cx="1079315" cy="32925"/>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sp>
        <p:nvSpPr>
          <p:cNvPr id="101" name="Rectángulo 100">
            <a:extLst>
              <a:ext uri="{FF2B5EF4-FFF2-40B4-BE49-F238E27FC236}">
                <a16:creationId xmlns:a16="http://schemas.microsoft.com/office/drawing/2014/main" id="{2F65F74B-418B-5C9C-1F28-1B424094344F}"/>
              </a:ext>
            </a:extLst>
          </p:cNvPr>
          <p:cNvSpPr/>
          <p:nvPr/>
        </p:nvSpPr>
        <p:spPr>
          <a:xfrm>
            <a:off x="7510176" y="245362"/>
            <a:ext cx="1369952" cy="31546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4683">
              <a:buClrTx/>
              <a:defRPr/>
            </a:pPr>
            <a:endParaRPr lang="es-CO" sz="679" kern="1200">
              <a:solidFill>
                <a:prstClr val="white"/>
              </a:solidFill>
              <a:latin typeface="Calibri"/>
            </a:endParaRPr>
          </a:p>
        </p:txBody>
      </p:sp>
      <p:grpSp>
        <p:nvGrpSpPr>
          <p:cNvPr id="102" name="object 4">
            <a:extLst>
              <a:ext uri="{FF2B5EF4-FFF2-40B4-BE49-F238E27FC236}">
                <a16:creationId xmlns:a16="http://schemas.microsoft.com/office/drawing/2014/main" id="{5C759634-33F0-A59C-40BC-91CF958BFFF9}"/>
              </a:ext>
            </a:extLst>
          </p:cNvPr>
          <p:cNvGrpSpPr/>
          <p:nvPr/>
        </p:nvGrpSpPr>
        <p:grpSpPr>
          <a:xfrm>
            <a:off x="7464751" y="191956"/>
            <a:ext cx="288530" cy="288530"/>
            <a:chOff x="16558111" y="757318"/>
            <a:chExt cx="634365" cy="634365"/>
          </a:xfrm>
        </p:grpSpPr>
        <p:sp>
          <p:nvSpPr>
            <p:cNvPr id="103" name="object 5">
              <a:extLst>
                <a:ext uri="{FF2B5EF4-FFF2-40B4-BE49-F238E27FC236}">
                  <a16:creationId xmlns:a16="http://schemas.microsoft.com/office/drawing/2014/main" id="{0189F4DE-177A-D7B4-6E03-92229F1EDD08}"/>
                </a:ext>
              </a:extLst>
            </p:cNvPr>
            <p:cNvSpPr/>
            <p:nvPr/>
          </p:nvSpPr>
          <p:spPr>
            <a:xfrm>
              <a:off x="16719248" y="918443"/>
              <a:ext cx="312420" cy="312420"/>
            </a:xfrm>
            <a:custGeom>
              <a:avLst/>
              <a:gdLst/>
              <a:ahLst/>
              <a:cxnLst/>
              <a:rect l="l" t="t" r="r" b="b"/>
              <a:pathLst>
                <a:path w="312419" h="312419">
                  <a:moveTo>
                    <a:pt x="155932" y="0"/>
                  </a:moveTo>
                  <a:lnTo>
                    <a:pt x="106732" y="7972"/>
                  </a:lnTo>
                  <a:lnTo>
                    <a:pt x="63938" y="30154"/>
                  </a:lnTo>
                  <a:lnTo>
                    <a:pt x="30151" y="63943"/>
                  </a:lnTo>
                  <a:lnTo>
                    <a:pt x="7971" y="106736"/>
                  </a:lnTo>
                  <a:lnTo>
                    <a:pt x="0" y="155932"/>
                  </a:lnTo>
                  <a:lnTo>
                    <a:pt x="7971" y="205132"/>
                  </a:lnTo>
                  <a:lnTo>
                    <a:pt x="30151" y="247926"/>
                  </a:lnTo>
                  <a:lnTo>
                    <a:pt x="63938" y="281713"/>
                  </a:lnTo>
                  <a:lnTo>
                    <a:pt x="106732" y="303893"/>
                  </a:lnTo>
                  <a:lnTo>
                    <a:pt x="155932" y="311864"/>
                  </a:lnTo>
                  <a:lnTo>
                    <a:pt x="205128" y="303893"/>
                  </a:lnTo>
                  <a:lnTo>
                    <a:pt x="247921" y="281713"/>
                  </a:lnTo>
                  <a:lnTo>
                    <a:pt x="281710" y="247926"/>
                  </a:lnTo>
                  <a:lnTo>
                    <a:pt x="303892" y="205132"/>
                  </a:lnTo>
                  <a:lnTo>
                    <a:pt x="311864" y="155932"/>
                  </a:lnTo>
                  <a:lnTo>
                    <a:pt x="303892" y="106736"/>
                  </a:lnTo>
                  <a:lnTo>
                    <a:pt x="281710" y="63943"/>
                  </a:lnTo>
                  <a:lnTo>
                    <a:pt x="247921" y="30154"/>
                  </a:lnTo>
                  <a:lnTo>
                    <a:pt x="205128" y="7972"/>
                  </a:lnTo>
                  <a:lnTo>
                    <a:pt x="155932" y="0"/>
                  </a:lnTo>
                  <a:close/>
                </a:path>
              </a:pathLst>
            </a:custGeom>
            <a:solidFill>
              <a:srgbClr val="D21F14"/>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sp>
          <p:nvSpPr>
            <p:cNvPr id="104" name="object 6">
              <a:extLst>
                <a:ext uri="{FF2B5EF4-FFF2-40B4-BE49-F238E27FC236}">
                  <a16:creationId xmlns:a16="http://schemas.microsoft.com/office/drawing/2014/main" id="{815C5CD5-B671-0B93-0BFE-FC638316E377}"/>
                </a:ext>
              </a:extLst>
            </p:cNvPr>
            <p:cNvSpPr/>
            <p:nvPr/>
          </p:nvSpPr>
          <p:spPr>
            <a:xfrm>
              <a:off x="16875619" y="757328"/>
              <a:ext cx="316865" cy="634365"/>
            </a:xfrm>
            <a:custGeom>
              <a:avLst/>
              <a:gdLst/>
              <a:ahLst/>
              <a:cxnLst/>
              <a:rect l="l" t="t" r="r" b="b"/>
              <a:pathLst>
                <a:path w="316865" h="634365">
                  <a:moveTo>
                    <a:pt x="0" y="0"/>
                  </a:moveTo>
                  <a:lnTo>
                    <a:pt x="0" y="77390"/>
                  </a:lnTo>
                  <a:lnTo>
                    <a:pt x="48118" y="82349"/>
                  </a:lnTo>
                  <a:lnTo>
                    <a:pt x="92978" y="96397"/>
                  </a:lnTo>
                  <a:lnTo>
                    <a:pt x="133605" y="118560"/>
                  </a:lnTo>
                  <a:lnTo>
                    <a:pt x="169027" y="147865"/>
                  </a:lnTo>
                  <a:lnTo>
                    <a:pt x="198271" y="183340"/>
                  </a:lnTo>
                  <a:lnTo>
                    <a:pt x="220365" y="224011"/>
                  </a:lnTo>
                  <a:lnTo>
                    <a:pt x="234334" y="268904"/>
                  </a:lnTo>
                  <a:lnTo>
                    <a:pt x="239207" y="317047"/>
                  </a:lnTo>
                  <a:lnTo>
                    <a:pt x="234334" y="365190"/>
                  </a:lnTo>
                  <a:lnTo>
                    <a:pt x="220365" y="410082"/>
                  </a:lnTo>
                  <a:lnTo>
                    <a:pt x="198271" y="450751"/>
                  </a:lnTo>
                  <a:lnTo>
                    <a:pt x="169027" y="486224"/>
                  </a:lnTo>
                  <a:lnTo>
                    <a:pt x="133605" y="515528"/>
                  </a:lnTo>
                  <a:lnTo>
                    <a:pt x="92978" y="537689"/>
                  </a:lnTo>
                  <a:lnTo>
                    <a:pt x="48118" y="551736"/>
                  </a:lnTo>
                  <a:lnTo>
                    <a:pt x="0" y="556695"/>
                  </a:lnTo>
                  <a:lnTo>
                    <a:pt x="0" y="634095"/>
                  </a:lnTo>
                  <a:lnTo>
                    <a:pt x="46688" y="630590"/>
                  </a:lnTo>
                  <a:lnTo>
                    <a:pt x="91282" y="620534"/>
                  </a:lnTo>
                  <a:lnTo>
                    <a:pt x="133286" y="604424"/>
                  </a:lnTo>
                  <a:lnTo>
                    <a:pt x="172204" y="582756"/>
                  </a:lnTo>
                  <a:lnTo>
                    <a:pt x="207542" y="556024"/>
                  </a:lnTo>
                  <a:lnTo>
                    <a:pt x="238802" y="524724"/>
                  </a:lnTo>
                  <a:lnTo>
                    <a:pt x="265491" y="489351"/>
                  </a:lnTo>
                  <a:lnTo>
                    <a:pt x="287111" y="450402"/>
                  </a:lnTo>
                  <a:lnTo>
                    <a:pt x="303168" y="408371"/>
                  </a:lnTo>
                  <a:lnTo>
                    <a:pt x="313165" y="363755"/>
                  </a:lnTo>
                  <a:lnTo>
                    <a:pt x="316608" y="317047"/>
                  </a:lnTo>
                  <a:lnTo>
                    <a:pt x="313165" y="270343"/>
                  </a:lnTo>
                  <a:lnTo>
                    <a:pt x="303168" y="225727"/>
                  </a:lnTo>
                  <a:lnTo>
                    <a:pt x="287111" y="183697"/>
                  </a:lnTo>
                  <a:lnTo>
                    <a:pt x="265491" y="144748"/>
                  </a:lnTo>
                  <a:lnTo>
                    <a:pt x="238802" y="109375"/>
                  </a:lnTo>
                  <a:lnTo>
                    <a:pt x="207542" y="78075"/>
                  </a:lnTo>
                  <a:lnTo>
                    <a:pt x="172204" y="51342"/>
                  </a:lnTo>
                  <a:lnTo>
                    <a:pt x="133286" y="29672"/>
                  </a:lnTo>
                  <a:lnTo>
                    <a:pt x="91282" y="13562"/>
                  </a:lnTo>
                  <a:lnTo>
                    <a:pt x="46688" y="3505"/>
                  </a:lnTo>
                  <a:lnTo>
                    <a:pt x="0" y="0"/>
                  </a:lnTo>
                  <a:close/>
                </a:path>
              </a:pathLst>
            </a:custGeom>
            <a:solidFill>
              <a:srgbClr val="2B3480"/>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sp>
          <p:nvSpPr>
            <p:cNvPr id="105" name="object 7">
              <a:extLst>
                <a:ext uri="{FF2B5EF4-FFF2-40B4-BE49-F238E27FC236}">
                  <a16:creationId xmlns:a16="http://schemas.microsoft.com/office/drawing/2014/main" id="{9EFD87EB-EB02-AC39-DC16-52B579AE881C}"/>
                </a:ext>
              </a:extLst>
            </p:cNvPr>
            <p:cNvSpPr/>
            <p:nvPr/>
          </p:nvSpPr>
          <p:spPr>
            <a:xfrm>
              <a:off x="16558111" y="757318"/>
              <a:ext cx="318135" cy="634365"/>
            </a:xfrm>
            <a:custGeom>
              <a:avLst/>
              <a:gdLst/>
              <a:ahLst/>
              <a:cxnLst/>
              <a:rect l="l" t="t" r="r" b="b"/>
              <a:pathLst>
                <a:path w="318134" h="634365">
                  <a:moveTo>
                    <a:pt x="317508" y="10"/>
                  </a:moveTo>
                  <a:lnTo>
                    <a:pt x="270320" y="3448"/>
                  </a:lnTo>
                  <a:lnTo>
                    <a:pt x="225666" y="13462"/>
                  </a:lnTo>
                  <a:lnTo>
                    <a:pt x="183603" y="29544"/>
                  </a:lnTo>
                  <a:lnTo>
                    <a:pt x="144628" y="51199"/>
                  </a:lnTo>
                  <a:lnTo>
                    <a:pt x="109238" y="77929"/>
                  </a:lnTo>
                  <a:lnTo>
                    <a:pt x="77930" y="109236"/>
                  </a:lnTo>
                  <a:lnTo>
                    <a:pt x="51200" y="144625"/>
                  </a:lnTo>
                  <a:lnTo>
                    <a:pt x="29545" y="183599"/>
                  </a:lnTo>
                  <a:lnTo>
                    <a:pt x="13462" y="225660"/>
                  </a:lnTo>
                  <a:lnTo>
                    <a:pt x="3448" y="270312"/>
                  </a:lnTo>
                  <a:lnTo>
                    <a:pt x="0" y="317058"/>
                  </a:lnTo>
                  <a:lnTo>
                    <a:pt x="3448" y="363804"/>
                  </a:lnTo>
                  <a:lnTo>
                    <a:pt x="13462" y="408456"/>
                  </a:lnTo>
                  <a:lnTo>
                    <a:pt x="29545" y="450517"/>
                  </a:lnTo>
                  <a:lnTo>
                    <a:pt x="51200" y="489491"/>
                  </a:lnTo>
                  <a:lnTo>
                    <a:pt x="77930" y="524880"/>
                  </a:lnTo>
                  <a:lnTo>
                    <a:pt x="109238" y="556187"/>
                  </a:lnTo>
                  <a:lnTo>
                    <a:pt x="144628" y="582917"/>
                  </a:lnTo>
                  <a:lnTo>
                    <a:pt x="183603" y="604571"/>
                  </a:lnTo>
                  <a:lnTo>
                    <a:pt x="225666" y="620654"/>
                  </a:lnTo>
                  <a:lnTo>
                    <a:pt x="270320" y="630668"/>
                  </a:lnTo>
                  <a:lnTo>
                    <a:pt x="317508" y="634106"/>
                  </a:lnTo>
                  <a:lnTo>
                    <a:pt x="317508" y="556705"/>
                  </a:lnTo>
                  <a:lnTo>
                    <a:pt x="268873" y="551822"/>
                  </a:lnTo>
                  <a:lnTo>
                    <a:pt x="223936" y="537822"/>
                  </a:lnTo>
                  <a:lnTo>
                    <a:pt x="183233" y="515683"/>
                  </a:lnTo>
                  <a:lnTo>
                    <a:pt x="147741" y="486380"/>
                  </a:lnTo>
                  <a:lnTo>
                    <a:pt x="118436" y="450890"/>
                  </a:lnTo>
                  <a:lnTo>
                    <a:pt x="96295" y="410189"/>
                  </a:lnTo>
                  <a:lnTo>
                    <a:pt x="82295" y="365253"/>
                  </a:lnTo>
                  <a:lnTo>
                    <a:pt x="77411" y="317058"/>
                  </a:lnTo>
                  <a:lnTo>
                    <a:pt x="82295" y="268860"/>
                  </a:lnTo>
                  <a:lnTo>
                    <a:pt x="96295" y="223921"/>
                  </a:lnTo>
                  <a:lnTo>
                    <a:pt x="118436" y="183218"/>
                  </a:lnTo>
                  <a:lnTo>
                    <a:pt x="147741" y="147727"/>
                  </a:lnTo>
                  <a:lnTo>
                    <a:pt x="183233" y="118423"/>
                  </a:lnTo>
                  <a:lnTo>
                    <a:pt x="223936" y="96283"/>
                  </a:lnTo>
                  <a:lnTo>
                    <a:pt x="268873" y="82284"/>
                  </a:lnTo>
                  <a:lnTo>
                    <a:pt x="317508" y="77400"/>
                  </a:lnTo>
                  <a:lnTo>
                    <a:pt x="317508" y="10"/>
                  </a:lnTo>
                  <a:close/>
                </a:path>
              </a:pathLst>
            </a:custGeom>
            <a:solidFill>
              <a:srgbClr val="E9A70B"/>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grpSp>
      <p:grpSp>
        <p:nvGrpSpPr>
          <p:cNvPr id="106" name="object 8">
            <a:extLst>
              <a:ext uri="{FF2B5EF4-FFF2-40B4-BE49-F238E27FC236}">
                <a16:creationId xmlns:a16="http://schemas.microsoft.com/office/drawing/2014/main" id="{93AAD186-5ACB-CEC6-3450-B7C51167FE87}"/>
              </a:ext>
            </a:extLst>
          </p:cNvPr>
          <p:cNvGrpSpPr/>
          <p:nvPr/>
        </p:nvGrpSpPr>
        <p:grpSpPr>
          <a:xfrm>
            <a:off x="7802146" y="228660"/>
            <a:ext cx="925375" cy="201884"/>
            <a:chOff x="17299911" y="838014"/>
            <a:chExt cx="2034539" cy="443865"/>
          </a:xfrm>
        </p:grpSpPr>
        <p:pic>
          <p:nvPicPr>
            <p:cNvPr id="107" name="object 9">
              <a:extLst>
                <a:ext uri="{FF2B5EF4-FFF2-40B4-BE49-F238E27FC236}">
                  <a16:creationId xmlns:a16="http://schemas.microsoft.com/office/drawing/2014/main" id="{3CEC840D-E9EA-6DD0-1D8A-B17A362D5FAD}"/>
                </a:ext>
              </a:extLst>
            </p:cNvPr>
            <p:cNvPicPr/>
            <p:nvPr/>
          </p:nvPicPr>
          <p:blipFill>
            <a:blip r:embed="rId3" cstate="print"/>
            <a:stretch>
              <a:fillRect/>
            </a:stretch>
          </p:blipFill>
          <p:spPr>
            <a:xfrm>
              <a:off x="17304727" y="1141430"/>
              <a:ext cx="99630" cy="103693"/>
            </a:xfrm>
            <a:prstGeom prst="rect">
              <a:avLst/>
            </a:prstGeom>
          </p:spPr>
        </p:pic>
        <p:pic>
          <p:nvPicPr>
            <p:cNvPr id="108" name="object 10">
              <a:extLst>
                <a:ext uri="{FF2B5EF4-FFF2-40B4-BE49-F238E27FC236}">
                  <a16:creationId xmlns:a16="http://schemas.microsoft.com/office/drawing/2014/main" id="{C39FF127-FC31-A215-CADC-A70C34052AD4}"/>
                </a:ext>
              </a:extLst>
            </p:cNvPr>
            <p:cNvPicPr/>
            <p:nvPr/>
          </p:nvPicPr>
          <p:blipFill>
            <a:blip r:embed="rId4" cstate="print"/>
            <a:stretch>
              <a:fillRect/>
            </a:stretch>
          </p:blipFill>
          <p:spPr>
            <a:xfrm>
              <a:off x="17432817" y="1163647"/>
              <a:ext cx="76385" cy="81610"/>
            </a:xfrm>
            <a:prstGeom prst="rect">
              <a:avLst/>
            </a:prstGeom>
          </p:spPr>
        </p:pic>
        <p:pic>
          <p:nvPicPr>
            <p:cNvPr id="109" name="object 11">
              <a:extLst>
                <a:ext uri="{FF2B5EF4-FFF2-40B4-BE49-F238E27FC236}">
                  <a16:creationId xmlns:a16="http://schemas.microsoft.com/office/drawing/2014/main" id="{508DD9FC-1C20-419D-AB0A-302F51F15857}"/>
                </a:ext>
              </a:extLst>
            </p:cNvPr>
            <p:cNvPicPr/>
            <p:nvPr/>
          </p:nvPicPr>
          <p:blipFill>
            <a:blip r:embed="rId5" cstate="print"/>
            <a:stretch>
              <a:fillRect/>
            </a:stretch>
          </p:blipFill>
          <p:spPr>
            <a:xfrm>
              <a:off x="17542305" y="1163359"/>
              <a:ext cx="69421" cy="80740"/>
            </a:xfrm>
            <a:prstGeom prst="rect">
              <a:avLst/>
            </a:prstGeom>
          </p:spPr>
        </p:pic>
        <p:pic>
          <p:nvPicPr>
            <p:cNvPr id="110" name="object 12">
              <a:extLst>
                <a:ext uri="{FF2B5EF4-FFF2-40B4-BE49-F238E27FC236}">
                  <a16:creationId xmlns:a16="http://schemas.microsoft.com/office/drawing/2014/main" id="{CBACD823-8883-0BE0-69CA-6249D2A4D99E}"/>
                </a:ext>
              </a:extLst>
            </p:cNvPr>
            <p:cNvPicPr/>
            <p:nvPr/>
          </p:nvPicPr>
          <p:blipFill>
            <a:blip r:embed="rId6" cstate="print"/>
            <a:stretch>
              <a:fillRect/>
            </a:stretch>
          </p:blipFill>
          <p:spPr>
            <a:xfrm>
              <a:off x="17644110" y="1163647"/>
              <a:ext cx="76385" cy="81610"/>
            </a:xfrm>
            <a:prstGeom prst="rect">
              <a:avLst/>
            </a:prstGeom>
          </p:spPr>
        </p:pic>
        <p:sp>
          <p:nvSpPr>
            <p:cNvPr id="111" name="object 13">
              <a:extLst>
                <a:ext uri="{FF2B5EF4-FFF2-40B4-BE49-F238E27FC236}">
                  <a16:creationId xmlns:a16="http://schemas.microsoft.com/office/drawing/2014/main" id="{698B7482-890E-B6B8-85EB-8ABE99296DA4}"/>
                </a:ext>
              </a:extLst>
            </p:cNvPr>
            <p:cNvSpPr/>
            <p:nvPr/>
          </p:nvSpPr>
          <p:spPr>
            <a:xfrm>
              <a:off x="17753602" y="1163362"/>
              <a:ext cx="37465" cy="81280"/>
            </a:xfrm>
            <a:custGeom>
              <a:avLst/>
              <a:gdLst/>
              <a:ahLst/>
              <a:cxnLst/>
              <a:rect l="l" t="t" r="r" b="b"/>
              <a:pathLst>
                <a:path w="37465" h="81280">
                  <a:moveTo>
                    <a:pt x="37328" y="0"/>
                  </a:moveTo>
                  <a:lnTo>
                    <a:pt x="30658" y="0"/>
                  </a:lnTo>
                  <a:lnTo>
                    <a:pt x="25004" y="1350"/>
                  </a:lnTo>
                  <a:lnTo>
                    <a:pt x="20407" y="4062"/>
                  </a:lnTo>
                  <a:lnTo>
                    <a:pt x="15811" y="6774"/>
                  </a:lnTo>
                  <a:lnTo>
                    <a:pt x="12397" y="10596"/>
                  </a:lnTo>
                  <a:lnTo>
                    <a:pt x="10167" y="15528"/>
                  </a:lnTo>
                  <a:lnTo>
                    <a:pt x="10167" y="1444"/>
                  </a:lnTo>
                  <a:lnTo>
                    <a:pt x="0" y="1444"/>
                  </a:lnTo>
                  <a:lnTo>
                    <a:pt x="0" y="80740"/>
                  </a:lnTo>
                  <a:lnTo>
                    <a:pt x="10167" y="80740"/>
                  </a:lnTo>
                  <a:lnTo>
                    <a:pt x="10167" y="27151"/>
                  </a:lnTo>
                  <a:lnTo>
                    <a:pt x="12397" y="20522"/>
                  </a:lnTo>
                  <a:lnTo>
                    <a:pt x="21308" y="12575"/>
                  </a:lnTo>
                  <a:lnTo>
                    <a:pt x="27213" y="10596"/>
                  </a:lnTo>
                  <a:lnTo>
                    <a:pt x="37328" y="10596"/>
                  </a:lnTo>
                  <a:lnTo>
                    <a:pt x="37328" y="0"/>
                  </a:lnTo>
                  <a:close/>
                </a:path>
              </a:pathLst>
            </a:custGeom>
            <a:solidFill>
              <a:srgbClr val="2B3480"/>
            </a:solidFill>
          </p:spPr>
          <p:txBody>
            <a:bodyPr wrap="square" lIns="0" tIns="0" rIns="0" bIns="0" rtlCol="0"/>
            <a:lstStyle/>
            <a:p>
              <a:pPr defTabSz="344683">
                <a:buClrTx/>
                <a:defRPr/>
              </a:pPr>
              <a:endParaRPr sz="819" kern="1200">
                <a:solidFill>
                  <a:prstClr val="black"/>
                </a:solidFill>
                <a:latin typeface="Calibri"/>
                <a:ea typeface="+mn-ea"/>
                <a:cs typeface="+mn-cs"/>
              </a:endParaRPr>
            </a:p>
          </p:txBody>
        </p:sp>
        <p:pic>
          <p:nvPicPr>
            <p:cNvPr id="112" name="object 14">
              <a:extLst>
                <a:ext uri="{FF2B5EF4-FFF2-40B4-BE49-F238E27FC236}">
                  <a16:creationId xmlns:a16="http://schemas.microsoft.com/office/drawing/2014/main" id="{1ECE86F4-7247-2B6B-ECBA-3CE2BB607DF0}"/>
                </a:ext>
              </a:extLst>
            </p:cNvPr>
            <p:cNvPicPr/>
            <p:nvPr/>
          </p:nvPicPr>
          <p:blipFill>
            <a:blip r:embed="rId7" cstate="print"/>
            <a:stretch>
              <a:fillRect/>
            </a:stretch>
          </p:blipFill>
          <p:spPr>
            <a:xfrm>
              <a:off x="17816053" y="1163650"/>
              <a:ext cx="79432" cy="81610"/>
            </a:xfrm>
            <a:prstGeom prst="rect">
              <a:avLst/>
            </a:prstGeom>
          </p:spPr>
        </p:pic>
        <p:pic>
          <p:nvPicPr>
            <p:cNvPr id="113" name="object 15">
              <a:extLst>
                <a:ext uri="{FF2B5EF4-FFF2-40B4-BE49-F238E27FC236}">
                  <a16:creationId xmlns:a16="http://schemas.microsoft.com/office/drawing/2014/main" id="{18EFB8B4-809D-9DBF-4C13-FB31A3064317}"/>
                </a:ext>
              </a:extLst>
            </p:cNvPr>
            <p:cNvPicPr/>
            <p:nvPr/>
          </p:nvPicPr>
          <p:blipFill>
            <a:blip r:embed="rId8" cstate="print"/>
            <a:stretch>
              <a:fillRect/>
            </a:stretch>
          </p:blipFill>
          <p:spPr>
            <a:xfrm>
              <a:off x="17299911" y="838014"/>
              <a:ext cx="2033977" cy="443556"/>
            </a:xfrm>
            <a:prstGeom prst="rect">
              <a:avLst/>
            </a:prstGeom>
          </p:spPr>
        </p:pic>
      </p:grpSp>
      <p:graphicFrame>
        <p:nvGraphicFramePr>
          <p:cNvPr id="5" name="Gráfico 4">
            <a:extLst>
              <a:ext uri="{FF2B5EF4-FFF2-40B4-BE49-F238E27FC236}">
                <a16:creationId xmlns:a16="http://schemas.microsoft.com/office/drawing/2014/main" id="{1927EE75-BB8C-F2C2-FEA7-4805E144FC9C}"/>
              </a:ext>
            </a:extLst>
          </p:cNvPr>
          <p:cNvGraphicFramePr>
            <a:graphicFrameLocks/>
          </p:cNvGraphicFramePr>
          <p:nvPr>
            <p:extLst>
              <p:ext uri="{D42A27DB-BD31-4B8C-83A1-F6EECF244321}">
                <p14:modId xmlns:p14="http://schemas.microsoft.com/office/powerpoint/2010/main" val="646676583"/>
              </p:ext>
            </p:extLst>
          </p:nvPr>
        </p:nvGraphicFramePr>
        <p:xfrm>
          <a:off x="1352496" y="1367273"/>
          <a:ext cx="5932476" cy="3124156"/>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1900154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3CCEBE-791D-FAAB-879A-F57F7FCC6CFF}"/>
              </a:ext>
            </a:extLst>
          </p:cNvPr>
          <p:cNvSpPr>
            <a:spLocks noGrp="1"/>
          </p:cNvSpPr>
          <p:nvPr>
            <p:ph type="ctrTitle" idx="4294967295"/>
          </p:nvPr>
        </p:nvSpPr>
        <p:spPr>
          <a:xfrm>
            <a:off x="5432000" y="710675"/>
            <a:ext cx="2888100" cy="2054100"/>
          </a:xfrm>
        </p:spPr>
        <p:txBody>
          <a:bodyPr/>
          <a:lstStyle/>
          <a:p>
            <a:endParaRPr lang="es-CO"/>
          </a:p>
        </p:txBody>
      </p:sp>
      <p:sp>
        <p:nvSpPr>
          <p:cNvPr id="3" name="Subtítulo 2">
            <a:extLst>
              <a:ext uri="{FF2B5EF4-FFF2-40B4-BE49-F238E27FC236}">
                <a16:creationId xmlns:a16="http://schemas.microsoft.com/office/drawing/2014/main" id="{E8748DF5-B450-BC04-D0BD-FE06CA748145}"/>
              </a:ext>
            </a:extLst>
          </p:cNvPr>
          <p:cNvSpPr>
            <a:spLocks noGrp="1"/>
          </p:cNvSpPr>
          <p:nvPr>
            <p:ph type="subTitle" idx="4294967295"/>
          </p:nvPr>
        </p:nvSpPr>
        <p:spPr>
          <a:xfrm>
            <a:off x="5363550" y="2724625"/>
            <a:ext cx="2956500" cy="1784400"/>
          </a:xfrm>
        </p:spPr>
        <p:txBody>
          <a:bodyPr/>
          <a:lstStyle/>
          <a:p>
            <a:endParaRPr lang="es-CO"/>
          </a:p>
        </p:txBody>
      </p:sp>
      <p:pic>
        <p:nvPicPr>
          <p:cNvPr id="4" name="Picture 2">
            <a:extLst>
              <a:ext uri="{FF2B5EF4-FFF2-40B4-BE49-F238E27FC236}">
                <a16:creationId xmlns:a16="http://schemas.microsoft.com/office/drawing/2014/main" id="{5F63787A-4D57-D17F-FFDD-4CBB57AE554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981435" y="0"/>
            <a:ext cx="5162558"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577;p51">
            <a:extLst>
              <a:ext uri="{FF2B5EF4-FFF2-40B4-BE49-F238E27FC236}">
                <a16:creationId xmlns:a16="http://schemas.microsoft.com/office/drawing/2014/main" id="{F6FA8241-593A-90EF-578C-9F72213A7590}"/>
              </a:ext>
            </a:extLst>
          </p:cNvPr>
          <p:cNvSpPr/>
          <p:nvPr/>
        </p:nvSpPr>
        <p:spPr>
          <a:xfrm rot="5400000">
            <a:off x="1428875" y="231339"/>
            <a:ext cx="3358800" cy="5026500"/>
          </a:xfrm>
          <a:prstGeom prst="rect">
            <a:avLst/>
          </a:prstGeom>
          <a:solidFill>
            <a:schemeClr val="accent1">
              <a:alpha val="6179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579;p51">
            <a:extLst>
              <a:ext uri="{FF2B5EF4-FFF2-40B4-BE49-F238E27FC236}">
                <a16:creationId xmlns:a16="http://schemas.microsoft.com/office/drawing/2014/main" id="{587269F4-4104-ECF9-0941-44EE693304EC}"/>
              </a:ext>
            </a:extLst>
          </p:cNvPr>
          <p:cNvSpPr txBox="1">
            <a:spLocks/>
          </p:cNvSpPr>
          <p:nvPr/>
        </p:nvSpPr>
        <p:spPr>
          <a:xfrm>
            <a:off x="831200" y="1065189"/>
            <a:ext cx="2607300" cy="20541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1pPr>
            <a:lvl2pPr marR="0" lvl="1"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2pPr>
            <a:lvl3pPr marR="0" lvl="2"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3pPr>
            <a:lvl4pPr marR="0" lvl="3"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4pPr>
            <a:lvl5pPr marR="0" lvl="4"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5pPr>
            <a:lvl6pPr marR="0" lvl="5"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6pPr>
            <a:lvl7pPr marR="0" lvl="6"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7pPr>
            <a:lvl8pPr marR="0" lvl="7"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8pPr>
            <a:lvl9pPr marR="0" lvl="8" algn="r" rtl="0">
              <a:lnSpc>
                <a:spcPct val="100000"/>
              </a:lnSpc>
              <a:spcBef>
                <a:spcPts val="0"/>
              </a:spcBef>
              <a:spcAft>
                <a:spcPts val="0"/>
              </a:spcAft>
              <a:buClr>
                <a:srgbClr val="000000"/>
              </a:buClr>
              <a:buSzPts val="1600"/>
              <a:buFont typeface="Livvic"/>
              <a:buNone/>
              <a:defRPr sz="1600" b="1" i="0" u="none" strike="noStrike" cap="none">
                <a:solidFill>
                  <a:srgbClr val="000000"/>
                </a:solidFill>
                <a:latin typeface="Livvic"/>
                <a:ea typeface="Livvic"/>
                <a:cs typeface="Livvic"/>
                <a:sym typeface="Livvic"/>
              </a:defRPr>
            </a:lvl9pPr>
          </a:lstStyle>
          <a:p>
            <a:pPr algn="l"/>
            <a:r>
              <a:rPr lang="es-CO" sz="3000">
                <a:solidFill>
                  <a:schemeClr val="lt1"/>
                </a:solidFill>
              </a:rPr>
              <a:t>GRACIAS.</a:t>
            </a:r>
            <a:endParaRPr lang="es-CO" sz="3000" dirty="0">
              <a:solidFill>
                <a:schemeClr val="lt1"/>
              </a:solidFill>
            </a:endParaRPr>
          </a:p>
        </p:txBody>
      </p:sp>
    </p:spTree>
    <p:extLst>
      <p:ext uri="{BB962C8B-B14F-4D97-AF65-F5344CB8AC3E}">
        <p14:creationId xmlns:p14="http://schemas.microsoft.com/office/powerpoint/2010/main" val="7696303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564"/>
        <p:cNvGrpSpPr/>
        <p:nvPr/>
      </p:nvGrpSpPr>
      <p:grpSpPr>
        <a:xfrm>
          <a:off x="0" y="0"/>
          <a:ext cx="0" cy="0"/>
          <a:chOff x="0" y="0"/>
          <a:chExt cx="0" cy="0"/>
        </a:xfrm>
      </p:grpSpPr>
      <p:sp>
        <p:nvSpPr>
          <p:cNvPr id="5" name="Google Shape;136;p27">
            <a:extLst>
              <a:ext uri="{FF2B5EF4-FFF2-40B4-BE49-F238E27FC236}">
                <a16:creationId xmlns:a16="http://schemas.microsoft.com/office/drawing/2014/main" id="{ADB6ECE5-0790-B0FF-6C13-566386D2C427}"/>
              </a:ext>
            </a:extLst>
          </p:cNvPr>
          <p:cNvSpPr txBox="1">
            <a:spLocks noGrp="1"/>
          </p:cNvSpPr>
          <p:nvPr>
            <p:ph type="ctrTitle" idx="4294967295"/>
          </p:nvPr>
        </p:nvSpPr>
        <p:spPr>
          <a:xfrm>
            <a:off x="1128438" y="310805"/>
            <a:ext cx="5504041" cy="865919"/>
          </a:xfrm>
          <a:prstGeom prst="rect">
            <a:avLst/>
          </a:prstGeom>
        </p:spPr>
        <p:txBody>
          <a:bodyPr spcFirstLastPara="1" wrap="square" lIns="91425" tIns="91425" rIns="91425" bIns="91425" anchor="t" anchorCtr="0">
            <a:noAutofit/>
          </a:bodyPr>
          <a:lstStyle/>
          <a:p>
            <a:pPr algn="ctr"/>
            <a:r>
              <a:rPr lang="es-CO" sz="2400" dirty="0">
                <a:solidFill>
                  <a:schemeClr val="accent1"/>
                </a:solidFill>
              </a:rPr>
              <a:t>Tasa de desempleo nacional</a:t>
            </a:r>
            <a:br>
              <a:rPr lang="es-CO" sz="2400" dirty="0">
                <a:solidFill>
                  <a:schemeClr val="accent1"/>
                </a:solidFill>
              </a:rPr>
            </a:br>
            <a:r>
              <a:rPr lang="es-CO" sz="2400" dirty="0">
                <a:solidFill>
                  <a:schemeClr val="accent1"/>
                </a:solidFill>
              </a:rPr>
              <a:t>(a junio)(%)</a:t>
            </a:r>
          </a:p>
        </p:txBody>
      </p:sp>
      <p:sp>
        <p:nvSpPr>
          <p:cNvPr id="7" name="Google Shape;138;p27">
            <a:extLst>
              <a:ext uri="{FF2B5EF4-FFF2-40B4-BE49-F238E27FC236}">
                <a16:creationId xmlns:a16="http://schemas.microsoft.com/office/drawing/2014/main" id="{E33B6E4F-3031-133A-2BBA-BC925F5D6433}"/>
              </a:ext>
            </a:extLst>
          </p:cNvPr>
          <p:cNvSpPr/>
          <p:nvPr/>
        </p:nvSpPr>
        <p:spPr>
          <a:xfrm rot="-5400000" flipH="1">
            <a:off x="82950" y="-82950"/>
            <a:ext cx="548400" cy="714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CuadroTexto 2">
            <a:extLst>
              <a:ext uri="{FF2B5EF4-FFF2-40B4-BE49-F238E27FC236}">
                <a16:creationId xmlns:a16="http://schemas.microsoft.com/office/drawing/2014/main" id="{2EE7C78B-7248-6864-6887-0961E002AD8F}"/>
              </a:ext>
            </a:extLst>
          </p:cNvPr>
          <p:cNvSpPr txBox="1"/>
          <p:nvPr/>
        </p:nvSpPr>
        <p:spPr>
          <a:xfrm>
            <a:off x="1313371" y="4521320"/>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solidFill>
                  <a:schemeClr val="dk1"/>
                </a:solidFill>
                <a:latin typeface="Catamaran Light"/>
                <a:cs typeface="Catamaran Light"/>
              </a:rPr>
              <a:t>Fuente: Dane</a:t>
            </a:r>
          </a:p>
        </p:txBody>
      </p:sp>
      <p:graphicFrame>
        <p:nvGraphicFramePr>
          <p:cNvPr id="2" name="Gráfico 1">
            <a:extLst>
              <a:ext uri="{FF2B5EF4-FFF2-40B4-BE49-F238E27FC236}">
                <a16:creationId xmlns:a16="http://schemas.microsoft.com/office/drawing/2014/main" id="{D51BA458-4E1D-4297-9442-E860794D66F9}"/>
              </a:ext>
            </a:extLst>
          </p:cNvPr>
          <p:cNvGraphicFramePr>
            <a:graphicFrameLocks/>
          </p:cNvGraphicFramePr>
          <p:nvPr>
            <p:extLst>
              <p:ext uri="{D42A27DB-BD31-4B8C-83A1-F6EECF244321}">
                <p14:modId xmlns:p14="http://schemas.microsoft.com/office/powerpoint/2010/main" val="1221678400"/>
              </p:ext>
            </p:extLst>
          </p:nvPr>
        </p:nvGraphicFramePr>
        <p:xfrm>
          <a:off x="1514475" y="1207008"/>
          <a:ext cx="5873877" cy="328402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noFill/>
        <a:effectLst/>
      </p:bgPr>
    </p:bg>
    <p:spTree>
      <p:nvGrpSpPr>
        <p:cNvPr id="1" name="Shape 564">
          <a:extLst>
            <a:ext uri="{FF2B5EF4-FFF2-40B4-BE49-F238E27FC236}">
              <a16:creationId xmlns:a16="http://schemas.microsoft.com/office/drawing/2014/main" id="{1098D3E0-FA35-B830-7721-5F2F24FD9B43}"/>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B7737E90-5378-D927-01EA-3E413AAE3DDF}"/>
              </a:ext>
            </a:extLst>
          </p:cNvPr>
          <p:cNvSpPr txBox="1">
            <a:spLocks/>
          </p:cNvSpPr>
          <p:nvPr/>
        </p:nvSpPr>
        <p:spPr>
          <a:xfrm>
            <a:off x="440906" y="43146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Ingresos Tributarios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F86D3205-613B-6044-FF1F-169B2C749670}"/>
              </a:ext>
            </a:extLst>
          </p:cNvPr>
          <p:cNvSpPr/>
          <p:nvPr/>
        </p:nvSpPr>
        <p:spPr>
          <a:xfrm>
            <a:off x="440906" y="1222607"/>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pSp>
        <p:nvGrpSpPr>
          <p:cNvPr id="8" name="Grupo 7">
            <a:extLst>
              <a:ext uri="{FF2B5EF4-FFF2-40B4-BE49-F238E27FC236}">
                <a16:creationId xmlns:a16="http://schemas.microsoft.com/office/drawing/2014/main" id="{8CDD32BE-E10A-5EC4-0815-91D2A0F1A891}"/>
              </a:ext>
            </a:extLst>
          </p:cNvPr>
          <p:cNvGrpSpPr/>
          <p:nvPr/>
        </p:nvGrpSpPr>
        <p:grpSpPr>
          <a:xfrm>
            <a:off x="196515" y="1897186"/>
            <a:ext cx="4072967" cy="2023707"/>
            <a:chOff x="744367" y="1776617"/>
            <a:chExt cx="4072967" cy="2023707"/>
          </a:xfrm>
        </p:grpSpPr>
        <p:graphicFrame>
          <p:nvGraphicFramePr>
            <p:cNvPr id="3" name="Diagrama 2">
              <a:extLst>
                <a:ext uri="{FF2B5EF4-FFF2-40B4-BE49-F238E27FC236}">
                  <a16:creationId xmlns:a16="http://schemas.microsoft.com/office/drawing/2014/main" id="{503FF6C8-58C7-7F84-3392-499DCE5552E9}"/>
                </a:ext>
              </a:extLst>
            </p:cNvPr>
            <p:cNvGraphicFramePr/>
            <p:nvPr>
              <p:extLst>
                <p:ext uri="{D42A27DB-BD31-4B8C-83A1-F6EECF244321}">
                  <p14:modId xmlns:p14="http://schemas.microsoft.com/office/powerpoint/2010/main" val="586412380"/>
                </p:ext>
              </p:extLst>
            </p:nvPr>
          </p:nvGraphicFramePr>
          <p:xfrm>
            <a:off x="744367" y="2234232"/>
            <a:ext cx="1800000" cy="1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a 3">
              <a:extLst>
                <a:ext uri="{FF2B5EF4-FFF2-40B4-BE49-F238E27FC236}">
                  <a16:creationId xmlns:a16="http://schemas.microsoft.com/office/drawing/2014/main" id="{3C523314-9870-C930-8DBA-B8628F20F14B}"/>
                </a:ext>
              </a:extLst>
            </p:cNvPr>
            <p:cNvGraphicFramePr/>
            <p:nvPr>
              <p:extLst>
                <p:ext uri="{D42A27DB-BD31-4B8C-83A1-F6EECF244321}">
                  <p14:modId xmlns:p14="http://schemas.microsoft.com/office/powerpoint/2010/main" val="4045507065"/>
                </p:ext>
              </p:extLst>
            </p:nvPr>
          </p:nvGraphicFramePr>
          <p:xfrm>
            <a:off x="2657334" y="2234232"/>
            <a:ext cx="2160000" cy="1080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object 2">
              <a:extLst>
                <a:ext uri="{FF2B5EF4-FFF2-40B4-BE49-F238E27FC236}">
                  <a16:creationId xmlns:a16="http://schemas.microsoft.com/office/drawing/2014/main" id="{77566812-E7DB-9A4E-D473-38AA8A77372E}"/>
                </a:ext>
              </a:extLst>
            </p:cNvPr>
            <p:cNvSpPr txBox="1">
              <a:spLocks/>
            </p:cNvSpPr>
            <p:nvPr/>
          </p:nvSpPr>
          <p:spPr>
            <a:xfrm>
              <a:off x="1160449" y="1776617"/>
              <a:ext cx="2993771" cy="377266"/>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lgn="ctr">
                <a:spcBef>
                  <a:spcPts val="82"/>
                </a:spcBef>
              </a:pPr>
              <a:r>
                <a:rPr lang="es-ES" b="1" spc="82" dirty="0">
                  <a:solidFill>
                    <a:srgbClr val="2C3386"/>
                  </a:solidFill>
                </a:rPr>
                <a:t>Marco Fiscal de Mediano Plazo</a:t>
              </a:r>
            </a:p>
            <a:p>
              <a:pPr marL="7703" algn="ctr">
                <a:spcBef>
                  <a:spcPts val="82"/>
                </a:spcBef>
              </a:pPr>
              <a:r>
                <a:rPr lang="es-ES" sz="900" spc="82" dirty="0">
                  <a:solidFill>
                    <a:srgbClr val="2C3386"/>
                  </a:solidFill>
                </a:rPr>
                <a:t>Ingresos</a:t>
              </a:r>
              <a:endParaRPr lang="es-ES" sz="1200" dirty="0">
                <a:solidFill>
                  <a:srgbClr val="2C3386"/>
                </a:solidFill>
                <a:latin typeface="Lucida Sans Unicode"/>
                <a:cs typeface="Lucida Sans Unicode"/>
              </a:endParaRPr>
            </a:p>
          </p:txBody>
        </p:sp>
        <p:sp>
          <p:nvSpPr>
            <p:cNvPr id="7" name="Google Shape;145;p28">
              <a:extLst>
                <a:ext uri="{FF2B5EF4-FFF2-40B4-BE49-F238E27FC236}">
                  <a16:creationId xmlns:a16="http://schemas.microsoft.com/office/drawing/2014/main" id="{09740686-D3DD-FFC9-D640-E961C597BFBF}"/>
                </a:ext>
              </a:extLst>
            </p:cNvPr>
            <p:cNvSpPr txBox="1">
              <a:spLocks/>
            </p:cNvSpPr>
            <p:nvPr/>
          </p:nvSpPr>
          <p:spPr>
            <a:xfrm>
              <a:off x="1349403" y="3121608"/>
              <a:ext cx="2615861" cy="678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s-ES" sz="1600" dirty="0">
                  <a:solidFill>
                    <a:schemeClr val="accent1"/>
                  </a:solidFill>
                </a:rPr>
                <a:t>Variación del 14,3%</a:t>
              </a:r>
              <a:endParaRPr lang="es-CO" sz="1600" dirty="0">
                <a:solidFill>
                  <a:schemeClr val="accent1"/>
                </a:solidFill>
              </a:endParaRPr>
            </a:p>
          </p:txBody>
        </p:sp>
      </p:grpSp>
      <p:grpSp>
        <p:nvGrpSpPr>
          <p:cNvPr id="9" name="Grupo 8">
            <a:extLst>
              <a:ext uri="{FF2B5EF4-FFF2-40B4-BE49-F238E27FC236}">
                <a16:creationId xmlns:a16="http://schemas.microsoft.com/office/drawing/2014/main" id="{7DD23B56-B35B-1D08-C24B-1C686C59C4D8}"/>
              </a:ext>
            </a:extLst>
          </p:cNvPr>
          <p:cNvGrpSpPr/>
          <p:nvPr/>
        </p:nvGrpSpPr>
        <p:grpSpPr>
          <a:xfrm>
            <a:off x="4607465" y="1897186"/>
            <a:ext cx="4536535" cy="2023707"/>
            <a:chOff x="690847" y="1776617"/>
            <a:chExt cx="4536535" cy="2023707"/>
          </a:xfrm>
        </p:grpSpPr>
        <p:graphicFrame>
          <p:nvGraphicFramePr>
            <p:cNvPr id="10" name="Diagrama 9">
              <a:extLst>
                <a:ext uri="{FF2B5EF4-FFF2-40B4-BE49-F238E27FC236}">
                  <a16:creationId xmlns:a16="http://schemas.microsoft.com/office/drawing/2014/main" id="{19C1F1AE-43E8-83C6-507F-842AC94061A2}"/>
                </a:ext>
              </a:extLst>
            </p:cNvPr>
            <p:cNvGraphicFramePr/>
            <p:nvPr>
              <p:extLst>
                <p:ext uri="{D42A27DB-BD31-4B8C-83A1-F6EECF244321}">
                  <p14:modId xmlns:p14="http://schemas.microsoft.com/office/powerpoint/2010/main" val="2302595895"/>
                </p:ext>
              </p:extLst>
            </p:nvPr>
          </p:nvGraphicFramePr>
          <p:xfrm>
            <a:off x="744367" y="2234232"/>
            <a:ext cx="1800000" cy="1080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1" name="Diagrama 10">
              <a:extLst>
                <a:ext uri="{FF2B5EF4-FFF2-40B4-BE49-F238E27FC236}">
                  <a16:creationId xmlns:a16="http://schemas.microsoft.com/office/drawing/2014/main" id="{53DB5A0E-BC74-EAB9-CE04-0FFCC589B241}"/>
                </a:ext>
              </a:extLst>
            </p:cNvPr>
            <p:cNvGraphicFramePr/>
            <p:nvPr>
              <p:extLst>
                <p:ext uri="{D42A27DB-BD31-4B8C-83A1-F6EECF244321}">
                  <p14:modId xmlns:p14="http://schemas.microsoft.com/office/powerpoint/2010/main" val="1223202159"/>
                </p:ext>
              </p:extLst>
            </p:nvPr>
          </p:nvGraphicFramePr>
          <p:xfrm>
            <a:off x="2657334" y="2234232"/>
            <a:ext cx="2160000" cy="1080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4" name="object 2">
              <a:extLst>
                <a:ext uri="{FF2B5EF4-FFF2-40B4-BE49-F238E27FC236}">
                  <a16:creationId xmlns:a16="http://schemas.microsoft.com/office/drawing/2014/main" id="{ABFB069D-F7D3-CFF5-985A-71DDA6C1628C}"/>
                </a:ext>
              </a:extLst>
            </p:cNvPr>
            <p:cNvSpPr txBox="1">
              <a:spLocks/>
            </p:cNvSpPr>
            <p:nvPr/>
          </p:nvSpPr>
          <p:spPr>
            <a:xfrm>
              <a:off x="690847" y="1776617"/>
              <a:ext cx="4536535" cy="377266"/>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lgn="ctr">
                <a:spcBef>
                  <a:spcPts val="82"/>
                </a:spcBef>
              </a:pPr>
              <a:r>
                <a:rPr lang="es-ES" b="1" spc="82" dirty="0">
                  <a:solidFill>
                    <a:schemeClr val="accent2"/>
                  </a:solidFill>
                </a:rPr>
                <a:t>Proyecto de Presupuesto General de la Nación</a:t>
              </a:r>
            </a:p>
            <a:p>
              <a:pPr marL="7703" algn="ctr">
                <a:spcBef>
                  <a:spcPts val="82"/>
                </a:spcBef>
              </a:pPr>
              <a:r>
                <a:rPr lang="es-ES" sz="900" spc="82" dirty="0">
                  <a:solidFill>
                    <a:schemeClr val="accent2"/>
                  </a:solidFill>
                </a:rPr>
                <a:t>Ingresos</a:t>
              </a:r>
              <a:endParaRPr lang="es-ES" sz="1200" dirty="0">
                <a:solidFill>
                  <a:schemeClr val="accent2"/>
                </a:solidFill>
                <a:latin typeface="Lucida Sans Unicode"/>
                <a:cs typeface="Lucida Sans Unicode"/>
              </a:endParaRPr>
            </a:p>
          </p:txBody>
        </p:sp>
        <p:sp>
          <p:nvSpPr>
            <p:cNvPr id="15" name="Google Shape;145;p28">
              <a:extLst>
                <a:ext uri="{FF2B5EF4-FFF2-40B4-BE49-F238E27FC236}">
                  <a16:creationId xmlns:a16="http://schemas.microsoft.com/office/drawing/2014/main" id="{1547D950-156B-DA74-9672-10108EE4D0F3}"/>
                </a:ext>
              </a:extLst>
            </p:cNvPr>
            <p:cNvSpPr txBox="1">
              <a:spLocks/>
            </p:cNvSpPr>
            <p:nvPr/>
          </p:nvSpPr>
          <p:spPr>
            <a:xfrm>
              <a:off x="1349403" y="3121608"/>
              <a:ext cx="2615861" cy="6787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3000"/>
                <a:buFont typeface="Livvic"/>
                <a:buNone/>
                <a:defRPr sz="3000" b="1" i="0" u="none" strike="noStrike" cap="none">
                  <a:solidFill>
                    <a:schemeClr val="dk1"/>
                  </a:solidFill>
                  <a:latin typeface="Livvic"/>
                  <a:ea typeface="Livvic"/>
                  <a:cs typeface="Livvic"/>
                  <a:sym typeface="Livvic"/>
                </a:defRPr>
              </a:lvl9pPr>
            </a:lstStyle>
            <a:p>
              <a:pPr algn="ctr"/>
              <a:r>
                <a:rPr lang="es-ES" sz="1600" dirty="0">
                  <a:solidFill>
                    <a:schemeClr val="accent2"/>
                  </a:solidFill>
                </a:rPr>
                <a:t>Variación del</a:t>
              </a:r>
              <a:r>
                <a:rPr lang="es-ES" sz="1600" dirty="0">
                  <a:solidFill>
                    <a:schemeClr val="accent1"/>
                  </a:solidFill>
                </a:rPr>
                <a:t> </a:t>
              </a:r>
              <a:r>
                <a:rPr lang="es-ES" sz="1600" dirty="0">
                  <a:solidFill>
                    <a:srgbClr val="FF0000"/>
                  </a:solidFill>
                </a:rPr>
                <a:t>-1,8%</a:t>
              </a:r>
              <a:endParaRPr lang="es-CO" sz="1600" dirty="0">
                <a:solidFill>
                  <a:srgbClr val="FF0000"/>
                </a:solidFill>
              </a:endParaRPr>
            </a:p>
          </p:txBody>
        </p:sp>
      </p:grpSp>
      <p:sp>
        <p:nvSpPr>
          <p:cNvPr id="16" name="object 3">
            <a:extLst>
              <a:ext uri="{FF2B5EF4-FFF2-40B4-BE49-F238E27FC236}">
                <a16:creationId xmlns:a16="http://schemas.microsoft.com/office/drawing/2014/main" id="{D2187F7C-ED2B-8870-5A53-520EDFCC019E}"/>
              </a:ext>
            </a:extLst>
          </p:cNvPr>
          <p:cNvSpPr/>
          <p:nvPr/>
        </p:nvSpPr>
        <p:spPr>
          <a:xfrm rot="5400000">
            <a:off x="3249217" y="3388249"/>
            <a:ext cx="2297655" cy="56483"/>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 name="Distinto de 1">
            <a:extLst>
              <a:ext uri="{FF2B5EF4-FFF2-40B4-BE49-F238E27FC236}">
                <a16:creationId xmlns:a16="http://schemas.microsoft.com/office/drawing/2014/main" id="{F0113F34-78A2-E606-8890-ADFEF03C2516}"/>
              </a:ext>
            </a:extLst>
          </p:cNvPr>
          <p:cNvSpPr/>
          <p:nvPr/>
        </p:nvSpPr>
        <p:spPr>
          <a:xfrm>
            <a:off x="4133238" y="1868709"/>
            <a:ext cx="473130" cy="302837"/>
          </a:xfrm>
          <a:prstGeom prst="mathNotEqual">
            <a:avLst/>
          </a:prstGeom>
          <a:solidFill>
            <a:srgbClr val="2C3386"/>
          </a:solidFill>
          <a:ln>
            <a:solidFill>
              <a:srgbClr val="2C3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37302074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bg>
      <p:bgPr>
        <a:noFill/>
        <a:effectLst/>
      </p:bgPr>
    </p:bg>
    <p:spTree>
      <p:nvGrpSpPr>
        <p:cNvPr id="1" name="Shape 564">
          <a:extLst>
            <a:ext uri="{FF2B5EF4-FFF2-40B4-BE49-F238E27FC236}">
              <a16:creationId xmlns:a16="http://schemas.microsoft.com/office/drawing/2014/main" id="{91F3FA60-7672-9D53-6B16-E14CA9BE8786}"/>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5F297414-896D-F2B8-E5FC-BF4F3900ED5B}"/>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4" name="CuadroTexto 3">
            <a:extLst>
              <a:ext uri="{FF2B5EF4-FFF2-40B4-BE49-F238E27FC236}">
                <a16:creationId xmlns:a16="http://schemas.microsoft.com/office/drawing/2014/main" id="{E471AE6E-6B83-4AE9-D9A9-934FFDE3CBF4}"/>
              </a:ext>
            </a:extLst>
          </p:cNvPr>
          <p:cNvSpPr txBox="1"/>
          <p:nvPr/>
        </p:nvSpPr>
        <p:spPr>
          <a:xfrm>
            <a:off x="719214" y="4179607"/>
            <a:ext cx="8190517" cy="630942"/>
          </a:xfrm>
          <a:prstGeom prst="rect">
            <a:avLst/>
          </a:prstGeom>
          <a:noFill/>
        </p:spPr>
        <p:txBody>
          <a:bodyPr wrap="square">
            <a:spAutoFit/>
          </a:bodyPr>
          <a:lstStyle/>
          <a:p>
            <a:pPr algn="l" fontAlgn="b">
              <a:buNone/>
            </a:pPr>
            <a:r>
              <a:rPr lang="es-ES" sz="700" i="1" u="none" strike="noStrike" dirty="0">
                <a:effectLst/>
              </a:rPr>
              <a:t>Excepto para educación que incluye 12/12 de la liquidación de la vigencia.</a:t>
            </a:r>
          </a:p>
          <a:p>
            <a:pPr algn="l" fontAlgn="b">
              <a:buNone/>
            </a:pPr>
            <a:r>
              <a:rPr lang="es-ES" sz="700" i="1" u="none" strike="noStrike" dirty="0">
                <a:effectLst/>
              </a:rPr>
              <a:t>En 2025 se realizó ajuste del promedio de variación de ICN 2020-2023 por diferencia entre aforo y recaudo efectivo 2023 (programado 7,43% vs efectivo 6,09%).</a:t>
            </a:r>
          </a:p>
          <a:p>
            <a:pPr algn="l" fontAlgn="b">
              <a:buNone/>
            </a:pPr>
            <a:r>
              <a:rPr lang="es-ES" sz="700" i="1" u="none" strike="noStrike" dirty="0">
                <a:effectLst/>
              </a:rPr>
              <a:t>En 2026 se realizó ajuste del promedio de variación de ICN 2021-2024 por diferencia entre aforo y recaudo efectivo 2024 (programado 24,46% vs efectivo 7,82%).</a:t>
            </a:r>
          </a:p>
          <a:p>
            <a:pPr algn="l" fontAlgn="b">
              <a:buNone/>
            </a:pPr>
            <a:r>
              <a:rPr lang="es-ES" sz="700" i="1" u="none" strike="noStrike" dirty="0">
                <a:effectLst/>
              </a:rPr>
              <a:t>Igualmente, en cada año Educación y Salud devuelven $254 mil millones al </a:t>
            </a:r>
            <a:r>
              <a:rPr lang="es-ES" sz="700" i="1" u="none" strike="noStrike" dirty="0" err="1">
                <a:effectLst/>
              </a:rPr>
              <a:t>Fonpet</a:t>
            </a:r>
            <a:r>
              <a:rPr lang="es-ES" sz="700" i="1" u="none" strike="noStrike" dirty="0">
                <a:effectLst/>
              </a:rPr>
              <a:t> de los préstamos de vigencias anteriores, de conformidad con el artículo 12 de la Ley 2159 de 2021.2026 es el cuarto año en el que se reintegran dichos recursos.</a:t>
            </a:r>
            <a:endParaRPr lang="es-CO" sz="700" i="1" u="none" strike="noStrike" dirty="0">
              <a:effectLst/>
            </a:endParaRPr>
          </a:p>
        </p:txBody>
      </p:sp>
      <p:graphicFrame>
        <p:nvGraphicFramePr>
          <p:cNvPr id="25" name="Tabla 24">
            <a:extLst>
              <a:ext uri="{FF2B5EF4-FFF2-40B4-BE49-F238E27FC236}">
                <a16:creationId xmlns:a16="http://schemas.microsoft.com/office/drawing/2014/main" id="{CF5FC8F7-285C-0888-6FF9-375CA30EF14E}"/>
              </a:ext>
            </a:extLst>
          </p:cNvPr>
          <p:cNvGraphicFramePr>
            <a:graphicFrameLocks noGrp="1"/>
          </p:cNvGraphicFramePr>
          <p:nvPr>
            <p:extLst>
              <p:ext uri="{D42A27DB-BD31-4B8C-83A1-F6EECF244321}">
                <p14:modId xmlns:p14="http://schemas.microsoft.com/office/powerpoint/2010/main" val="2545829610"/>
              </p:ext>
            </p:extLst>
          </p:nvPr>
        </p:nvGraphicFramePr>
        <p:xfrm>
          <a:off x="719214" y="1424205"/>
          <a:ext cx="7387319" cy="2247308"/>
        </p:xfrm>
        <a:graphic>
          <a:graphicData uri="http://schemas.openxmlformats.org/drawingml/2006/table">
            <a:tbl>
              <a:tblPr>
                <a:tableStyleId>{1E171933-4619-4E11-9A3F-F7608DF75F80}</a:tableStyleId>
              </a:tblPr>
              <a:tblGrid>
                <a:gridCol w="2253936">
                  <a:extLst>
                    <a:ext uri="{9D8B030D-6E8A-4147-A177-3AD203B41FA5}">
                      <a16:colId xmlns:a16="http://schemas.microsoft.com/office/drawing/2014/main" val="1497065489"/>
                    </a:ext>
                  </a:extLst>
                </a:gridCol>
                <a:gridCol w="906376">
                  <a:extLst>
                    <a:ext uri="{9D8B030D-6E8A-4147-A177-3AD203B41FA5}">
                      <a16:colId xmlns:a16="http://schemas.microsoft.com/office/drawing/2014/main" val="3780295841"/>
                    </a:ext>
                  </a:extLst>
                </a:gridCol>
                <a:gridCol w="1272079">
                  <a:extLst>
                    <a:ext uri="{9D8B030D-6E8A-4147-A177-3AD203B41FA5}">
                      <a16:colId xmlns:a16="http://schemas.microsoft.com/office/drawing/2014/main" val="3067842668"/>
                    </a:ext>
                  </a:extLst>
                </a:gridCol>
                <a:gridCol w="1477464">
                  <a:extLst>
                    <a:ext uri="{9D8B030D-6E8A-4147-A177-3AD203B41FA5}">
                      <a16:colId xmlns:a16="http://schemas.microsoft.com/office/drawing/2014/main" val="3331594547"/>
                    </a:ext>
                  </a:extLst>
                </a:gridCol>
                <a:gridCol w="1477464">
                  <a:extLst>
                    <a:ext uri="{9D8B030D-6E8A-4147-A177-3AD203B41FA5}">
                      <a16:colId xmlns:a16="http://schemas.microsoft.com/office/drawing/2014/main" val="3914754589"/>
                    </a:ext>
                  </a:extLst>
                </a:gridCol>
              </a:tblGrid>
              <a:tr h="369185">
                <a:tc>
                  <a:txBody>
                    <a:bodyPr/>
                    <a:lstStyle/>
                    <a:p>
                      <a:pPr algn="ctr" fontAlgn="ctr">
                        <a:buNone/>
                      </a:pPr>
                      <a:r>
                        <a:rPr lang="es-CO" sz="1000" b="1" u="none" strike="noStrike" dirty="0">
                          <a:solidFill>
                            <a:schemeClr val="bg1"/>
                          </a:solidFill>
                          <a:effectLst/>
                        </a:rPr>
                        <a:t>Concepto</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2025 </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2026 Proyecto </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Variación absoluta 2026-2025 </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Variación porcentual 2026/2025 </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extLst>
                  <a:ext uri="{0D108BD9-81ED-4DB2-BD59-A6C34878D82A}">
                    <a16:rowId xmlns:a16="http://schemas.microsoft.com/office/drawing/2014/main" val="3716155129"/>
                  </a:ext>
                </a:extLst>
              </a:tr>
              <a:tr h="369185">
                <a:tc>
                  <a:txBody>
                    <a:bodyPr/>
                    <a:lstStyle/>
                    <a:p>
                      <a:pPr algn="l" fontAlgn="ctr">
                        <a:buNone/>
                      </a:pPr>
                      <a:r>
                        <a:rPr lang="es-ES" sz="1000" u="none" strike="noStrike" dirty="0">
                          <a:effectLst/>
                        </a:rPr>
                        <a:t>11 / 12 de la liquidación de la vigencia*</a:t>
                      </a:r>
                      <a:endParaRPr lang="es-ES"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$ 80,3</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$ 89,7</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$ 9,5</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11,8 %</a:t>
                      </a:r>
                      <a:endParaRPr lang="es-CO" sz="1000" b="0" i="0" u="none" strike="noStrike" dirty="0">
                        <a:solidFill>
                          <a:srgbClr val="000000"/>
                        </a:solidFill>
                        <a:effectLst/>
                        <a:latin typeface="Aptos Narrow" panose="020B0004020202020204" pitchFamily="34" charset="0"/>
                      </a:endParaRPr>
                    </a:p>
                  </a:txBody>
                  <a:tcPr marL="6101" marR="6101" marT="6101" marB="0" anchor="ctr"/>
                </a:tc>
                <a:extLst>
                  <a:ext uri="{0D108BD9-81ED-4DB2-BD59-A6C34878D82A}">
                    <a16:rowId xmlns:a16="http://schemas.microsoft.com/office/drawing/2014/main" val="2466782301"/>
                  </a:ext>
                </a:extLst>
              </a:tr>
              <a:tr h="369185">
                <a:tc>
                  <a:txBody>
                    <a:bodyPr/>
                    <a:lstStyle/>
                    <a:p>
                      <a:pPr algn="l" fontAlgn="ctr">
                        <a:buNone/>
                      </a:pPr>
                      <a:r>
                        <a:rPr lang="es-ES" sz="1000" u="none" strike="noStrike" dirty="0">
                          <a:effectLst/>
                        </a:rPr>
                        <a:t>1 / 12 de la liquidación de la vigencia anterior</a:t>
                      </a:r>
                      <a:endParaRPr lang="es-ES"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$ 2,5</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$3,04</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$ 0,57</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23 %</a:t>
                      </a:r>
                      <a:endParaRPr lang="es-CO" sz="1000" b="0" i="0" u="none" strike="noStrike" dirty="0">
                        <a:solidFill>
                          <a:srgbClr val="000000"/>
                        </a:solidFill>
                        <a:effectLst/>
                        <a:latin typeface="Aptos Narrow" panose="020B0004020202020204" pitchFamily="34" charset="0"/>
                      </a:endParaRPr>
                    </a:p>
                  </a:txBody>
                  <a:tcPr marL="6101" marR="6101" marT="6101" marB="0" anchor="ctr"/>
                </a:tc>
                <a:extLst>
                  <a:ext uri="{0D108BD9-81ED-4DB2-BD59-A6C34878D82A}">
                    <a16:rowId xmlns:a16="http://schemas.microsoft.com/office/drawing/2014/main" val="3900660483"/>
                  </a:ext>
                </a:extLst>
              </a:tr>
              <a:tr h="490626">
                <a:tc>
                  <a:txBody>
                    <a:bodyPr/>
                    <a:lstStyle/>
                    <a:p>
                      <a:pPr algn="l" fontAlgn="ctr">
                        <a:buNone/>
                      </a:pPr>
                      <a:r>
                        <a:rPr lang="es-ES" sz="1000" u="none" strike="noStrike" dirty="0">
                          <a:effectLst/>
                        </a:rPr>
                        <a:t>Ajuste promedio 4 años ICN por recaudo efectivo 2023</a:t>
                      </a:r>
                      <a:endParaRPr lang="es-ES"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solidFill>
                            <a:srgbClr val="FF0000"/>
                          </a:solidFill>
                          <a:effectLst/>
                        </a:rPr>
                        <a:t>$ -0,77</a:t>
                      </a:r>
                      <a:endParaRPr lang="es-CO" sz="1000" b="0" i="0" u="none" strike="noStrike" dirty="0">
                        <a:solidFill>
                          <a:srgbClr val="FF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$ 0,7</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a:effectLst/>
                        </a:rPr>
                        <a:t>N.C</a:t>
                      </a:r>
                      <a:endParaRPr lang="es-CO" sz="1000" b="0" i="0" u="none" strike="noStrike">
                        <a:solidFill>
                          <a:srgbClr val="000000"/>
                        </a:solidFill>
                        <a:effectLst/>
                        <a:latin typeface="Aptos Narrow" panose="020B0004020202020204" pitchFamily="34" charset="0"/>
                      </a:endParaRPr>
                    </a:p>
                  </a:txBody>
                  <a:tcPr marL="6101" marR="6101" marT="6101" marB="0" anchor="ctr"/>
                </a:tc>
                <a:extLst>
                  <a:ext uri="{0D108BD9-81ED-4DB2-BD59-A6C34878D82A}">
                    <a16:rowId xmlns:a16="http://schemas.microsoft.com/office/drawing/2014/main" val="2147719298"/>
                  </a:ext>
                </a:extLst>
              </a:tr>
              <a:tr h="490626">
                <a:tc>
                  <a:txBody>
                    <a:bodyPr/>
                    <a:lstStyle/>
                    <a:p>
                      <a:pPr algn="l" fontAlgn="ctr">
                        <a:buNone/>
                      </a:pPr>
                      <a:r>
                        <a:rPr lang="es-ES" sz="1000" u="none" strike="noStrike" dirty="0">
                          <a:effectLst/>
                        </a:rPr>
                        <a:t>Ajuste promedio 4 años ICN por recaudo efectivo 2024</a:t>
                      </a:r>
                      <a:endParaRPr lang="es-ES"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a:t>
                      </a:r>
                      <a:endParaRPr lang="es-CO" sz="1000" b="0" i="0" u="none" strike="noStrike" dirty="0">
                        <a:solidFill>
                          <a:srgbClr val="00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solidFill>
                            <a:srgbClr val="FF0000"/>
                          </a:solidFill>
                          <a:effectLst/>
                        </a:rPr>
                        <a:t>$ -4.4</a:t>
                      </a:r>
                      <a:endParaRPr lang="es-CO" sz="1000" b="0" i="0" u="none" strike="noStrike" dirty="0">
                        <a:solidFill>
                          <a:srgbClr val="FF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solidFill>
                            <a:srgbClr val="FF0000"/>
                          </a:solidFill>
                          <a:effectLst/>
                        </a:rPr>
                        <a:t>$ -4.4</a:t>
                      </a:r>
                      <a:endParaRPr lang="es-CO" sz="1000" b="0" i="0" u="none" strike="noStrike" dirty="0">
                        <a:solidFill>
                          <a:srgbClr val="FF0000"/>
                        </a:solidFill>
                        <a:effectLst/>
                        <a:latin typeface="Aptos Narrow" panose="020B0004020202020204" pitchFamily="34" charset="0"/>
                      </a:endParaRPr>
                    </a:p>
                  </a:txBody>
                  <a:tcPr marL="6101" marR="6101" marT="6101" marB="0" anchor="ctr"/>
                </a:tc>
                <a:tc>
                  <a:txBody>
                    <a:bodyPr/>
                    <a:lstStyle/>
                    <a:p>
                      <a:pPr algn="ctr" fontAlgn="ctr">
                        <a:buNone/>
                      </a:pPr>
                      <a:r>
                        <a:rPr lang="es-CO" sz="1000" u="none" strike="noStrike" dirty="0">
                          <a:effectLst/>
                        </a:rPr>
                        <a:t>N.C</a:t>
                      </a:r>
                      <a:endParaRPr lang="es-CO" sz="1000" b="0" i="0" u="none" strike="noStrike" dirty="0">
                        <a:solidFill>
                          <a:srgbClr val="000000"/>
                        </a:solidFill>
                        <a:effectLst/>
                        <a:latin typeface="Aptos Narrow" panose="020B0004020202020204" pitchFamily="34" charset="0"/>
                      </a:endParaRPr>
                    </a:p>
                  </a:txBody>
                  <a:tcPr marL="6101" marR="6101" marT="6101" marB="0" anchor="ctr"/>
                </a:tc>
                <a:extLst>
                  <a:ext uri="{0D108BD9-81ED-4DB2-BD59-A6C34878D82A}">
                    <a16:rowId xmlns:a16="http://schemas.microsoft.com/office/drawing/2014/main" val="3318556085"/>
                  </a:ext>
                </a:extLst>
              </a:tr>
              <a:tr h="150366">
                <a:tc>
                  <a:txBody>
                    <a:bodyPr/>
                    <a:lstStyle/>
                    <a:p>
                      <a:pPr algn="ctr" fontAlgn="ctr">
                        <a:buNone/>
                      </a:pPr>
                      <a:r>
                        <a:rPr lang="es-CO" sz="1000" b="1" u="none" strike="noStrike" dirty="0">
                          <a:solidFill>
                            <a:schemeClr val="bg1"/>
                          </a:solidFill>
                          <a:effectLst/>
                        </a:rPr>
                        <a:t>TOTAL SGP</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$ 81,9</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$ 88,3</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$ 6.4</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tc>
                  <a:txBody>
                    <a:bodyPr/>
                    <a:lstStyle/>
                    <a:p>
                      <a:pPr algn="ctr" fontAlgn="ctr">
                        <a:buNone/>
                      </a:pPr>
                      <a:r>
                        <a:rPr lang="es-CO" sz="1000" b="1" u="none" strike="noStrike" dirty="0">
                          <a:solidFill>
                            <a:schemeClr val="bg1"/>
                          </a:solidFill>
                          <a:effectLst/>
                        </a:rPr>
                        <a:t>7,8 % </a:t>
                      </a:r>
                      <a:endParaRPr lang="es-CO" sz="1000" b="1" i="0" u="none" strike="noStrike" dirty="0">
                        <a:solidFill>
                          <a:schemeClr val="bg1"/>
                        </a:solidFill>
                        <a:effectLst/>
                        <a:latin typeface="Aptos Narrow" panose="020B0004020202020204" pitchFamily="34" charset="0"/>
                      </a:endParaRPr>
                    </a:p>
                  </a:txBody>
                  <a:tcPr marL="6101" marR="6101" marT="6101" marB="0" anchor="ctr">
                    <a:solidFill>
                      <a:srgbClr val="2C3386"/>
                    </a:solidFill>
                  </a:tcPr>
                </a:tc>
                <a:extLst>
                  <a:ext uri="{0D108BD9-81ED-4DB2-BD59-A6C34878D82A}">
                    <a16:rowId xmlns:a16="http://schemas.microsoft.com/office/drawing/2014/main" val="1783739261"/>
                  </a:ext>
                </a:extLst>
              </a:tr>
            </a:tbl>
          </a:graphicData>
        </a:graphic>
      </p:graphicFrame>
      <p:sp>
        <p:nvSpPr>
          <p:cNvPr id="26" name="object 2">
            <a:extLst>
              <a:ext uri="{FF2B5EF4-FFF2-40B4-BE49-F238E27FC236}">
                <a16:creationId xmlns:a16="http://schemas.microsoft.com/office/drawing/2014/main" id="{F5CC74F4-FDFF-CD32-43DE-2412584109BA}"/>
              </a:ext>
            </a:extLst>
          </p:cNvPr>
          <p:cNvSpPr txBox="1">
            <a:spLocks/>
          </p:cNvSpPr>
          <p:nvPr/>
        </p:nvSpPr>
        <p:spPr>
          <a:xfrm>
            <a:off x="440906" y="183317"/>
            <a:ext cx="6201717" cy="658881"/>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Gastos</a:t>
            </a:r>
          </a:p>
          <a:p>
            <a:pPr marL="7703">
              <a:spcBef>
                <a:spcPts val="82"/>
              </a:spcBef>
            </a:pPr>
            <a:r>
              <a:rPr lang="es-ES" spc="82" dirty="0">
                <a:solidFill>
                  <a:srgbClr val="556D93"/>
                </a:solidFill>
              </a:rPr>
              <a:t>Transferencias del Sistema General de Participaciones</a:t>
            </a:r>
            <a:endParaRPr lang="es-ES" sz="2032" dirty="0">
              <a:latin typeface="Lucida Sans Unicode"/>
              <a:cs typeface="Lucida Sans Unicode"/>
            </a:endParaRPr>
          </a:p>
        </p:txBody>
      </p:sp>
      <p:sp>
        <p:nvSpPr>
          <p:cNvPr id="30" name="CuadroTexto 29">
            <a:extLst>
              <a:ext uri="{FF2B5EF4-FFF2-40B4-BE49-F238E27FC236}">
                <a16:creationId xmlns:a16="http://schemas.microsoft.com/office/drawing/2014/main" id="{6AEECBCC-1099-E9CF-DCFA-FD0621543F63}"/>
              </a:ext>
            </a:extLst>
          </p:cNvPr>
          <p:cNvSpPr txBox="1"/>
          <p:nvPr/>
        </p:nvSpPr>
        <p:spPr>
          <a:xfrm>
            <a:off x="925409" y="3743958"/>
            <a:ext cx="4572000" cy="261610"/>
          </a:xfrm>
          <a:prstGeom prst="rect">
            <a:avLst/>
          </a:prstGeom>
          <a:noFill/>
        </p:spPr>
        <p:txBody>
          <a:bodyPr wrap="square">
            <a:spAutoFit/>
          </a:bodyPr>
          <a:lstStyle/>
          <a:p>
            <a:r>
              <a:rPr lang="es-ES" sz="1050" spc="82" dirty="0">
                <a:solidFill>
                  <a:srgbClr val="556D93"/>
                </a:solidFill>
              </a:rPr>
              <a:t>Cifras en Billones</a:t>
            </a:r>
            <a:endParaRPr lang="es-CO" sz="1050" dirty="0"/>
          </a:p>
        </p:txBody>
      </p:sp>
    </p:spTree>
    <p:extLst>
      <p:ext uri="{BB962C8B-B14F-4D97-AF65-F5344CB8AC3E}">
        <p14:creationId xmlns:p14="http://schemas.microsoft.com/office/powerpoint/2010/main" val="15397760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noFill/>
        <a:effectLst/>
      </p:bgPr>
    </p:bg>
    <p:spTree>
      <p:nvGrpSpPr>
        <p:cNvPr id="1" name="Shape 564">
          <a:extLst>
            <a:ext uri="{FF2B5EF4-FFF2-40B4-BE49-F238E27FC236}">
              <a16:creationId xmlns:a16="http://schemas.microsoft.com/office/drawing/2014/main" id="{8B5F2E94-3BBF-E1A5-5189-3B77FADC7AF2}"/>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5BB066F1-0A91-C089-3441-E670C207E802}"/>
              </a:ext>
            </a:extLst>
          </p:cNvPr>
          <p:cNvSpPr/>
          <p:nvPr/>
        </p:nvSpPr>
        <p:spPr>
          <a:xfrm>
            <a:off x="6536826" y="3266320"/>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marL="0" marR="0" lvl="0" indent="0" algn="l" defTabSz="459577" rtl="0" eaLnBrk="1" fontAlgn="auto" latinLnBrk="0" hangingPunct="1">
              <a:lnSpc>
                <a:spcPct val="100000"/>
              </a:lnSpc>
              <a:spcBef>
                <a:spcPts val="0"/>
              </a:spcBef>
              <a:spcAft>
                <a:spcPts val="0"/>
              </a:spcAft>
              <a:buClr>
                <a:srgbClr val="000000"/>
              </a:buClr>
              <a:buSzTx/>
              <a:buFont typeface="Arial"/>
              <a:buNone/>
              <a:tabLst/>
              <a:defRPr/>
            </a:pPr>
            <a:endParaRPr kumimoji="0" sz="1092" b="0" i="0" u="none" strike="noStrike" kern="0" cap="none" spc="0" normalizeH="0" baseline="0" noProof="0">
              <a:ln>
                <a:noFill/>
              </a:ln>
              <a:solidFill>
                <a:prstClr val="black"/>
              </a:solidFill>
              <a:effectLst/>
              <a:uLnTx/>
              <a:uFillTx/>
              <a:latin typeface="Calibri"/>
              <a:cs typeface="Arial"/>
              <a:sym typeface="Arial"/>
            </a:endParaRPr>
          </a:p>
        </p:txBody>
      </p:sp>
      <p:sp>
        <p:nvSpPr>
          <p:cNvPr id="26" name="object 2">
            <a:extLst>
              <a:ext uri="{FF2B5EF4-FFF2-40B4-BE49-F238E27FC236}">
                <a16:creationId xmlns:a16="http://schemas.microsoft.com/office/drawing/2014/main" id="{7E5B2829-8B90-6057-099D-1CF3D4F79D99}"/>
              </a:ext>
            </a:extLst>
          </p:cNvPr>
          <p:cNvSpPr txBox="1">
            <a:spLocks/>
          </p:cNvSpPr>
          <p:nvPr/>
        </p:nvSpPr>
        <p:spPr>
          <a:xfrm>
            <a:off x="6536826" y="1479578"/>
            <a:ext cx="2607174" cy="2556837"/>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r>
              <a:rPr kumimoji="0" lang="es-ES" sz="2730" b="1" i="0" u="none" strike="noStrike" kern="0" cap="none" spc="82" normalizeH="0" baseline="0" noProof="0" dirty="0">
                <a:ln>
                  <a:noFill/>
                </a:ln>
                <a:solidFill>
                  <a:srgbClr val="556D93"/>
                </a:solidFill>
                <a:effectLst/>
                <a:uLnTx/>
                <a:uFillTx/>
                <a:latin typeface="Arial"/>
                <a:cs typeface="Arial"/>
                <a:sym typeface="Arial"/>
              </a:rPr>
              <a:t>Variación del Presupuesto por sectores sin deuda</a:t>
            </a:r>
          </a:p>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r>
              <a:rPr kumimoji="0" lang="es-ES" sz="2730" b="1" i="0" u="none" strike="noStrike" kern="0" cap="none" spc="82" normalizeH="0" baseline="0" noProof="0" dirty="0">
                <a:ln>
                  <a:noFill/>
                </a:ln>
                <a:solidFill>
                  <a:srgbClr val="556D93"/>
                </a:solidFill>
                <a:effectLst/>
                <a:uLnTx/>
                <a:uFillTx/>
                <a:latin typeface="Arial"/>
                <a:cs typeface="Arial"/>
                <a:sym typeface="Arial"/>
              </a:rPr>
              <a:t> </a:t>
            </a:r>
          </a:p>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endParaRPr kumimoji="0" lang="es-ES" sz="2730" b="1" i="0" u="none" strike="noStrike" kern="0" cap="none" spc="82" normalizeH="0" baseline="0" noProof="0" dirty="0">
              <a:ln>
                <a:noFill/>
              </a:ln>
              <a:solidFill>
                <a:srgbClr val="556D93"/>
              </a:solidFill>
              <a:effectLst/>
              <a:uLnTx/>
              <a:uFillTx/>
              <a:latin typeface="Arial"/>
              <a:cs typeface="Arial"/>
              <a:sym typeface="Arial"/>
            </a:endParaRPr>
          </a:p>
        </p:txBody>
      </p:sp>
      <p:sp>
        <p:nvSpPr>
          <p:cNvPr id="5" name="object 2">
            <a:extLst>
              <a:ext uri="{FF2B5EF4-FFF2-40B4-BE49-F238E27FC236}">
                <a16:creationId xmlns:a16="http://schemas.microsoft.com/office/drawing/2014/main" id="{007C694D-6995-4B71-D1EF-6DC1DC789B6F}"/>
              </a:ext>
            </a:extLst>
          </p:cNvPr>
          <p:cNvSpPr txBox="1">
            <a:spLocks/>
          </p:cNvSpPr>
          <p:nvPr/>
        </p:nvSpPr>
        <p:spPr>
          <a:xfrm>
            <a:off x="6763010" y="4876019"/>
            <a:ext cx="1829327" cy="454210"/>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r>
              <a:rPr kumimoji="0" lang="es-ES" sz="800" b="0" i="0" u="none" strike="noStrike" kern="0" cap="none" spc="82" normalizeH="0" baseline="0" noProof="0" dirty="0">
                <a:ln>
                  <a:noFill/>
                </a:ln>
                <a:solidFill>
                  <a:srgbClr val="556D93"/>
                </a:solidFill>
                <a:effectLst/>
                <a:uLnTx/>
                <a:uFillTx/>
                <a:latin typeface="Arial"/>
                <a:cs typeface="Arial"/>
                <a:sym typeface="Arial"/>
              </a:rPr>
              <a:t>Cifras en Billones</a:t>
            </a:r>
          </a:p>
          <a:p>
            <a:pPr marL="7703" marR="0" lvl="0" indent="0" algn="l" defTabSz="914400" rtl="0" eaLnBrk="1" fontAlgn="auto" latinLnBrk="0" hangingPunct="1">
              <a:lnSpc>
                <a:spcPct val="100000"/>
              </a:lnSpc>
              <a:spcBef>
                <a:spcPts val="82"/>
              </a:spcBef>
              <a:spcAft>
                <a:spcPts val="0"/>
              </a:spcAft>
              <a:buClr>
                <a:srgbClr val="000000"/>
              </a:buClr>
              <a:buSzTx/>
              <a:buFont typeface="Arial"/>
              <a:buNone/>
              <a:tabLst/>
              <a:defRPr/>
            </a:pPr>
            <a:endParaRPr kumimoji="0" lang="es-ES" sz="2000" b="1" i="0" u="none" strike="noStrike" kern="0" cap="none" spc="82" normalizeH="0" baseline="0" noProof="0" dirty="0">
              <a:ln>
                <a:noFill/>
              </a:ln>
              <a:solidFill>
                <a:srgbClr val="556D93"/>
              </a:solidFill>
              <a:effectLst/>
              <a:uLnTx/>
              <a:uFillTx/>
              <a:latin typeface="Arial"/>
              <a:cs typeface="Arial"/>
              <a:sym typeface="Arial"/>
            </a:endParaRPr>
          </a:p>
        </p:txBody>
      </p:sp>
      <p:graphicFrame>
        <p:nvGraphicFramePr>
          <p:cNvPr id="9" name="Tabla 8">
            <a:extLst>
              <a:ext uri="{FF2B5EF4-FFF2-40B4-BE49-F238E27FC236}">
                <a16:creationId xmlns:a16="http://schemas.microsoft.com/office/drawing/2014/main" id="{5DD81DA3-4699-F910-F139-2852ED8760E7}"/>
              </a:ext>
            </a:extLst>
          </p:cNvPr>
          <p:cNvGraphicFramePr>
            <a:graphicFrameLocks noGrp="1"/>
          </p:cNvGraphicFramePr>
          <p:nvPr>
            <p:extLst>
              <p:ext uri="{D42A27DB-BD31-4B8C-83A1-F6EECF244321}">
                <p14:modId xmlns:p14="http://schemas.microsoft.com/office/powerpoint/2010/main" val="4222166943"/>
              </p:ext>
            </p:extLst>
          </p:nvPr>
        </p:nvGraphicFramePr>
        <p:xfrm>
          <a:off x="307429" y="211336"/>
          <a:ext cx="5791089" cy="4826431"/>
        </p:xfrm>
        <a:graphic>
          <a:graphicData uri="http://schemas.openxmlformats.org/drawingml/2006/table">
            <a:tbl>
              <a:tblPr/>
              <a:tblGrid>
                <a:gridCol w="2428214">
                  <a:extLst>
                    <a:ext uri="{9D8B030D-6E8A-4147-A177-3AD203B41FA5}">
                      <a16:colId xmlns:a16="http://schemas.microsoft.com/office/drawing/2014/main" val="1540558725"/>
                    </a:ext>
                  </a:extLst>
                </a:gridCol>
                <a:gridCol w="909940">
                  <a:extLst>
                    <a:ext uri="{9D8B030D-6E8A-4147-A177-3AD203B41FA5}">
                      <a16:colId xmlns:a16="http://schemas.microsoft.com/office/drawing/2014/main" val="4192228792"/>
                    </a:ext>
                  </a:extLst>
                </a:gridCol>
                <a:gridCol w="1122900">
                  <a:extLst>
                    <a:ext uri="{9D8B030D-6E8A-4147-A177-3AD203B41FA5}">
                      <a16:colId xmlns:a16="http://schemas.microsoft.com/office/drawing/2014/main" val="2245088303"/>
                    </a:ext>
                  </a:extLst>
                </a:gridCol>
                <a:gridCol w="1330035">
                  <a:extLst>
                    <a:ext uri="{9D8B030D-6E8A-4147-A177-3AD203B41FA5}">
                      <a16:colId xmlns:a16="http://schemas.microsoft.com/office/drawing/2014/main" val="4165019816"/>
                    </a:ext>
                  </a:extLst>
                </a:gridCol>
              </a:tblGrid>
              <a:tr h="272314">
                <a:tc>
                  <a:txBody>
                    <a:bodyPr/>
                    <a:lstStyle/>
                    <a:p>
                      <a:pPr algn="ctr" fontAlgn="b">
                        <a:buNone/>
                      </a:pPr>
                      <a:r>
                        <a:rPr lang="es-CO" sz="1050" b="1" i="0" u="none" strike="noStrike" dirty="0">
                          <a:solidFill>
                            <a:schemeClr val="bg1"/>
                          </a:solidFill>
                          <a:effectLst/>
                          <a:latin typeface="Calibri" panose="020F0502020204030204" pitchFamily="34" charset="0"/>
                        </a:rPr>
                        <a:t>SECTOR</a:t>
                      </a:r>
                    </a:p>
                  </a:txBody>
                  <a:tcPr marL="2127" marR="2127" marT="2127"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2C3386"/>
                    </a:solidFill>
                  </a:tcPr>
                </a:tc>
                <a:tc>
                  <a:txBody>
                    <a:bodyPr/>
                    <a:lstStyle/>
                    <a:p>
                      <a:pPr algn="ctr" fontAlgn="b">
                        <a:buNone/>
                      </a:pPr>
                      <a:r>
                        <a:rPr lang="es-CO" sz="1050" b="1" i="0" u="none" strike="noStrike" dirty="0">
                          <a:solidFill>
                            <a:schemeClr val="bg1"/>
                          </a:solidFill>
                          <a:effectLst/>
                          <a:latin typeface="Calibri" panose="020F0502020204030204" pitchFamily="34" charset="0"/>
                        </a:rPr>
                        <a:t>2025</a:t>
                      </a:r>
                    </a:p>
                  </a:txBody>
                  <a:tcPr marL="2127" marR="2127" marT="21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2C3386"/>
                    </a:solidFill>
                  </a:tcPr>
                </a:tc>
                <a:tc>
                  <a:txBody>
                    <a:bodyPr/>
                    <a:lstStyle/>
                    <a:p>
                      <a:pPr algn="ctr" fontAlgn="b">
                        <a:buNone/>
                      </a:pPr>
                      <a:r>
                        <a:rPr lang="es-CO" sz="1050" b="1" i="0" u="none" strike="noStrike" dirty="0">
                          <a:solidFill>
                            <a:schemeClr val="bg1"/>
                          </a:solidFill>
                          <a:effectLst/>
                          <a:latin typeface="Calibri" panose="020F0502020204030204" pitchFamily="34" charset="0"/>
                        </a:rPr>
                        <a:t>2026</a:t>
                      </a:r>
                    </a:p>
                  </a:txBody>
                  <a:tcPr marL="2127" marR="2127" marT="21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2C3386"/>
                    </a:solidFill>
                  </a:tcPr>
                </a:tc>
                <a:tc>
                  <a:txBody>
                    <a:bodyPr/>
                    <a:lstStyle/>
                    <a:p>
                      <a:pPr algn="ctr" fontAlgn="b">
                        <a:buNone/>
                      </a:pPr>
                      <a:r>
                        <a:rPr lang="es-CO" sz="1050" b="1" i="0" u="none" strike="noStrike" dirty="0">
                          <a:solidFill>
                            <a:schemeClr val="bg1"/>
                          </a:solidFill>
                          <a:effectLst/>
                          <a:latin typeface="Calibri" panose="020F0502020204030204" pitchFamily="34" charset="0"/>
                        </a:rPr>
                        <a:t>VARIACIÓN</a:t>
                      </a:r>
                    </a:p>
                  </a:txBody>
                  <a:tcPr marL="2127" marR="2127" marT="2127"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2C3386"/>
                    </a:solidFill>
                  </a:tcPr>
                </a:tc>
                <a:extLst>
                  <a:ext uri="{0D108BD9-81ED-4DB2-BD59-A6C34878D82A}">
                    <a16:rowId xmlns:a16="http://schemas.microsoft.com/office/drawing/2014/main" val="2719953416"/>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REGISTRADURÍA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$ 4,60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$ 6,96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51%</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BE7B"/>
                    </a:solidFill>
                  </a:tcPr>
                </a:tc>
                <a:extLst>
                  <a:ext uri="{0D108BD9-81ED-4DB2-BD59-A6C34878D82A}">
                    <a16:rowId xmlns:a16="http://schemas.microsoft.com/office/drawing/2014/main" val="3573988253"/>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INCLUSIÓN SOCIAL Y RECONCILIACIÓN</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$ 10,35</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$ 14,76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43%</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1C77D"/>
                    </a:solidFill>
                  </a:tcPr>
                </a:tc>
                <a:extLst>
                  <a:ext uri="{0D108BD9-81ED-4DB2-BD59-A6C34878D82A}">
                    <a16:rowId xmlns:a16="http://schemas.microsoft.com/office/drawing/2014/main" val="2383782469"/>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PLANEACIÓN</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$ 1,28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$ 1,64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29%</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480"/>
                    </a:solidFill>
                  </a:tcPr>
                </a:tc>
                <a:extLst>
                  <a:ext uri="{0D108BD9-81ED-4DB2-BD59-A6C34878D82A}">
                    <a16:rowId xmlns:a16="http://schemas.microsoft.com/office/drawing/2014/main" val="3989760178"/>
                  </a:ext>
                </a:extLst>
              </a:tr>
              <a:tr h="137951">
                <a:tc>
                  <a:txBody>
                    <a:bodyPr/>
                    <a:lstStyle/>
                    <a:p>
                      <a:pPr algn="l" fontAlgn="b">
                        <a:buNone/>
                      </a:pPr>
                      <a:r>
                        <a:rPr lang="es-CO" sz="950" b="0" i="0" u="none" strike="noStrike">
                          <a:solidFill>
                            <a:srgbClr val="000000"/>
                          </a:solidFill>
                          <a:effectLst/>
                          <a:latin typeface="Calibri" panose="020F0502020204030204" pitchFamily="34" charset="0"/>
                        </a:rPr>
                        <a:t>CIENCIA, TECNOLOGÍA E INNOVACIÓN</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$ 0,30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$ 0,38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28%</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580"/>
                    </a:solidFill>
                  </a:tcPr>
                </a:tc>
                <a:extLst>
                  <a:ext uri="{0D108BD9-81ED-4DB2-BD59-A6C34878D82A}">
                    <a16:rowId xmlns:a16="http://schemas.microsoft.com/office/drawing/2014/main" val="3538249783"/>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MINAS Y ENERGÍA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$ 11,21</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$ 13,40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19%</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EDD82"/>
                    </a:solidFill>
                  </a:tcPr>
                </a:tc>
                <a:extLst>
                  <a:ext uri="{0D108BD9-81ED-4DB2-BD59-A6C34878D82A}">
                    <a16:rowId xmlns:a16="http://schemas.microsoft.com/office/drawing/2014/main" val="3465536692"/>
                  </a:ext>
                </a:extLst>
              </a:tr>
              <a:tr h="137951">
                <a:tc>
                  <a:txBody>
                    <a:bodyPr/>
                    <a:lstStyle/>
                    <a:p>
                      <a:pPr algn="l" fontAlgn="b">
                        <a:buNone/>
                      </a:pPr>
                      <a:r>
                        <a:rPr lang="es-CO" sz="950" b="0" i="0" u="none" strike="noStrike">
                          <a:solidFill>
                            <a:srgbClr val="000000"/>
                          </a:solidFill>
                          <a:effectLst/>
                          <a:latin typeface="Calibri" panose="020F0502020204030204" pitchFamily="34" charset="0"/>
                        </a:rPr>
                        <a:t>SALUD Y PROTECCIÓN SOCIAL</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$ 67,16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$ 78,10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16%</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8E082"/>
                    </a:solidFill>
                  </a:tcPr>
                </a:tc>
                <a:extLst>
                  <a:ext uri="{0D108BD9-81ED-4DB2-BD59-A6C34878D82A}">
                    <a16:rowId xmlns:a16="http://schemas.microsoft.com/office/drawing/2014/main" val="3042032290"/>
                  </a:ext>
                </a:extLst>
              </a:tr>
              <a:tr h="137951">
                <a:tc>
                  <a:txBody>
                    <a:bodyPr/>
                    <a:lstStyle/>
                    <a:p>
                      <a:pPr algn="l" fontAlgn="b">
                        <a:buNone/>
                      </a:pPr>
                      <a:r>
                        <a:rPr lang="es-CO" sz="950" b="0" i="0" u="none" strike="noStrike">
                          <a:solidFill>
                            <a:srgbClr val="000000"/>
                          </a:solidFill>
                          <a:effectLst/>
                          <a:latin typeface="Calibri" panose="020F0502020204030204" pitchFamily="34" charset="0"/>
                        </a:rPr>
                        <a:t>TRANSPORTE</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$ 15,37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$ 17,59</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14%</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283"/>
                    </a:solidFill>
                  </a:tcPr>
                </a:tc>
                <a:extLst>
                  <a:ext uri="{0D108BD9-81ED-4DB2-BD59-A6C34878D82A}">
                    <a16:rowId xmlns:a16="http://schemas.microsoft.com/office/drawing/2014/main" val="1644955620"/>
                  </a:ext>
                </a:extLst>
              </a:tr>
              <a:tr h="137951">
                <a:tc>
                  <a:txBody>
                    <a:bodyPr/>
                    <a:lstStyle/>
                    <a:p>
                      <a:pPr algn="l" fontAlgn="b">
                        <a:buNone/>
                      </a:pPr>
                      <a:r>
                        <a:rPr lang="es-CO" sz="950" b="0" i="0" u="none" strike="noStrike">
                          <a:solidFill>
                            <a:srgbClr val="000000"/>
                          </a:solidFill>
                          <a:effectLst/>
                          <a:latin typeface="Calibri" panose="020F0502020204030204" pitchFamily="34" charset="0"/>
                        </a:rPr>
                        <a:t>HACIENDA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$ 32,38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$ 36,37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12%</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483"/>
                    </a:solidFill>
                  </a:tcPr>
                </a:tc>
                <a:extLst>
                  <a:ext uri="{0D108BD9-81ED-4DB2-BD59-A6C34878D82A}">
                    <a16:rowId xmlns:a16="http://schemas.microsoft.com/office/drawing/2014/main" val="1147778492"/>
                  </a:ext>
                </a:extLst>
              </a:tr>
              <a:tr h="137951">
                <a:tc>
                  <a:txBody>
                    <a:bodyPr/>
                    <a:lstStyle/>
                    <a:p>
                      <a:pPr algn="l" fontAlgn="b">
                        <a:buNone/>
                      </a:pPr>
                      <a:r>
                        <a:rPr lang="es-CO" sz="950" b="0" i="0" u="none" strike="noStrike">
                          <a:solidFill>
                            <a:srgbClr val="000000"/>
                          </a:solidFill>
                          <a:effectLst/>
                          <a:latin typeface="Calibri" panose="020F0502020204030204" pitchFamily="34" charset="0"/>
                        </a:rPr>
                        <a:t>RAMA JUDICIAL</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$ 10,40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$ 11,60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12%</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8E583"/>
                    </a:solidFill>
                  </a:tcPr>
                </a:tc>
                <a:extLst>
                  <a:ext uri="{0D108BD9-81ED-4DB2-BD59-A6C34878D82A}">
                    <a16:rowId xmlns:a16="http://schemas.microsoft.com/office/drawing/2014/main" val="2083971734"/>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TRABAJO</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$ 53,40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$ 59,39</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11%</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583"/>
                    </a:solidFill>
                  </a:tcPr>
                </a:tc>
                <a:extLst>
                  <a:ext uri="{0D108BD9-81ED-4DB2-BD59-A6C34878D82A}">
                    <a16:rowId xmlns:a16="http://schemas.microsoft.com/office/drawing/2014/main" val="2736511887"/>
                  </a:ext>
                </a:extLst>
              </a:tr>
              <a:tr h="137951">
                <a:tc>
                  <a:txBody>
                    <a:bodyPr/>
                    <a:lstStyle/>
                    <a:p>
                      <a:pPr algn="l" fontAlgn="b">
                        <a:buNone/>
                      </a:pPr>
                      <a:r>
                        <a:rPr lang="es-CO" sz="950" b="0" i="0" u="none" strike="noStrike">
                          <a:solidFill>
                            <a:srgbClr val="000000"/>
                          </a:solidFill>
                          <a:effectLst/>
                          <a:latin typeface="Calibri" panose="020F0502020204030204" pitchFamily="34" charset="0"/>
                        </a:rPr>
                        <a:t>DEFENSA Y POLICÍA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$ 59,57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$ 65,71</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10%</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E683"/>
                    </a:solidFill>
                  </a:tcPr>
                </a:tc>
                <a:extLst>
                  <a:ext uri="{0D108BD9-81ED-4DB2-BD59-A6C34878D82A}">
                    <a16:rowId xmlns:a16="http://schemas.microsoft.com/office/drawing/2014/main" val="460795420"/>
                  </a:ext>
                </a:extLst>
              </a:tr>
              <a:tr h="137951">
                <a:tc>
                  <a:txBody>
                    <a:bodyPr/>
                    <a:lstStyle/>
                    <a:p>
                      <a:pPr algn="l" fontAlgn="b">
                        <a:buNone/>
                      </a:pPr>
                      <a:r>
                        <a:rPr lang="es-CO" sz="950" b="0" i="0" u="none" strike="noStrike">
                          <a:solidFill>
                            <a:srgbClr val="000000"/>
                          </a:solidFill>
                          <a:effectLst/>
                          <a:latin typeface="Calibri" panose="020F0502020204030204" pitchFamily="34" charset="0"/>
                        </a:rPr>
                        <a:t>EDUCACIÓN</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$ 81,64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$ 88,24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8%</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3E884"/>
                    </a:solidFill>
                  </a:tcPr>
                </a:tc>
                <a:extLst>
                  <a:ext uri="{0D108BD9-81ED-4DB2-BD59-A6C34878D82A}">
                    <a16:rowId xmlns:a16="http://schemas.microsoft.com/office/drawing/2014/main" val="1027485890"/>
                  </a:ext>
                </a:extLst>
              </a:tr>
              <a:tr h="137951">
                <a:tc>
                  <a:txBody>
                    <a:bodyPr/>
                    <a:lstStyle/>
                    <a:p>
                      <a:pPr algn="l" fontAlgn="b">
                        <a:buNone/>
                      </a:pPr>
                      <a:r>
                        <a:rPr lang="es-CO" sz="950" b="0" i="0" u="none" strike="noStrike">
                          <a:solidFill>
                            <a:srgbClr val="000000"/>
                          </a:solidFill>
                          <a:effectLst/>
                          <a:latin typeface="Calibri" panose="020F0502020204030204" pitchFamily="34" charset="0"/>
                        </a:rPr>
                        <a:t>EMPLEO PÚBLICO</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$ 0,62</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$ 0,67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8%</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E884"/>
                    </a:solidFill>
                  </a:tcPr>
                </a:tc>
                <a:extLst>
                  <a:ext uri="{0D108BD9-81ED-4DB2-BD59-A6C34878D82A}">
                    <a16:rowId xmlns:a16="http://schemas.microsoft.com/office/drawing/2014/main" val="2409246816"/>
                  </a:ext>
                </a:extLst>
              </a:tr>
              <a:tr h="137951">
                <a:tc>
                  <a:txBody>
                    <a:bodyPr/>
                    <a:lstStyle/>
                    <a:p>
                      <a:pPr algn="l" fontAlgn="b">
                        <a:buNone/>
                      </a:pPr>
                      <a:r>
                        <a:rPr lang="es-CO" sz="950" b="0" i="0" u="none" strike="noStrike">
                          <a:solidFill>
                            <a:srgbClr val="000000"/>
                          </a:solidFill>
                          <a:effectLst/>
                          <a:latin typeface="Calibri" panose="020F0502020204030204" pitchFamily="34" charset="0"/>
                        </a:rPr>
                        <a:t>FISCALÍA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$ 6,96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$ 7,39</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6%</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A84"/>
                    </a:solidFill>
                  </a:tcPr>
                </a:tc>
                <a:extLst>
                  <a:ext uri="{0D108BD9-81ED-4DB2-BD59-A6C34878D82A}">
                    <a16:rowId xmlns:a16="http://schemas.microsoft.com/office/drawing/2014/main" val="2816656933"/>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AMBIENTE (..)</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$ 1,78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$ 1,88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6%</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EA84"/>
                    </a:solidFill>
                  </a:tcPr>
                </a:tc>
                <a:extLst>
                  <a:ext uri="{0D108BD9-81ED-4DB2-BD59-A6C34878D82A}">
                    <a16:rowId xmlns:a16="http://schemas.microsoft.com/office/drawing/2014/main" val="2922061662"/>
                  </a:ext>
                </a:extLst>
              </a:tr>
              <a:tr h="137951">
                <a:tc>
                  <a:txBody>
                    <a:bodyPr/>
                    <a:lstStyle/>
                    <a:p>
                      <a:pPr algn="l" fontAlgn="b">
                        <a:buNone/>
                      </a:pPr>
                      <a:r>
                        <a:rPr lang="es-CO" sz="950" b="0" i="0" u="none" strike="noStrike">
                          <a:solidFill>
                            <a:srgbClr val="000000"/>
                          </a:solidFill>
                          <a:effectLst/>
                          <a:latin typeface="Calibri" panose="020F0502020204030204" pitchFamily="34" charset="0"/>
                        </a:rPr>
                        <a:t>JUSTICIA Y DEL DERECHO</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$ 5,57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$ 5,82</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84"/>
                    </a:solidFill>
                  </a:tcPr>
                </a:tc>
                <a:extLst>
                  <a:ext uri="{0D108BD9-81ED-4DB2-BD59-A6C34878D82A}">
                    <a16:rowId xmlns:a16="http://schemas.microsoft.com/office/drawing/2014/main" val="4126084449"/>
                  </a:ext>
                </a:extLst>
              </a:tr>
              <a:tr h="137951">
                <a:tc>
                  <a:txBody>
                    <a:bodyPr/>
                    <a:lstStyle/>
                    <a:p>
                      <a:pPr algn="l" fontAlgn="b">
                        <a:buNone/>
                      </a:pPr>
                      <a:r>
                        <a:rPr lang="es-CO" sz="950" b="0" i="0" u="none" strike="noStrike">
                          <a:solidFill>
                            <a:srgbClr val="000000"/>
                          </a:solidFill>
                          <a:effectLst/>
                          <a:latin typeface="Calibri" panose="020F0502020204030204" pitchFamily="34" charset="0"/>
                        </a:rPr>
                        <a:t>COMERCIO, INDUSTRIA Y TURISMO</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$ 1,56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$ 1,63</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EA83"/>
                    </a:solidFill>
                  </a:tcPr>
                </a:tc>
                <a:extLst>
                  <a:ext uri="{0D108BD9-81ED-4DB2-BD59-A6C34878D82A}">
                    <a16:rowId xmlns:a16="http://schemas.microsoft.com/office/drawing/2014/main" val="1870724920"/>
                  </a:ext>
                </a:extLst>
              </a:tr>
              <a:tr h="137951">
                <a:tc>
                  <a:txBody>
                    <a:bodyPr/>
                    <a:lstStyle/>
                    <a:p>
                      <a:pPr algn="l" fontAlgn="b">
                        <a:buNone/>
                      </a:pPr>
                      <a:r>
                        <a:rPr lang="es-CO" sz="950" b="0" i="0" u="none" strike="noStrike">
                          <a:solidFill>
                            <a:srgbClr val="000000"/>
                          </a:solidFill>
                          <a:effectLst/>
                          <a:latin typeface="Calibri" panose="020F0502020204030204" pitchFamily="34" charset="0"/>
                        </a:rPr>
                        <a:t>CULTURA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$ 1,10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$ 1,14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4%</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E983"/>
                    </a:solidFill>
                  </a:tcPr>
                </a:tc>
                <a:extLst>
                  <a:ext uri="{0D108BD9-81ED-4DB2-BD59-A6C34878D82A}">
                    <a16:rowId xmlns:a16="http://schemas.microsoft.com/office/drawing/2014/main" val="2200648983"/>
                  </a:ext>
                </a:extLst>
              </a:tr>
              <a:tr h="137951">
                <a:tc>
                  <a:txBody>
                    <a:bodyPr/>
                    <a:lstStyle/>
                    <a:p>
                      <a:pPr algn="l" fontAlgn="b">
                        <a:buNone/>
                      </a:pPr>
                      <a:r>
                        <a:rPr lang="es-ES" sz="950" b="0" i="0" u="none" strike="noStrike" dirty="0">
                          <a:solidFill>
                            <a:srgbClr val="000000"/>
                          </a:solidFill>
                          <a:effectLst/>
                          <a:latin typeface="Calibri" panose="020F0502020204030204" pitchFamily="34" charset="0"/>
                        </a:rPr>
                        <a:t>VERDAD, JUSTICIA (…)</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$ 0,93</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$ 0,96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3%</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E582"/>
                    </a:solidFill>
                  </a:tcPr>
                </a:tc>
                <a:extLst>
                  <a:ext uri="{0D108BD9-81ED-4DB2-BD59-A6C34878D82A}">
                    <a16:rowId xmlns:a16="http://schemas.microsoft.com/office/drawing/2014/main" val="3174512839"/>
                  </a:ext>
                </a:extLst>
              </a:tr>
              <a:tr h="137951">
                <a:tc>
                  <a:txBody>
                    <a:bodyPr/>
                    <a:lstStyle/>
                    <a:p>
                      <a:pPr algn="l" fontAlgn="b">
                        <a:buNone/>
                      </a:pPr>
                      <a:r>
                        <a:rPr lang="es-CO" sz="950" b="0" i="0" u="none" strike="noStrike" dirty="0">
                          <a:solidFill>
                            <a:srgbClr val="000000"/>
                          </a:solidFill>
                          <a:effectLst/>
                          <a:latin typeface="Calibri" panose="020F0502020204030204" pitchFamily="34" charset="0"/>
                        </a:rPr>
                        <a:t>ORGANISMOS DE CONTROL</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$ 4,42</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$ 4,47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F81"/>
                    </a:solidFill>
                  </a:tcPr>
                </a:tc>
                <a:extLst>
                  <a:ext uri="{0D108BD9-81ED-4DB2-BD59-A6C34878D82A}">
                    <a16:rowId xmlns:a16="http://schemas.microsoft.com/office/drawing/2014/main" val="1225881649"/>
                  </a:ext>
                </a:extLst>
              </a:tr>
              <a:tr h="137951">
                <a:tc>
                  <a:txBody>
                    <a:bodyPr/>
                    <a:lstStyle/>
                    <a:p>
                      <a:pPr algn="l" fontAlgn="b">
                        <a:buNone/>
                      </a:pPr>
                      <a:r>
                        <a:rPr lang="es-CO" sz="950" b="0" i="0" u="none" strike="noStrike">
                          <a:solidFill>
                            <a:srgbClr val="000000"/>
                          </a:solidFill>
                          <a:effectLst/>
                          <a:latin typeface="Calibri" panose="020F0502020204030204" pitchFamily="34" charset="0"/>
                        </a:rPr>
                        <a:t>RELACIONES EXTERIORES</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$ 2,10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$ 2,06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57F"/>
                    </a:solidFill>
                  </a:tcPr>
                </a:tc>
                <a:extLst>
                  <a:ext uri="{0D108BD9-81ED-4DB2-BD59-A6C34878D82A}">
                    <a16:rowId xmlns:a16="http://schemas.microsoft.com/office/drawing/2014/main" val="3905956836"/>
                  </a:ext>
                </a:extLst>
              </a:tr>
              <a:tr h="137951">
                <a:tc>
                  <a:txBody>
                    <a:bodyPr/>
                    <a:lstStyle/>
                    <a:p>
                      <a:pPr algn="l" fontAlgn="b">
                        <a:buNone/>
                      </a:pPr>
                      <a:r>
                        <a:rPr lang="es-CO" sz="950" b="0" i="0" u="none" strike="noStrike">
                          <a:solidFill>
                            <a:srgbClr val="000000"/>
                          </a:solidFill>
                          <a:effectLst/>
                          <a:latin typeface="Calibri" panose="020F0502020204030204" pitchFamily="34" charset="0"/>
                        </a:rPr>
                        <a:t>CONGRESO DE LA REPÚBLICA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$ 1,32</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$ 1,25</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-5%</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C87D"/>
                    </a:solidFill>
                  </a:tcPr>
                </a:tc>
                <a:extLst>
                  <a:ext uri="{0D108BD9-81ED-4DB2-BD59-A6C34878D82A}">
                    <a16:rowId xmlns:a16="http://schemas.microsoft.com/office/drawing/2014/main" val="1450082444"/>
                  </a:ext>
                </a:extLst>
              </a:tr>
              <a:tr h="137951">
                <a:tc>
                  <a:txBody>
                    <a:bodyPr/>
                    <a:lstStyle/>
                    <a:p>
                      <a:pPr algn="l" fontAlgn="b">
                        <a:buNone/>
                      </a:pPr>
                      <a:r>
                        <a:rPr lang="es-CO" sz="950" b="0" i="0" u="none" strike="noStrike">
                          <a:solidFill>
                            <a:srgbClr val="000000"/>
                          </a:solidFill>
                          <a:effectLst/>
                          <a:latin typeface="Calibri" panose="020F0502020204030204" pitchFamily="34" charset="0"/>
                        </a:rPr>
                        <a:t>INTERIOR</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$ 4,98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$ 4,66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-6%</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C57C"/>
                    </a:solidFill>
                  </a:tcPr>
                </a:tc>
                <a:extLst>
                  <a:ext uri="{0D108BD9-81ED-4DB2-BD59-A6C34878D82A}">
                    <a16:rowId xmlns:a16="http://schemas.microsoft.com/office/drawing/2014/main" val="846315504"/>
                  </a:ext>
                </a:extLst>
              </a:tr>
              <a:tr h="137951">
                <a:tc>
                  <a:txBody>
                    <a:bodyPr/>
                    <a:lstStyle/>
                    <a:p>
                      <a:pPr algn="l" fontAlgn="b">
                        <a:buNone/>
                      </a:pPr>
                      <a:r>
                        <a:rPr lang="es-CO" sz="950" b="0" i="0" u="none" strike="noStrike">
                          <a:solidFill>
                            <a:srgbClr val="000000"/>
                          </a:solidFill>
                          <a:effectLst/>
                          <a:latin typeface="Calibri" panose="020F0502020204030204" pitchFamily="34" charset="0"/>
                        </a:rPr>
                        <a:t>INTELIGENCIA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$ 0,19</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$ 0,18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-7%</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C47C"/>
                    </a:solidFill>
                  </a:tcPr>
                </a:tc>
                <a:extLst>
                  <a:ext uri="{0D108BD9-81ED-4DB2-BD59-A6C34878D82A}">
                    <a16:rowId xmlns:a16="http://schemas.microsoft.com/office/drawing/2014/main" val="1642045688"/>
                  </a:ext>
                </a:extLst>
              </a:tr>
              <a:tr h="137951">
                <a:tc>
                  <a:txBody>
                    <a:bodyPr/>
                    <a:lstStyle/>
                    <a:p>
                      <a:pPr algn="l" fontAlgn="b">
                        <a:buNone/>
                      </a:pPr>
                      <a:r>
                        <a:rPr lang="es-CO" sz="950" b="0" i="0" u="none" strike="noStrike">
                          <a:solidFill>
                            <a:srgbClr val="000000"/>
                          </a:solidFill>
                          <a:effectLst/>
                          <a:latin typeface="Calibri" panose="020F0502020204030204" pitchFamily="34" charset="0"/>
                        </a:rPr>
                        <a:t>IGUALDAD Y EQUIDAD</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$ 12,12</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$ 11,24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-7%</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C27C"/>
                    </a:solidFill>
                  </a:tcPr>
                </a:tc>
                <a:extLst>
                  <a:ext uri="{0D108BD9-81ED-4DB2-BD59-A6C34878D82A}">
                    <a16:rowId xmlns:a16="http://schemas.microsoft.com/office/drawing/2014/main" val="1760797454"/>
                  </a:ext>
                </a:extLst>
              </a:tr>
              <a:tr h="76917">
                <a:tc>
                  <a:txBody>
                    <a:bodyPr/>
                    <a:lstStyle/>
                    <a:p>
                      <a:pPr algn="l" fontAlgn="b">
                        <a:buNone/>
                      </a:pPr>
                      <a:r>
                        <a:rPr lang="es-CO" sz="950" b="0" i="0" u="none" strike="noStrike">
                          <a:solidFill>
                            <a:srgbClr val="000000"/>
                          </a:solidFill>
                          <a:effectLst/>
                          <a:latin typeface="Calibri" panose="020F0502020204030204" pitchFamily="34" charset="0"/>
                        </a:rPr>
                        <a:t>VIVIENDA, CIUDAD Y TERRITORIO</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$ 8,75</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$ 7,28</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-17%</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A175"/>
                    </a:solidFill>
                  </a:tcPr>
                </a:tc>
                <a:extLst>
                  <a:ext uri="{0D108BD9-81ED-4DB2-BD59-A6C34878D82A}">
                    <a16:rowId xmlns:a16="http://schemas.microsoft.com/office/drawing/2014/main" val="79257282"/>
                  </a:ext>
                </a:extLst>
              </a:tr>
              <a:tr h="0">
                <a:tc>
                  <a:txBody>
                    <a:bodyPr/>
                    <a:lstStyle/>
                    <a:p>
                      <a:pPr algn="l" fontAlgn="b">
                        <a:buNone/>
                      </a:pPr>
                      <a:r>
                        <a:rPr lang="es-CO" sz="950" b="0" i="0" u="none" strike="noStrike">
                          <a:solidFill>
                            <a:srgbClr val="000000"/>
                          </a:solidFill>
                          <a:effectLst/>
                          <a:latin typeface="Calibri" panose="020F0502020204030204" pitchFamily="34" charset="0"/>
                        </a:rPr>
                        <a:t>AGRICULTURA Y DESARROLLO RURAL</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$ 5,24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$ 4,00</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-24%</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8971"/>
                    </a:solidFill>
                  </a:tcPr>
                </a:tc>
                <a:extLst>
                  <a:ext uri="{0D108BD9-81ED-4DB2-BD59-A6C34878D82A}">
                    <a16:rowId xmlns:a16="http://schemas.microsoft.com/office/drawing/2014/main" val="3254540768"/>
                  </a:ext>
                </a:extLst>
              </a:tr>
              <a:tr h="137951">
                <a:tc>
                  <a:txBody>
                    <a:bodyPr/>
                    <a:lstStyle/>
                    <a:p>
                      <a:pPr algn="l" fontAlgn="b">
                        <a:buNone/>
                      </a:pPr>
                      <a:r>
                        <a:rPr lang="es-ES" sz="950" b="0" i="0" u="none" strike="noStrike" dirty="0">
                          <a:solidFill>
                            <a:srgbClr val="000000"/>
                          </a:solidFill>
                          <a:effectLst/>
                          <a:latin typeface="Calibri" panose="020F0502020204030204" pitchFamily="34" charset="0"/>
                        </a:rPr>
                        <a:t>TECNOLOGÍAS (…)</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$ 2,74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$ 2,09</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-24%</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8871"/>
                    </a:solidFill>
                  </a:tcPr>
                </a:tc>
                <a:extLst>
                  <a:ext uri="{0D108BD9-81ED-4DB2-BD59-A6C34878D82A}">
                    <a16:rowId xmlns:a16="http://schemas.microsoft.com/office/drawing/2014/main" val="111094310"/>
                  </a:ext>
                </a:extLst>
              </a:tr>
              <a:tr h="137951">
                <a:tc>
                  <a:txBody>
                    <a:bodyPr/>
                    <a:lstStyle/>
                    <a:p>
                      <a:pPr algn="l" fontAlgn="b">
                        <a:buNone/>
                      </a:pPr>
                      <a:r>
                        <a:rPr lang="es-CO" sz="950" b="0" i="0" u="none" strike="noStrike">
                          <a:solidFill>
                            <a:srgbClr val="000000"/>
                          </a:solidFill>
                          <a:effectLst/>
                          <a:latin typeface="Calibri" panose="020F0502020204030204" pitchFamily="34" charset="0"/>
                        </a:rPr>
                        <a:t>INFORMACIÓN ESTADÍSTICA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$ 1,17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$ 0,84</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-29%</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786E"/>
                    </a:solidFill>
                  </a:tcPr>
                </a:tc>
                <a:extLst>
                  <a:ext uri="{0D108BD9-81ED-4DB2-BD59-A6C34878D82A}">
                    <a16:rowId xmlns:a16="http://schemas.microsoft.com/office/drawing/2014/main" val="1909445858"/>
                  </a:ext>
                </a:extLst>
              </a:tr>
              <a:tr h="137951">
                <a:tc>
                  <a:txBody>
                    <a:bodyPr/>
                    <a:lstStyle/>
                    <a:p>
                      <a:pPr algn="l" fontAlgn="b">
                        <a:buNone/>
                      </a:pPr>
                      <a:r>
                        <a:rPr lang="es-CO" sz="950" b="0" i="0" u="none" strike="noStrike">
                          <a:solidFill>
                            <a:srgbClr val="000000"/>
                          </a:solidFill>
                          <a:effectLst/>
                          <a:latin typeface="Calibri" panose="020F0502020204030204" pitchFamily="34" charset="0"/>
                        </a:rPr>
                        <a:t>PRESIDENCIA DE LA REPÚBLICA</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$ 3,57</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a:solidFill>
                            <a:srgbClr val="000000"/>
                          </a:solidFill>
                          <a:effectLst/>
                          <a:latin typeface="Calibri" panose="020F0502020204030204" pitchFamily="34" charset="0"/>
                        </a:rPr>
                        <a:t>$ 2,51</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-30%</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746D"/>
                    </a:solidFill>
                  </a:tcPr>
                </a:tc>
                <a:extLst>
                  <a:ext uri="{0D108BD9-81ED-4DB2-BD59-A6C34878D82A}">
                    <a16:rowId xmlns:a16="http://schemas.microsoft.com/office/drawing/2014/main" val="2896342335"/>
                  </a:ext>
                </a:extLst>
              </a:tr>
              <a:tr h="137951">
                <a:tc>
                  <a:txBody>
                    <a:bodyPr/>
                    <a:lstStyle/>
                    <a:p>
                      <a:pPr algn="l" fontAlgn="b">
                        <a:buNone/>
                      </a:pPr>
                      <a:r>
                        <a:rPr lang="es-CO" sz="950" b="0" i="0" u="none" strike="noStrike">
                          <a:solidFill>
                            <a:srgbClr val="000000"/>
                          </a:solidFill>
                          <a:effectLst/>
                          <a:latin typeface="Calibri" panose="020F0502020204030204" pitchFamily="34" charset="0"/>
                        </a:rPr>
                        <a:t>DEPORTE Y RECREACIÓN</a:t>
                      </a:r>
                    </a:p>
                  </a:txBody>
                  <a:tcPr marL="2127" marR="2127" marT="212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lgn="ctr" fontAlgn="b">
                        <a:buNone/>
                      </a:pPr>
                      <a:r>
                        <a:rPr lang="es-CO" sz="950" b="0" i="0" u="none" strike="noStrike">
                          <a:solidFill>
                            <a:srgbClr val="000000"/>
                          </a:solidFill>
                          <a:effectLst/>
                          <a:latin typeface="Calibri" panose="020F0502020204030204" pitchFamily="34" charset="0"/>
                        </a:rPr>
                        <a:t>$ 0,46</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lgn="ctr" fontAlgn="b">
                        <a:buNone/>
                      </a:pPr>
                      <a:r>
                        <a:rPr lang="es-CO" sz="950" b="0" i="0" u="none" strike="noStrike">
                          <a:solidFill>
                            <a:srgbClr val="000000"/>
                          </a:solidFill>
                          <a:effectLst/>
                          <a:latin typeface="Calibri" panose="020F0502020204030204" pitchFamily="34" charset="0"/>
                        </a:rPr>
                        <a:t>$ 0,31</a:t>
                      </a:r>
                    </a:p>
                  </a:txBody>
                  <a:tcPr marL="2127" marR="2127" marT="212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tc>
                  <a:txBody>
                    <a:bodyPr/>
                    <a:lstStyle/>
                    <a:p>
                      <a:pPr algn="ctr" fontAlgn="b">
                        <a:buNone/>
                      </a:pPr>
                      <a:r>
                        <a:rPr lang="es-CO" sz="950" b="0" i="0" u="none" strike="noStrike" dirty="0">
                          <a:solidFill>
                            <a:srgbClr val="000000"/>
                          </a:solidFill>
                          <a:effectLst/>
                          <a:latin typeface="Calibri" panose="020F0502020204030204" pitchFamily="34" charset="0"/>
                        </a:rPr>
                        <a:t>-33%</a:t>
                      </a:r>
                    </a:p>
                  </a:txBody>
                  <a:tcPr marL="2127" marR="2127" marT="212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8696B"/>
                    </a:solidFill>
                  </a:tcPr>
                </a:tc>
                <a:extLst>
                  <a:ext uri="{0D108BD9-81ED-4DB2-BD59-A6C34878D82A}">
                    <a16:rowId xmlns:a16="http://schemas.microsoft.com/office/drawing/2014/main" val="1849024251"/>
                  </a:ext>
                </a:extLst>
              </a:tr>
            </a:tbl>
          </a:graphicData>
        </a:graphic>
      </p:graphicFrame>
    </p:spTree>
    <p:extLst>
      <p:ext uri="{BB962C8B-B14F-4D97-AF65-F5344CB8AC3E}">
        <p14:creationId xmlns:p14="http://schemas.microsoft.com/office/powerpoint/2010/main" val="1353654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240">
          <a:extLst>
            <a:ext uri="{FF2B5EF4-FFF2-40B4-BE49-F238E27FC236}">
              <a16:creationId xmlns:a16="http://schemas.microsoft.com/office/drawing/2014/main" id="{636FB8BC-DC14-0610-3086-C9946DDE917E}"/>
            </a:ext>
          </a:extLst>
        </p:cNvPr>
        <p:cNvGrpSpPr/>
        <p:nvPr/>
      </p:nvGrpSpPr>
      <p:grpSpPr>
        <a:xfrm>
          <a:off x="0" y="0"/>
          <a:ext cx="0" cy="0"/>
          <a:chOff x="0" y="0"/>
          <a:chExt cx="0" cy="0"/>
        </a:xfrm>
      </p:grpSpPr>
      <p:sp>
        <p:nvSpPr>
          <p:cNvPr id="241" name="Google Shape;241;p36">
            <a:extLst>
              <a:ext uri="{FF2B5EF4-FFF2-40B4-BE49-F238E27FC236}">
                <a16:creationId xmlns:a16="http://schemas.microsoft.com/office/drawing/2014/main" id="{267A33AD-D7E5-05EA-9D22-B8EF8C02AC3D}"/>
              </a:ext>
            </a:extLst>
          </p:cNvPr>
          <p:cNvSpPr/>
          <p:nvPr/>
        </p:nvSpPr>
        <p:spPr>
          <a:xfrm rot="-5400000" flipH="1">
            <a:off x="2660278" y="-773451"/>
            <a:ext cx="2581463" cy="6158910"/>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3" name="Google Shape;243;p36">
            <a:extLst>
              <a:ext uri="{FF2B5EF4-FFF2-40B4-BE49-F238E27FC236}">
                <a16:creationId xmlns:a16="http://schemas.microsoft.com/office/drawing/2014/main" id="{E7EE4A22-566C-0FF6-9D4F-12D968167463}"/>
              </a:ext>
            </a:extLst>
          </p:cNvPr>
          <p:cNvSpPr/>
          <p:nvPr/>
        </p:nvSpPr>
        <p:spPr>
          <a:xfrm rot="-5400000" flipH="1">
            <a:off x="593308" y="3993754"/>
            <a:ext cx="556492" cy="1742975"/>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44" name="Google Shape;244;p36">
            <a:extLst>
              <a:ext uri="{FF2B5EF4-FFF2-40B4-BE49-F238E27FC236}">
                <a16:creationId xmlns:a16="http://schemas.microsoft.com/office/drawing/2014/main" id="{0B0CAE11-5AFB-66A8-6921-EF4004BF6269}"/>
              </a:ext>
            </a:extLst>
          </p:cNvPr>
          <p:cNvSpPr/>
          <p:nvPr/>
        </p:nvSpPr>
        <p:spPr>
          <a:xfrm rot="-5400000" flipH="1">
            <a:off x="8279121" y="74287"/>
            <a:ext cx="938987" cy="790489"/>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marL="0" marR="0" lvl="0" indent="0" algn="l" defTabSz="914479"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3" name="object 3">
            <a:extLst>
              <a:ext uri="{FF2B5EF4-FFF2-40B4-BE49-F238E27FC236}">
                <a16:creationId xmlns:a16="http://schemas.microsoft.com/office/drawing/2014/main" id="{2A05D755-9D55-A692-3823-4EDA8FE6E66F}"/>
              </a:ext>
            </a:extLst>
          </p:cNvPr>
          <p:cNvSpPr txBox="1"/>
          <p:nvPr/>
        </p:nvSpPr>
        <p:spPr>
          <a:xfrm>
            <a:off x="1289062" y="2127991"/>
            <a:ext cx="6411546" cy="356026"/>
          </a:xfrm>
          <a:prstGeom prst="rect">
            <a:avLst/>
          </a:prstGeom>
        </p:spPr>
        <p:txBody>
          <a:bodyPr vert="horz" wrap="square" lIns="0" tIns="56609" rIns="0" bIns="0" rtlCol="0">
            <a:spAutoFit/>
          </a:bodyPr>
          <a:lstStyle/>
          <a:p>
            <a:pPr marL="5777" marR="2311" lvl="0" indent="0" algn="l" defTabSz="344683" rtl="0" eaLnBrk="1" fontAlgn="auto" latinLnBrk="0" hangingPunct="1">
              <a:lnSpc>
                <a:spcPts val="2507"/>
              </a:lnSpc>
              <a:spcBef>
                <a:spcPts val="446"/>
              </a:spcBef>
              <a:spcAft>
                <a:spcPts val="0"/>
              </a:spcAft>
              <a:buClrTx/>
              <a:buSzTx/>
              <a:buFont typeface="Arial"/>
              <a:buNone/>
              <a:tabLst/>
              <a:defRPr/>
            </a:pPr>
            <a:r>
              <a:rPr kumimoji="0" lang="es-ES" sz="2000" b="1" i="0" u="none" strike="noStrike" kern="0" cap="none" spc="0" normalizeH="0" baseline="0" noProof="0" dirty="0">
                <a:ln>
                  <a:noFill/>
                </a:ln>
                <a:solidFill>
                  <a:srgbClr val="FFFFFF"/>
                </a:solidFill>
                <a:effectLst/>
                <a:uLnTx/>
                <a:uFillTx/>
                <a:latin typeface="Arial"/>
                <a:cs typeface="Arial"/>
                <a:sym typeface="Arial"/>
              </a:rPr>
              <a:t>ASPECTOS GENERALES</a:t>
            </a:r>
          </a:p>
        </p:txBody>
      </p:sp>
      <p:sp>
        <p:nvSpPr>
          <p:cNvPr id="4" name="object 4">
            <a:extLst>
              <a:ext uri="{FF2B5EF4-FFF2-40B4-BE49-F238E27FC236}">
                <a16:creationId xmlns:a16="http://schemas.microsoft.com/office/drawing/2014/main" id="{27759D24-658D-DBA0-4B2A-64A0790E1730}"/>
              </a:ext>
            </a:extLst>
          </p:cNvPr>
          <p:cNvSpPr/>
          <p:nvPr/>
        </p:nvSpPr>
        <p:spPr>
          <a:xfrm>
            <a:off x="1313927" y="2879234"/>
            <a:ext cx="875120" cy="49965"/>
          </a:xfrm>
          <a:custGeom>
            <a:avLst/>
            <a:gdLst/>
            <a:ahLst/>
            <a:cxnLst/>
            <a:rect l="l" t="t" r="r" b="b"/>
            <a:pathLst>
              <a:path w="1924050" h="109854">
                <a:moveTo>
                  <a:pt x="1923690" y="0"/>
                </a:moveTo>
                <a:lnTo>
                  <a:pt x="0" y="0"/>
                </a:lnTo>
                <a:lnTo>
                  <a:pt x="0" y="109357"/>
                </a:lnTo>
                <a:lnTo>
                  <a:pt x="1923690" y="109357"/>
                </a:lnTo>
                <a:lnTo>
                  <a:pt x="1923690" y="0"/>
                </a:lnTo>
                <a:close/>
              </a:path>
            </a:pathLst>
          </a:custGeom>
          <a:solidFill>
            <a:srgbClr val="E9A70B"/>
          </a:solidFill>
        </p:spPr>
        <p:txBody>
          <a:bodyPr wrap="square" lIns="0" tIns="0" rIns="0" bIns="0" rtlCol="0"/>
          <a:lstStyle/>
          <a:p>
            <a:pPr marL="0" marR="0" lvl="0" indent="0" algn="l" defTabSz="344683" rtl="0" eaLnBrk="1" fontAlgn="auto" latinLnBrk="0" hangingPunct="1">
              <a:lnSpc>
                <a:spcPct val="100000"/>
              </a:lnSpc>
              <a:spcBef>
                <a:spcPts val="0"/>
              </a:spcBef>
              <a:spcAft>
                <a:spcPts val="0"/>
              </a:spcAft>
              <a:buClrTx/>
              <a:buSzTx/>
              <a:buFont typeface="Arial"/>
              <a:buNone/>
              <a:tabLst/>
              <a:defRPr/>
            </a:pPr>
            <a:endParaRPr kumimoji="0" sz="819" b="0" i="0" u="none" strike="noStrike" kern="1200" cap="none" spc="0" normalizeH="0" baseline="0" noProof="0">
              <a:ln>
                <a:noFill/>
              </a:ln>
              <a:solidFill>
                <a:srgbClr val="434343"/>
              </a:solidFill>
              <a:effectLst/>
              <a:uLnTx/>
              <a:uFillTx/>
              <a:latin typeface="Arial"/>
              <a:ea typeface="+mn-ea"/>
              <a:cs typeface="Arial"/>
              <a:sym typeface="Arial"/>
            </a:endParaRPr>
          </a:p>
        </p:txBody>
      </p:sp>
      <p:sp>
        <p:nvSpPr>
          <p:cNvPr id="5" name="object 2">
            <a:extLst>
              <a:ext uri="{FF2B5EF4-FFF2-40B4-BE49-F238E27FC236}">
                <a16:creationId xmlns:a16="http://schemas.microsoft.com/office/drawing/2014/main" id="{D2ED8AB0-14A1-8E96-8ED0-5EE6504733CF}"/>
              </a:ext>
            </a:extLst>
          </p:cNvPr>
          <p:cNvSpPr txBox="1">
            <a:spLocks/>
          </p:cNvSpPr>
          <p:nvPr/>
        </p:nvSpPr>
        <p:spPr>
          <a:xfrm>
            <a:off x="1289062" y="1015273"/>
            <a:ext cx="664572" cy="945823"/>
          </a:xfrm>
          <a:prstGeom prst="rect">
            <a:avLst/>
          </a:prstGeom>
        </p:spPr>
        <p:txBody>
          <a:bodyPr vert="horz" wrap="square" lIns="0" tIns="7798"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9pPr>
          </a:lstStyle>
          <a:p>
            <a:pPr marL="5777" marR="0" lvl="0" indent="0" algn="l" defTabSz="344683" rtl="0" eaLnBrk="1" fontAlgn="auto" latinLnBrk="0" hangingPunct="1">
              <a:lnSpc>
                <a:spcPct val="100000"/>
              </a:lnSpc>
              <a:spcBef>
                <a:spcPts val="62"/>
              </a:spcBef>
              <a:spcAft>
                <a:spcPts val="0"/>
              </a:spcAft>
              <a:buClr>
                <a:srgbClr val="000000"/>
              </a:buClr>
              <a:buSzTx/>
              <a:buFont typeface="Arial"/>
              <a:buNone/>
              <a:tabLst/>
              <a:defRPr/>
            </a:pPr>
            <a:r>
              <a:rPr lang="es-CO" sz="6095" b="1" kern="1200" spc="-326" dirty="0">
                <a:solidFill>
                  <a:srgbClr val="EAA80B"/>
                </a:solidFill>
                <a:latin typeface="Tahoma"/>
                <a:ea typeface="+mj-ea"/>
                <a:cs typeface="Tahoma"/>
              </a:rPr>
              <a:t>1</a:t>
            </a:r>
            <a:r>
              <a:rPr kumimoji="0" lang="es-CO" sz="6095" b="1" i="0" u="none" strike="noStrike" kern="1200" cap="none" spc="-326" normalizeH="0" baseline="0" noProof="0" dirty="0">
                <a:ln>
                  <a:noFill/>
                </a:ln>
                <a:solidFill>
                  <a:srgbClr val="EAA80B"/>
                </a:solidFill>
                <a:effectLst/>
                <a:uLnTx/>
                <a:uFillTx/>
                <a:latin typeface="Tahoma"/>
                <a:ea typeface="+mj-ea"/>
                <a:cs typeface="Tahoma"/>
                <a:sym typeface="Arial"/>
              </a:rPr>
              <a:t>.</a:t>
            </a:r>
          </a:p>
        </p:txBody>
      </p:sp>
    </p:spTree>
    <p:extLst>
      <p:ext uri="{BB962C8B-B14F-4D97-AF65-F5344CB8AC3E}">
        <p14:creationId xmlns:p14="http://schemas.microsoft.com/office/powerpoint/2010/main" val="1426680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p:cNvGrpSpPr/>
        <p:nvPr/>
      </p:nvGrpSpPr>
      <p:grpSpPr>
        <a:xfrm>
          <a:off x="0" y="0"/>
          <a:ext cx="0" cy="0"/>
          <a:chOff x="0" y="0"/>
          <a:chExt cx="0" cy="0"/>
        </a:xfrm>
      </p:grpSpPr>
      <mc:AlternateContent xmlns:mc="http://schemas.openxmlformats.org/markup-compatibility/2006" xmlns:cx2="http://schemas.microsoft.com/office/drawing/2015/10/21/chartex">
        <mc:Choice Requires="cx2">
          <p:graphicFrame>
            <p:nvGraphicFramePr>
              <p:cNvPr id="3" name="Gráfico 2">
                <a:extLst>
                  <a:ext uri="{FF2B5EF4-FFF2-40B4-BE49-F238E27FC236}">
                    <a16:creationId xmlns:a16="http://schemas.microsoft.com/office/drawing/2014/main" id="{6AA780D0-6325-D5CD-BE72-C736A5444352}"/>
                  </a:ext>
                </a:extLst>
              </p:cNvPr>
              <p:cNvGraphicFramePr/>
              <p:nvPr>
                <p:extLst>
                  <p:ext uri="{D42A27DB-BD31-4B8C-83A1-F6EECF244321}">
                    <p14:modId xmlns:p14="http://schemas.microsoft.com/office/powerpoint/2010/main" val="3740786491"/>
                  </p:ext>
                </p:extLst>
              </p:nvPr>
            </p:nvGraphicFramePr>
            <p:xfrm>
              <a:off x="4451741" y="967286"/>
              <a:ext cx="4381765" cy="2160000"/>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3" name="Gráfico 2">
                <a:extLst>
                  <a:ext uri="{FF2B5EF4-FFF2-40B4-BE49-F238E27FC236}">
                    <a16:creationId xmlns:a16="http://schemas.microsoft.com/office/drawing/2014/main" id="{6AA780D0-6325-D5CD-BE72-C736A5444352}"/>
                  </a:ext>
                </a:extLst>
              </p:cNvPr>
              <p:cNvPicPr>
                <a:picLocks noGrp="1" noRot="1" noChangeAspect="1" noMove="1" noResize="1" noEditPoints="1" noAdjustHandles="1" noChangeArrowheads="1" noChangeShapeType="1"/>
              </p:cNvPicPr>
              <p:nvPr/>
            </p:nvPicPr>
            <p:blipFill>
              <a:blip r:embed="rId4"/>
              <a:stretch>
                <a:fillRect/>
              </a:stretch>
            </p:blipFill>
            <p:spPr>
              <a:xfrm>
                <a:off x="4451741" y="967286"/>
                <a:ext cx="4381765" cy="2160000"/>
              </a:xfrm>
              <a:prstGeom prst="rect">
                <a:avLst/>
              </a:prstGeom>
            </p:spPr>
          </p:pic>
        </mc:Fallback>
      </mc:AlternateContent>
      <mc:AlternateContent xmlns:mc="http://schemas.openxmlformats.org/markup-compatibility/2006" xmlns:cx2="http://schemas.microsoft.com/office/drawing/2015/10/21/chartex">
        <mc:Choice Requires="cx2">
          <p:graphicFrame>
            <p:nvGraphicFramePr>
              <p:cNvPr id="9" name="Gráfico 8">
                <a:extLst>
                  <a:ext uri="{FF2B5EF4-FFF2-40B4-BE49-F238E27FC236}">
                    <a16:creationId xmlns:a16="http://schemas.microsoft.com/office/drawing/2014/main" id="{FC09204A-F3BF-7C2B-ACE2-AB21B1E52326}"/>
                  </a:ext>
                </a:extLst>
              </p:cNvPr>
              <p:cNvGraphicFramePr/>
              <p:nvPr>
                <p:extLst>
                  <p:ext uri="{D42A27DB-BD31-4B8C-83A1-F6EECF244321}">
                    <p14:modId xmlns:p14="http://schemas.microsoft.com/office/powerpoint/2010/main" val="4006867531"/>
                  </p:ext>
                </p:extLst>
              </p:nvPr>
            </p:nvGraphicFramePr>
            <p:xfrm>
              <a:off x="4482625" y="3314322"/>
              <a:ext cx="4320000" cy="1829177"/>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9" name="Gráfico 8">
                <a:extLst>
                  <a:ext uri="{FF2B5EF4-FFF2-40B4-BE49-F238E27FC236}">
                    <a16:creationId xmlns:a16="http://schemas.microsoft.com/office/drawing/2014/main" id="{FC09204A-F3BF-7C2B-ACE2-AB21B1E52326}"/>
                  </a:ext>
                </a:extLst>
              </p:cNvPr>
              <p:cNvPicPr>
                <a:picLocks noGrp="1" noRot="1" noChangeAspect="1" noMove="1" noResize="1" noEditPoints="1" noAdjustHandles="1" noChangeArrowheads="1" noChangeShapeType="1"/>
              </p:cNvPicPr>
              <p:nvPr/>
            </p:nvPicPr>
            <p:blipFill>
              <a:blip r:embed="rId6"/>
              <a:stretch>
                <a:fillRect/>
              </a:stretch>
            </p:blipFill>
            <p:spPr>
              <a:xfrm>
                <a:off x="4482625" y="3314322"/>
                <a:ext cx="4320000" cy="1829177"/>
              </a:xfrm>
              <a:prstGeom prst="rect">
                <a:avLst/>
              </a:prstGeom>
            </p:spPr>
          </p:pic>
        </mc:Fallback>
      </mc:AlternateContent>
      <p:sp>
        <p:nvSpPr>
          <p:cNvPr id="12" name="object 2">
            <a:extLst>
              <a:ext uri="{FF2B5EF4-FFF2-40B4-BE49-F238E27FC236}">
                <a16:creationId xmlns:a16="http://schemas.microsoft.com/office/drawing/2014/main" id="{98CD28A2-3DC6-F03F-593F-0C1AC3E0E8A5}"/>
              </a:ext>
            </a:extLst>
          </p:cNvPr>
          <p:cNvSpPr txBox="1">
            <a:spLocks/>
          </p:cNvSpPr>
          <p:nvPr/>
        </p:nvSpPr>
        <p:spPr>
          <a:xfrm>
            <a:off x="440906" y="183317"/>
            <a:ext cx="6201717" cy="646057"/>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Aspectos generales del proyecto </a:t>
            </a: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BB65BD88-2460-998C-BE26-51D55E89797E}"/>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14" name="Diagrama 13">
            <a:extLst>
              <a:ext uri="{FF2B5EF4-FFF2-40B4-BE49-F238E27FC236}">
                <a16:creationId xmlns:a16="http://schemas.microsoft.com/office/drawing/2014/main" id="{F359CD6F-3356-072C-449D-BB5D53864DD8}"/>
              </a:ext>
            </a:extLst>
          </p:cNvPr>
          <p:cNvGraphicFramePr/>
          <p:nvPr>
            <p:extLst>
              <p:ext uri="{D42A27DB-BD31-4B8C-83A1-F6EECF244321}">
                <p14:modId xmlns:p14="http://schemas.microsoft.com/office/powerpoint/2010/main" val="1485804868"/>
              </p:ext>
            </p:extLst>
          </p:nvPr>
        </p:nvGraphicFramePr>
        <p:xfrm>
          <a:off x="876664" y="1567999"/>
          <a:ext cx="3240000" cy="1080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5" name="Diagrama 14">
            <a:extLst>
              <a:ext uri="{FF2B5EF4-FFF2-40B4-BE49-F238E27FC236}">
                <a16:creationId xmlns:a16="http://schemas.microsoft.com/office/drawing/2014/main" id="{18EF36C4-05A2-81E8-AAB9-A94F30C472D8}"/>
              </a:ext>
            </a:extLst>
          </p:cNvPr>
          <p:cNvGraphicFramePr/>
          <p:nvPr>
            <p:extLst>
              <p:ext uri="{D42A27DB-BD31-4B8C-83A1-F6EECF244321}">
                <p14:modId xmlns:p14="http://schemas.microsoft.com/office/powerpoint/2010/main" val="276017867"/>
              </p:ext>
            </p:extLst>
          </p:nvPr>
        </p:nvGraphicFramePr>
        <p:xfrm>
          <a:off x="876664" y="3662682"/>
          <a:ext cx="3151786" cy="104325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6" name="object 2">
            <a:extLst>
              <a:ext uri="{FF2B5EF4-FFF2-40B4-BE49-F238E27FC236}">
                <a16:creationId xmlns:a16="http://schemas.microsoft.com/office/drawing/2014/main" id="{916F18C6-5586-63C2-D6AD-48993771DE75}"/>
              </a:ext>
            </a:extLst>
          </p:cNvPr>
          <p:cNvSpPr txBox="1">
            <a:spLocks/>
          </p:cNvSpPr>
          <p:nvPr/>
        </p:nvSpPr>
        <p:spPr>
          <a:xfrm>
            <a:off x="1263183" y="1097676"/>
            <a:ext cx="2587873" cy="379830"/>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lnSpc>
                <a:spcPts val="3181"/>
              </a:lnSpc>
              <a:spcBef>
                <a:spcPts val="82"/>
              </a:spcBef>
            </a:pPr>
            <a:r>
              <a:rPr lang="es-ES" sz="1600" b="1" spc="82" dirty="0">
                <a:solidFill>
                  <a:srgbClr val="556D93"/>
                </a:solidFill>
              </a:rPr>
              <a:t>Composición Ingresos</a:t>
            </a:r>
            <a:endParaRPr lang="es-ES" dirty="0">
              <a:latin typeface="Lucida Sans Unicode"/>
              <a:cs typeface="Lucida Sans Unicode"/>
            </a:endParaRPr>
          </a:p>
        </p:txBody>
      </p:sp>
      <p:sp>
        <p:nvSpPr>
          <p:cNvPr id="17" name="object 2">
            <a:extLst>
              <a:ext uri="{FF2B5EF4-FFF2-40B4-BE49-F238E27FC236}">
                <a16:creationId xmlns:a16="http://schemas.microsoft.com/office/drawing/2014/main" id="{B22C42FD-3A6C-A602-1731-049B391C9DF7}"/>
              </a:ext>
            </a:extLst>
          </p:cNvPr>
          <p:cNvSpPr txBox="1">
            <a:spLocks/>
          </p:cNvSpPr>
          <p:nvPr/>
        </p:nvSpPr>
        <p:spPr>
          <a:xfrm>
            <a:off x="1399228" y="3245833"/>
            <a:ext cx="2315781" cy="379830"/>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lnSpc>
                <a:spcPts val="3181"/>
              </a:lnSpc>
              <a:spcBef>
                <a:spcPts val="82"/>
              </a:spcBef>
            </a:pPr>
            <a:r>
              <a:rPr lang="es-ES" sz="1600" b="1" spc="82" dirty="0">
                <a:solidFill>
                  <a:srgbClr val="556D93"/>
                </a:solidFill>
              </a:rPr>
              <a:t>Composición Gastos</a:t>
            </a:r>
            <a:endParaRPr lang="es-ES" dirty="0">
              <a:latin typeface="Lucida Sans Unicode"/>
              <a:cs typeface="Lucida Sans Unicode"/>
            </a:endParaRPr>
          </a:p>
        </p:txBody>
      </p:sp>
      <p:sp>
        <p:nvSpPr>
          <p:cNvPr id="19" name="object 3">
            <a:extLst>
              <a:ext uri="{FF2B5EF4-FFF2-40B4-BE49-F238E27FC236}">
                <a16:creationId xmlns:a16="http://schemas.microsoft.com/office/drawing/2014/main" id="{534DF168-5565-304F-9AE2-BBD5B188A3BE}"/>
              </a:ext>
            </a:extLst>
          </p:cNvPr>
          <p:cNvSpPr/>
          <p:nvPr/>
        </p:nvSpPr>
        <p:spPr>
          <a:xfrm flipV="1">
            <a:off x="427066" y="3141445"/>
            <a:ext cx="8289867" cy="45719"/>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 name="CuadroTexto 1">
            <a:extLst>
              <a:ext uri="{FF2B5EF4-FFF2-40B4-BE49-F238E27FC236}">
                <a16:creationId xmlns:a16="http://schemas.microsoft.com/office/drawing/2014/main" id="{C91E62B1-8037-02E0-6747-75F83B372E5F}"/>
              </a:ext>
            </a:extLst>
          </p:cNvPr>
          <p:cNvSpPr txBox="1"/>
          <p:nvPr/>
        </p:nvSpPr>
        <p:spPr>
          <a:xfrm>
            <a:off x="7410450" y="2294344"/>
            <a:ext cx="675911" cy="307777"/>
          </a:xfrm>
          <a:prstGeom prst="rect">
            <a:avLst/>
          </a:prstGeom>
          <a:noFill/>
        </p:spPr>
        <p:txBody>
          <a:bodyPr wrap="square" rtlCol="0">
            <a:spAutoFit/>
          </a:bodyPr>
          <a:lstStyle/>
          <a:p>
            <a:r>
              <a:rPr lang="es-ES" dirty="0"/>
              <a:t>3%</a:t>
            </a:r>
            <a:endParaRPr lang="es-CO" dirty="0"/>
          </a:p>
        </p:txBody>
      </p:sp>
      <p:sp>
        <p:nvSpPr>
          <p:cNvPr id="4" name="CuadroTexto 3">
            <a:extLst>
              <a:ext uri="{FF2B5EF4-FFF2-40B4-BE49-F238E27FC236}">
                <a16:creationId xmlns:a16="http://schemas.microsoft.com/office/drawing/2014/main" id="{03EDA07F-FE5A-26A4-A98D-0A9AB4AEB506}"/>
              </a:ext>
            </a:extLst>
          </p:cNvPr>
          <p:cNvSpPr txBox="1"/>
          <p:nvPr/>
        </p:nvSpPr>
        <p:spPr>
          <a:xfrm>
            <a:off x="7334250" y="2685991"/>
            <a:ext cx="675911" cy="307777"/>
          </a:xfrm>
          <a:prstGeom prst="rect">
            <a:avLst/>
          </a:prstGeom>
          <a:noFill/>
        </p:spPr>
        <p:txBody>
          <a:bodyPr wrap="square" rtlCol="0">
            <a:spAutoFit/>
          </a:bodyPr>
          <a:lstStyle/>
          <a:p>
            <a:r>
              <a:rPr lang="es-ES" dirty="0"/>
              <a:t>1%</a:t>
            </a:r>
            <a:endParaRPr lang="es-CO" dirty="0"/>
          </a:p>
        </p:txBody>
      </p:sp>
    </p:spTree>
    <p:extLst>
      <p:ext uri="{BB962C8B-B14F-4D97-AF65-F5344CB8AC3E}">
        <p14:creationId xmlns:p14="http://schemas.microsoft.com/office/powerpoint/2010/main" val="1005315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57D107E7-6F46-5D2F-3517-FE3E43EBF709}"/>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41EF9E7D-070A-C6F4-4EFC-5EB012FD6109}"/>
              </a:ext>
            </a:extLst>
          </p:cNvPr>
          <p:cNvSpPr txBox="1">
            <a:spLocks/>
          </p:cNvSpPr>
          <p:nvPr/>
        </p:nvSpPr>
        <p:spPr>
          <a:xfrm>
            <a:off x="487606" y="656742"/>
            <a:ext cx="6201717" cy="646057"/>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730" b="1" spc="82" dirty="0">
                <a:solidFill>
                  <a:srgbClr val="556D93"/>
                </a:solidFill>
              </a:rPr>
              <a:t>Aspectos generales del proyecto </a:t>
            </a: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1EE1D099-4D6F-22F9-229A-058B2445CC2C}"/>
              </a:ext>
            </a:extLst>
          </p:cNvPr>
          <p:cNvSpPr/>
          <p:nvPr/>
        </p:nvSpPr>
        <p:spPr>
          <a:xfrm>
            <a:off x="487606" y="1437520"/>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9" name="Redondear rectángulo de esquina del mismo lado 28">
            <a:extLst>
              <a:ext uri="{FF2B5EF4-FFF2-40B4-BE49-F238E27FC236}">
                <a16:creationId xmlns:a16="http://schemas.microsoft.com/office/drawing/2014/main" id="{AB0C0CE5-0294-4DF1-A74B-6BDB4B9B84C4}"/>
              </a:ext>
            </a:extLst>
          </p:cNvPr>
          <p:cNvSpPr/>
          <p:nvPr/>
        </p:nvSpPr>
        <p:spPr>
          <a:xfrm>
            <a:off x="933752" y="1913809"/>
            <a:ext cx="1746553" cy="523220"/>
          </a:xfrm>
          <a:prstGeom prst="round2SameRect">
            <a:avLst>
              <a:gd name="adj1" fmla="val 49031"/>
              <a:gd name="adj2" fmla="val 0"/>
            </a:avLst>
          </a:prstGeom>
          <a:solidFill>
            <a:srgbClr val="27357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_tradnl" sz="1400" b="0" i="0" u="none" strike="noStrike" kern="0" cap="none" spc="0" normalizeH="0" baseline="0" noProof="0">
              <a:ln>
                <a:solidFill>
                  <a:srgbClr val="27357E"/>
                </a:solidFill>
              </a:ln>
              <a:solidFill>
                <a:srgbClr val="FFFFFF"/>
              </a:solidFill>
              <a:effectLst/>
              <a:uLnTx/>
              <a:uFillTx/>
              <a:latin typeface="Arial"/>
              <a:ea typeface="+mn-ea"/>
              <a:cs typeface="+mn-cs"/>
              <a:sym typeface="Arial"/>
            </a:endParaRPr>
          </a:p>
        </p:txBody>
      </p:sp>
      <p:sp>
        <p:nvSpPr>
          <p:cNvPr id="2" name="CuadroTexto 1">
            <a:extLst>
              <a:ext uri="{FF2B5EF4-FFF2-40B4-BE49-F238E27FC236}">
                <a16:creationId xmlns:a16="http://schemas.microsoft.com/office/drawing/2014/main" id="{86777627-AED2-8AC8-3A71-43623D438900}"/>
              </a:ext>
            </a:extLst>
          </p:cNvPr>
          <p:cNvSpPr txBox="1"/>
          <p:nvPr/>
        </p:nvSpPr>
        <p:spPr>
          <a:xfrm>
            <a:off x="1010530" y="1944586"/>
            <a:ext cx="163921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200" b="1"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Ingresos y rentas de capital</a:t>
            </a:r>
          </a:p>
        </p:txBody>
      </p:sp>
      <p:sp>
        <p:nvSpPr>
          <p:cNvPr id="20" name="Es igual a 19">
            <a:extLst>
              <a:ext uri="{FF2B5EF4-FFF2-40B4-BE49-F238E27FC236}">
                <a16:creationId xmlns:a16="http://schemas.microsoft.com/office/drawing/2014/main" id="{F1DA285A-C699-828E-D1F2-7741ECF6DF92}"/>
              </a:ext>
            </a:extLst>
          </p:cNvPr>
          <p:cNvSpPr/>
          <p:nvPr/>
        </p:nvSpPr>
        <p:spPr>
          <a:xfrm>
            <a:off x="5541248" y="2833840"/>
            <a:ext cx="714166" cy="680795"/>
          </a:xfrm>
          <a:prstGeom prst="mathEqual">
            <a:avLst/>
          </a:prstGeom>
          <a:solidFill>
            <a:srgbClr val="F7A113"/>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CO" sz="1400" b="0" i="0" u="none" strike="noStrike" kern="0" cap="none" spc="0" normalizeH="0" baseline="0" noProof="0">
              <a:ln>
                <a:noFill/>
              </a:ln>
              <a:solidFill>
                <a:srgbClr val="434343"/>
              </a:solidFill>
              <a:effectLst/>
              <a:uLnTx/>
              <a:uFillTx/>
              <a:latin typeface="Arial"/>
              <a:ea typeface="+mn-ea"/>
              <a:cs typeface="+mn-cs"/>
              <a:sym typeface="Arial"/>
            </a:endParaRPr>
          </a:p>
        </p:txBody>
      </p:sp>
      <p:sp>
        <p:nvSpPr>
          <p:cNvPr id="21" name="Signo más 20">
            <a:extLst>
              <a:ext uri="{FF2B5EF4-FFF2-40B4-BE49-F238E27FC236}">
                <a16:creationId xmlns:a16="http://schemas.microsoft.com/office/drawing/2014/main" id="{F2DD96AD-F50B-3455-8787-4D234911C7EF}"/>
              </a:ext>
            </a:extLst>
          </p:cNvPr>
          <p:cNvSpPr/>
          <p:nvPr/>
        </p:nvSpPr>
        <p:spPr>
          <a:xfrm>
            <a:off x="2912997" y="2945749"/>
            <a:ext cx="532287" cy="568886"/>
          </a:xfrm>
          <a:prstGeom prst="mathPlus">
            <a:avLst/>
          </a:prstGeom>
          <a:solidFill>
            <a:srgbClr val="F7A113"/>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CO"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4" name="Imagen 3" descr="Categoría «Dinero colombiana» de imágenes, fotos de stock e ilustraciones  libres de regalías | Shutterstock">
            <a:extLst>
              <a:ext uri="{FF2B5EF4-FFF2-40B4-BE49-F238E27FC236}">
                <a16:creationId xmlns:a16="http://schemas.microsoft.com/office/drawing/2014/main" id="{80E1F2A0-141B-70C2-8868-2C7889F8BF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681" t="8103" r="10716" b="15630"/>
          <a:stretch>
            <a:fillRect/>
          </a:stretch>
        </p:blipFill>
        <p:spPr bwMode="auto">
          <a:xfrm>
            <a:off x="885530" y="2571750"/>
            <a:ext cx="1866446" cy="1191404"/>
          </a:xfrm>
          <a:custGeom>
            <a:avLst/>
            <a:gdLst>
              <a:gd name="connsiteX0" fmla="*/ 242395 w 2604633"/>
              <a:gd name="connsiteY0" fmla="*/ 0 h 1454341"/>
              <a:gd name="connsiteX1" fmla="*/ 2362238 w 2604633"/>
              <a:gd name="connsiteY1" fmla="*/ 0 h 1454341"/>
              <a:gd name="connsiteX2" fmla="*/ 2604633 w 2604633"/>
              <a:gd name="connsiteY2" fmla="*/ 242395 h 1454341"/>
              <a:gd name="connsiteX3" fmla="*/ 2604633 w 2604633"/>
              <a:gd name="connsiteY3" fmla="*/ 1211946 h 1454341"/>
              <a:gd name="connsiteX4" fmla="*/ 2362238 w 2604633"/>
              <a:gd name="connsiteY4" fmla="*/ 1454341 h 1454341"/>
              <a:gd name="connsiteX5" fmla="*/ 242395 w 2604633"/>
              <a:gd name="connsiteY5" fmla="*/ 1454341 h 1454341"/>
              <a:gd name="connsiteX6" fmla="*/ 0 w 2604633"/>
              <a:gd name="connsiteY6" fmla="*/ 1211946 h 1454341"/>
              <a:gd name="connsiteX7" fmla="*/ 0 w 2604633"/>
              <a:gd name="connsiteY7" fmla="*/ 242395 h 1454341"/>
              <a:gd name="connsiteX8" fmla="*/ 242395 w 2604633"/>
              <a:gd name="connsiteY8" fmla="*/ 0 h 1454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33" h="1454341">
                <a:moveTo>
                  <a:pt x="242395" y="0"/>
                </a:moveTo>
                <a:lnTo>
                  <a:pt x="2362238" y="0"/>
                </a:lnTo>
                <a:cubicBezTo>
                  <a:pt x="2496109" y="0"/>
                  <a:pt x="2604633" y="108524"/>
                  <a:pt x="2604633" y="242395"/>
                </a:cubicBezTo>
                <a:lnTo>
                  <a:pt x="2604633" y="1211946"/>
                </a:lnTo>
                <a:cubicBezTo>
                  <a:pt x="2604633" y="1345817"/>
                  <a:pt x="2496109" y="1454341"/>
                  <a:pt x="2362238" y="1454341"/>
                </a:cubicBezTo>
                <a:lnTo>
                  <a:pt x="242395" y="1454341"/>
                </a:lnTo>
                <a:cubicBezTo>
                  <a:pt x="108524" y="1454341"/>
                  <a:pt x="0" y="1345817"/>
                  <a:pt x="0" y="1211946"/>
                </a:cubicBezTo>
                <a:lnTo>
                  <a:pt x="0" y="242395"/>
                </a:lnTo>
                <a:cubicBezTo>
                  <a:pt x="0" y="108524"/>
                  <a:pt x="108524" y="0"/>
                  <a:pt x="242395" y="0"/>
                </a:cubicBezTo>
                <a:close/>
              </a:path>
            </a:pathLst>
          </a:custGeom>
          <a:noFill/>
          <a:extLst>
            <a:ext uri="{909E8E84-426E-40DD-AFC4-6F175D3DCCD1}">
              <a14:hiddenFill xmlns:a14="http://schemas.microsoft.com/office/drawing/2010/main">
                <a:solidFill>
                  <a:srgbClr val="FFFFFF"/>
                </a:solidFill>
              </a14:hiddenFill>
            </a:ext>
          </a:extLst>
        </p:spPr>
      </p:pic>
      <p:sp>
        <p:nvSpPr>
          <p:cNvPr id="11" name="Rectángulo redondeado 10">
            <a:extLst>
              <a:ext uri="{FF2B5EF4-FFF2-40B4-BE49-F238E27FC236}">
                <a16:creationId xmlns:a16="http://schemas.microsoft.com/office/drawing/2014/main" id="{F2E2078D-2FB7-71CF-9D3E-DDC43A6C5C00}"/>
              </a:ext>
            </a:extLst>
          </p:cNvPr>
          <p:cNvSpPr/>
          <p:nvPr/>
        </p:nvSpPr>
        <p:spPr>
          <a:xfrm>
            <a:off x="885530" y="2571750"/>
            <a:ext cx="1866446" cy="1191404"/>
          </a:xfrm>
          <a:prstGeom prst="roundRect">
            <a:avLst/>
          </a:prstGeom>
          <a:solidFill>
            <a:schemeClr val="accent5">
              <a:lumMod val="75000"/>
              <a:alpha val="806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_tradnl"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5" name="CuadroTexto 4">
            <a:extLst>
              <a:ext uri="{FF2B5EF4-FFF2-40B4-BE49-F238E27FC236}">
                <a16:creationId xmlns:a16="http://schemas.microsoft.com/office/drawing/2014/main" id="{D201D00B-0506-F65B-9FC3-A9293B5E1F7C}"/>
              </a:ext>
            </a:extLst>
          </p:cNvPr>
          <p:cNvSpPr txBox="1"/>
          <p:nvPr/>
        </p:nvSpPr>
        <p:spPr>
          <a:xfrm>
            <a:off x="885530" y="3018360"/>
            <a:ext cx="1793781" cy="502702"/>
          </a:xfrm>
          <a:prstGeom prst="rect">
            <a:avLst/>
          </a:prstGeom>
          <a:noFill/>
        </p:spPr>
        <p:txBody>
          <a:bodyPr wrap="square" rtlCol="0">
            <a:spAutoFit/>
          </a:bodyPr>
          <a:lstStyle/>
          <a:p>
            <a:pPr marL="0" marR="0" lvl="0" indent="0" algn="ctr" defTabSz="914400" rtl="0" eaLnBrk="1" fontAlgn="auto" latinLnBrk="0" hangingPunct="1">
              <a:lnSpc>
                <a:spcPts val="1600"/>
              </a:lnSpc>
              <a:spcBef>
                <a:spcPts val="0"/>
              </a:spcBef>
              <a:spcAft>
                <a:spcPts val="0"/>
              </a:spcAft>
              <a:buClr>
                <a:srgbClr val="000000"/>
              </a:buClr>
              <a:buSzTx/>
              <a:buFont typeface="Arial"/>
              <a:buNone/>
              <a:tabLst/>
              <a:defRPr/>
            </a:pPr>
            <a:r>
              <a:rPr kumimoji="0" lang="es-CO" sz="3600" b="1"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$530,7</a:t>
            </a:r>
          </a:p>
          <a:p>
            <a:pPr marL="0" marR="0" lvl="0" indent="0" algn="ctr" defTabSz="914400" rtl="0" eaLnBrk="1" fontAlgn="auto" latinLnBrk="0" hangingPunct="1">
              <a:lnSpc>
                <a:spcPts val="16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Billones</a:t>
            </a:r>
          </a:p>
        </p:txBody>
      </p:sp>
      <p:pic>
        <p:nvPicPr>
          <p:cNvPr id="23" name="Imagen 22" descr="Categoría «Dinero colombiana» de imágenes, fotos de stock e ilustraciones  libres de regalías | Shutterstock">
            <a:extLst>
              <a:ext uri="{FF2B5EF4-FFF2-40B4-BE49-F238E27FC236}">
                <a16:creationId xmlns:a16="http://schemas.microsoft.com/office/drawing/2014/main" id="{22165752-EFD5-5459-BEC5-985D4502D4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681" t="8103" r="10716" b="15630"/>
          <a:stretch>
            <a:fillRect/>
          </a:stretch>
        </p:blipFill>
        <p:spPr bwMode="auto">
          <a:xfrm>
            <a:off x="3548324" y="2571750"/>
            <a:ext cx="1866446" cy="1191404"/>
          </a:xfrm>
          <a:custGeom>
            <a:avLst/>
            <a:gdLst>
              <a:gd name="connsiteX0" fmla="*/ 242395 w 2604633"/>
              <a:gd name="connsiteY0" fmla="*/ 0 h 1454341"/>
              <a:gd name="connsiteX1" fmla="*/ 2362238 w 2604633"/>
              <a:gd name="connsiteY1" fmla="*/ 0 h 1454341"/>
              <a:gd name="connsiteX2" fmla="*/ 2604633 w 2604633"/>
              <a:gd name="connsiteY2" fmla="*/ 242395 h 1454341"/>
              <a:gd name="connsiteX3" fmla="*/ 2604633 w 2604633"/>
              <a:gd name="connsiteY3" fmla="*/ 1211946 h 1454341"/>
              <a:gd name="connsiteX4" fmla="*/ 2362238 w 2604633"/>
              <a:gd name="connsiteY4" fmla="*/ 1454341 h 1454341"/>
              <a:gd name="connsiteX5" fmla="*/ 242395 w 2604633"/>
              <a:gd name="connsiteY5" fmla="*/ 1454341 h 1454341"/>
              <a:gd name="connsiteX6" fmla="*/ 0 w 2604633"/>
              <a:gd name="connsiteY6" fmla="*/ 1211946 h 1454341"/>
              <a:gd name="connsiteX7" fmla="*/ 0 w 2604633"/>
              <a:gd name="connsiteY7" fmla="*/ 242395 h 1454341"/>
              <a:gd name="connsiteX8" fmla="*/ 242395 w 2604633"/>
              <a:gd name="connsiteY8" fmla="*/ 0 h 1454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33" h="1454341">
                <a:moveTo>
                  <a:pt x="242395" y="0"/>
                </a:moveTo>
                <a:lnTo>
                  <a:pt x="2362238" y="0"/>
                </a:lnTo>
                <a:cubicBezTo>
                  <a:pt x="2496109" y="0"/>
                  <a:pt x="2604633" y="108524"/>
                  <a:pt x="2604633" y="242395"/>
                </a:cubicBezTo>
                <a:lnTo>
                  <a:pt x="2604633" y="1211946"/>
                </a:lnTo>
                <a:cubicBezTo>
                  <a:pt x="2604633" y="1345817"/>
                  <a:pt x="2496109" y="1454341"/>
                  <a:pt x="2362238" y="1454341"/>
                </a:cubicBezTo>
                <a:lnTo>
                  <a:pt x="242395" y="1454341"/>
                </a:lnTo>
                <a:cubicBezTo>
                  <a:pt x="108524" y="1454341"/>
                  <a:pt x="0" y="1345817"/>
                  <a:pt x="0" y="1211946"/>
                </a:cubicBezTo>
                <a:lnTo>
                  <a:pt x="0" y="242395"/>
                </a:lnTo>
                <a:cubicBezTo>
                  <a:pt x="0" y="108524"/>
                  <a:pt x="108524" y="0"/>
                  <a:pt x="242395" y="0"/>
                </a:cubicBezTo>
                <a:close/>
              </a:path>
            </a:pathLst>
          </a:custGeom>
          <a:noFill/>
          <a:extLst>
            <a:ext uri="{909E8E84-426E-40DD-AFC4-6F175D3DCCD1}">
              <a14:hiddenFill xmlns:a14="http://schemas.microsoft.com/office/drawing/2010/main">
                <a:solidFill>
                  <a:srgbClr val="FFFFFF"/>
                </a:solidFill>
              </a14:hiddenFill>
            </a:ext>
          </a:extLst>
        </p:spPr>
      </p:pic>
      <p:sp>
        <p:nvSpPr>
          <p:cNvPr id="24" name="Rectángulo redondeado 23">
            <a:extLst>
              <a:ext uri="{FF2B5EF4-FFF2-40B4-BE49-F238E27FC236}">
                <a16:creationId xmlns:a16="http://schemas.microsoft.com/office/drawing/2014/main" id="{CC03FFA2-894F-F24E-DA0C-36E3FFD500ED}"/>
              </a:ext>
            </a:extLst>
          </p:cNvPr>
          <p:cNvSpPr/>
          <p:nvPr/>
        </p:nvSpPr>
        <p:spPr>
          <a:xfrm>
            <a:off x="3548324" y="2571750"/>
            <a:ext cx="1866446" cy="1191404"/>
          </a:xfrm>
          <a:prstGeom prst="roundRect">
            <a:avLst/>
          </a:prstGeom>
          <a:solidFill>
            <a:schemeClr val="accent5">
              <a:lumMod val="75000"/>
              <a:alpha val="806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_tradnl"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5" name="CuadroTexto 24">
            <a:extLst>
              <a:ext uri="{FF2B5EF4-FFF2-40B4-BE49-F238E27FC236}">
                <a16:creationId xmlns:a16="http://schemas.microsoft.com/office/drawing/2014/main" id="{4350E8FF-AB14-482F-3B96-2D1C461AB621}"/>
              </a:ext>
            </a:extLst>
          </p:cNvPr>
          <p:cNvSpPr txBox="1"/>
          <p:nvPr/>
        </p:nvSpPr>
        <p:spPr>
          <a:xfrm>
            <a:off x="3700175" y="3026459"/>
            <a:ext cx="1486458" cy="502702"/>
          </a:xfrm>
          <a:prstGeom prst="rect">
            <a:avLst/>
          </a:prstGeom>
          <a:noFill/>
        </p:spPr>
        <p:txBody>
          <a:bodyPr wrap="square" rtlCol="0">
            <a:spAutoFit/>
          </a:bodyPr>
          <a:lstStyle/>
          <a:p>
            <a:pPr marL="0" marR="0" lvl="0" indent="0" algn="ctr" defTabSz="914400" rtl="0" eaLnBrk="1" fontAlgn="auto" latinLnBrk="0" hangingPunct="1">
              <a:lnSpc>
                <a:spcPts val="1600"/>
              </a:lnSpc>
              <a:spcBef>
                <a:spcPts val="0"/>
              </a:spcBef>
              <a:spcAft>
                <a:spcPts val="0"/>
              </a:spcAft>
              <a:buClr>
                <a:srgbClr val="000000"/>
              </a:buClr>
              <a:buSzTx/>
              <a:buFont typeface="Arial"/>
              <a:buNone/>
              <a:tabLst/>
              <a:defRPr/>
            </a:pPr>
            <a:r>
              <a:rPr lang="es-CO" sz="3600" b="1" dirty="0">
                <a:solidFill>
                  <a:srgbClr val="FFFFFF"/>
                </a:solidFill>
                <a:latin typeface="Poppins" pitchFamily="2" charset="77"/>
                <a:cs typeface="Poppins" pitchFamily="2" charset="77"/>
              </a:rPr>
              <a:t>$26,3 </a:t>
            </a:r>
            <a:r>
              <a:rPr kumimoji="0" lang="es-CO" sz="1400" b="0"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Billones</a:t>
            </a:r>
          </a:p>
        </p:txBody>
      </p:sp>
      <p:pic>
        <p:nvPicPr>
          <p:cNvPr id="26" name="Imagen 25" descr="Categoría «Dinero colombiana» de imágenes, fotos de stock e ilustraciones  libres de regalías | Shutterstock">
            <a:extLst>
              <a:ext uri="{FF2B5EF4-FFF2-40B4-BE49-F238E27FC236}">
                <a16:creationId xmlns:a16="http://schemas.microsoft.com/office/drawing/2014/main" id="{2B5CBDC6-248E-9935-5DB2-C0078C30D2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681" t="8103" r="10716" b="15630"/>
          <a:stretch>
            <a:fillRect/>
          </a:stretch>
        </p:blipFill>
        <p:spPr bwMode="auto">
          <a:xfrm>
            <a:off x="6435634" y="2571750"/>
            <a:ext cx="1866446" cy="1191404"/>
          </a:xfrm>
          <a:custGeom>
            <a:avLst/>
            <a:gdLst>
              <a:gd name="connsiteX0" fmla="*/ 242395 w 2604633"/>
              <a:gd name="connsiteY0" fmla="*/ 0 h 1454341"/>
              <a:gd name="connsiteX1" fmla="*/ 2362238 w 2604633"/>
              <a:gd name="connsiteY1" fmla="*/ 0 h 1454341"/>
              <a:gd name="connsiteX2" fmla="*/ 2604633 w 2604633"/>
              <a:gd name="connsiteY2" fmla="*/ 242395 h 1454341"/>
              <a:gd name="connsiteX3" fmla="*/ 2604633 w 2604633"/>
              <a:gd name="connsiteY3" fmla="*/ 1211946 h 1454341"/>
              <a:gd name="connsiteX4" fmla="*/ 2362238 w 2604633"/>
              <a:gd name="connsiteY4" fmla="*/ 1454341 h 1454341"/>
              <a:gd name="connsiteX5" fmla="*/ 242395 w 2604633"/>
              <a:gd name="connsiteY5" fmla="*/ 1454341 h 1454341"/>
              <a:gd name="connsiteX6" fmla="*/ 0 w 2604633"/>
              <a:gd name="connsiteY6" fmla="*/ 1211946 h 1454341"/>
              <a:gd name="connsiteX7" fmla="*/ 0 w 2604633"/>
              <a:gd name="connsiteY7" fmla="*/ 242395 h 1454341"/>
              <a:gd name="connsiteX8" fmla="*/ 242395 w 2604633"/>
              <a:gd name="connsiteY8" fmla="*/ 0 h 1454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33" h="1454341">
                <a:moveTo>
                  <a:pt x="242395" y="0"/>
                </a:moveTo>
                <a:lnTo>
                  <a:pt x="2362238" y="0"/>
                </a:lnTo>
                <a:cubicBezTo>
                  <a:pt x="2496109" y="0"/>
                  <a:pt x="2604633" y="108524"/>
                  <a:pt x="2604633" y="242395"/>
                </a:cubicBezTo>
                <a:lnTo>
                  <a:pt x="2604633" y="1211946"/>
                </a:lnTo>
                <a:cubicBezTo>
                  <a:pt x="2604633" y="1345817"/>
                  <a:pt x="2496109" y="1454341"/>
                  <a:pt x="2362238" y="1454341"/>
                </a:cubicBezTo>
                <a:lnTo>
                  <a:pt x="242395" y="1454341"/>
                </a:lnTo>
                <a:cubicBezTo>
                  <a:pt x="108524" y="1454341"/>
                  <a:pt x="0" y="1345817"/>
                  <a:pt x="0" y="1211946"/>
                </a:cubicBezTo>
                <a:lnTo>
                  <a:pt x="0" y="242395"/>
                </a:lnTo>
                <a:cubicBezTo>
                  <a:pt x="0" y="108524"/>
                  <a:pt x="108524" y="0"/>
                  <a:pt x="242395" y="0"/>
                </a:cubicBezTo>
                <a:close/>
              </a:path>
            </a:pathLst>
          </a:custGeom>
          <a:noFill/>
          <a:extLst>
            <a:ext uri="{909E8E84-426E-40DD-AFC4-6F175D3DCCD1}">
              <a14:hiddenFill xmlns:a14="http://schemas.microsoft.com/office/drawing/2010/main">
                <a:solidFill>
                  <a:srgbClr val="FFFFFF"/>
                </a:solidFill>
              </a14:hiddenFill>
            </a:ext>
          </a:extLst>
        </p:spPr>
      </p:pic>
      <p:sp>
        <p:nvSpPr>
          <p:cNvPr id="27" name="Rectángulo redondeado 26">
            <a:extLst>
              <a:ext uri="{FF2B5EF4-FFF2-40B4-BE49-F238E27FC236}">
                <a16:creationId xmlns:a16="http://schemas.microsoft.com/office/drawing/2014/main" id="{87A63CB8-0788-3625-9B9E-05B1D6372D50}"/>
              </a:ext>
            </a:extLst>
          </p:cNvPr>
          <p:cNvSpPr/>
          <p:nvPr/>
        </p:nvSpPr>
        <p:spPr>
          <a:xfrm>
            <a:off x="6435634" y="2571750"/>
            <a:ext cx="1866446" cy="1191404"/>
          </a:xfrm>
          <a:prstGeom prst="roundRect">
            <a:avLst/>
          </a:prstGeom>
          <a:solidFill>
            <a:schemeClr val="accent5">
              <a:lumMod val="75000"/>
              <a:alpha val="806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_tradnl"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8" name="CuadroTexto 27">
            <a:extLst>
              <a:ext uri="{FF2B5EF4-FFF2-40B4-BE49-F238E27FC236}">
                <a16:creationId xmlns:a16="http://schemas.microsoft.com/office/drawing/2014/main" id="{1F6B2F1B-0D46-9351-9A48-E74F0FE37BF5}"/>
              </a:ext>
            </a:extLst>
          </p:cNvPr>
          <p:cNvSpPr txBox="1"/>
          <p:nvPr/>
        </p:nvSpPr>
        <p:spPr>
          <a:xfrm>
            <a:off x="6625774" y="3015795"/>
            <a:ext cx="1385936" cy="505267"/>
          </a:xfrm>
          <a:prstGeom prst="rect">
            <a:avLst/>
          </a:prstGeom>
          <a:noFill/>
        </p:spPr>
        <p:txBody>
          <a:bodyPr wrap="square" rtlCol="0">
            <a:spAutoFit/>
          </a:bodyPr>
          <a:lstStyle/>
          <a:p>
            <a:pPr marL="0" marR="0" lvl="0" indent="0" algn="ctr" defTabSz="914400" rtl="0" eaLnBrk="1" fontAlgn="auto" latinLnBrk="0" hangingPunct="1">
              <a:lnSpc>
                <a:spcPts val="1600"/>
              </a:lnSpc>
              <a:spcBef>
                <a:spcPts val="0"/>
              </a:spcBef>
              <a:spcAft>
                <a:spcPts val="0"/>
              </a:spcAft>
              <a:buClr>
                <a:srgbClr val="000000"/>
              </a:buClr>
              <a:buSzTx/>
              <a:buFont typeface="Arial"/>
              <a:buNone/>
              <a:tabLst/>
              <a:defRPr/>
            </a:pPr>
            <a:r>
              <a:rPr kumimoji="0" lang="es-CO" sz="3600" b="1"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$557</a:t>
            </a:r>
          </a:p>
          <a:p>
            <a:pPr marL="0" marR="0" lvl="0" indent="0" algn="ctr" defTabSz="914400" rtl="0" eaLnBrk="1" fontAlgn="auto" latinLnBrk="0" hangingPunct="1">
              <a:lnSpc>
                <a:spcPts val="16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Billones</a:t>
            </a:r>
          </a:p>
        </p:txBody>
      </p:sp>
      <p:sp>
        <p:nvSpPr>
          <p:cNvPr id="30" name="Redondear rectángulo de esquina del mismo lado 29">
            <a:extLst>
              <a:ext uri="{FF2B5EF4-FFF2-40B4-BE49-F238E27FC236}">
                <a16:creationId xmlns:a16="http://schemas.microsoft.com/office/drawing/2014/main" id="{4B4FD51A-C92B-3229-BC54-1AC031E46623}"/>
              </a:ext>
            </a:extLst>
          </p:cNvPr>
          <p:cNvSpPr/>
          <p:nvPr/>
        </p:nvSpPr>
        <p:spPr>
          <a:xfrm>
            <a:off x="3608270" y="1894084"/>
            <a:ext cx="1746553" cy="523220"/>
          </a:xfrm>
          <a:prstGeom prst="round2SameRect">
            <a:avLst>
              <a:gd name="adj1" fmla="val 49031"/>
              <a:gd name="adj2" fmla="val 0"/>
            </a:avLst>
          </a:prstGeom>
          <a:solidFill>
            <a:srgbClr val="27357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_tradnl" sz="1400" b="0" i="0" u="none" strike="noStrike" kern="0" cap="none" spc="0" normalizeH="0" baseline="0" noProof="0" dirty="0">
              <a:ln>
                <a:solidFill>
                  <a:srgbClr val="27357E"/>
                </a:solidFill>
              </a:ln>
              <a:solidFill>
                <a:srgbClr val="FFFFFF"/>
              </a:solidFill>
              <a:effectLst/>
              <a:uLnTx/>
              <a:uFillTx/>
              <a:latin typeface="Arial"/>
              <a:ea typeface="+mn-ea"/>
              <a:cs typeface="+mn-cs"/>
              <a:sym typeface="Arial"/>
            </a:endParaRPr>
          </a:p>
        </p:txBody>
      </p:sp>
      <p:sp>
        <p:nvSpPr>
          <p:cNvPr id="6" name="CuadroTexto 5">
            <a:extLst>
              <a:ext uri="{FF2B5EF4-FFF2-40B4-BE49-F238E27FC236}">
                <a16:creationId xmlns:a16="http://schemas.microsoft.com/office/drawing/2014/main" id="{94DF1806-BB11-C8AA-D7BE-5DC21BF0A861}"/>
              </a:ext>
            </a:extLst>
          </p:cNvPr>
          <p:cNvSpPr txBox="1"/>
          <p:nvPr/>
        </p:nvSpPr>
        <p:spPr>
          <a:xfrm>
            <a:off x="3608270" y="1947347"/>
            <a:ext cx="174655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200" b="1"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Proyecto Ley de financiamiento</a:t>
            </a:r>
          </a:p>
        </p:txBody>
      </p:sp>
      <p:sp>
        <p:nvSpPr>
          <p:cNvPr id="31" name="Redondear rectángulo de esquina del mismo lado 30">
            <a:extLst>
              <a:ext uri="{FF2B5EF4-FFF2-40B4-BE49-F238E27FC236}">
                <a16:creationId xmlns:a16="http://schemas.microsoft.com/office/drawing/2014/main" id="{9D81C9E3-8EA7-F721-8FEF-EC8FC61FD506}"/>
              </a:ext>
            </a:extLst>
          </p:cNvPr>
          <p:cNvSpPr/>
          <p:nvPr/>
        </p:nvSpPr>
        <p:spPr>
          <a:xfrm>
            <a:off x="6477261" y="1894084"/>
            <a:ext cx="1746553" cy="523220"/>
          </a:xfrm>
          <a:prstGeom prst="round2SameRect">
            <a:avLst>
              <a:gd name="adj1" fmla="val 49031"/>
              <a:gd name="adj2" fmla="val 0"/>
            </a:avLst>
          </a:prstGeom>
          <a:solidFill>
            <a:srgbClr val="27357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_tradnl" sz="1400" b="0" i="0" u="none" strike="noStrike" kern="0" cap="none" spc="0" normalizeH="0" baseline="0" noProof="0" dirty="0">
              <a:ln>
                <a:solidFill>
                  <a:srgbClr val="27357E"/>
                </a:solidFill>
              </a:ln>
              <a:solidFill>
                <a:srgbClr val="FFFFFF"/>
              </a:solidFill>
              <a:effectLst/>
              <a:uLnTx/>
              <a:uFillTx/>
              <a:latin typeface="Arial"/>
              <a:ea typeface="+mn-ea"/>
              <a:cs typeface="+mn-cs"/>
              <a:sym typeface="Arial"/>
            </a:endParaRPr>
          </a:p>
        </p:txBody>
      </p:sp>
      <p:sp>
        <p:nvSpPr>
          <p:cNvPr id="32" name="CuadroTexto 31">
            <a:extLst>
              <a:ext uri="{FF2B5EF4-FFF2-40B4-BE49-F238E27FC236}">
                <a16:creationId xmlns:a16="http://schemas.microsoft.com/office/drawing/2014/main" id="{52B5F3C2-1C59-A244-FDB2-7FF8E3BF3683}"/>
              </a:ext>
            </a:extLst>
          </p:cNvPr>
          <p:cNvSpPr txBox="1"/>
          <p:nvPr/>
        </p:nvSpPr>
        <p:spPr>
          <a:xfrm>
            <a:off x="6477261" y="1947347"/>
            <a:ext cx="174655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200" b="1"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Total, Proyectos</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200" b="1" i="0" u="none" strike="noStrike" kern="0" cap="none" spc="0" normalizeH="0" baseline="0" noProof="0" dirty="0">
                <a:ln>
                  <a:noFill/>
                </a:ln>
                <a:solidFill>
                  <a:srgbClr val="FFFFFF"/>
                </a:solidFill>
                <a:effectLst/>
                <a:uLnTx/>
                <a:uFillTx/>
                <a:latin typeface="Poppins" pitchFamily="2" charset="77"/>
                <a:cs typeface="Poppins" pitchFamily="2" charset="77"/>
                <a:sym typeface="Arial"/>
              </a:rPr>
              <a:t>Gastos PGN 2026</a:t>
            </a:r>
          </a:p>
        </p:txBody>
      </p:sp>
    </p:spTree>
    <p:extLst>
      <p:ext uri="{BB962C8B-B14F-4D97-AF65-F5344CB8AC3E}">
        <p14:creationId xmlns:p14="http://schemas.microsoft.com/office/powerpoint/2010/main" val="64389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240"/>
        <p:cNvGrpSpPr/>
        <p:nvPr/>
      </p:nvGrpSpPr>
      <p:grpSpPr>
        <a:xfrm>
          <a:off x="0" y="0"/>
          <a:ext cx="0" cy="0"/>
          <a:chOff x="0" y="0"/>
          <a:chExt cx="0" cy="0"/>
        </a:xfrm>
      </p:grpSpPr>
      <p:sp>
        <p:nvSpPr>
          <p:cNvPr id="241" name="Google Shape;241;p36"/>
          <p:cNvSpPr/>
          <p:nvPr/>
        </p:nvSpPr>
        <p:spPr>
          <a:xfrm rot="-5400000" flipH="1">
            <a:off x="2660278" y="-773451"/>
            <a:ext cx="2581463" cy="6158910"/>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defTabSz="914479"/>
            <a:endParaRPr>
              <a:ea typeface="+mn-ea"/>
            </a:endParaRPr>
          </a:p>
        </p:txBody>
      </p:sp>
      <p:sp>
        <p:nvSpPr>
          <p:cNvPr id="243" name="Google Shape;243;p36"/>
          <p:cNvSpPr/>
          <p:nvPr/>
        </p:nvSpPr>
        <p:spPr>
          <a:xfrm rot="-5400000" flipH="1">
            <a:off x="593308" y="3993754"/>
            <a:ext cx="556492" cy="1742975"/>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defTabSz="914479"/>
            <a:endParaRPr>
              <a:ea typeface="+mn-ea"/>
            </a:endParaRPr>
          </a:p>
        </p:txBody>
      </p:sp>
      <p:sp>
        <p:nvSpPr>
          <p:cNvPr id="244" name="Google Shape;244;p36"/>
          <p:cNvSpPr/>
          <p:nvPr/>
        </p:nvSpPr>
        <p:spPr>
          <a:xfrm rot="-5400000" flipH="1">
            <a:off x="8279121" y="74287"/>
            <a:ext cx="938987" cy="790489"/>
          </a:xfrm>
          <a:prstGeom prst="rect">
            <a:avLst/>
          </a:prstGeom>
          <a:gradFill>
            <a:gsLst>
              <a:gs pos="0">
                <a:srgbClr val="A9B9D3">
                  <a:alpha val="30980"/>
                </a:srgbClr>
              </a:gs>
              <a:gs pos="100000">
                <a:schemeClr val="accent1"/>
              </a:gs>
            </a:gsLst>
            <a:lin ang="18900044" scaled="0"/>
          </a:gradFill>
          <a:ln>
            <a:noFill/>
          </a:ln>
        </p:spPr>
        <p:txBody>
          <a:bodyPr spcFirstLastPara="1" wrap="square" lIns="91424" tIns="91424" rIns="91424" bIns="91424" anchor="ctr" anchorCtr="0">
            <a:noAutofit/>
          </a:bodyPr>
          <a:lstStyle/>
          <a:p>
            <a:pPr defTabSz="914479"/>
            <a:endParaRPr>
              <a:ea typeface="+mn-ea"/>
            </a:endParaRPr>
          </a:p>
        </p:txBody>
      </p:sp>
      <p:sp>
        <p:nvSpPr>
          <p:cNvPr id="3" name="object 3">
            <a:extLst>
              <a:ext uri="{FF2B5EF4-FFF2-40B4-BE49-F238E27FC236}">
                <a16:creationId xmlns:a16="http://schemas.microsoft.com/office/drawing/2014/main" id="{FF9C86D2-024A-F16E-8B00-062F7202CF7B}"/>
              </a:ext>
            </a:extLst>
          </p:cNvPr>
          <p:cNvSpPr txBox="1"/>
          <p:nvPr/>
        </p:nvSpPr>
        <p:spPr>
          <a:xfrm>
            <a:off x="1289062" y="2031420"/>
            <a:ext cx="6411546" cy="699967"/>
          </a:xfrm>
          <a:prstGeom prst="rect">
            <a:avLst/>
          </a:prstGeom>
        </p:spPr>
        <p:txBody>
          <a:bodyPr vert="horz" wrap="square" lIns="0" tIns="56609" rIns="0" bIns="0" rtlCol="0">
            <a:spAutoFit/>
          </a:bodyPr>
          <a:lstStyle/>
          <a:p>
            <a:pPr marL="5777" marR="2311" defTabSz="344683">
              <a:lnSpc>
                <a:spcPts val="2507"/>
              </a:lnSpc>
              <a:spcBef>
                <a:spcPts val="446"/>
              </a:spcBef>
              <a:buClrTx/>
            </a:pPr>
            <a:r>
              <a:rPr lang="es-ES" sz="2000" b="1" dirty="0">
                <a:solidFill>
                  <a:schemeClr val="lt1"/>
                </a:solidFill>
              </a:rPr>
              <a:t>COMENTARIOS A LOS SUPUESTOS MACROECONÓMICOS</a:t>
            </a:r>
          </a:p>
        </p:txBody>
      </p:sp>
      <p:sp>
        <p:nvSpPr>
          <p:cNvPr id="4" name="object 4">
            <a:extLst>
              <a:ext uri="{FF2B5EF4-FFF2-40B4-BE49-F238E27FC236}">
                <a16:creationId xmlns:a16="http://schemas.microsoft.com/office/drawing/2014/main" id="{30E1D82D-AE94-3836-B38F-2149FC35E1AB}"/>
              </a:ext>
            </a:extLst>
          </p:cNvPr>
          <p:cNvSpPr/>
          <p:nvPr/>
        </p:nvSpPr>
        <p:spPr>
          <a:xfrm>
            <a:off x="1313927" y="2879234"/>
            <a:ext cx="875120" cy="49965"/>
          </a:xfrm>
          <a:custGeom>
            <a:avLst/>
            <a:gdLst/>
            <a:ahLst/>
            <a:cxnLst/>
            <a:rect l="l" t="t" r="r" b="b"/>
            <a:pathLst>
              <a:path w="1924050" h="109854">
                <a:moveTo>
                  <a:pt x="1923690" y="0"/>
                </a:moveTo>
                <a:lnTo>
                  <a:pt x="0" y="0"/>
                </a:lnTo>
                <a:lnTo>
                  <a:pt x="0" y="109357"/>
                </a:lnTo>
                <a:lnTo>
                  <a:pt x="1923690" y="109357"/>
                </a:lnTo>
                <a:lnTo>
                  <a:pt x="1923690" y="0"/>
                </a:lnTo>
                <a:close/>
              </a:path>
            </a:pathLst>
          </a:custGeom>
          <a:solidFill>
            <a:srgbClr val="E9A70B"/>
          </a:solidFill>
        </p:spPr>
        <p:txBody>
          <a:bodyPr wrap="square" lIns="0" tIns="0" rIns="0" bIns="0" rtlCol="0"/>
          <a:lstStyle/>
          <a:p>
            <a:pPr defTabSz="344683">
              <a:buClrTx/>
            </a:pPr>
            <a:endParaRPr sz="819" kern="1200">
              <a:solidFill>
                <a:srgbClr val="434343"/>
              </a:solidFill>
              <a:ea typeface="+mn-ea"/>
              <a:cs typeface="+mn-cs"/>
            </a:endParaRPr>
          </a:p>
        </p:txBody>
      </p:sp>
      <p:sp>
        <p:nvSpPr>
          <p:cNvPr id="5" name="object 2">
            <a:extLst>
              <a:ext uri="{FF2B5EF4-FFF2-40B4-BE49-F238E27FC236}">
                <a16:creationId xmlns:a16="http://schemas.microsoft.com/office/drawing/2014/main" id="{384C04AB-121A-8880-0055-4C26C8A6F3BC}"/>
              </a:ext>
            </a:extLst>
          </p:cNvPr>
          <p:cNvSpPr txBox="1">
            <a:spLocks/>
          </p:cNvSpPr>
          <p:nvPr/>
        </p:nvSpPr>
        <p:spPr>
          <a:xfrm>
            <a:off x="1289062" y="1015273"/>
            <a:ext cx="664572" cy="945823"/>
          </a:xfrm>
          <a:prstGeom prst="rect">
            <a:avLst/>
          </a:prstGeom>
        </p:spPr>
        <p:txBody>
          <a:bodyPr vert="horz" wrap="square" lIns="0" tIns="7798"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3714" b="0" i="0" u="none" strike="noStrike" cap="none">
                <a:solidFill>
                  <a:srgbClr val="000000"/>
                </a:solidFill>
                <a:latin typeface="Arial"/>
                <a:ea typeface="Arial"/>
                <a:cs typeface="Arial"/>
                <a:sym typeface="Arial"/>
              </a:defRPr>
            </a:lvl9pPr>
          </a:lstStyle>
          <a:p>
            <a:pPr marL="5777" defTabSz="344683">
              <a:spcBef>
                <a:spcPts val="62"/>
              </a:spcBef>
            </a:pPr>
            <a:r>
              <a:rPr lang="es-CO" sz="6095" b="1" kern="1200" spc="-326" dirty="0">
                <a:solidFill>
                  <a:srgbClr val="EAA80B"/>
                </a:solidFill>
                <a:latin typeface="Tahoma"/>
                <a:ea typeface="+mj-ea"/>
                <a:cs typeface="Tahoma"/>
              </a:rPr>
              <a:t>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D73BC807-ADBA-4CF6-1D0C-7CD1F6042C4A}"/>
            </a:ext>
          </a:extLst>
        </p:cNvPr>
        <p:cNvGrpSpPr/>
        <p:nvPr/>
      </p:nvGrpSpPr>
      <p:grpSpPr>
        <a:xfrm>
          <a:off x="0" y="0"/>
          <a:ext cx="0" cy="0"/>
          <a:chOff x="0" y="0"/>
          <a:chExt cx="0" cy="0"/>
        </a:xfrm>
      </p:grpSpPr>
      <p:sp>
        <p:nvSpPr>
          <p:cNvPr id="12" name="object 2">
            <a:extLst>
              <a:ext uri="{FF2B5EF4-FFF2-40B4-BE49-F238E27FC236}">
                <a16:creationId xmlns:a16="http://schemas.microsoft.com/office/drawing/2014/main" id="{1A1BCE97-43F0-A1F5-4FA7-A2DBDD210ED4}"/>
              </a:ext>
            </a:extLst>
          </p:cNvPr>
          <p:cNvSpPr txBox="1">
            <a:spLocks/>
          </p:cNvSpPr>
          <p:nvPr/>
        </p:nvSpPr>
        <p:spPr>
          <a:xfrm>
            <a:off x="427066" y="251330"/>
            <a:ext cx="6458658" cy="546543"/>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000" b="1" spc="82" dirty="0">
                <a:solidFill>
                  <a:srgbClr val="556D93"/>
                </a:solidFill>
              </a:rPr>
              <a:t>Comentarios a los supuestos macroeconómicos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sp>
        <p:nvSpPr>
          <p:cNvPr id="13" name="object 3">
            <a:extLst>
              <a:ext uri="{FF2B5EF4-FFF2-40B4-BE49-F238E27FC236}">
                <a16:creationId xmlns:a16="http://schemas.microsoft.com/office/drawing/2014/main" id="{BB753773-0E61-DC04-3BA9-6355D4C48497}"/>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2" name="Gráfico 1">
            <a:extLst>
              <a:ext uri="{FF2B5EF4-FFF2-40B4-BE49-F238E27FC236}">
                <a16:creationId xmlns:a16="http://schemas.microsoft.com/office/drawing/2014/main" id="{A2C29638-9071-2693-7373-B23C0E609640}"/>
              </a:ext>
            </a:extLst>
          </p:cNvPr>
          <p:cNvGraphicFramePr>
            <a:graphicFrameLocks/>
          </p:cNvGraphicFramePr>
          <p:nvPr>
            <p:extLst>
              <p:ext uri="{D42A27DB-BD31-4B8C-83A1-F6EECF244321}">
                <p14:modId xmlns:p14="http://schemas.microsoft.com/office/powerpoint/2010/main" val="1504608427"/>
              </p:ext>
            </p:extLst>
          </p:nvPr>
        </p:nvGraphicFramePr>
        <p:xfrm>
          <a:off x="3634929" y="1337592"/>
          <a:ext cx="5622426" cy="32268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Marcador de contenido 2">
            <a:extLst>
              <a:ext uri="{FF2B5EF4-FFF2-40B4-BE49-F238E27FC236}">
                <a16:creationId xmlns:a16="http://schemas.microsoft.com/office/drawing/2014/main" id="{6BCB5A53-7797-0C4D-B2C8-D7C0116BF17E}"/>
              </a:ext>
            </a:extLst>
          </p:cNvPr>
          <p:cNvGraphicFramePr>
            <a:graphicFrameLocks/>
          </p:cNvGraphicFramePr>
          <p:nvPr>
            <p:extLst>
              <p:ext uri="{D42A27DB-BD31-4B8C-83A1-F6EECF244321}">
                <p14:modId xmlns:p14="http://schemas.microsoft.com/office/powerpoint/2010/main" val="3514846871"/>
              </p:ext>
            </p:extLst>
          </p:nvPr>
        </p:nvGraphicFramePr>
        <p:xfrm>
          <a:off x="362305" y="1337593"/>
          <a:ext cx="3007696" cy="32268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ectangle 3">
            <a:extLst>
              <a:ext uri="{FF2B5EF4-FFF2-40B4-BE49-F238E27FC236}">
                <a16:creationId xmlns:a16="http://schemas.microsoft.com/office/drawing/2014/main" id="{78EB7802-B211-5C79-B1E5-2774AF40B318}"/>
              </a:ext>
            </a:extLst>
          </p:cNvPr>
          <p:cNvSpPr>
            <a:spLocks noChangeArrowheads="1"/>
          </p:cNvSpPr>
          <p:nvPr/>
        </p:nvSpPr>
        <p:spPr bwMode="auto">
          <a:xfrm>
            <a:off x="3538578" y="4892170"/>
            <a:ext cx="313661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buClrTx/>
            </a:pPr>
            <a:r>
              <a:rPr lang="es-CO" altLang="es-CO" sz="750" i="1" dirty="0">
                <a:solidFill>
                  <a:schemeClr val="tx1"/>
                </a:solidFill>
                <a:latin typeface="Verdana" panose="020B0604030504040204" pitchFamily="34" charset="0"/>
                <a:ea typeface="Calibri" panose="020F0502020204030204" pitchFamily="34" charset="0"/>
                <a:cs typeface="Times New Roman" panose="02020603050405020304" pitchFamily="18" charset="0"/>
              </a:rPr>
              <a:t>Fuente: Anexo Mensaje Presidencial PPGN 2026</a:t>
            </a:r>
            <a:endParaRPr lang="es-CO" altLang="es-CO" sz="1350" i="1" dirty="0">
              <a:solidFill>
                <a:schemeClr val="tx1"/>
              </a:solidFill>
              <a:latin typeface="Arial" panose="020B0604020202020204" pitchFamily="34" charset="0"/>
            </a:endParaRPr>
          </a:p>
        </p:txBody>
      </p:sp>
    </p:spTree>
    <p:extLst>
      <p:ext uri="{BB962C8B-B14F-4D97-AF65-F5344CB8AC3E}">
        <p14:creationId xmlns:p14="http://schemas.microsoft.com/office/powerpoint/2010/main" val="3079788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0301E758-2ABA-3BCF-C619-CE95BCE0D688}"/>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29D4FB70-E337-A571-E938-160793C5F63F}"/>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sp>
        <p:nvSpPr>
          <p:cNvPr id="2" name="object 2">
            <a:extLst>
              <a:ext uri="{FF2B5EF4-FFF2-40B4-BE49-F238E27FC236}">
                <a16:creationId xmlns:a16="http://schemas.microsoft.com/office/drawing/2014/main" id="{46BBFE60-3852-80CD-D71D-C7B0DCA5CD24}"/>
              </a:ext>
            </a:extLst>
          </p:cNvPr>
          <p:cNvSpPr txBox="1">
            <a:spLocks/>
          </p:cNvSpPr>
          <p:nvPr/>
        </p:nvSpPr>
        <p:spPr>
          <a:xfrm>
            <a:off x="427066" y="251330"/>
            <a:ext cx="6458658" cy="546543"/>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000" b="1" spc="82" dirty="0">
                <a:solidFill>
                  <a:srgbClr val="556D93"/>
                </a:solidFill>
              </a:rPr>
              <a:t>Comentarios a los supuestos macroeconómicos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pic>
        <p:nvPicPr>
          <p:cNvPr id="3" name="Imagen 2">
            <a:extLst>
              <a:ext uri="{FF2B5EF4-FFF2-40B4-BE49-F238E27FC236}">
                <a16:creationId xmlns:a16="http://schemas.microsoft.com/office/drawing/2014/main" id="{C5DE9548-C396-3DDE-3D32-F516879AE9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295" y="1197027"/>
            <a:ext cx="4617310" cy="2851958"/>
          </a:xfrm>
          <a:prstGeom prst="rect">
            <a:avLst/>
          </a:prstGeom>
          <a:noFill/>
        </p:spPr>
      </p:pic>
      <p:graphicFrame>
        <p:nvGraphicFramePr>
          <p:cNvPr id="5" name="Marcador de contenido 2">
            <a:extLst>
              <a:ext uri="{FF2B5EF4-FFF2-40B4-BE49-F238E27FC236}">
                <a16:creationId xmlns:a16="http://schemas.microsoft.com/office/drawing/2014/main" id="{460EF60C-1873-3ED8-E74F-81779EDC533D}"/>
              </a:ext>
            </a:extLst>
          </p:cNvPr>
          <p:cNvGraphicFramePr>
            <a:graphicFrameLocks/>
          </p:cNvGraphicFramePr>
          <p:nvPr>
            <p:extLst>
              <p:ext uri="{D42A27DB-BD31-4B8C-83A1-F6EECF244321}">
                <p14:modId xmlns:p14="http://schemas.microsoft.com/office/powerpoint/2010/main" val="3596325432"/>
              </p:ext>
            </p:extLst>
          </p:nvPr>
        </p:nvGraphicFramePr>
        <p:xfrm>
          <a:off x="4949851" y="1562173"/>
          <a:ext cx="4111022" cy="20191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Tabla 6">
            <a:extLst>
              <a:ext uri="{FF2B5EF4-FFF2-40B4-BE49-F238E27FC236}">
                <a16:creationId xmlns:a16="http://schemas.microsoft.com/office/drawing/2014/main" id="{9BDF66EA-F282-2F8B-2082-356814F7FC8A}"/>
              </a:ext>
            </a:extLst>
          </p:cNvPr>
          <p:cNvGraphicFramePr>
            <a:graphicFrameLocks noGrp="1"/>
          </p:cNvGraphicFramePr>
          <p:nvPr>
            <p:extLst>
              <p:ext uri="{D42A27DB-BD31-4B8C-83A1-F6EECF244321}">
                <p14:modId xmlns:p14="http://schemas.microsoft.com/office/powerpoint/2010/main" val="3405041839"/>
              </p:ext>
            </p:extLst>
          </p:nvPr>
        </p:nvGraphicFramePr>
        <p:xfrm>
          <a:off x="1975167" y="4227456"/>
          <a:ext cx="5193665" cy="515112"/>
        </p:xfrm>
        <a:graphic>
          <a:graphicData uri="http://schemas.openxmlformats.org/drawingml/2006/table">
            <a:tbl>
              <a:tblPr firstRow="1" bandRow="1">
                <a:tableStyleId>{E532F29B-184A-4E8F-A838-E57C64DC0FCA}</a:tableStyleId>
              </a:tblPr>
              <a:tblGrid>
                <a:gridCol w="3568065">
                  <a:extLst>
                    <a:ext uri="{9D8B030D-6E8A-4147-A177-3AD203B41FA5}">
                      <a16:colId xmlns:a16="http://schemas.microsoft.com/office/drawing/2014/main" val="366269731"/>
                    </a:ext>
                  </a:extLst>
                </a:gridCol>
                <a:gridCol w="812800">
                  <a:extLst>
                    <a:ext uri="{9D8B030D-6E8A-4147-A177-3AD203B41FA5}">
                      <a16:colId xmlns:a16="http://schemas.microsoft.com/office/drawing/2014/main" val="1322722683"/>
                    </a:ext>
                  </a:extLst>
                </a:gridCol>
                <a:gridCol w="812800">
                  <a:extLst>
                    <a:ext uri="{9D8B030D-6E8A-4147-A177-3AD203B41FA5}">
                      <a16:colId xmlns:a16="http://schemas.microsoft.com/office/drawing/2014/main" val="2409091483"/>
                    </a:ext>
                  </a:extLst>
                </a:gridCol>
              </a:tblGrid>
              <a:tr h="89535">
                <a:tc>
                  <a:txBody>
                    <a:bodyPr/>
                    <a:lstStyle/>
                    <a:p>
                      <a:pPr algn="ctr">
                        <a:lnSpc>
                          <a:spcPct val="107000"/>
                        </a:lnSpc>
                        <a:spcAft>
                          <a:spcPts val="800"/>
                        </a:spcAft>
                        <a:buNone/>
                      </a:pPr>
                      <a:r>
                        <a:rPr lang="es-CO" sz="1100" b="1" kern="100" dirty="0">
                          <a:solidFill>
                            <a:schemeClr val="bg1"/>
                          </a:solidFill>
                          <a:effectLst/>
                        </a:rPr>
                        <a:t>SUPUESTOS</a:t>
                      </a:r>
                      <a:endParaRPr lang="es-CO" sz="11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rgbClr val="2C3386"/>
                    </a:solidFill>
                  </a:tcPr>
                </a:tc>
                <a:tc>
                  <a:txBody>
                    <a:bodyPr/>
                    <a:lstStyle/>
                    <a:p>
                      <a:pPr algn="ctr">
                        <a:lnSpc>
                          <a:spcPct val="107000"/>
                        </a:lnSpc>
                        <a:spcAft>
                          <a:spcPts val="800"/>
                        </a:spcAft>
                        <a:buNone/>
                      </a:pPr>
                      <a:r>
                        <a:rPr lang="es-CO" sz="1100" b="1" kern="100" dirty="0">
                          <a:solidFill>
                            <a:schemeClr val="bg1"/>
                          </a:solidFill>
                          <a:effectLst/>
                        </a:rPr>
                        <a:t>2025</a:t>
                      </a:r>
                      <a:endParaRPr lang="es-CO" sz="11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rgbClr val="2C3386"/>
                    </a:solidFill>
                  </a:tcPr>
                </a:tc>
                <a:tc>
                  <a:txBody>
                    <a:bodyPr/>
                    <a:lstStyle/>
                    <a:p>
                      <a:pPr algn="ctr">
                        <a:lnSpc>
                          <a:spcPct val="107000"/>
                        </a:lnSpc>
                        <a:spcAft>
                          <a:spcPts val="800"/>
                        </a:spcAft>
                        <a:buNone/>
                      </a:pPr>
                      <a:r>
                        <a:rPr lang="es-CO" sz="1100" b="1" kern="100" dirty="0">
                          <a:solidFill>
                            <a:schemeClr val="bg1"/>
                          </a:solidFill>
                          <a:effectLst/>
                        </a:rPr>
                        <a:t>2026</a:t>
                      </a:r>
                      <a:endParaRPr lang="es-CO" sz="11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rgbClr val="2C3386"/>
                    </a:solidFill>
                  </a:tcPr>
                </a:tc>
                <a:extLst>
                  <a:ext uri="{0D108BD9-81ED-4DB2-BD59-A6C34878D82A}">
                    <a16:rowId xmlns:a16="http://schemas.microsoft.com/office/drawing/2014/main" val="3508955800"/>
                  </a:ext>
                </a:extLst>
              </a:tr>
              <a:tr h="85725">
                <a:tc>
                  <a:txBody>
                    <a:bodyPr/>
                    <a:lstStyle/>
                    <a:p>
                      <a:pPr algn="ctr">
                        <a:lnSpc>
                          <a:spcPct val="107000"/>
                        </a:lnSpc>
                        <a:spcAft>
                          <a:spcPts val="800"/>
                        </a:spcAft>
                        <a:buNone/>
                      </a:pPr>
                      <a:r>
                        <a:rPr lang="es-CO" sz="1100" kern="100">
                          <a:effectLst/>
                        </a:rPr>
                        <a:t>Petróleo Brent (Precio promedio US$ por barril)</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s-CO" sz="1100" kern="100">
                          <a:effectLst/>
                        </a:rPr>
                        <a:t>$ 67,2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s-CO" sz="1100" kern="100">
                          <a:effectLst/>
                        </a:rPr>
                        <a:t>$ 62,30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5926519"/>
                  </a:ext>
                </a:extLst>
              </a:tr>
              <a:tr h="85725">
                <a:tc>
                  <a:txBody>
                    <a:bodyPr/>
                    <a:lstStyle/>
                    <a:p>
                      <a:pPr algn="ctr">
                        <a:lnSpc>
                          <a:spcPct val="107000"/>
                        </a:lnSpc>
                        <a:spcAft>
                          <a:spcPts val="800"/>
                        </a:spcAft>
                        <a:buNone/>
                      </a:pPr>
                      <a:r>
                        <a:rPr lang="es-CO" sz="1100" kern="100" dirty="0">
                          <a:effectLst/>
                        </a:rPr>
                        <a:t>Tasa de cambio promedio periodo $</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s-CO" sz="1100" kern="100">
                          <a:effectLst/>
                        </a:rPr>
                        <a:t>$ 4.265</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s-CO" sz="1100" kern="100" dirty="0">
                          <a:effectLst/>
                        </a:rPr>
                        <a:t>$ 4.408</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2295539"/>
                  </a:ext>
                </a:extLst>
              </a:tr>
            </a:tbl>
          </a:graphicData>
        </a:graphic>
      </p:graphicFrame>
      <p:sp>
        <p:nvSpPr>
          <p:cNvPr id="8" name="Rectangle 3">
            <a:extLst>
              <a:ext uri="{FF2B5EF4-FFF2-40B4-BE49-F238E27FC236}">
                <a16:creationId xmlns:a16="http://schemas.microsoft.com/office/drawing/2014/main" id="{327B0598-CB04-F7B5-2F97-52A0DDB6FE52}"/>
              </a:ext>
            </a:extLst>
          </p:cNvPr>
          <p:cNvSpPr>
            <a:spLocks noChangeArrowheads="1"/>
          </p:cNvSpPr>
          <p:nvPr/>
        </p:nvSpPr>
        <p:spPr bwMode="auto">
          <a:xfrm>
            <a:off x="220295" y="3975888"/>
            <a:ext cx="1239352" cy="146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buClrTx/>
            </a:pPr>
            <a:r>
              <a:rPr lang="es-CO" altLang="es-CO" sz="500" i="1" dirty="0">
                <a:solidFill>
                  <a:schemeClr val="tx1"/>
                </a:solidFill>
                <a:latin typeface="Verdana" panose="020B0604030504040204" pitchFamily="34" charset="0"/>
                <a:ea typeface="Calibri" panose="020F0502020204030204" pitchFamily="34" charset="0"/>
                <a:cs typeface="Times New Roman" panose="02020603050405020304" pitchFamily="18" charset="0"/>
              </a:rPr>
              <a:t>Fuente: DANE</a:t>
            </a:r>
            <a:endParaRPr lang="es-CO" altLang="es-CO" sz="1050" i="1" dirty="0">
              <a:solidFill>
                <a:schemeClr val="tx1"/>
              </a:solidFill>
              <a:latin typeface="Arial" panose="020B0604020202020204" pitchFamily="34" charset="0"/>
            </a:endParaRPr>
          </a:p>
        </p:txBody>
      </p:sp>
    </p:spTree>
    <p:extLst>
      <p:ext uri="{BB962C8B-B14F-4D97-AF65-F5344CB8AC3E}">
        <p14:creationId xmlns:p14="http://schemas.microsoft.com/office/powerpoint/2010/main" val="202805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64">
          <a:extLst>
            <a:ext uri="{FF2B5EF4-FFF2-40B4-BE49-F238E27FC236}">
              <a16:creationId xmlns:a16="http://schemas.microsoft.com/office/drawing/2014/main" id="{A7A5B1A8-E87C-8D71-88F4-0814770DC963}"/>
            </a:ext>
          </a:extLst>
        </p:cNvPr>
        <p:cNvGrpSpPr/>
        <p:nvPr/>
      </p:nvGrpSpPr>
      <p:grpSpPr>
        <a:xfrm>
          <a:off x="0" y="0"/>
          <a:ext cx="0" cy="0"/>
          <a:chOff x="0" y="0"/>
          <a:chExt cx="0" cy="0"/>
        </a:xfrm>
      </p:grpSpPr>
      <p:sp>
        <p:nvSpPr>
          <p:cNvPr id="13" name="object 3">
            <a:extLst>
              <a:ext uri="{FF2B5EF4-FFF2-40B4-BE49-F238E27FC236}">
                <a16:creationId xmlns:a16="http://schemas.microsoft.com/office/drawing/2014/main" id="{F85CAC36-26DD-E1C4-5E96-89EC1AD1D6B7}"/>
              </a:ext>
            </a:extLst>
          </p:cNvPr>
          <p:cNvSpPr/>
          <p:nvPr/>
        </p:nvSpPr>
        <p:spPr>
          <a:xfrm>
            <a:off x="427066" y="870743"/>
            <a:ext cx="1439087" cy="43900"/>
          </a:xfrm>
          <a:custGeom>
            <a:avLst/>
            <a:gdLst/>
            <a:ahLst/>
            <a:cxnLst/>
            <a:rect l="l" t="t" r="r" b="b"/>
            <a:pathLst>
              <a:path w="2372995" h="72389">
                <a:moveTo>
                  <a:pt x="2372859" y="0"/>
                </a:moveTo>
                <a:lnTo>
                  <a:pt x="0" y="0"/>
                </a:lnTo>
                <a:lnTo>
                  <a:pt x="0" y="72217"/>
                </a:lnTo>
                <a:lnTo>
                  <a:pt x="2372859" y="72217"/>
                </a:lnTo>
                <a:lnTo>
                  <a:pt x="2372859" y="0"/>
                </a:lnTo>
                <a:close/>
              </a:path>
            </a:pathLst>
          </a:custGeom>
          <a:solidFill>
            <a:srgbClr val="E9A70B"/>
          </a:solidFill>
        </p:spPr>
        <p:txBody>
          <a:bodyPr wrap="square" lIns="0" tIns="0" rIns="0" bIns="0" rtlCol="0"/>
          <a:lstStyle/>
          <a:p>
            <a:pPr defTabSz="459577"/>
            <a:endParaRPr sz="1092">
              <a:solidFill>
                <a:prstClr val="black"/>
              </a:solidFill>
              <a:latin typeface="Calibri"/>
            </a:endParaRPr>
          </a:p>
        </p:txBody>
      </p:sp>
      <p:graphicFrame>
        <p:nvGraphicFramePr>
          <p:cNvPr id="2" name="Gráfico 1">
            <a:extLst>
              <a:ext uri="{FF2B5EF4-FFF2-40B4-BE49-F238E27FC236}">
                <a16:creationId xmlns:a16="http://schemas.microsoft.com/office/drawing/2014/main" id="{9DCCF87C-84E0-E203-4831-1B4A86A1A574}"/>
              </a:ext>
            </a:extLst>
          </p:cNvPr>
          <p:cNvGraphicFramePr>
            <a:graphicFrameLocks/>
          </p:cNvGraphicFramePr>
          <p:nvPr>
            <p:extLst>
              <p:ext uri="{D42A27DB-BD31-4B8C-83A1-F6EECF244321}">
                <p14:modId xmlns:p14="http://schemas.microsoft.com/office/powerpoint/2010/main" val="1453891538"/>
              </p:ext>
            </p:extLst>
          </p:nvPr>
        </p:nvGraphicFramePr>
        <p:xfrm>
          <a:off x="3876754" y="1246909"/>
          <a:ext cx="5017864" cy="3645261"/>
        </p:xfrm>
        <a:graphic>
          <a:graphicData uri="http://schemas.openxmlformats.org/drawingml/2006/chart">
            <c:chart xmlns:c="http://schemas.openxmlformats.org/drawingml/2006/chart" xmlns:r="http://schemas.openxmlformats.org/officeDocument/2006/relationships" r:id="rId3"/>
          </a:graphicData>
        </a:graphic>
      </p:graphicFrame>
      <p:sp>
        <p:nvSpPr>
          <p:cNvPr id="3" name="object 2">
            <a:extLst>
              <a:ext uri="{FF2B5EF4-FFF2-40B4-BE49-F238E27FC236}">
                <a16:creationId xmlns:a16="http://schemas.microsoft.com/office/drawing/2014/main" id="{324EBD86-4543-7913-7232-DD9D675F561B}"/>
              </a:ext>
            </a:extLst>
          </p:cNvPr>
          <p:cNvSpPr txBox="1">
            <a:spLocks/>
          </p:cNvSpPr>
          <p:nvPr/>
        </p:nvSpPr>
        <p:spPr>
          <a:xfrm>
            <a:off x="427066" y="251330"/>
            <a:ext cx="6458658" cy="546543"/>
          </a:xfrm>
          <a:prstGeom prst="rect">
            <a:avLst/>
          </a:prstGeom>
        </p:spPr>
        <p:txBody>
          <a:bodyPr vert="horz" wrap="square" lIns="0" tIns="1039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703">
              <a:spcBef>
                <a:spcPts val="82"/>
              </a:spcBef>
            </a:pPr>
            <a:r>
              <a:rPr lang="es-ES" sz="2000" b="1" spc="82" dirty="0">
                <a:solidFill>
                  <a:srgbClr val="556D93"/>
                </a:solidFill>
              </a:rPr>
              <a:t>Comentarios a los supuestos macroeconómicos</a:t>
            </a:r>
          </a:p>
          <a:p>
            <a:pPr marL="7703">
              <a:spcBef>
                <a:spcPts val="82"/>
              </a:spcBef>
            </a:pPr>
            <a:r>
              <a:rPr lang="es-ES" spc="82" dirty="0">
                <a:solidFill>
                  <a:srgbClr val="556D93"/>
                </a:solidFill>
              </a:rPr>
              <a:t>Presupuesto General de la Nación 2026</a:t>
            </a:r>
            <a:endParaRPr lang="es-ES" sz="2032" dirty="0">
              <a:latin typeface="Lucida Sans Unicode"/>
              <a:cs typeface="Lucida Sans Unicode"/>
            </a:endParaRPr>
          </a:p>
        </p:txBody>
      </p:sp>
      <p:graphicFrame>
        <p:nvGraphicFramePr>
          <p:cNvPr id="4" name="Marcador de contenido 2">
            <a:extLst>
              <a:ext uri="{FF2B5EF4-FFF2-40B4-BE49-F238E27FC236}">
                <a16:creationId xmlns:a16="http://schemas.microsoft.com/office/drawing/2014/main" id="{6623C778-C2C7-1FA5-0735-54427244E1D9}"/>
              </a:ext>
            </a:extLst>
          </p:cNvPr>
          <p:cNvGraphicFramePr>
            <a:graphicFrameLocks/>
          </p:cNvGraphicFramePr>
          <p:nvPr>
            <p:extLst>
              <p:ext uri="{D42A27DB-BD31-4B8C-83A1-F6EECF244321}">
                <p14:modId xmlns:p14="http://schemas.microsoft.com/office/powerpoint/2010/main" val="241413507"/>
              </p:ext>
            </p:extLst>
          </p:nvPr>
        </p:nvGraphicFramePr>
        <p:xfrm>
          <a:off x="340736" y="987513"/>
          <a:ext cx="3211066" cy="41255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948152"/>
      </p:ext>
    </p:extLst>
  </p:cSld>
  <p:clrMapOvr>
    <a:masterClrMapping/>
  </p:clrMapOvr>
</p:sld>
</file>

<file path=ppt/theme/theme1.xml><?xml version="1.0" encoding="utf-8"?>
<a:theme xmlns:a="http://schemas.openxmlformats.org/drawingml/2006/main" name="Engineering Project Proposal by Slidesgo">
  <a:themeElements>
    <a:clrScheme name="Simple Light">
      <a:dk1>
        <a:srgbClr val="434343"/>
      </a:dk1>
      <a:lt1>
        <a:srgbClr val="FFFFFF"/>
      </a:lt1>
      <a:dk2>
        <a:srgbClr val="595959"/>
      </a:dk2>
      <a:lt2>
        <a:srgbClr val="EEEEEE"/>
      </a:lt2>
      <a:accent1>
        <a:srgbClr val="556D96"/>
      </a:accent1>
      <a:accent2>
        <a:srgbClr val="212121"/>
      </a:accent2>
      <a:accent3>
        <a:srgbClr val="A9B9D3"/>
      </a:accent3>
      <a:accent4>
        <a:srgbClr val="26529E"/>
      </a:accent4>
      <a:accent5>
        <a:srgbClr val="62779B"/>
      </a:accent5>
      <a:accent6>
        <a:srgbClr val="363F4C"/>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d3ac5b-caa0-4913-99e2-9379f174642b">
      <Terms xmlns="http://schemas.microsoft.com/office/infopath/2007/PartnerControls"/>
    </lcf76f155ced4ddcb4097134ff3c332f>
    <TaxCatchAll xmlns="6cfa068c-2936-4258-8ea3-456971b4786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155327746BE7740BD43E2F8A6D38B67" ma:contentTypeVersion="14" ma:contentTypeDescription="Create a new document." ma:contentTypeScope="" ma:versionID="4e1c9a6b1e0930a4a676756c310ea8ae">
  <xsd:schema xmlns:xsd="http://www.w3.org/2001/XMLSchema" xmlns:xs="http://www.w3.org/2001/XMLSchema" xmlns:p="http://schemas.microsoft.com/office/2006/metadata/properties" xmlns:ns2="60d3ac5b-caa0-4913-99e2-9379f174642b" xmlns:ns3="6cfa068c-2936-4258-8ea3-456971b4786f" targetNamespace="http://schemas.microsoft.com/office/2006/metadata/properties" ma:root="true" ma:fieldsID="be04ca531f63618aacb81915c44c82a0" ns2:_="" ns3:_="">
    <xsd:import namespace="60d3ac5b-caa0-4913-99e2-9379f174642b"/>
    <xsd:import namespace="6cfa068c-2936-4258-8ea3-456971b4786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d3ac5b-caa0-4913-99e2-9379f17464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Etiquetas de imagen" ma:readOnly="false" ma:fieldId="{5cf76f15-5ced-4ddc-b409-7134ff3c332f}" ma:taxonomyMulti="true" ma:sspId="b7b86e96-7001-4ffd-a871-87b57e19cd30"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cfa068c-2936-4258-8ea3-456971b4786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53705366-85e0-4888-b40a-382db1f10328}" ma:internalName="TaxCatchAll" ma:showField="CatchAllData" ma:web="6cfa068c-2936-4258-8ea3-456971b47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CCFE4B9-37F6-4D0D-AB02-F79B7EBBC136}">
  <ds:schemaRefs>
    <ds:schemaRef ds:uri="http://schemas.microsoft.com/sharepoint/v3/contenttype/forms"/>
  </ds:schemaRefs>
</ds:datastoreItem>
</file>

<file path=customXml/itemProps2.xml><?xml version="1.0" encoding="utf-8"?>
<ds:datastoreItem xmlns:ds="http://schemas.openxmlformats.org/officeDocument/2006/customXml" ds:itemID="{336989C3-CB11-4C51-A697-96168D3C53AF}">
  <ds:schemaRefs>
    <ds:schemaRef ds:uri="http://schemas.microsoft.com/office/2006/metadata/properties"/>
    <ds:schemaRef ds:uri="http://www.w3.org/2000/xmlns/"/>
    <ds:schemaRef ds:uri="60d3ac5b-caa0-4913-99e2-9379f174642b"/>
    <ds:schemaRef ds:uri="http://schemas.microsoft.com/office/infopath/2007/PartnerControls"/>
    <ds:schemaRef ds:uri="6cfa068c-2936-4258-8ea3-456971b4786f"/>
    <ds:schemaRef ds:uri="http://www.w3.org/2001/XMLSchema-instance"/>
  </ds:schemaRefs>
</ds:datastoreItem>
</file>

<file path=customXml/itemProps3.xml><?xml version="1.0" encoding="utf-8"?>
<ds:datastoreItem xmlns:ds="http://schemas.openxmlformats.org/officeDocument/2006/customXml" ds:itemID="{3A5C98AB-3A11-4D97-8FC8-13A052B9553D}">
  <ds:schemaRefs>
    <ds:schemaRef ds:uri="http://schemas.microsoft.com/office/2006/metadata/contentType"/>
    <ds:schemaRef ds:uri="http://schemas.microsoft.com/office/2006/metadata/properties/metaAttributes"/>
    <ds:schemaRef ds:uri="http://www.w3.org/2000/xmlns/"/>
    <ds:schemaRef ds:uri="http://www.w3.org/2001/XMLSchema"/>
    <ds:schemaRef ds:uri="60d3ac5b-caa0-4913-99e2-9379f174642b"/>
    <ds:schemaRef ds:uri="6cfa068c-2936-4258-8ea3-456971b4786f"/>
  </ds:schemaRefs>
</ds:datastoreItem>
</file>

<file path=docProps/app.xml><?xml version="1.0" encoding="utf-8"?>
<Properties xmlns="http://schemas.openxmlformats.org/officeDocument/2006/extended-properties" xmlns:vt="http://schemas.openxmlformats.org/officeDocument/2006/docPropsVTypes">
  <TotalTime>3124</TotalTime>
  <Words>3958</Words>
  <Application>Microsoft Office PowerPoint</Application>
  <PresentationFormat>On-screen Show (16:9)</PresentationFormat>
  <Paragraphs>699</Paragraphs>
  <Slides>28</Slides>
  <Notes>28</Notes>
  <HiddenSlides>4</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Engineering Project Proposal by Slidesgo</vt:lpstr>
      <vt:lpstr>Tema de Office</vt:lpstr>
      <vt:lpstr>PowerPoint Presentation</vt:lpstr>
      <vt:lpstr>TABLA DE CONTENIDO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PRESUPUESTO DE GASTOS 2026</vt:lpstr>
      <vt:lpstr>PowerPoint Presentation</vt:lpstr>
      <vt:lpstr>PowerPoint Presentation</vt:lpstr>
      <vt:lpstr>PowerPoint Presentation</vt:lpstr>
      <vt:lpstr>PowerPoint Presentation</vt:lpstr>
      <vt:lpstr>DEUDA NETA DEL GOBIERNO NACIONAL CENTRAL </vt:lpstr>
      <vt:lpstr>PowerPoint Presentation</vt:lpstr>
      <vt:lpstr>Tasa de desempleo nacional (a junio)(%)</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Humberto Barrera Gallo (CGR)</dc:creator>
  <cp:lastModifiedBy>Juan Carlos Castano Ramirez (CGR)</cp:lastModifiedBy>
  <cp:revision>9</cp:revision>
  <dcterms:modified xsi:type="dcterms:W3CDTF">2025-08-19T14:42:47Z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0x010100B155327746BE7740BD43E2F8A6D38B67</vt:lpwstr>
  </property>
</Properties>
</file>