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332" r:id="rId2"/>
    <p:sldId id="333" r:id="rId3"/>
    <p:sldId id="335" r:id="rId4"/>
    <p:sldId id="334" r:id="rId5"/>
    <p:sldId id="336" r:id="rId6"/>
    <p:sldId id="337" r:id="rId7"/>
    <p:sldId id="338" r:id="rId8"/>
    <p:sldId id="326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84972" autoAdjust="0"/>
  </p:normalViewPr>
  <p:slideViewPr>
    <p:cSldViewPr snapToGrid="0">
      <p:cViewPr varScale="1">
        <p:scale>
          <a:sx n="115" d="100"/>
          <a:sy n="115" d="100"/>
        </p:scale>
        <p:origin x="10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1DECE0-5E87-49A2-8CCF-E756A368B907}" type="doc">
      <dgm:prSet loTypeId="urn:microsoft.com/office/officeart/2005/8/layout/hProcess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6079F9A4-8E42-4438-AB2C-851CB860BCBC}">
      <dgm:prSet phldrT="[Texto]"/>
      <dgm:spPr/>
      <dgm:t>
        <a:bodyPr/>
        <a:lstStyle/>
        <a:p>
          <a:r>
            <a:rPr lang="es-ES" b="1" dirty="0">
              <a:latin typeface="Montserrat" panose="00000500000000000000" pitchFamily="2" charset="0"/>
            </a:rPr>
            <a:t>Obligación jurídica pendiente</a:t>
          </a:r>
          <a:endParaRPr lang="es-CO" b="1" dirty="0">
            <a:latin typeface="Montserrat" panose="00000500000000000000" pitchFamily="2" charset="0"/>
          </a:endParaRPr>
        </a:p>
      </dgm:t>
    </dgm:pt>
    <dgm:pt modelId="{43A1E1CB-3E94-4426-9D05-8C6BD8746D9F}" type="parTrans" cxnId="{B5827592-86AE-4A70-ABD0-8E07FD7A1571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5A7F04F8-F5D6-4F71-AF10-F1165543E994}" type="sibTrans" cxnId="{B5827592-86AE-4A70-ABD0-8E07FD7A1571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974FBB57-64DA-448C-B5F4-D9D1686FA6E1}">
      <dgm:prSet phldrT="[Texto]"/>
      <dgm:spPr/>
      <dgm:t>
        <a:bodyPr/>
        <a:lstStyle/>
        <a:p>
          <a:r>
            <a:rPr lang="es-ES" dirty="0">
              <a:latin typeface="Montserrat" panose="00000500000000000000" pitchFamily="2" charset="0"/>
            </a:rPr>
            <a:t>Deuda con la Constitución Política de 1991</a:t>
          </a:r>
          <a:endParaRPr lang="es-CO" dirty="0">
            <a:latin typeface="Montserrat" panose="00000500000000000000" pitchFamily="2" charset="0"/>
          </a:endParaRPr>
        </a:p>
      </dgm:t>
    </dgm:pt>
    <dgm:pt modelId="{631FD405-120A-43B4-B2F0-43BA1844B68B}" type="parTrans" cxnId="{9C188DDD-0E67-45CB-B309-B79017F4BACC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D4B5C489-7E06-48EF-9D4F-CCD0C0C15374}" type="sibTrans" cxnId="{9C188DDD-0E67-45CB-B309-B79017F4BACC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734DBDF9-9B4E-42C0-B630-D6EAA8A64F35}">
      <dgm:prSet phldrT="[Texto]" custT="1"/>
      <dgm:spPr/>
      <dgm:t>
        <a:bodyPr/>
        <a:lstStyle/>
        <a:p>
          <a:r>
            <a:rPr lang="es-ES" sz="900" b="1" dirty="0">
              <a:latin typeface="Montserrat" panose="00000500000000000000" pitchFamily="2" charset="0"/>
            </a:rPr>
            <a:t>Problemáticas de fondo y descentralización</a:t>
          </a:r>
          <a:endParaRPr lang="es-CO" sz="900" b="1" dirty="0">
            <a:latin typeface="Montserrat" panose="00000500000000000000" pitchFamily="2" charset="0"/>
          </a:endParaRPr>
        </a:p>
      </dgm:t>
    </dgm:pt>
    <dgm:pt modelId="{4D00B245-3BCB-453E-8BC3-938D7892E545}" type="parTrans" cxnId="{5A724BE6-18F8-4D7D-84DA-33F07CD523DD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DCB45427-67E1-43C6-A5BA-711ADDE29D53}" type="sibTrans" cxnId="{5A724BE6-18F8-4D7D-84DA-33F07CD523DD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09CB7A61-6332-4087-B313-D81D644260F9}">
      <dgm:prSet phldrT="[Texto]"/>
      <dgm:spPr/>
      <dgm:t>
        <a:bodyPr/>
        <a:lstStyle/>
        <a:p>
          <a:r>
            <a:rPr lang="es-ES" dirty="0">
              <a:latin typeface="Montserrat" panose="00000500000000000000" pitchFamily="2" charset="0"/>
            </a:rPr>
            <a:t>Corrupción como aspecto que debe resolverse primero</a:t>
          </a:r>
          <a:endParaRPr lang="es-CO" dirty="0">
            <a:latin typeface="Montserrat" panose="00000500000000000000" pitchFamily="2" charset="0"/>
          </a:endParaRPr>
        </a:p>
      </dgm:t>
    </dgm:pt>
    <dgm:pt modelId="{A2C76709-8CCD-458F-910F-AD31F480464B}" type="parTrans" cxnId="{5C1BD2F2-768C-4E3C-BDB8-B25B903B90D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E8AA4934-5CBE-4F06-913B-693FC5BA7FF5}" type="sibTrans" cxnId="{5C1BD2F2-768C-4E3C-BDB8-B25B903B90D3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34730758-D283-41F0-B18D-3E6789B7B6C4}">
      <dgm:prSet phldrT="[Texto]"/>
      <dgm:spPr/>
      <dgm:t>
        <a:bodyPr/>
        <a:lstStyle/>
        <a:p>
          <a:r>
            <a:rPr lang="es-ES" b="1" dirty="0">
              <a:latin typeface="Montserrat" panose="00000500000000000000" pitchFamily="2" charset="0"/>
            </a:rPr>
            <a:t>Propuesta de región real y factible</a:t>
          </a:r>
          <a:endParaRPr lang="es-CO" b="1" dirty="0">
            <a:latin typeface="Montserrat" panose="00000500000000000000" pitchFamily="2" charset="0"/>
          </a:endParaRPr>
        </a:p>
      </dgm:t>
    </dgm:pt>
    <dgm:pt modelId="{58685BE2-9BDB-43BA-BA71-1B68E80D3B62}" type="parTrans" cxnId="{0CD5A948-DFDC-4AF3-B48A-2A2CC481A93B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BBDC19D1-6257-4B54-BF36-4D9574C96377}" type="sibTrans" cxnId="{0CD5A948-DFDC-4AF3-B48A-2A2CC481A93B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5DCC65C6-E73B-4125-8D4A-9B2DAC498B6C}">
      <dgm:prSet phldrT="[Texto]"/>
      <dgm:spPr/>
      <dgm:t>
        <a:bodyPr/>
        <a:lstStyle/>
        <a:p>
          <a:r>
            <a:rPr lang="es-ES" dirty="0">
              <a:latin typeface="Montserrat" panose="00000500000000000000" pitchFamily="2" charset="0"/>
            </a:rPr>
            <a:t>Debates pendientes acerca de que propuesta es la que se analiza</a:t>
          </a:r>
          <a:endParaRPr lang="es-CO" dirty="0">
            <a:latin typeface="Montserrat" panose="00000500000000000000" pitchFamily="2" charset="0"/>
          </a:endParaRPr>
        </a:p>
      </dgm:t>
    </dgm:pt>
    <dgm:pt modelId="{BA67589E-9677-458B-9E7D-CC6DD69429CB}" type="parTrans" cxnId="{3011CD0A-E27F-4718-9B24-6618E4A3408D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BE7A5E53-812E-4E50-9DC6-57BEDF6607DD}" type="sibTrans" cxnId="{3011CD0A-E27F-4718-9B24-6618E4A3408D}">
      <dgm:prSet/>
      <dgm:spPr/>
      <dgm:t>
        <a:bodyPr/>
        <a:lstStyle/>
        <a:p>
          <a:endParaRPr lang="es-CO">
            <a:latin typeface="Montserrat" panose="00000500000000000000" pitchFamily="2" charset="0"/>
          </a:endParaRPr>
        </a:p>
      </dgm:t>
    </dgm:pt>
    <dgm:pt modelId="{B8F82387-5BD2-4A30-94DF-7E4E2CACD63E}" type="pres">
      <dgm:prSet presAssocID="{5B1DECE0-5E87-49A2-8CCF-E756A368B90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9DFEA42-DEEF-4BBA-932D-72BFA20FB518}" type="pres">
      <dgm:prSet presAssocID="{6079F9A4-8E42-4438-AB2C-851CB860BCBC}" presName="compNode" presStyleCnt="0"/>
      <dgm:spPr/>
    </dgm:pt>
    <dgm:pt modelId="{BA4E3122-394C-4C68-8583-1929F925D473}" type="pres">
      <dgm:prSet presAssocID="{6079F9A4-8E42-4438-AB2C-851CB860BCBC}" presName="noGeometry" presStyleCnt="0"/>
      <dgm:spPr/>
    </dgm:pt>
    <dgm:pt modelId="{C5FEEBEA-9685-4A04-BC23-96DF2A4A5FA8}" type="pres">
      <dgm:prSet presAssocID="{6079F9A4-8E42-4438-AB2C-851CB860BCBC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BF0D8E-C67B-47EC-BB50-6360AB9E34C2}" type="pres">
      <dgm:prSet presAssocID="{6079F9A4-8E42-4438-AB2C-851CB860BCBC}" presName="childTextHidden" presStyleLbl="bgAccFollowNode1" presStyleIdx="0" presStyleCnt="3"/>
      <dgm:spPr/>
      <dgm:t>
        <a:bodyPr/>
        <a:lstStyle/>
        <a:p>
          <a:endParaRPr lang="es-ES"/>
        </a:p>
      </dgm:t>
    </dgm:pt>
    <dgm:pt modelId="{5185EAE5-56A0-4392-B48F-A15549CF9B04}" type="pres">
      <dgm:prSet presAssocID="{6079F9A4-8E42-4438-AB2C-851CB860BCB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9D60EF-D099-4559-8431-580C5CB465AE}" type="pres">
      <dgm:prSet presAssocID="{6079F9A4-8E42-4438-AB2C-851CB860BCBC}" presName="aSpace" presStyleCnt="0"/>
      <dgm:spPr/>
    </dgm:pt>
    <dgm:pt modelId="{E6650489-A858-4DB4-9F11-704B6FD1F8E0}" type="pres">
      <dgm:prSet presAssocID="{734DBDF9-9B4E-42C0-B630-D6EAA8A64F35}" presName="compNode" presStyleCnt="0"/>
      <dgm:spPr/>
    </dgm:pt>
    <dgm:pt modelId="{2D780DE9-3852-40AB-BA8B-C25A0CFD28CA}" type="pres">
      <dgm:prSet presAssocID="{734DBDF9-9B4E-42C0-B630-D6EAA8A64F35}" presName="noGeometry" presStyleCnt="0"/>
      <dgm:spPr/>
    </dgm:pt>
    <dgm:pt modelId="{5983B20E-53D2-4E09-AA7B-A80F9C6F92DE}" type="pres">
      <dgm:prSet presAssocID="{734DBDF9-9B4E-42C0-B630-D6EAA8A64F35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B34CC8-F8F0-46AB-8C87-C7F362BEEB35}" type="pres">
      <dgm:prSet presAssocID="{734DBDF9-9B4E-42C0-B630-D6EAA8A64F35}" presName="childTextHidden" presStyleLbl="bgAccFollowNode1" presStyleIdx="1" presStyleCnt="3"/>
      <dgm:spPr/>
      <dgm:t>
        <a:bodyPr/>
        <a:lstStyle/>
        <a:p>
          <a:endParaRPr lang="es-ES"/>
        </a:p>
      </dgm:t>
    </dgm:pt>
    <dgm:pt modelId="{456A9F2B-61E5-464C-8ACA-1B0723191C79}" type="pres">
      <dgm:prSet presAssocID="{734DBDF9-9B4E-42C0-B630-D6EAA8A64F35}" presName="parentText" presStyleLbl="node1" presStyleIdx="1" presStyleCnt="3" custScaleX="109140" custScaleY="10209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BBC499-9E41-49DD-9C05-9578C24F74EE}" type="pres">
      <dgm:prSet presAssocID="{734DBDF9-9B4E-42C0-B630-D6EAA8A64F35}" presName="aSpace" presStyleCnt="0"/>
      <dgm:spPr/>
    </dgm:pt>
    <dgm:pt modelId="{3FB96D80-2D26-4100-AF13-469817831DE1}" type="pres">
      <dgm:prSet presAssocID="{34730758-D283-41F0-B18D-3E6789B7B6C4}" presName="compNode" presStyleCnt="0"/>
      <dgm:spPr/>
    </dgm:pt>
    <dgm:pt modelId="{8338E420-7D16-4D40-A18A-EC66F1D2305A}" type="pres">
      <dgm:prSet presAssocID="{34730758-D283-41F0-B18D-3E6789B7B6C4}" presName="noGeometry" presStyleCnt="0"/>
      <dgm:spPr/>
    </dgm:pt>
    <dgm:pt modelId="{F1FD0E15-9DC0-46B7-B9B4-2EE4459995F4}" type="pres">
      <dgm:prSet presAssocID="{34730758-D283-41F0-B18D-3E6789B7B6C4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CB2680-F343-41B9-8468-CC7CAE3F5BA4}" type="pres">
      <dgm:prSet presAssocID="{34730758-D283-41F0-B18D-3E6789B7B6C4}" presName="childTextHidden" presStyleLbl="bgAccFollowNode1" presStyleIdx="2" presStyleCnt="3"/>
      <dgm:spPr/>
      <dgm:t>
        <a:bodyPr/>
        <a:lstStyle/>
        <a:p>
          <a:endParaRPr lang="es-ES"/>
        </a:p>
      </dgm:t>
    </dgm:pt>
    <dgm:pt modelId="{CB082BBD-4F36-4516-818E-374D67EF6ED5}" type="pres">
      <dgm:prSet presAssocID="{34730758-D283-41F0-B18D-3E6789B7B6C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D4FC12-23DC-44C9-ACF9-7352CCB7A16B}" type="presOf" srcId="{34730758-D283-41F0-B18D-3E6789B7B6C4}" destId="{CB082BBD-4F36-4516-818E-374D67EF6ED5}" srcOrd="0" destOrd="0" presId="urn:microsoft.com/office/officeart/2005/8/layout/hProcess6"/>
    <dgm:cxn modelId="{7122B5A5-649A-4F1E-B9C6-232E3A220E22}" type="presOf" srcId="{5B1DECE0-5E87-49A2-8CCF-E756A368B907}" destId="{B8F82387-5BD2-4A30-94DF-7E4E2CACD63E}" srcOrd="0" destOrd="0" presId="urn:microsoft.com/office/officeart/2005/8/layout/hProcess6"/>
    <dgm:cxn modelId="{0CD5A948-DFDC-4AF3-B48A-2A2CC481A93B}" srcId="{5B1DECE0-5E87-49A2-8CCF-E756A368B907}" destId="{34730758-D283-41F0-B18D-3E6789B7B6C4}" srcOrd="2" destOrd="0" parTransId="{58685BE2-9BDB-43BA-BA71-1B68E80D3B62}" sibTransId="{BBDC19D1-6257-4B54-BF36-4D9574C96377}"/>
    <dgm:cxn modelId="{3011CD0A-E27F-4718-9B24-6618E4A3408D}" srcId="{34730758-D283-41F0-B18D-3E6789B7B6C4}" destId="{5DCC65C6-E73B-4125-8D4A-9B2DAC498B6C}" srcOrd="0" destOrd="0" parTransId="{BA67589E-9677-458B-9E7D-CC6DD69429CB}" sibTransId="{BE7A5E53-812E-4E50-9DC6-57BEDF6607DD}"/>
    <dgm:cxn modelId="{0ECEC159-E1D8-4F64-982B-0E6E7D649ED0}" type="presOf" srcId="{5DCC65C6-E73B-4125-8D4A-9B2DAC498B6C}" destId="{F1FD0E15-9DC0-46B7-B9B4-2EE4459995F4}" srcOrd="0" destOrd="0" presId="urn:microsoft.com/office/officeart/2005/8/layout/hProcess6"/>
    <dgm:cxn modelId="{9C188DDD-0E67-45CB-B309-B79017F4BACC}" srcId="{6079F9A4-8E42-4438-AB2C-851CB860BCBC}" destId="{974FBB57-64DA-448C-B5F4-D9D1686FA6E1}" srcOrd="0" destOrd="0" parTransId="{631FD405-120A-43B4-B2F0-43BA1844B68B}" sibTransId="{D4B5C489-7E06-48EF-9D4F-CCD0C0C15374}"/>
    <dgm:cxn modelId="{F4F98A41-02D8-4491-926B-98C740EA71B7}" type="presOf" srcId="{734DBDF9-9B4E-42C0-B630-D6EAA8A64F35}" destId="{456A9F2B-61E5-464C-8ACA-1B0723191C79}" srcOrd="0" destOrd="0" presId="urn:microsoft.com/office/officeart/2005/8/layout/hProcess6"/>
    <dgm:cxn modelId="{C4566B9D-2E3B-4B99-9423-12F33231D9E4}" type="presOf" srcId="{974FBB57-64DA-448C-B5F4-D9D1686FA6E1}" destId="{C5FEEBEA-9685-4A04-BC23-96DF2A4A5FA8}" srcOrd="0" destOrd="0" presId="urn:microsoft.com/office/officeart/2005/8/layout/hProcess6"/>
    <dgm:cxn modelId="{DE277506-4A4F-4F33-A78C-028E404E3424}" type="presOf" srcId="{09CB7A61-6332-4087-B313-D81D644260F9}" destId="{38B34CC8-F8F0-46AB-8C87-C7F362BEEB35}" srcOrd="1" destOrd="0" presId="urn:microsoft.com/office/officeart/2005/8/layout/hProcess6"/>
    <dgm:cxn modelId="{6E7A2B41-9A85-4216-B157-141768463B15}" type="presOf" srcId="{974FBB57-64DA-448C-B5F4-D9D1686FA6E1}" destId="{42BF0D8E-C67B-47EC-BB50-6360AB9E34C2}" srcOrd="1" destOrd="0" presId="urn:microsoft.com/office/officeart/2005/8/layout/hProcess6"/>
    <dgm:cxn modelId="{DA10CA97-67C7-4AE0-9B31-ACCB6FB78895}" type="presOf" srcId="{5DCC65C6-E73B-4125-8D4A-9B2DAC498B6C}" destId="{DCCB2680-F343-41B9-8468-CC7CAE3F5BA4}" srcOrd="1" destOrd="0" presId="urn:microsoft.com/office/officeart/2005/8/layout/hProcess6"/>
    <dgm:cxn modelId="{5C1BD2F2-768C-4E3C-BDB8-B25B903B90D3}" srcId="{734DBDF9-9B4E-42C0-B630-D6EAA8A64F35}" destId="{09CB7A61-6332-4087-B313-D81D644260F9}" srcOrd="0" destOrd="0" parTransId="{A2C76709-8CCD-458F-910F-AD31F480464B}" sibTransId="{E8AA4934-5CBE-4F06-913B-693FC5BA7FF5}"/>
    <dgm:cxn modelId="{B8E61F4A-EEE1-4A42-A3BB-AB1BD132D980}" type="presOf" srcId="{09CB7A61-6332-4087-B313-D81D644260F9}" destId="{5983B20E-53D2-4E09-AA7B-A80F9C6F92DE}" srcOrd="0" destOrd="0" presId="urn:microsoft.com/office/officeart/2005/8/layout/hProcess6"/>
    <dgm:cxn modelId="{5A724BE6-18F8-4D7D-84DA-33F07CD523DD}" srcId="{5B1DECE0-5E87-49A2-8CCF-E756A368B907}" destId="{734DBDF9-9B4E-42C0-B630-D6EAA8A64F35}" srcOrd="1" destOrd="0" parTransId="{4D00B245-3BCB-453E-8BC3-938D7892E545}" sibTransId="{DCB45427-67E1-43C6-A5BA-711ADDE29D53}"/>
    <dgm:cxn modelId="{EAB11942-2609-4D59-B65C-EE874C7264E9}" type="presOf" srcId="{6079F9A4-8E42-4438-AB2C-851CB860BCBC}" destId="{5185EAE5-56A0-4392-B48F-A15549CF9B04}" srcOrd="0" destOrd="0" presId="urn:microsoft.com/office/officeart/2005/8/layout/hProcess6"/>
    <dgm:cxn modelId="{B5827592-86AE-4A70-ABD0-8E07FD7A1571}" srcId="{5B1DECE0-5E87-49A2-8CCF-E756A368B907}" destId="{6079F9A4-8E42-4438-AB2C-851CB860BCBC}" srcOrd="0" destOrd="0" parTransId="{43A1E1CB-3E94-4426-9D05-8C6BD8746D9F}" sibTransId="{5A7F04F8-F5D6-4F71-AF10-F1165543E994}"/>
    <dgm:cxn modelId="{89BC6635-184F-4463-917B-4408BD9D292D}" type="presParOf" srcId="{B8F82387-5BD2-4A30-94DF-7E4E2CACD63E}" destId="{09DFEA42-DEEF-4BBA-932D-72BFA20FB518}" srcOrd="0" destOrd="0" presId="urn:microsoft.com/office/officeart/2005/8/layout/hProcess6"/>
    <dgm:cxn modelId="{019B5724-E651-480D-97D3-732B82C80539}" type="presParOf" srcId="{09DFEA42-DEEF-4BBA-932D-72BFA20FB518}" destId="{BA4E3122-394C-4C68-8583-1929F925D473}" srcOrd="0" destOrd="0" presId="urn:microsoft.com/office/officeart/2005/8/layout/hProcess6"/>
    <dgm:cxn modelId="{562B73C9-B764-4224-965D-9D8D12428B4D}" type="presParOf" srcId="{09DFEA42-DEEF-4BBA-932D-72BFA20FB518}" destId="{C5FEEBEA-9685-4A04-BC23-96DF2A4A5FA8}" srcOrd="1" destOrd="0" presId="urn:microsoft.com/office/officeart/2005/8/layout/hProcess6"/>
    <dgm:cxn modelId="{C86CC77A-E7D1-4F55-9CEB-D1C428AA4B81}" type="presParOf" srcId="{09DFEA42-DEEF-4BBA-932D-72BFA20FB518}" destId="{42BF0D8E-C67B-47EC-BB50-6360AB9E34C2}" srcOrd="2" destOrd="0" presId="urn:microsoft.com/office/officeart/2005/8/layout/hProcess6"/>
    <dgm:cxn modelId="{D799B298-63CD-41A4-A480-68947FBE9BCB}" type="presParOf" srcId="{09DFEA42-DEEF-4BBA-932D-72BFA20FB518}" destId="{5185EAE5-56A0-4392-B48F-A15549CF9B04}" srcOrd="3" destOrd="0" presId="urn:microsoft.com/office/officeart/2005/8/layout/hProcess6"/>
    <dgm:cxn modelId="{88352C55-101E-451E-A47F-AA41925936B5}" type="presParOf" srcId="{B8F82387-5BD2-4A30-94DF-7E4E2CACD63E}" destId="{999D60EF-D099-4559-8431-580C5CB465AE}" srcOrd="1" destOrd="0" presId="urn:microsoft.com/office/officeart/2005/8/layout/hProcess6"/>
    <dgm:cxn modelId="{89280C66-F453-4E4E-8468-129E42C4BA73}" type="presParOf" srcId="{B8F82387-5BD2-4A30-94DF-7E4E2CACD63E}" destId="{E6650489-A858-4DB4-9F11-704B6FD1F8E0}" srcOrd="2" destOrd="0" presId="urn:microsoft.com/office/officeart/2005/8/layout/hProcess6"/>
    <dgm:cxn modelId="{4AA3FF29-EFE6-49ED-9AEA-0AE94A0F02A6}" type="presParOf" srcId="{E6650489-A858-4DB4-9F11-704B6FD1F8E0}" destId="{2D780DE9-3852-40AB-BA8B-C25A0CFD28CA}" srcOrd="0" destOrd="0" presId="urn:microsoft.com/office/officeart/2005/8/layout/hProcess6"/>
    <dgm:cxn modelId="{7381A42A-3CCF-4CE6-AA66-52A1BB667D47}" type="presParOf" srcId="{E6650489-A858-4DB4-9F11-704B6FD1F8E0}" destId="{5983B20E-53D2-4E09-AA7B-A80F9C6F92DE}" srcOrd="1" destOrd="0" presId="urn:microsoft.com/office/officeart/2005/8/layout/hProcess6"/>
    <dgm:cxn modelId="{05F692BD-E8C2-4113-8281-49B6A7E9D098}" type="presParOf" srcId="{E6650489-A858-4DB4-9F11-704B6FD1F8E0}" destId="{38B34CC8-F8F0-46AB-8C87-C7F362BEEB35}" srcOrd="2" destOrd="0" presId="urn:microsoft.com/office/officeart/2005/8/layout/hProcess6"/>
    <dgm:cxn modelId="{ABDB148F-ACFA-4524-8FDA-64DA2FBDFFBD}" type="presParOf" srcId="{E6650489-A858-4DB4-9F11-704B6FD1F8E0}" destId="{456A9F2B-61E5-464C-8ACA-1B0723191C79}" srcOrd="3" destOrd="0" presId="urn:microsoft.com/office/officeart/2005/8/layout/hProcess6"/>
    <dgm:cxn modelId="{E3CED7C5-8CF3-41E8-9031-7BF7C2B4B0F3}" type="presParOf" srcId="{B8F82387-5BD2-4A30-94DF-7E4E2CACD63E}" destId="{1BBBC499-9E41-49DD-9C05-9578C24F74EE}" srcOrd="3" destOrd="0" presId="urn:microsoft.com/office/officeart/2005/8/layout/hProcess6"/>
    <dgm:cxn modelId="{773CA18F-54E3-4602-A032-80F902B58884}" type="presParOf" srcId="{B8F82387-5BD2-4A30-94DF-7E4E2CACD63E}" destId="{3FB96D80-2D26-4100-AF13-469817831DE1}" srcOrd="4" destOrd="0" presId="urn:microsoft.com/office/officeart/2005/8/layout/hProcess6"/>
    <dgm:cxn modelId="{7D011E42-D3FB-41E6-AA5E-5141AA2C47A5}" type="presParOf" srcId="{3FB96D80-2D26-4100-AF13-469817831DE1}" destId="{8338E420-7D16-4D40-A18A-EC66F1D2305A}" srcOrd="0" destOrd="0" presId="urn:microsoft.com/office/officeart/2005/8/layout/hProcess6"/>
    <dgm:cxn modelId="{738BCE58-E4DD-46C4-A369-1EFFF6F445F3}" type="presParOf" srcId="{3FB96D80-2D26-4100-AF13-469817831DE1}" destId="{F1FD0E15-9DC0-46B7-B9B4-2EE4459995F4}" srcOrd="1" destOrd="0" presId="urn:microsoft.com/office/officeart/2005/8/layout/hProcess6"/>
    <dgm:cxn modelId="{D8456E81-55E8-48EF-8877-D99A577F548A}" type="presParOf" srcId="{3FB96D80-2D26-4100-AF13-469817831DE1}" destId="{DCCB2680-F343-41B9-8468-CC7CAE3F5BA4}" srcOrd="2" destOrd="0" presId="urn:microsoft.com/office/officeart/2005/8/layout/hProcess6"/>
    <dgm:cxn modelId="{D16812A9-2ED5-435B-8B8B-CCF19F850E7C}" type="presParOf" srcId="{3FB96D80-2D26-4100-AF13-469817831DE1}" destId="{CB082BBD-4F36-4516-818E-374D67EF6ED5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EEBEA-9685-4A04-BC23-96DF2A4A5FA8}">
      <dsp:nvSpPr>
        <dsp:cNvPr id="0" name=""/>
        <dsp:cNvSpPr/>
      </dsp:nvSpPr>
      <dsp:spPr>
        <a:xfrm>
          <a:off x="743475" y="384852"/>
          <a:ext cx="2946855" cy="25759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>
              <a:latin typeface="Montserrat" panose="00000500000000000000" pitchFamily="2" charset="0"/>
            </a:rPr>
            <a:t>Deuda con la Constitución Política de 1991</a:t>
          </a:r>
          <a:endParaRPr lang="es-CO" sz="1500" kern="1200" dirty="0">
            <a:latin typeface="Montserrat" panose="00000500000000000000" pitchFamily="2" charset="0"/>
          </a:endParaRPr>
        </a:p>
      </dsp:txBody>
      <dsp:txXfrm>
        <a:off x="1480189" y="771240"/>
        <a:ext cx="1436592" cy="1803146"/>
      </dsp:txXfrm>
    </dsp:sp>
    <dsp:sp modelId="{5185EAE5-56A0-4392-B48F-A15549CF9B04}">
      <dsp:nvSpPr>
        <dsp:cNvPr id="0" name=""/>
        <dsp:cNvSpPr/>
      </dsp:nvSpPr>
      <dsp:spPr>
        <a:xfrm>
          <a:off x="6761" y="936100"/>
          <a:ext cx="1473427" cy="14734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>
              <a:latin typeface="Montserrat" panose="00000500000000000000" pitchFamily="2" charset="0"/>
            </a:rPr>
            <a:t>Obligación jurídica pendiente</a:t>
          </a:r>
          <a:endParaRPr lang="es-CO" sz="1300" b="1" kern="1200" dirty="0">
            <a:latin typeface="Montserrat" panose="00000500000000000000" pitchFamily="2" charset="0"/>
          </a:endParaRPr>
        </a:p>
      </dsp:txBody>
      <dsp:txXfrm>
        <a:off x="222539" y="1151878"/>
        <a:ext cx="1041871" cy="1041871"/>
      </dsp:txXfrm>
    </dsp:sp>
    <dsp:sp modelId="{5983B20E-53D2-4E09-AA7B-A80F9C6F92DE}">
      <dsp:nvSpPr>
        <dsp:cNvPr id="0" name=""/>
        <dsp:cNvSpPr/>
      </dsp:nvSpPr>
      <dsp:spPr>
        <a:xfrm>
          <a:off x="4678559" y="384852"/>
          <a:ext cx="2946855" cy="25759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>
              <a:latin typeface="Montserrat" panose="00000500000000000000" pitchFamily="2" charset="0"/>
            </a:rPr>
            <a:t>Corrupción como aspecto que debe resolverse primero</a:t>
          </a:r>
          <a:endParaRPr lang="es-CO" sz="1500" kern="1200" dirty="0">
            <a:latin typeface="Montserrat" panose="00000500000000000000" pitchFamily="2" charset="0"/>
          </a:endParaRPr>
        </a:p>
      </dsp:txBody>
      <dsp:txXfrm>
        <a:off x="5415273" y="771240"/>
        <a:ext cx="1436592" cy="1803146"/>
      </dsp:txXfrm>
    </dsp:sp>
    <dsp:sp modelId="{456A9F2B-61E5-464C-8ACA-1B0723191C79}">
      <dsp:nvSpPr>
        <dsp:cNvPr id="0" name=""/>
        <dsp:cNvSpPr/>
      </dsp:nvSpPr>
      <dsp:spPr>
        <a:xfrm>
          <a:off x="3874509" y="920643"/>
          <a:ext cx="1608099" cy="150434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>
              <a:latin typeface="Montserrat" panose="00000500000000000000" pitchFamily="2" charset="0"/>
            </a:rPr>
            <a:t>Problemáticas de fondo y descentralización</a:t>
          </a:r>
          <a:endParaRPr lang="es-CO" sz="900" b="1" kern="1200" dirty="0">
            <a:latin typeface="Montserrat" panose="00000500000000000000" pitchFamily="2" charset="0"/>
          </a:endParaRPr>
        </a:p>
      </dsp:txBody>
      <dsp:txXfrm>
        <a:off x="4110010" y="1140948"/>
        <a:ext cx="1137097" cy="1063730"/>
      </dsp:txXfrm>
    </dsp:sp>
    <dsp:sp modelId="{F1FD0E15-9DC0-46B7-B9B4-2EE4459995F4}">
      <dsp:nvSpPr>
        <dsp:cNvPr id="0" name=""/>
        <dsp:cNvSpPr/>
      </dsp:nvSpPr>
      <dsp:spPr>
        <a:xfrm>
          <a:off x="8546307" y="384852"/>
          <a:ext cx="2946855" cy="2575922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>
              <a:latin typeface="Montserrat" panose="00000500000000000000" pitchFamily="2" charset="0"/>
            </a:rPr>
            <a:t>Debates pendientes acerca de que propuesta es la que se analiza</a:t>
          </a:r>
          <a:endParaRPr lang="es-CO" sz="1500" kern="1200" dirty="0">
            <a:latin typeface="Montserrat" panose="00000500000000000000" pitchFamily="2" charset="0"/>
          </a:endParaRPr>
        </a:p>
      </dsp:txBody>
      <dsp:txXfrm>
        <a:off x="9283021" y="771240"/>
        <a:ext cx="1436592" cy="1803146"/>
      </dsp:txXfrm>
    </dsp:sp>
    <dsp:sp modelId="{CB082BBD-4F36-4516-818E-374D67EF6ED5}">
      <dsp:nvSpPr>
        <dsp:cNvPr id="0" name=""/>
        <dsp:cNvSpPr/>
      </dsp:nvSpPr>
      <dsp:spPr>
        <a:xfrm>
          <a:off x="7809593" y="936100"/>
          <a:ext cx="1473427" cy="14734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>
              <a:latin typeface="Montserrat" panose="00000500000000000000" pitchFamily="2" charset="0"/>
            </a:rPr>
            <a:t>Propuesta de región real y factible</a:t>
          </a:r>
          <a:endParaRPr lang="es-CO" sz="1300" b="1" kern="1200" dirty="0">
            <a:latin typeface="Montserrat" panose="00000500000000000000" pitchFamily="2" charset="0"/>
          </a:endParaRPr>
        </a:p>
      </dsp:txBody>
      <dsp:txXfrm>
        <a:off x="8025371" y="1151878"/>
        <a:ext cx="1041871" cy="1041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E4FE8-BCF0-4866-856D-8D68AB377A86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AC114-7E16-4C86-B588-ED0A1A11CF4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6587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AC114-7E16-4C86-B588-ED0A1A11CF45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797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reloj&#10;&#10;Descripción generada automáticamente">
            <a:extLst>
              <a:ext uri="{FF2B5EF4-FFF2-40B4-BE49-F238E27FC236}">
                <a16:creationId xmlns:a16="http://schemas.microsoft.com/office/drawing/2014/main" id="{6F80BD48-B611-AC42-ACE5-12ED3DB7E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 descr="Imagen que contiene firmar, parada, señal, calle&#10;&#10;Descripción generada automáticamente">
            <a:extLst>
              <a:ext uri="{FF2B5EF4-FFF2-40B4-BE49-F238E27FC236}">
                <a16:creationId xmlns:a16="http://schemas.microsoft.com/office/drawing/2014/main" id="{0D2EEACC-F950-554A-AC6E-04A4B6E8F13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601" y="6339786"/>
            <a:ext cx="2009913" cy="3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1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D83D0A-FC0F-8D44-8AC0-D9C244C7A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AAE17F-2D7F-3844-8D32-AEE649F61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FB9B3A-5779-4844-A7D5-882E8B38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2E37EE-9907-6B47-A0BD-6935A2D1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094493-CFA1-C640-B916-8A575C79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18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4BD997D-9709-5A42-8A91-64DB2CCBAE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5AF220C-904D-B941-9C2C-51DFF91A9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856A84-2913-B547-A2CC-A81152B94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DBC9FC-CE4D-9743-A459-767989649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0D5F5E-044F-1544-AFB1-1888C139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452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dibujo, alimentos&#10;&#10;Descripción generada automáticamente">
            <a:extLst>
              <a:ext uri="{FF2B5EF4-FFF2-40B4-BE49-F238E27FC236}">
                <a16:creationId xmlns:a16="http://schemas.microsoft.com/office/drawing/2014/main" id="{D251290A-F0BB-D14C-8A0E-DD88589822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0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9BACE01-642E-6A42-B3B6-667480A62AE4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0" name="Imagen 9" descr="Imagen que contiene reloj&#10;&#10;Descripción generada automáticamente">
            <a:extLst>
              <a:ext uri="{FF2B5EF4-FFF2-40B4-BE49-F238E27FC236}">
                <a16:creationId xmlns:a16="http://schemas.microsoft.com/office/drawing/2014/main" id="{4977CDED-8AC0-944D-B992-32CDC52D6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 descr="Imagen que contiene firmar, parada, señal, calle&#10;&#10;Descripción generada automáticamente">
            <a:extLst>
              <a:ext uri="{FF2B5EF4-FFF2-40B4-BE49-F238E27FC236}">
                <a16:creationId xmlns:a16="http://schemas.microsoft.com/office/drawing/2014/main" id="{B02D6CA1-F34C-0745-840A-0DC311B585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601" y="6339786"/>
            <a:ext cx="2009913" cy="3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0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A2878197-0A73-F84D-9B41-8E098B93510B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2860918" y="6291470"/>
            <a:ext cx="9331082" cy="566530"/>
          </a:xfrm>
          <a:prstGeom prst="rect">
            <a:avLst/>
          </a:prstGeom>
        </p:spPr>
      </p:pic>
      <p:pic>
        <p:nvPicPr>
          <p:cNvPr id="11" name="Imagen 10" descr="Imagen que contiene firmar, parada, señal, calle&#10;&#10;Descripción generada automáticamente">
            <a:extLst>
              <a:ext uri="{FF2B5EF4-FFF2-40B4-BE49-F238E27FC236}">
                <a16:creationId xmlns:a16="http://schemas.microsoft.com/office/drawing/2014/main" id="{8EAA1443-6BD8-A645-A43A-9087D586E3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6392" y="276916"/>
            <a:ext cx="2009913" cy="3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7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D18834-D274-B449-AC81-305C8DA01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2798A2-2948-6140-8A89-988BD0D2F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C09157-617E-E248-9365-2BFF1FCCD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E73BDC-639A-B64C-A753-D6D3B91B4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507EF36-7611-C64F-BCBE-16B6C5173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4D01610-63FA-9042-A43D-8A4B34F36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B3783DC-9B34-6F41-8DFD-7EFFB4099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902D87-68D1-C14E-B541-A30AC5526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0847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33CAC-52C2-FD43-87DC-5ED869230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980E11-F051-4844-B805-B132AB3BB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3BC23B9-3755-4149-A915-FF4AAE05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1202968-BFC7-2D49-9CC8-DEBEBD42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32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2B4338F-B000-DF4B-86FD-492F8A32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9E41CC-6E55-0041-AA0E-500F9D01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252834B-1125-CB4C-B222-FA31D2FF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3801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FAC924-F473-3045-8B06-2902AB583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A81C3-D88C-BC40-B9E7-C443E40EB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92638D-9B9C-BA4E-AF6B-75B924F76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B7E096F-F580-7A43-825B-FFC5C0BB4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DFFE8B-5F06-5D4A-A3B1-4A807BBC4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651EFCE-8B82-BC4B-A6B2-C0E67B529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545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59C9FE-7D73-A041-A9B3-3496292FD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91EA1ED-8957-CA4C-8ED6-3F26A5030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843FE2-3328-E94D-B109-B9086D3CF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E37022-6C40-5D40-A7F2-4501EE872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858CFB0-360C-C343-BB9C-F9B5842D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3074744-4FF9-EE4E-8828-785BBFAFD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127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FD6B32-FBB5-9E46-BEC1-1D258A268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92A9674-235A-D84A-B38B-311B27C8A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FF6465-DC2E-114B-8AC9-D56079AF4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B82EB-763D-1E49-9E4A-E32C759F568D}" type="datetimeFigureOut">
              <a:rPr lang="es-CO" smtClean="0"/>
              <a:t>24/01/2024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45A714-A921-924F-8820-31AD5D00E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32EC7D-6AA2-C24B-8AE8-33C7AE00E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5D1C-32AC-A34F-9A7A-4D56755962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103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F8F7AAE-C920-B044-9B6F-848930303ED1}"/>
              </a:ext>
            </a:extLst>
          </p:cNvPr>
          <p:cNvSpPr txBox="1"/>
          <p:nvPr/>
        </p:nvSpPr>
        <p:spPr>
          <a:xfrm>
            <a:off x="74590" y="202145"/>
            <a:ext cx="6530470" cy="4940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3600" b="1" dirty="0">
              <a:latin typeface="Montserrat ExtraBold" pitchFamily="2" charset="77"/>
            </a:endParaRPr>
          </a:p>
          <a:p>
            <a:pPr algn="ctr"/>
            <a:endParaRPr lang="es-CO" sz="3600" b="1" dirty="0">
              <a:latin typeface="Montserrat ExtraBold" pitchFamily="2" charset="77"/>
            </a:endParaRPr>
          </a:p>
          <a:p>
            <a:pPr algn="ctr"/>
            <a:r>
              <a:rPr lang="es-CO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LIBRE SECCIONAL SOCORRO.</a:t>
            </a:r>
          </a:p>
          <a:p>
            <a:pPr algn="ctr"/>
            <a:endParaRPr lang="es-CO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“Segunda audiencia pública de regiones autonómicas </a:t>
            </a:r>
            <a:endParaRPr lang="es-CO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8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salida para el Desarrollo, la Riqueza y la Paz en Colombia,” </a:t>
            </a:r>
            <a:endParaRPr lang="es-CO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E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Bucaramanga 25 de enero de 2024</a:t>
            </a:r>
            <a:endParaRPr lang="es-CO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65" b="100000" l="957" r="100000">
                        <a14:foregroundMark x1="29506" y1="68530" x2="29506" y2="68530"/>
                        <a14:foregroundMark x1="22488" y1="79587" x2="22488" y2="79587"/>
                        <a14:foregroundMark x1="20255" y1="79951" x2="20255" y2="79951"/>
                        <a14:foregroundMark x1="82935" y1="96233" x2="82935" y2="96233"/>
                        <a14:foregroundMark x1="78309" y1="78615" x2="78309" y2="78615"/>
                        <a14:foregroundMark x1="78150" y1="72783" x2="78150" y2="72783"/>
                        <a14:foregroundMark x1="84530" y1="60389" x2="84530" y2="60389"/>
                        <a14:foregroundMark x1="80702" y1="56501" x2="80702" y2="56501"/>
                        <a14:foregroundMark x1="83254" y1="53220" x2="83254" y2="53220"/>
                        <a14:foregroundMark x1="85327" y1="46294" x2="85327" y2="46294"/>
                        <a14:foregroundMark x1="84370" y1="40219" x2="84370" y2="40219"/>
                        <a14:foregroundMark x1="84530" y1="59174" x2="84530" y2="59174"/>
                        <a14:foregroundMark x1="81180" y1="67315" x2="81180" y2="67315"/>
                        <a14:foregroundMark x1="78947" y1="70838" x2="78947" y2="70838"/>
                        <a14:foregroundMark x1="78150" y1="75820" x2="78150" y2="75820"/>
                        <a14:foregroundMark x1="77193" y1="81652" x2="77193" y2="81652"/>
                        <a14:foregroundMark x1="78150" y1="89429" x2="78150" y2="89429"/>
                        <a14:foregroundMark x1="79426" y1="87485" x2="79426" y2="87485"/>
                        <a14:foregroundMark x1="79585" y1="96112" x2="79585" y2="96112"/>
                        <a14:foregroundMark x1="89474" y1="92953" x2="89474" y2="92953"/>
                        <a14:foregroundMark x1="89155" y1="87606" x2="89155" y2="87606"/>
                        <a14:foregroundMark x1="87241" y1="68165" x2="87241" y2="68165"/>
                        <a14:foregroundMark x1="90271" y1="53463" x2="90271" y2="53463"/>
                        <a14:foregroundMark x1="90431" y1="42163" x2="90431" y2="42163"/>
                        <a14:foregroundMark x1="94577" y1="25638" x2="94577" y2="25638"/>
                        <a14:foregroundMark x1="95534" y1="14581" x2="95534" y2="14581"/>
                        <a14:foregroundMark x1="86284" y1="21021" x2="86284" y2="21021"/>
                        <a14:foregroundMark x1="88198" y1="24180" x2="88198" y2="24180"/>
                        <a14:foregroundMark x1="95215" y1="33414" x2="95215" y2="33414"/>
                        <a14:foregroundMark x1="24561" y1="75091" x2="24561" y2="75091"/>
                        <a14:foregroundMark x1="40670" y1="96476" x2="40670" y2="96476"/>
                        <a14:backgroundMark x1="29027" y1="93925" x2="29027" y2="939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264" y="0"/>
            <a:ext cx="53127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65717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23207" y="1160657"/>
            <a:ext cx="100833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400" b="1" i="1" dirty="0">
                <a:solidFill>
                  <a:srgbClr val="2A4B4C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ontserrat ExtraBold" pitchFamily="2" charset="77"/>
              </a:rPr>
              <a:t>Hacia un repensar del ordenamiento territorial colombiano: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90204" y="3105835"/>
            <a:ext cx="99004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latin typeface="Montserrat" pitchFamily="2" charset="77"/>
              </a:rPr>
              <a:t>Una visión académica y jurídica de la necesidad de regiones autónomas</a:t>
            </a:r>
            <a:r>
              <a:rPr lang="es-ES" b="1" dirty="0">
                <a:solidFill>
                  <a:schemeClr val="bg1"/>
                </a:solidFill>
                <a:latin typeface="Montserrat" pitchFamily="2" charset="77"/>
              </a:rPr>
              <a:t>. autónomas</a:t>
            </a:r>
            <a:endParaRPr lang="es-CO" dirty="0"/>
          </a:p>
        </p:txBody>
      </p:sp>
      <p:sp>
        <p:nvSpPr>
          <p:cNvPr id="7" name="Rectángulo 6"/>
          <p:cNvSpPr/>
          <p:nvPr/>
        </p:nvSpPr>
        <p:spPr>
          <a:xfrm>
            <a:off x="437804" y="47101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>
                <a:latin typeface="Montserrat" panose="00000500000000000000" pitchFamily="2" charset="0"/>
              </a:rPr>
              <a:t>Ponente</a:t>
            </a:r>
          </a:p>
          <a:p>
            <a:r>
              <a:rPr lang="es-ES" dirty="0">
                <a:latin typeface="Montserrat" panose="00000500000000000000" pitchFamily="2" charset="0"/>
              </a:rPr>
              <a:t>Erika Patricia Rincón Remolina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540433" y="49346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>
                <a:latin typeface="Montserrat" panose="00000500000000000000" pitchFamily="2" charset="0"/>
              </a:rPr>
              <a:t>Presidenta rectora</a:t>
            </a:r>
          </a:p>
          <a:p>
            <a:r>
              <a:rPr lang="es-ES" dirty="0">
                <a:latin typeface="Montserrat" panose="00000500000000000000" pitchFamily="2" charset="0"/>
              </a:rPr>
              <a:t>Universidad Libre seccional Socorro</a:t>
            </a:r>
          </a:p>
        </p:txBody>
      </p:sp>
    </p:spTree>
    <p:extLst>
      <p:ext uri="{BB962C8B-B14F-4D97-AF65-F5344CB8AC3E}">
        <p14:creationId xmlns:p14="http://schemas.microsoft.com/office/powerpoint/2010/main" val="2982384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9CEA2B4-89B2-4A84-63FC-9614E1E54661}"/>
              </a:ext>
            </a:extLst>
          </p:cNvPr>
          <p:cNvSpPr txBox="1"/>
          <p:nvPr/>
        </p:nvSpPr>
        <p:spPr>
          <a:xfrm>
            <a:off x="9903854" y="5177308"/>
            <a:ext cx="1648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AE13045-A56E-C8B8-D018-B2A3C70CA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38" y="1280386"/>
            <a:ext cx="10621857" cy="341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75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0049645-DA26-EF32-1793-F76347929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53" y="1537856"/>
            <a:ext cx="10922493" cy="344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570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333B862-130B-99E1-8337-1070C3CE4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299" y="1346662"/>
            <a:ext cx="10203402" cy="395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7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A48FA7B-F128-FB6F-84FE-2E26E0BFDFA3}"/>
              </a:ext>
            </a:extLst>
          </p:cNvPr>
          <p:cNvSpPr txBox="1"/>
          <p:nvPr/>
        </p:nvSpPr>
        <p:spPr>
          <a:xfrm>
            <a:off x="1612669" y="923137"/>
            <a:ext cx="7661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i="1" dirty="0">
                <a:solidFill>
                  <a:srgbClr val="2A4B4C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ontserrat ExtraBold" pitchFamily="2" charset="77"/>
              </a:rPr>
              <a:t>Problemas aún por resolver</a:t>
            </a:r>
            <a:endParaRPr lang="es-CO" sz="3200" i="1" dirty="0">
              <a:solidFill>
                <a:srgbClr val="2A4B4C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Montserrat ExtraBold" pitchFamily="2" charset="77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A0F9756-4B73-011F-9282-CC13F0212127}"/>
              </a:ext>
            </a:extLst>
          </p:cNvPr>
          <p:cNvSpPr/>
          <p:nvPr/>
        </p:nvSpPr>
        <p:spPr>
          <a:xfrm>
            <a:off x="856832" y="1566101"/>
            <a:ext cx="9783458" cy="402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+mj-lt"/>
              <a:buAutoNum type="romanLcParenR"/>
            </a:pPr>
            <a:r>
              <a:rPr lang="es-CO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</a:t>
            </a: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cómo se organizaría a nivel de representación política las regiones</a:t>
            </a:r>
            <a:r>
              <a:rPr lang="es-CO" sz="2400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romanLcParenR"/>
            </a:pP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¿se mantendrían los departamentos y los municipios?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romanLcParenR"/>
            </a:pP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¿se disminuirían los cargos de representación política o por el contrario estos aumentarían? 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romanLcParenR"/>
            </a:pP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¿cuánto duraría el proceso de transformación de la organización del Estado?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romanLcParenR"/>
            </a:pP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¿cómo se daría la organización a nivel patrimonial, reglamentaria y cultural?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romanLcParenR"/>
            </a:pPr>
            <a:r>
              <a:rPr lang="es-CO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¿se debería apostar por un modelo independiente o se debería seguir los caminos de las experiencias internacionales?</a:t>
            </a:r>
            <a:endParaRPr lang="es-CO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F8F7AAE-C920-B044-9B6F-848930303ED1}"/>
              </a:ext>
            </a:extLst>
          </p:cNvPr>
          <p:cNvSpPr txBox="1"/>
          <p:nvPr/>
        </p:nvSpPr>
        <p:spPr>
          <a:xfrm>
            <a:off x="686933" y="1335142"/>
            <a:ext cx="3370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i="1" dirty="0">
                <a:solidFill>
                  <a:srgbClr val="2A4B4C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ontserrat ExtraBold" pitchFamily="2" charset="77"/>
              </a:rPr>
              <a:t>Conclusiones </a:t>
            </a:r>
            <a:endParaRPr lang="es-CO" sz="3200" i="1" dirty="0">
              <a:solidFill>
                <a:srgbClr val="2A4B4C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Montserrat ExtraBold" pitchFamily="2" charset="77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A2EE9081-A797-CE85-32E6-4EC2DF4B3B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4817731"/>
              </p:ext>
            </p:extLst>
          </p:nvPr>
        </p:nvGraphicFramePr>
        <p:xfrm>
          <a:off x="346037" y="2075995"/>
          <a:ext cx="11499925" cy="3345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4894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927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185</Words>
  <Application>Microsoft Office PowerPoint</Application>
  <PresentationFormat>Panorámica</PresentationFormat>
  <Paragraphs>29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Montserrat</vt:lpstr>
      <vt:lpstr>Montserrat ExtraBold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eliana ortiz</dc:creator>
  <cp:lastModifiedBy>Eliana M. Bernal F.</cp:lastModifiedBy>
  <cp:revision>9</cp:revision>
  <dcterms:modified xsi:type="dcterms:W3CDTF">2024-01-24T19:33:53Z</dcterms:modified>
</cp:coreProperties>
</file>