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92" r:id="rId5"/>
    <p:sldId id="293" r:id="rId6"/>
    <p:sldId id="296" r:id="rId7"/>
    <p:sldId id="299" r:id="rId8"/>
    <p:sldId id="290" r:id="rId9"/>
    <p:sldId id="273" r:id="rId10"/>
    <p:sldId id="283" r:id="rId11"/>
    <p:sldId id="287" r:id="rId12"/>
    <p:sldId id="298" r:id="rId1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2414772-DD12-4F43-BB08-5F1E98FC710E}">
          <p14:sldIdLst>
            <p14:sldId id="256"/>
            <p14:sldId id="257"/>
          </p14:sldIdLst>
        </p14:section>
        <p14:section name="Sección sin título" id="{52FEFFF9-0CD0-4116-AE9E-10225A3E7740}">
          <p14:sldIdLst>
            <p14:sldId id="269"/>
            <p14:sldId id="292"/>
            <p14:sldId id="293"/>
            <p14:sldId id="296"/>
          </p14:sldIdLst>
        </p14:section>
        <p14:section name="Sección sin título" id="{90C1FC24-44C0-4245-BD76-5F2916079B4B}">
          <p14:sldIdLst>
            <p14:sldId id="299"/>
            <p14:sldId id="290"/>
            <p14:sldId id="273"/>
            <p14:sldId id="283"/>
            <p14:sldId id="28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10C"/>
    <a:srgbClr val="4D4D4D"/>
    <a:srgbClr val="FFCD00"/>
    <a:srgbClr val="E31D4C"/>
    <a:srgbClr val="88888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936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90B59B-F254-48FB-8F46-7EFEF4BA0486}" type="doc">
      <dgm:prSet loTypeId="urn:microsoft.com/office/officeart/2005/8/layout/hierarchy4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B48C4A24-662B-41AA-B85A-8E379A8D8F94}">
      <dgm:prSet phldrT="[Texto]"/>
      <dgm:spPr>
        <a:ln>
          <a:solidFill>
            <a:srgbClr val="F2C10C"/>
          </a:solidFill>
        </a:ln>
      </dgm:spPr>
      <dgm:t>
        <a:bodyPr/>
        <a:lstStyle/>
        <a:p>
          <a:r>
            <a:rPr lang="es-ES" dirty="0" smtClean="0">
              <a:solidFill>
                <a:srgbClr val="F2C10C"/>
              </a:solidFill>
            </a:rPr>
            <a:t>Bioadministración pública</a:t>
          </a:r>
          <a:endParaRPr lang="es-ES" dirty="0">
            <a:solidFill>
              <a:srgbClr val="F2C10C"/>
            </a:solidFill>
          </a:endParaRPr>
        </a:p>
      </dgm:t>
    </dgm:pt>
    <dgm:pt modelId="{481A35E3-0C4C-47A4-8B56-2595D2B57DF8}" type="parTrans" cxnId="{A70B6340-2A14-4179-AF5B-2F1014BA5370}">
      <dgm:prSet/>
      <dgm:spPr/>
      <dgm:t>
        <a:bodyPr/>
        <a:lstStyle/>
        <a:p>
          <a:endParaRPr lang="es-ES"/>
        </a:p>
      </dgm:t>
    </dgm:pt>
    <dgm:pt modelId="{7C16D921-4DCD-466B-B5CE-08C1EBA38BB8}" type="sibTrans" cxnId="{A70B6340-2A14-4179-AF5B-2F1014BA5370}">
      <dgm:prSet/>
      <dgm:spPr/>
      <dgm:t>
        <a:bodyPr/>
        <a:lstStyle/>
        <a:p>
          <a:endParaRPr lang="es-ES"/>
        </a:p>
      </dgm:t>
    </dgm:pt>
    <dgm:pt modelId="{A0A1CC00-60F6-4E9C-92BA-79885822A39D}">
      <dgm:prSet phldrT="[Texto]"/>
      <dgm:spPr>
        <a:ln>
          <a:solidFill>
            <a:srgbClr val="F2C10C"/>
          </a:solidFill>
        </a:ln>
      </dgm:spPr>
      <dgm:t>
        <a:bodyPr/>
        <a:lstStyle/>
        <a:p>
          <a:r>
            <a:rPr lang="es-ES" dirty="0" smtClean="0"/>
            <a:t>Producto de una construcción académica, técnica y participativa con privilegio de la gobernanza territorial – </a:t>
          </a:r>
          <a:r>
            <a:rPr lang="en-US" dirty="0" smtClean="0"/>
            <a:t>bottom up y top down- </a:t>
          </a:r>
          <a:endParaRPr lang="es-ES" dirty="0"/>
        </a:p>
      </dgm:t>
    </dgm:pt>
    <dgm:pt modelId="{66017A94-9976-4B7C-9855-8D8698DA0A91}" type="parTrans" cxnId="{7EB44167-5CE1-4E59-B4CE-8E48F63C6589}">
      <dgm:prSet/>
      <dgm:spPr>
        <a:ln>
          <a:solidFill>
            <a:srgbClr val="E8B12C"/>
          </a:solidFill>
        </a:ln>
      </dgm:spPr>
      <dgm:t>
        <a:bodyPr/>
        <a:lstStyle/>
        <a:p>
          <a:endParaRPr lang="es-ES"/>
        </a:p>
      </dgm:t>
    </dgm:pt>
    <dgm:pt modelId="{772AA77D-FA18-4D92-A600-70CA1CC8ED27}" type="sibTrans" cxnId="{7EB44167-5CE1-4E59-B4CE-8E48F63C6589}">
      <dgm:prSet/>
      <dgm:spPr/>
      <dgm:t>
        <a:bodyPr/>
        <a:lstStyle/>
        <a:p>
          <a:endParaRPr lang="es-ES"/>
        </a:p>
      </dgm:t>
    </dgm:pt>
    <dgm:pt modelId="{24E3E5A4-52F5-4B40-988D-009C3E14F471}">
      <dgm:prSet phldrT="[Texto]"/>
      <dgm:spPr>
        <a:ln>
          <a:solidFill>
            <a:srgbClr val="F2C10C"/>
          </a:solidFill>
        </a:ln>
      </dgm:spPr>
      <dgm:t>
        <a:bodyPr/>
        <a:lstStyle/>
        <a:p>
          <a:r>
            <a:rPr lang="es-ES" dirty="0" smtClean="0"/>
            <a:t>El Estado </a:t>
          </a:r>
          <a:r>
            <a:rPr lang="es-ES" dirty="0" smtClean="0"/>
            <a:t>nacional y territorial debe </a:t>
          </a:r>
          <a:r>
            <a:rPr lang="es-ES" dirty="0" smtClean="0"/>
            <a:t>contar con una estructura que proteja y respete todas las expresiones de vida</a:t>
          </a:r>
          <a:endParaRPr lang="es-ES" dirty="0"/>
        </a:p>
      </dgm:t>
    </dgm:pt>
    <dgm:pt modelId="{2EC64CCF-E09F-465D-82A0-68C65249F4A1}" type="parTrans" cxnId="{AE947303-214D-4914-A414-CB2E00CEDEA3}">
      <dgm:prSet/>
      <dgm:spPr>
        <a:ln>
          <a:solidFill>
            <a:srgbClr val="E8B12C"/>
          </a:solidFill>
        </a:ln>
      </dgm:spPr>
      <dgm:t>
        <a:bodyPr/>
        <a:lstStyle/>
        <a:p>
          <a:endParaRPr lang="es-ES"/>
        </a:p>
      </dgm:t>
    </dgm:pt>
    <dgm:pt modelId="{1B084FFC-2247-436E-85A9-87AAB7A2F7F7}" type="sibTrans" cxnId="{AE947303-214D-4914-A414-CB2E00CEDEA3}">
      <dgm:prSet/>
      <dgm:spPr/>
      <dgm:t>
        <a:bodyPr/>
        <a:lstStyle/>
        <a:p>
          <a:endParaRPr lang="es-ES"/>
        </a:p>
      </dgm:t>
    </dgm:pt>
    <dgm:pt modelId="{34532930-19ED-4B46-8B7D-182CE2FA39B2}">
      <dgm:prSet phldrT="[Texto]"/>
      <dgm:spPr>
        <a:ln>
          <a:solidFill>
            <a:srgbClr val="F2C10C"/>
          </a:solidFill>
        </a:ln>
      </dgm:spPr>
      <dgm:t>
        <a:bodyPr/>
        <a:lstStyle/>
        <a:p>
          <a:r>
            <a:rPr lang="es-ES" dirty="0" smtClean="0"/>
            <a:t>Construcción de Ecosistemas Administrativos participativos, incluyentes y biodiversos </a:t>
          </a:r>
          <a:endParaRPr lang="es-ES" dirty="0"/>
        </a:p>
      </dgm:t>
    </dgm:pt>
    <dgm:pt modelId="{3D8AB71E-E9E1-44A7-B42C-11A74531A729}" type="parTrans" cxnId="{A2718B19-6536-4E11-9559-61E15BC745E7}">
      <dgm:prSet/>
      <dgm:spPr>
        <a:ln>
          <a:solidFill>
            <a:srgbClr val="E8B12C"/>
          </a:solidFill>
        </a:ln>
      </dgm:spPr>
      <dgm:t>
        <a:bodyPr/>
        <a:lstStyle/>
        <a:p>
          <a:endParaRPr lang="es-ES"/>
        </a:p>
      </dgm:t>
    </dgm:pt>
    <dgm:pt modelId="{C3EF031C-E550-4D9C-8AF3-B9C97780859C}" type="sibTrans" cxnId="{A2718B19-6536-4E11-9559-61E15BC745E7}">
      <dgm:prSet/>
      <dgm:spPr/>
      <dgm:t>
        <a:bodyPr/>
        <a:lstStyle/>
        <a:p>
          <a:endParaRPr lang="es-ES"/>
        </a:p>
      </dgm:t>
    </dgm:pt>
    <dgm:pt modelId="{032B2757-66EE-4953-AD22-ACDADCC47355}">
      <dgm:prSet phldrT="[Texto]"/>
      <dgm:spPr>
        <a:ln>
          <a:solidFill>
            <a:srgbClr val="F2C10C"/>
          </a:solidFill>
        </a:ln>
      </dgm:spPr>
      <dgm:t>
        <a:bodyPr/>
        <a:lstStyle/>
        <a:p>
          <a:r>
            <a:rPr lang="es-ES" dirty="0" smtClean="0"/>
            <a:t>Oferta institucional orientada a la productividad social y económica </a:t>
          </a:r>
          <a:endParaRPr lang="es-ES" dirty="0"/>
        </a:p>
      </dgm:t>
    </dgm:pt>
    <dgm:pt modelId="{FE7A2D4F-B882-48A1-9BC3-92442432BA76}" type="parTrans" cxnId="{ACA0FA0F-4F23-4C84-BBF2-C809112E954C}">
      <dgm:prSet/>
      <dgm:spPr>
        <a:ln>
          <a:solidFill>
            <a:srgbClr val="E8B12C"/>
          </a:solidFill>
        </a:ln>
      </dgm:spPr>
      <dgm:t>
        <a:bodyPr/>
        <a:lstStyle/>
        <a:p>
          <a:endParaRPr lang="es-ES"/>
        </a:p>
      </dgm:t>
    </dgm:pt>
    <dgm:pt modelId="{5C8AF9A3-F826-4D48-BF18-60D82BD59A13}" type="sibTrans" cxnId="{ACA0FA0F-4F23-4C84-BBF2-C809112E954C}">
      <dgm:prSet/>
      <dgm:spPr/>
      <dgm:t>
        <a:bodyPr/>
        <a:lstStyle/>
        <a:p>
          <a:endParaRPr lang="es-ES"/>
        </a:p>
      </dgm:t>
    </dgm:pt>
    <dgm:pt modelId="{7252B2FB-48A6-4DFF-B86B-1B9FBD911493}" type="pres">
      <dgm:prSet presAssocID="{6E90B59B-F254-48FB-8F46-7EFEF4BA048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0131813-2D10-4FF2-A882-D14BC683A85E}" type="pres">
      <dgm:prSet presAssocID="{B48C4A24-662B-41AA-B85A-8E379A8D8F94}" presName="vertOne" presStyleCnt="0"/>
      <dgm:spPr/>
    </dgm:pt>
    <dgm:pt modelId="{F95DE73E-A4EF-42E9-B2BF-8324E56CD2F8}" type="pres">
      <dgm:prSet presAssocID="{B48C4A24-662B-41AA-B85A-8E379A8D8F94}" presName="txOne" presStyleLbl="node0" presStyleIdx="0" presStyleCnt="1" custLinFactY="-61426" custLinFactNeighborX="16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8BF11D7-6661-42BF-9E75-D03F44C81486}" type="pres">
      <dgm:prSet presAssocID="{B48C4A24-662B-41AA-B85A-8E379A8D8F94}" presName="parTransOne" presStyleCnt="0"/>
      <dgm:spPr/>
    </dgm:pt>
    <dgm:pt modelId="{C7E78122-DC48-4D57-958D-8D7C1A931F11}" type="pres">
      <dgm:prSet presAssocID="{B48C4A24-662B-41AA-B85A-8E379A8D8F94}" presName="horzOne" presStyleCnt="0"/>
      <dgm:spPr/>
    </dgm:pt>
    <dgm:pt modelId="{769CD753-5925-46C7-A5E7-094DD8D91F6B}" type="pres">
      <dgm:prSet presAssocID="{A0A1CC00-60F6-4E9C-92BA-79885822A39D}" presName="vertTwo" presStyleCnt="0"/>
      <dgm:spPr/>
    </dgm:pt>
    <dgm:pt modelId="{A5177ADC-1F11-45D4-8198-DF78CD70DECB}" type="pres">
      <dgm:prSet presAssocID="{A0A1CC00-60F6-4E9C-92BA-79885822A39D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73F25E0-E8D8-4A04-B769-736ADB9CC28C}" type="pres">
      <dgm:prSet presAssocID="{A0A1CC00-60F6-4E9C-92BA-79885822A39D}" presName="horzTwo" presStyleCnt="0"/>
      <dgm:spPr/>
    </dgm:pt>
    <dgm:pt modelId="{8375A427-9909-4A61-96E3-80AB064F1B1A}" type="pres">
      <dgm:prSet presAssocID="{772AA77D-FA18-4D92-A600-70CA1CC8ED27}" presName="sibSpaceTwo" presStyleCnt="0"/>
      <dgm:spPr/>
    </dgm:pt>
    <dgm:pt modelId="{8540E860-7FDA-4A04-A6EF-337EB0551164}" type="pres">
      <dgm:prSet presAssocID="{24E3E5A4-52F5-4B40-988D-009C3E14F471}" presName="vertTwo" presStyleCnt="0"/>
      <dgm:spPr/>
    </dgm:pt>
    <dgm:pt modelId="{93CE8B5B-0CCA-4E03-9618-366069125B96}" type="pres">
      <dgm:prSet presAssocID="{24E3E5A4-52F5-4B40-988D-009C3E14F471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3F28065-273F-4DB4-B84E-D3EC32F0968D}" type="pres">
      <dgm:prSet presAssocID="{24E3E5A4-52F5-4B40-988D-009C3E14F471}" presName="horzTwo" presStyleCnt="0"/>
      <dgm:spPr/>
    </dgm:pt>
    <dgm:pt modelId="{41DE3EB5-6E7B-4F57-8CDE-FE026A3F8E34}" type="pres">
      <dgm:prSet presAssocID="{1B084FFC-2247-436E-85A9-87AAB7A2F7F7}" presName="sibSpaceTwo" presStyleCnt="0"/>
      <dgm:spPr/>
    </dgm:pt>
    <dgm:pt modelId="{B1EE16C4-D7AB-4102-A3BA-3F8DFD8988D2}" type="pres">
      <dgm:prSet presAssocID="{34532930-19ED-4B46-8B7D-182CE2FA39B2}" presName="vertTwo" presStyleCnt="0"/>
      <dgm:spPr/>
    </dgm:pt>
    <dgm:pt modelId="{32FB4D34-0D79-4131-A9B2-9EFA1677F533}" type="pres">
      <dgm:prSet presAssocID="{34532930-19ED-4B46-8B7D-182CE2FA39B2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B02C1B6-8A76-4064-9C2F-FE92984B340A}" type="pres">
      <dgm:prSet presAssocID="{34532930-19ED-4B46-8B7D-182CE2FA39B2}" presName="horzTwo" presStyleCnt="0"/>
      <dgm:spPr/>
    </dgm:pt>
    <dgm:pt modelId="{10765758-C743-49C4-AB76-0DC1E9A19A6F}" type="pres">
      <dgm:prSet presAssocID="{C3EF031C-E550-4D9C-8AF3-B9C97780859C}" presName="sibSpaceTwo" presStyleCnt="0"/>
      <dgm:spPr/>
    </dgm:pt>
    <dgm:pt modelId="{672024E8-BF51-46C2-B81A-2E656090719E}" type="pres">
      <dgm:prSet presAssocID="{032B2757-66EE-4953-AD22-ACDADCC47355}" presName="vertTwo" presStyleCnt="0"/>
      <dgm:spPr/>
    </dgm:pt>
    <dgm:pt modelId="{D3A30D77-11D9-47F1-B157-98D332F26F2C}" type="pres">
      <dgm:prSet presAssocID="{032B2757-66EE-4953-AD22-ACDADCC47355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6A9A6E1-0BF5-4AE8-912D-8C0341217BC6}" type="pres">
      <dgm:prSet presAssocID="{032B2757-66EE-4953-AD22-ACDADCC47355}" presName="horzTwo" presStyleCnt="0"/>
      <dgm:spPr/>
    </dgm:pt>
  </dgm:ptLst>
  <dgm:cxnLst>
    <dgm:cxn modelId="{2CC5603E-F638-45B7-82B2-4467778C35F8}" type="presOf" srcId="{24E3E5A4-52F5-4B40-988D-009C3E14F471}" destId="{93CE8B5B-0CCA-4E03-9618-366069125B96}" srcOrd="0" destOrd="0" presId="urn:microsoft.com/office/officeart/2005/8/layout/hierarchy4"/>
    <dgm:cxn modelId="{AE947303-214D-4914-A414-CB2E00CEDEA3}" srcId="{B48C4A24-662B-41AA-B85A-8E379A8D8F94}" destId="{24E3E5A4-52F5-4B40-988D-009C3E14F471}" srcOrd="1" destOrd="0" parTransId="{2EC64CCF-E09F-465D-82A0-68C65249F4A1}" sibTransId="{1B084FFC-2247-436E-85A9-87AAB7A2F7F7}"/>
    <dgm:cxn modelId="{1D45DB0D-07AB-4035-BE67-C1347B82902E}" type="presOf" srcId="{34532930-19ED-4B46-8B7D-182CE2FA39B2}" destId="{32FB4D34-0D79-4131-A9B2-9EFA1677F533}" srcOrd="0" destOrd="0" presId="urn:microsoft.com/office/officeart/2005/8/layout/hierarchy4"/>
    <dgm:cxn modelId="{804E1556-4F31-4CA5-9DE7-4C6F0703623D}" type="presOf" srcId="{6E90B59B-F254-48FB-8F46-7EFEF4BA0486}" destId="{7252B2FB-48A6-4DFF-B86B-1B9FBD911493}" srcOrd="0" destOrd="0" presId="urn:microsoft.com/office/officeart/2005/8/layout/hierarchy4"/>
    <dgm:cxn modelId="{A2718B19-6536-4E11-9559-61E15BC745E7}" srcId="{B48C4A24-662B-41AA-B85A-8E379A8D8F94}" destId="{34532930-19ED-4B46-8B7D-182CE2FA39B2}" srcOrd="2" destOrd="0" parTransId="{3D8AB71E-E9E1-44A7-B42C-11A74531A729}" sibTransId="{C3EF031C-E550-4D9C-8AF3-B9C97780859C}"/>
    <dgm:cxn modelId="{ACA0FA0F-4F23-4C84-BBF2-C809112E954C}" srcId="{B48C4A24-662B-41AA-B85A-8E379A8D8F94}" destId="{032B2757-66EE-4953-AD22-ACDADCC47355}" srcOrd="3" destOrd="0" parTransId="{FE7A2D4F-B882-48A1-9BC3-92442432BA76}" sibTransId="{5C8AF9A3-F826-4D48-BF18-60D82BD59A13}"/>
    <dgm:cxn modelId="{7EB44167-5CE1-4E59-B4CE-8E48F63C6589}" srcId="{B48C4A24-662B-41AA-B85A-8E379A8D8F94}" destId="{A0A1CC00-60F6-4E9C-92BA-79885822A39D}" srcOrd="0" destOrd="0" parTransId="{66017A94-9976-4B7C-9855-8D8698DA0A91}" sibTransId="{772AA77D-FA18-4D92-A600-70CA1CC8ED27}"/>
    <dgm:cxn modelId="{DC7B6958-9E5F-436E-A247-0138AE7C407A}" type="presOf" srcId="{032B2757-66EE-4953-AD22-ACDADCC47355}" destId="{D3A30D77-11D9-47F1-B157-98D332F26F2C}" srcOrd="0" destOrd="0" presId="urn:microsoft.com/office/officeart/2005/8/layout/hierarchy4"/>
    <dgm:cxn modelId="{A70B6340-2A14-4179-AF5B-2F1014BA5370}" srcId="{6E90B59B-F254-48FB-8F46-7EFEF4BA0486}" destId="{B48C4A24-662B-41AA-B85A-8E379A8D8F94}" srcOrd="0" destOrd="0" parTransId="{481A35E3-0C4C-47A4-8B56-2595D2B57DF8}" sibTransId="{7C16D921-4DCD-466B-B5CE-08C1EBA38BB8}"/>
    <dgm:cxn modelId="{50991771-3F64-4DCB-B325-B5385A7F2B9E}" type="presOf" srcId="{B48C4A24-662B-41AA-B85A-8E379A8D8F94}" destId="{F95DE73E-A4EF-42E9-B2BF-8324E56CD2F8}" srcOrd="0" destOrd="0" presId="urn:microsoft.com/office/officeart/2005/8/layout/hierarchy4"/>
    <dgm:cxn modelId="{F4BA5529-377A-4D8F-B3ED-A6F1BB8075F2}" type="presOf" srcId="{A0A1CC00-60F6-4E9C-92BA-79885822A39D}" destId="{A5177ADC-1F11-45D4-8198-DF78CD70DECB}" srcOrd="0" destOrd="0" presId="urn:microsoft.com/office/officeart/2005/8/layout/hierarchy4"/>
    <dgm:cxn modelId="{92B39357-6821-40CC-82CF-9995FA7FAD2C}" type="presParOf" srcId="{7252B2FB-48A6-4DFF-B86B-1B9FBD911493}" destId="{B0131813-2D10-4FF2-A882-D14BC683A85E}" srcOrd="0" destOrd="0" presId="urn:microsoft.com/office/officeart/2005/8/layout/hierarchy4"/>
    <dgm:cxn modelId="{E9C2E9E5-039F-4720-9821-A767AEFD5E6F}" type="presParOf" srcId="{B0131813-2D10-4FF2-A882-D14BC683A85E}" destId="{F95DE73E-A4EF-42E9-B2BF-8324E56CD2F8}" srcOrd="0" destOrd="0" presId="urn:microsoft.com/office/officeart/2005/8/layout/hierarchy4"/>
    <dgm:cxn modelId="{5C007A16-2C2D-4501-B437-F429BB874848}" type="presParOf" srcId="{B0131813-2D10-4FF2-A882-D14BC683A85E}" destId="{A8BF11D7-6661-42BF-9E75-D03F44C81486}" srcOrd="1" destOrd="0" presId="urn:microsoft.com/office/officeart/2005/8/layout/hierarchy4"/>
    <dgm:cxn modelId="{5E3256B1-095E-46BA-A1C3-174B704E3511}" type="presParOf" srcId="{B0131813-2D10-4FF2-A882-D14BC683A85E}" destId="{C7E78122-DC48-4D57-958D-8D7C1A931F11}" srcOrd="2" destOrd="0" presId="urn:microsoft.com/office/officeart/2005/8/layout/hierarchy4"/>
    <dgm:cxn modelId="{2537761B-C34F-4C18-BC29-307866DAF4FC}" type="presParOf" srcId="{C7E78122-DC48-4D57-958D-8D7C1A931F11}" destId="{769CD753-5925-46C7-A5E7-094DD8D91F6B}" srcOrd="0" destOrd="0" presId="urn:microsoft.com/office/officeart/2005/8/layout/hierarchy4"/>
    <dgm:cxn modelId="{2BCF1A0B-56CD-4A59-B926-4C7707A34A2D}" type="presParOf" srcId="{769CD753-5925-46C7-A5E7-094DD8D91F6B}" destId="{A5177ADC-1F11-45D4-8198-DF78CD70DECB}" srcOrd="0" destOrd="0" presId="urn:microsoft.com/office/officeart/2005/8/layout/hierarchy4"/>
    <dgm:cxn modelId="{29F1AA08-197B-4D52-80C2-D66A782D5D3C}" type="presParOf" srcId="{769CD753-5925-46C7-A5E7-094DD8D91F6B}" destId="{D73F25E0-E8D8-4A04-B769-736ADB9CC28C}" srcOrd="1" destOrd="0" presId="urn:microsoft.com/office/officeart/2005/8/layout/hierarchy4"/>
    <dgm:cxn modelId="{82EF3596-B910-43B0-8C47-441B73BA6973}" type="presParOf" srcId="{C7E78122-DC48-4D57-958D-8D7C1A931F11}" destId="{8375A427-9909-4A61-96E3-80AB064F1B1A}" srcOrd="1" destOrd="0" presId="urn:microsoft.com/office/officeart/2005/8/layout/hierarchy4"/>
    <dgm:cxn modelId="{CCB7D0D7-8382-464E-928E-0F46966AC8E7}" type="presParOf" srcId="{C7E78122-DC48-4D57-958D-8D7C1A931F11}" destId="{8540E860-7FDA-4A04-A6EF-337EB0551164}" srcOrd="2" destOrd="0" presId="urn:microsoft.com/office/officeart/2005/8/layout/hierarchy4"/>
    <dgm:cxn modelId="{DBCD7B5B-B255-48E3-9E74-E1932389C1FC}" type="presParOf" srcId="{8540E860-7FDA-4A04-A6EF-337EB0551164}" destId="{93CE8B5B-0CCA-4E03-9618-366069125B96}" srcOrd="0" destOrd="0" presId="urn:microsoft.com/office/officeart/2005/8/layout/hierarchy4"/>
    <dgm:cxn modelId="{52FD7797-4C9E-43E0-B46E-4B3DE655CDE1}" type="presParOf" srcId="{8540E860-7FDA-4A04-A6EF-337EB0551164}" destId="{F3F28065-273F-4DB4-B84E-D3EC32F0968D}" srcOrd="1" destOrd="0" presId="urn:microsoft.com/office/officeart/2005/8/layout/hierarchy4"/>
    <dgm:cxn modelId="{7FCF1418-2B6F-40B3-B450-A53506C942C6}" type="presParOf" srcId="{C7E78122-DC48-4D57-958D-8D7C1A931F11}" destId="{41DE3EB5-6E7B-4F57-8CDE-FE026A3F8E34}" srcOrd="3" destOrd="0" presId="urn:microsoft.com/office/officeart/2005/8/layout/hierarchy4"/>
    <dgm:cxn modelId="{1D769D81-D831-46B8-82A1-DA6E70CA0B6E}" type="presParOf" srcId="{C7E78122-DC48-4D57-958D-8D7C1A931F11}" destId="{B1EE16C4-D7AB-4102-A3BA-3F8DFD8988D2}" srcOrd="4" destOrd="0" presId="urn:microsoft.com/office/officeart/2005/8/layout/hierarchy4"/>
    <dgm:cxn modelId="{1E86C630-0018-47F9-BB8C-D59A3F7BF75F}" type="presParOf" srcId="{B1EE16C4-D7AB-4102-A3BA-3F8DFD8988D2}" destId="{32FB4D34-0D79-4131-A9B2-9EFA1677F533}" srcOrd="0" destOrd="0" presId="urn:microsoft.com/office/officeart/2005/8/layout/hierarchy4"/>
    <dgm:cxn modelId="{32FDECB0-806C-4687-AA36-B07B95721A6E}" type="presParOf" srcId="{B1EE16C4-D7AB-4102-A3BA-3F8DFD8988D2}" destId="{5B02C1B6-8A76-4064-9C2F-FE92984B340A}" srcOrd="1" destOrd="0" presId="urn:microsoft.com/office/officeart/2005/8/layout/hierarchy4"/>
    <dgm:cxn modelId="{F1A9151A-1271-4F88-99EA-A5FF53C02E31}" type="presParOf" srcId="{C7E78122-DC48-4D57-958D-8D7C1A931F11}" destId="{10765758-C743-49C4-AB76-0DC1E9A19A6F}" srcOrd="5" destOrd="0" presId="urn:microsoft.com/office/officeart/2005/8/layout/hierarchy4"/>
    <dgm:cxn modelId="{E41B0C18-A7A8-4FA5-B6D5-57F9464ECF99}" type="presParOf" srcId="{C7E78122-DC48-4D57-958D-8D7C1A931F11}" destId="{672024E8-BF51-46C2-B81A-2E656090719E}" srcOrd="6" destOrd="0" presId="urn:microsoft.com/office/officeart/2005/8/layout/hierarchy4"/>
    <dgm:cxn modelId="{36D002A6-F9C3-48C9-BAD7-6F8C43F47E02}" type="presParOf" srcId="{672024E8-BF51-46C2-B81A-2E656090719E}" destId="{D3A30D77-11D9-47F1-B157-98D332F26F2C}" srcOrd="0" destOrd="0" presId="urn:microsoft.com/office/officeart/2005/8/layout/hierarchy4"/>
    <dgm:cxn modelId="{0E13FA4B-DA6C-4559-A0A4-B527598205FB}" type="presParOf" srcId="{672024E8-BF51-46C2-B81A-2E656090719E}" destId="{D6A9A6E1-0BF5-4AE8-912D-8C0341217BC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90B59B-F254-48FB-8F46-7EFEF4BA0486}" type="doc">
      <dgm:prSet loTypeId="urn:microsoft.com/office/officeart/2005/8/layout/hierarchy4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7252B2FB-48A6-4DFF-B86B-1B9FBD911493}" type="pres">
      <dgm:prSet presAssocID="{6E90B59B-F254-48FB-8F46-7EFEF4BA048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</dgm:ptLst>
  <dgm:cxnLst>
    <dgm:cxn modelId="{804E1556-4F31-4CA5-9DE7-4C6F0703623D}" type="presOf" srcId="{6E90B59B-F254-48FB-8F46-7EFEF4BA0486}" destId="{7252B2FB-48A6-4DFF-B86B-1B9FBD911493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DE73E-A4EF-42E9-B2BF-8324E56CD2F8}">
      <dsp:nvSpPr>
        <dsp:cNvPr id="0" name=""/>
        <dsp:cNvSpPr/>
      </dsp:nvSpPr>
      <dsp:spPr>
        <a:xfrm>
          <a:off x="2062" y="0"/>
          <a:ext cx="6412283" cy="736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2C10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rgbClr val="F2C10C"/>
              </a:solidFill>
            </a:rPr>
            <a:t>Bioadministración pública</a:t>
          </a:r>
          <a:endParaRPr lang="es-ES" sz="3200" kern="1200" dirty="0">
            <a:solidFill>
              <a:srgbClr val="F2C10C"/>
            </a:solidFill>
          </a:endParaRPr>
        </a:p>
      </dsp:txBody>
      <dsp:txXfrm>
        <a:off x="23623" y="21561"/>
        <a:ext cx="6369161" cy="693024"/>
      </dsp:txXfrm>
    </dsp:sp>
    <dsp:sp modelId="{A5177ADC-1F11-45D4-8198-DF78CD70DECB}">
      <dsp:nvSpPr>
        <dsp:cNvPr id="0" name=""/>
        <dsp:cNvSpPr/>
      </dsp:nvSpPr>
      <dsp:spPr>
        <a:xfrm>
          <a:off x="1036" y="898441"/>
          <a:ext cx="1508062" cy="736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2C10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Producto de una construcción académica, técnica y participativa con privilegio de la gobernanza territorial – </a:t>
          </a:r>
          <a:r>
            <a:rPr lang="en-US" sz="800" kern="1200" dirty="0" smtClean="0"/>
            <a:t>bottom up y top down- </a:t>
          </a:r>
          <a:endParaRPr lang="es-ES" sz="800" kern="1200" dirty="0"/>
        </a:p>
      </dsp:txBody>
      <dsp:txXfrm>
        <a:off x="22597" y="920002"/>
        <a:ext cx="1464940" cy="693024"/>
      </dsp:txXfrm>
    </dsp:sp>
    <dsp:sp modelId="{93CE8B5B-0CCA-4E03-9618-366069125B96}">
      <dsp:nvSpPr>
        <dsp:cNvPr id="0" name=""/>
        <dsp:cNvSpPr/>
      </dsp:nvSpPr>
      <dsp:spPr>
        <a:xfrm>
          <a:off x="1635776" y="898441"/>
          <a:ext cx="1508062" cy="736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2C10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El Estado </a:t>
          </a:r>
          <a:r>
            <a:rPr lang="es-ES" sz="800" kern="1200" dirty="0" smtClean="0"/>
            <a:t>nacional y territorial debe </a:t>
          </a:r>
          <a:r>
            <a:rPr lang="es-ES" sz="800" kern="1200" dirty="0" smtClean="0"/>
            <a:t>contar con una estructura que proteja y respete todas las expresiones de vida</a:t>
          </a:r>
          <a:endParaRPr lang="es-ES" sz="800" kern="1200" dirty="0"/>
        </a:p>
      </dsp:txBody>
      <dsp:txXfrm>
        <a:off x="1657337" y="920002"/>
        <a:ext cx="1464940" cy="693024"/>
      </dsp:txXfrm>
    </dsp:sp>
    <dsp:sp modelId="{32FB4D34-0D79-4131-A9B2-9EFA1677F533}">
      <dsp:nvSpPr>
        <dsp:cNvPr id="0" name=""/>
        <dsp:cNvSpPr/>
      </dsp:nvSpPr>
      <dsp:spPr>
        <a:xfrm>
          <a:off x="3270517" y="898441"/>
          <a:ext cx="1508062" cy="736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2C10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Construcción de Ecosistemas Administrativos participativos, incluyentes y biodiversos </a:t>
          </a:r>
          <a:endParaRPr lang="es-ES" sz="800" kern="1200" dirty="0"/>
        </a:p>
      </dsp:txBody>
      <dsp:txXfrm>
        <a:off x="3292078" y="920002"/>
        <a:ext cx="1464940" cy="693024"/>
      </dsp:txXfrm>
    </dsp:sp>
    <dsp:sp modelId="{D3A30D77-11D9-47F1-B157-98D332F26F2C}">
      <dsp:nvSpPr>
        <dsp:cNvPr id="0" name=""/>
        <dsp:cNvSpPr/>
      </dsp:nvSpPr>
      <dsp:spPr>
        <a:xfrm>
          <a:off x="4905257" y="898441"/>
          <a:ext cx="1508062" cy="736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2C10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Oferta institucional orientada a la productividad social y económica </a:t>
          </a:r>
          <a:endParaRPr lang="es-ES" sz="800" kern="1200" dirty="0"/>
        </a:p>
      </dsp:txBody>
      <dsp:txXfrm>
        <a:off x="4926818" y="920002"/>
        <a:ext cx="1464940" cy="6930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F9767-9BB6-43C0-8B4D-874218B2D98B}" type="datetimeFigureOut">
              <a:rPr lang="es-CO" smtClean="0"/>
              <a:t>24/01/2024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66BB8-4047-46A1-82ED-ACFCC855F7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889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66BB8-4047-46A1-82ED-ACFCC855F736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877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023-05-16_Presentacion_titul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87467" y="1881314"/>
            <a:ext cx="4443385" cy="1366493"/>
          </a:xfrm>
          <a:prstGeom prst="rect">
            <a:avLst/>
          </a:prstGeom>
        </p:spPr>
        <p:txBody>
          <a:bodyPr anchor="t"/>
          <a:lstStyle>
            <a:lvl1pPr algn="l">
              <a:defRPr sz="4000" b="1" cap="none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titulo 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87467" y="3190077"/>
            <a:ext cx="4909632" cy="7016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8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28408" y="817091"/>
            <a:ext cx="1242537" cy="10642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chemeClr val="bg1"/>
                </a:solidFill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874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54488" y="2582862"/>
            <a:ext cx="4335462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19138" y="980281"/>
            <a:ext cx="3236912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Helvetica"/>
                <a:cs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154488" y="3090467"/>
            <a:ext cx="4335462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Marcador de texto 3"/>
          <p:cNvSpPr>
            <a:spLocks noGrp="1"/>
          </p:cNvSpPr>
          <p:nvPr>
            <p:ph type="body" sz="half" idx="13"/>
          </p:nvPr>
        </p:nvSpPr>
        <p:spPr>
          <a:xfrm>
            <a:off x="4167188" y="3777850"/>
            <a:ext cx="4233862" cy="358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11" name="Marcador de contenido 3"/>
          <p:cNvSpPr>
            <a:spLocks noGrp="1"/>
          </p:cNvSpPr>
          <p:nvPr>
            <p:ph sz="half" idx="14" hasCustomPrompt="1"/>
          </p:nvPr>
        </p:nvSpPr>
        <p:spPr>
          <a:xfrm>
            <a:off x="1430446" y="168939"/>
            <a:ext cx="463550" cy="3944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888888"/>
                </a:solidFill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 marL="1828800" indent="0">
              <a:buNone/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2</a:t>
            </a:r>
            <a:endParaRPr lang="es-ES" dirty="0"/>
          </a:p>
        </p:txBody>
      </p:sp>
      <p:sp>
        <p:nvSpPr>
          <p:cNvPr id="13" name="Marcador de texto 3"/>
          <p:cNvSpPr>
            <a:spLocks noGrp="1"/>
          </p:cNvSpPr>
          <p:nvPr>
            <p:ph type="body" sz="half" idx="15" hasCustomPrompt="1"/>
          </p:nvPr>
        </p:nvSpPr>
        <p:spPr>
          <a:xfrm>
            <a:off x="1838434" y="167084"/>
            <a:ext cx="2885966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Clic para editar título</a:t>
            </a:r>
          </a:p>
        </p:txBody>
      </p:sp>
      <p:sp>
        <p:nvSpPr>
          <p:cNvPr id="15" name="Marcador de texto 3"/>
          <p:cNvSpPr>
            <a:spLocks noGrp="1"/>
          </p:cNvSpPr>
          <p:nvPr>
            <p:ph type="body" sz="half" idx="16"/>
          </p:nvPr>
        </p:nvSpPr>
        <p:spPr>
          <a:xfrm>
            <a:off x="4148138" y="1585517"/>
            <a:ext cx="4335462" cy="8846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cxnSp>
        <p:nvCxnSpPr>
          <p:cNvPr id="16" name="Conector recto 15"/>
          <p:cNvCxnSpPr/>
          <p:nvPr userDrawn="1"/>
        </p:nvCxnSpPr>
        <p:spPr>
          <a:xfrm>
            <a:off x="1443146" y="568415"/>
            <a:ext cx="597684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1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Helvetica"/>
                <a:cs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Helvetica"/>
                <a:cs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1" name="Título 1"/>
          <p:cNvSpPr txBox="1">
            <a:spLocks/>
          </p:cNvSpPr>
          <p:nvPr userDrawn="1"/>
        </p:nvSpPr>
        <p:spPr>
          <a:xfrm>
            <a:off x="1847850" y="180579"/>
            <a:ext cx="5488928" cy="433489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4D4D4D"/>
                </a:solidFill>
                <a:latin typeface="Helvetica"/>
                <a:ea typeface="+mj-e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5385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8495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4" y="1816099"/>
            <a:ext cx="3008313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403350"/>
            <a:ext cx="5111750" cy="26225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4D4D4D"/>
                </a:solidFill>
                <a:latin typeface="Helvetica"/>
                <a:cs typeface="Helvetica"/>
              </a:defRPr>
            </a:lvl1pPr>
            <a:lvl2pPr>
              <a:defRPr sz="2000">
                <a:solidFill>
                  <a:srgbClr val="4D4D4D"/>
                </a:solidFill>
                <a:latin typeface="Helvetica"/>
                <a:cs typeface="Helvetica"/>
              </a:defRPr>
            </a:lvl2pPr>
            <a:lvl3pPr>
              <a:defRPr sz="1800">
                <a:solidFill>
                  <a:srgbClr val="4D4D4D"/>
                </a:solidFill>
                <a:latin typeface="Helvetica"/>
                <a:cs typeface="Helvetica"/>
              </a:defRPr>
            </a:lvl3pPr>
            <a:lvl4pPr>
              <a:defRPr sz="1600">
                <a:solidFill>
                  <a:srgbClr val="4D4D4D"/>
                </a:solidFill>
                <a:latin typeface="Helvetica"/>
                <a:cs typeface="Helvetica"/>
              </a:defRPr>
            </a:lvl4pPr>
            <a:lvl5pPr>
              <a:defRPr sz="1400">
                <a:solidFill>
                  <a:srgbClr val="4D4D4D"/>
                </a:solidFill>
                <a:latin typeface="Helvetica"/>
                <a:cs typeface="Helvetic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4" y="2308224"/>
            <a:ext cx="3008313" cy="1343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0675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Helvetica"/>
                <a:cs typeface="Helvetica"/>
              </a:defRPr>
            </a:lvl1pPr>
            <a:lvl2pPr>
              <a:defRPr>
                <a:latin typeface="Helvetica"/>
                <a:cs typeface="Helvetica"/>
              </a:defRPr>
            </a:lvl2pPr>
            <a:lvl3pPr>
              <a:defRPr>
                <a:latin typeface="Helvetica"/>
                <a:cs typeface="Helvetica"/>
              </a:defRPr>
            </a:lvl3pPr>
            <a:lvl4pPr>
              <a:defRPr>
                <a:latin typeface="Helvetica"/>
                <a:cs typeface="Helvetica"/>
              </a:defRPr>
            </a:lvl4pPr>
            <a:lvl5pPr>
              <a:defRPr>
                <a:latin typeface="Helvetica"/>
                <a:cs typeface="Helvetica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F0784CB-8CC4-EC4F-AEBD-74AC7F28F255}" type="datetimeFigureOut">
              <a:rPr lang="es-ES" smtClean="0"/>
              <a:pPr/>
              <a:t>24/01/2024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25975CB7-5D67-5A4B-A2D4-58727A2D6AA7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93246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Helvetica"/>
                <a:cs typeface="Helvetica"/>
              </a:defRPr>
            </a:lvl1pPr>
            <a:lvl2pPr>
              <a:defRPr>
                <a:latin typeface="Helvetica"/>
                <a:cs typeface="Helvetica"/>
              </a:defRPr>
            </a:lvl2pPr>
            <a:lvl3pPr>
              <a:defRPr>
                <a:latin typeface="Helvetica"/>
                <a:cs typeface="Helvetica"/>
              </a:defRPr>
            </a:lvl3pPr>
            <a:lvl4pPr>
              <a:defRPr>
                <a:latin typeface="Helvetica"/>
                <a:cs typeface="Helvetica"/>
              </a:defRPr>
            </a:lvl4pPr>
            <a:lvl5pPr>
              <a:defRPr>
                <a:latin typeface="Helvetica"/>
                <a:cs typeface="Helvetica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608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2023-05-16_Presentacion_cierr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3784600" y="2139950"/>
            <a:ext cx="51181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Carrera 6 No. 12-62 </a:t>
            </a:r>
          </a:p>
          <a:p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Bogotá, D.C. Colombia</a:t>
            </a:r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 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Teléfono: </a:t>
            </a:r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601 7395656  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Fax: </a:t>
            </a:r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601 7395657 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Código Postal: </a:t>
            </a:r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111711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	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Internet: </a:t>
            </a:r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www.funcionpublica.gov.co</a:t>
            </a:r>
          </a:p>
          <a:p>
            <a:r>
              <a:rPr lang="es-ES" sz="1600" dirty="0" smtClean="0">
                <a:solidFill>
                  <a:srgbClr val="4D4D4D"/>
                </a:solidFill>
                <a:latin typeface="Helvetica"/>
                <a:cs typeface="Helvetica"/>
              </a:rPr>
              <a:t>Email: </a:t>
            </a:r>
            <a:r>
              <a:rPr lang="es-ES" sz="1600" b="1" dirty="0" smtClean="0">
                <a:solidFill>
                  <a:srgbClr val="4D4D4D"/>
                </a:solidFill>
                <a:latin typeface="Helvetica"/>
                <a:cs typeface="Helvetica"/>
              </a:rPr>
              <a:t>eva@funcionpublica.gov.co</a:t>
            </a:r>
            <a:endParaRPr lang="es-ES" sz="16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pic>
        <p:nvPicPr>
          <p:cNvPr id="11" name="Imagen 10" descr="2023-05-16_Logo_f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50" y="933450"/>
            <a:ext cx="2088421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12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023-05-16_Presentacion_portad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3202940" y="1219209"/>
            <a:ext cx="5674360" cy="3949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10" name="Marcador de contenido 2"/>
          <p:cNvSpPr>
            <a:spLocks noGrp="1"/>
          </p:cNvSpPr>
          <p:nvPr>
            <p:ph idx="13" hasCustomPrompt="1"/>
          </p:nvPr>
        </p:nvSpPr>
        <p:spPr>
          <a:xfrm>
            <a:off x="467360" y="2175530"/>
            <a:ext cx="1676400" cy="5067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Contenido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4" hasCustomPrompt="1"/>
          </p:nvPr>
        </p:nvSpPr>
        <p:spPr>
          <a:xfrm>
            <a:off x="2593340" y="1039502"/>
            <a:ext cx="492760" cy="4991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1</a:t>
            </a:r>
          </a:p>
        </p:txBody>
      </p:sp>
      <p:sp>
        <p:nvSpPr>
          <p:cNvPr id="14" name="Rectángulo 13"/>
          <p:cNvSpPr/>
          <p:nvPr userDrawn="1"/>
        </p:nvSpPr>
        <p:spPr>
          <a:xfrm>
            <a:off x="2207260" y="836302"/>
            <a:ext cx="66040" cy="3735698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Marcador de contenido 2"/>
          <p:cNvSpPr>
            <a:spLocks noGrp="1"/>
          </p:cNvSpPr>
          <p:nvPr>
            <p:ph idx="15"/>
          </p:nvPr>
        </p:nvSpPr>
        <p:spPr>
          <a:xfrm>
            <a:off x="3202940" y="1892309"/>
            <a:ext cx="5674360" cy="3949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16" name="Marcador de contenido 2"/>
          <p:cNvSpPr>
            <a:spLocks noGrp="1"/>
          </p:cNvSpPr>
          <p:nvPr>
            <p:ph idx="16" hasCustomPrompt="1"/>
          </p:nvPr>
        </p:nvSpPr>
        <p:spPr>
          <a:xfrm>
            <a:off x="2593340" y="1712602"/>
            <a:ext cx="492760" cy="4991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2</a:t>
            </a:r>
          </a:p>
        </p:txBody>
      </p:sp>
      <p:sp>
        <p:nvSpPr>
          <p:cNvPr id="17" name="Marcador de contenido 2"/>
          <p:cNvSpPr>
            <a:spLocks noGrp="1"/>
          </p:cNvSpPr>
          <p:nvPr>
            <p:ph idx="17"/>
          </p:nvPr>
        </p:nvSpPr>
        <p:spPr>
          <a:xfrm>
            <a:off x="3202940" y="2559059"/>
            <a:ext cx="5674360" cy="3949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18" name="Marcador de contenido 2"/>
          <p:cNvSpPr>
            <a:spLocks noGrp="1"/>
          </p:cNvSpPr>
          <p:nvPr>
            <p:ph idx="18" hasCustomPrompt="1"/>
          </p:nvPr>
        </p:nvSpPr>
        <p:spPr>
          <a:xfrm>
            <a:off x="2593340" y="2379352"/>
            <a:ext cx="492760" cy="4991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3</a:t>
            </a:r>
          </a:p>
        </p:txBody>
      </p:sp>
      <p:sp>
        <p:nvSpPr>
          <p:cNvPr id="19" name="Marcador de contenido 2"/>
          <p:cNvSpPr>
            <a:spLocks noGrp="1"/>
          </p:cNvSpPr>
          <p:nvPr>
            <p:ph idx="19"/>
          </p:nvPr>
        </p:nvSpPr>
        <p:spPr>
          <a:xfrm>
            <a:off x="3202940" y="3251209"/>
            <a:ext cx="5674360" cy="3949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20" name="Marcador de contenido 2"/>
          <p:cNvSpPr>
            <a:spLocks noGrp="1"/>
          </p:cNvSpPr>
          <p:nvPr>
            <p:ph idx="20" hasCustomPrompt="1"/>
          </p:nvPr>
        </p:nvSpPr>
        <p:spPr>
          <a:xfrm>
            <a:off x="2593340" y="3071502"/>
            <a:ext cx="492760" cy="4991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4</a:t>
            </a:r>
          </a:p>
        </p:txBody>
      </p:sp>
      <p:sp>
        <p:nvSpPr>
          <p:cNvPr id="21" name="Marcador de contenido 2"/>
          <p:cNvSpPr>
            <a:spLocks noGrp="1"/>
          </p:cNvSpPr>
          <p:nvPr>
            <p:ph idx="21"/>
          </p:nvPr>
        </p:nvSpPr>
        <p:spPr>
          <a:xfrm>
            <a:off x="3202940" y="3981459"/>
            <a:ext cx="5674360" cy="3949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22" name="Marcador de contenido 2"/>
          <p:cNvSpPr>
            <a:spLocks noGrp="1"/>
          </p:cNvSpPr>
          <p:nvPr>
            <p:ph idx="22" hasCustomPrompt="1"/>
          </p:nvPr>
        </p:nvSpPr>
        <p:spPr>
          <a:xfrm>
            <a:off x="2593340" y="3801752"/>
            <a:ext cx="492760" cy="4991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rgbClr val="FFCD00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latin typeface="Helvetica"/>
                <a:cs typeface="Helvetica"/>
              </a:defRPr>
            </a:lvl2pPr>
            <a:lvl3pPr marL="914400" indent="0">
              <a:buNone/>
              <a:defRPr sz="1600">
                <a:latin typeface="Helvetica"/>
                <a:cs typeface="Helvetica"/>
              </a:defRPr>
            </a:lvl3pPr>
            <a:lvl4pPr marL="1371600" indent="0">
              <a:buNone/>
              <a:defRPr sz="1400">
                <a:latin typeface="Helvetica"/>
                <a:cs typeface="Helvetica"/>
              </a:defRPr>
            </a:lvl4pPr>
            <a:lvl5pPr marL="1828800" indent="0">
              <a:buNone/>
              <a:defRPr sz="1200"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0241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F0784CB-8CC4-EC4F-AEBD-74AC7F28F255}" type="datetimeFigureOut">
              <a:rPr lang="es-ES" smtClean="0"/>
              <a:pPr/>
              <a:t>24/01/2024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25975CB7-5D67-5A4B-A2D4-58727A2D6AA7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679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5067" y="174229"/>
            <a:ext cx="5473866" cy="448071"/>
          </a:xfrm>
          <a:prstGeom prst="rect">
            <a:avLst/>
          </a:prstGeom>
        </p:spPr>
        <p:txBody>
          <a:bodyPr/>
          <a:lstStyle>
            <a:lvl1pPr algn="ctr">
              <a:defRPr sz="20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4D4D4D"/>
                </a:solidFill>
                <a:latin typeface="Helvetica"/>
                <a:cs typeface="Helvetica"/>
              </a:defRPr>
            </a:lvl1pPr>
            <a:lvl2pPr>
              <a:defRPr sz="1800">
                <a:solidFill>
                  <a:srgbClr val="4D4D4D"/>
                </a:solidFill>
                <a:latin typeface="Helvetica"/>
                <a:cs typeface="Helvetica"/>
              </a:defRPr>
            </a:lvl2pPr>
            <a:lvl3pPr>
              <a:defRPr sz="1600">
                <a:solidFill>
                  <a:srgbClr val="4D4D4D"/>
                </a:solidFill>
                <a:latin typeface="Helvetica"/>
                <a:cs typeface="Helvetica"/>
              </a:defRPr>
            </a:lvl3pPr>
            <a:lvl4pPr>
              <a:defRPr sz="1400">
                <a:solidFill>
                  <a:srgbClr val="4D4D4D"/>
                </a:solidFill>
                <a:latin typeface="Helvetica"/>
                <a:cs typeface="Helvetica"/>
              </a:defRPr>
            </a:lvl4pPr>
            <a:lvl5pPr>
              <a:defRPr sz="1200">
                <a:solidFill>
                  <a:srgbClr val="4D4D4D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F0784CB-8CC4-EC4F-AEBD-74AC7F28F255}" type="datetimeFigureOut">
              <a:rPr lang="es-ES" smtClean="0"/>
              <a:pPr/>
              <a:t>24/01/2024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25975CB7-5D67-5A4B-A2D4-58727A2D6AA7}" type="slidenum">
              <a:rPr lang="es-ES" smtClean="0"/>
              <a:pPr/>
              <a:t>‹Nº›</a:t>
            </a:fld>
            <a:endParaRPr lang="es-ES" dirty="0"/>
          </a:p>
        </p:txBody>
      </p:sp>
      <p:cxnSp>
        <p:nvCxnSpPr>
          <p:cNvPr id="8" name="Conector recto 7"/>
          <p:cNvCxnSpPr/>
          <p:nvPr userDrawn="1"/>
        </p:nvCxnSpPr>
        <p:spPr>
          <a:xfrm>
            <a:off x="1443146" y="568415"/>
            <a:ext cx="597684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07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7850" y="175289"/>
            <a:ext cx="5572145" cy="393126"/>
          </a:xfrm>
          <a:prstGeom prst="rect">
            <a:avLst/>
          </a:prstGeom>
        </p:spPr>
        <p:txBody>
          <a:bodyPr vert="horz"/>
          <a:lstStyle>
            <a:lvl1pPr algn="l">
              <a:defRPr sz="18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pPr/>
              <a:t>24/01/2024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pPr/>
              <a:t>‹Nº›</a:t>
            </a:fld>
            <a:endParaRPr lang="es-ES" dirty="0"/>
          </a:p>
        </p:txBody>
      </p:sp>
      <p:cxnSp>
        <p:nvCxnSpPr>
          <p:cNvPr id="7" name="Conector recto 6"/>
          <p:cNvCxnSpPr/>
          <p:nvPr userDrawn="1"/>
        </p:nvCxnSpPr>
        <p:spPr>
          <a:xfrm>
            <a:off x="1443146" y="568415"/>
            <a:ext cx="597684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1430446" y="168939"/>
            <a:ext cx="463550" cy="3944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888888"/>
                </a:solidFill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 marL="1828800" indent="0">
              <a:buNone/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061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7850" y="180579"/>
            <a:ext cx="5488928" cy="433489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436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2400">
                <a:latin typeface="Helvetica"/>
                <a:cs typeface="Helvetica"/>
              </a:defRPr>
            </a:lvl2pPr>
            <a:lvl3pPr>
              <a:defRPr sz="2000">
                <a:latin typeface="Helvetica"/>
                <a:cs typeface="Helvetica"/>
              </a:defRPr>
            </a:lvl3pPr>
            <a:lvl4pPr>
              <a:defRPr sz="1800">
                <a:latin typeface="Helvetica"/>
                <a:cs typeface="Helvetica"/>
              </a:defRPr>
            </a:lvl4pPr>
            <a:lvl5pPr marL="1828800" indent="0">
              <a:buNone/>
              <a:defRPr sz="1600">
                <a:latin typeface="Helvetica"/>
                <a:cs typeface="Helvetic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457200" y="1372192"/>
            <a:ext cx="4001013" cy="2109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4D4D4D"/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2400">
                <a:latin typeface="Helvetica"/>
                <a:cs typeface="Helvetica"/>
              </a:defRPr>
            </a:lvl2pPr>
            <a:lvl3pPr>
              <a:defRPr sz="2000">
                <a:latin typeface="Helvetica"/>
                <a:cs typeface="Helvetica"/>
              </a:defRPr>
            </a:lvl3pPr>
            <a:lvl4pPr>
              <a:defRPr sz="1800">
                <a:latin typeface="Helvetica"/>
                <a:cs typeface="Helvetica"/>
              </a:defRPr>
            </a:lvl4pPr>
            <a:lvl5pPr marL="1828800" indent="0">
              <a:buNone/>
              <a:defRPr sz="1800">
                <a:latin typeface="Helvetica"/>
                <a:cs typeface="Helvetic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Modificar texto</a:t>
            </a:r>
            <a:endParaRPr lang="es-E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8" name="Conector recto 7"/>
          <p:cNvCxnSpPr/>
          <p:nvPr userDrawn="1"/>
        </p:nvCxnSpPr>
        <p:spPr>
          <a:xfrm>
            <a:off x="1443146" y="568415"/>
            <a:ext cx="597684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contenido 3"/>
          <p:cNvSpPr>
            <a:spLocks noGrp="1"/>
          </p:cNvSpPr>
          <p:nvPr>
            <p:ph sz="half" idx="13" hasCustomPrompt="1"/>
          </p:nvPr>
        </p:nvSpPr>
        <p:spPr>
          <a:xfrm>
            <a:off x="1430446" y="168939"/>
            <a:ext cx="463550" cy="3944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888888"/>
                </a:solidFill>
                <a:latin typeface="Helvetica"/>
                <a:cs typeface="Helvetica"/>
              </a:defRPr>
            </a:lvl1pPr>
            <a:lvl2pPr>
              <a:defRPr sz="2000">
                <a:latin typeface="Helvetica"/>
                <a:cs typeface="Helvetica"/>
              </a:defRPr>
            </a:lvl2pPr>
            <a:lvl3pPr>
              <a:defRPr sz="1800">
                <a:latin typeface="Helvetica"/>
                <a:cs typeface="Helvetica"/>
              </a:defRPr>
            </a:lvl3pPr>
            <a:lvl4pPr>
              <a:defRPr sz="1600">
                <a:latin typeface="Helvetica"/>
                <a:cs typeface="Helvetica"/>
              </a:defRPr>
            </a:lvl4pPr>
            <a:lvl5pPr marL="1828800" indent="0">
              <a:buNone/>
              <a:defRPr sz="1600">
                <a:latin typeface="Helvetica"/>
                <a:cs typeface="Helvetic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919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84CB-8CC4-EC4F-AEBD-74AC7F28F255}" type="datetimeFigureOut">
              <a:rPr lang="es-ES" smtClean="0"/>
              <a:t>24/01/2024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5CB7-5D67-5A4B-A2D4-58727A2D6AA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792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4946650"/>
            <a:ext cx="9144000" cy="196850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5640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F0784CB-8CC4-EC4F-AEBD-74AC7F28F255}" type="datetimeFigureOut">
              <a:rPr lang="es-ES" smtClean="0"/>
              <a:pPr/>
              <a:t>24/01/2024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5640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965950" y="489783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5975CB7-5D67-5A4B-A2D4-58727A2D6AA7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0" name="Imagen 9" descr="2023-05-16_Logo_vida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07951"/>
            <a:ext cx="1003300" cy="503350"/>
          </a:xfrm>
          <a:prstGeom prst="rect">
            <a:avLst/>
          </a:prstGeom>
        </p:spPr>
      </p:pic>
      <p:pic>
        <p:nvPicPr>
          <p:cNvPr id="11" name="Imagen 10" descr="2023-05-16_Logo_fp.jp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400" y="1"/>
            <a:ext cx="1371600" cy="688124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3321050" y="4932041"/>
            <a:ext cx="218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dirty="0" smtClean="0">
                <a:latin typeface="Helvetica"/>
                <a:cs typeface="Helvetica"/>
              </a:rPr>
              <a:t>www.funcionpublica.gov.co</a:t>
            </a:r>
            <a:endParaRPr lang="es-ES" sz="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3455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61" r:id="rId3"/>
    <p:sldLayoutId id="2147483662" r:id="rId4"/>
    <p:sldLayoutId id="2147483649" r:id="rId5"/>
    <p:sldLayoutId id="2147483650" r:id="rId6"/>
    <p:sldLayoutId id="2147483660" r:id="rId7"/>
    <p:sldLayoutId id="2147483652" r:id="rId8"/>
    <p:sldLayoutId id="2147483655" r:id="rId9"/>
    <p:sldLayoutId id="2147483657" r:id="rId10"/>
    <p:sldLayoutId id="2147483653" r:id="rId11"/>
    <p:sldLayoutId id="2147483654" r:id="rId12"/>
    <p:sldLayoutId id="2147483656" r:id="rId13"/>
    <p:sldLayoutId id="2147483658" r:id="rId14"/>
    <p:sldLayoutId id="2147483659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2023-05-16_Presentaciones_porta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Marcador de texto 2"/>
          <p:cNvSpPr txBox="1">
            <a:spLocks/>
          </p:cNvSpPr>
          <p:nvPr/>
        </p:nvSpPr>
        <p:spPr>
          <a:xfrm>
            <a:off x="5419493" y="3284035"/>
            <a:ext cx="3786982" cy="1326994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b="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Jesús Hernando Amado Abril </a:t>
            </a:r>
          </a:p>
          <a:p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Subdirector - DAFP</a:t>
            </a: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18006" y="762026"/>
            <a:ext cx="8307988" cy="2311529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none">
                <a:solidFill>
                  <a:srgbClr val="4D4D4D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ctr"/>
            <a:r>
              <a:rPr lang="es-ES" sz="2000" dirty="0" smtClean="0"/>
              <a:t>REORGANIZACIÓN DE LAS ADMINISTRACIONES </a:t>
            </a:r>
            <a:r>
              <a:rPr lang="es-ES" sz="2000" dirty="0" smtClean="0"/>
              <a:t>PÚBLICAS EN EL TERRITORIO: </a:t>
            </a:r>
            <a:r>
              <a:rPr lang="es-ES" sz="2000" dirty="0" smtClean="0"/>
              <a:t>UNA </a:t>
            </a:r>
            <a:r>
              <a:rPr lang="es-ES" sz="2000" dirty="0" smtClean="0"/>
              <a:t>PROPUESTA DESDE </a:t>
            </a:r>
            <a:r>
              <a:rPr lang="es-ES" sz="2000" dirty="0" smtClean="0"/>
              <a:t>EL DEPARTAMENTO ADMINISTRATIVO DE LA FUNCIÓN PÚBLICA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5245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Medición desempeño - MIPG - Función Públ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513" y="2332052"/>
            <a:ext cx="1483677" cy="148367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27293" y="1883647"/>
            <a:ext cx="10379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100" b="1" dirty="0" smtClean="0">
                <a:solidFill>
                  <a:srgbClr val="FFCD00"/>
                </a:solidFill>
                <a:latin typeface="Helvetica" panose="020B0504020202030204" pitchFamily="34" charset="0"/>
              </a:rPr>
              <a:t>Oferta </a:t>
            </a:r>
          </a:p>
          <a:p>
            <a:pPr algn="ctr"/>
            <a:r>
              <a:rPr lang="es-CO" sz="1100" b="1" dirty="0" smtClean="0">
                <a:solidFill>
                  <a:srgbClr val="FFCD00"/>
                </a:solidFill>
                <a:latin typeface="Helvetica" panose="020B0504020202030204" pitchFamily="34" charset="0"/>
              </a:rPr>
              <a:t>institucional</a:t>
            </a:r>
            <a:endParaRPr lang="es-CO" sz="1100" b="1" dirty="0">
              <a:solidFill>
                <a:srgbClr val="FFCD00"/>
              </a:solidFill>
              <a:latin typeface="Helvetica" panose="020B050402020203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155844" y="1303127"/>
            <a:ext cx="1076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200" b="1" dirty="0" smtClean="0">
                <a:solidFill>
                  <a:schemeClr val="accent5"/>
                </a:solidFill>
                <a:latin typeface="Helvetica" panose="020B0504020202030204" pitchFamily="34" charset="0"/>
              </a:rPr>
              <a:t>Demandas </a:t>
            </a:r>
          </a:p>
          <a:p>
            <a:pPr algn="ctr"/>
            <a:r>
              <a:rPr lang="es-CO" sz="1200" b="1" dirty="0" smtClean="0">
                <a:solidFill>
                  <a:schemeClr val="accent5"/>
                </a:solidFill>
                <a:latin typeface="Helvetica" panose="020B0504020202030204" pitchFamily="34" charset="0"/>
              </a:rPr>
              <a:t>ciudadanas</a:t>
            </a:r>
            <a:r>
              <a:rPr lang="es-CO" sz="1200" b="1" dirty="0" smtClean="0">
                <a:solidFill>
                  <a:srgbClr val="FFCD00"/>
                </a:solidFill>
                <a:latin typeface="Helvetica" panose="020B0504020202030204" pitchFamily="34" charset="0"/>
              </a:rPr>
              <a:t> </a:t>
            </a:r>
            <a:endParaRPr lang="es-CO" sz="1200" b="1" dirty="0">
              <a:solidFill>
                <a:srgbClr val="FFCD00"/>
              </a:solidFill>
              <a:latin typeface="Helvetica" panose="020B050402020203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839254" y="1955952"/>
            <a:ext cx="1143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900" b="1" dirty="0" smtClean="0">
                <a:solidFill>
                  <a:srgbClr val="E31D4C"/>
                </a:solidFill>
                <a:latin typeface="Helvetica" panose="020B0504020202030204" pitchFamily="34" charset="0"/>
              </a:rPr>
              <a:t>Administraciones </a:t>
            </a:r>
          </a:p>
          <a:p>
            <a:pPr algn="ctr"/>
            <a:r>
              <a:rPr lang="es-CO" sz="900" b="1" dirty="0" smtClean="0">
                <a:solidFill>
                  <a:srgbClr val="E31D4C"/>
                </a:solidFill>
                <a:latin typeface="Helvetica" panose="020B0504020202030204" pitchFamily="34" charset="0"/>
              </a:rPr>
              <a:t>públicas</a:t>
            </a:r>
            <a:endParaRPr lang="es-CO" sz="900" b="1" dirty="0">
              <a:solidFill>
                <a:srgbClr val="E31D4C"/>
              </a:solidFill>
              <a:latin typeface="Helvetica" panose="020B050402020203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232018" y="1145811"/>
            <a:ext cx="342390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El DAFP propone 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la reorganización de las </a:t>
            </a:r>
            <a:r>
              <a:rPr lang="es-CO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administraciones 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públicas –nacional y territoriales-, bajo un concepto de integración funcional entre sectores y territorios, </a:t>
            </a:r>
            <a:r>
              <a:rPr lang="es-CO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ordenados </a:t>
            </a:r>
            <a:r>
              <a:rPr lang="es-CO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por ecosistemas administrativos, que garanticen la producción social y económica incluyente participativa y aseguren la buena administración</a:t>
            </a:r>
            <a:r>
              <a:rPr lang="es-CO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  <a:cs typeface="Helvetica"/>
              </a:rPr>
              <a:t>.</a:t>
            </a:r>
          </a:p>
          <a:p>
            <a:pPr algn="just"/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504020202030204" pitchFamily="34" charset="0"/>
            </a:endParaRPr>
          </a:p>
          <a:p>
            <a:pPr algn="just"/>
            <a:r>
              <a:rPr lang="es-CO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Las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 administraciones públicas territoriales </a:t>
            </a:r>
            <a:r>
              <a:rPr lang="es-MX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se 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construyen 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de </a:t>
            </a:r>
            <a:r>
              <a:rPr lang="es-MX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forma colectiva 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bajo alternativas </a:t>
            </a:r>
            <a:r>
              <a:rPr lang="es-MX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que mejoren la productividad, competitividad e innovación, 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teniendo en cuenta los </a:t>
            </a:r>
            <a:r>
              <a:rPr lang="es-MX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saberes y </a:t>
            </a:r>
            <a:r>
              <a:rPr lang="es-MX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504020202030204" pitchFamily="34" charset="0"/>
              </a:rPr>
              <a:t>las vocaciones locales, las ventajas comparativas y los vínculos económicos entre los territorios.</a:t>
            </a:r>
          </a:p>
          <a:p>
            <a:pPr algn="just"/>
            <a:endParaRPr lang="es-CO" sz="1400" dirty="0">
              <a:solidFill>
                <a:srgbClr val="4D4D4D"/>
              </a:solidFill>
              <a:latin typeface="Helvetica"/>
              <a:cs typeface="Helvetica"/>
            </a:endParaRPr>
          </a:p>
          <a:p>
            <a:pPr algn="just"/>
            <a:r>
              <a:rPr lang="es-CO" sz="1400" dirty="0">
                <a:solidFill>
                  <a:srgbClr val="4D4D4D"/>
                </a:solidFill>
                <a:latin typeface="Helvetica"/>
                <a:cs typeface="Helvetica"/>
              </a:rPr>
              <a:t> </a:t>
            </a:r>
          </a:p>
        </p:txBody>
      </p:sp>
      <p:sp>
        <p:nvSpPr>
          <p:cNvPr id="8" name="Elipse 7"/>
          <p:cNvSpPr/>
          <p:nvPr/>
        </p:nvSpPr>
        <p:spPr>
          <a:xfrm>
            <a:off x="460375" y="1521182"/>
            <a:ext cx="1171758" cy="1155819"/>
          </a:xfrm>
          <a:prstGeom prst="ellipse">
            <a:avLst/>
          </a:prstGeom>
          <a:noFill/>
          <a:ln w="57150">
            <a:solidFill>
              <a:srgbClr val="FFCD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400"/>
          </a:p>
        </p:txBody>
      </p:sp>
      <p:sp>
        <p:nvSpPr>
          <p:cNvPr id="18" name="Elipse 17"/>
          <p:cNvSpPr/>
          <p:nvPr/>
        </p:nvSpPr>
        <p:spPr>
          <a:xfrm>
            <a:off x="2095681" y="949990"/>
            <a:ext cx="1171758" cy="1155819"/>
          </a:xfrm>
          <a:prstGeom prst="ellipse">
            <a:avLst/>
          </a:prstGeom>
          <a:noFill/>
          <a:ln w="571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400"/>
          </a:p>
        </p:txBody>
      </p:sp>
      <p:sp>
        <p:nvSpPr>
          <p:cNvPr id="19" name="Elipse 18"/>
          <p:cNvSpPr/>
          <p:nvPr/>
        </p:nvSpPr>
        <p:spPr>
          <a:xfrm>
            <a:off x="3839254" y="1521182"/>
            <a:ext cx="1149139" cy="1155818"/>
          </a:xfrm>
          <a:prstGeom prst="ellipse">
            <a:avLst/>
          </a:prstGeom>
          <a:noFill/>
          <a:ln w="57150">
            <a:solidFill>
              <a:srgbClr val="E31D4C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400"/>
          </a:p>
        </p:txBody>
      </p:sp>
      <p:sp>
        <p:nvSpPr>
          <p:cNvPr id="15" name="Marcador de contenido 5"/>
          <p:cNvSpPr>
            <a:spLocks noGrp="1"/>
          </p:cNvSpPr>
          <p:nvPr>
            <p:ph sz="half" idx="14"/>
          </p:nvPr>
        </p:nvSpPr>
        <p:spPr>
          <a:xfrm>
            <a:off x="1430446" y="168939"/>
            <a:ext cx="463550" cy="394494"/>
          </a:xfrm>
        </p:spPr>
        <p:txBody>
          <a:bodyPr/>
          <a:lstStyle/>
          <a:p>
            <a:r>
              <a:rPr lang="es-ES" dirty="0"/>
              <a:t>3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785374" y="130597"/>
            <a:ext cx="5585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solidFill>
                  <a:srgbClr val="4D4D4D"/>
                </a:solidFill>
                <a:latin typeface="Helvetica"/>
                <a:cs typeface="Helvetica"/>
              </a:rPr>
              <a:t>BIO-ADMINISTRACION PARA LA REORGANIZACIÓN DE LAS ADMINISTRACIONES PÚBLICAS</a:t>
            </a:r>
            <a:endParaRPr lang="es-ES" sz="12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667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Medición desempeño - MIPG - Función Públ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2247624435"/>
              </p:ext>
            </p:extLst>
          </p:nvPr>
        </p:nvGraphicFramePr>
        <p:xfrm>
          <a:off x="1497189" y="2965910"/>
          <a:ext cx="6414357" cy="1635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460375" y="494208"/>
            <a:ext cx="78770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1400" dirty="0" smtClean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rgbClr val="4D4D4D"/>
                </a:solidFill>
                <a:latin typeface="Helvetica"/>
                <a:cs typeface="Helvetica"/>
              </a:rPr>
              <a:t>Los </a:t>
            </a:r>
            <a:r>
              <a:rPr lang="es-MX" sz="1400" dirty="0">
                <a:solidFill>
                  <a:srgbClr val="4D4D4D"/>
                </a:solidFill>
                <a:latin typeface="Helvetica"/>
                <a:cs typeface="Helvetica"/>
              </a:rPr>
              <a:t>cambios deben obedecer a la adecuación de un Estado que dialogue con sus ciudadanos de manera permanente en sus distintas expresiones, aplicando útil y socialmente las tecnologías de la información, las comunicaciones y el conocimiento, con miras a tener mejor y mayor visibilidad y participación en la esfera de las administraciones globales. </a:t>
            </a:r>
            <a:endParaRPr lang="es-MX" sz="1400" dirty="0" smtClean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342900" indent="-342900" algn="just">
              <a:buAutoNum type="arabicPeriod"/>
            </a:pPr>
            <a:endParaRPr lang="es-MX" sz="1400" dirty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rgbClr val="4D4D4D"/>
                </a:solidFill>
                <a:latin typeface="Helvetica"/>
                <a:cs typeface="Helvetica"/>
              </a:rPr>
              <a:t>El </a:t>
            </a:r>
            <a:r>
              <a:rPr lang="es-MX" sz="1400" dirty="0">
                <a:solidFill>
                  <a:srgbClr val="4D4D4D"/>
                </a:solidFill>
                <a:latin typeface="Helvetica"/>
                <a:cs typeface="Helvetica"/>
              </a:rPr>
              <a:t>Departamento Administrativo de la Función Pública lidera el proceso de transformación de las administraciones públicas hacia la </a:t>
            </a:r>
            <a:r>
              <a:rPr lang="es-MX" sz="1400" dirty="0" err="1">
                <a:solidFill>
                  <a:srgbClr val="4D4D4D"/>
                </a:solidFill>
                <a:latin typeface="Helvetica"/>
                <a:cs typeface="Helvetica"/>
              </a:rPr>
              <a:t>bioadministración</a:t>
            </a:r>
            <a:r>
              <a:rPr lang="es-MX" sz="1400" dirty="0">
                <a:solidFill>
                  <a:srgbClr val="4D4D4D"/>
                </a:solidFill>
                <a:latin typeface="Helvetica"/>
                <a:cs typeface="Helvetica"/>
              </a:rPr>
              <a:t> y los ecosistemas administrativos que cada vez será más participativo. Este proceso pretende instaurar una visión interconectada y sostenible, innovando y trascendiendo las fronteras tradicionales, a fin de </a:t>
            </a:r>
            <a:r>
              <a:rPr lang="es-CO" sz="1400" dirty="0">
                <a:solidFill>
                  <a:srgbClr val="4D4D4D"/>
                </a:solidFill>
                <a:latin typeface="Helvetica"/>
                <a:cs typeface="Helvetica"/>
              </a:rPr>
              <a:t> lograr </a:t>
            </a:r>
            <a:r>
              <a:rPr lang="es-MX" sz="1400" dirty="0">
                <a:solidFill>
                  <a:srgbClr val="4D4D4D"/>
                </a:solidFill>
                <a:latin typeface="Helvetica"/>
                <a:cs typeface="Helvetica"/>
              </a:rPr>
              <a:t>administraciones públicas dinamizadoras efectivas de la equidad social y </a:t>
            </a:r>
            <a:r>
              <a:rPr lang="es-MX" sz="1400" dirty="0" smtClean="0">
                <a:solidFill>
                  <a:srgbClr val="4D4D4D"/>
                </a:solidFill>
                <a:latin typeface="Helvetica"/>
                <a:cs typeface="Helvetica"/>
              </a:rPr>
              <a:t>territorial</a:t>
            </a:r>
            <a:r>
              <a:rPr lang="es-MX" sz="1400" dirty="0" smtClean="0">
                <a:solidFill>
                  <a:srgbClr val="4D4D4D"/>
                </a:solidFill>
                <a:latin typeface="Helvetica"/>
                <a:cs typeface="Helvetica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 smtClean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rgbClr val="4D4D4D"/>
                </a:solidFill>
                <a:latin typeface="Helvetica"/>
                <a:cs typeface="Helvetica"/>
              </a:rPr>
              <a:t>Colombia lo que necesita es organizar su territorio dándole prioridad a sus distintas vocaciones en un contexto de productividad social y económica que permita la identidad con sus propios territorios pero, fundamentalmente, con su país. Un Estado cuyo concepto de autonomía se concibe como independiente y aislado  de la unidad no garantiza, niveles de integridad e identidad ni siquiera en los Estados federales. Por tanto, las regiones - entidades territoriales - son las llamadas a renovar la cultura política y a garantizar la productividad en todas sus expresiones.</a:t>
            </a:r>
            <a:endParaRPr lang="es-MX" sz="1400" dirty="0" smtClean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 smtClean="0">
              <a:solidFill>
                <a:srgbClr val="4D4D4D"/>
              </a:solidFill>
              <a:latin typeface="Helvetica"/>
              <a:cs typeface="Helvetica"/>
            </a:endParaRPr>
          </a:p>
          <a:p>
            <a:pPr marL="342900" indent="-342900" algn="just">
              <a:buAutoNum type="arabicPeriod"/>
            </a:pPr>
            <a:endParaRPr lang="es-MX" sz="14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10" name="Marcador de texto 6"/>
          <p:cNvSpPr>
            <a:spLocks noGrp="1"/>
          </p:cNvSpPr>
          <p:nvPr>
            <p:ph type="body" sz="half" idx="15"/>
          </p:nvPr>
        </p:nvSpPr>
        <p:spPr>
          <a:xfrm>
            <a:off x="1497189" y="61628"/>
            <a:ext cx="5946297" cy="1446432"/>
          </a:xfrm>
        </p:spPr>
        <p:txBody>
          <a:bodyPr/>
          <a:lstStyle/>
          <a:p>
            <a:pPr algn="ctr"/>
            <a:r>
              <a:rPr lang="es-MX" sz="1300" dirty="0" smtClean="0"/>
              <a:t>¿</a:t>
            </a:r>
            <a:r>
              <a:rPr lang="es-MX" sz="1300" dirty="0"/>
              <a:t>Colombia necesita repensar el modelo geopolítico para caminar juntos hacia una renovada </a:t>
            </a:r>
            <a:r>
              <a:rPr lang="es-MX" sz="1300" dirty="0" smtClean="0"/>
              <a:t>cultura </a:t>
            </a:r>
            <a:r>
              <a:rPr lang="es-MX" sz="1300" dirty="0"/>
              <a:t>política basada en las regiones ?</a:t>
            </a:r>
          </a:p>
          <a:p>
            <a:pPr algn="just"/>
            <a:endParaRPr lang="es-ES" sz="1300" dirty="0"/>
          </a:p>
        </p:txBody>
      </p:sp>
    </p:spTree>
    <p:extLst>
      <p:ext uri="{BB962C8B-B14F-4D97-AF65-F5344CB8AC3E}">
        <p14:creationId xmlns:p14="http://schemas.microsoft.com/office/powerpoint/2010/main" val="8442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18"/>
          <a:stretch/>
        </p:blipFill>
        <p:spPr>
          <a:xfrm>
            <a:off x="1870435" y="-126677"/>
            <a:ext cx="3327208" cy="125217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20" y="1363621"/>
            <a:ext cx="2234563" cy="31834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303" y="2391570"/>
            <a:ext cx="1464595" cy="1441800"/>
          </a:xfrm>
          <a:prstGeom prst="rect">
            <a:avLst/>
          </a:prstGeom>
        </p:spPr>
      </p:pic>
      <p:sp>
        <p:nvSpPr>
          <p:cNvPr id="10" name="Marcador de texto 6"/>
          <p:cNvSpPr>
            <a:spLocks noGrp="1"/>
          </p:cNvSpPr>
          <p:nvPr>
            <p:ph type="body" sz="half" idx="4294967295"/>
          </p:nvPr>
        </p:nvSpPr>
        <p:spPr>
          <a:xfrm>
            <a:off x="3481926" y="1360079"/>
            <a:ext cx="2489347" cy="1073737"/>
          </a:xfrm>
          <a:prstGeom prst="rect">
            <a:avLst/>
          </a:prstGeom>
          <a:effectLst/>
        </p:spPr>
        <p:txBody>
          <a:bodyPr/>
          <a:lstStyle/>
          <a:p>
            <a:pPr marL="0" indent="0" algn="ctr">
              <a:buNone/>
            </a:pPr>
            <a:r>
              <a:rPr lang="es-ES" sz="1600" b="1" dirty="0" smtClean="0">
                <a:solidFill>
                  <a:schemeClr val="bg1"/>
                </a:solidFill>
                <a:latin typeface="Helvetica" panose="020B0504020202030204" pitchFamily="34" charset="0"/>
              </a:rPr>
              <a:t>El cambio de las administraciones públicas para la vida </a:t>
            </a:r>
          </a:p>
          <a:p>
            <a:pPr algn="ctr"/>
            <a:endParaRPr lang="es-ES" sz="2800" b="1" dirty="0">
              <a:solidFill>
                <a:schemeClr val="bg1"/>
              </a:solidFill>
              <a:latin typeface="Helvetica" panose="020B0504020202030204" pitchFamily="34" charset="0"/>
            </a:endParaRPr>
          </a:p>
        </p:txBody>
      </p:sp>
      <p:sp>
        <p:nvSpPr>
          <p:cNvPr id="11" name="Marcador de texto 6"/>
          <p:cNvSpPr>
            <a:spLocks noGrp="1"/>
          </p:cNvSpPr>
          <p:nvPr>
            <p:ph type="body" sz="half" idx="4294967295"/>
          </p:nvPr>
        </p:nvSpPr>
        <p:spPr>
          <a:xfrm>
            <a:off x="3365885" y="3974420"/>
            <a:ext cx="3326974" cy="414501"/>
          </a:xfrm>
          <a:prstGeom prst="rect">
            <a:avLst/>
          </a:prstGeom>
          <a:effectLst/>
        </p:spPr>
        <p:txBody>
          <a:bodyPr/>
          <a:lstStyle/>
          <a:p>
            <a:pPr marL="0" indent="0" algn="just">
              <a:buNone/>
            </a:pPr>
            <a:r>
              <a:rPr lang="es-ES" sz="1600" b="1" dirty="0">
                <a:solidFill>
                  <a:schemeClr val="bg1"/>
                </a:solidFill>
                <a:latin typeface="Helvetica" panose="020B0504020202030204" pitchFamily="34" charset="0"/>
              </a:rPr>
              <a:t>¡Descarga, lee y comparte!</a:t>
            </a:r>
          </a:p>
        </p:txBody>
      </p:sp>
    </p:spTree>
    <p:extLst>
      <p:ext uri="{BB962C8B-B14F-4D97-AF65-F5344CB8AC3E}">
        <p14:creationId xmlns:p14="http://schemas.microsoft.com/office/powerpoint/2010/main" val="288638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67178" y="1812813"/>
            <a:ext cx="34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CD00"/>
                </a:solidFill>
                <a:latin typeface="Helvetica"/>
                <a:cs typeface="Helvetica"/>
              </a:rPr>
              <a:t>1</a:t>
            </a:r>
            <a:endParaRPr lang="es-ES" sz="2000" b="1" dirty="0">
              <a:solidFill>
                <a:srgbClr val="FFCD00"/>
              </a:solidFill>
              <a:latin typeface="Helvetica"/>
              <a:cs typeface="Helvetica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150528" y="1787572"/>
            <a:ext cx="455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>
                <a:solidFill>
                  <a:srgbClr val="4D4D4D"/>
                </a:solidFill>
                <a:latin typeface="Helvetica"/>
                <a:cs typeface="Helvetica"/>
              </a:rPr>
              <a:t>FORMAS DE ORGANIZACIÓN DEL </a:t>
            </a:r>
            <a:r>
              <a:rPr lang="es-ES" sz="1200" dirty="0" smtClean="0">
                <a:solidFill>
                  <a:srgbClr val="4D4D4D"/>
                </a:solidFill>
                <a:latin typeface="Helvetica"/>
                <a:cs typeface="Helvetica"/>
              </a:rPr>
              <a:t>ESTADO /NATURALEZA JURÍDICA CP VIGENTE</a:t>
            </a:r>
            <a:endParaRPr lang="es-ES" sz="12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3248580" y="2249237"/>
            <a:ext cx="447990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2867178" y="2295313"/>
            <a:ext cx="34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CD00"/>
                </a:solidFill>
                <a:latin typeface="Helvetica"/>
                <a:cs typeface="Helvetica"/>
              </a:rPr>
              <a:t>2</a:t>
            </a:r>
            <a:endParaRPr lang="es-ES" sz="2000" b="1" dirty="0">
              <a:solidFill>
                <a:srgbClr val="FFCD00"/>
              </a:solidFill>
              <a:latin typeface="Helvetica"/>
              <a:cs typeface="Helvetica"/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3199555" y="2643317"/>
            <a:ext cx="447990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2853882" y="2675039"/>
            <a:ext cx="34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CD00"/>
                </a:solidFill>
                <a:latin typeface="Helvetica"/>
                <a:cs typeface="Helvetica"/>
              </a:rPr>
              <a:t>3</a:t>
            </a:r>
            <a:endParaRPr lang="es-ES" sz="2000" b="1" dirty="0">
              <a:solidFill>
                <a:srgbClr val="FFCD00"/>
              </a:solidFill>
              <a:latin typeface="Helvetica"/>
              <a:cs typeface="Helvetica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910087" y="1787572"/>
            <a:ext cx="1612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4D4D4D"/>
                </a:solidFill>
                <a:latin typeface="Helvetica"/>
                <a:cs typeface="Helvetica"/>
              </a:rPr>
              <a:t>Contenido</a:t>
            </a:r>
            <a:endParaRPr lang="es-ES" sz="20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614057" y="1812813"/>
            <a:ext cx="162050" cy="1293606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7" name="CuadroTexto 36"/>
          <p:cNvSpPr txBox="1"/>
          <p:nvPr/>
        </p:nvSpPr>
        <p:spPr>
          <a:xfrm>
            <a:off x="3179277" y="2644753"/>
            <a:ext cx="457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>
                <a:solidFill>
                  <a:srgbClr val="4D4D4D"/>
                </a:solidFill>
                <a:latin typeface="Helvetica"/>
                <a:cs typeface="Helvetica"/>
              </a:rPr>
              <a:t>BIO-ADMINISTRACION PARA LA REORGANIZACIÓN DE LAS ADMINISTRACIONES PÚBLICAS</a:t>
            </a:r>
            <a:endParaRPr lang="es-ES" sz="12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228304" y="2295402"/>
            <a:ext cx="4577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>
                <a:solidFill>
                  <a:srgbClr val="4D4D4D"/>
                </a:solidFill>
                <a:latin typeface="Helvetica"/>
                <a:cs typeface="Helvetica"/>
              </a:rPr>
              <a:t>BUEN GOBIERNO Y BUENA ADMINISTRACIÓN PÚBLICA</a:t>
            </a:r>
            <a:endParaRPr lang="es-ES" sz="12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4913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430446" y="91073"/>
            <a:ext cx="463550" cy="394494"/>
          </a:xfrm>
        </p:spPr>
        <p:txBody>
          <a:bodyPr/>
          <a:lstStyle/>
          <a:p>
            <a:r>
              <a:rPr lang="es-ES" dirty="0"/>
              <a:t>1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1893996" y="26710"/>
            <a:ext cx="5493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>
                <a:solidFill>
                  <a:srgbClr val="4D4D4D"/>
                </a:solidFill>
                <a:latin typeface="Helvetica"/>
                <a:cs typeface="Helvetica"/>
              </a:rPr>
              <a:t>FORMAS DE ORGANIZACIÓN DEL ESTADO </a:t>
            </a:r>
            <a:r>
              <a:rPr lang="es-ES" sz="1400" b="1" dirty="0" smtClean="0">
                <a:solidFill>
                  <a:srgbClr val="4D4D4D"/>
                </a:solidFill>
                <a:latin typeface="Helvetica"/>
                <a:cs typeface="Helvetica"/>
              </a:rPr>
              <a:t>/ NATURALEZA </a:t>
            </a:r>
            <a:r>
              <a:rPr lang="es-ES" sz="1400" b="1" dirty="0">
                <a:solidFill>
                  <a:srgbClr val="4D4D4D"/>
                </a:solidFill>
                <a:latin typeface="Helvetica"/>
                <a:cs typeface="Helvetica"/>
              </a:rPr>
              <a:t>JURÍDICA CP VIGENTE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08558" y="716795"/>
            <a:ext cx="59810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</a:t>
            </a:r>
            <a:r>
              <a:rPr lang="es-CO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UNITARIO </a:t>
            </a:r>
            <a:r>
              <a:rPr lang="es-CO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O CENTRAL </a:t>
            </a:r>
            <a:endParaRPr lang="es-CO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Surge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por voluntad del 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constituyente</a:t>
            </a: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Simple -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 solo 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</a:t>
            </a: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Una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sola 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soberanía</a:t>
            </a: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Una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sola Constitución, un solo legislativo, un solo judicial y </a:t>
            </a:r>
            <a:r>
              <a:rPr lang="es-CO" sz="1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 solo </a:t>
            </a:r>
            <a:r>
              <a:rPr lang="es-CO" sz="14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ejecutivo </a:t>
            </a:r>
            <a:r>
              <a:rPr lang="es-CO" sz="1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con descentralización </a:t>
            </a:r>
            <a:r>
              <a:rPr lang="es-CO" sz="14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administrativa</a:t>
            </a:r>
            <a:r>
              <a:rPr lang="es-CO" sz="1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.</a:t>
            </a:r>
            <a:endParaRPr lang="es-CO" sz="1400" b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La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mayoría de los países 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latinoamericanos</a:t>
            </a: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Influencia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Francesa – Derecho comparado 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–</a:t>
            </a:r>
            <a:endParaRPr lang="es-CO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Colombia </a:t>
            </a:r>
            <a:r>
              <a:rPr lang="es-CO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toda la vida institucional, excepción C. 1863</a:t>
            </a:r>
            <a:r>
              <a:rPr lang="es-CO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algn="just"/>
            <a:r>
              <a:rPr lang="es-MX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	PRINCIPIOS QUE RIGEN:</a:t>
            </a:r>
          </a:p>
          <a:p>
            <a:pPr algn="just"/>
            <a:endParaRPr lang="es-MX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Competencias exclusivas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Competencias residuales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Competencias concurrentes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algn="just"/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Coordinación, Complementariedad, Intermediación,  Concurrencia y Subsidiariedad (Sistema competencial subordinado)</a:t>
            </a:r>
          </a:p>
          <a:p>
            <a:pPr algn="just"/>
            <a:endParaRPr lang="es-MX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114" y="1510982"/>
            <a:ext cx="1840170" cy="184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99134" y="1057755"/>
            <a:ext cx="4954728" cy="304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7725" indent="-711200" algn="just">
              <a:lnSpc>
                <a:spcPct val="90000"/>
              </a:lnSpc>
            </a:pPr>
            <a:r>
              <a:rPr lang="es-E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FEDERAL </a:t>
            </a:r>
          </a:p>
          <a:p>
            <a:pPr algn="just">
              <a:lnSpc>
                <a:spcPct val="80000"/>
              </a:lnSpc>
            </a:pPr>
            <a:endParaRPr lang="es-MX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Surge por voluntad de los Estados miembros que ceden parte    de su soberanía en beneficio de la Federación</a:t>
            </a: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Compuesto. Varias soberanías, Estados miembros o federales. </a:t>
            </a: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Dos ordenamientos jurídicos: 1) Federal y 2) Estadual. Con ejercicio del poder constituyente, legislativo, judicial, ejecutivo y administrativo. </a:t>
            </a:r>
          </a:p>
          <a:p>
            <a:pPr algn="just">
              <a:lnSpc>
                <a:spcPct val="80000"/>
              </a:lnSpc>
            </a:pPr>
            <a:endParaRPr lang="es-ES" sz="1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	PRINCIPIOS </a:t>
            </a:r>
            <a:r>
              <a:rPr lang="es-ES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QUE RIGEN</a:t>
            </a:r>
            <a:r>
              <a:rPr lang="es-E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:</a:t>
            </a:r>
          </a:p>
          <a:p>
            <a:pPr algn="just">
              <a:lnSpc>
                <a:spcPct val="80000"/>
              </a:lnSpc>
            </a:pP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 Residual. </a:t>
            </a:r>
            <a:endPara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Competencias Exclusivas.</a:t>
            </a: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Competencias 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Concurrentes. </a:t>
            </a:r>
            <a:endPara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s-E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Sistema competencial autónomo </a:t>
            </a: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370" y="1560667"/>
            <a:ext cx="2220604" cy="2227122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half" idx="2"/>
          </p:nvPr>
        </p:nvSpPr>
        <p:spPr>
          <a:xfrm>
            <a:off x="1430446" y="91073"/>
            <a:ext cx="463550" cy="394494"/>
          </a:xfrm>
        </p:spPr>
        <p:txBody>
          <a:bodyPr/>
          <a:lstStyle/>
          <a:p>
            <a:r>
              <a:rPr lang="es-ES" dirty="0"/>
              <a:t>1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893996" y="26710"/>
            <a:ext cx="5493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>
                <a:solidFill>
                  <a:srgbClr val="4D4D4D"/>
                </a:solidFill>
                <a:latin typeface="Helvetica"/>
                <a:cs typeface="Helvetica"/>
              </a:rPr>
              <a:t>FORMAS DE ORGANIZACIÓN DEL ESTADO /NATURALEZA JURÍDICA CP VIGENTE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023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59793" y="893694"/>
            <a:ext cx="514723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7725" indent="-711200" algn="just">
              <a:lnSpc>
                <a:spcPct val="90000"/>
              </a:lnSpc>
            </a:pPr>
            <a:r>
              <a:rPr lang="es-E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REGIONAL O AUTONÓMICO </a:t>
            </a:r>
          </a:p>
          <a:p>
            <a:pPr marL="847725" indent="-711200" algn="just">
              <a:lnSpc>
                <a:spcPct val="90000"/>
              </a:lnSpc>
            </a:pPr>
            <a:endParaRPr lang="es-MX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Tercer modelo o forma de organización territorial del Estado</a:t>
            </a: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Forma intermedia entre el sistema federal y el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unitario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con 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descentralización administrativa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y política </a:t>
            </a:r>
            <a:endParaRPr lang="es-ES" sz="12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España CP/78 e 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Italia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CP/48 constituyen una forma de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Estado autonómico - regional</a:t>
            </a: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Descentralización administrativa y política, no judicial. Concepto de autonomía y no de soberanía </a:t>
            </a:r>
          </a:p>
          <a:p>
            <a:pPr marL="136525" algn="just">
              <a:lnSpc>
                <a:spcPct val="90000"/>
              </a:lnSpc>
            </a:pPr>
            <a:endParaRPr lang="es-E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La región en la CP/91: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 RAP 306, RET 307 – Ley 1962/19, RPG 285 – Ley 1454/11 y RAMB-C AL No. 02/20</a:t>
            </a:r>
            <a:endParaRPr lang="es-ES" sz="1200" b="1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357188" indent="-1778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El modelo adoptado proviene mas de Francia (administrativo) que de España.</a:t>
            </a:r>
          </a:p>
          <a:p>
            <a:pPr marL="357188" indent="-1778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La Región Colombiana es “política”, por definición, como instrumento de organización estatal. Se apoya en realidades geográficas y sociológicas. Art. 286, inc. 2</a:t>
            </a: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Título XI De la organización territorial </a:t>
            </a: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en la CP: 1 nivel Municipios, distritos y territorios indígenas 286; 2 nivel Provincias 321; 3 nivel Departamentos 297; 4 nivel Regiones (cuatro clases). </a:t>
            </a:r>
          </a:p>
          <a:p>
            <a:pPr marL="357188" indent="-22066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504020202030204" pitchFamily="34" charset="0"/>
              </a:rPr>
              <a:t>Áreas metropolitanas 319;  asociación de entidades territoriales Ley 1454/11; ZIDRES; territorio ancestral (línea negra y tierras ROM); municipios PDET y ZOMAC </a:t>
            </a:r>
            <a:endParaRPr lang="es-ES" sz="12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s-ES" sz="1200" dirty="0">
              <a:solidFill>
                <a:schemeClr val="tx1">
                  <a:lumMod val="75000"/>
                  <a:lumOff val="25000"/>
                </a:schemeClr>
              </a:solidFill>
              <a:latin typeface="Helvetica" panose="020B0504020202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234" y="1420191"/>
            <a:ext cx="2162175" cy="2619375"/>
          </a:xfrm>
          <a:prstGeom prst="rect">
            <a:avLst/>
          </a:prstGeom>
        </p:spPr>
      </p:pic>
      <p:sp>
        <p:nvSpPr>
          <p:cNvPr id="10" name="Marcador de contenido 2"/>
          <p:cNvSpPr>
            <a:spLocks noGrp="1"/>
          </p:cNvSpPr>
          <p:nvPr>
            <p:ph sz="half" idx="2"/>
          </p:nvPr>
        </p:nvSpPr>
        <p:spPr>
          <a:xfrm>
            <a:off x="1430446" y="91073"/>
            <a:ext cx="463550" cy="394494"/>
          </a:xfrm>
        </p:spPr>
        <p:txBody>
          <a:bodyPr/>
          <a:lstStyle/>
          <a:p>
            <a:r>
              <a:rPr lang="es-ES" dirty="0"/>
              <a:t>1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893996" y="26710"/>
            <a:ext cx="5493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>
                <a:solidFill>
                  <a:srgbClr val="4D4D4D"/>
                </a:solidFill>
                <a:latin typeface="Helvetica"/>
                <a:cs typeface="Helvetica"/>
              </a:rPr>
              <a:t>FORMAS DE ORGANIZACIÓN DEL ESTADO /NATURALEZA JURÍDICA CP VIGENTE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3207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483112" y="189571"/>
            <a:ext cx="410884" cy="396752"/>
          </a:xfrm>
        </p:spPr>
        <p:txBody>
          <a:bodyPr/>
          <a:lstStyle/>
          <a:p>
            <a:r>
              <a:rPr lang="es-ES" b="1" dirty="0" smtClean="0"/>
              <a:t>2</a:t>
            </a:r>
            <a:endParaRPr lang="es-ES" b="1" dirty="0"/>
          </a:p>
        </p:txBody>
      </p:sp>
      <p:sp>
        <p:nvSpPr>
          <p:cNvPr id="7" name="Marcador de texto 1"/>
          <p:cNvSpPr txBox="1">
            <a:spLocks/>
          </p:cNvSpPr>
          <p:nvPr/>
        </p:nvSpPr>
        <p:spPr>
          <a:xfrm>
            <a:off x="1575155" y="584433"/>
            <a:ext cx="53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 defTabSz="469900">
              <a:defRPr sz="1200" b="1">
                <a:solidFill>
                  <a:srgbClr val="4D4D4D"/>
                </a:solidFill>
                <a:latin typeface="Helvetica"/>
                <a:cs typeface="Helvetica"/>
              </a:defRPr>
            </a:lvl1pPr>
          </a:lstStyle>
          <a:p>
            <a:r>
              <a:rPr lang="es-ES" sz="1800" b="0" dirty="0"/>
              <a:t>Componentes de la Administración Pública</a:t>
            </a:r>
            <a:endParaRPr lang="es-CO" sz="1800" b="0" dirty="0"/>
          </a:p>
        </p:txBody>
      </p:sp>
      <p:grpSp>
        <p:nvGrpSpPr>
          <p:cNvPr id="8" name="Grupo 7"/>
          <p:cNvGrpSpPr/>
          <p:nvPr/>
        </p:nvGrpSpPr>
        <p:grpSpPr>
          <a:xfrm>
            <a:off x="2061712" y="880638"/>
            <a:ext cx="4865570" cy="3691634"/>
            <a:chOff x="1847916" y="-291500"/>
            <a:chExt cx="7390385" cy="6132742"/>
          </a:xfrm>
        </p:grpSpPr>
        <p:sp>
          <p:nvSpPr>
            <p:cNvPr id="9" name="Google Shape;1216;p48"/>
            <p:cNvSpPr/>
            <p:nvPr/>
          </p:nvSpPr>
          <p:spPr>
            <a:xfrm>
              <a:off x="1847916" y="1880871"/>
              <a:ext cx="3317017" cy="3946724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C18"/>
                </a:buClr>
                <a:buSzPts val="1400"/>
                <a:buFont typeface="Calibri"/>
                <a:buNone/>
                <a:tabLst/>
                <a:defRPr/>
              </a:pPr>
              <a:endParaRPr kumimoji="0" sz="1500" b="0" i="0" u="none" strike="noStrike" kern="0" cap="none" spc="0" normalizeH="0" baseline="0" noProof="0" smtClean="0">
                <a:ln>
                  <a:noFill/>
                </a:ln>
                <a:solidFill>
                  <a:srgbClr val="000C18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0" name="Google Shape;1217;p48"/>
            <p:cNvSpPr/>
            <p:nvPr/>
          </p:nvSpPr>
          <p:spPr>
            <a:xfrm>
              <a:off x="4214484" y="3324997"/>
              <a:ext cx="5023817" cy="2516245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C18"/>
                </a:buClr>
                <a:buSzPts val="1400"/>
                <a:buFont typeface="Calibri"/>
                <a:buNone/>
                <a:tabLst/>
                <a:defRPr/>
              </a:pPr>
              <a:endParaRPr kumimoji="0" sz="1500" b="0" i="0" u="none" strike="noStrike" kern="0" cap="none" spc="0" normalizeH="0" baseline="0" noProof="0" smtClean="0">
                <a:ln>
                  <a:noFill/>
                </a:ln>
                <a:solidFill>
                  <a:srgbClr val="000C18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1" name="Google Shape;1218;p48"/>
            <p:cNvSpPr/>
            <p:nvPr/>
          </p:nvSpPr>
          <p:spPr>
            <a:xfrm>
              <a:off x="4030305" y="4731"/>
              <a:ext cx="4157918" cy="3826381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C18"/>
                </a:buClr>
                <a:buSzPts val="1400"/>
                <a:buFont typeface="Calibri"/>
                <a:buNone/>
                <a:tabLst/>
                <a:defRPr/>
              </a:pPr>
              <a:endParaRPr kumimoji="0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C18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2" name="Rectángulo 11"/>
            <p:cNvSpPr/>
            <p:nvPr/>
          </p:nvSpPr>
          <p:spPr>
            <a:xfrm rot="17877348">
              <a:off x="1876480" y="3515695"/>
              <a:ext cx="2993440" cy="525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ES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Función Pública</a:t>
              </a:r>
            </a:p>
          </p:txBody>
        </p:sp>
        <p:sp>
          <p:nvSpPr>
            <p:cNvPr id="13" name="Rectángulo 12"/>
            <p:cNvSpPr/>
            <p:nvPr/>
          </p:nvSpPr>
          <p:spPr>
            <a:xfrm rot="3131477">
              <a:off x="4391435" y="1523548"/>
              <a:ext cx="4155904" cy="525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ES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Función Administrativa</a:t>
              </a:r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5591006" y="4900215"/>
              <a:ext cx="2660860" cy="5807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ES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Gestión Pública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4113354" y="3389435"/>
              <a:ext cx="3047960" cy="920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Administración(es</a:t>
              </a:r>
              <a:r>
                <a:rPr lang="es-CO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Pública(s) </a:t>
              </a:r>
              <a:endParaRPr lang="es-CO" sz="1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CuadroTexto 15"/>
          <p:cNvSpPr txBox="1"/>
          <p:nvPr/>
        </p:nvSpPr>
        <p:spPr>
          <a:xfrm>
            <a:off x="1893996" y="216979"/>
            <a:ext cx="5053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rgbClr val="4D4D4D"/>
                </a:solidFill>
                <a:latin typeface="Helvetica"/>
                <a:cs typeface="Helvetica"/>
              </a:rPr>
              <a:t>BUEN GOBIERNO Y BUENA ADMINISTRACIÓN PÚBLICA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512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sz="half" idx="2"/>
          </p:nvPr>
        </p:nvSpPr>
        <p:spPr>
          <a:xfrm>
            <a:off x="1447786" y="189571"/>
            <a:ext cx="446210" cy="396752"/>
          </a:xfrm>
        </p:spPr>
        <p:txBody>
          <a:bodyPr/>
          <a:lstStyle/>
          <a:p>
            <a:r>
              <a:rPr lang="es-ES" b="1" dirty="0" smtClean="0"/>
              <a:t>2</a:t>
            </a:r>
            <a:endParaRPr lang="es-ES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018371" y="227462"/>
            <a:ext cx="530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rgbClr val="4D4D4D"/>
                </a:solidFill>
                <a:latin typeface="Helvetica"/>
                <a:cs typeface="Helvetica"/>
              </a:rPr>
              <a:t>BUEN GOBIERNO Y BUENA ADMINISTRACIÓN PÚBLICA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6409" y="892097"/>
            <a:ext cx="8040030" cy="3267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Buen Gobierno: </a:t>
            </a:r>
          </a:p>
          <a:p>
            <a:pPr algn="ctr"/>
            <a:r>
              <a:rPr lang="es-MX" dirty="0" smtClean="0"/>
              <a:t>Concepto individualista que impone una expresión de mando para el buen hacer con réditos para quien dirige y sus representados</a:t>
            </a:r>
          </a:p>
          <a:p>
            <a:pPr algn="ctr"/>
            <a:endParaRPr lang="es-MX" dirty="0"/>
          </a:p>
          <a:p>
            <a:pPr algn="ctr"/>
            <a:r>
              <a:rPr lang="es-MX" b="1" dirty="0" smtClean="0"/>
              <a:t> Buena Administración: </a:t>
            </a:r>
          </a:p>
          <a:p>
            <a:pPr algn="ctr"/>
            <a:r>
              <a:rPr lang="es-MX" dirty="0" smtClean="0"/>
              <a:t>Concepto colectivo incluyente y participativo que se concreta en un deber del Estado, en un derecho de las ciudadanías y en una obligación de ambos. La buena administración, elevada a principio en la Carta de Derechos Fundamentales de la Unión Europea </a:t>
            </a:r>
            <a:r>
              <a:rPr lang="es-ES" dirty="0"/>
              <a:t>Niza 2000 Art. 41 Cap. </a:t>
            </a:r>
            <a:r>
              <a:rPr lang="es-ES" dirty="0" smtClean="0"/>
              <a:t>V </a:t>
            </a:r>
            <a:r>
              <a:rPr lang="es-MX" dirty="0" smtClean="0"/>
              <a:t> y adoptada en la Carta Iberoamericana en 2013 en </a:t>
            </a:r>
            <a:r>
              <a:rPr lang="es-ES" dirty="0" smtClean="0"/>
              <a:t>Ciudad </a:t>
            </a:r>
            <a:r>
              <a:rPr lang="es-ES" dirty="0"/>
              <a:t>de Panamá 2013. Ley 80/93 Arts. 40 y </a:t>
            </a:r>
            <a:r>
              <a:rPr lang="es-ES" dirty="0" smtClean="0"/>
              <a:t>49</a:t>
            </a:r>
            <a:r>
              <a:rPr lang="es-MX" dirty="0" smtClean="0"/>
              <a:t>, propende por las buenas practicas administrativas, sustanciales y procedimentales y por una nueva gobernanza integrada en la acción del Estado.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66418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Medición desempeño - MIPG - Función Públ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859" y="985025"/>
            <a:ext cx="1042894" cy="1042894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624684" y="1166366"/>
            <a:ext cx="1788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4D4D4D"/>
                </a:solidFill>
                <a:latin typeface="Helvetica"/>
                <a:cs typeface="Helvetica"/>
              </a:rPr>
              <a:t>Ejecución </a:t>
            </a:r>
            <a:r>
              <a:rPr lang="es-MX" sz="1200" dirty="0">
                <a:solidFill>
                  <a:srgbClr val="4D4D4D"/>
                </a:solidFill>
                <a:latin typeface="Helvetica"/>
                <a:cs typeface="Helvetica"/>
              </a:rPr>
              <a:t>de la ley por parte del gobierno central </a:t>
            </a:r>
            <a:r>
              <a:rPr lang="es-MX" sz="1200" dirty="0" smtClean="0">
                <a:solidFill>
                  <a:srgbClr val="4D4D4D"/>
                </a:solidFill>
                <a:latin typeface="Helvetica"/>
                <a:cs typeface="Helvetica"/>
              </a:rPr>
              <a:t>-fuente </a:t>
            </a:r>
            <a:r>
              <a:rPr lang="es-MX" sz="1200" dirty="0">
                <a:solidFill>
                  <a:srgbClr val="4D4D4D"/>
                </a:solidFill>
                <a:latin typeface="Helvetica"/>
                <a:cs typeface="Helvetica"/>
              </a:rPr>
              <a:t>de autoridad </a:t>
            </a:r>
            <a:r>
              <a:rPr lang="es-MX" sz="1200" dirty="0" smtClean="0">
                <a:solidFill>
                  <a:srgbClr val="4D4D4D"/>
                </a:solidFill>
                <a:latin typeface="Helvetica"/>
                <a:cs typeface="Helvetica"/>
              </a:rPr>
              <a:t>suprema- </a:t>
            </a:r>
            <a:endParaRPr lang="es-ES" sz="12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152065" y="1119890"/>
            <a:ext cx="1841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4D4D4D"/>
                </a:solidFill>
                <a:latin typeface="Helvetica"/>
                <a:cs typeface="Helvetica"/>
              </a:rPr>
              <a:t>Administración </a:t>
            </a:r>
            <a:endParaRPr lang="es-ES" sz="14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5189879" y="1851878"/>
            <a:ext cx="1766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4D4D4D"/>
                </a:solidFill>
                <a:latin typeface="Helvetica"/>
                <a:cs typeface="Helvetica"/>
              </a:rPr>
              <a:t>Administrados</a:t>
            </a:r>
            <a:endParaRPr lang="es-ES" sz="140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940" y="1020202"/>
            <a:ext cx="987744" cy="1058696"/>
          </a:xfrm>
          <a:prstGeom prst="rect">
            <a:avLst/>
          </a:prstGeom>
        </p:spPr>
      </p:pic>
      <p:sp>
        <p:nvSpPr>
          <p:cNvPr id="33" name="Marcador de texto 6"/>
          <p:cNvSpPr>
            <a:spLocks noGrp="1"/>
          </p:cNvSpPr>
          <p:nvPr>
            <p:ph type="body" sz="half" idx="15"/>
          </p:nvPr>
        </p:nvSpPr>
        <p:spPr>
          <a:xfrm>
            <a:off x="1802091" y="642444"/>
            <a:ext cx="5884368" cy="321337"/>
          </a:xfrm>
        </p:spPr>
        <p:txBody>
          <a:bodyPr/>
          <a:lstStyle/>
          <a:p>
            <a:r>
              <a:rPr lang="es-ES" sz="1100" dirty="0" smtClean="0"/>
              <a:t>CONCEPTO</a:t>
            </a:r>
            <a:r>
              <a:rPr lang="es-ES" sz="1100" dirty="0" smtClean="0"/>
              <a:t> </a:t>
            </a:r>
            <a:r>
              <a:rPr lang="es-ES" sz="1100" dirty="0" smtClean="0"/>
              <a:t>TRADICIONAL DE LA ADMINISTRACIÓN PÚBLICA</a:t>
            </a:r>
            <a:endParaRPr lang="es-ES" sz="1100" dirty="0"/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774257" y="1589181"/>
            <a:ext cx="186497" cy="137875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7237" y="1308193"/>
            <a:ext cx="547344" cy="54734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985" y="2774062"/>
            <a:ext cx="1146527" cy="1146527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1413537" y="2923335"/>
            <a:ext cx="2960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rgbClr val="4D4D4D"/>
                </a:solidFill>
                <a:latin typeface="Helvetica"/>
                <a:cs typeface="Helvetica"/>
              </a:rPr>
              <a:t>I</a:t>
            </a:r>
            <a:r>
              <a:rPr lang="es-MX" sz="1200" dirty="0" smtClean="0">
                <a:solidFill>
                  <a:srgbClr val="4D4D4D"/>
                </a:solidFill>
                <a:latin typeface="Helvetica"/>
                <a:cs typeface="Helvetica"/>
              </a:rPr>
              <a:t>nclusión </a:t>
            </a:r>
            <a:r>
              <a:rPr lang="es-MX" sz="1200" dirty="0">
                <a:solidFill>
                  <a:srgbClr val="4D4D4D"/>
                </a:solidFill>
                <a:latin typeface="Helvetica"/>
                <a:cs typeface="Helvetica"/>
              </a:rPr>
              <a:t>de la sociedad y sus actores directos e indirectos en el diseño, formulación, elaboración, ejecución y control de sus políticas públicas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518937" y="4434366"/>
            <a:ext cx="5682546" cy="253916"/>
          </a:xfrm>
          <a:prstGeom prst="rect">
            <a:avLst/>
          </a:prstGeom>
          <a:solidFill>
            <a:srgbClr val="FFCD00"/>
          </a:solidFill>
          <a:ln>
            <a:solidFill>
              <a:srgbClr val="FFCD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50" b="1" dirty="0" smtClean="0">
                <a:solidFill>
                  <a:srgbClr val="4D4D4D"/>
                </a:solidFill>
                <a:latin typeface="Helvetica"/>
                <a:cs typeface="Helvetica"/>
              </a:rPr>
              <a:t>ESTADO SOCIAL DE DERECHO </a:t>
            </a:r>
            <a:endParaRPr lang="es-ES" sz="105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954071" y="3971721"/>
            <a:ext cx="1924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b="1" dirty="0" smtClean="0">
                <a:solidFill>
                  <a:srgbClr val="4D4D4D"/>
                </a:solidFill>
                <a:latin typeface="Helvetica"/>
                <a:cs typeface="Helvetica"/>
              </a:rPr>
              <a:t>ESTADO </a:t>
            </a:r>
            <a:endParaRPr lang="es-ES" sz="105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277433" y="4037752"/>
            <a:ext cx="19240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b="1" dirty="0" smtClean="0">
                <a:solidFill>
                  <a:srgbClr val="4D4D4D"/>
                </a:solidFill>
                <a:latin typeface="Helvetica"/>
                <a:cs typeface="Helvetica"/>
              </a:rPr>
              <a:t>CIUDADANÍA  </a:t>
            </a:r>
            <a:endParaRPr lang="es-ES" sz="105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914618" y="3116866"/>
            <a:ext cx="16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ln w="3175">
                  <a:solidFill>
                    <a:srgbClr val="4D4D4D"/>
                  </a:solidFill>
                  <a:prstDash val="solid"/>
                </a:ln>
                <a:solidFill>
                  <a:srgbClr val="FFCD00"/>
                </a:solidFill>
                <a:latin typeface="Helvetica"/>
                <a:cs typeface="Helvetica"/>
              </a:rPr>
              <a:t>=</a:t>
            </a:r>
            <a:r>
              <a:rPr lang="es-ES" sz="4400" dirty="0" smtClean="0">
                <a:solidFill>
                  <a:srgbClr val="FFCD00"/>
                </a:solidFill>
                <a:latin typeface="Helvetica"/>
                <a:cs typeface="Helvetica"/>
              </a:rPr>
              <a:t> </a:t>
            </a:r>
            <a:endParaRPr lang="es-ES" sz="4400" dirty="0">
              <a:solidFill>
                <a:srgbClr val="FFCD00"/>
              </a:solidFill>
              <a:latin typeface="Helvetica"/>
              <a:cs typeface="Helvetica"/>
            </a:endParaRPr>
          </a:p>
        </p:txBody>
      </p:sp>
      <p:sp>
        <p:nvSpPr>
          <p:cNvPr id="21" name="Marcador de texto 3"/>
          <p:cNvSpPr>
            <a:spLocks noGrp="1"/>
          </p:cNvSpPr>
          <p:nvPr>
            <p:ph type="body" sz="half" idx="15"/>
          </p:nvPr>
        </p:nvSpPr>
        <p:spPr>
          <a:xfrm>
            <a:off x="1608315" y="2481980"/>
            <a:ext cx="5713304" cy="603647"/>
          </a:xfrm>
        </p:spPr>
        <p:txBody>
          <a:bodyPr/>
          <a:lstStyle/>
          <a:p>
            <a:pPr algn="just"/>
            <a:r>
              <a:rPr lang="es-CO" sz="1100" dirty="0" smtClean="0"/>
              <a:t>ALCANCE REAL Y ACTUAL DEL MODELO DE ADMINISTRACIÓN PÚBLICA</a:t>
            </a:r>
            <a:endParaRPr lang="es-CO" sz="1100" dirty="0"/>
          </a:p>
        </p:txBody>
      </p:sp>
      <p:sp>
        <p:nvSpPr>
          <p:cNvPr id="22" name="Marcador de contenido 2"/>
          <p:cNvSpPr>
            <a:spLocks noGrp="1"/>
          </p:cNvSpPr>
          <p:nvPr>
            <p:ph sz="half" idx="2"/>
          </p:nvPr>
        </p:nvSpPr>
        <p:spPr>
          <a:xfrm>
            <a:off x="1430446" y="191829"/>
            <a:ext cx="463550" cy="394494"/>
          </a:xfrm>
        </p:spPr>
        <p:txBody>
          <a:bodyPr/>
          <a:lstStyle/>
          <a:p>
            <a:r>
              <a:rPr lang="es-ES" b="1" dirty="0" smtClean="0"/>
              <a:t>2</a:t>
            </a:r>
            <a:endParaRPr lang="es-ES" b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1812098" y="229224"/>
            <a:ext cx="5514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rgbClr val="4D4D4D"/>
                </a:solidFill>
                <a:latin typeface="Helvetica"/>
                <a:cs typeface="Helvetica"/>
              </a:rPr>
              <a:t>BUEN GOBIERNO Y BUENA ADMINISTRACIÓN PÚBLICA</a:t>
            </a:r>
            <a:endParaRPr lang="es-ES" sz="14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743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s-ES" dirty="0"/>
              <a:t>3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9" name="AutoShape 2" descr="Medición desempeño - MIPG - Función Públ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2837688883"/>
              </p:ext>
            </p:extLst>
          </p:nvPr>
        </p:nvGraphicFramePr>
        <p:xfrm>
          <a:off x="1215939" y="621091"/>
          <a:ext cx="6414357" cy="1635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ángulo 2"/>
          <p:cNvSpPr/>
          <p:nvPr/>
        </p:nvSpPr>
        <p:spPr>
          <a:xfrm>
            <a:off x="702982" y="2389146"/>
            <a:ext cx="7660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350" dirty="0" smtClean="0">
                <a:solidFill>
                  <a:srgbClr val="4D4D4D"/>
                </a:solidFill>
                <a:latin typeface="Helvetica"/>
                <a:cs typeface="Helvetica"/>
              </a:rPr>
              <a:t>La </a:t>
            </a:r>
            <a:r>
              <a:rPr lang="es-ES" sz="1350" dirty="0" err="1">
                <a:solidFill>
                  <a:srgbClr val="4D4D4D"/>
                </a:solidFill>
                <a:latin typeface="Helvetica"/>
                <a:cs typeface="Helvetica"/>
              </a:rPr>
              <a:t>bioadministración</a:t>
            </a:r>
            <a:r>
              <a:rPr lang="es-ES" sz="1350" dirty="0">
                <a:solidFill>
                  <a:srgbClr val="4D4D4D"/>
                </a:solidFill>
                <a:latin typeface="Helvetica"/>
                <a:cs typeface="Helvetica"/>
              </a:rPr>
              <a:t> pública es una propuesta de paradigma innovador que redefine la gestión gubernamental. </a:t>
            </a:r>
            <a:r>
              <a:rPr lang="es-ES" sz="1350" dirty="0">
                <a:solidFill>
                  <a:srgbClr val="4D4D4D"/>
                </a:solidFill>
                <a:latin typeface="Helvetica"/>
                <a:cs typeface="Helvetica"/>
              </a:rPr>
              <a:t>Prioriza la preservación y mejora de la vida en todas sus manifestaciones y la construcción de la paz y la convivencia armónica con la naturaleza, así como la superación de toda forma de segregación humana o territorial como mecanismos para prevenir la degradación de la vida</a:t>
            </a:r>
            <a:r>
              <a:rPr lang="es-ES" sz="1350" dirty="0" smtClean="0">
                <a:solidFill>
                  <a:srgbClr val="4D4D4D"/>
                </a:solidFill>
                <a:latin typeface="Helvetica"/>
                <a:cs typeface="Helvetica"/>
              </a:rPr>
              <a:t>.</a:t>
            </a:r>
          </a:p>
          <a:p>
            <a:pPr algn="just"/>
            <a:endParaRPr lang="es-CO" sz="1350" dirty="0">
              <a:solidFill>
                <a:srgbClr val="4D4D4D"/>
              </a:solidFill>
              <a:latin typeface="Helvetica"/>
              <a:cs typeface="Helvetica"/>
            </a:endParaRPr>
          </a:p>
          <a:p>
            <a:pPr algn="just"/>
            <a:r>
              <a:rPr lang="es-ES" sz="1350" dirty="0">
                <a:solidFill>
                  <a:srgbClr val="4D4D4D"/>
                </a:solidFill>
                <a:latin typeface="Helvetica"/>
                <a:cs typeface="Helvetica"/>
              </a:rPr>
              <a:t>Este enfoque trasciende la administración pública tradicional y se convierte en un compromiso mancomunado de todos los estamentos de la sociedad y del Estado, con la sostenibilidad ambiental, la justicia social y la paz. Busca la construcción de una sociedad inclusiva, donde se garantice la igualdad en la calidad de vida y el acceso a oportunidades para todos los miembros de la sociedad y se garantice el cuidado de la naturaleza y su restauración donde haya sufrido daños.</a:t>
            </a:r>
            <a:endParaRPr lang="es-CO" sz="1350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785374" y="130597"/>
            <a:ext cx="5585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solidFill>
                  <a:srgbClr val="4D4D4D"/>
                </a:solidFill>
                <a:latin typeface="Helvetica"/>
                <a:cs typeface="Helvetica"/>
              </a:rPr>
              <a:t>BIO-ADMINISTRACION PARA LA REORGANIZACIÓN DE LAS ADMINISTRACIONES PÚBLICAS</a:t>
            </a:r>
            <a:endParaRPr lang="es-ES" sz="1200" b="1" dirty="0">
              <a:solidFill>
                <a:srgbClr val="4D4D4D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2974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6062</TotalTime>
  <Words>1225</Words>
  <Application>Microsoft Office PowerPoint</Application>
  <PresentationFormat>Presentación en pantalla (16:9)</PresentationFormat>
  <Paragraphs>117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</dc:creator>
  <cp:lastModifiedBy>Melissa Pacheco Pérez</cp:lastModifiedBy>
  <cp:revision>194</cp:revision>
  <dcterms:created xsi:type="dcterms:W3CDTF">2023-05-18T14:24:05Z</dcterms:created>
  <dcterms:modified xsi:type="dcterms:W3CDTF">2024-01-24T23:38:13Z</dcterms:modified>
</cp:coreProperties>
</file>