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142533461" r:id="rId3"/>
    <p:sldId id="2142533454" r:id="rId4"/>
    <p:sldId id="2142533464" r:id="rId5"/>
    <p:sldId id="2142533466" r:id="rId6"/>
    <p:sldId id="2142533467" r:id="rId7"/>
    <p:sldId id="2142533468" r:id="rId8"/>
    <p:sldId id="2142533465" r:id="rId9"/>
    <p:sldId id="2142533469" r:id="rId10"/>
    <p:sldId id="2142533470" r:id="rId11"/>
  </p:sldIdLst>
  <p:sldSz cx="12192000" cy="6858000"/>
  <p:notesSz cx="6858000" cy="9144000"/>
  <p:defaultTextStyle>
    <a:defPPr>
      <a:defRPr lang="es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4" autoAdjust="0"/>
    <p:restoredTop sz="94648"/>
  </p:normalViewPr>
  <p:slideViewPr>
    <p:cSldViewPr snapToGrid="0">
      <p:cViewPr varScale="1">
        <p:scale>
          <a:sx n="72" d="100"/>
          <a:sy n="72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Downloads\RAFAE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Downloads\RAFAE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Downloads\evolucion%20electora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Nunito" pitchFamily="2" charset="77"/>
                <a:ea typeface="+mn-ea"/>
                <a:cs typeface="+mn-cs"/>
              </a:defRPr>
            </a:pPr>
            <a:r>
              <a:rPr lang="es-MX" sz="2000" b="1">
                <a:latin typeface="Nunito" pitchFamily="2" charset="77"/>
              </a:rPr>
              <a:t>Ingresos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Nunito" pitchFamily="2" charset="77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DF5-443D-A960-7C030E6AC8A0}"/>
              </c:ext>
            </c:extLst>
          </c:dPt>
          <c:dPt>
            <c:idx val="1"/>
            <c:bubble3D val="0"/>
            <c:spPr>
              <a:solidFill>
                <a:srgbClr val="00206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DF5-443D-A960-7C030E6AC8A0}"/>
              </c:ext>
            </c:extLst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DF5-443D-A960-7C030E6AC8A0}"/>
              </c:ext>
            </c:extLst>
          </c:dPt>
          <c:dLbls>
            <c:dLbl>
              <c:idx val="1"/>
              <c:layout>
                <c:manualLayout>
                  <c:x val="0.10354012666030903"/>
                  <c:y val="7.1322473932580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DF5-443D-A960-7C030E6AC8A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Nunito" pitchFamily="2" charset="77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Hoja1!$A$2:$A$4</c:f>
              <c:strCache>
                <c:ptCount val="3"/>
                <c:pt idx="0">
                  <c:v>Nación</c:v>
                </c:pt>
                <c:pt idx="1">
                  <c:v>Departamentos</c:v>
                </c:pt>
                <c:pt idx="2">
                  <c:v>Municipios</c:v>
                </c:pt>
              </c:strCache>
            </c:strRef>
          </c:cat>
          <c:val>
            <c:numRef>
              <c:f>Hoja1!$B$2:$B$4</c:f>
              <c:numCache>
                <c:formatCode>0%</c:formatCode>
                <c:ptCount val="3"/>
                <c:pt idx="0">
                  <c:v>0.81</c:v>
                </c:pt>
                <c:pt idx="1">
                  <c:v>0.05</c:v>
                </c:pt>
                <c:pt idx="2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DF5-443D-A960-7C030E6AC8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Nunito" pitchFamily="2" charset="77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Nunito" pitchFamily="2" charset="77"/>
                <a:ea typeface="+mn-ea"/>
                <a:cs typeface="+mn-cs"/>
              </a:defRPr>
            </a:pPr>
            <a:r>
              <a:rPr lang="es-MX" sz="2000" b="1" dirty="0">
                <a:latin typeface="Nunito" pitchFamily="2" charset="77"/>
              </a:rPr>
              <a:t>Gastos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Nunito" pitchFamily="2" charset="77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D2-4217-8C8A-B6425037E19D}"/>
              </c:ext>
            </c:extLst>
          </c:dPt>
          <c:dPt>
            <c:idx val="1"/>
            <c:bubble3D val="0"/>
            <c:spPr>
              <a:solidFill>
                <a:srgbClr val="00206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D2-4217-8C8A-B6425037E19D}"/>
              </c:ext>
            </c:extLst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5D2-4217-8C8A-B6425037E19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Nunito" pitchFamily="2" charset="77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Hoja1!$A$8:$A$10</c:f>
              <c:strCache>
                <c:ptCount val="3"/>
                <c:pt idx="0">
                  <c:v>Nación</c:v>
                </c:pt>
                <c:pt idx="1">
                  <c:v>Departamentos</c:v>
                </c:pt>
                <c:pt idx="2">
                  <c:v>Municipios</c:v>
                </c:pt>
              </c:strCache>
            </c:strRef>
          </c:cat>
          <c:val>
            <c:numRef>
              <c:f>Hoja1!$B$8:$B$10</c:f>
              <c:numCache>
                <c:formatCode>0%</c:formatCode>
                <c:ptCount val="3"/>
                <c:pt idx="0">
                  <c:v>0.68</c:v>
                </c:pt>
                <c:pt idx="1">
                  <c:v>0.09</c:v>
                </c:pt>
                <c:pt idx="2">
                  <c:v>0.23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5D2-4217-8C8A-B6425037E1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Nunito" pitchFamily="2" charset="77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2000" b="1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Tasa promedio de </a:t>
            </a:r>
            <a:r>
              <a:rPr lang="es-MX" sz="2000" b="1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Nunito" pitchFamily="2" charset="77"/>
              </a:rPr>
              <a:t>participación</a:t>
            </a:r>
            <a:r>
              <a:rPr lang="es-MX" sz="2000" b="1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 electoral (1998 -2023)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2AC-024F-AC97-A51ACA69D981}"/>
              </c:ext>
            </c:extLst>
          </c:dPt>
          <c:dPt>
            <c:idx val="1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2AC-024F-AC97-A51ACA69D981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2AC-024F-AC97-A51ACA69D98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Hoja1!$A$84:$A$86</c:f>
              <c:strCache>
                <c:ptCount val="3"/>
                <c:pt idx="0">
                  <c:v>Gobernación </c:v>
                </c:pt>
                <c:pt idx="1">
                  <c:v>Alcaldia </c:v>
                </c:pt>
                <c:pt idx="2">
                  <c:v>Presidencia</c:v>
                </c:pt>
              </c:strCache>
            </c:strRef>
          </c:cat>
          <c:val>
            <c:numRef>
              <c:f>Hoja1!$B$84:$B$86</c:f>
              <c:numCache>
                <c:formatCode>0%</c:formatCode>
                <c:ptCount val="3"/>
                <c:pt idx="0">
                  <c:v>0.6</c:v>
                </c:pt>
                <c:pt idx="1">
                  <c:v>0.61</c:v>
                </c:pt>
                <c:pt idx="2">
                  <c:v>0.49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2AC-024F-AC97-A51ACA69D9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7664512"/>
        <c:axId val="348172544"/>
      </c:barChart>
      <c:catAx>
        <c:axId val="367664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48172544"/>
        <c:crosses val="autoZero"/>
        <c:auto val="1"/>
        <c:lblAlgn val="ctr"/>
        <c:lblOffset val="100"/>
        <c:noMultiLvlLbl val="0"/>
      </c:catAx>
      <c:valAx>
        <c:axId val="348172544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67664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6F62-6F5C-A64A-A02B-64930C54978D}" type="datetimeFigureOut">
              <a:rPr lang="es-US" smtClean="0"/>
              <a:t>1/24/2024</a:t>
            </a:fld>
            <a:endParaRPr lang="es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9B13A-EAAF-684E-8842-DF67CBF9CCAC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878900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498bf0642e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498bf0642e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498bf0642e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498bf0642e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4265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498bf0642e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498bf0642e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71705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498bf0642e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498bf0642e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0631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498bf0642e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498bf0642e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9916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B690C2-67DE-EDAF-ECAA-30D141C834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1AF53B2-4EC8-AE51-35F9-32F9706F60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AEACB78-2DD9-EB00-6075-5EEE84B74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7C84-BAC2-0747-B579-B81B32048F36}" type="datetimeFigureOut">
              <a:rPr lang="es-US" smtClean="0"/>
              <a:t>1/24/2024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3B93F95-C8A1-B7A6-161E-13120A176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659044E-8EC7-ACF3-9B2F-04E076A07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1545-748B-7444-A1E6-8DDDE261F8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26870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7B6B53-F023-BADF-5229-7180A7E77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19C1B50-B828-7D6F-1E50-B7009E18E8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0054FD2-01C9-CB41-201A-0FA6D390A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7C84-BAC2-0747-B579-B81B32048F36}" type="datetimeFigureOut">
              <a:rPr lang="es-US" smtClean="0"/>
              <a:t>1/24/2024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53A1084-D1B8-1961-E435-A746DECC0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DB8B400-480E-D402-193B-E88F37A6E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1545-748B-7444-A1E6-8DDDE261F8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121018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7E57643-3B4E-C422-88D1-D87E5178D0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BDF6CD7-9568-96EF-7F9E-03CA42BD90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5541E29-4051-2F14-7A42-1D710D284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7C84-BAC2-0747-B579-B81B32048F36}" type="datetimeFigureOut">
              <a:rPr lang="es-US" smtClean="0"/>
              <a:t>1/24/2024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9DA7B6-6A96-3A5A-2377-1948C3D94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8BAECED-2353-424C-338B-7E8774BBA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1545-748B-7444-A1E6-8DDDE261F8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630750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s-US" smtClean="0"/>
              <a:pPr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45227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1335C6-FB85-B238-660A-C0C71D41A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5DC0734-4CCA-91A4-E992-C89E9CCA0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37BEEAA-D2FC-5393-7E0E-A117392B1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7C84-BAC2-0747-B579-B81B32048F36}" type="datetimeFigureOut">
              <a:rPr lang="es-US" smtClean="0"/>
              <a:t>1/24/2024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44337B-3B1F-F6BE-2319-34F03C30E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0814F01-449B-0434-6F81-E63537DC2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1545-748B-7444-A1E6-8DDDE261F8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807385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2B0F8D-C925-BA62-C4F6-3A2B09074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4198C5B-F2B6-F6F9-C0F4-3503D5A4A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15F8DB0-929E-D907-5306-C60C6B416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7C84-BAC2-0747-B579-B81B32048F36}" type="datetimeFigureOut">
              <a:rPr lang="es-US" smtClean="0"/>
              <a:t>1/24/2024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FD46DE3-440C-C147-A248-A375BE279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99D615-F16C-F3C2-FEE1-6753BC63D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1545-748B-7444-A1E6-8DDDE261F8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680589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A6141E-A59E-2432-AA80-8A491C7C3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7E521E-44B7-63FF-7894-2657512F5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E11CB29-EBBC-9B3D-56C9-29DA647DFA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6E2F929-605F-4DC1-604B-1545DBA1F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7C84-BAC2-0747-B579-B81B32048F36}" type="datetimeFigureOut">
              <a:rPr lang="es-US" smtClean="0"/>
              <a:t>1/24/2024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085C0A1-8D11-CE6F-C4A0-51EEB6CFE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5572B50-B262-A6DC-1489-A4F5D4841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1545-748B-7444-A1E6-8DDDE261F8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662879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BDAA07-F7F7-F34E-1C3F-29C77F80B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E68FFB-9DD4-3C01-7C5F-0CF25E2B9D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7918D9-A3F9-4C1C-14BA-4972369A78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D6755D9-9448-C1F8-B200-09C7AEE420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3E7FBB5-7E53-4686-D507-CB26B9D44F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A6BECCF-6ECD-35F9-34C9-C5646B5E5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7C84-BAC2-0747-B579-B81B32048F36}" type="datetimeFigureOut">
              <a:rPr lang="es-US" smtClean="0"/>
              <a:t>1/24/2024</a:t>
            </a:fld>
            <a:endParaRPr lang="es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5275925-F6F9-DAF1-CB5E-FE7BA71A9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75616D9-639F-4C5A-93B4-32E4187B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1545-748B-7444-A1E6-8DDDE261F8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4141776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6F2D3F-6962-DCEB-86B5-46A8D7E5F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DEB0C73-B108-35A9-444B-4DBFCDCF0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7C84-BAC2-0747-B579-B81B32048F36}" type="datetimeFigureOut">
              <a:rPr lang="es-US" smtClean="0"/>
              <a:t>1/24/2024</a:t>
            </a:fld>
            <a:endParaRPr lang="es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81EC106-3B22-B031-C66A-8FCE480D1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8C80537-2BDE-B9A3-A3AE-7898B07C7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1545-748B-7444-A1E6-8DDDE261F8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808559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520D0F2-90EC-2E1A-6871-17E41183B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7C84-BAC2-0747-B579-B81B32048F36}" type="datetimeFigureOut">
              <a:rPr lang="es-US" smtClean="0"/>
              <a:t>1/24/2024</a:t>
            </a:fld>
            <a:endParaRPr lang="es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D8DF2B9-7579-D6CD-42B3-DE289D818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9BE2F54-4E19-7521-5A1E-8CCB8C806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1545-748B-7444-A1E6-8DDDE261F8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931242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979D73-0681-D02C-14B5-7EF329CF5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76FA34-A00E-F4ED-2E70-823AEBD22A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EA81306-4F5D-C6F8-15A8-1D65FDA2F7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E5713F1-D0FB-C42E-D65E-D4D94A3D5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7C84-BAC2-0747-B579-B81B32048F36}" type="datetimeFigureOut">
              <a:rPr lang="es-US" smtClean="0"/>
              <a:t>1/24/2024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7C4FA8-EEE8-89C2-80B5-5DC232CA7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306A40E-564A-4001-E903-53AA3196C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1545-748B-7444-A1E6-8DDDE261F8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531131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18AFBE-45CC-9822-8043-5B26EFB83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8FAFF04-139B-E625-6DE3-82EB88830C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638B6C-45AB-31AB-D5F1-069759BF3C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662E0C2-B80E-3F58-F33A-B0D7AFD7D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7C84-BAC2-0747-B579-B81B32048F36}" type="datetimeFigureOut">
              <a:rPr lang="es-US" smtClean="0"/>
              <a:t>1/24/2024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FC83C11-896B-3BE6-856A-6CB8D2A47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F7158E6-4FA7-93B5-AB6D-A7FDBF266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1545-748B-7444-A1E6-8DDDE261F8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934055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B594387-866A-5152-12D4-6DF2C8BA4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F77004B-30AB-5252-61D2-4980FEFBB2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643A94D-716C-0887-B919-CF8320DC69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D7C84-BAC2-0747-B579-B81B32048F36}" type="datetimeFigureOut">
              <a:rPr lang="es-US" smtClean="0"/>
              <a:t>1/24/2024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914FF50-A783-6428-E54F-22E25C2B74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F794B-DB26-9B80-42C2-C4454CD545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D1545-748B-7444-A1E6-8DDDE261F8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884688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hyperlink" Target="http://www.prosantander.org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6.png"/><Relationship Id="rId4" Type="http://schemas.microsoft.com/office/2007/relationships/hdphoto" Target="../media/hdphoto2.wdp"/><Relationship Id="rId9" Type="http://schemas.openxmlformats.org/officeDocument/2006/relationships/hyperlink" Target="http://www.prosantander.or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99;g2595fdd32a4_0_0">
            <a:extLst>
              <a:ext uri="{FF2B5EF4-FFF2-40B4-BE49-F238E27FC236}">
                <a16:creationId xmlns:a16="http://schemas.microsoft.com/office/drawing/2014/main" id="{E5B0A00F-F55B-B87D-EECD-B0F9DD0C8300}"/>
              </a:ext>
            </a:extLst>
          </p:cNvPr>
          <p:cNvPicPr preferRelativeResize="0"/>
          <p:nvPr/>
        </p:nvPicPr>
        <p:blipFill rotWithShape="1">
          <a:blip r:embed="rId3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47215" r="8656" b="24192"/>
          <a:stretch/>
        </p:blipFill>
        <p:spPr>
          <a:xfrm>
            <a:off x="7069343" y="1677190"/>
            <a:ext cx="5380117" cy="519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Logotipo, carga e historial de Instagram">
            <a:extLst>
              <a:ext uri="{FF2B5EF4-FFF2-40B4-BE49-F238E27FC236}">
                <a16:creationId xmlns:a16="http://schemas.microsoft.com/office/drawing/2014/main" id="{23FF0D05-508B-499A-BBFF-09F5A1378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780" y="6101127"/>
            <a:ext cx="294518" cy="249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Logotipo de LinkedIn™: descargue el último logotipo oficial ...">
            <a:extLst>
              <a:ext uri="{FF2B5EF4-FFF2-40B4-BE49-F238E27FC236}">
                <a16:creationId xmlns:a16="http://schemas.microsoft.com/office/drawing/2014/main" id="{37D96BBB-B8E8-44C6-8167-59BF0040B8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381"/>
          <a:stretch/>
        </p:blipFill>
        <p:spPr bwMode="auto">
          <a:xfrm>
            <a:off x="5923375" y="6103282"/>
            <a:ext cx="283938" cy="24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7761D674-1DCA-40EB-A958-FD655AE3F2B9}"/>
              </a:ext>
            </a:extLst>
          </p:cNvPr>
          <p:cNvSpPr txBox="1"/>
          <p:nvPr/>
        </p:nvSpPr>
        <p:spPr>
          <a:xfrm>
            <a:off x="4367998" y="6062987"/>
            <a:ext cx="150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13264F"/>
                </a:solidFill>
                <a:latin typeface="Nunito" pitchFamily="2" charset="77"/>
                <a:ea typeface="Urbanist Medium" panose="020B0604020202020204" charset="0"/>
                <a:cs typeface="Urbanist Medium" panose="020B0604020202020204" charset="0"/>
              </a:rPr>
              <a:t>@pro_santander</a:t>
            </a:r>
            <a:endParaRPr lang="es-CO" sz="1400" dirty="0">
              <a:solidFill>
                <a:srgbClr val="13264F"/>
              </a:solidFill>
              <a:latin typeface="Nunito" pitchFamily="2" charset="77"/>
              <a:ea typeface="Urbanist Medium" panose="020B0604020202020204" charset="0"/>
              <a:cs typeface="Urbanist Medium" panose="020B060402020202020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800B430-8B18-4532-9208-50F9B2310C22}"/>
              </a:ext>
            </a:extLst>
          </p:cNvPr>
          <p:cNvSpPr txBox="1"/>
          <p:nvPr/>
        </p:nvSpPr>
        <p:spPr>
          <a:xfrm>
            <a:off x="2660753" y="6071795"/>
            <a:ext cx="150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13264F"/>
                </a:solidFill>
                <a:latin typeface="Nunito" pitchFamily="2" charset="77"/>
                <a:ea typeface="Urbanist Medium" panose="020B0604020202020204" charset="0"/>
                <a:cs typeface="Urbanist Medium" panose="020B0604020202020204" charset="0"/>
              </a:rPr>
              <a:t>@</a:t>
            </a:r>
            <a:r>
              <a:rPr lang="es-ES" sz="1400" dirty="0" err="1">
                <a:solidFill>
                  <a:srgbClr val="13264F"/>
                </a:solidFill>
                <a:latin typeface="Nunito" pitchFamily="2" charset="77"/>
                <a:ea typeface="Urbanist Medium" panose="020B0604020202020204" charset="0"/>
                <a:cs typeface="Urbanist Medium" panose="020B0604020202020204" charset="0"/>
              </a:rPr>
              <a:t>prosantander</a:t>
            </a:r>
            <a:endParaRPr lang="es-CO" sz="1400" dirty="0">
              <a:solidFill>
                <a:srgbClr val="13264F"/>
              </a:solidFill>
              <a:latin typeface="Nunito" pitchFamily="2" charset="77"/>
              <a:ea typeface="Urbanist Medium" panose="020B0604020202020204" charset="0"/>
              <a:cs typeface="Urbanist Medium" panose="020B060402020202020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4218C4E-56D7-4CBC-A333-F645BC0784F6}"/>
              </a:ext>
            </a:extLst>
          </p:cNvPr>
          <p:cNvSpPr txBox="1"/>
          <p:nvPr/>
        </p:nvSpPr>
        <p:spPr>
          <a:xfrm>
            <a:off x="7754106" y="6062987"/>
            <a:ext cx="14403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13264F"/>
                </a:solidFill>
                <a:latin typeface="Nunito" pitchFamily="2" charset="77"/>
                <a:ea typeface="Urbanist Medium" panose="020B0604020202020204" charset="0"/>
                <a:cs typeface="Urbanist Medium" panose="020B0604020202020204" charset="0"/>
              </a:rPr>
              <a:t>@</a:t>
            </a:r>
            <a:r>
              <a:rPr lang="es-ES" sz="1400" dirty="0" err="1">
                <a:solidFill>
                  <a:srgbClr val="13264F"/>
                </a:solidFill>
                <a:latin typeface="Nunito" pitchFamily="2" charset="77"/>
                <a:ea typeface="Urbanist Medium" panose="020B0604020202020204" charset="0"/>
                <a:cs typeface="Urbanist Medium" panose="020B0604020202020204" charset="0"/>
              </a:rPr>
              <a:t>prosantander</a:t>
            </a:r>
            <a:endParaRPr lang="es-CO" sz="1400" dirty="0">
              <a:solidFill>
                <a:srgbClr val="13264F"/>
              </a:solidFill>
              <a:latin typeface="Nunito" pitchFamily="2" charset="77"/>
              <a:ea typeface="Urbanist Medium" panose="020B0604020202020204" charset="0"/>
              <a:cs typeface="Urbanist Medium" panose="020B0604020202020204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B68702AB-4976-48FD-B3AE-65A1FB010150}"/>
              </a:ext>
            </a:extLst>
          </p:cNvPr>
          <p:cNvSpPr txBox="1"/>
          <p:nvPr/>
        </p:nvSpPr>
        <p:spPr>
          <a:xfrm>
            <a:off x="9530867" y="6062987"/>
            <a:ext cx="3486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13264F"/>
                </a:solidFill>
                <a:latin typeface="Nunito" pitchFamily="2" charset="77"/>
                <a:ea typeface="Urbanist Medium" panose="020B0604020202020204" charset="0"/>
                <a:cs typeface="Urbanist Medium" panose="020B0604020202020204" charset="0"/>
              </a:rPr>
              <a:t>@</a:t>
            </a:r>
            <a:r>
              <a:rPr lang="es-ES" sz="1400" dirty="0" err="1">
                <a:solidFill>
                  <a:srgbClr val="13264F"/>
                </a:solidFill>
                <a:latin typeface="Nunito" pitchFamily="2" charset="77"/>
                <a:ea typeface="Urbanist Medium" panose="020B0604020202020204" charset="0"/>
                <a:cs typeface="Urbanist Medium" panose="020B0604020202020204" charset="0"/>
              </a:rPr>
              <a:t>prosantander</a:t>
            </a:r>
            <a:endParaRPr lang="es-CO" sz="1400" dirty="0">
              <a:solidFill>
                <a:srgbClr val="13264F"/>
              </a:solidFill>
              <a:latin typeface="Nunito" pitchFamily="2" charset="77"/>
              <a:ea typeface="Urbanist Medium" panose="020B0604020202020204" charset="0"/>
              <a:cs typeface="Urbanist Medium" panose="020B060402020202020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4D23443-872E-46AB-B65C-C0FA452D530C}"/>
              </a:ext>
            </a:extLst>
          </p:cNvPr>
          <p:cNvSpPr txBox="1"/>
          <p:nvPr/>
        </p:nvSpPr>
        <p:spPr>
          <a:xfrm>
            <a:off x="6207313" y="6088506"/>
            <a:ext cx="1342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13264F"/>
                </a:solidFill>
                <a:latin typeface="Nunito" pitchFamily="2" charset="77"/>
                <a:ea typeface="Urbanist Medium" panose="020B0604020202020204" charset="0"/>
                <a:cs typeface="Urbanist Medium" panose="020B0604020202020204" charset="0"/>
              </a:rPr>
              <a:t>Prosantander</a:t>
            </a:r>
            <a:endParaRPr lang="es-CO" sz="1400" dirty="0">
              <a:solidFill>
                <a:srgbClr val="13264F"/>
              </a:solidFill>
              <a:latin typeface="Nunito" pitchFamily="2" charset="77"/>
              <a:ea typeface="Urbanist Medium" panose="020B0604020202020204" charset="0"/>
              <a:cs typeface="Urbanist Medium" panose="020B0604020202020204" charset="0"/>
            </a:endParaRPr>
          </a:p>
        </p:txBody>
      </p:sp>
      <p:pic>
        <p:nvPicPr>
          <p:cNvPr id="1026" name="Picture 2" descr="Facebook Logo PNG Vector (SVG) Free Download">
            <a:extLst>
              <a:ext uri="{FF2B5EF4-FFF2-40B4-BE49-F238E27FC236}">
                <a16:creationId xmlns:a16="http://schemas.microsoft.com/office/drawing/2014/main" id="{C8120436-93C5-4FD6-9308-D0630D52E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950" y="6117157"/>
            <a:ext cx="198776" cy="19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Youtube Logo PNG Vectors Free Download">
            <a:extLst>
              <a:ext uri="{FF2B5EF4-FFF2-40B4-BE49-F238E27FC236}">
                <a16:creationId xmlns:a16="http://schemas.microsoft.com/office/drawing/2014/main" id="{8F5841B4-E912-4CEE-A658-03D1D762C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5624" y="6117157"/>
            <a:ext cx="275243" cy="19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19CFEDC0-6124-4736-A767-0D09D43C5B9D}"/>
              </a:ext>
            </a:extLst>
          </p:cNvPr>
          <p:cNvSpPr txBox="1"/>
          <p:nvPr/>
        </p:nvSpPr>
        <p:spPr>
          <a:xfrm>
            <a:off x="3307425" y="6408764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1400" dirty="0">
                <a:solidFill>
                  <a:srgbClr val="13264F"/>
                </a:solidFill>
                <a:latin typeface="Nunito" pitchFamily="2" charset="77"/>
                <a:ea typeface="Urbanist Medium" panose="020B0604020202020204" charset="0"/>
                <a:cs typeface="Urbanist Medium" panose="020B060402020202020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www.prosantander.org</a:t>
            </a:r>
            <a:endParaRPr lang="es-CO" sz="1400" dirty="0">
              <a:solidFill>
                <a:srgbClr val="13264F"/>
              </a:solidFill>
              <a:latin typeface="Nunito" pitchFamily="2" charset="77"/>
              <a:ea typeface="Urbanist Medium" panose="020B0604020202020204" charset="0"/>
              <a:cs typeface="Urbanist Medium" panose="020B0604020202020204" charset="0"/>
            </a:endParaRPr>
          </a:p>
        </p:txBody>
      </p:sp>
      <p:pic>
        <p:nvPicPr>
          <p:cNvPr id="2" name="Picture 2" descr="Logo X - Vectores y PSD gratuitos para descargar">
            <a:extLst>
              <a:ext uri="{FF2B5EF4-FFF2-40B4-BE49-F238E27FC236}">
                <a16:creationId xmlns:a16="http://schemas.microsoft.com/office/drawing/2014/main" id="{64E2698B-8CE8-39DB-9F66-1C32649A0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073" y="6085669"/>
            <a:ext cx="262415" cy="26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25D44864-BAD6-34AD-F135-9B99E8F80C5C}"/>
              </a:ext>
            </a:extLst>
          </p:cNvPr>
          <p:cNvSpPr/>
          <p:nvPr/>
        </p:nvSpPr>
        <p:spPr>
          <a:xfrm>
            <a:off x="0" y="0"/>
            <a:ext cx="58461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S" dirty="0"/>
          </a:p>
        </p:txBody>
      </p:sp>
      <p:sp>
        <p:nvSpPr>
          <p:cNvPr id="7" name="Google Shape;54;p13">
            <a:extLst>
              <a:ext uri="{FF2B5EF4-FFF2-40B4-BE49-F238E27FC236}">
                <a16:creationId xmlns:a16="http://schemas.microsoft.com/office/drawing/2014/main" id="{EB38E93E-7FAD-B6FB-C1E1-F8A4189B9C69}"/>
              </a:ext>
            </a:extLst>
          </p:cNvPr>
          <p:cNvSpPr txBox="1"/>
          <p:nvPr/>
        </p:nvSpPr>
        <p:spPr>
          <a:xfrm>
            <a:off x="984550" y="1677190"/>
            <a:ext cx="10741750" cy="2769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US" sz="2800" b="1" dirty="0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Segunda audiencia </a:t>
            </a:r>
            <a:r>
              <a:rPr lang="en-US" sz="2800" b="1" dirty="0" err="1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Pública</a:t>
            </a:r>
            <a:r>
              <a:rPr lang="en-US" sz="2800" b="1" dirty="0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 </a:t>
            </a:r>
            <a:r>
              <a:rPr lang="en-US" sz="2800" b="1" dirty="0" err="1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Regiones</a:t>
            </a:r>
            <a:r>
              <a:rPr lang="en-US" sz="2800" b="1" dirty="0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 </a:t>
            </a:r>
            <a:r>
              <a:rPr lang="en-US" sz="2800" b="1" dirty="0" err="1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Autonómicas</a:t>
            </a:r>
            <a:r>
              <a:rPr lang="en-US" sz="2800" b="1" dirty="0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 </a:t>
            </a:r>
          </a:p>
          <a:p>
            <a:r>
              <a:rPr lang="en-US" sz="2800" b="1" dirty="0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“Una </a:t>
            </a:r>
            <a:r>
              <a:rPr lang="en-US" sz="2800" b="1" dirty="0" err="1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salida</a:t>
            </a:r>
            <a:r>
              <a:rPr lang="en-US" sz="2800" b="1" dirty="0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 para </a:t>
            </a:r>
            <a:r>
              <a:rPr lang="en-US" sz="2800" b="1" dirty="0" err="1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el</a:t>
            </a:r>
            <a:r>
              <a:rPr lang="en-US" sz="2800" b="1" dirty="0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 Desarrollo, la </a:t>
            </a:r>
            <a:r>
              <a:rPr lang="en-US" sz="2800" b="1" dirty="0" err="1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riqueza</a:t>
            </a:r>
            <a:r>
              <a:rPr lang="en-US" sz="2800" b="1" dirty="0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 y la Paz </a:t>
            </a:r>
            <a:r>
              <a:rPr lang="en-US" sz="2800" b="1" dirty="0" err="1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en</a:t>
            </a:r>
            <a:r>
              <a:rPr lang="en-US" sz="2800" b="1" dirty="0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 Colombia”</a:t>
            </a:r>
          </a:p>
          <a:p>
            <a:endParaRPr lang="en-US" sz="2800" b="1" dirty="0">
              <a:solidFill>
                <a:srgbClr val="FF8201"/>
              </a:solidFill>
              <a:latin typeface="Nunito" pitchFamily="2" charset="77"/>
              <a:ea typeface="Urbanist"/>
              <a:cs typeface="Urbanist"/>
              <a:sym typeface="Urbanist"/>
            </a:endParaRPr>
          </a:p>
          <a:p>
            <a:r>
              <a:rPr lang="es-ES_tradnl" sz="2000" dirty="0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Rafael Marín Valencia</a:t>
            </a:r>
          </a:p>
          <a:p>
            <a:r>
              <a:rPr lang="es-ES_tradnl" sz="2000" dirty="0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Presidente de la Junta Directiva de </a:t>
            </a:r>
            <a:r>
              <a:rPr lang="es-ES_tradnl" sz="2000" dirty="0" err="1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Prosantander</a:t>
            </a:r>
            <a:endParaRPr lang="es-ES_tradnl" sz="2000" dirty="0">
              <a:solidFill>
                <a:srgbClr val="FF8201"/>
              </a:solidFill>
              <a:latin typeface="Nunito" pitchFamily="2" charset="77"/>
              <a:ea typeface="Urbanist"/>
              <a:cs typeface="Urbanist"/>
              <a:sym typeface="Urbanist"/>
            </a:endParaRPr>
          </a:p>
          <a:p>
            <a:r>
              <a:rPr lang="es-ES_tradnl" sz="2000" dirty="0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25 de enero del 2024  </a:t>
            </a:r>
          </a:p>
          <a:p>
            <a:r>
              <a:rPr lang="es-ES_tradnl" sz="2000" dirty="0">
                <a:solidFill>
                  <a:srgbClr val="FF8201"/>
                </a:solidFill>
                <a:latin typeface="Nunito" pitchFamily="2" charset="77"/>
                <a:ea typeface="Urbanist"/>
                <a:cs typeface="Urbanist"/>
                <a:sym typeface="Urbanist"/>
              </a:rPr>
              <a:t>Neomundo Centro de Convenciones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99;g2595fdd32a4_0_0">
            <a:extLst>
              <a:ext uri="{FF2B5EF4-FFF2-40B4-BE49-F238E27FC236}">
                <a16:creationId xmlns:a16="http://schemas.microsoft.com/office/drawing/2014/main" id="{E5B0A00F-F55B-B87D-EECD-B0F9DD0C8300}"/>
              </a:ext>
            </a:extLst>
          </p:cNvPr>
          <p:cNvPicPr preferRelativeResize="0"/>
          <p:nvPr/>
        </p:nvPicPr>
        <p:blipFill rotWithShape="1">
          <a:blip r:embed="rId3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47215" r="8656" b="24192"/>
          <a:stretch/>
        </p:blipFill>
        <p:spPr>
          <a:xfrm>
            <a:off x="7069343" y="1677190"/>
            <a:ext cx="5380117" cy="51989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54;p13">
            <a:extLst>
              <a:ext uri="{FF2B5EF4-FFF2-40B4-BE49-F238E27FC236}">
                <a16:creationId xmlns:a16="http://schemas.microsoft.com/office/drawing/2014/main" id="{A5FBBB46-5D5B-4ABD-99B2-1043ADB321F3}"/>
              </a:ext>
            </a:extLst>
          </p:cNvPr>
          <p:cNvSpPr txBox="1"/>
          <p:nvPr/>
        </p:nvSpPr>
        <p:spPr>
          <a:xfrm>
            <a:off x="2162367" y="2001188"/>
            <a:ext cx="804968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8000" b="1" dirty="0">
                <a:solidFill>
                  <a:srgbClr val="FF8201"/>
                </a:solidFill>
                <a:latin typeface="Urbanist"/>
                <a:ea typeface="Urbanist"/>
                <a:cs typeface="Urbanist"/>
                <a:sym typeface="Urbanist"/>
              </a:rPr>
              <a:t>GRACIAS</a:t>
            </a:r>
            <a:endParaRPr sz="8000" b="1" dirty="0">
              <a:solidFill>
                <a:srgbClr val="FF820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pic>
        <p:nvPicPr>
          <p:cNvPr id="11" name="Picture 2" descr="Logotipo, carga e historial de Instagram">
            <a:extLst>
              <a:ext uri="{FF2B5EF4-FFF2-40B4-BE49-F238E27FC236}">
                <a16:creationId xmlns:a16="http://schemas.microsoft.com/office/drawing/2014/main" id="{23FF0D05-508B-499A-BBFF-09F5A1378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492" y="5192705"/>
            <a:ext cx="306563" cy="25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Logotipo de LinkedIn™: descargue el último logotipo oficial ...">
            <a:extLst>
              <a:ext uri="{FF2B5EF4-FFF2-40B4-BE49-F238E27FC236}">
                <a16:creationId xmlns:a16="http://schemas.microsoft.com/office/drawing/2014/main" id="{37D96BBB-B8E8-44C6-8167-59BF0040B8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381"/>
          <a:stretch/>
        </p:blipFill>
        <p:spPr bwMode="auto">
          <a:xfrm>
            <a:off x="7987710" y="4344881"/>
            <a:ext cx="344665" cy="297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7761D674-1DCA-40EB-A958-FD655AE3F2B9}"/>
              </a:ext>
            </a:extLst>
          </p:cNvPr>
          <p:cNvSpPr txBox="1"/>
          <p:nvPr/>
        </p:nvSpPr>
        <p:spPr>
          <a:xfrm>
            <a:off x="5392233" y="4267758"/>
            <a:ext cx="231106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33" dirty="0">
                <a:solidFill>
                  <a:srgbClr val="13264F"/>
                </a:solidFill>
                <a:latin typeface="Urbanist Medium" panose="020B0604020202020204" charset="0"/>
                <a:ea typeface="Urbanist Medium" panose="020B0604020202020204" charset="0"/>
                <a:cs typeface="Urbanist Medium" panose="020B0604020202020204" charset="0"/>
              </a:rPr>
              <a:t>@pro_santander</a:t>
            </a:r>
            <a:endParaRPr lang="es-CO" sz="2133" dirty="0">
              <a:solidFill>
                <a:srgbClr val="13264F"/>
              </a:solidFill>
              <a:latin typeface="Urbanist Medium" panose="020B0604020202020204" charset="0"/>
              <a:ea typeface="Urbanist Medium" panose="020B0604020202020204" charset="0"/>
              <a:cs typeface="Urbanist Medium" panose="020B060402020202020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800B430-8B18-4532-9208-50F9B2310C22}"/>
              </a:ext>
            </a:extLst>
          </p:cNvPr>
          <p:cNvSpPr txBox="1"/>
          <p:nvPr/>
        </p:nvSpPr>
        <p:spPr>
          <a:xfrm>
            <a:off x="2549787" y="4284459"/>
            <a:ext cx="348634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33" dirty="0">
                <a:solidFill>
                  <a:srgbClr val="13264F"/>
                </a:solidFill>
                <a:latin typeface="Urbanist Medium" panose="020B0604020202020204" charset="0"/>
                <a:ea typeface="Urbanist Medium" panose="020B0604020202020204" charset="0"/>
                <a:cs typeface="Urbanist Medium" panose="020B0604020202020204" charset="0"/>
              </a:rPr>
              <a:t>@</a:t>
            </a:r>
            <a:r>
              <a:rPr lang="es-ES" sz="2133" dirty="0" err="1">
                <a:solidFill>
                  <a:srgbClr val="13264F"/>
                </a:solidFill>
                <a:latin typeface="Urbanist Medium" panose="020B0604020202020204" charset="0"/>
                <a:ea typeface="Urbanist Medium" panose="020B0604020202020204" charset="0"/>
                <a:cs typeface="Urbanist Medium" panose="020B0604020202020204" charset="0"/>
              </a:rPr>
              <a:t>prosantander</a:t>
            </a:r>
            <a:endParaRPr lang="es-CO" sz="2133" dirty="0">
              <a:solidFill>
                <a:srgbClr val="13264F"/>
              </a:solidFill>
              <a:latin typeface="Urbanist Medium" panose="020B0604020202020204" charset="0"/>
              <a:ea typeface="Urbanist Medium" panose="020B0604020202020204" charset="0"/>
              <a:cs typeface="Urbanist Medium" panose="020B060402020202020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4218C4E-56D7-4CBC-A333-F645BC0784F6}"/>
              </a:ext>
            </a:extLst>
          </p:cNvPr>
          <p:cNvSpPr txBox="1"/>
          <p:nvPr/>
        </p:nvSpPr>
        <p:spPr>
          <a:xfrm>
            <a:off x="4005757" y="5091248"/>
            <a:ext cx="319066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33" dirty="0">
                <a:solidFill>
                  <a:srgbClr val="13264F"/>
                </a:solidFill>
                <a:latin typeface="Urbanist Medium" panose="020B0604020202020204" charset="0"/>
                <a:ea typeface="Urbanist Medium" panose="020B0604020202020204" charset="0"/>
                <a:cs typeface="Urbanist Medium" panose="020B0604020202020204" charset="0"/>
              </a:rPr>
              <a:t>@</a:t>
            </a:r>
            <a:r>
              <a:rPr lang="es-ES" sz="2133" dirty="0" err="1">
                <a:solidFill>
                  <a:srgbClr val="13264F"/>
                </a:solidFill>
                <a:latin typeface="Urbanist Medium" panose="020B0604020202020204" charset="0"/>
                <a:ea typeface="Urbanist Medium" panose="020B0604020202020204" charset="0"/>
                <a:cs typeface="Urbanist Medium" panose="020B0604020202020204" charset="0"/>
              </a:rPr>
              <a:t>prosantander</a:t>
            </a:r>
            <a:endParaRPr lang="es-CO" sz="2133" dirty="0">
              <a:solidFill>
                <a:srgbClr val="13264F"/>
              </a:solidFill>
              <a:latin typeface="Urbanist Medium" panose="020B0604020202020204" charset="0"/>
              <a:ea typeface="Urbanist Medium" panose="020B0604020202020204" charset="0"/>
              <a:cs typeface="Urbanist Medium" panose="020B0604020202020204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B68702AB-4976-48FD-B3AE-65A1FB010150}"/>
              </a:ext>
            </a:extLst>
          </p:cNvPr>
          <p:cNvSpPr txBox="1"/>
          <p:nvPr/>
        </p:nvSpPr>
        <p:spPr>
          <a:xfrm>
            <a:off x="7046663" y="5088075"/>
            <a:ext cx="348634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33" dirty="0">
                <a:solidFill>
                  <a:srgbClr val="13264F"/>
                </a:solidFill>
                <a:latin typeface="Urbanist Medium" panose="020B0604020202020204" charset="0"/>
                <a:ea typeface="Urbanist Medium" panose="020B0604020202020204" charset="0"/>
                <a:cs typeface="Urbanist Medium" panose="020B0604020202020204" charset="0"/>
              </a:rPr>
              <a:t>@</a:t>
            </a:r>
            <a:r>
              <a:rPr lang="es-ES" sz="2133" dirty="0" err="1">
                <a:solidFill>
                  <a:srgbClr val="13264F"/>
                </a:solidFill>
                <a:latin typeface="Urbanist Medium" panose="020B0604020202020204" charset="0"/>
                <a:ea typeface="Urbanist Medium" panose="020B0604020202020204" charset="0"/>
                <a:cs typeface="Urbanist Medium" panose="020B0604020202020204" charset="0"/>
              </a:rPr>
              <a:t>prosantander</a:t>
            </a:r>
            <a:endParaRPr lang="es-CO" sz="2133" dirty="0">
              <a:solidFill>
                <a:srgbClr val="13264F"/>
              </a:solidFill>
              <a:latin typeface="Urbanist Medium" panose="020B0604020202020204" charset="0"/>
              <a:ea typeface="Urbanist Medium" panose="020B0604020202020204" charset="0"/>
              <a:cs typeface="Urbanist Medium" panose="020B060402020202020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4D23443-872E-46AB-B65C-C0FA452D530C}"/>
              </a:ext>
            </a:extLst>
          </p:cNvPr>
          <p:cNvSpPr txBox="1"/>
          <p:nvPr/>
        </p:nvSpPr>
        <p:spPr>
          <a:xfrm>
            <a:off x="8332376" y="4267757"/>
            <a:ext cx="298471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33" dirty="0">
                <a:solidFill>
                  <a:srgbClr val="13264F"/>
                </a:solidFill>
                <a:latin typeface="Urbanist Medium" panose="020B0604020202020204" charset="0"/>
                <a:ea typeface="Urbanist Medium" panose="020B0604020202020204" charset="0"/>
                <a:cs typeface="Urbanist Medium" panose="020B0604020202020204" charset="0"/>
              </a:rPr>
              <a:t>Prosantander</a:t>
            </a:r>
            <a:endParaRPr lang="es-CO" sz="2133" dirty="0">
              <a:solidFill>
                <a:srgbClr val="13264F"/>
              </a:solidFill>
              <a:latin typeface="Urbanist Medium" panose="020B0604020202020204" charset="0"/>
              <a:ea typeface="Urbanist Medium" panose="020B0604020202020204" charset="0"/>
              <a:cs typeface="Urbanist Medium" panose="020B0604020202020204" charset="0"/>
            </a:endParaRPr>
          </a:p>
        </p:txBody>
      </p:sp>
      <p:pic>
        <p:nvPicPr>
          <p:cNvPr id="1026" name="Picture 2" descr="Facebook Logo PNG Vector (SVG) Free Download">
            <a:extLst>
              <a:ext uri="{FF2B5EF4-FFF2-40B4-BE49-F238E27FC236}">
                <a16:creationId xmlns:a16="http://schemas.microsoft.com/office/drawing/2014/main" id="{C8120436-93C5-4FD6-9308-D0630D52E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717" y="4374319"/>
            <a:ext cx="341071" cy="34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Youtube Logo PNG Vectors Free Download">
            <a:extLst>
              <a:ext uri="{FF2B5EF4-FFF2-40B4-BE49-F238E27FC236}">
                <a16:creationId xmlns:a16="http://schemas.microsoft.com/office/drawing/2014/main" id="{8F5841B4-E912-4CEE-A658-03D1D762C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002" y="5194166"/>
            <a:ext cx="390341" cy="27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19CFEDC0-6124-4736-A767-0D09D43C5B9D}"/>
              </a:ext>
            </a:extLst>
          </p:cNvPr>
          <p:cNvSpPr txBox="1"/>
          <p:nvPr/>
        </p:nvSpPr>
        <p:spPr>
          <a:xfrm>
            <a:off x="3139207" y="5661208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2400" dirty="0">
                <a:solidFill>
                  <a:srgbClr val="13264F"/>
                </a:solidFill>
                <a:latin typeface="Urbanist Medium" panose="020B0604020202020204" charset="0"/>
                <a:ea typeface="Urbanist Medium" panose="020B0604020202020204" charset="0"/>
                <a:cs typeface="Urbanist Medium" panose="020B060402020202020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www.prosantander.org</a:t>
            </a:r>
            <a:endParaRPr lang="es-CO" sz="2400" dirty="0">
              <a:solidFill>
                <a:srgbClr val="13264F"/>
              </a:solidFill>
              <a:latin typeface="Urbanist Medium" panose="020B0604020202020204" charset="0"/>
              <a:ea typeface="Urbanist Medium" panose="020B0604020202020204" charset="0"/>
              <a:cs typeface="Urbanist Medium" panose="020B0604020202020204" charset="0"/>
            </a:endParaRPr>
          </a:p>
        </p:txBody>
      </p:sp>
      <p:pic>
        <p:nvPicPr>
          <p:cNvPr id="2" name="Picture 2" descr="Logo X - Vectores y PSD gratuitos para descargar">
            <a:extLst>
              <a:ext uri="{FF2B5EF4-FFF2-40B4-BE49-F238E27FC236}">
                <a16:creationId xmlns:a16="http://schemas.microsoft.com/office/drawing/2014/main" id="{64E2698B-8CE8-39DB-9F66-1C32649A0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430" y="4276653"/>
            <a:ext cx="402771" cy="402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25D44864-BAD6-34AD-F135-9B99E8F80C5C}"/>
              </a:ext>
            </a:extLst>
          </p:cNvPr>
          <p:cNvSpPr/>
          <p:nvPr/>
        </p:nvSpPr>
        <p:spPr>
          <a:xfrm>
            <a:off x="0" y="0"/>
            <a:ext cx="58461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S" dirty="0"/>
          </a:p>
        </p:txBody>
      </p:sp>
    </p:spTree>
    <p:extLst>
      <p:ext uri="{BB962C8B-B14F-4D97-AF65-F5344CB8AC3E}">
        <p14:creationId xmlns:p14="http://schemas.microsoft.com/office/powerpoint/2010/main" val="1137826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CE755E80-EB3F-1E13-80BC-123F6F2C2480}"/>
              </a:ext>
            </a:extLst>
          </p:cNvPr>
          <p:cNvSpPr txBox="1"/>
          <p:nvPr/>
        </p:nvSpPr>
        <p:spPr>
          <a:xfrm>
            <a:off x="755594" y="1539284"/>
            <a:ext cx="10788705" cy="4924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tabLst/>
              <a:defRPr/>
            </a:pPr>
            <a:r>
              <a:rPr lang="es-US" sz="3200" dirty="0">
                <a:solidFill>
                  <a:srgbClr val="002060"/>
                </a:solidFill>
                <a:latin typeface="Nunito" pitchFamily="2" charset="77"/>
              </a:rPr>
              <a:t>Parafraseando a Peter Drucker: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tabLst/>
              <a:defRPr/>
            </a:pPr>
            <a:endParaRPr lang="es-US" sz="4000" dirty="0">
              <a:solidFill>
                <a:srgbClr val="002060"/>
              </a:solidFill>
              <a:latin typeface="Nunito" pitchFamily="2" charset="77"/>
            </a:endParaRP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tabLst/>
              <a:defRPr/>
            </a:pPr>
            <a:r>
              <a:rPr lang="es-US" sz="4000" i="1" dirty="0">
                <a:solidFill>
                  <a:srgbClr val="002060"/>
                </a:solidFill>
                <a:latin typeface="Nunito" pitchFamily="2" charset="77"/>
              </a:rPr>
              <a:t>“U</a:t>
            </a:r>
            <a:r>
              <a:rPr lang="es-US" sz="4000" b="0" i="1" u="none" strike="noStrike" dirty="0">
                <a:solidFill>
                  <a:srgbClr val="002060"/>
                </a:solidFill>
                <a:effectLst/>
                <a:latin typeface="Nunito" pitchFamily="2" charset="77"/>
              </a:rPr>
              <a:t>n buen modelo de descentralización no garantiza el buen desempeño del Estado, pero un mal modelo es garantía de su fracaso”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tabLst/>
              <a:defRPr/>
            </a:pPr>
            <a:endParaRPr lang="es-US" sz="3200" dirty="0">
              <a:solidFill>
                <a:srgbClr val="0F1419"/>
              </a:solidFill>
              <a:latin typeface="TwitterChirp"/>
              <a:ea typeface="Urbanist Medium"/>
              <a:cs typeface="Urbanist Medium"/>
              <a:sym typeface="Arial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tabLst/>
              <a:defRPr/>
            </a:pPr>
            <a:endParaRPr lang="es-CO" sz="3200" dirty="0">
              <a:solidFill>
                <a:srgbClr val="13264F"/>
              </a:solidFill>
              <a:latin typeface="Urbanist Medium"/>
              <a:ea typeface="Urbanist Medium"/>
              <a:cs typeface="Urbanist Medium"/>
              <a:sym typeface="Arial"/>
            </a:endParaRPr>
          </a:p>
          <a:p>
            <a:pPr marL="742950" lvl="1" indent="-285750"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s-CO" sz="3200" dirty="0">
              <a:solidFill>
                <a:srgbClr val="13264F"/>
              </a:solidFill>
              <a:latin typeface="Urbanist Medium"/>
              <a:ea typeface="Urbanist Medium"/>
              <a:cs typeface="Urbanist Medium"/>
              <a:sym typeface="Arial"/>
            </a:endParaRPr>
          </a:p>
          <a:p>
            <a:pPr marL="742950" lvl="1" indent="-285750"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s-CO" dirty="0">
              <a:solidFill>
                <a:srgbClr val="13264F"/>
              </a:solidFill>
              <a:latin typeface="Urbanist Medium"/>
              <a:ea typeface="Urbanist Medium"/>
              <a:cs typeface="Urbanist Medium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1556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2">
            <a:extLst>
              <a:ext uri="{FF2B5EF4-FFF2-40B4-BE49-F238E27FC236}">
                <a16:creationId xmlns:a16="http://schemas.microsoft.com/office/drawing/2014/main" id="{54D9BEB0-E7CB-0D63-C313-73C8AC39BAE8}"/>
              </a:ext>
            </a:extLst>
          </p:cNvPr>
          <p:cNvSpPr txBox="1">
            <a:spLocks/>
          </p:cNvSpPr>
          <p:nvPr/>
        </p:nvSpPr>
        <p:spPr>
          <a:xfrm>
            <a:off x="1514674" y="2856863"/>
            <a:ext cx="9162652" cy="677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tabLst/>
              <a:defRPr/>
            </a:pPr>
            <a:r>
              <a:rPr lang="es-CO" sz="4000" dirty="0">
                <a:solidFill>
                  <a:srgbClr val="13264F"/>
                </a:solidFill>
                <a:latin typeface="Urbanist Medium"/>
                <a:ea typeface="Urbanist Medium"/>
                <a:cs typeface="Urbanist Medium"/>
                <a:sym typeface="Arial"/>
              </a:rPr>
              <a:t>¿Cómo se está midiendo el desempeño de la descentralización en Colombia? </a:t>
            </a:r>
          </a:p>
        </p:txBody>
      </p:sp>
      <p:sp>
        <p:nvSpPr>
          <p:cNvPr id="13" name="Google Shape;69;p15">
            <a:extLst>
              <a:ext uri="{FF2B5EF4-FFF2-40B4-BE49-F238E27FC236}">
                <a16:creationId xmlns:a16="http://schemas.microsoft.com/office/drawing/2014/main" id="{D5266915-6A5A-0A1B-8923-C95B680C4E01}"/>
              </a:ext>
            </a:extLst>
          </p:cNvPr>
          <p:cNvSpPr txBox="1"/>
          <p:nvPr/>
        </p:nvSpPr>
        <p:spPr>
          <a:xfrm>
            <a:off x="996043" y="487185"/>
            <a:ext cx="10199914" cy="677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s-CO" sz="2800" b="1" dirty="0">
                <a:solidFill>
                  <a:srgbClr val="FF8201"/>
                </a:solidFill>
                <a:latin typeface="Urbanist"/>
                <a:ea typeface="Urbanist"/>
                <a:cs typeface="Urbanist"/>
                <a:sym typeface="Urbanist"/>
              </a:rPr>
              <a:t>1. No hay política pública de descentralización en el país </a:t>
            </a:r>
          </a:p>
        </p:txBody>
      </p:sp>
    </p:spTree>
    <p:extLst>
      <p:ext uri="{BB962C8B-B14F-4D97-AF65-F5344CB8AC3E}">
        <p14:creationId xmlns:p14="http://schemas.microsoft.com/office/powerpoint/2010/main" val="1062749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69;p15">
            <a:extLst>
              <a:ext uri="{FF2B5EF4-FFF2-40B4-BE49-F238E27FC236}">
                <a16:creationId xmlns:a16="http://schemas.microsoft.com/office/drawing/2014/main" id="{D5266915-6A5A-0A1B-8923-C95B680C4E01}"/>
              </a:ext>
            </a:extLst>
          </p:cNvPr>
          <p:cNvSpPr txBox="1"/>
          <p:nvPr/>
        </p:nvSpPr>
        <p:spPr>
          <a:xfrm>
            <a:off x="996043" y="232352"/>
            <a:ext cx="10199914" cy="1107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s-CO" sz="2800" b="1" dirty="0">
                <a:solidFill>
                  <a:srgbClr val="FF8201"/>
                </a:solidFill>
                <a:latin typeface="Urbanist"/>
                <a:ea typeface="Urbanist"/>
                <a:cs typeface="Urbanist"/>
                <a:sym typeface="Urbanist"/>
              </a:rPr>
              <a:t>2. </a:t>
            </a:r>
            <a:r>
              <a:rPr lang="es-ES" sz="2800" b="1" dirty="0">
                <a:solidFill>
                  <a:srgbClr val="FF8201"/>
                </a:solidFill>
                <a:latin typeface="Urbanist"/>
                <a:ea typeface="Urbanist"/>
                <a:cs typeface="Urbanist"/>
                <a:sym typeface="Urbanist"/>
              </a:rPr>
              <a:t>El nivel central concentra cada vez más recursos y poder en detrimento de los territorios</a:t>
            </a:r>
            <a:endParaRPr lang="es-CO" sz="2800" b="1" dirty="0">
              <a:solidFill>
                <a:srgbClr val="FF820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F2EA468D-EEE4-45AD-9A1A-CEA7FA19F0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5706559"/>
              </p:ext>
            </p:extLst>
          </p:nvPr>
        </p:nvGraphicFramePr>
        <p:xfrm>
          <a:off x="273728" y="1993871"/>
          <a:ext cx="5570977" cy="3979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8A789CD8-A20D-404C-A412-6225F9D7CD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2523851"/>
              </p:ext>
            </p:extLst>
          </p:nvPr>
        </p:nvGraphicFramePr>
        <p:xfrm>
          <a:off x="6242365" y="1993871"/>
          <a:ext cx="5570976" cy="3979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70AD7D92-0C41-48FD-BED0-7E4958D511CF}"/>
              </a:ext>
            </a:extLst>
          </p:cNvPr>
          <p:cNvSpPr txBox="1"/>
          <p:nvPr/>
        </p:nvSpPr>
        <p:spPr>
          <a:xfrm>
            <a:off x="674479" y="6415075"/>
            <a:ext cx="115175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200" dirty="0">
                <a:solidFill>
                  <a:srgbClr val="002060"/>
                </a:solidFill>
                <a:effectLst/>
                <a:latin typeface="Nunito" pitchFamily="2" charset="77"/>
              </a:rPr>
              <a:t>Fuente: Basados en </a:t>
            </a:r>
            <a:r>
              <a:rPr lang="es-US" sz="1200" dirty="0">
                <a:solidFill>
                  <a:srgbClr val="002060"/>
                </a:solidFill>
                <a:latin typeface="Nunito" pitchFamily="2" charset="77"/>
              </a:rPr>
              <a:t>datos de: Restrepo, Darío (2023): https://www.larepublica.co/analisis/dario-restrepo-3767880/descentralizacion-autonomia-y-federalismo-para-que-y-para-quien-3781386 </a:t>
            </a:r>
            <a:endParaRPr lang="es-US" sz="1200" dirty="0">
              <a:solidFill>
                <a:srgbClr val="002060"/>
              </a:solidFill>
              <a:effectLst/>
              <a:latin typeface="Nunito" pitchFamily="2" charset="77"/>
            </a:endParaRPr>
          </a:p>
        </p:txBody>
      </p:sp>
      <p:sp>
        <p:nvSpPr>
          <p:cNvPr id="8" name="Google Shape;69;p15">
            <a:extLst>
              <a:ext uri="{FF2B5EF4-FFF2-40B4-BE49-F238E27FC236}">
                <a16:creationId xmlns:a16="http://schemas.microsoft.com/office/drawing/2014/main" id="{3BCA3D7E-7603-4D6C-948D-3B753B236D54}"/>
              </a:ext>
            </a:extLst>
          </p:cNvPr>
          <p:cNvSpPr txBox="1"/>
          <p:nvPr/>
        </p:nvSpPr>
        <p:spPr>
          <a:xfrm>
            <a:off x="1247339" y="1340307"/>
            <a:ext cx="10199914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defRPr sz="30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Nunito" pitchFamily="2" charset="77"/>
                <a:ea typeface="+mn-ea"/>
                <a:cs typeface="+mn-cs"/>
              </a:defRPr>
            </a:pPr>
            <a:r>
              <a:rPr lang="es-CO" sz="2400" b="1" dirty="0">
                <a:solidFill>
                  <a:prstClr val="black">
                    <a:lumMod val="65000"/>
                    <a:lumOff val="35000"/>
                  </a:prstClr>
                </a:solidFill>
                <a:latin typeface="Nunito" pitchFamily="2" charset="77"/>
                <a:sym typeface="Urbanist"/>
              </a:rPr>
              <a:t>Porcentaje de ingresos y gastos por niveles de gobierno</a:t>
            </a:r>
          </a:p>
        </p:txBody>
      </p:sp>
    </p:spTree>
    <p:extLst>
      <p:ext uri="{BB962C8B-B14F-4D97-AF65-F5344CB8AC3E}">
        <p14:creationId xmlns:p14="http://schemas.microsoft.com/office/powerpoint/2010/main" val="3834638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FE29837-6E87-6693-5C6E-C0A63A2EBA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61" t="2456" r="2655" b="5882"/>
          <a:stretch/>
        </p:blipFill>
        <p:spPr>
          <a:xfrm>
            <a:off x="3512694" y="2051682"/>
            <a:ext cx="8319542" cy="4212236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D1DAD069-E54F-E2E7-A590-0E51C9E1B56D}"/>
              </a:ext>
            </a:extLst>
          </p:cNvPr>
          <p:cNvSpPr txBox="1"/>
          <p:nvPr/>
        </p:nvSpPr>
        <p:spPr>
          <a:xfrm>
            <a:off x="4720519" y="6397396"/>
            <a:ext cx="81489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sz="1200" dirty="0">
                <a:solidFill>
                  <a:srgbClr val="002060"/>
                </a:solidFill>
                <a:effectLst/>
                <a:latin typeface="Nunito" pitchFamily="2" charset="77"/>
              </a:rPr>
              <a:t>Fuente: varado</a:t>
            </a:r>
            <a:r>
              <a:rPr lang="es-US" sz="1200" dirty="0">
                <a:solidFill>
                  <a:srgbClr val="002060"/>
                </a:solidFill>
                <a:latin typeface="Nunito" pitchFamily="2" charset="77"/>
              </a:rPr>
              <a:t>, Juan Manuel (2023). </a:t>
            </a:r>
            <a:r>
              <a:rPr lang="es-US" sz="1200" dirty="0">
                <a:solidFill>
                  <a:srgbClr val="002060"/>
                </a:solidFill>
                <a:effectLst/>
                <a:latin typeface="Nunito" pitchFamily="2" charset="77"/>
              </a:rPr>
              <a:t>Liga Caribe. </a:t>
            </a:r>
            <a:r>
              <a:rPr lang="es-US" sz="1200" dirty="0" err="1">
                <a:solidFill>
                  <a:srgbClr val="002060"/>
                </a:solidFill>
                <a:effectLst/>
                <a:latin typeface="Nunito" pitchFamily="2" charset="77"/>
              </a:rPr>
              <a:t>Ricciulli-Marín</a:t>
            </a:r>
            <a:r>
              <a:rPr lang="es-US" sz="1200" dirty="0">
                <a:solidFill>
                  <a:srgbClr val="002060"/>
                </a:solidFill>
                <a:effectLst/>
                <a:latin typeface="Nunito" pitchFamily="2" charset="77"/>
              </a:rPr>
              <a:t>, </a:t>
            </a:r>
            <a:r>
              <a:rPr lang="es-US" sz="1200" dirty="0" err="1">
                <a:solidFill>
                  <a:srgbClr val="002060"/>
                </a:solidFill>
                <a:effectLst/>
                <a:latin typeface="Nunito" pitchFamily="2" charset="77"/>
              </a:rPr>
              <a:t>Bonet-Morón</a:t>
            </a:r>
            <a:r>
              <a:rPr lang="es-US" sz="1200" dirty="0">
                <a:solidFill>
                  <a:srgbClr val="002060"/>
                </a:solidFill>
                <a:effectLst/>
                <a:latin typeface="Nunito" pitchFamily="2" charset="77"/>
              </a:rPr>
              <a:t>, &amp; </a:t>
            </a:r>
            <a:r>
              <a:rPr lang="es-US" sz="1200" dirty="0" err="1">
                <a:solidFill>
                  <a:srgbClr val="002060"/>
                </a:solidFill>
                <a:effectLst/>
                <a:latin typeface="Nunito" pitchFamily="2" charset="77"/>
              </a:rPr>
              <a:t>Pérez-Valbuena</a:t>
            </a:r>
            <a:r>
              <a:rPr lang="es-US" sz="1200" dirty="0">
                <a:solidFill>
                  <a:srgbClr val="002060"/>
                </a:solidFill>
                <a:effectLst/>
                <a:latin typeface="Nunito" pitchFamily="2" charset="77"/>
              </a:rPr>
              <a:t> (2022) </a:t>
            </a:r>
          </a:p>
        </p:txBody>
      </p:sp>
      <p:sp>
        <p:nvSpPr>
          <p:cNvPr id="8" name="Google Shape;69;p15">
            <a:extLst>
              <a:ext uri="{FF2B5EF4-FFF2-40B4-BE49-F238E27FC236}">
                <a16:creationId xmlns:a16="http://schemas.microsoft.com/office/drawing/2014/main" id="{863B85D5-E5E5-47F8-9C22-26A1B3C5B907}"/>
              </a:ext>
            </a:extLst>
          </p:cNvPr>
          <p:cNvSpPr txBox="1"/>
          <p:nvPr/>
        </p:nvSpPr>
        <p:spPr>
          <a:xfrm>
            <a:off x="359764" y="2628801"/>
            <a:ext cx="2926080" cy="1600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s-CO" sz="2200" b="1" dirty="0">
                <a:solidFill>
                  <a:prstClr val="black">
                    <a:lumMod val="65000"/>
                    <a:lumOff val="35000"/>
                  </a:prstClr>
                </a:solidFill>
                <a:latin typeface="Nunito" pitchFamily="2" charset="77"/>
                <a:sym typeface="Urbanist"/>
              </a:rPr>
              <a:t>Evolución del nivel de gasto por niveles de gobierno respecto al PIB</a:t>
            </a:r>
          </a:p>
        </p:txBody>
      </p:sp>
      <p:cxnSp>
        <p:nvCxnSpPr>
          <p:cNvPr id="3" name="Conector recto de flecha 2">
            <a:extLst>
              <a:ext uri="{FF2B5EF4-FFF2-40B4-BE49-F238E27FC236}">
                <a16:creationId xmlns:a16="http://schemas.microsoft.com/office/drawing/2014/main" id="{FD76F664-19F7-415F-8D7C-2F12D426E741}"/>
              </a:ext>
            </a:extLst>
          </p:cNvPr>
          <p:cNvCxnSpPr>
            <a:cxnSpLocks/>
          </p:cNvCxnSpPr>
          <p:nvPr/>
        </p:nvCxnSpPr>
        <p:spPr>
          <a:xfrm flipV="1">
            <a:off x="5226715" y="2245125"/>
            <a:ext cx="6205778" cy="1783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Google Shape;69;p15">
            <a:extLst>
              <a:ext uri="{FF2B5EF4-FFF2-40B4-BE49-F238E27FC236}">
                <a16:creationId xmlns:a16="http://schemas.microsoft.com/office/drawing/2014/main" id="{2B2C6CAF-433D-4F64-8634-425919171D65}"/>
              </a:ext>
            </a:extLst>
          </p:cNvPr>
          <p:cNvSpPr txBox="1"/>
          <p:nvPr/>
        </p:nvSpPr>
        <p:spPr>
          <a:xfrm>
            <a:off x="996043" y="487185"/>
            <a:ext cx="10199914" cy="1107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s-CO" sz="2800" b="1" dirty="0">
                <a:solidFill>
                  <a:srgbClr val="FF8201"/>
                </a:solidFill>
                <a:latin typeface="Urbanist"/>
                <a:ea typeface="Urbanist"/>
                <a:cs typeface="Urbanist"/>
                <a:sym typeface="Urbanist"/>
              </a:rPr>
              <a:t>2. </a:t>
            </a:r>
            <a:r>
              <a:rPr lang="es-ES" sz="2800" b="1" dirty="0">
                <a:solidFill>
                  <a:srgbClr val="FF8201"/>
                </a:solidFill>
                <a:latin typeface="Urbanist"/>
                <a:ea typeface="Urbanist"/>
                <a:cs typeface="Urbanist"/>
                <a:sym typeface="Urbanist"/>
              </a:rPr>
              <a:t>El nivel central concentra cada vez más recursos y poder en detrimento de los territorios</a:t>
            </a:r>
            <a:endParaRPr lang="es-CO" sz="2800" b="1" dirty="0">
              <a:solidFill>
                <a:srgbClr val="FF8201"/>
              </a:solidFill>
              <a:latin typeface="Urbanist"/>
              <a:ea typeface="Urbanist"/>
              <a:cs typeface="Urbanist"/>
              <a:sym typeface="Urbanist"/>
            </a:endParaRPr>
          </a:p>
        </p:txBody>
      </p:sp>
    </p:spTree>
    <p:extLst>
      <p:ext uri="{BB962C8B-B14F-4D97-AF65-F5344CB8AC3E}">
        <p14:creationId xmlns:p14="http://schemas.microsoft.com/office/powerpoint/2010/main" val="1764938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F8A2C7E1-D861-87CB-C1B9-BBEABBD39E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072033"/>
            <a:ext cx="8312551" cy="5785967"/>
          </a:xfrm>
          <a:prstGeom prst="rect">
            <a:avLst/>
          </a:prstGeom>
          <a:ln>
            <a:noFill/>
          </a:ln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C4252DA-9D24-377D-9F70-099B38ECD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0" y="100157"/>
            <a:ext cx="11360800" cy="763600"/>
          </a:xfrm>
        </p:spPr>
        <p:txBody>
          <a:bodyPr>
            <a:normAutofit fontScale="90000"/>
          </a:bodyPr>
          <a:lstStyle/>
          <a:p>
            <a:pPr algn="ctr"/>
            <a:r>
              <a:rPr lang="es-CO" sz="3100" b="1" dirty="0">
                <a:solidFill>
                  <a:srgbClr val="FF8201"/>
                </a:solidFill>
                <a:latin typeface="Urbanist"/>
                <a:ea typeface="Urbanist"/>
                <a:cs typeface="Urbanist"/>
              </a:rPr>
              <a:t>3. El nivel central no ha mostrado en las últimas administraciones una debida atención a las necesidades de Santander</a:t>
            </a:r>
            <a:r>
              <a:rPr lang="es-US" sz="3100" b="1" dirty="0">
                <a:solidFill>
                  <a:srgbClr val="FF8201"/>
                </a:solidFill>
                <a:latin typeface="Urbanist"/>
                <a:ea typeface="Urbanist"/>
                <a:cs typeface="Urbanist"/>
              </a:rPr>
              <a:t> </a:t>
            </a:r>
            <a:br>
              <a:rPr lang="es-US" b="1" dirty="0">
                <a:solidFill>
                  <a:srgbClr val="FF8201"/>
                </a:solidFill>
                <a:latin typeface="Urbanist"/>
                <a:ea typeface="Urbanist"/>
                <a:cs typeface="Urbanist"/>
              </a:rPr>
            </a:br>
            <a:endParaRPr lang="es-U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56D2D1F-1CFD-3ECF-3B75-158CCA3AFEE2}"/>
              </a:ext>
            </a:extLst>
          </p:cNvPr>
          <p:cNvSpPr txBox="1"/>
          <p:nvPr/>
        </p:nvSpPr>
        <p:spPr>
          <a:xfrm>
            <a:off x="8312550" y="2274838"/>
            <a:ext cx="346385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Urbanist Medium"/>
                <a:ea typeface="Urbanist Medium"/>
                <a:cs typeface="Urbanist Medium"/>
                <a:sym typeface="Arial"/>
              </a:rPr>
              <a:t>El </a:t>
            </a:r>
            <a:r>
              <a:rPr lang="es-ES" sz="2400" b="1" kern="0" dirty="0">
                <a:solidFill>
                  <a:srgbClr val="ED7D31"/>
                </a:solidFill>
                <a:latin typeface="Urbanist Medium"/>
                <a:ea typeface="Urbanist Medium"/>
                <a:cs typeface="Urbanist Medium"/>
                <a:sym typeface="Arial"/>
              </a:rPr>
              <a:t>71</a:t>
            </a:r>
            <a:r>
              <a:rPr kumimoji="0" lang="es-ES" sz="2400" b="1" i="0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Urbanist Medium"/>
                <a:ea typeface="Urbanist Medium"/>
                <a:cs typeface="Urbanist Medium"/>
                <a:sym typeface="Arial"/>
              </a:rPr>
              <a:t>% </a:t>
            </a:r>
            <a:r>
              <a:rPr kumimoji="0" lang="es-ES" sz="2400" i="0" u="none" strike="noStrike" kern="0" cap="none" spc="0" normalizeH="0" baseline="0" noProof="0" dirty="0">
                <a:ln>
                  <a:noFill/>
                </a:ln>
                <a:solidFill>
                  <a:srgbClr val="13264F"/>
                </a:solidFill>
                <a:effectLst/>
                <a:uLnTx/>
                <a:uFillTx/>
                <a:latin typeface="Urbanist Medium"/>
                <a:ea typeface="Urbanist Medium"/>
                <a:cs typeface="Urbanist Medium"/>
                <a:sym typeface="Arial"/>
              </a:rPr>
              <a:t>de los proyectos estratégicos de Santander, que a cargo de la nación, se encuentra en un </a:t>
            </a:r>
            <a:r>
              <a:rPr kumimoji="0" lang="es-ES" sz="2400" b="1" i="0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Urbanist Medium"/>
                <a:ea typeface="Urbanist Medium"/>
                <a:cs typeface="Urbanist Medium"/>
                <a:sym typeface="Arial"/>
              </a:rPr>
              <a:t>estado de avance muy bajo o nulo.</a:t>
            </a:r>
            <a:endParaRPr kumimoji="0" lang="es-ES" sz="2400" i="0" u="none" strike="noStrike" kern="0" cap="none" spc="0" normalizeH="0" baseline="0" noProof="0" dirty="0">
              <a:ln>
                <a:noFill/>
              </a:ln>
              <a:solidFill>
                <a:srgbClr val="13264F"/>
              </a:solidFill>
              <a:effectLst/>
              <a:uLnTx/>
              <a:uFillTx/>
              <a:latin typeface="Urbanist Medium"/>
              <a:ea typeface="Urbanist Medium"/>
              <a:cs typeface="Urbanist Medium"/>
              <a:sym typeface="Arial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82DBB76-B154-4902-A6B1-0AB007922D21}"/>
              </a:ext>
            </a:extLst>
          </p:cNvPr>
          <p:cNvSpPr txBox="1"/>
          <p:nvPr/>
        </p:nvSpPr>
        <p:spPr>
          <a:xfrm>
            <a:off x="9884716" y="6129822"/>
            <a:ext cx="27535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000" b="0" i="0" u="none" strike="noStrike" kern="0" cap="none" spc="0" normalizeH="0" baseline="0" noProof="0" dirty="0">
                <a:ln>
                  <a:noFill/>
                </a:ln>
                <a:solidFill>
                  <a:srgbClr val="13264F"/>
                </a:solidFill>
                <a:effectLst/>
                <a:uLnTx/>
                <a:uFillTx/>
                <a:latin typeface="Urbanist Medium"/>
                <a:ea typeface="Urbanist Medium"/>
                <a:cs typeface="Urbanist Medium"/>
                <a:sym typeface="Arial"/>
              </a:rPr>
              <a:t>Fecha de corte: 28 noviembre de 2023</a:t>
            </a:r>
          </a:p>
        </p:txBody>
      </p:sp>
    </p:spTree>
    <p:extLst>
      <p:ext uri="{BB962C8B-B14F-4D97-AF65-F5344CB8AC3E}">
        <p14:creationId xmlns:p14="http://schemas.microsoft.com/office/powerpoint/2010/main" val="2460592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E81D22-F144-FD2E-719C-5DD03FDAA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O" sz="3100" b="1" dirty="0">
                <a:solidFill>
                  <a:srgbClr val="FF8201"/>
                </a:solidFill>
                <a:latin typeface="Urbanist"/>
                <a:ea typeface="Urbanist"/>
                <a:cs typeface="Urbanist"/>
              </a:rPr>
              <a:t>4. No se han atacado desde la jurisdicción adecuada. El envase debe ser igual al contenido. </a:t>
            </a:r>
            <a:br>
              <a:rPr lang="es-CO" sz="4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s-U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13CE26-EDB1-92E9-4588-B72836CD2B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56242" y="2100001"/>
            <a:ext cx="5975207" cy="3889806"/>
          </a:xfrm>
        </p:spPr>
        <p:txBody>
          <a:bodyPr/>
          <a:lstStyle/>
          <a:p>
            <a:pPr marL="152396" indent="0">
              <a:buNone/>
            </a:pPr>
            <a:endParaRPr lang="es-CO" sz="1800" b="1" dirty="0">
              <a:latin typeface="Nunito" pitchFamily="2" charset="77"/>
              <a:cs typeface="Arial" panose="020B0604020202020204" pitchFamily="34" charset="0"/>
            </a:endParaRPr>
          </a:p>
          <a:p>
            <a:r>
              <a:rPr lang="es-CO" sz="2400" kern="0" dirty="0">
                <a:solidFill>
                  <a:srgbClr val="13264F"/>
                </a:solidFill>
                <a:latin typeface="Nunito" pitchFamily="2" charset="77"/>
                <a:ea typeface="Urbanist Medium"/>
                <a:cs typeface="Urbanist Medium"/>
              </a:rPr>
              <a:t>Área Metropolitana de B/</a:t>
            </a:r>
            <a:r>
              <a:rPr lang="es-CO" sz="2400" kern="0" dirty="0" err="1">
                <a:solidFill>
                  <a:srgbClr val="13264F"/>
                </a:solidFill>
                <a:latin typeface="Nunito" pitchFamily="2" charset="77"/>
                <a:ea typeface="Urbanist Medium"/>
                <a:cs typeface="Urbanist Medium"/>
              </a:rPr>
              <a:t>ga</a:t>
            </a:r>
            <a:endParaRPr lang="es-CO" sz="2400" kern="0" dirty="0">
              <a:solidFill>
                <a:srgbClr val="13264F"/>
              </a:solidFill>
              <a:latin typeface="Nunito" pitchFamily="2" charset="77"/>
              <a:ea typeface="Urbanist Medium"/>
              <a:cs typeface="Urbanist Medium"/>
            </a:endParaRPr>
          </a:p>
          <a:p>
            <a:r>
              <a:rPr lang="es-CO" sz="2400" kern="0" dirty="0">
                <a:solidFill>
                  <a:srgbClr val="13264F"/>
                </a:solidFill>
                <a:latin typeface="Nunito" pitchFamily="2" charset="77"/>
                <a:ea typeface="Urbanist Medium"/>
                <a:cs typeface="Urbanist Medium"/>
              </a:rPr>
              <a:t>Provincias de Santander</a:t>
            </a:r>
          </a:p>
          <a:p>
            <a:r>
              <a:rPr lang="es-CO" sz="2400" kern="0" dirty="0">
                <a:solidFill>
                  <a:srgbClr val="13264F"/>
                </a:solidFill>
                <a:latin typeface="Nunito" pitchFamily="2" charset="77"/>
                <a:ea typeface="Urbanist Medium"/>
                <a:cs typeface="Urbanist Medium"/>
              </a:rPr>
              <a:t>RAP el Gran Santander </a:t>
            </a:r>
          </a:p>
          <a:p>
            <a:r>
              <a:rPr lang="es-CO" sz="2400" kern="0" dirty="0">
                <a:solidFill>
                  <a:srgbClr val="13264F"/>
                </a:solidFill>
                <a:latin typeface="Nunito" pitchFamily="2" charset="77"/>
                <a:ea typeface="Urbanist Medium"/>
                <a:cs typeface="Urbanist Medium"/>
              </a:rPr>
              <a:t>Magdalena Medio </a:t>
            </a:r>
          </a:p>
          <a:p>
            <a:endParaRPr lang="es-CO" sz="18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es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7AE714D-238B-F276-D70E-02D526E602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407" y="1965986"/>
            <a:ext cx="6561745" cy="437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443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6C1E186B-AE13-74CF-90FF-83D8939FB2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1927110"/>
              </p:ext>
            </p:extLst>
          </p:nvPr>
        </p:nvGraphicFramePr>
        <p:xfrm>
          <a:off x="2228858" y="1788330"/>
          <a:ext cx="8134340" cy="4456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CF8BF052-E3BC-4370-357E-738DF5D70437}"/>
              </a:ext>
            </a:extLst>
          </p:cNvPr>
          <p:cNvSpPr txBox="1"/>
          <p:nvPr/>
        </p:nvSpPr>
        <p:spPr>
          <a:xfrm>
            <a:off x="309796" y="246258"/>
            <a:ext cx="1157240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S" sz="2800" b="1" dirty="0">
                <a:solidFill>
                  <a:srgbClr val="FF8201"/>
                </a:solidFill>
                <a:latin typeface="Urbanist"/>
                <a:ea typeface="Urbanist"/>
                <a:cs typeface="Urbanist"/>
              </a:rPr>
              <a:t>5. </a:t>
            </a:r>
            <a:r>
              <a:rPr lang="es-CO" sz="2800" b="1" dirty="0">
                <a:solidFill>
                  <a:srgbClr val="FF8201"/>
                </a:solidFill>
                <a:latin typeface="Urbanist"/>
                <a:ea typeface="Urbanist"/>
                <a:cs typeface="Urbanist"/>
              </a:rPr>
              <a:t>Pese a que las autoridades locales cuentan con mayor legitimidad, muestran menos capacidades para atender sus demandas de la ciudadanía, lo que contribuye a la crisis democrática en el país.</a:t>
            </a:r>
            <a:r>
              <a:rPr lang="es-US" sz="2800" b="1" dirty="0">
                <a:solidFill>
                  <a:srgbClr val="FF8201"/>
                </a:solidFill>
                <a:latin typeface="Urbanist"/>
                <a:ea typeface="Urbanist"/>
                <a:cs typeface="Urbanist"/>
              </a:rPr>
              <a:t> </a:t>
            </a:r>
          </a:p>
          <a:p>
            <a:endParaRPr lang="es-U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D991ED2-AE4C-91CC-7B42-9F33E43EADCE}"/>
              </a:ext>
            </a:extLst>
          </p:cNvPr>
          <p:cNvSpPr txBox="1"/>
          <p:nvPr/>
        </p:nvSpPr>
        <p:spPr>
          <a:xfrm>
            <a:off x="8664656" y="6488631"/>
            <a:ext cx="33970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S" sz="1050" dirty="0">
                <a:latin typeface="Nunito" pitchFamily="2" charset="77"/>
              </a:rPr>
              <a:t>Fuente: Registraduría Nacional del Estado Civil, 2023</a:t>
            </a:r>
          </a:p>
        </p:txBody>
      </p:sp>
    </p:spTree>
    <p:extLst>
      <p:ext uri="{BB962C8B-B14F-4D97-AF65-F5344CB8AC3E}">
        <p14:creationId xmlns:p14="http://schemas.microsoft.com/office/powerpoint/2010/main" val="1683566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30446DDF-BD84-7A9B-E89F-F393A973FD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8" t="45104" r="5795" b="20745"/>
          <a:stretch/>
        </p:blipFill>
        <p:spPr bwMode="auto">
          <a:xfrm>
            <a:off x="240148" y="2120020"/>
            <a:ext cx="11572407" cy="284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829E334A-FCF8-E44C-FF74-5D6F4DBBE6BA}"/>
              </a:ext>
            </a:extLst>
          </p:cNvPr>
          <p:cNvSpPr/>
          <p:nvPr/>
        </p:nvSpPr>
        <p:spPr>
          <a:xfrm>
            <a:off x="6985416" y="3041781"/>
            <a:ext cx="2494486" cy="1023214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6E56AB5-59AD-51AE-730B-317B9EAA0725}"/>
              </a:ext>
            </a:extLst>
          </p:cNvPr>
          <p:cNvSpPr txBox="1"/>
          <p:nvPr/>
        </p:nvSpPr>
        <p:spPr>
          <a:xfrm>
            <a:off x="384746" y="401814"/>
            <a:ext cx="1157240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S" sz="2800" b="1" dirty="0">
                <a:solidFill>
                  <a:srgbClr val="FF8201"/>
                </a:solidFill>
                <a:latin typeface="Urbanist"/>
                <a:ea typeface="Urbanist"/>
                <a:cs typeface="Urbanist"/>
              </a:rPr>
              <a:t>5. </a:t>
            </a:r>
            <a:r>
              <a:rPr lang="es-CO" sz="2800" b="1" dirty="0">
                <a:solidFill>
                  <a:srgbClr val="FF8201"/>
                </a:solidFill>
                <a:latin typeface="Urbanist"/>
                <a:ea typeface="Urbanist"/>
                <a:cs typeface="Urbanist"/>
              </a:rPr>
              <a:t>Pese a que las autoridades locales cuentan con mayor </a:t>
            </a:r>
            <a:r>
              <a:rPr lang="es-CO" sz="2800" b="1" dirty="0" err="1">
                <a:solidFill>
                  <a:srgbClr val="FF8201"/>
                </a:solidFill>
                <a:latin typeface="Urbanist"/>
                <a:ea typeface="Urbanist"/>
                <a:cs typeface="Urbanist"/>
              </a:rPr>
              <a:t>legitimida,d</a:t>
            </a:r>
            <a:r>
              <a:rPr lang="es-CO" sz="2800" b="1" dirty="0">
                <a:solidFill>
                  <a:srgbClr val="FF8201"/>
                </a:solidFill>
                <a:latin typeface="Urbanist"/>
                <a:ea typeface="Urbanist"/>
                <a:cs typeface="Urbanist"/>
              </a:rPr>
              <a:t> muestran menos capacidades para atender sus demandas de la ciudadanía, lo que contribuye a la crisis democrática en el país.</a:t>
            </a:r>
            <a:r>
              <a:rPr lang="es-US" sz="2800" b="1" dirty="0">
                <a:solidFill>
                  <a:srgbClr val="FF8201"/>
                </a:solidFill>
                <a:latin typeface="Urbanist"/>
                <a:ea typeface="Urbanist"/>
                <a:cs typeface="Urbanist"/>
              </a:rPr>
              <a:t> </a:t>
            </a:r>
          </a:p>
          <a:p>
            <a:endParaRPr lang="es-U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DF350D9-B8DC-400C-1F1F-A998229C9E0C}"/>
              </a:ext>
            </a:extLst>
          </p:cNvPr>
          <p:cNvSpPr txBox="1"/>
          <p:nvPr/>
        </p:nvSpPr>
        <p:spPr>
          <a:xfrm>
            <a:off x="9922294" y="5019594"/>
            <a:ext cx="18902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S" sz="1100" dirty="0">
                <a:latin typeface="Nunito" pitchFamily="2" charset="77"/>
              </a:rPr>
              <a:t>Fuente: DANE, ECP - 2021</a:t>
            </a:r>
          </a:p>
        </p:txBody>
      </p:sp>
    </p:spTree>
    <p:extLst>
      <p:ext uri="{BB962C8B-B14F-4D97-AF65-F5344CB8AC3E}">
        <p14:creationId xmlns:p14="http://schemas.microsoft.com/office/powerpoint/2010/main" val="2302118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17196</TotalTime>
  <Words>418</Words>
  <Application>Microsoft Office PowerPoint</Application>
  <PresentationFormat>Panorámica</PresentationFormat>
  <Paragraphs>50</Paragraphs>
  <Slides>10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Nunito</vt:lpstr>
      <vt:lpstr>TwitterChirp</vt:lpstr>
      <vt:lpstr>Urbanist</vt:lpstr>
      <vt:lpstr>Urbanist Medium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3. El nivel central no ha mostrado en las últimas administraciones una debida atención a las necesidades de Santander  </vt:lpstr>
      <vt:lpstr>4. No se han atacado desde la jurisdicción adecuada. El envase debe ser igual al contenido.  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SANCHEZ MORA</dc:creator>
  <cp:lastModifiedBy>Prosantander</cp:lastModifiedBy>
  <cp:revision>24</cp:revision>
  <dcterms:created xsi:type="dcterms:W3CDTF">2023-10-18T20:45:40Z</dcterms:created>
  <dcterms:modified xsi:type="dcterms:W3CDTF">2024-01-25T11:12:37Z</dcterms:modified>
</cp:coreProperties>
</file>